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1"/>
  </p:notesMasterIdLst>
  <p:sldIdLst>
    <p:sldId id="257" r:id="rId2"/>
    <p:sldId id="259" r:id="rId3"/>
    <p:sldId id="308" r:id="rId4"/>
    <p:sldId id="318" r:id="rId5"/>
    <p:sldId id="319" r:id="rId6"/>
    <p:sldId id="320" r:id="rId7"/>
    <p:sldId id="325" r:id="rId8"/>
    <p:sldId id="323" r:id="rId9"/>
    <p:sldId id="335" r:id="rId10"/>
    <p:sldId id="330" r:id="rId11"/>
    <p:sldId id="327" r:id="rId12"/>
    <p:sldId id="328" r:id="rId13"/>
    <p:sldId id="326" r:id="rId14"/>
    <p:sldId id="333" r:id="rId15"/>
    <p:sldId id="334" r:id="rId16"/>
    <p:sldId id="336" r:id="rId17"/>
    <p:sldId id="284" r:id="rId18"/>
    <p:sldId id="309" r:id="rId19"/>
    <p:sldId id="285" r:id="rId20"/>
    <p:sldId id="268" r:id="rId21"/>
    <p:sldId id="288" r:id="rId22"/>
    <p:sldId id="339" r:id="rId23"/>
    <p:sldId id="340" r:id="rId24"/>
    <p:sldId id="269" r:id="rId25"/>
    <p:sldId id="341" r:id="rId26"/>
    <p:sldId id="343" r:id="rId27"/>
    <p:sldId id="344" r:id="rId28"/>
    <p:sldId id="298" r:id="rId29"/>
    <p:sldId id="361" r:id="rId30"/>
    <p:sldId id="345" r:id="rId31"/>
    <p:sldId id="346" r:id="rId32"/>
    <p:sldId id="348" r:id="rId33"/>
    <p:sldId id="349" r:id="rId34"/>
    <p:sldId id="350" r:id="rId35"/>
    <p:sldId id="351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2" r:id="rId44"/>
    <p:sldId id="360" r:id="rId45"/>
    <p:sldId id="363" r:id="rId46"/>
    <p:sldId id="364" r:id="rId47"/>
    <p:sldId id="296" r:id="rId48"/>
    <p:sldId id="352" r:id="rId49"/>
    <p:sldId id="303" r:id="rId50"/>
    <p:sldId id="304" r:id="rId51"/>
    <p:sldId id="305" r:id="rId52"/>
    <p:sldId id="276" r:id="rId53"/>
    <p:sldId id="321" r:id="rId54"/>
    <p:sldId id="322" r:id="rId55"/>
    <p:sldId id="307" r:id="rId56"/>
    <p:sldId id="315" r:id="rId57"/>
    <p:sldId id="314" r:id="rId58"/>
    <p:sldId id="263" r:id="rId59"/>
    <p:sldId id="264" r:id="rId60"/>
  </p:sldIdLst>
  <p:sldSz cx="9144000" cy="6858000" type="screen4x3"/>
  <p:notesSz cx="6718300" cy="985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9C855-471B-43FA-BB75-430742501A6C}" type="datetimeFigureOut">
              <a:rPr lang="en-GB" smtClean="0"/>
              <a:pPr/>
              <a:t>20/08/2014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0AAB5-05B2-433C-919A-A5F5A235B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7D885B-58BB-4E79-80E1-163A07BCA7B2}" type="slidenum">
              <a:rPr lang="en-US"/>
              <a:pPr/>
              <a:t>4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774" y="4681220"/>
            <a:ext cx="4926753" cy="44348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BC24A1-37FF-4BA2-898D-E4A358A64551}" type="slidenum">
              <a:rPr lang="en-US"/>
              <a:pPr/>
              <a:t>6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872A96-E4FB-4016-9D96-8323572A98CF}" type="slidenum">
              <a:rPr lang="en-US"/>
              <a:pPr/>
              <a:t>9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7E3CC-E986-4BB3-9654-DE55895EA5DC}" type="slidenum">
              <a:rPr lang="en-US"/>
              <a:pPr/>
              <a:t>17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0AAB5-05B2-433C-919A-A5F5A235BE47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F9D9C-B26E-4904-ABE8-FAA8047EA1EB}" type="datetime1">
              <a:rPr lang="en-GB" smtClean="0"/>
              <a:pPr/>
              <a:t>20/08/2014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W111atson: Villa Olmo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AE5D-1DE9-4EAE-9964-D607D7C0B0C3}" type="datetime1">
              <a:rPr lang="en-GB" smtClean="0"/>
              <a:pPr/>
              <a:t>20/08/2014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W111atson: Villa Olmo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E15D-F948-4FD6-8914-8FD124B0B1CC}" type="datetime1">
              <a:rPr lang="en-GB" smtClean="0"/>
              <a:pPr/>
              <a:t>20/08/2014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W111atson: Villa Olmo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28AF-4056-4F63-8094-39B1C689E90A}" type="datetime1">
              <a:rPr lang="en-GB" smtClean="0"/>
              <a:pPr/>
              <a:t>20/08/2014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W111atson: Villa Olmo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F17-E6E7-4614-8690-7E8521BCE951}" type="datetime1">
              <a:rPr lang="en-GB" smtClean="0"/>
              <a:pPr/>
              <a:t>20/08/2014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W111atson: Villa Olmo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C374-6A9F-45B3-89A1-B0FE43830724}" type="datetime1">
              <a:rPr lang="en-GB" smtClean="0"/>
              <a:pPr/>
              <a:t>20/08/2014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W111atson: Villa Olmo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FC2A-D624-4E01-8553-F7E7901C7EB5}" type="datetime1">
              <a:rPr lang="en-GB" smtClean="0"/>
              <a:pPr/>
              <a:t>20/08/2014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W111atson: Villa Olmo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7DD8B-C9C8-427E-8097-7FB4F29FDD64}" type="datetime1">
              <a:rPr lang="en-GB" smtClean="0"/>
              <a:pPr/>
              <a:t>20/08/2014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W111atson: Villa Olmo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0766-DA66-4C73-850B-A394B7CF2E4B}" type="datetime1">
              <a:rPr lang="en-GB" smtClean="0"/>
              <a:pPr/>
              <a:t>20/08/2014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W111atson: Villa Olmo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8209-3DE0-4FEC-A3DD-F74D6913553D}" type="datetime1">
              <a:rPr lang="en-GB" smtClean="0"/>
              <a:pPr/>
              <a:t>20/08/2014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W111atson: Villa Olmo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D5EC-20BB-4E8F-9B7C-930D18426FAD}" type="datetime1">
              <a:rPr lang="en-GB" smtClean="0"/>
              <a:pPr/>
              <a:t>20/08/2014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W111atson: Villa Olmo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A2E82-9B59-4F3D-A353-D9FB588D9B40}" type="datetime1">
              <a:rPr lang="en-GB" smtClean="0"/>
              <a:pPr/>
              <a:t>20/08/2014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W111atson: Villa Olmo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271D2-9268-4181-A3CE-E82747A9240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04664"/>
            <a:ext cx="849694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Interplay between Particle and Astroparticle Physics</a:t>
            </a:r>
          </a:p>
          <a:p>
            <a:pPr algn="ctr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QMUL: August 2014</a:t>
            </a:r>
          </a:p>
          <a:p>
            <a:pPr algn="ctr"/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Results </a:t>
            </a:r>
            <a:r>
              <a:rPr lang="en-GB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from the Pierre Auger </a:t>
            </a:r>
            <a:r>
              <a:rPr lang="en-GB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Observatory</a:t>
            </a:r>
          </a:p>
          <a:p>
            <a:pPr algn="ctr"/>
            <a:endParaRPr lang="en-GB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Alan </a:t>
            </a:r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Watson*</a:t>
            </a:r>
            <a:endParaRPr lang="en-GB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University of Leeds, </a:t>
            </a:r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UK</a:t>
            </a:r>
          </a:p>
          <a:p>
            <a:pPr algn="ctr"/>
            <a:endParaRPr lang="en-GB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Talk given on behalf of Auger Collaboration</a:t>
            </a:r>
          </a:p>
          <a:p>
            <a:pPr algn="ctr"/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Thanks to many colleagues for slides and advice</a:t>
            </a:r>
          </a:p>
          <a:p>
            <a:pPr algn="ctr"/>
            <a:endParaRPr lang="en-GB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 400 people from 17 countries</a:t>
            </a:r>
            <a:endParaRPr lang="en-GB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368478"/>
            <a:ext cx="1944216" cy="137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03465"/>
            <a:ext cx="2170624" cy="158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13A8-F7B9-40A7-AFD6-F0D6F881EC38}" type="slidenum">
              <a:rPr lang="en-US"/>
              <a:pPr/>
              <a:t>10</a:t>
            </a:fld>
            <a:endParaRPr lang="en-US"/>
          </a:p>
        </p:txBody>
      </p:sp>
      <p:pic>
        <p:nvPicPr>
          <p:cNvPr id="283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558800"/>
            <a:ext cx="7504113" cy="574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3651" name="Text Box 3"/>
          <p:cNvSpPr txBox="1">
            <a:spLocks noChangeArrowheads="1"/>
          </p:cNvSpPr>
          <p:nvPr/>
        </p:nvSpPr>
        <p:spPr bwMode="auto">
          <a:xfrm>
            <a:off x="395288" y="44624"/>
            <a:ext cx="8507412" cy="5191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Some Longitudinal Profiles measured with Auger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620688"/>
            <a:ext cx="61926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555776" y="764704"/>
            <a:ext cx="4474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1000 g cm</a:t>
            </a:r>
            <a:r>
              <a:rPr lang="en-GB" sz="2000" b="1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= 1 Atmosphere ~ 1000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mb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35917" y="3327375"/>
            <a:ext cx="6048451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 = (</a:t>
            </a: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/X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(x)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(2.27 MeV)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(x)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dx</a:t>
            </a:r>
            <a:endParaRPr lang="en-GB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3635896" y="4869160"/>
            <a:ext cx="2376264" cy="216024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63888" y="6165304"/>
            <a:ext cx="3858749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Excluding ‘invisible energy’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403" y="1047134"/>
            <a:ext cx="8046029" cy="511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3568" y="548680"/>
            <a:ext cx="8355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Correction for Invisible Energy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(muons and neutrinos mainly)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836712"/>
            <a:ext cx="6624736" cy="588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07704" y="332656"/>
            <a:ext cx="5897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(S(1000) at 38° to Energy) conversion curve</a:t>
            </a:r>
            <a:endParaRPr lang="en-GB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90114" name="Picture 2" descr="C:\Users\phy6aaw.DS\Desktop\aaw\icrc spectrum 2013-0769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824" y="673608"/>
            <a:ext cx="7388352" cy="551078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07704" y="3140968"/>
            <a:ext cx="4572000" cy="230832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b="1" dirty="0" smtClean="0">
                <a:latin typeface="Times New Roman" pitchFamily="18" charset="0"/>
              </a:rPr>
              <a:t>Greisen-Zatsepin-Kuz’min – </a:t>
            </a:r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</a:rPr>
              <a:t>GZK effect -</a:t>
            </a:r>
            <a:r>
              <a:rPr lang="en-GB" b="1" dirty="0" smtClean="0">
                <a:latin typeface="Times New Roman" pitchFamily="18" charset="0"/>
              </a:rPr>
              <a:t> (1966)</a:t>
            </a:r>
            <a:endParaRPr lang="en-GB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en-GB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l-GR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GB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2.7 K </a:t>
            </a:r>
            <a:r>
              <a:rPr lang="en-GB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p </a:t>
            </a:r>
            <a:r>
              <a:rPr lang="en-GB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</a:t>
            </a:r>
            <a:r>
              <a:rPr lang="el-GR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en-GB" b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en-GB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n + </a:t>
            </a:r>
            <a:r>
              <a:rPr lang="el-GR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π</a:t>
            </a:r>
            <a:r>
              <a:rPr lang="en-GB" b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en-GB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or  p + </a:t>
            </a:r>
            <a:r>
              <a:rPr lang="el-GR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π</a:t>
            </a:r>
            <a:r>
              <a:rPr lang="en-GB" b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en-GB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r>
              <a:rPr lang="en-GB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                      </a:t>
            </a:r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and</a:t>
            </a:r>
          </a:p>
          <a:p>
            <a:r>
              <a:rPr lang="en-GB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</a:t>
            </a:r>
            <a:r>
              <a:rPr lang="el-GR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γ</a:t>
            </a:r>
            <a:r>
              <a:rPr lang="en-GB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IR/2.7 K </a:t>
            </a:r>
            <a:r>
              <a:rPr lang="en-GB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A  (A – 1) + n  </a:t>
            </a:r>
          </a:p>
          <a:p>
            <a:endParaRPr lang="en-GB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GB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Sources must lie within ~ 100 – 200 Mpc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32240" y="1556792"/>
            <a:ext cx="2074863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~ 175,000 events</a:t>
            </a: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~ 11000 &gt; 10 EeV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196752"/>
            <a:ext cx="6768752" cy="547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-108520" y="548680"/>
            <a:ext cx="9392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Or does the steepening mark the limit that the accelerators can reach?</a:t>
            </a:r>
            <a:endParaRPr lang="en-GB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44616" y="1124744"/>
            <a:ext cx="2339752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2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max </a:t>
            </a:r>
            <a:r>
              <a:rPr lang="en-GB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GB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kZeBR</a:t>
            </a:r>
            <a:r>
              <a:rPr lang="el-G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GB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k &lt; 1</a:t>
            </a:r>
            <a:endParaRPr lang="el-GR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4592" y="2967335"/>
            <a:ext cx="1349896" cy="156966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</a:rPr>
              <a:t>Hillas</a:t>
            </a:r>
            <a:r>
              <a:rPr lang="en-GB" sz="2400" b="1" dirty="0" smtClean="0">
                <a:latin typeface="Times New Roman" pitchFamily="18" charset="0"/>
              </a:rPr>
              <a:t> 1984</a:t>
            </a:r>
          </a:p>
          <a:p>
            <a:r>
              <a:rPr lang="en-GB" sz="2400" b="1" dirty="0" smtClean="0">
                <a:latin typeface="Times New Roman" pitchFamily="18" charset="0"/>
              </a:rPr>
              <a:t>  ARAA</a:t>
            </a:r>
          </a:p>
          <a:p>
            <a:r>
              <a:rPr lang="en-GB" sz="2400" b="1" dirty="0" smtClean="0">
                <a:latin typeface="Times New Roman" pitchFamily="18" charset="0"/>
              </a:rPr>
              <a:t>   B vs R</a:t>
            </a:r>
            <a:endParaRPr lang="en-GB" sz="2400" b="1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140968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B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6021288"/>
            <a:ext cx="41549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R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332656"/>
            <a:ext cx="34575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696" y="2239246"/>
            <a:ext cx="6122998" cy="428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4048" y="908720"/>
            <a:ext cx="3315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smtClean="0">
                <a:latin typeface="Times New Roman" pitchFamily="18" charset="0"/>
                <a:cs typeface="Times New Roman" pitchFamily="18" charset="0"/>
              </a:rPr>
              <a:t>Taylor,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arXiv:1107.2055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07504" y="548680"/>
            <a:ext cx="872129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 crucial question is </a:t>
            </a:r>
          </a:p>
          <a:p>
            <a:endParaRPr lang="en-GB" sz="2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“What is the mass of the cosmic ray primaries </a:t>
            </a:r>
          </a:p>
          <a:p>
            <a:r>
              <a:rPr lang="en-GB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at the highest energies?”</a:t>
            </a:r>
          </a:p>
          <a:p>
            <a:endParaRPr lang="en-GB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Answer is dependent on unknown hadronic interaction </a:t>
            </a:r>
          </a:p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physics at energies up to ~ 30 times CM energy at LHC</a:t>
            </a:r>
          </a:p>
          <a:p>
            <a:endParaRPr lang="en-GB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particular, cross-section, inelasticity and multiplicity </a:t>
            </a:r>
          </a:p>
          <a:p>
            <a:pPr>
              <a:buFontTx/>
              <a:buChar char="-"/>
            </a:pPr>
            <a:endParaRPr lang="en-GB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Here is an important link between particle physics and </a:t>
            </a:r>
          </a:p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astroparticle physics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4D5F-9BD1-44BE-AFAB-EB060D9D1E10}" type="slidenum">
              <a:rPr lang="en-US"/>
              <a:pPr/>
              <a:t>17</a:t>
            </a:fld>
            <a:endParaRPr lang="en-US"/>
          </a:p>
        </p:txBody>
      </p:sp>
      <p:sp>
        <p:nvSpPr>
          <p:cNvPr id="202754" name="Text Box 2"/>
          <p:cNvSpPr txBox="1">
            <a:spLocks noChangeArrowheads="1"/>
          </p:cNvSpPr>
          <p:nvPr/>
        </p:nvSpPr>
        <p:spPr bwMode="auto">
          <a:xfrm>
            <a:off x="684213" y="1052513"/>
            <a:ext cx="7775575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202755" name="Line 3"/>
          <p:cNvSpPr>
            <a:spLocks noChangeShapeType="1"/>
          </p:cNvSpPr>
          <p:nvPr/>
        </p:nvSpPr>
        <p:spPr bwMode="auto">
          <a:xfrm>
            <a:off x="1258888" y="1412875"/>
            <a:ext cx="0" cy="4679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2756" name="Line 4"/>
          <p:cNvSpPr>
            <a:spLocks noChangeShapeType="1"/>
          </p:cNvSpPr>
          <p:nvPr/>
        </p:nvSpPr>
        <p:spPr bwMode="auto">
          <a:xfrm>
            <a:off x="1258888" y="6092825"/>
            <a:ext cx="71294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2757" name="Line 5"/>
          <p:cNvSpPr>
            <a:spLocks noChangeShapeType="1"/>
          </p:cNvSpPr>
          <p:nvPr/>
        </p:nvSpPr>
        <p:spPr bwMode="auto">
          <a:xfrm flipV="1">
            <a:off x="1908175" y="1844675"/>
            <a:ext cx="4464050" cy="26638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2758" name="Line 6"/>
          <p:cNvSpPr>
            <a:spLocks noChangeShapeType="1"/>
          </p:cNvSpPr>
          <p:nvPr/>
        </p:nvSpPr>
        <p:spPr bwMode="auto">
          <a:xfrm flipV="1">
            <a:off x="2339975" y="2924175"/>
            <a:ext cx="4679950" cy="2809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2759" name="Line 7"/>
          <p:cNvSpPr>
            <a:spLocks noChangeShapeType="1"/>
          </p:cNvSpPr>
          <p:nvPr/>
        </p:nvSpPr>
        <p:spPr bwMode="auto">
          <a:xfrm flipV="1">
            <a:off x="2411413" y="2133600"/>
            <a:ext cx="3744912" cy="3167063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2760" name="Line 8"/>
          <p:cNvSpPr>
            <a:spLocks noChangeShapeType="1"/>
          </p:cNvSpPr>
          <p:nvPr/>
        </p:nvSpPr>
        <p:spPr bwMode="auto">
          <a:xfrm flipV="1">
            <a:off x="2124075" y="1484313"/>
            <a:ext cx="2952750" cy="2592387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2761" name="Text Box 9"/>
          <p:cNvSpPr txBox="1">
            <a:spLocks noChangeArrowheads="1"/>
          </p:cNvSpPr>
          <p:nvPr/>
        </p:nvSpPr>
        <p:spPr bwMode="auto">
          <a:xfrm>
            <a:off x="5200650" y="1071563"/>
            <a:ext cx="127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photons</a:t>
            </a:r>
          </a:p>
        </p:txBody>
      </p:sp>
      <p:sp>
        <p:nvSpPr>
          <p:cNvPr id="202762" name="Text Box 10"/>
          <p:cNvSpPr txBox="1">
            <a:spLocks noChangeArrowheads="1"/>
          </p:cNvSpPr>
          <p:nvPr/>
        </p:nvSpPr>
        <p:spPr bwMode="auto">
          <a:xfrm>
            <a:off x="6567488" y="1574800"/>
            <a:ext cx="131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3333CC"/>
                </a:solidFill>
              </a:rPr>
              <a:t>protons</a:t>
            </a:r>
          </a:p>
        </p:txBody>
      </p:sp>
      <p:sp>
        <p:nvSpPr>
          <p:cNvPr id="202763" name="Text Box 11"/>
          <p:cNvSpPr txBox="1">
            <a:spLocks noChangeArrowheads="1"/>
          </p:cNvSpPr>
          <p:nvPr/>
        </p:nvSpPr>
        <p:spPr bwMode="auto">
          <a:xfrm>
            <a:off x="7072313" y="301625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</a:rPr>
              <a:t>Fe</a:t>
            </a:r>
          </a:p>
        </p:txBody>
      </p:sp>
      <p:sp>
        <p:nvSpPr>
          <p:cNvPr id="202764" name="Text Box 12"/>
          <p:cNvSpPr txBox="1">
            <a:spLocks noChangeArrowheads="1"/>
          </p:cNvSpPr>
          <p:nvPr/>
        </p:nvSpPr>
        <p:spPr bwMode="auto">
          <a:xfrm>
            <a:off x="5775325" y="2366963"/>
            <a:ext cx="84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Data</a:t>
            </a:r>
          </a:p>
        </p:txBody>
      </p:sp>
      <p:sp>
        <p:nvSpPr>
          <p:cNvPr id="202765" name="Text Box 13"/>
          <p:cNvSpPr txBox="1">
            <a:spLocks noChangeArrowheads="1"/>
          </p:cNvSpPr>
          <p:nvPr/>
        </p:nvSpPr>
        <p:spPr bwMode="auto">
          <a:xfrm>
            <a:off x="3995738" y="6092825"/>
            <a:ext cx="1960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log (Energy)</a:t>
            </a:r>
          </a:p>
        </p:txBody>
      </p:sp>
      <p:sp>
        <p:nvSpPr>
          <p:cNvPr id="202766" name="Text Box 14"/>
          <p:cNvSpPr txBox="1">
            <a:spLocks noChangeArrowheads="1"/>
          </p:cNvSpPr>
          <p:nvPr/>
        </p:nvSpPr>
        <p:spPr bwMode="auto">
          <a:xfrm>
            <a:off x="303213" y="1143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X</a:t>
            </a:r>
            <a:r>
              <a:rPr lang="en-GB" sz="2400" b="1" baseline="-25000"/>
              <a:t>max</a:t>
            </a:r>
            <a:endParaRPr lang="en-GB" sz="2400" b="1"/>
          </a:p>
        </p:txBody>
      </p:sp>
      <p:sp>
        <p:nvSpPr>
          <p:cNvPr id="202767" name="Text Box 15"/>
          <p:cNvSpPr txBox="1">
            <a:spLocks noChangeArrowheads="1"/>
          </p:cNvSpPr>
          <p:nvPr/>
        </p:nvSpPr>
        <p:spPr bwMode="auto">
          <a:xfrm>
            <a:off x="684213" y="333375"/>
            <a:ext cx="7816850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How we try to infer the variation of mass with energy</a:t>
            </a:r>
          </a:p>
        </p:txBody>
      </p:sp>
      <p:sp>
        <p:nvSpPr>
          <p:cNvPr id="202768" name="Text Box 16"/>
          <p:cNvSpPr txBox="1">
            <a:spLocks noChangeArrowheads="1"/>
          </p:cNvSpPr>
          <p:nvPr/>
        </p:nvSpPr>
        <p:spPr bwMode="auto">
          <a:xfrm>
            <a:off x="4860032" y="4797152"/>
            <a:ext cx="3816300" cy="1200329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b="1" dirty="0"/>
              <a:t>Energy per nucleon is </a:t>
            </a:r>
            <a:r>
              <a:rPr lang="en-GB" sz="2400" b="1" dirty="0" smtClean="0"/>
              <a:t>crucial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Need to assume a model</a:t>
            </a:r>
            <a:endParaRPr lang="en-GB" sz="2400" b="1" dirty="0"/>
          </a:p>
        </p:txBody>
      </p:sp>
      <p:sp>
        <p:nvSpPr>
          <p:cNvPr id="202769" name="Text Box 17"/>
          <p:cNvSpPr txBox="1">
            <a:spLocks noChangeArrowheads="1"/>
          </p:cNvSpPr>
          <p:nvPr/>
        </p:nvSpPr>
        <p:spPr bwMode="auto">
          <a:xfrm>
            <a:off x="6496050" y="1119188"/>
            <a:ext cx="2143279" cy="400110"/>
          </a:xfrm>
          <a:prstGeom prst="rect">
            <a:avLst/>
          </a:prstGeom>
          <a:solidFill>
            <a:srgbClr val="DDDDDD"/>
          </a:solidFill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/>
              <a:t>&lt; </a:t>
            </a:r>
            <a:r>
              <a:rPr lang="en-GB" sz="2000" dirty="0" smtClean="0"/>
              <a:t>1% </a:t>
            </a:r>
            <a:r>
              <a:rPr lang="en-GB" sz="2000" dirty="0"/>
              <a:t>above 10 EeV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2120" y="4077072"/>
            <a:ext cx="337624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en-GB" sz="2000" b="1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/log E = elongation rate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16200000" flipV="1">
            <a:off x="6084168" y="3573016"/>
            <a:ext cx="648072" cy="360040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121" y="1138238"/>
            <a:ext cx="7219271" cy="509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00192" y="5949280"/>
            <a:ext cx="1493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Tanguy Pierog</a:t>
            </a:r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168638" y="3464210"/>
            <a:ext cx="39604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3491880" y="2636912"/>
            <a:ext cx="1656184" cy="1588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3131840" y="2996952"/>
            <a:ext cx="2016224" cy="72008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71800" y="263691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~ 30 g cm</a:t>
            </a:r>
            <a:r>
              <a:rPr lang="en-GB" sz="2000" b="1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  <a:endParaRPr lang="en-GB" sz="20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404664"/>
            <a:ext cx="5213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800" b="1" baseline="-25000" dirty="0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vs log E is model dependent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13A8-F7B9-40A7-AFD6-F0D6F881EC38}" type="slidenum">
              <a:rPr lang="en-US"/>
              <a:pPr/>
              <a:t>19</a:t>
            </a:fld>
            <a:endParaRPr lang="en-US"/>
          </a:p>
        </p:txBody>
      </p:sp>
      <p:pic>
        <p:nvPicPr>
          <p:cNvPr id="283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558800"/>
            <a:ext cx="7504113" cy="574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3651" name="Text Box 3"/>
          <p:cNvSpPr txBox="1">
            <a:spLocks noChangeArrowheads="1"/>
          </p:cNvSpPr>
          <p:nvPr/>
        </p:nvSpPr>
        <p:spPr bwMode="auto">
          <a:xfrm>
            <a:off x="395288" y="44624"/>
            <a:ext cx="8507412" cy="5191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Some Longitudinal Profiles measured with Auger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6309320"/>
            <a:ext cx="8694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rms</a:t>
            </a:r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uncertainty in X</a:t>
            </a:r>
            <a:r>
              <a:rPr lang="en-GB" sz="24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max  </a:t>
            </a:r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&lt; 20 g cm</a:t>
            </a:r>
            <a:r>
              <a:rPr lang="en-GB" sz="2400" b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-2  </a:t>
            </a:r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from stereo-measurements</a:t>
            </a:r>
            <a:r>
              <a:rPr lang="en-GB" sz="2400" b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GB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620688"/>
            <a:ext cx="61926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555776" y="764704"/>
            <a:ext cx="4474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1000 g cm</a:t>
            </a:r>
            <a:r>
              <a:rPr lang="en-GB" sz="2000" b="1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= 1 Atmosphere ~ 1000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mb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20688"/>
            <a:ext cx="814274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Overview: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Auger </a:t>
            </a:r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Observatory and Telescope Array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UHECR Energy Spectrum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Mass 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Composition (nuclei only) 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Data-mismatches </a:t>
            </a:r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with Particle Physics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Summary</a:t>
            </a:r>
            <a:endParaRPr lang="en-GB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(No discussion of anisotropy or astrophysical implications,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p-p cross-section at 57 TeV or of photon or neutrino searches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....................................................)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648"/>
            <a:ext cx="882740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5400000" flipH="1" flipV="1">
            <a:off x="1260426" y="2708920"/>
            <a:ext cx="31683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698998" y="1772022"/>
            <a:ext cx="288032" cy="1588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55266" y="1628800"/>
            <a:ext cx="116730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20 g cm</a:t>
            </a:r>
            <a:r>
              <a:rPr lang="en-GB" sz="2000" b="1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936390" y="3680234"/>
            <a:ext cx="237626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123728" y="4869160"/>
            <a:ext cx="187220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83768" y="4941168"/>
            <a:ext cx="1238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3 EeV x 26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17032" y="476672"/>
            <a:ext cx="9169390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5877272"/>
            <a:ext cx="7498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For detailed discussion of method see paper by de Souza at Rio ICRC and </a:t>
            </a:r>
          </a:p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forthcoming detailed paper to be submitted shortly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984" y="764704"/>
            <a:ext cx="4574911" cy="512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5536" y="476672"/>
            <a:ext cx="396044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Extensive Cross-checks and </a:t>
            </a:r>
          </a:p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Verifications</a:t>
            </a:r>
          </a:p>
          <a:p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Zenith and declination</a:t>
            </a:r>
          </a:p>
          <a:p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dependencies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913" y="585788"/>
            <a:ext cx="749617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1907704" y="2996952"/>
            <a:ext cx="6264696" cy="1588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15616" y="18864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Recent Result from TA: arXiv 1408.1726</a:t>
            </a:r>
            <a:endParaRPr lang="en-GB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5085184"/>
            <a:ext cx="1316386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822 events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648"/>
            <a:ext cx="882740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483768" y="4941168"/>
            <a:ext cx="1238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3 EeV x 26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99592" y="2276872"/>
            <a:ext cx="3384376" cy="72008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19891" y="6165304"/>
            <a:ext cx="4514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Auger: ~ 20,000 events,   TA: 822</a:t>
            </a:r>
            <a:endParaRPr lang="en-GB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8738" y="1138238"/>
            <a:ext cx="64865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00192" y="5949280"/>
            <a:ext cx="1493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Tanguy Pierog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1520" y="548680"/>
            <a:ext cx="8668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The latest version of the Auger Analysis based on ~ 20,000 events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268760"/>
            <a:ext cx="7488832" cy="55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91680" y="198884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3768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4328" y="49411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37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26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025" y="557213"/>
            <a:ext cx="867645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50057" y="6165304"/>
            <a:ext cx="654627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Detailed study of X</a:t>
            </a:r>
            <a:r>
              <a:rPr lang="en-GB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distributions are required</a:t>
            </a:r>
            <a:endParaRPr lang="en-GB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07504" y="260648"/>
            <a:ext cx="8988294" cy="7478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Composition extracted is dependent on models used  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Papers describing Auger measurements and detailed interpretation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of X</a:t>
            </a:r>
            <a:r>
              <a:rPr lang="en-GB" sz="2400" b="1" baseline="-25000" dirty="0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distributions are in advanced state of preparation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Some (qualitative) highlights:-</a:t>
            </a:r>
          </a:p>
          <a:p>
            <a:endParaRPr lang="en-GB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 A proton/iron mix cannot explain the data at any energy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Around 1 EeV, relatively large fraction of protons (&gt;50%) for all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models tried, and helium ~ 10% (relevant for cross-section studies)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Above 10 EeV, ~ 20% protons with negligible iron 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until highest energies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	Light nuclei (He, N) appear to be required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BUT ALL CONCLUSIONS ARE MODEL DEPENDENT!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71600" y="1124744"/>
            <a:ext cx="68832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Hadronic Interactions</a:t>
            </a:r>
          </a:p>
          <a:p>
            <a:endParaRPr lang="en-GB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Some demonstrations of problems</a:t>
            </a:r>
            <a:endParaRPr lang="en-GB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29</a:t>
            </a:fld>
            <a:endParaRPr lang="en-GB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275953"/>
            <a:ext cx="6192688" cy="602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03648" y="6381328"/>
            <a:ext cx="6263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d’Enterria</a:t>
            </a:r>
            <a:r>
              <a:rPr lang="en-GB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Engel, Pierog, Ostapchenko and Werner (2011) </a:t>
            </a:r>
            <a:endParaRPr lang="en-GB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4B14-6C8B-4ADA-B04C-ECEEC8941310}" type="slidenum">
              <a:rPr lang="en-US"/>
              <a:pPr/>
              <a:t>3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0"/>
            <a:ext cx="559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58750" y="5394325"/>
            <a:ext cx="1720850" cy="6413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latin typeface="Times New Roman" pitchFamily="18" charset="0"/>
              </a:rPr>
              <a:t>S Swordy</a:t>
            </a:r>
          </a:p>
          <a:p>
            <a:r>
              <a:rPr lang="en-GB" b="1">
                <a:latin typeface="Times New Roman" pitchFamily="18" charset="0"/>
              </a:rPr>
              <a:t>(Univ. Chicago)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19113" y="2657475"/>
            <a:ext cx="1631950" cy="8223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latin typeface="Times New Roman" pitchFamily="18" charset="0"/>
              </a:rPr>
              <a:t>25 decades</a:t>
            </a:r>
          </a:p>
          <a:p>
            <a:r>
              <a:rPr lang="en-GB" sz="2400" b="1">
                <a:latin typeface="Times New Roman" pitchFamily="18" charset="0"/>
              </a:rPr>
              <a:t>in intensity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359650" y="5949950"/>
            <a:ext cx="1631950" cy="8223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latin typeface="Times New Roman" pitchFamily="18" charset="0"/>
              </a:rPr>
              <a:t>11 Decades</a:t>
            </a:r>
          </a:p>
          <a:p>
            <a:r>
              <a:rPr lang="en-GB" sz="2400" b="1">
                <a:latin typeface="Times New Roman" pitchFamily="18" charset="0"/>
              </a:rPr>
              <a:t>in Energy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284663" y="981075"/>
            <a:ext cx="17970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Times New Roman" pitchFamily="18" charset="0"/>
              </a:rPr>
              <a:t>   1 particle m</a:t>
            </a:r>
            <a:r>
              <a:rPr lang="en-GB" sz="1600" baseline="30000">
                <a:latin typeface="Times New Roman" pitchFamily="18" charset="0"/>
              </a:rPr>
              <a:t>-2 </a:t>
            </a:r>
            <a:r>
              <a:rPr lang="en-GB" sz="1600">
                <a:latin typeface="Times New Roman" pitchFamily="18" charset="0"/>
              </a:rPr>
              <a:t>s</a:t>
            </a:r>
            <a:r>
              <a:rPr lang="en-GB" sz="1600" baseline="30000">
                <a:latin typeface="Times New Roman" pitchFamily="18" charset="0"/>
              </a:rPr>
              <a:t>-1    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292725" y="2632075"/>
            <a:ext cx="2155825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0033CC"/>
                </a:solidFill>
                <a:latin typeface="Times New Roman" pitchFamily="18" charset="0"/>
              </a:rPr>
              <a:t>‘Knee’</a:t>
            </a:r>
          </a:p>
          <a:p>
            <a:r>
              <a:rPr lang="en-GB" sz="1600" b="1">
                <a:solidFill>
                  <a:srgbClr val="0033CC"/>
                </a:solidFill>
                <a:latin typeface="Times New Roman" pitchFamily="18" charset="0"/>
              </a:rPr>
              <a:t>1 particle m</a:t>
            </a:r>
            <a:r>
              <a:rPr lang="en-GB" sz="1600" b="1" baseline="30000">
                <a:solidFill>
                  <a:srgbClr val="0033CC"/>
                </a:solidFill>
                <a:latin typeface="Times New Roman" pitchFamily="18" charset="0"/>
              </a:rPr>
              <a:t>-2 </a:t>
            </a:r>
            <a:r>
              <a:rPr lang="en-GB" sz="1600" b="1">
                <a:solidFill>
                  <a:srgbClr val="0033CC"/>
                </a:solidFill>
                <a:latin typeface="Times New Roman" pitchFamily="18" charset="0"/>
              </a:rPr>
              <a:t> per year</a:t>
            </a:r>
            <a:endParaRPr lang="en-US" sz="1600" b="1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995738" y="5153025"/>
            <a:ext cx="2217737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0033CC"/>
                </a:solidFill>
                <a:latin typeface="Times New Roman" pitchFamily="18" charset="0"/>
              </a:rPr>
              <a:t>Ankle</a:t>
            </a:r>
          </a:p>
          <a:p>
            <a:r>
              <a:rPr lang="en-GB" sz="1600" b="1">
                <a:solidFill>
                  <a:srgbClr val="0033CC"/>
                </a:solidFill>
                <a:latin typeface="Times New Roman" pitchFamily="18" charset="0"/>
              </a:rPr>
              <a:t>1 particle km</a:t>
            </a:r>
            <a:r>
              <a:rPr lang="en-GB" sz="1600" b="1" baseline="30000">
                <a:solidFill>
                  <a:srgbClr val="0033CC"/>
                </a:solidFill>
                <a:latin typeface="Times New Roman" pitchFamily="18" charset="0"/>
              </a:rPr>
              <a:t>-2 </a:t>
            </a:r>
            <a:r>
              <a:rPr lang="en-GB" sz="1600" b="1">
                <a:solidFill>
                  <a:srgbClr val="0033CC"/>
                </a:solidFill>
                <a:latin typeface="Times New Roman" pitchFamily="18" charset="0"/>
              </a:rPr>
              <a:t>per year</a:t>
            </a:r>
            <a:endParaRPr lang="en-US" sz="1600" b="1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V="1">
            <a:off x="5003800" y="5157788"/>
            <a:ext cx="1223963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>
            <a:off x="5219700" y="3213100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6011863" y="4724400"/>
            <a:ext cx="1223962" cy="165735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767263" y="357188"/>
            <a:ext cx="2362200" cy="4254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66FF"/>
                </a:solidFill>
                <a:latin typeface="Times New Roman" pitchFamily="18" charset="0"/>
              </a:rPr>
              <a:t>Flux of Cosmic Rays</a:t>
            </a:r>
            <a:endParaRPr lang="en-US" sz="2000">
              <a:solidFill>
                <a:srgbClr val="0066FF"/>
              </a:solidFill>
              <a:latin typeface="Times New Roman" pitchFamily="18" charset="0"/>
            </a:endParaRP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H="1" flipV="1">
            <a:off x="4716463" y="260350"/>
            <a:ext cx="71437" cy="5976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6443663" y="1989138"/>
            <a:ext cx="792162" cy="0"/>
          </a:xfrm>
          <a:prstGeom prst="line">
            <a:avLst/>
          </a:prstGeom>
          <a:noFill/>
          <a:ln w="28575">
            <a:solidFill>
              <a:srgbClr val="FF200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716463" y="1773238"/>
            <a:ext cx="150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66FF"/>
                </a:solidFill>
              </a:rPr>
              <a:t>Air-showers</a:t>
            </a:r>
            <a:endParaRPr lang="en-US" b="1" dirty="0">
              <a:solidFill>
                <a:srgbClr val="0066FF"/>
              </a:solidFill>
            </a:endParaRPr>
          </a:p>
        </p:txBody>
      </p:sp>
      <p:sp>
        <p:nvSpPr>
          <p:cNvPr id="12304" name="Oval 16"/>
          <p:cNvSpPr>
            <a:spLocks noChangeArrowheads="1"/>
          </p:cNvSpPr>
          <p:nvPr/>
        </p:nvSpPr>
        <p:spPr bwMode="auto">
          <a:xfrm>
            <a:off x="4787900" y="1557338"/>
            <a:ext cx="1633538" cy="792162"/>
          </a:xfrm>
          <a:prstGeom prst="ellipse">
            <a:avLst/>
          </a:prstGeom>
          <a:noFill/>
          <a:ln w="38100">
            <a:solidFill>
              <a:srgbClr val="FF200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5724525" y="5876925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5142086" y="5870575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/>
              <a:t>LHC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892" y="1124744"/>
            <a:ext cx="858158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Problems with models at high energies and large angles where muon number</a:t>
            </a:r>
          </a:p>
          <a:p>
            <a:r>
              <a:rPr lang="en-GB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 showers can be measured can be fairly readily explained</a:t>
            </a:r>
          </a:p>
          <a:p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Summary of following papers:-</a:t>
            </a:r>
          </a:p>
          <a:p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	Inclined Reconstruction: JCAP 08 019 2014</a:t>
            </a:r>
          </a:p>
          <a:p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	Inclined Muon Number: arXiv 1408.1421</a:t>
            </a:r>
          </a:p>
          <a:p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	MPD paper: Phys Rev D 90 (2014) 012012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4752"/>
            <a:ext cx="89644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15816" y="1484784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 km, 22°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228184" y="1547500"/>
            <a:ext cx="249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1 km, 80°: ~ 5000 g cm</a:t>
            </a:r>
            <a:r>
              <a:rPr lang="en-GB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96952"/>
            <a:ext cx="8977064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43608" y="4397042"/>
            <a:ext cx="13436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37 stations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5445224"/>
            <a:ext cx="13436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69 stations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07504" y="188640"/>
            <a:ext cx="8913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Characteristics of inclined showers    </a:t>
            </a:r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I: Measuring the number of muons</a:t>
            </a:r>
            <a:endParaRPr lang="en-GB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975867"/>
            <a:ext cx="6330425" cy="490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" y="404664"/>
            <a:ext cx="6768752" cy="629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56176" y="2060848"/>
            <a:ext cx="2951449" cy="34163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37 stations 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 71°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 54 EeV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Fit made to density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distribution</a:t>
            </a:r>
          </a:p>
          <a:p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Energy measured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with ~20 % accuracy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407726"/>
            <a:ext cx="6912768" cy="591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2946" y="404664"/>
            <a:ext cx="6643429" cy="528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43608" y="5733256"/>
            <a:ext cx="765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Muon numbers predicted by models are under-estimated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by 30 to 80% (20% systematic)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404664"/>
            <a:ext cx="6912768" cy="597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44624"/>
            <a:ext cx="52578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8221" y="2370534"/>
            <a:ext cx="524827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020272" y="4509120"/>
            <a:ext cx="18149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og (E/eV) = 19.5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364088" y="548680"/>
            <a:ext cx="3707904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 method of testing models:</a:t>
            </a:r>
          </a:p>
          <a:p>
            <a:r>
              <a:rPr lang="en-GB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Muon Production Depth (MPD)</a:t>
            </a:r>
            <a:endParaRPr lang="en-GB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6524"/>
            <a:ext cx="4932040" cy="592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628717"/>
            <a:ext cx="3168352" cy="528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96336" y="1268760"/>
            <a:ext cx="11336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91 EeV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12360" y="3861048"/>
            <a:ext cx="11336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33 EeV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4744"/>
            <a:ext cx="582414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3764" y="44624"/>
            <a:ext cx="3890764" cy="345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112" y="3137818"/>
            <a:ext cx="3672408" cy="36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3D46-2858-4A72-A843-29AD2C967DCD}" type="slidenum">
              <a:rPr lang="en-US"/>
              <a:pPr/>
              <a:t>4</a:t>
            </a:fld>
            <a:endParaRPr lang="en-US"/>
          </a:p>
        </p:txBody>
      </p:sp>
      <p:pic>
        <p:nvPicPr>
          <p:cNvPr id="41986" name="Picture 2" descr="array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7113" y="152400"/>
            <a:ext cx="4306887" cy="6172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23850" y="5084763"/>
            <a:ext cx="4535488" cy="974725"/>
          </a:xfrm>
          <a:prstGeom prst="rect">
            <a:avLst/>
          </a:prstGeom>
          <a:solidFill>
            <a:schemeClr val="bg2"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s-ES" sz="2800" b="1">
                <a:latin typeface="Times New Roman" pitchFamily="18" charset="0"/>
              </a:rPr>
              <a:t>Arrays of water-            </a:t>
            </a:r>
            <a:r>
              <a:rPr lang="es-E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s-ES" sz="2800" b="1">
                <a:latin typeface="Times New Roman" pitchFamily="18" charset="0"/>
              </a:rPr>
              <a:t> Cherenkov detectors 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943100" y="3733800"/>
            <a:ext cx="2628900" cy="547688"/>
          </a:xfrm>
          <a:prstGeom prst="rect">
            <a:avLst/>
          </a:prstGeom>
          <a:solidFill>
            <a:schemeClr val="bg2"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s-ES" sz="2800" b="1" dirty="0" smtClean="0">
                <a:latin typeface="Times New Roman" pitchFamily="18" charset="0"/>
              </a:rPr>
              <a:t>Fluorescence </a:t>
            </a:r>
            <a:r>
              <a:rPr lang="es-E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→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68313" y="765175"/>
            <a:ext cx="4608512" cy="1946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400" b="1" dirty="0">
                <a:latin typeface="Times New Roman" pitchFamily="18" charset="0"/>
              </a:rPr>
              <a:t>The </a:t>
            </a:r>
            <a:r>
              <a:rPr lang="es-ES" sz="2400" b="1" dirty="0" err="1">
                <a:latin typeface="Times New Roman" pitchFamily="18" charset="0"/>
              </a:rPr>
              <a:t>design</a:t>
            </a:r>
            <a:r>
              <a:rPr lang="es-ES" sz="2400" b="1" dirty="0">
                <a:latin typeface="Times New Roman" pitchFamily="18" charset="0"/>
              </a:rPr>
              <a:t> of </a:t>
            </a:r>
            <a:r>
              <a:rPr lang="es-ES" sz="2400" b="1" dirty="0" err="1">
                <a:latin typeface="Times New Roman" pitchFamily="18" charset="0"/>
              </a:rPr>
              <a:t>the</a:t>
            </a:r>
            <a:r>
              <a:rPr lang="es-ES" sz="2400" b="1" dirty="0">
                <a:latin typeface="Times New Roman" pitchFamily="18" charset="0"/>
              </a:rPr>
              <a:t> Pierre Auger </a:t>
            </a:r>
            <a:r>
              <a:rPr lang="es-ES" sz="2400" b="1" dirty="0" err="1">
                <a:latin typeface="Times New Roman" pitchFamily="18" charset="0"/>
              </a:rPr>
              <a:t>Observatory</a:t>
            </a:r>
            <a:r>
              <a:rPr lang="es-ES" sz="2400" b="1" dirty="0">
                <a:latin typeface="Times New Roman" pitchFamily="18" charset="0"/>
              </a:rPr>
              <a:t> </a:t>
            </a:r>
            <a:r>
              <a:rPr lang="es-ES" sz="2400" b="1" dirty="0" err="1" smtClean="0">
                <a:latin typeface="Times New Roman" pitchFamily="18" charset="0"/>
              </a:rPr>
              <a:t>married</a:t>
            </a:r>
            <a:r>
              <a:rPr lang="es-ES" sz="2400" b="1" dirty="0" smtClean="0">
                <a:latin typeface="Times New Roman" pitchFamily="18" charset="0"/>
              </a:rPr>
              <a:t> </a:t>
            </a:r>
            <a:r>
              <a:rPr lang="es-ES" sz="2400" b="1" dirty="0" err="1" smtClean="0">
                <a:latin typeface="Times New Roman" pitchFamily="18" charset="0"/>
              </a:rPr>
              <a:t>these</a:t>
            </a:r>
            <a:r>
              <a:rPr lang="es-ES" sz="2400" b="1" dirty="0" smtClean="0">
                <a:latin typeface="Times New Roman" pitchFamily="18" charset="0"/>
              </a:rPr>
              <a:t> </a:t>
            </a:r>
            <a:r>
              <a:rPr lang="es-ES" sz="2400" b="1" dirty="0" err="1">
                <a:latin typeface="Times New Roman" pitchFamily="18" charset="0"/>
              </a:rPr>
              <a:t>two</a:t>
            </a:r>
            <a:endParaRPr lang="es-ES" sz="2400" b="1" dirty="0">
              <a:latin typeface="Times New Roman" pitchFamily="18" charset="0"/>
            </a:endParaRPr>
          </a:p>
          <a:p>
            <a:r>
              <a:rPr lang="es-ES" sz="2400" b="1" dirty="0" err="1">
                <a:latin typeface="Times New Roman" pitchFamily="18" charset="0"/>
              </a:rPr>
              <a:t>well-established</a:t>
            </a:r>
            <a:r>
              <a:rPr lang="es-ES" sz="2400" b="1" dirty="0">
                <a:latin typeface="Times New Roman" pitchFamily="18" charset="0"/>
              </a:rPr>
              <a:t> </a:t>
            </a:r>
            <a:r>
              <a:rPr lang="es-ES" sz="2400" b="1" dirty="0" err="1">
                <a:latin typeface="Times New Roman" pitchFamily="18" charset="0"/>
              </a:rPr>
              <a:t>techniques</a:t>
            </a:r>
            <a:endParaRPr lang="es-ES" sz="2400" b="1" dirty="0">
              <a:latin typeface="Times New Roman" pitchFamily="18" charset="0"/>
            </a:endParaRPr>
          </a:p>
          <a:p>
            <a:endParaRPr lang="es-ES" sz="2400" b="1" dirty="0">
              <a:latin typeface="Times New Roman" pitchFamily="18" charset="0"/>
            </a:endParaRPr>
          </a:p>
          <a:p>
            <a:r>
              <a:rPr lang="es-E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s-E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s-ES" b="1" dirty="0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</a:t>
            </a:r>
            <a:r>
              <a:rPr lang="es-ES" sz="2400" b="1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s-ES" sz="2400" b="1" dirty="0" err="1">
                <a:solidFill>
                  <a:srgbClr val="0000CC"/>
                </a:solidFill>
                <a:latin typeface="Times New Roman" pitchFamily="18" charset="0"/>
              </a:rPr>
              <a:t>the</a:t>
            </a:r>
            <a:r>
              <a:rPr lang="es-E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s-ES" sz="2400" b="1" dirty="0">
                <a:solidFill>
                  <a:srgbClr val="FF0000"/>
                </a:solidFill>
                <a:latin typeface="Times New Roman" pitchFamily="18" charset="0"/>
              </a:rPr>
              <a:t>‘HYBRID’</a:t>
            </a:r>
            <a:r>
              <a:rPr lang="es-ES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s-ES" sz="2400" b="1" dirty="0" err="1">
                <a:solidFill>
                  <a:srgbClr val="0000CC"/>
                </a:solidFill>
                <a:latin typeface="Times New Roman" pitchFamily="18" charset="0"/>
              </a:rPr>
              <a:t>technique</a:t>
            </a:r>
            <a:endParaRPr lang="en-GB" sz="24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87313" y="6524625"/>
            <a:ext cx="298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800"/>
              <a:t>11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376238" y="136525"/>
            <a:ext cx="4773743" cy="46166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Schematic of Air-Shower Detection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8264" y="6453336"/>
            <a:ext cx="1273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Enrique Zas</a:t>
            </a:r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60032" y="4509120"/>
            <a:ext cx="4032448" cy="19442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148064" y="4941168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25 km</a:t>
            </a:r>
            <a:r>
              <a:rPr lang="en-GB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  <p:bldP spid="11" grpId="0" animBg="1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" y="709613"/>
            <a:ext cx="788670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6920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muon problem similar to what was seen at LEP?</a:t>
            </a:r>
            <a:endParaRPr lang="en-GB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384904"/>
            <a:ext cx="8640960" cy="608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425" y="695325"/>
            <a:ext cx="767715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43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" y="3316585"/>
            <a:ext cx="81724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888" y="260648"/>
            <a:ext cx="78962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68144" y="5877272"/>
            <a:ext cx="274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Auger Collaboration Note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44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492" y="764704"/>
            <a:ext cx="809111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15816" y="3933056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Red: protons</a:t>
            </a:r>
          </a:p>
          <a:p>
            <a:r>
              <a:rPr lang="en-GB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Blue: iron</a:t>
            </a: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Black: DELPHI data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45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3310569"/>
            <a:ext cx="7416824" cy="343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090" y="119263"/>
            <a:ext cx="7556326" cy="316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46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07504" y="188640"/>
            <a:ext cx="8842549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Conclusions:-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There is a steepening in the cosmic ray spectrum above ~ 40 EeV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Whether this is a source signature or the GZK-effect is unclear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There is evidence that the mean mass of UHECR increases with 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energy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Helium and Nitrogen are important constituents of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UHECR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Supports the view that the spectral steepening is a source effect</a:t>
            </a:r>
            <a:endParaRPr lang="en-GB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BUT: there are problems with the extrapolation of models to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the highest energies: 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TOO FEW MUONS ARE PREDICTED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47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11560" y="1340768"/>
            <a:ext cx="2829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Back Up Slides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282580"/>
            <a:ext cx="6919880" cy="61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48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49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331640" y="1052736"/>
            <a:ext cx="4261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Arrival Direction Distribut</a:t>
            </a:r>
            <a:r>
              <a:rPr lang="en-GB" sz="2400" b="1" dirty="0" smtClean="0"/>
              <a:t>ions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28676" name="Picture 4" descr="http://augerpc.in2p3.fr/sites/default/files/augerbuilt_3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0568" y="777577"/>
            <a:ext cx="6438900" cy="58197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580618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Pierre Auger Observatory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6515" y="908720"/>
            <a:ext cx="3281989" cy="44012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35.1 – 35.2° S at 1400 m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asl</a:t>
            </a:r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1600 10 m</a:t>
            </a:r>
            <a:r>
              <a:rPr lang="en-GB" sz="2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x 1.2 m</a:t>
            </a: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 water-Cherenkov detectors</a:t>
            </a: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 on 1500 m grid</a:t>
            </a:r>
          </a:p>
          <a:p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49 more on 750 m grid</a:t>
            </a:r>
          </a:p>
          <a:p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27 Fluorescence detectors</a:t>
            </a: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     in 5 buildings</a:t>
            </a:r>
          </a:p>
          <a:p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6237312"/>
            <a:ext cx="4752528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~ 400 scientists (PhD and students)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50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0728"/>
            <a:ext cx="817316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71600" y="620688"/>
            <a:ext cx="2486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Events above 50 EeV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580526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New results from TA do not contradict this effect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51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60648"/>
            <a:ext cx="515511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8307" y="2459584"/>
            <a:ext cx="5595693" cy="439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80112" y="62068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Amplitudes and Phases from Auger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52</a:t>
            </a:fld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" y="188640"/>
            <a:ext cx="660922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555561" y="980728"/>
            <a:ext cx="255294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A and S:</a:t>
            </a:r>
          </a:p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Candia et al. 2003</a:t>
            </a:r>
          </a:p>
          <a:p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Gal:</a:t>
            </a:r>
          </a:p>
          <a:p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Calvez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et al. 20110 </a:t>
            </a:r>
          </a:p>
          <a:p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C-G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Xgal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Kachelreiss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Serpico</a:t>
            </a: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2006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53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528" y="692696"/>
            <a:ext cx="55816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76056" y="476672"/>
            <a:ext cx="3998852" cy="58169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Properties:-</a:t>
            </a:r>
          </a:p>
          <a:p>
            <a:endParaRPr lang="en-GB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Latitude = 39.3° N at 1400 m</a:t>
            </a:r>
          </a:p>
          <a:p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507 x 3 m</a:t>
            </a:r>
            <a:r>
              <a:rPr lang="en-GB" b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scintillators</a:t>
            </a:r>
          </a:p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    on 1200 m square grid</a:t>
            </a:r>
          </a:p>
          <a:p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Overlooked by 3 FDs</a:t>
            </a:r>
          </a:p>
          <a:p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Relatively easy deployment by</a:t>
            </a:r>
          </a:p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               helicopter and runs well</a:t>
            </a:r>
          </a:p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However</a:t>
            </a:r>
          </a:p>
          <a:p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Small area ~ 700 km</a:t>
            </a:r>
            <a:r>
              <a:rPr lang="en-GB" b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</a:p>
          <a:p>
            <a:r>
              <a:rPr lang="en-GB" b="1" baseline="300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(built to check AGASA)</a:t>
            </a:r>
            <a:endParaRPr lang="en-GB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Thin scintillators limit declination</a:t>
            </a:r>
          </a:p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  band studied</a:t>
            </a:r>
          </a:p>
          <a:p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Little prospect of muon identification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548680"/>
            <a:ext cx="2377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Telescope  Array</a:t>
            </a:r>
            <a:endParaRPr lang="en-GB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6381328"/>
            <a:ext cx="7890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 120 collaborators from Japan, US, Belgium, South Korea and Russia</a:t>
            </a:r>
            <a:endParaRPr lang="en-GB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54</a:t>
            </a:fld>
            <a:endParaRPr lang="en-GB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072" y="3645024"/>
            <a:ext cx="3599968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018" y="3566162"/>
            <a:ext cx="4280982" cy="288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528" y="116632"/>
            <a:ext cx="19615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Telescope </a:t>
            </a:r>
          </a:p>
          <a:p>
            <a:r>
              <a:rPr lang="en-GB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Array</a:t>
            </a:r>
            <a:endParaRPr lang="en-GB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6444044"/>
            <a:ext cx="5881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and Auger are what are now called ‘Hybrid Detectors’</a:t>
            </a:r>
            <a:endParaRPr lang="en-GB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7975" y="-99392"/>
            <a:ext cx="34480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193" y="0"/>
            <a:ext cx="3806775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3429000"/>
            <a:ext cx="4032448" cy="302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5400000">
            <a:off x="1079215" y="3969457"/>
            <a:ext cx="4105250" cy="1588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0" y="638132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Analysis by Michael Unger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31840" y="76470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2010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44008" y="620688"/>
            <a:ext cx="424847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log E                         X</a:t>
            </a:r>
            <a:r>
              <a:rPr lang="en-GB" sz="2000" b="1" baseline="-25000" dirty="0" smtClean="0">
                <a:latin typeface="Times New Roman" pitchFamily="18" charset="0"/>
                <a:cs typeface="Times New Roman" pitchFamily="18" charset="0"/>
              </a:rPr>
              <a:t>max</a:t>
            </a:r>
          </a:p>
          <a:p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19.2 – 19.4            42.9 ± 5.1 g cm</a:t>
            </a:r>
            <a:r>
              <a:rPr lang="en-GB" sz="2000" b="1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</a:p>
          <a:p>
            <a:endParaRPr lang="en-GB" sz="2000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000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19.2 – 19.3            40.4 ± 6.3 g cm</a:t>
            </a:r>
            <a:r>
              <a:rPr lang="en-GB" sz="2000" b="1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</a:p>
          <a:p>
            <a:endParaRPr lang="en-GB" sz="2000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19.3 – 19.4            46.9  ± 7.0 g cm</a:t>
            </a:r>
            <a:r>
              <a:rPr lang="en-GB" sz="2000" b="1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Corresponding Pull:-</a:t>
            </a:r>
          </a:p>
          <a:p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smtClean="0">
                <a:latin typeface="Times New Roman" pitchFamily="18" charset="0"/>
                <a:cs typeface="Times New Roman" pitchFamily="18" charset="0"/>
              </a:rPr>
              <a:t>(42.9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– 28.9)/√(4.5</a:t>
            </a:r>
            <a:r>
              <a:rPr lang="en-GB" sz="2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+ 5.1</a:t>
            </a:r>
            <a:r>
              <a:rPr lang="en-GB" sz="2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) = 2.1 sigma</a:t>
            </a:r>
          </a:p>
          <a:p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Drawing 71 events (2010) from 194 events (2013) give RMS &lt; 28.9 g cm</a:t>
            </a:r>
            <a:r>
              <a:rPr lang="en-GB" sz="2000" b="1" baseline="30000" dirty="0" smtClean="0">
                <a:latin typeface="Times New Roman" pitchFamily="18" charset="0"/>
                <a:cs typeface="Times New Roman" pitchFamily="18" charset="0"/>
              </a:rPr>
              <a:t>-2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at 3.1%</a:t>
            </a:r>
          </a:p>
          <a:p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Also there is a trials factor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55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56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4013" y="709613"/>
            <a:ext cx="5895975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57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863" y="576263"/>
            <a:ext cx="753427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904157"/>
            <a:ext cx="7833960" cy="569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58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51520" y="260648"/>
            <a:ext cx="420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Towards the Energy Spectrum</a:t>
            </a:r>
            <a:endParaRPr lang="en-GB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408302"/>
            <a:ext cx="7632847" cy="592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59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D8F9-BE81-4B0D-B697-B04B157274C6}" type="slidenum">
              <a:rPr lang="en-US"/>
              <a:pPr/>
              <a:t>6</a:t>
            </a:fld>
            <a:endParaRPr lang="en-US"/>
          </a:p>
        </p:txBody>
      </p:sp>
      <p:pic>
        <p:nvPicPr>
          <p:cNvPr id="239618" name="Picture 2" descr="Telescope Station-Ta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3800"/>
            <a:ext cx="9144000" cy="4291013"/>
          </a:xfrm>
          <a:prstGeom prst="rect">
            <a:avLst/>
          </a:prstGeom>
          <a:noFill/>
        </p:spPr>
      </p:pic>
      <p:sp>
        <p:nvSpPr>
          <p:cNvPr id="239619" name="Text Box 3"/>
          <p:cNvSpPr txBox="1">
            <a:spLocks noChangeArrowheads="1"/>
          </p:cNvSpPr>
          <p:nvPr/>
        </p:nvSpPr>
        <p:spPr bwMode="auto">
          <a:xfrm>
            <a:off x="6300788" y="1628775"/>
            <a:ext cx="24828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GPS Receiver</a:t>
            </a:r>
          </a:p>
          <a:p>
            <a:r>
              <a:rPr lang="en-GB"/>
              <a:t>and radio transmission</a:t>
            </a:r>
          </a:p>
        </p:txBody>
      </p:sp>
      <p:sp>
        <p:nvSpPr>
          <p:cNvPr id="239620" name="Line 4"/>
          <p:cNvSpPr>
            <a:spLocks noChangeShapeType="1"/>
          </p:cNvSpPr>
          <p:nvPr/>
        </p:nvSpPr>
        <p:spPr bwMode="auto">
          <a:xfrm flipH="1">
            <a:off x="7451725" y="2276475"/>
            <a:ext cx="57785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9621" name="Line 5"/>
          <p:cNvSpPr>
            <a:spLocks noChangeShapeType="1"/>
          </p:cNvSpPr>
          <p:nvPr/>
        </p:nvSpPr>
        <p:spPr bwMode="auto">
          <a:xfrm flipH="1" flipV="1">
            <a:off x="3419475" y="2636838"/>
            <a:ext cx="3960813" cy="7143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9622" name="Text Box 6"/>
          <p:cNvSpPr txBox="1">
            <a:spLocks noChangeArrowheads="1"/>
          </p:cNvSpPr>
          <p:nvPr/>
        </p:nvSpPr>
        <p:spPr bwMode="auto">
          <a:xfrm>
            <a:off x="1239838" y="2441575"/>
            <a:ext cx="13906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Times New Roman" pitchFamily="18" charset="0"/>
              </a:rPr>
              <a:t>Fluorescence</a:t>
            </a:r>
          </a:p>
          <a:p>
            <a:r>
              <a:rPr lang="en-GB">
                <a:latin typeface="Times New Roman" pitchFamily="18" charset="0"/>
              </a:rPr>
              <a:t>Detector site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39623" name="Line 7"/>
          <p:cNvSpPr>
            <a:spLocks noChangeShapeType="1"/>
          </p:cNvSpPr>
          <p:nvPr/>
        </p:nvSpPr>
        <p:spPr bwMode="auto">
          <a:xfrm>
            <a:off x="2627313" y="3068638"/>
            <a:ext cx="431800" cy="3603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" y="-27384"/>
            <a:ext cx="8293905" cy="557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96336" y="1844824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θ</a:t>
            </a:r>
            <a:r>
              <a:rPr lang="en-GB" dirty="0" smtClean="0">
                <a:latin typeface="Times New Roman"/>
                <a:cs typeface="Times New Roman"/>
              </a:rPr>
              <a:t> &lt; 60</a:t>
            </a:r>
            <a:r>
              <a:rPr lang="en-GB" baseline="30000" dirty="0" smtClean="0">
                <a:latin typeface="Times New Roman"/>
                <a:cs typeface="Times New Roman"/>
              </a:rPr>
              <a:t>0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436096" y="4149080"/>
            <a:ext cx="3635896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Telescope Array and HiRes</a:t>
            </a:r>
          </a:p>
          <a:p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   4580 km</a:t>
            </a:r>
            <a:r>
              <a:rPr lang="en-GB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yr</a:t>
            </a:r>
          </a:p>
          <a:p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14787 events above 10</a:t>
            </a:r>
            <a:r>
              <a:rPr lang="en-GB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18.2</a:t>
            </a:r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eV</a:t>
            </a:r>
          </a:p>
          <a:p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HiRes   3650 km</a:t>
            </a:r>
            <a:r>
              <a:rPr lang="en-GB" sz="2000" b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GB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yr</a:t>
            </a:r>
          </a:p>
          <a:p>
            <a:r>
              <a:rPr lang="en-GB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307 events above 10</a:t>
            </a:r>
            <a:r>
              <a:rPr lang="en-GB" sz="2000" b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GB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eV</a:t>
            </a:r>
            <a:endParaRPr lang="en-GB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4120" y="5469031"/>
            <a:ext cx="5876032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The high statistics from Auger allow good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understanding of systematic uncertainties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- also a much larger collaboration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27584" y="2276872"/>
            <a:ext cx="4752528" cy="1588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69155" y="2204864"/>
            <a:ext cx="446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33CC"/>
                </a:solidFill>
              </a:rPr>
              <a:t>TA</a:t>
            </a:r>
            <a:endParaRPr lang="en-GB" sz="20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93220"/>
            <a:ext cx="7992887" cy="641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91680" y="6309320"/>
            <a:ext cx="2765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cf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: S(800) in case of TA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3F8A47-FCDB-4E13-8613-C82BB82AF372}" type="slidenum">
              <a:rPr lang="en-US"/>
              <a:pPr/>
              <a:t>9</a:t>
            </a:fld>
            <a:endParaRPr lang="en-US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9950" y="1027113"/>
            <a:ext cx="4716463" cy="417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1570039" y="344488"/>
            <a:ext cx="5018186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Angular Resolution </a:t>
            </a:r>
            <a:r>
              <a:rPr lang="en-GB" sz="2000" b="1" dirty="0" smtClean="0"/>
              <a:t> checked using </a:t>
            </a:r>
            <a:r>
              <a:rPr lang="en-GB" sz="2000" b="1" dirty="0"/>
              <a:t>Central Laser Facility</a:t>
            </a: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5434013" y="5276850"/>
            <a:ext cx="3530600" cy="425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/>
              <a:t>Mono/hybrid </a:t>
            </a:r>
            <a:r>
              <a:rPr lang="en-GB" sz="2000" b="1" dirty="0" err="1"/>
              <a:t>rms</a:t>
            </a:r>
            <a:r>
              <a:rPr lang="en-GB" sz="2000" b="1" dirty="0"/>
              <a:t>  1.0</a:t>
            </a:r>
            <a:r>
              <a:rPr lang="en-US" sz="2000" b="1" dirty="0">
                <a:cs typeface="Arial" charset="0"/>
              </a:rPr>
              <a:t>°/0.18°</a:t>
            </a:r>
          </a:p>
        </p:txBody>
      </p:sp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3" y="1468438"/>
            <a:ext cx="507682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179388" y="5003800"/>
            <a:ext cx="4708525" cy="7302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/>
              <a:t>355 nm, frequency tripled, YAG laser,</a:t>
            </a:r>
          </a:p>
          <a:p>
            <a:r>
              <a:rPr lang="en-GB" sz="2000" b="1" dirty="0"/>
              <a:t> giving &lt; 7 </a:t>
            </a:r>
            <a:r>
              <a:rPr lang="en-GB" sz="2000" b="1" dirty="0" err="1"/>
              <a:t>mJ</a:t>
            </a:r>
            <a:r>
              <a:rPr lang="en-GB" sz="2000" b="1" dirty="0"/>
              <a:t> per pulse: GZK energy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1257</Words>
  <Application>Microsoft Office PowerPoint</Application>
  <PresentationFormat>On-screen Show (4:3)</PresentationFormat>
  <Paragraphs>368</Paragraphs>
  <Slides>59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phy6aaw</dc:creator>
  <cp:lastModifiedBy>phy6aaw</cp:lastModifiedBy>
  <cp:revision>163</cp:revision>
  <dcterms:created xsi:type="dcterms:W3CDTF">2013-09-11T13:39:57Z</dcterms:created>
  <dcterms:modified xsi:type="dcterms:W3CDTF">2014-08-20T17:03:00Z</dcterms:modified>
</cp:coreProperties>
</file>