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305" r:id="rId3"/>
    <p:sldId id="306" r:id="rId4"/>
    <p:sldId id="280" r:id="rId5"/>
    <p:sldId id="307" r:id="rId6"/>
    <p:sldId id="283" r:id="rId7"/>
    <p:sldId id="275" r:id="rId8"/>
    <p:sldId id="278" r:id="rId9"/>
    <p:sldId id="282" r:id="rId10"/>
    <p:sldId id="281" r:id="rId11"/>
    <p:sldId id="290" r:id="rId12"/>
    <p:sldId id="303" r:id="rId13"/>
    <p:sldId id="291" r:id="rId14"/>
    <p:sldId id="293" r:id="rId15"/>
    <p:sldId id="309" r:id="rId16"/>
    <p:sldId id="308" r:id="rId17"/>
    <p:sldId id="302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4BFF00"/>
    <a:srgbClr val="FF2800"/>
    <a:srgbClr val="64FF00"/>
    <a:srgbClr val="FF9600"/>
    <a:srgbClr val="00FF00"/>
    <a:srgbClr val="C8FF00"/>
    <a:srgbClr val="FFC800"/>
    <a:srgbClr val="96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2" autoAdjust="0"/>
    <p:restoredTop sz="99659" autoAdjust="0"/>
  </p:normalViewPr>
  <p:slideViewPr>
    <p:cSldViewPr snapToGrid="0">
      <p:cViewPr>
        <p:scale>
          <a:sx n="78" d="100"/>
          <a:sy n="78" d="100"/>
        </p:scale>
        <p:origin x="-306" y="264"/>
      </p:cViewPr>
      <p:guideLst>
        <p:guide orient="horz" pos="94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D83BE-463C-43F6-8921-00BB678F5760}" type="datetimeFigureOut">
              <a:rPr lang="en-CA" smtClean="0"/>
              <a:pPr/>
              <a:t>17/08/2014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BABFB-1847-4358-9232-63093A5D65E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5E35-3833-4E36-8138-8A3F1B1E9069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5E35-3833-4E36-8138-8A3F1B1E9069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62738"/>
            <a:ext cx="2895600" cy="1952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W. Rau – IPA 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62738"/>
            <a:ext cx="2133600" cy="1952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W. Rau – IPA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786" y="740329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bg1"/>
                </a:solidFill>
              </a:rPr>
              <a:t>SuperCDMS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3158" y="2694613"/>
            <a:ext cx="3257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From Soudan to SNOLAB</a:t>
            </a:r>
          </a:p>
          <a:p>
            <a:pPr algn="ctr"/>
            <a:endParaRPr lang="en-CA" sz="1600" dirty="0" smtClean="0">
              <a:solidFill>
                <a:schemeClr val="bg1"/>
              </a:solidFill>
            </a:endParaRPr>
          </a:p>
          <a:p>
            <a:pPr algn="ctr"/>
            <a:endParaRPr lang="en-CA" sz="1600" dirty="0" smtClean="0">
              <a:solidFill>
                <a:schemeClr val="bg1"/>
              </a:solidFill>
            </a:endParaRP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Wolfgang Rau</a:t>
            </a:r>
          </a:p>
          <a:p>
            <a:pPr algn="ctr"/>
            <a:r>
              <a:rPr lang="en-CA" sz="1600" smtClean="0">
                <a:solidFill>
                  <a:schemeClr val="bg1"/>
                </a:solidFill>
              </a:rPr>
              <a:t>Queen’s University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  <p:pic>
        <p:nvPicPr>
          <p:cNvPr id="6" name="Picture 2" descr="C:\Users\Wolfgang\Eigene\Dienst\Bilder\Logos\SuperCDMS\SuperCDMS_Logo.png"/>
          <p:cNvPicPr>
            <a:picLocks noChangeAspect="1" noChangeArrowheads="1"/>
          </p:cNvPicPr>
          <p:nvPr/>
        </p:nvPicPr>
        <p:blipFill>
          <a:blip r:embed="rId2" cstate="print"/>
          <a:srcRect l="25255" t="32402" r="24872" b="13103"/>
          <a:stretch>
            <a:fillRect/>
          </a:stretch>
        </p:blipFill>
        <p:spPr bwMode="auto">
          <a:xfrm>
            <a:off x="4110317" y="1592691"/>
            <a:ext cx="923366" cy="92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05850" y="886398"/>
            <a:ext cx="3147693" cy="286962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CA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660" r="4482" b="3776"/>
          <a:stretch>
            <a:fillRect/>
          </a:stretch>
        </p:blipFill>
        <p:spPr bwMode="auto">
          <a:xfrm>
            <a:off x="856242" y="911487"/>
            <a:ext cx="2773344" cy="28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100756" y="3017727"/>
            <a:ext cx="880900" cy="5869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2357632" y="2652735"/>
            <a:ext cx="1371600" cy="338554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 algn="ctr"/>
            <a:r>
              <a:rPr lang="en-CA" sz="1600" b="1" dirty="0" smtClean="0">
                <a:solidFill>
                  <a:srgbClr val="FF0000"/>
                </a:solidFill>
              </a:rPr>
              <a:t>Surface events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936291" y="2881335"/>
            <a:ext cx="457200" cy="2286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:\Users\cdms\Desktop\figs\yield_1107_wlegend_reduc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6" t="6461" r="6751" b="1180"/>
          <a:stretch/>
        </p:blipFill>
        <p:spPr bwMode="auto">
          <a:xfrm>
            <a:off x="4797225" y="941519"/>
            <a:ext cx="3685849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51047" y="1033627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210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Pb source</a:t>
            </a:r>
            <a:endParaRPr lang="en-CA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16914" y="2624489"/>
            <a:ext cx="1289135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65,000 betas</a:t>
            </a:r>
          </a:p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 events leakage</a:t>
            </a:r>
          </a:p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15,000 surface NRs</a:t>
            </a:r>
            <a:endParaRPr lang="en-CA" sz="105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32807" y="4159723"/>
            <a:ext cx="3141336" cy="2293230"/>
            <a:chOff x="824248" y="4018208"/>
            <a:chExt cx="3141336" cy="2293230"/>
          </a:xfrm>
        </p:grpSpPr>
        <p:sp>
          <p:nvSpPr>
            <p:cNvPr id="28" name="Rectangle 27"/>
            <p:cNvSpPr/>
            <p:nvPr/>
          </p:nvSpPr>
          <p:spPr>
            <a:xfrm>
              <a:off x="824248" y="4018208"/>
              <a:ext cx="3110248" cy="224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9941" name="Picture 5" descr="C:\Users\Wolfgang\Eigene\Dienst\Projekte\CDMS\Analysis\SuperCDMS_LT_2014\zip5_effsystematic.png"/>
            <p:cNvPicPr>
              <a:picLocks noChangeAspect="1" noChangeArrowheads="1"/>
            </p:cNvPicPr>
            <p:nvPr/>
          </p:nvPicPr>
          <p:blipFill>
            <a:blip r:embed="rId4" cstate="print"/>
            <a:srcRect l="9383" t="8157" r="7469" b="8769"/>
            <a:stretch>
              <a:fillRect/>
            </a:stretch>
          </p:blipFill>
          <p:spPr bwMode="auto">
            <a:xfrm>
              <a:off x="1120462" y="4185634"/>
              <a:ext cx="2756079" cy="1867436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1332966" y="4024648"/>
              <a:ext cx="2279561" cy="160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</a:rPr>
                <a:t>Trigger Efficiency (good detector) 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5" descr="C:\Users\Wolfgang\Eigene\Dienst\Projekte\CDMS\Analysis\SuperCDMS_LT_2014\zip5_effsystematic.png"/>
            <p:cNvPicPr>
              <a:picLocks noChangeAspect="1" noChangeArrowheads="1"/>
            </p:cNvPicPr>
            <p:nvPr/>
          </p:nvPicPr>
          <p:blipFill>
            <a:blip r:embed="rId4" cstate="print"/>
            <a:srcRect l="36646" t="15701" r="7469" b="45340"/>
            <a:stretch>
              <a:fillRect/>
            </a:stretch>
          </p:blipFill>
          <p:spPr bwMode="auto">
            <a:xfrm>
              <a:off x="2021981" y="5080715"/>
              <a:ext cx="1852411" cy="875764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014200" y="5988674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0</a:t>
              </a:r>
              <a:endParaRPr lang="en-CA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59264" y="598867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2</a:t>
              </a:r>
              <a:endParaRPr lang="en-CA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4463" y="598867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4</a:t>
              </a:r>
              <a:endParaRPr lang="en-CA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36784" y="598867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6</a:t>
              </a:r>
              <a:endParaRPr lang="en-CA" sz="1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81983" y="598867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8</a:t>
              </a:r>
              <a:endParaRPr lang="en-CA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91754" y="598867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10</a:t>
              </a:r>
              <a:endParaRPr lang="en-CA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38255" y="598867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12</a:t>
              </a:r>
              <a:endParaRPr lang="en-CA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4846" y="6095994"/>
              <a:ext cx="12907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800" dirty="0" smtClean="0"/>
                <a:t>Total Phonon Energy [</a:t>
              </a:r>
              <a:r>
                <a:rPr lang="en-CA" sz="800" dirty="0" err="1" smtClean="0"/>
                <a:t>keV</a:t>
              </a:r>
              <a:r>
                <a:rPr lang="en-CA" sz="800" dirty="0" smtClean="0"/>
                <a:t>]</a:t>
              </a:r>
              <a:endParaRPr lang="en-CA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0130" y="4099775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1.0</a:t>
              </a:r>
              <a:endParaRPr lang="en-CA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0130" y="588778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0.0</a:t>
              </a:r>
              <a:endParaRPr lang="en-CA" sz="1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0130" y="501631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450850" algn="l"/>
                </a:tabLst>
              </a:pPr>
              <a:r>
                <a:rPr lang="en-CA" sz="1000" dirty="0" smtClean="0"/>
                <a:t>0.5</a:t>
              </a:r>
              <a:endParaRPr lang="en-CA" sz="10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92717" y="4154468"/>
            <a:ext cx="3664380" cy="2277836"/>
            <a:chOff x="4792717" y="4078268"/>
            <a:chExt cx="3664380" cy="2277836"/>
          </a:xfrm>
        </p:grpSpPr>
        <p:sp>
          <p:nvSpPr>
            <p:cNvPr id="45" name="Rectangle 44"/>
            <p:cNvSpPr/>
            <p:nvPr/>
          </p:nvSpPr>
          <p:spPr>
            <a:xfrm>
              <a:off x="4792717" y="4078268"/>
              <a:ext cx="3664380" cy="224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9946" name="Picture 10" descr="C:\Users\Wolfgang\Eigene\Dienst\Projekte\CDMS\Analysis\SuperCDMS_LT_2014\BG_Data_ebR133_130606_2_10keVline_1101_precoiltNFg.png"/>
            <p:cNvPicPr>
              <a:picLocks noChangeAspect="1" noChangeArrowheads="1"/>
            </p:cNvPicPr>
            <p:nvPr/>
          </p:nvPicPr>
          <p:blipFill>
            <a:blip r:embed="rId5" cstate="print"/>
            <a:srcRect l="5000" t="22024" r="6250" b="4881"/>
            <a:stretch>
              <a:fillRect/>
            </a:stretch>
          </p:blipFill>
          <p:spPr bwMode="auto">
            <a:xfrm>
              <a:off x="5076498" y="4258016"/>
              <a:ext cx="3137338" cy="1937953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 rot="16200000">
              <a:off x="4496042" y="5091136"/>
              <a:ext cx="1067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Events per bin</a:t>
              </a:r>
              <a:endParaRPr lang="en-CA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13720" y="6079105"/>
              <a:ext cx="1522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Recoil Energy [</a:t>
              </a:r>
              <a:r>
                <a:rPr lang="en-CA" sz="1200" dirty="0" err="1" smtClean="0"/>
                <a:t>keVee</a:t>
              </a:r>
              <a:r>
                <a:rPr lang="en-CA" sz="1200" dirty="0" smtClean="0"/>
                <a:t>]</a:t>
              </a:r>
              <a:endParaRPr lang="en-CA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66120" y="4938733"/>
              <a:ext cx="1026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10.3 </a:t>
              </a:r>
              <a:r>
                <a:rPr lang="en-CA" sz="1200" dirty="0" err="1" smtClean="0"/>
                <a:t>keV</a:t>
              </a:r>
              <a:r>
                <a:rPr lang="en-CA" sz="1200" dirty="0" smtClean="0"/>
                <a:t> (</a:t>
              </a:r>
              <a:r>
                <a:rPr lang="en-CA" sz="1200" dirty="0" err="1" smtClean="0"/>
                <a:t>Ge</a:t>
              </a:r>
              <a:r>
                <a:rPr lang="en-CA" sz="1200" dirty="0" smtClean="0"/>
                <a:t>)</a:t>
              </a:r>
              <a:endParaRPr lang="en-CA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99623" y="5374913"/>
              <a:ext cx="925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err="1" smtClean="0"/>
                <a:t>cosmogenic</a:t>
              </a:r>
              <a:r>
                <a:rPr lang="en-CA" sz="1200" dirty="0" smtClean="0"/>
                <a:t/>
              </a:r>
              <a:br>
                <a:rPr lang="en-CA" sz="1200" dirty="0" smtClean="0"/>
              </a:br>
              <a:r>
                <a:rPr lang="en-CA" sz="1200" dirty="0" smtClean="0"/>
                <a:t>activation</a:t>
              </a:r>
              <a:endParaRPr lang="en-CA" sz="1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46248" y="4114800"/>
              <a:ext cx="3099118" cy="132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</a:rPr>
                <a:t>Sample of low background gamma data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863840" y="21781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Detector Performance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/10 GeV WIMP spec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122" y="4464048"/>
            <a:ext cx="2897946" cy="22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44230" y="217815"/>
            <a:ext cx="3855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Past Analysis Approaches</a:t>
            </a:r>
          </a:p>
        </p:txBody>
      </p:sp>
      <p:pic>
        <p:nvPicPr>
          <p:cNvPr id="3" name="Ge 58 data (2d)" descr="yic_pric_pass_nob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38" y="890266"/>
            <a:ext cx="3739862" cy="29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254000" dir="87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Soudan LT data (2-10 keV)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1850" y="4572839"/>
            <a:ext cx="3740150" cy="202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DMSlite data, NR scale" descr="C:\Users\Wolfgang\Eigene\Dienst\Projekte\CDMS\Publications\Papers\2013_CDMSlite\paper1_varwimprates_manySiCoG_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16060" y="4383371"/>
            <a:ext cx="2924856" cy="2383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892325" y="783011"/>
            <a:ext cx="3993258" cy="357020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“Classic” CDMS approach: minimize expected BG (&lt;1 for data set under analysis)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 threshold ~10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keV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/>
            </a:r>
            <a:br>
              <a:rPr lang="en-US" dirty="0" smtClean="0">
                <a:solidFill>
                  <a:schemeClr val="bg1"/>
                </a:solidFill>
                <a:sym typeface="Symbol"/>
              </a:rPr>
            </a:br>
            <a:r>
              <a:rPr lang="en-US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en-US" baseline="-25000" dirty="0" err="1" smtClean="0">
                <a:solidFill>
                  <a:schemeClr val="bg1"/>
                </a:solidFill>
                <a:sym typeface="Symbol"/>
              </a:rPr>
              <a:t>recoil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: use Q signal for Luke correction)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/>
              </a:rPr>
              <a:t> Low-threshold extension:  strongly rising WIMP spectrum at low E </a:t>
            </a:r>
            <a:br>
              <a:rPr lang="en-US" dirty="0" smtClean="0">
                <a:solidFill>
                  <a:schemeClr val="bg1"/>
                </a:solidFill>
                <a:sym typeface="Symbol"/>
              </a:rPr>
            </a:br>
            <a:r>
              <a:rPr lang="en-US" dirty="0" smtClean="0">
                <a:solidFill>
                  <a:schemeClr val="bg1"/>
                </a:solidFill>
                <a:sym typeface="Symbol"/>
              </a:rPr>
              <a:t> improved sensitivity in spite of BG</a:t>
            </a:r>
            <a:br>
              <a:rPr lang="en-US" dirty="0" smtClean="0">
                <a:solidFill>
                  <a:schemeClr val="bg1"/>
                </a:solidFill>
                <a:sym typeface="Symbol"/>
              </a:rPr>
            </a:br>
            <a:r>
              <a:rPr lang="en-US" dirty="0" smtClean="0">
                <a:solidFill>
                  <a:schemeClr val="bg1"/>
                </a:solidFill>
                <a:sym typeface="Symbol"/>
              </a:rPr>
              <a:t>(no surface event discrimination; E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NR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: Luke correction based on mean yield)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err="1" smtClean="0">
                <a:solidFill>
                  <a:schemeClr val="bg1"/>
                </a:solidFill>
                <a:sym typeface="Symbol"/>
              </a:rPr>
              <a:t>CDMSlite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: no discrimination, but even lower threshold; BG diluted </a:t>
            </a:r>
            <a:br>
              <a:rPr lang="en-US" dirty="0" smtClean="0">
                <a:solidFill>
                  <a:schemeClr val="bg1"/>
                </a:solidFill>
                <a:sym typeface="Symbol"/>
              </a:rPr>
            </a:br>
            <a:r>
              <a:rPr lang="en-US" dirty="0" smtClean="0">
                <a:solidFill>
                  <a:schemeClr val="bg1"/>
                </a:solidFill>
                <a:sym typeface="Symbol"/>
              </a:rPr>
              <a:t>(E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NR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: based on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Lindhard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model)</a:t>
            </a:r>
            <a:endParaRPr lang="en-US" dirty="0" smtClean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7541" y="5752432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~100 </a:t>
            </a:r>
            <a:r>
              <a:rPr lang="en-CA" dirty="0" err="1" smtClean="0"/>
              <a:t>kgd</a:t>
            </a:r>
            <a:r>
              <a:rPr lang="en-CA" dirty="0" smtClean="0"/>
              <a:t> after cuts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482354" y="3209500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~200 </a:t>
            </a:r>
            <a:r>
              <a:rPr lang="en-CA" dirty="0" err="1" smtClean="0"/>
              <a:t>kgd</a:t>
            </a:r>
            <a:r>
              <a:rPr lang="en-CA" dirty="0" smtClean="0"/>
              <a:t> after cuts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035004" y="5199346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~6 </a:t>
            </a:r>
            <a:r>
              <a:rPr lang="en-CA" dirty="0" err="1" smtClean="0"/>
              <a:t>kgd</a:t>
            </a:r>
            <a:r>
              <a:rPr lang="en-CA" dirty="0" smtClean="0"/>
              <a:t> after cuts</a:t>
            </a:r>
            <a:endParaRPr lang="en-CA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99408" y="985652"/>
            <a:ext cx="1389413" cy="5189516"/>
            <a:chOff x="1199408" y="985652"/>
            <a:chExt cx="1389413" cy="5189516"/>
          </a:xfrm>
          <a:solidFill>
            <a:srgbClr val="FF0000">
              <a:alpha val="30000"/>
            </a:srgbClr>
          </a:solidFill>
        </p:grpSpPr>
        <p:sp>
          <p:nvSpPr>
            <p:cNvPr id="17" name="Rectangle 16"/>
            <p:cNvSpPr/>
            <p:nvPr/>
          </p:nvSpPr>
          <p:spPr>
            <a:xfrm>
              <a:off x="1211283" y="985652"/>
              <a:ext cx="273133" cy="2565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99408" y="3550722"/>
              <a:ext cx="1389413" cy="1128156"/>
            </a:xfrm>
            <a:custGeom>
              <a:avLst/>
              <a:gdLst>
                <a:gd name="connsiteX0" fmla="*/ 0 w 1389413"/>
                <a:gd name="connsiteY0" fmla="*/ 0 h 1128156"/>
                <a:gd name="connsiteX1" fmla="*/ 106878 w 1389413"/>
                <a:gd name="connsiteY1" fmla="*/ 1128156 h 1128156"/>
                <a:gd name="connsiteX2" fmla="*/ 1389413 w 1389413"/>
                <a:gd name="connsiteY2" fmla="*/ 1128156 h 1128156"/>
                <a:gd name="connsiteX3" fmla="*/ 308758 w 1389413"/>
                <a:gd name="connsiteY3" fmla="*/ 0 h 1128156"/>
                <a:gd name="connsiteX4" fmla="*/ 320634 w 1389413"/>
                <a:gd name="connsiteY4" fmla="*/ 0 h 1128156"/>
                <a:gd name="connsiteX5" fmla="*/ 0 w 1389413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9413" h="1128156">
                  <a:moveTo>
                    <a:pt x="0" y="0"/>
                  </a:moveTo>
                  <a:lnTo>
                    <a:pt x="106878" y="1128156"/>
                  </a:lnTo>
                  <a:lnTo>
                    <a:pt x="1389413" y="1128156"/>
                  </a:lnTo>
                  <a:lnTo>
                    <a:pt x="308758" y="0"/>
                  </a:lnTo>
                  <a:lnTo>
                    <a:pt x="32063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4306" y="4678877"/>
              <a:ext cx="1284514" cy="1496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8"/>
          <p:cNvSpPr>
            <a:spLocks noChangeArrowheads="1"/>
          </p:cNvSpPr>
          <p:nvPr/>
        </p:nvSpPr>
        <p:spPr bwMode="auto">
          <a:xfrm>
            <a:off x="1274326" y="1153622"/>
            <a:ext cx="6542690" cy="5092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CA"/>
          </a:p>
        </p:txBody>
      </p:sp>
      <p:grpSp>
        <p:nvGrpSpPr>
          <p:cNvPr id="2" name="CRESST Contours 2012"/>
          <p:cNvGrpSpPr/>
          <p:nvPr/>
        </p:nvGrpSpPr>
        <p:grpSpPr>
          <a:xfrm>
            <a:off x="2991619" y="1657458"/>
            <a:ext cx="2535301" cy="1837892"/>
            <a:chOff x="2850308" y="1780843"/>
            <a:chExt cx="2535301" cy="1837892"/>
          </a:xfrm>
        </p:grpSpPr>
        <p:sp>
          <p:nvSpPr>
            <p:cNvPr id="150" name="CRESST high mass contour"/>
            <p:cNvSpPr/>
            <p:nvPr/>
          </p:nvSpPr>
          <p:spPr>
            <a:xfrm>
              <a:off x="3377206" y="2424359"/>
              <a:ext cx="1205958" cy="1025393"/>
            </a:xfrm>
            <a:custGeom>
              <a:avLst/>
              <a:gdLst>
                <a:gd name="connsiteX0" fmla="*/ 14844 w 1206335"/>
                <a:gd name="connsiteY0" fmla="*/ 9896 h 1003465"/>
                <a:gd name="connsiteX1" fmla="*/ 38595 w 1206335"/>
                <a:gd name="connsiteY1" fmla="*/ 116774 h 1003465"/>
                <a:gd name="connsiteX2" fmla="*/ 192974 w 1206335"/>
                <a:gd name="connsiteY2" fmla="*/ 407719 h 1003465"/>
                <a:gd name="connsiteX3" fmla="*/ 406730 w 1206335"/>
                <a:gd name="connsiteY3" fmla="*/ 740228 h 1003465"/>
                <a:gd name="connsiteX4" fmla="*/ 650174 w 1206335"/>
                <a:gd name="connsiteY4" fmla="*/ 942109 h 1003465"/>
                <a:gd name="connsiteX5" fmla="*/ 875805 w 1206335"/>
                <a:gd name="connsiteY5" fmla="*/ 995548 h 1003465"/>
                <a:gd name="connsiteX6" fmla="*/ 1095499 w 1206335"/>
                <a:gd name="connsiteY6" fmla="*/ 989610 h 1003465"/>
                <a:gd name="connsiteX7" fmla="*/ 1190501 w 1206335"/>
                <a:gd name="connsiteY7" fmla="*/ 936171 h 1003465"/>
                <a:gd name="connsiteX8" fmla="*/ 1190501 w 1206335"/>
                <a:gd name="connsiteY8" fmla="*/ 894608 h 1003465"/>
                <a:gd name="connsiteX9" fmla="*/ 1119249 w 1206335"/>
                <a:gd name="connsiteY9" fmla="*/ 858982 h 1003465"/>
                <a:gd name="connsiteX10" fmla="*/ 935182 w 1206335"/>
                <a:gd name="connsiteY10" fmla="*/ 763979 h 1003465"/>
                <a:gd name="connsiteX11" fmla="*/ 709551 w 1206335"/>
                <a:gd name="connsiteY11" fmla="*/ 633350 h 1003465"/>
                <a:gd name="connsiteX12" fmla="*/ 507670 w 1206335"/>
                <a:gd name="connsiteY12" fmla="*/ 467096 h 1003465"/>
                <a:gd name="connsiteX13" fmla="*/ 353291 w 1206335"/>
                <a:gd name="connsiteY13" fmla="*/ 288966 h 1003465"/>
                <a:gd name="connsiteX14" fmla="*/ 234538 w 1206335"/>
                <a:gd name="connsiteY14" fmla="*/ 158337 h 1003465"/>
                <a:gd name="connsiteX15" fmla="*/ 127660 w 1206335"/>
                <a:gd name="connsiteY15" fmla="*/ 57397 h 1003465"/>
                <a:gd name="connsiteX16" fmla="*/ 14844 w 1206335"/>
                <a:gd name="connsiteY16" fmla="*/ 9896 h 1003465"/>
                <a:gd name="connsiteX0" fmla="*/ 14844 w 1206335"/>
                <a:gd name="connsiteY0" fmla="*/ 9896 h 1006754"/>
                <a:gd name="connsiteX1" fmla="*/ 38595 w 1206335"/>
                <a:gd name="connsiteY1" fmla="*/ 120063 h 1006754"/>
                <a:gd name="connsiteX2" fmla="*/ 192974 w 1206335"/>
                <a:gd name="connsiteY2" fmla="*/ 411008 h 1006754"/>
                <a:gd name="connsiteX3" fmla="*/ 406730 w 1206335"/>
                <a:gd name="connsiteY3" fmla="*/ 743517 h 1006754"/>
                <a:gd name="connsiteX4" fmla="*/ 650174 w 1206335"/>
                <a:gd name="connsiteY4" fmla="*/ 945398 h 1006754"/>
                <a:gd name="connsiteX5" fmla="*/ 875805 w 1206335"/>
                <a:gd name="connsiteY5" fmla="*/ 998837 h 1006754"/>
                <a:gd name="connsiteX6" fmla="*/ 1095499 w 1206335"/>
                <a:gd name="connsiteY6" fmla="*/ 992899 h 1006754"/>
                <a:gd name="connsiteX7" fmla="*/ 1190501 w 1206335"/>
                <a:gd name="connsiteY7" fmla="*/ 939460 h 1006754"/>
                <a:gd name="connsiteX8" fmla="*/ 1190501 w 1206335"/>
                <a:gd name="connsiteY8" fmla="*/ 897897 h 1006754"/>
                <a:gd name="connsiteX9" fmla="*/ 1119249 w 1206335"/>
                <a:gd name="connsiteY9" fmla="*/ 862271 h 1006754"/>
                <a:gd name="connsiteX10" fmla="*/ 935182 w 1206335"/>
                <a:gd name="connsiteY10" fmla="*/ 767268 h 1006754"/>
                <a:gd name="connsiteX11" fmla="*/ 709551 w 1206335"/>
                <a:gd name="connsiteY11" fmla="*/ 636639 h 1006754"/>
                <a:gd name="connsiteX12" fmla="*/ 507670 w 1206335"/>
                <a:gd name="connsiteY12" fmla="*/ 470385 h 1006754"/>
                <a:gd name="connsiteX13" fmla="*/ 353291 w 1206335"/>
                <a:gd name="connsiteY13" fmla="*/ 292255 h 1006754"/>
                <a:gd name="connsiteX14" fmla="*/ 234538 w 1206335"/>
                <a:gd name="connsiteY14" fmla="*/ 161626 h 1006754"/>
                <a:gd name="connsiteX15" fmla="*/ 127660 w 1206335"/>
                <a:gd name="connsiteY15" fmla="*/ 60686 h 1006754"/>
                <a:gd name="connsiteX16" fmla="*/ 14844 w 1206335"/>
                <a:gd name="connsiteY16" fmla="*/ 9896 h 1006754"/>
                <a:gd name="connsiteX0" fmla="*/ 13200 w 1204691"/>
                <a:gd name="connsiteY0" fmla="*/ 12089 h 1008947"/>
                <a:gd name="connsiteX1" fmla="*/ 36951 w 1204691"/>
                <a:gd name="connsiteY1" fmla="*/ 122256 h 1008947"/>
                <a:gd name="connsiteX2" fmla="*/ 191330 w 1204691"/>
                <a:gd name="connsiteY2" fmla="*/ 413201 h 1008947"/>
                <a:gd name="connsiteX3" fmla="*/ 405086 w 1204691"/>
                <a:gd name="connsiteY3" fmla="*/ 745710 h 1008947"/>
                <a:gd name="connsiteX4" fmla="*/ 648530 w 1204691"/>
                <a:gd name="connsiteY4" fmla="*/ 947591 h 1008947"/>
                <a:gd name="connsiteX5" fmla="*/ 874161 w 1204691"/>
                <a:gd name="connsiteY5" fmla="*/ 1001030 h 1008947"/>
                <a:gd name="connsiteX6" fmla="*/ 1093855 w 1204691"/>
                <a:gd name="connsiteY6" fmla="*/ 995092 h 1008947"/>
                <a:gd name="connsiteX7" fmla="*/ 1188857 w 1204691"/>
                <a:gd name="connsiteY7" fmla="*/ 941653 h 1008947"/>
                <a:gd name="connsiteX8" fmla="*/ 1188857 w 1204691"/>
                <a:gd name="connsiteY8" fmla="*/ 900090 h 1008947"/>
                <a:gd name="connsiteX9" fmla="*/ 1117605 w 1204691"/>
                <a:gd name="connsiteY9" fmla="*/ 864464 h 1008947"/>
                <a:gd name="connsiteX10" fmla="*/ 933538 w 1204691"/>
                <a:gd name="connsiteY10" fmla="*/ 769461 h 1008947"/>
                <a:gd name="connsiteX11" fmla="*/ 707907 w 1204691"/>
                <a:gd name="connsiteY11" fmla="*/ 638832 h 1008947"/>
                <a:gd name="connsiteX12" fmla="*/ 506026 w 1204691"/>
                <a:gd name="connsiteY12" fmla="*/ 472578 h 1008947"/>
                <a:gd name="connsiteX13" fmla="*/ 351647 w 1204691"/>
                <a:gd name="connsiteY13" fmla="*/ 294448 h 1008947"/>
                <a:gd name="connsiteX14" fmla="*/ 232894 w 1204691"/>
                <a:gd name="connsiteY14" fmla="*/ 163819 h 1008947"/>
                <a:gd name="connsiteX15" fmla="*/ 116149 w 1204691"/>
                <a:gd name="connsiteY15" fmla="*/ 49722 h 1008947"/>
                <a:gd name="connsiteX16" fmla="*/ 13200 w 1204691"/>
                <a:gd name="connsiteY16" fmla="*/ 12089 h 1008947"/>
                <a:gd name="connsiteX0" fmla="*/ 13200 w 1204691"/>
                <a:gd name="connsiteY0" fmla="*/ 12089 h 1008947"/>
                <a:gd name="connsiteX1" fmla="*/ 36951 w 1204691"/>
                <a:gd name="connsiteY1" fmla="*/ 122256 h 1008947"/>
                <a:gd name="connsiteX2" fmla="*/ 191330 w 1204691"/>
                <a:gd name="connsiteY2" fmla="*/ 413201 h 1008947"/>
                <a:gd name="connsiteX3" fmla="*/ 405086 w 1204691"/>
                <a:gd name="connsiteY3" fmla="*/ 745710 h 1008947"/>
                <a:gd name="connsiteX4" fmla="*/ 648530 w 1204691"/>
                <a:gd name="connsiteY4" fmla="*/ 947591 h 1008947"/>
                <a:gd name="connsiteX5" fmla="*/ 874161 w 1204691"/>
                <a:gd name="connsiteY5" fmla="*/ 1001030 h 1008947"/>
                <a:gd name="connsiteX6" fmla="*/ 1093855 w 1204691"/>
                <a:gd name="connsiteY6" fmla="*/ 995092 h 1008947"/>
                <a:gd name="connsiteX7" fmla="*/ 1188857 w 1204691"/>
                <a:gd name="connsiteY7" fmla="*/ 941653 h 1008947"/>
                <a:gd name="connsiteX8" fmla="*/ 1188857 w 1204691"/>
                <a:gd name="connsiteY8" fmla="*/ 900090 h 1008947"/>
                <a:gd name="connsiteX9" fmla="*/ 1117605 w 1204691"/>
                <a:gd name="connsiteY9" fmla="*/ 864464 h 1008947"/>
                <a:gd name="connsiteX10" fmla="*/ 933538 w 1204691"/>
                <a:gd name="connsiteY10" fmla="*/ 769461 h 1008947"/>
                <a:gd name="connsiteX11" fmla="*/ 707907 w 1204691"/>
                <a:gd name="connsiteY11" fmla="*/ 638832 h 1008947"/>
                <a:gd name="connsiteX12" fmla="*/ 506026 w 1204691"/>
                <a:gd name="connsiteY12" fmla="*/ 472578 h 1008947"/>
                <a:gd name="connsiteX13" fmla="*/ 351647 w 1204691"/>
                <a:gd name="connsiteY13" fmla="*/ 294448 h 1008947"/>
                <a:gd name="connsiteX14" fmla="*/ 226316 w 1204691"/>
                <a:gd name="connsiteY14" fmla="*/ 150662 h 1008947"/>
                <a:gd name="connsiteX15" fmla="*/ 116149 w 1204691"/>
                <a:gd name="connsiteY15" fmla="*/ 49722 h 1008947"/>
                <a:gd name="connsiteX16" fmla="*/ 13200 w 1204691"/>
                <a:gd name="connsiteY16" fmla="*/ 12089 h 1008947"/>
                <a:gd name="connsiteX0" fmla="*/ 13200 w 1204691"/>
                <a:gd name="connsiteY0" fmla="*/ 12089 h 1008947"/>
                <a:gd name="connsiteX1" fmla="*/ 36951 w 1204691"/>
                <a:gd name="connsiteY1" fmla="*/ 122256 h 1008947"/>
                <a:gd name="connsiteX2" fmla="*/ 191330 w 1204691"/>
                <a:gd name="connsiteY2" fmla="*/ 413201 h 1008947"/>
                <a:gd name="connsiteX3" fmla="*/ 382062 w 1204691"/>
                <a:gd name="connsiteY3" fmla="*/ 716107 h 1008947"/>
                <a:gd name="connsiteX4" fmla="*/ 648530 w 1204691"/>
                <a:gd name="connsiteY4" fmla="*/ 947591 h 1008947"/>
                <a:gd name="connsiteX5" fmla="*/ 874161 w 1204691"/>
                <a:gd name="connsiteY5" fmla="*/ 1001030 h 1008947"/>
                <a:gd name="connsiteX6" fmla="*/ 1093855 w 1204691"/>
                <a:gd name="connsiteY6" fmla="*/ 995092 h 1008947"/>
                <a:gd name="connsiteX7" fmla="*/ 1188857 w 1204691"/>
                <a:gd name="connsiteY7" fmla="*/ 941653 h 1008947"/>
                <a:gd name="connsiteX8" fmla="*/ 1188857 w 1204691"/>
                <a:gd name="connsiteY8" fmla="*/ 900090 h 1008947"/>
                <a:gd name="connsiteX9" fmla="*/ 1117605 w 1204691"/>
                <a:gd name="connsiteY9" fmla="*/ 864464 h 1008947"/>
                <a:gd name="connsiteX10" fmla="*/ 933538 w 1204691"/>
                <a:gd name="connsiteY10" fmla="*/ 769461 h 1008947"/>
                <a:gd name="connsiteX11" fmla="*/ 707907 w 1204691"/>
                <a:gd name="connsiteY11" fmla="*/ 638832 h 1008947"/>
                <a:gd name="connsiteX12" fmla="*/ 506026 w 1204691"/>
                <a:gd name="connsiteY12" fmla="*/ 472578 h 1008947"/>
                <a:gd name="connsiteX13" fmla="*/ 351647 w 1204691"/>
                <a:gd name="connsiteY13" fmla="*/ 294448 h 1008947"/>
                <a:gd name="connsiteX14" fmla="*/ 226316 w 1204691"/>
                <a:gd name="connsiteY14" fmla="*/ 150662 h 1008947"/>
                <a:gd name="connsiteX15" fmla="*/ 116149 w 1204691"/>
                <a:gd name="connsiteY15" fmla="*/ 49722 h 1008947"/>
                <a:gd name="connsiteX16" fmla="*/ 13200 w 1204691"/>
                <a:gd name="connsiteY16" fmla="*/ 12089 h 1008947"/>
                <a:gd name="connsiteX0" fmla="*/ 13200 w 1204691"/>
                <a:gd name="connsiteY0" fmla="*/ 12089 h 1008947"/>
                <a:gd name="connsiteX1" fmla="*/ 36951 w 1204691"/>
                <a:gd name="connsiteY1" fmla="*/ 122256 h 1008947"/>
                <a:gd name="connsiteX2" fmla="*/ 191330 w 1204691"/>
                <a:gd name="connsiteY2" fmla="*/ 413201 h 1008947"/>
                <a:gd name="connsiteX3" fmla="*/ 382062 w 1204691"/>
                <a:gd name="connsiteY3" fmla="*/ 722686 h 1008947"/>
                <a:gd name="connsiteX4" fmla="*/ 648530 w 1204691"/>
                <a:gd name="connsiteY4" fmla="*/ 947591 h 1008947"/>
                <a:gd name="connsiteX5" fmla="*/ 874161 w 1204691"/>
                <a:gd name="connsiteY5" fmla="*/ 1001030 h 1008947"/>
                <a:gd name="connsiteX6" fmla="*/ 1093855 w 1204691"/>
                <a:gd name="connsiteY6" fmla="*/ 995092 h 1008947"/>
                <a:gd name="connsiteX7" fmla="*/ 1188857 w 1204691"/>
                <a:gd name="connsiteY7" fmla="*/ 941653 h 1008947"/>
                <a:gd name="connsiteX8" fmla="*/ 1188857 w 1204691"/>
                <a:gd name="connsiteY8" fmla="*/ 900090 h 1008947"/>
                <a:gd name="connsiteX9" fmla="*/ 1117605 w 1204691"/>
                <a:gd name="connsiteY9" fmla="*/ 864464 h 1008947"/>
                <a:gd name="connsiteX10" fmla="*/ 933538 w 1204691"/>
                <a:gd name="connsiteY10" fmla="*/ 769461 h 1008947"/>
                <a:gd name="connsiteX11" fmla="*/ 707907 w 1204691"/>
                <a:gd name="connsiteY11" fmla="*/ 638832 h 1008947"/>
                <a:gd name="connsiteX12" fmla="*/ 506026 w 1204691"/>
                <a:gd name="connsiteY12" fmla="*/ 472578 h 1008947"/>
                <a:gd name="connsiteX13" fmla="*/ 351647 w 1204691"/>
                <a:gd name="connsiteY13" fmla="*/ 294448 h 1008947"/>
                <a:gd name="connsiteX14" fmla="*/ 226316 w 1204691"/>
                <a:gd name="connsiteY14" fmla="*/ 150662 h 1008947"/>
                <a:gd name="connsiteX15" fmla="*/ 116149 w 1204691"/>
                <a:gd name="connsiteY15" fmla="*/ 49722 h 1008947"/>
                <a:gd name="connsiteX16" fmla="*/ 13200 w 1204691"/>
                <a:gd name="connsiteY16" fmla="*/ 12089 h 1008947"/>
                <a:gd name="connsiteX0" fmla="*/ 13200 w 1204691"/>
                <a:gd name="connsiteY0" fmla="*/ 12089 h 1008947"/>
                <a:gd name="connsiteX1" fmla="*/ 36951 w 1204691"/>
                <a:gd name="connsiteY1" fmla="*/ 122256 h 1008947"/>
                <a:gd name="connsiteX2" fmla="*/ 191330 w 1204691"/>
                <a:gd name="connsiteY2" fmla="*/ 413201 h 1008947"/>
                <a:gd name="connsiteX3" fmla="*/ 382062 w 1204691"/>
                <a:gd name="connsiteY3" fmla="*/ 722686 h 1008947"/>
                <a:gd name="connsiteX4" fmla="*/ 648530 w 1204691"/>
                <a:gd name="connsiteY4" fmla="*/ 947591 h 1008947"/>
                <a:gd name="connsiteX5" fmla="*/ 874161 w 1204691"/>
                <a:gd name="connsiteY5" fmla="*/ 1001030 h 1008947"/>
                <a:gd name="connsiteX6" fmla="*/ 1093855 w 1204691"/>
                <a:gd name="connsiteY6" fmla="*/ 995092 h 1008947"/>
                <a:gd name="connsiteX7" fmla="*/ 1188857 w 1204691"/>
                <a:gd name="connsiteY7" fmla="*/ 941653 h 1008947"/>
                <a:gd name="connsiteX8" fmla="*/ 1188857 w 1204691"/>
                <a:gd name="connsiteY8" fmla="*/ 900090 h 1008947"/>
                <a:gd name="connsiteX9" fmla="*/ 1117605 w 1204691"/>
                <a:gd name="connsiteY9" fmla="*/ 864464 h 1008947"/>
                <a:gd name="connsiteX10" fmla="*/ 933538 w 1204691"/>
                <a:gd name="connsiteY10" fmla="*/ 769461 h 1008947"/>
                <a:gd name="connsiteX11" fmla="*/ 694750 w 1204691"/>
                <a:gd name="connsiteY11" fmla="*/ 622386 h 1008947"/>
                <a:gd name="connsiteX12" fmla="*/ 506026 w 1204691"/>
                <a:gd name="connsiteY12" fmla="*/ 472578 h 1008947"/>
                <a:gd name="connsiteX13" fmla="*/ 351647 w 1204691"/>
                <a:gd name="connsiteY13" fmla="*/ 294448 h 1008947"/>
                <a:gd name="connsiteX14" fmla="*/ 226316 w 1204691"/>
                <a:gd name="connsiteY14" fmla="*/ 150662 h 1008947"/>
                <a:gd name="connsiteX15" fmla="*/ 116149 w 1204691"/>
                <a:gd name="connsiteY15" fmla="*/ 49722 h 1008947"/>
                <a:gd name="connsiteX16" fmla="*/ 13200 w 1204691"/>
                <a:gd name="connsiteY16" fmla="*/ 12089 h 1008947"/>
                <a:gd name="connsiteX0" fmla="*/ 13200 w 1204691"/>
                <a:gd name="connsiteY0" fmla="*/ 12089 h 1008947"/>
                <a:gd name="connsiteX1" fmla="*/ 36951 w 1204691"/>
                <a:gd name="connsiteY1" fmla="*/ 122256 h 1008947"/>
                <a:gd name="connsiteX2" fmla="*/ 191330 w 1204691"/>
                <a:gd name="connsiteY2" fmla="*/ 413201 h 1008947"/>
                <a:gd name="connsiteX3" fmla="*/ 382062 w 1204691"/>
                <a:gd name="connsiteY3" fmla="*/ 722686 h 1008947"/>
                <a:gd name="connsiteX4" fmla="*/ 648530 w 1204691"/>
                <a:gd name="connsiteY4" fmla="*/ 947591 h 1008947"/>
                <a:gd name="connsiteX5" fmla="*/ 874161 w 1204691"/>
                <a:gd name="connsiteY5" fmla="*/ 1001030 h 1008947"/>
                <a:gd name="connsiteX6" fmla="*/ 1093855 w 1204691"/>
                <a:gd name="connsiteY6" fmla="*/ 995092 h 1008947"/>
                <a:gd name="connsiteX7" fmla="*/ 1188857 w 1204691"/>
                <a:gd name="connsiteY7" fmla="*/ 941653 h 1008947"/>
                <a:gd name="connsiteX8" fmla="*/ 1188857 w 1204691"/>
                <a:gd name="connsiteY8" fmla="*/ 900090 h 1008947"/>
                <a:gd name="connsiteX9" fmla="*/ 1117605 w 1204691"/>
                <a:gd name="connsiteY9" fmla="*/ 864464 h 1008947"/>
                <a:gd name="connsiteX10" fmla="*/ 933538 w 1204691"/>
                <a:gd name="connsiteY10" fmla="*/ 769461 h 1008947"/>
                <a:gd name="connsiteX11" fmla="*/ 694750 w 1204691"/>
                <a:gd name="connsiteY11" fmla="*/ 622386 h 1008947"/>
                <a:gd name="connsiteX12" fmla="*/ 506026 w 1204691"/>
                <a:gd name="connsiteY12" fmla="*/ 462710 h 1008947"/>
                <a:gd name="connsiteX13" fmla="*/ 351647 w 1204691"/>
                <a:gd name="connsiteY13" fmla="*/ 294448 h 1008947"/>
                <a:gd name="connsiteX14" fmla="*/ 226316 w 1204691"/>
                <a:gd name="connsiteY14" fmla="*/ 150662 h 1008947"/>
                <a:gd name="connsiteX15" fmla="*/ 116149 w 1204691"/>
                <a:gd name="connsiteY15" fmla="*/ 49722 h 1008947"/>
                <a:gd name="connsiteX16" fmla="*/ 13200 w 1204691"/>
                <a:gd name="connsiteY16" fmla="*/ 12089 h 1008947"/>
                <a:gd name="connsiteX0" fmla="*/ 13200 w 1204691"/>
                <a:gd name="connsiteY0" fmla="*/ 12089 h 1012236"/>
                <a:gd name="connsiteX1" fmla="*/ 36951 w 1204691"/>
                <a:gd name="connsiteY1" fmla="*/ 122256 h 1012236"/>
                <a:gd name="connsiteX2" fmla="*/ 191330 w 1204691"/>
                <a:gd name="connsiteY2" fmla="*/ 413201 h 1012236"/>
                <a:gd name="connsiteX3" fmla="*/ 382062 w 1204691"/>
                <a:gd name="connsiteY3" fmla="*/ 722686 h 1012236"/>
                <a:gd name="connsiteX4" fmla="*/ 648530 w 1204691"/>
                <a:gd name="connsiteY4" fmla="*/ 947591 h 1012236"/>
                <a:gd name="connsiteX5" fmla="*/ 887318 w 1204691"/>
                <a:gd name="connsiteY5" fmla="*/ 1004319 h 1012236"/>
                <a:gd name="connsiteX6" fmla="*/ 1093855 w 1204691"/>
                <a:gd name="connsiteY6" fmla="*/ 995092 h 1012236"/>
                <a:gd name="connsiteX7" fmla="*/ 1188857 w 1204691"/>
                <a:gd name="connsiteY7" fmla="*/ 941653 h 1012236"/>
                <a:gd name="connsiteX8" fmla="*/ 1188857 w 1204691"/>
                <a:gd name="connsiteY8" fmla="*/ 900090 h 1012236"/>
                <a:gd name="connsiteX9" fmla="*/ 1117605 w 1204691"/>
                <a:gd name="connsiteY9" fmla="*/ 864464 h 1012236"/>
                <a:gd name="connsiteX10" fmla="*/ 933538 w 1204691"/>
                <a:gd name="connsiteY10" fmla="*/ 769461 h 1012236"/>
                <a:gd name="connsiteX11" fmla="*/ 694750 w 1204691"/>
                <a:gd name="connsiteY11" fmla="*/ 622386 h 1012236"/>
                <a:gd name="connsiteX12" fmla="*/ 506026 w 1204691"/>
                <a:gd name="connsiteY12" fmla="*/ 462710 h 1012236"/>
                <a:gd name="connsiteX13" fmla="*/ 351647 w 1204691"/>
                <a:gd name="connsiteY13" fmla="*/ 294448 h 1012236"/>
                <a:gd name="connsiteX14" fmla="*/ 226316 w 1204691"/>
                <a:gd name="connsiteY14" fmla="*/ 150662 h 1012236"/>
                <a:gd name="connsiteX15" fmla="*/ 116149 w 1204691"/>
                <a:gd name="connsiteY15" fmla="*/ 49722 h 1012236"/>
                <a:gd name="connsiteX16" fmla="*/ 13200 w 1204691"/>
                <a:gd name="connsiteY16" fmla="*/ 12089 h 1012236"/>
                <a:gd name="connsiteX0" fmla="*/ 13200 w 1204691"/>
                <a:gd name="connsiteY0" fmla="*/ 12089 h 1012236"/>
                <a:gd name="connsiteX1" fmla="*/ 36951 w 1204691"/>
                <a:gd name="connsiteY1" fmla="*/ 122256 h 1012236"/>
                <a:gd name="connsiteX2" fmla="*/ 191330 w 1204691"/>
                <a:gd name="connsiteY2" fmla="*/ 413201 h 1012236"/>
                <a:gd name="connsiteX3" fmla="*/ 382062 w 1204691"/>
                <a:gd name="connsiteY3" fmla="*/ 722686 h 1012236"/>
                <a:gd name="connsiteX4" fmla="*/ 648530 w 1204691"/>
                <a:gd name="connsiteY4" fmla="*/ 947591 h 1012236"/>
                <a:gd name="connsiteX5" fmla="*/ 887318 w 1204691"/>
                <a:gd name="connsiteY5" fmla="*/ 1004319 h 1012236"/>
                <a:gd name="connsiteX6" fmla="*/ 1093855 w 1204691"/>
                <a:gd name="connsiteY6" fmla="*/ 995092 h 1012236"/>
                <a:gd name="connsiteX7" fmla="*/ 1188857 w 1204691"/>
                <a:gd name="connsiteY7" fmla="*/ 941653 h 1012236"/>
                <a:gd name="connsiteX8" fmla="*/ 1188857 w 1204691"/>
                <a:gd name="connsiteY8" fmla="*/ 900090 h 1012236"/>
                <a:gd name="connsiteX9" fmla="*/ 1101159 w 1204691"/>
                <a:gd name="connsiteY9" fmla="*/ 854597 h 1012236"/>
                <a:gd name="connsiteX10" fmla="*/ 933538 w 1204691"/>
                <a:gd name="connsiteY10" fmla="*/ 769461 h 1012236"/>
                <a:gd name="connsiteX11" fmla="*/ 694750 w 1204691"/>
                <a:gd name="connsiteY11" fmla="*/ 622386 h 1012236"/>
                <a:gd name="connsiteX12" fmla="*/ 506026 w 1204691"/>
                <a:gd name="connsiteY12" fmla="*/ 462710 h 1012236"/>
                <a:gd name="connsiteX13" fmla="*/ 351647 w 1204691"/>
                <a:gd name="connsiteY13" fmla="*/ 294448 h 1012236"/>
                <a:gd name="connsiteX14" fmla="*/ 226316 w 1204691"/>
                <a:gd name="connsiteY14" fmla="*/ 150662 h 1012236"/>
                <a:gd name="connsiteX15" fmla="*/ 116149 w 1204691"/>
                <a:gd name="connsiteY15" fmla="*/ 49722 h 1012236"/>
                <a:gd name="connsiteX16" fmla="*/ 13200 w 1204691"/>
                <a:gd name="connsiteY16" fmla="*/ 12089 h 1012236"/>
                <a:gd name="connsiteX0" fmla="*/ 13200 w 1231410"/>
                <a:gd name="connsiteY0" fmla="*/ 12089 h 1012236"/>
                <a:gd name="connsiteX1" fmla="*/ 36951 w 1231410"/>
                <a:gd name="connsiteY1" fmla="*/ 122256 h 1012236"/>
                <a:gd name="connsiteX2" fmla="*/ 191330 w 1231410"/>
                <a:gd name="connsiteY2" fmla="*/ 413201 h 1012236"/>
                <a:gd name="connsiteX3" fmla="*/ 382062 w 1231410"/>
                <a:gd name="connsiteY3" fmla="*/ 722686 h 1012236"/>
                <a:gd name="connsiteX4" fmla="*/ 648530 w 1231410"/>
                <a:gd name="connsiteY4" fmla="*/ 947591 h 1012236"/>
                <a:gd name="connsiteX5" fmla="*/ 887318 w 1231410"/>
                <a:gd name="connsiteY5" fmla="*/ 1004319 h 1012236"/>
                <a:gd name="connsiteX6" fmla="*/ 1093855 w 1231410"/>
                <a:gd name="connsiteY6" fmla="*/ 995092 h 1012236"/>
                <a:gd name="connsiteX7" fmla="*/ 1188857 w 1231410"/>
                <a:gd name="connsiteY7" fmla="*/ 941653 h 1012236"/>
                <a:gd name="connsiteX8" fmla="*/ 1188857 w 1231410"/>
                <a:gd name="connsiteY8" fmla="*/ 900090 h 1012236"/>
                <a:gd name="connsiteX9" fmla="*/ 933538 w 1231410"/>
                <a:gd name="connsiteY9" fmla="*/ 769461 h 1012236"/>
                <a:gd name="connsiteX10" fmla="*/ 694750 w 1231410"/>
                <a:gd name="connsiteY10" fmla="*/ 622386 h 1012236"/>
                <a:gd name="connsiteX11" fmla="*/ 506026 w 1231410"/>
                <a:gd name="connsiteY11" fmla="*/ 462710 h 1012236"/>
                <a:gd name="connsiteX12" fmla="*/ 351647 w 1231410"/>
                <a:gd name="connsiteY12" fmla="*/ 294448 h 1012236"/>
                <a:gd name="connsiteX13" fmla="*/ 226316 w 1231410"/>
                <a:gd name="connsiteY13" fmla="*/ 150662 h 1012236"/>
                <a:gd name="connsiteX14" fmla="*/ 116149 w 1231410"/>
                <a:gd name="connsiteY14" fmla="*/ 49722 h 1012236"/>
                <a:gd name="connsiteX15" fmla="*/ 13200 w 1231410"/>
                <a:gd name="connsiteY15" fmla="*/ 12089 h 1012236"/>
                <a:gd name="connsiteX0" fmla="*/ 13200 w 1205958"/>
                <a:gd name="connsiteY0" fmla="*/ 12089 h 1012236"/>
                <a:gd name="connsiteX1" fmla="*/ 36951 w 1205958"/>
                <a:gd name="connsiteY1" fmla="*/ 122256 h 1012236"/>
                <a:gd name="connsiteX2" fmla="*/ 191330 w 1205958"/>
                <a:gd name="connsiteY2" fmla="*/ 413201 h 1012236"/>
                <a:gd name="connsiteX3" fmla="*/ 382062 w 1205958"/>
                <a:gd name="connsiteY3" fmla="*/ 722686 h 1012236"/>
                <a:gd name="connsiteX4" fmla="*/ 648530 w 1205958"/>
                <a:gd name="connsiteY4" fmla="*/ 947591 h 1012236"/>
                <a:gd name="connsiteX5" fmla="*/ 887318 w 1205958"/>
                <a:gd name="connsiteY5" fmla="*/ 1004319 h 1012236"/>
                <a:gd name="connsiteX6" fmla="*/ 1093855 w 1205958"/>
                <a:gd name="connsiteY6" fmla="*/ 995092 h 1012236"/>
                <a:gd name="connsiteX7" fmla="*/ 1188857 w 1205958"/>
                <a:gd name="connsiteY7" fmla="*/ 941653 h 1012236"/>
                <a:gd name="connsiteX8" fmla="*/ 1188857 w 1205958"/>
                <a:gd name="connsiteY8" fmla="*/ 900090 h 1012236"/>
                <a:gd name="connsiteX9" fmla="*/ 1086250 w 1205958"/>
                <a:gd name="connsiteY9" fmla="*/ 841824 h 1012236"/>
                <a:gd name="connsiteX10" fmla="*/ 933538 w 1205958"/>
                <a:gd name="connsiteY10" fmla="*/ 769461 h 1012236"/>
                <a:gd name="connsiteX11" fmla="*/ 694750 w 1205958"/>
                <a:gd name="connsiteY11" fmla="*/ 622386 h 1012236"/>
                <a:gd name="connsiteX12" fmla="*/ 506026 w 1205958"/>
                <a:gd name="connsiteY12" fmla="*/ 462710 h 1012236"/>
                <a:gd name="connsiteX13" fmla="*/ 351647 w 1205958"/>
                <a:gd name="connsiteY13" fmla="*/ 294448 h 1012236"/>
                <a:gd name="connsiteX14" fmla="*/ 226316 w 1205958"/>
                <a:gd name="connsiteY14" fmla="*/ 150662 h 1012236"/>
                <a:gd name="connsiteX15" fmla="*/ 116149 w 1205958"/>
                <a:gd name="connsiteY15" fmla="*/ 49722 h 1012236"/>
                <a:gd name="connsiteX16" fmla="*/ 13200 w 1205958"/>
                <a:gd name="connsiteY16" fmla="*/ 12089 h 1012236"/>
                <a:gd name="connsiteX0" fmla="*/ 13200 w 1205958"/>
                <a:gd name="connsiteY0" fmla="*/ 12089 h 1018814"/>
                <a:gd name="connsiteX1" fmla="*/ 36951 w 1205958"/>
                <a:gd name="connsiteY1" fmla="*/ 122256 h 1018814"/>
                <a:gd name="connsiteX2" fmla="*/ 191330 w 1205958"/>
                <a:gd name="connsiteY2" fmla="*/ 413201 h 1018814"/>
                <a:gd name="connsiteX3" fmla="*/ 382062 w 1205958"/>
                <a:gd name="connsiteY3" fmla="*/ 722686 h 1018814"/>
                <a:gd name="connsiteX4" fmla="*/ 648530 w 1205958"/>
                <a:gd name="connsiteY4" fmla="*/ 947591 h 1018814"/>
                <a:gd name="connsiteX5" fmla="*/ 890608 w 1205958"/>
                <a:gd name="connsiteY5" fmla="*/ 1010897 h 1018814"/>
                <a:gd name="connsiteX6" fmla="*/ 1093855 w 1205958"/>
                <a:gd name="connsiteY6" fmla="*/ 995092 h 1018814"/>
                <a:gd name="connsiteX7" fmla="*/ 1188857 w 1205958"/>
                <a:gd name="connsiteY7" fmla="*/ 941653 h 1018814"/>
                <a:gd name="connsiteX8" fmla="*/ 1188857 w 1205958"/>
                <a:gd name="connsiteY8" fmla="*/ 900090 h 1018814"/>
                <a:gd name="connsiteX9" fmla="*/ 1086250 w 1205958"/>
                <a:gd name="connsiteY9" fmla="*/ 841824 h 1018814"/>
                <a:gd name="connsiteX10" fmla="*/ 933538 w 1205958"/>
                <a:gd name="connsiteY10" fmla="*/ 769461 h 1018814"/>
                <a:gd name="connsiteX11" fmla="*/ 694750 w 1205958"/>
                <a:gd name="connsiteY11" fmla="*/ 622386 h 1018814"/>
                <a:gd name="connsiteX12" fmla="*/ 506026 w 1205958"/>
                <a:gd name="connsiteY12" fmla="*/ 462710 h 1018814"/>
                <a:gd name="connsiteX13" fmla="*/ 351647 w 1205958"/>
                <a:gd name="connsiteY13" fmla="*/ 294448 h 1018814"/>
                <a:gd name="connsiteX14" fmla="*/ 226316 w 1205958"/>
                <a:gd name="connsiteY14" fmla="*/ 150662 h 1018814"/>
                <a:gd name="connsiteX15" fmla="*/ 116149 w 1205958"/>
                <a:gd name="connsiteY15" fmla="*/ 49722 h 1018814"/>
                <a:gd name="connsiteX16" fmla="*/ 13200 w 1205958"/>
                <a:gd name="connsiteY16" fmla="*/ 12089 h 1018814"/>
                <a:gd name="connsiteX0" fmla="*/ 13200 w 1205958"/>
                <a:gd name="connsiteY0" fmla="*/ 18668 h 1025393"/>
                <a:gd name="connsiteX1" fmla="*/ 36951 w 1205958"/>
                <a:gd name="connsiteY1" fmla="*/ 128835 h 1025393"/>
                <a:gd name="connsiteX2" fmla="*/ 191330 w 1205958"/>
                <a:gd name="connsiteY2" fmla="*/ 419780 h 1025393"/>
                <a:gd name="connsiteX3" fmla="*/ 382062 w 1205958"/>
                <a:gd name="connsiteY3" fmla="*/ 729265 h 1025393"/>
                <a:gd name="connsiteX4" fmla="*/ 648530 w 1205958"/>
                <a:gd name="connsiteY4" fmla="*/ 954170 h 1025393"/>
                <a:gd name="connsiteX5" fmla="*/ 890608 w 1205958"/>
                <a:gd name="connsiteY5" fmla="*/ 1017476 h 1025393"/>
                <a:gd name="connsiteX6" fmla="*/ 1093855 w 1205958"/>
                <a:gd name="connsiteY6" fmla="*/ 1001671 h 1025393"/>
                <a:gd name="connsiteX7" fmla="*/ 1188857 w 1205958"/>
                <a:gd name="connsiteY7" fmla="*/ 948232 h 1025393"/>
                <a:gd name="connsiteX8" fmla="*/ 1188857 w 1205958"/>
                <a:gd name="connsiteY8" fmla="*/ 906669 h 1025393"/>
                <a:gd name="connsiteX9" fmla="*/ 1086250 w 1205958"/>
                <a:gd name="connsiteY9" fmla="*/ 848403 h 1025393"/>
                <a:gd name="connsiteX10" fmla="*/ 933538 w 1205958"/>
                <a:gd name="connsiteY10" fmla="*/ 776040 h 1025393"/>
                <a:gd name="connsiteX11" fmla="*/ 694750 w 1205958"/>
                <a:gd name="connsiteY11" fmla="*/ 628965 h 1025393"/>
                <a:gd name="connsiteX12" fmla="*/ 506026 w 1205958"/>
                <a:gd name="connsiteY12" fmla="*/ 469289 h 1025393"/>
                <a:gd name="connsiteX13" fmla="*/ 351647 w 1205958"/>
                <a:gd name="connsiteY13" fmla="*/ 301027 h 1025393"/>
                <a:gd name="connsiteX14" fmla="*/ 226316 w 1205958"/>
                <a:gd name="connsiteY14" fmla="*/ 157241 h 1025393"/>
                <a:gd name="connsiteX15" fmla="*/ 116149 w 1205958"/>
                <a:gd name="connsiteY15" fmla="*/ 56301 h 1025393"/>
                <a:gd name="connsiteX16" fmla="*/ 13200 w 1205958"/>
                <a:gd name="connsiteY16" fmla="*/ 18668 h 10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5958" h="1025393">
                  <a:moveTo>
                    <a:pt x="13200" y="18668"/>
                  </a:moveTo>
                  <a:cubicBezTo>
                    <a:pt x="0" y="30757"/>
                    <a:pt x="7263" y="61983"/>
                    <a:pt x="36951" y="128835"/>
                  </a:cubicBezTo>
                  <a:cubicBezTo>
                    <a:pt x="66639" y="195687"/>
                    <a:pt x="133812" y="319708"/>
                    <a:pt x="191330" y="419780"/>
                  </a:cubicBezTo>
                  <a:cubicBezTo>
                    <a:pt x="248849" y="519852"/>
                    <a:pt x="305862" y="640200"/>
                    <a:pt x="382062" y="729265"/>
                  </a:cubicBezTo>
                  <a:cubicBezTo>
                    <a:pt x="458262" y="818330"/>
                    <a:pt x="563772" y="906135"/>
                    <a:pt x="648530" y="954170"/>
                  </a:cubicBezTo>
                  <a:cubicBezTo>
                    <a:pt x="733288" y="1002205"/>
                    <a:pt x="816387" y="1009559"/>
                    <a:pt x="890608" y="1017476"/>
                  </a:cubicBezTo>
                  <a:cubicBezTo>
                    <a:pt x="964829" y="1025393"/>
                    <a:pt x="1044147" y="1013212"/>
                    <a:pt x="1093855" y="1001671"/>
                  </a:cubicBezTo>
                  <a:cubicBezTo>
                    <a:pt x="1143563" y="990130"/>
                    <a:pt x="1173023" y="964066"/>
                    <a:pt x="1188857" y="948232"/>
                  </a:cubicBezTo>
                  <a:cubicBezTo>
                    <a:pt x="1204691" y="932398"/>
                    <a:pt x="1205958" y="923307"/>
                    <a:pt x="1188857" y="906669"/>
                  </a:cubicBezTo>
                  <a:cubicBezTo>
                    <a:pt x="1171756" y="890031"/>
                    <a:pt x="1128803" y="870174"/>
                    <a:pt x="1086250" y="848403"/>
                  </a:cubicBezTo>
                  <a:cubicBezTo>
                    <a:pt x="1043697" y="826632"/>
                    <a:pt x="998788" y="812613"/>
                    <a:pt x="933538" y="776040"/>
                  </a:cubicBezTo>
                  <a:cubicBezTo>
                    <a:pt x="868288" y="739467"/>
                    <a:pt x="766002" y="680090"/>
                    <a:pt x="694750" y="628965"/>
                  </a:cubicBezTo>
                  <a:cubicBezTo>
                    <a:pt x="623498" y="577840"/>
                    <a:pt x="563210" y="523945"/>
                    <a:pt x="506026" y="469289"/>
                  </a:cubicBezTo>
                  <a:cubicBezTo>
                    <a:pt x="448842" y="414633"/>
                    <a:pt x="398265" y="353035"/>
                    <a:pt x="351647" y="301027"/>
                  </a:cubicBezTo>
                  <a:cubicBezTo>
                    <a:pt x="305029" y="249019"/>
                    <a:pt x="265566" y="198029"/>
                    <a:pt x="226316" y="157241"/>
                  </a:cubicBezTo>
                  <a:cubicBezTo>
                    <a:pt x="187066" y="116453"/>
                    <a:pt x="151668" y="79396"/>
                    <a:pt x="116149" y="56301"/>
                  </a:cubicBezTo>
                  <a:cubicBezTo>
                    <a:pt x="80630" y="33206"/>
                    <a:pt x="39557" y="0"/>
                    <a:pt x="13200" y="18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CRESST low mass contour"/>
            <p:cNvSpPr/>
            <p:nvPr/>
          </p:nvSpPr>
          <p:spPr>
            <a:xfrm>
              <a:off x="2850308" y="1780843"/>
              <a:ext cx="481178" cy="639439"/>
            </a:xfrm>
            <a:custGeom>
              <a:avLst/>
              <a:gdLst>
                <a:gd name="connsiteX0" fmla="*/ 11723 w 479580"/>
                <a:gd name="connsiteY0" fmla="*/ 3197 h 645834"/>
                <a:gd name="connsiteX1" fmla="*/ 14920 w 479580"/>
                <a:gd name="connsiteY1" fmla="*/ 63944 h 645834"/>
                <a:gd name="connsiteX2" fmla="*/ 66075 w 479580"/>
                <a:gd name="connsiteY2" fmla="*/ 198226 h 645834"/>
                <a:gd name="connsiteX3" fmla="*/ 209949 w 479580"/>
                <a:gd name="connsiteY3" fmla="*/ 441214 h 645834"/>
                <a:gd name="connsiteX4" fmla="*/ 334640 w 479580"/>
                <a:gd name="connsiteY4" fmla="*/ 585088 h 645834"/>
                <a:gd name="connsiteX5" fmla="*/ 446542 w 479580"/>
                <a:gd name="connsiteY5" fmla="*/ 639440 h 645834"/>
                <a:gd name="connsiteX6" fmla="*/ 478514 w 479580"/>
                <a:gd name="connsiteY6" fmla="*/ 623454 h 645834"/>
                <a:gd name="connsiteX7" fmla="*/ 452936 w 479580"/>
                <a:gd name="connsiteY7" fmla="*/ 556313 h 645834"/>
                <a:gd name="connsiteX8" fmla="*/ 366612 w 479580"/>
                <a:gd name="connsiteY8" fmla="*/ 415636 h 645834"/>
                <a:gd name="connsiteX9" fmla="*/ 254710 w 479580"/>
                <a:gd name="connsiteY9" fmla="*/ 287748 h 645834"/>
                <a:gd name="connsiteX10" fmla="*/ 168385 w 479580"/>
                <a:gd name="connsiteY10" fmla="*/ 182240 h 645834"/>
                <a:gd name="connsiteX11" fmla="*/ 85258 w 479580"/>
                <a:gd name="connsiteY11" fmla="*/ 83127 h 645834"/>
                <a:gd name="connsiteX12" fmla="*/ 11723 w 479580"/>
                <a:gd name="connsiteY12" fmla="*/ 3197 h 645834"/>
                <a:gd name="connsiteX0" fmla="*/ 11190 w 479047"/>
                <a:gd name="connsiteY0" fmla="*/ 533 h 643170"/>
                <a:gd name="connsiteX1" fmla="*/ 14387 w 479047"/>
                <a:gd name="connsiteY1" fmla="*/ 61280 h 643170"/>
                <a:gd name="connsiteX2" fmla="*/ 65542 w 479047"/>
                <a:gd name="connsiteY2" fmla="*/ 195562 h 643170"/>
                <a:gd name="connsiteX3" fmla="*/ 209416 w 479047"/>
                <a:gd name="connsiteY3" fmla="*/ 438550 h 643170"/>
                <a:gd name="connsiteX4" fmla="*/ 334107 w 479047"/>
                <a:gd name="connsiteY4" fmla="*/ 582424 h 643170"/>
                <a:gd name="connsiteX5" fmla="*/ 446009 w 479047"/>
                <a:gd name="connsiteY5" fmla="*/ 636776 h 643170"/>
                <a:gd name="connsiteX6" fmla="*/ 477981 w 479047"/>
                <a:gd name="connsiteY6" fmla="*/ 620790 h 643170"/>
                <a:gd name="connsiteX7" fmla="*/ 452403 w 479047"/>
                <a:gd name="connsiteY7" fmla="*/ 553649 h 643170"/>
                <a:gd name="connsiteX8" fmla="*/ 366079 w 479047"/>
                <a:gd name="connsiteY8" fmla="*/ 412972 h 643170"/>
                <a:gd name="connsiteX9" fmla="*/ 254177 w 479047"/>
                <a:gd name="connsiteY9" fmla="*/ 285084 h 643170"/>
                <a:gd name="connsiteX10" fmla="*/ 167852 w 479047"/>
                <a:gd name="connsiteY10" fmla="*/ 179576 h 643170"/>
                <a:gd name="connsiteX11" fmla="*/ 81528 w 479047"/>
                <a:gd name="connsiteY11" fmla="*/ 64477 h 643170"/>
                <a:gd name="connsiteX12" fmla="*/ 11190 w 479047"/>
                <a:gd name="connsiteY12" fmla="*/ 533 h 643170"/>
                <a:gd name="connsiteX0" fmla="*/ 13855 w 472120"/>
                <a:gd name="connsiteY0" fmla="*/ 533 h 639972"/>
                <a:gd name="connsiteX1" fmla="*/ 7460 w 472120"/>
                <a:gd name="connsiteY1" fmla="*/ 58082 h 639972"/>
                <a:gd name="connsiteX2" fmla="*/ 58615 w 472120"/>
                <a:gd name="connsiteY2" fmla="*/ 192364 h 639972"/>
                <a:gd name="connsiteX3" fmla="*/ 202489 w 472120"/>
                <a:gd name="connsiteY3" fmla="*/ 435352 h 639972"/>
                <a:gd name="connsiteX4" fmla="*/ 327180 w 472120"/>
                <a:gd name="connsiteY4" fmla="*/ 579226 h 639972"/>
                <a:gd name="connsiteX5" fmla="*/ 439082 w 472120"/>
                <a:gd name="connsiteY5" fmla="*/ 633578 h 639972"/>
                <a:gd name="connsiteX6" fmla="*/ 471054 w 472120"/>
                <a:gd name="connsiteY6" fmla="*/ 617592 h 639972"/>
                <a:gd name="connsiteX7" fmla="*/ 445476 w 472120"/>
                <a:gd name="connsiteY7" fmla="*/ 550451 h 639972"/>
                <a:gd name="connsiteX8" fmla="*/ 359152 w 472120"/>
                <a:gd name="connsiteY8" fmla="*/ 409774 h 639972"/>
                <a:gd name="connsiteX9" fmla="*/ 247250 w 472120"/>
                <a:gd name="connsiteY9" fmla="*/ 281886 h 639972"/>
                <a:gd name="connsiteX10" fmla="*/ 160925 w 472120"/>
                <a:gd name="connsiteY10" fmla="*/ 176378 h 639972"/>
                <a:gd name="connsiteX11" fmla="*/ 74601 w 472120"/>
                <a:gd name="connsiteY11" fmla="*/ 61279 h 639972"/>
                <a:gd name="connsiteX12" fmla="*/ 13855 w 472120"/>
                <a:gd name="connsiteY12" fmla="*/ 533 h 639972"/>
                <a:gd name="connsiteX0" fmla="*/ 20782 w 479047"/>
                <a:gd name="connsiteY0" fmla="*/ 0 h 639439"/>
                <a:gd name="connsiteX1" fmla="*/ 14387 w 479047"/>
                <a:gd name="connsiteY1" fmla="*/ 57549 h 639439"/>
                <a:gd name="connsiteX2" fmla="*/ 65542 w 479047"/>
                <a:gd name="connsiteY2" fmla="*/ 191831 h 639439"/>
                <a:gd name="connsiteX3" fmla="*/ 209416 w 479047"/>
                <a:gd name="connsiteY3" fmla="*/ 434819 h 639439"/>
                <a:gd name="connsiteX4" fmla="*/ 334107 w 479047"/>
                <a:gd name="connsiteY4" fmla="*/ 578693 h 639439"/>
                <a:gd name="connsiteX5" fmla="*/ 446009 w 479047"/>
                <a:gd name="connsiteY5" fmla="*/ 633045 h 639439"/>
                <a:gd name="connsiteX6" fmla="*/ 477981 w 479047"/>
                <a:gd name="connsiteY6" fmla="*/ 617059 h 639439"/>
                <a:gd name="connsiteX7" fmla="*/ 452403 w 479047"/>
                <a:gd name="connsiteY7" fmla="*/ 549918 h 639439"/>
                <a:gd name="connsiteX8" fmla="*/ 366079 w 479047"/>
                <a:gd name="connsiteY8" fmla="*/ 409241 h 639439"/>
                <a:gd name="connsiteX9" fmla="*/ 254177 w 479047"/>
                <a:gd name="connsiteY9" fmla="*/ 281353 h 639439"/>
                <a:gd name="connsiteX10" fmla="*/ 167852 w 479047"/>
                <a:gd name="connsiteY10" fmla="*/ 175845 h 639439"/>
                <a:gd name="connsiteX11" fmla="*/ 81528 w 479047"/>
                <a:gd name="connsiteY11" fmla="*/ 60746 h 639439"/>
                <a:gd name="connsiteX12" fmla="*/ 20782 w 479047"/>
                <a:gd name="connsiteY12" fmla="*/ 0 h 639439"/>
                <a:gd name="connsiteX0" fmla="*/ 20782 w 479047"/>
                <a:gd name="connsiteY0" fmla="*/ 0 h 639439"/>
                <a:gd name="connsiteX1" fmla="*/ 14387 w 479047"/>
                <a:gd name="connsiteY1" fmla="*/ 57549 h 639439"/>
                <a:gd name="connsiteX2" fmla="*/ 65542 w 479047"/>
                <a:gd name="connsiteY2" fmla="*/ 191831 h 639439"/>
                <a:gd name="connsiteX3" fmla="*/ 209416 w 479047"/>
                <a:gd name="connsiteY3" fmla="*/ 434819 h 639439"/>
                <a:gd name="connsiteX4" fmla="*/ 321318 w 479047"/>
                <a:gd name="connsiteY4" fmla="*/ 578693 h 639439"/>
                <a:gd name="connsiteX5" fmla="*/ 446009 w 479047"/>
                <a:gd name="connsiteY5" fmla="*/ 633045 h 639439"/>
                <a:gd name="connsiteX6" fmla="*/ 477981 w 479047"/>
                <a:gd name="connsiteY6" fmla="*/ 617059 h 639439"/>
                <a:gd name="connsiteX7" fmla="*/ 452403 w 479047"/>
                <a:gd name="connsiteY7" fmla="*/ 549918 h 639439"/>
                <a:gd name="connsiteX8" fmla="*/ 366079 w 479047"/>
                <a:gd name="connsiteY8" fmla="*/ 409241 h 639439"/>
                <a:gd name="connsiteX9" fmla="*/ 254177 w 479047"/>
                <a:gd name="connsiteY9" fmla="*/ 281353 h 639439"/>
                <a:gd name="connsiteX10" fmla="*/ 167852 w 479047"/>
                <a:gd name="connsiteY10" fmla="*/ 175845 h 639439"/>
                <a:gd name="connsiteX11" fmla="*/ 81528 w 479047"/>
                <a:gd name="connsiteY11" fmla="*/ 60746 h 639439"/>
                <a:gd name="connsiteX12" fmla="*/ 20782 w 479047"/>
                <a:gd name="connsiteY12" fmla="*/ 0 h 639439"/>
                <a:gd name="connsiteX0" fmla="*/ 20782 w 481178"/>
                <a:gd name="connsiteY0" fmla="*/ 0 h 639439"/>
                <a:gd name="connsiteX1" fmla="*/ 14387 w 481178"/>
                <a:gd name="connsiteY1" fmla="*/ 57549 h 639439"/>
                <a:gd name="connsiteX2" fmla="*/ 65542 w 481178"/>
                <a:gd name="connsiteY2" fmla="*/ 191831 h 639439"/>
                <a:gd name="connsiteX3" fmla="*/ 209416 w 481178"/>
                <a:gd name="connsiteY3" fmla="*/ 434819 h 639439"/>
                <a:gd name="connsiteX4" fmla="*/ 321318 w 481178"/>
                <a:gd name="connsiteY4" fmla="*/ 578693 h 639439"/>
                <a:gd name="connsiteX5" fmla="*/ 433220 w 481178"/>
                <a:gd name="connsiteY5" fmla="*/ 633045 h 639439"/>
                <a:gd name="connsiteX6" fmla="*/ 477981 w 481178"/>
                <a:gd name="connsiteY6" fmla="*/ 617059 h 639439"/>
                <a:gd name="connsiteX7" fmla="*/ 452403 w 481178"/>
                <a:gd name="connsiteY7" fmla="*/ 549918 h 639439"/>
                <a:gd name="connsiteX8" fmla="*/ 366079 w 481178"/>
                <a:gd name="connsiteY8" fmla="*/ 409241 h 639439"/>
                <a:gd name="connsiteX9" fmla="*/ 254177 w 481178"/>
                <a:gd name="connsiteY9" fmla="*/ 281353 h 639439"/>
                <a:gd name="connsiteX10" fmla="*/ 167852 w 481178"/>
                <a:gd name="connsiteY10" fmla="*/ 175845 h 639439"/>
                <a:gd name="connsiteX11" fmla="*/ 81528 w 481178"/>
                <a:gd name="connsiteY11" fmla="*/ 60746 h 639439"/>
                <a:gd name="connsiteX12" fmla="*/ 20782 w 481178"/>
                <a:gd name="connsiteY12" fmla="*/ 0 h 6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178" h="639439">
                  <a:moveTo>
                    <a:pt x="20782" y="0"/>
                  </a:moveTo>
                  <a:cubicBezTo>
                    <a:pt x="0" y="2664"/>
                    <a:pt x="6927" y="25577"/>
                    <a:pt x="14387" y="57549"/>
                  </a:cubicBezTo>
                  <a:cubicBezTo>
                    <a:pt x="21847" y="89521"/>
                    <a:pt x="33037" y="128953"/>
                    <a:pt x="65542" y="191831"/>
                  </a:cubicBezTo>
                  <a:cubicBezTo>
                    <a:pt x="98047" y="254709"/>
                    <a:pt x="166787" y="370342"/>
                    <a:pt x="209416" y="434819"/>
                  </a:cubicBezTo>
                  <a:cubicBezTo>
                    <a:pt x="252045" y="499296"/>
                    <a:pt x="284017" y="545655"/>
                    <a:pt x="321318" y="578693"/>
                  </a:cubicBezTo>
                  <a:cubicBezTo>
                    <a:pt x="358619" y="611731"/>
                    <a:pt x="407110" y="626651"/>
                    <a:pt x="433220" y="633045"/>
                  </a:cubicBezTo>
                  <a:cubicBezTo>
                    <a:pt x="459331" y="639439"/>
                    <a:pt x="474784" y="630913"/>
                    <a:pt x="477981" y="617059"/>
                  </a:cubicBezTo>
                  <a:cubicBezTo>
                    <a:pt x="481178" y="603205"/>
                    <a:pt x="471053" y="584554"/>
                    <a:pt x="452403" y="549918"/>
                  </a:cubicBezTo>
                  <a:cubicBezTo>
                    <a:pt x="433753" y="515282"/>
                    <a:pt x="399117" y="454002"/>
                    <a:pt x="366079" y="409241"/>
                  </a:cubicBezTo>
                  <a:cubicBezTo>
                    <a:pt x="333041" y="364480"/>
                    <a:pt x="287215" y="320252"/>
                    <a:pt x="254177" y="281353"/>
                  </a:cubicBezTo>
                  <a:cubicBezTo>
                    <a:pt x="221139" y="242454"/>
                    <a:pt x="196627" y="212613"/>
                    <a:pt x="167852" y="175845"/>
                  </a:cubicBezTo>
                  <a:cubicBezTo>
                    <a:pt x="139077" y="139077"/>
                    <a:pt x="106040" y="90053"/>
                    <a:pt x="81528" y="60746"/>
                  </a:cubicBezTo>
                  <a:cubicBezTo>
                    <a:pt x="57016" y="31439"/>
                    <a:pt x="31972" y="533"/>
                    <a:pt x="20782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622515" y="3095515"/>
              <a:ext cx="7630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CRESST </a:t>
              </a:r>
            </a:p>
            <a:p>
              <a:r>
                <a:rPr lang="en-CA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2011</a:t>
              </a:r>
            </a:p>
          </p:txBody>
        </p:sp>
      </p:grpSp>
      <p:grpSp>
        <p:nvGrpSpPr>
          <p:cNvPr id="3" name="CDMS Si 58 Contour 2013"/>
          <p:cNvGrpSpPr/>
          <p:nvPr/>
        </p:nvGrpSpPr>
        <p:grpSpPr>
          <a:xfrm>
            <a:off x="2011980" y="1397741"/>
            <a:ext cx="1768048" cy="1643221"/>
            <a:chOff x="1870669" y="1521126"/>
            <a:chExt cx="1768048" cy="1643221"/>
          </a:xfrm>
        </p:grpSpPr>
        <p:sp>
          <p:nvSpPr>
            <p:cNvPr id="143" name="CDMS Si 90%"/>
            <p:cNvSpPr/>
            <p:nvPr/>
          </p:nvSpPr>
          <p:spPr>
            <a:xfrm>
              <a:off x="2438965" y="1521126"/>
              <a:ext cx="1199752" cy="1598405"/>
            </a:xfrm>
            <a:custGeom>
              <a:avLst/>
              <a:gdLst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29" fmla="*/ 48639 w 1198935"/>
                <a:gd name="connsiteY29" fmla="*/ 427206 h 1602632"/>
                <a:gd name="connsiteX30" fmla="*/ 48639 w 1198935"/>
                <a:gd name="connsiteY30" fmla="*/ 432070 h 1602632"/>
                <a:gd name="connsiteX31" fmla="*/ 48639 w 1198935"/>
                <a:gd name="connsiteY31" fmla="*/ 432070 h 1602632"/>
                <a:gd name="connsiteX32" fmla="*/ 48639 w 1198935"/>
                <a:gd name="connsiteY32" fmla="*/ 432070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29" fmla="*/ 48639 w 1198935"/>
                <a:gd name="connsiteY29" fmla="*/ 427206 h 1602632"/>
                <a:gd name="connsiteX30" fmla="*/ 48639 w 1198935"/>
                <a:gd name="connsiteY30" fmla="*/ 432070 h 1602632"/>
                <a:gd name="connsiteX31" fmla="*/ 48639 w 1198935"/>
                <a:gd name="connsiteY31" fmla="*/ 432070 h 1602632"/>
                <a:gd name="connsiteX32" fmla="*/ 48639 w 1198935"/>
                <a:gd name="connsiteY32" fmla="*/ 443221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29" fmla="*/ 48639 w 1198935"/>
                <a:gd name="connsiteY29" fmla="*/ 427206 h 1602632"/>
                <a:gd name="connsiteX30" fmla="*/ 48639 w 1198935"/>
                <a:gd name="connsiteY30" fmla="*/ 432070 h 1602632"/>
                <a:gd name="connsiteX31" fmla="*/ 48639 w 1198935"/>
                <a:gd name="connsiteY31" fmla="*/ 432070 h 1602632"/>
                <a:gd name="connsiteX32" fmla="*/ 48639 w 1198935"/>
                <a:gd name="connsiteY32" fmla="*/ 443221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29" fmla="*/ 48639 w 1198935"/>
                <a:gd name="connsiteY29" fmla="*/ 427206 h 1602632"/>
                <a:gd name="connsiteX30" fmla="*/ 48639 w 1198935"/>
                <a:gd name="connsiteY30" fmla="*/ 432070 h 1602632"/>
                <a:gd name="connsiteX31" fmla="*/ 48639 w 1198935"/>
                <a:gd name="connsiteY31" fmla="*/ 432070 h 1602632"/>
                <a:gd name="connsiteX32" fmla="*/ 48639 w 1198935"/>
                <a:gd name="connsiteY32" fmla="*/ 443221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29" fmla="*/ 48639 w 1198935"/>
                <a:gd name="connsiteY29" fmla="*/ 427206 h 1602632"/>
                <a:gd name="connsiteX30" fmla="*/ 48639 w 1198935"/>
                <a:gd name="connsiteY30" fmla="*/ 432070 h 1602632"/>
                <a:gd name="connsiteX31" fmla="*/ 48639 w 1198935"/>
                <a:gd name="connsiteY31" fmla="*/ 432070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29" fmla="*/ 48639 w 1198935"/>
                <a:gd name="connsiteY29" fmla="*/ 427206 h 1602632"/>
                <a:gd name="connsiteX30" fmla="*/ 48639 w 1198935"/>
                <a:gd name="connsiteY30" fmla="*/ 432070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29" fmla="*/ 48639 w 1198935"/>
                <a:gd name="connsiteY29" fmla="*/ 427206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28" fmla="*/ 48639 w 1198935"/>
                <a:gd name="connsiteY28" fmla="*/ 427206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27" fmla="*/ 48639 w 1198935"/>
                <a:gd name="connsiteY27" fmla="*/ 427206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26" fmla="*/ 48639 w 1198935"/>
                <a:gd name="connsiteY26" fmla="*/ 427206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48639 w 1198935"/>
                <a:gd name="connsiteY25" fmla="*/ 427206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0" fmla="*/ 58366 w 1198935"/>
                <a:gd name="connsiteY0" fmla="*/ 485572 h 1602632"/>
                <a:gd name="connsiteX1" fmla="*/ 179962 w 1198935"/>
                <a:gd name="connsiteY1" fmla="*/ 908726 h 1602632"/>
                <a:gd name="connsiteX2" fmla="*/ 335605 w 1198935"/>
                <a:gd name="connsiteY2" fmla="*/ 1229738 h 1602632"/>
                <a:gd name="connsiteX3" fmla="*/ 520430 w 1198935"/>
                <a:gd name="connsiteY3" fmla="*/ 1438883 h 1602632"/>
                <a:gd name="connsiteX4" fmla="*/ 749030 w 1198935"/>
                <a:gd name="connsiteY4" fmla="*/ 1575070 h 1602632"/>
                <a:gd name="connsiteX5" fmla="*/ 963039 w 1198935"/>
                <a:gd name="connsiteY5" fmla="*/ 1599389 h 1602632"/>
                <a:gd name="connsiteX6" fmla="*/ 1113817 w 1198935"/>
                <a:gd name="connsiteY6" fmla="*/ 1555615 h 1602632"/>
                <a:gd name="connsiteX7" fmla="*/ 1191639 w 1198935"/>
                <a:gd name="connsiteY7" fmla="*/ 1472930 h 1602632"/>
                <a:gd name="connsiteX8" fmla="*/ 1157592 w 1198935"/>
                <a:gd name="connsiteY8" fmla="*/ 1370789 h 1602632"/>
                <a:gd name="connsiteX9" fmla="*/ 1031132 w 1198935"/>
                <a:gd name="connsiteY9" fmla="*/ 1239466 h 1602632"/>
                <a:gd name="connsiteX10" fmla="*/ 797668 w 1198935"/>
                <a:gd name="connsiteY10" fmla="*/ 1030321 h 1602632"/>
                <a:gd name="connsiteX11" fmla="*/ 642026 w 1198935"/>
                <a:gd name="connsiteY11" fmla="*/ 894134 h 1602632"/>
                <a:gd name="connsiteX12" fmla="*/ 520430 w 1198935"/>
                <a:gd name="connsiteY12" fmla="*/ 753083 h 1602632"/>
                <a:gd name="connsiteX13" fmla="*/ 428017 w 1198935"/>
                <a:gd name="connsiteY13" fmla="*/ 626623 h 1602632"/>
                <a:gd name="connsiteX14" fmla="*/ 321013 w 1198935"/>
                <a:gd name="connsiteY14" fmla="*/ 475845 h 1602632"/>
                <a:gd name="connsiteX15" fmla="*/ 214009 w 1198935"/>
                <a:gd name="connsiteY15" fmla="*/ 291019 h 1602632"/>
                <a:gd name="connsiteX16" fmla="*/ 141051 w 1198935"/>
                <a:gd name="connsiteY16" fmla="*/ 159696 h 1602632"/>
                <a:gd name="connsiteX17" fmla="*/ 111868 w 1198935"/>
                <a:gd name="connsiteY17" fmla="*/ 130513 h 1602632"/>
                <a:gd name="connsiteX18" fmla="*/ 77822 w 1198935"/>
                <a:gd name="connsiteY18" fmla="*/ 120785 h 1602632"/>
                <a:gd name="connsiteX19" fmla="*/ 43775 w 1198935"/>
                <a:gd name="connsiteY19" fmla="*/ 62419 h 1602632"/>
                <a:gd name="connsiteX20" fmla="*/ 24320 w 1198935"/>
                <a:gd name="connsiteY20" fmla="*/ 13781 h 1602632"/>
                <a:gd name="connsiteX21" fmla="*/ 14592 w 1198935"/>
                <a:gd name="connsiteY21" fmla="*/ 4053 h 1602632"/>
                <a:gd name="connsiteX22" fmla="*/ 0 w 1198935"/>
                <a:gd name="connsiteY22" fmla="*/ 38100 h 1602632"/>
                <a:gd name="connsiteX23" fmla="*/ 14592 w 1198935"/>
                <a:gd name="connsiteY23" fmla="*/ 198606 h 1602632"/>
                <a:gd name="connsiteX24" fmla="*/ 38911 w 1198935"/>
                <a:gd name="connsiteY24" fmla="*/ 359113 h 1602632"/>
                <a:gd name="connsiteX25" fmla="*/ 58366 w 1198935"/>
                <a:gd name="connsiteY25" fmla="*/ 485572 h 1602632"/>
                <a:gd name="connsiteX0" fmla="*/ 58366 w 1198935"/>
                <a:gd name="connsiteY0" fmla="*/ 485572 h 1600773"/>
                <a:gd name="connsiteX1" fmla="*/ 179962 w 1198935"/>
                <a:gd name="connsiteY1" fmla="*/ 908726 h 1600773"/>
                <a:gd name="connsiteX2" fmla="*/ 335605 w 1198935"/>
                <a:gd name="connsiteY2" fmla="*/ 1229738 h 1600773"/>
                <a:gd name="connsiteX3" fmla="*/ 520430 w 1198935"/>
                <a:gd name="connsiteY3" fmla="*/ 1438883 h 1600773"/>
                <a:gd name="connsiteX4" fmla="*/ 726727 w 1198935"/>
                <a:gd name="connsiteY4" fmla="*/ 1563919 h 1600773"/>
                <a:gd name="connsiteX5" fmla="*/ 963039 w 1198935"/>
                <a:gd name="connsiteY5" fmla="*/ 1599389 h 1600773"/>
                <a:gd name="connsiteX6" fmla="*/ 1113817 w 1198935"/>
                <a:gd name="connsiteY6" fmla="*/ 1555615 h 1600773"/>
                <a:gd name="connsiteX7" fmla="*/ 1191639 w 1198935"/>
                <a:gd name="connsiteY7" fmla="*/ 1472930 h 1600773"/>
                <a:gd name="connsiteX8" fmla="*/ 1157592 w 1198935"/>
                <a:gd name="connsiteY8" fmla="*/ 1370789 h 1600773"/>
                <a:gd name="connsiteX9" fmla="*/ 1031132 w 1198935"/>
                <a:gd name="connsiteY9" fmla="*/ 1239466 h 1600773"/>
                <a:gd name="connsiteX10" fmla="*/ 797668 w 1198935"/>
                <a:gd name="connsiteY10" fmla="*/ 1030321 h 1600773"/>
                <a:gd name="connsiteX11" fmla="*/ 642026 w 1198935"/>
                <a:gd name="connsiteY11" fmla="*/ 894134 h 1600773"/>
                <a:gd name="connsiteX12" fmla="*/ 520430 w 1198935"/>
                <a:gd name="connsiteY12" fmla="*/ 753083 h 1600773"/>
                <a:gd name="connsiteX13" fmla="*/ 428017 w 1198935"/>
                <a:gd name="connsiteY13" fmla="*/ 626623 h 1600773"/>
                <a:gd name="connsiteX14" fmla="*/ 321013 w 1198935"/>
                <a:gd name="connsiteY14" fmla="*/ 475845 h 1600773"/>
                <a:gd name="connsiteX15" fmla="*/ 214009 w 1198935"/>
                <a:gd name="connsiteY15" fmla="*/ 291019 h 1600773"/>
                <a:gd name="connsiteX16" fmla="*/ 141051 w 1198935"/>
                <a:gd name="connsiteY16" fmla="*/ 159696 h 1600773"/>
                <a:gd name="connsiteX17" fmla="*/ 111868 w 1198935"/>
                <a:gd name="connsiteY17" fmla="*/ 130513 h 1600773"/>
                <a:gd name="connsiteX18" fmla="*/ 77822 w 1198935"/>
                <a:gd name="connsiteY18" fmla="*/ 120785 h 1600773"/>
                <a:gd name="connsiteX19" fmla="*/ 43775 w 1198935"/>
                <a:gd name="connsiteY19" fmla="*/ 62419 h 1600773"/>
                <a:gd name="connsiteX20" fmla="*/ 24320 w 1198935"/>
                <a:gd name="connsiteY20" fmla="*/ 13781 h 1600773"/>
                <a:gd name="connsiteX21" fmla="*/ 14592 w 1198935"/>
                <a:gd name="connsiteY21" fmla="*/ 4053 h 1600773"/>
                <a:gd name="connsiteX22" fmla="*/ 0 w 1198935"/>
                <a:gd name="connsiteY22" fmla="*/ 38100 h 1600773"/>
                <a:gd name="connsiteX23" fmla="*/ 14592 w 1198935"/>
                <a:gd name="connsiteY23" fmla="*/ 198606 h 1600773"/>
                <a:gd name="connsiteX24" fmla="*/ 38911 w 1198935"/>
                <a:gd name="connsiteY24" fmla="*/ 359113 h 1600773"/>
                <a:gd name="connsiteX25" fmla="*/ 58366 w 1198935"/>
                <a:gd name="connsiteY25" fmla="*/ 485572 h 1600773"/>
                <a:gd name="connsiteX0" fmla="*/ 58366 w 1198935"/>
                <a:gd name="connsiteY0" fmla="*/ 485572 h 1593339"/>
                <a:gd name="connsiteX1" fmla="*/ 179962 w 1198935"/>
                <a:gd name="connsiteY1" fmla="*/ 908726 h 1593339"/>
                <a:gd name="connsiteX2" fmla="*/ 335605 w 1198935"/>
                <a:gd name="connsiteY2" fmla="*/ 1229738 h 1593339"/>
                <a:gd name="connsiteX3" fmla="*/ 520430 w 1198935"/>
                <a:gd name="connsiteY3" fmla="*/ 1438883 h 1593339"/>
                <a:gd name="connsiteX4" fmla="*/ 726727 w 1198935"/>
                <a:gd name="connsiteY4" fmla="*/ 1563919 h 1593339"/>
                <a:gd name="connsiteX5" fmla="*/ 963039 w 1198935"/>
                <a:gd name="connsiteY5" fmla="*/ 1591955 h 1593339"/>
                <a:gd name="connsiteX6" fmla="*/ 1113817 w 1198935"/>
                <a:gd name="connsiteY6" fmla="*/ 1555615 h 1593339"/>
                <a:gd name="connsiteX7" fmla="*/ 1191639 w 1198935"/>
                <a:gd name="connsiteY7" fmla="*/ 1472930 h 1593339"/>
                <a:gd name="connsiteX8" fmla="*/ 1157592 w 1198935"/>
                <a:gd name="connsiteY8" fmla="*/ 1370789 h 1593339"/>
                <a:gd name="connsiteX9" fmla="*/ 1031132 w 1198935"/>
                <a:gd name="connsiteY9" fmla="*/ 1239466 h 1593339"/>
                <a:gd name="connsiteX10" fmla="*/ 797668 w 1198935"/>
                <a:gd name="connsiteY10" fmla="*/ 1030321 h 1593339"/>
                <a:gd name="connsiteX11" fmla="*/ 642026 w 1198935"/>
                <a:gd name="connsiteY11" fmla="*/ 894134 h 1593339"/>
                <a:gd name="connsiteX12" fmla="*/ 520430 w 1198935"/>
                <a:gd name="connsiteY12" fmla="*/ 753083 h 1593339"/>
                <a:gd name="connsiteX13" fmla="*/ 428017 w 1198935"/>
                <a:gd name="connsiteY13" fmla="*/ 626623 h 1593339"/>
                <a:gd name="connsiteX14" fmla="*/ 321013 w 1198935"/>
                <a:gd name="connsiteY14" fmla="*/ 475845 h 1593339"/>
                <a:gd name="connsiteX15" fmla="*/ 214009 w 1198935"/>
                <a:gd name="connsiteY15" fmla="*/ 291019 h 1593339"/>
                <a:gd name="connsiteX16" fmla="*/ 141051 w 1198935"/>
                <a:gd name="connsiteY16" fmla="*/ 159696 h 1593339"/>
                <a:gd name="connsiteX17" fmla="*/ 111868 w 1198935"/>
                <a:gd name="connsiteY17" fmla="*/ 130513 h 1593339"/>
                <a:gd name="connsiteX18" fmla="*/ 77822 w 1198935"/>
                <a:gd name="connsiteY18" fmla="*/ 120785 h 1593339"/>
                <a:gd name="connsiteX19" fmla="*/ 43775 w 1198935"/>
                <a:gd name="connsiteY19" fmla="*/ 62419 h 1593339"/>
                <a:gd name="connsiteX20" fmla="*/ 24320 w 1198935"/>
                <a:gd name="connsiteY20" fmla="*/ 13781 h 1593339"/>
                <a:gd name="connsiteX21" fmla="*/ 14592 w 1198935"/>
                <a:gd name="connsiteY21" fmla="*/ 4053 h 1593339"/>
                <a:gd name="connsiteX22" fmla="*/ 0 w 1198935"/>
                <a:gd name="connsiteY22" fmla="*/ 38100 h 1593339"/>
                <a:gd name="connsiteX23" fmla="*/ 14592 w 1198935"/>
                <a:gd name="connsiteY23" fmla="*/ 198606 h 1593339"/>
                <a:gd name="connsiteX24" fmla="*/ 38911 w 1198935"/>
                <a:gd name="connsiteY24" fmla="*/ 359113 h 1593339"/>
                <a:gd name="connsiteX25" fmla="*/ 58366 w 1198935"/>
                <a:gd name="connsiteY25" fmla="*/ 485572 h 1593339"/>
                <a:gd name="connsiteX0" fmla="*/ 59605 w 1200174"/>
                <a:gd name="connsiteY0" fmla="*/ 485572 h 1593339"/>
                <a:gd name="connsiteX1" fmla="*/ 181201 w 1200174"/>
                <a:gd name="connsiteY1" fmla="*/ 908726 h 1593339"/>
                <a:gd name="connsiteX2" fmla="*/ 336844 w 1200174"/>
                <a:gd name="connsiteY2" fmla="*/ 1229738 h 1593339"/>
                <a:gd name="connsiteX3" fmla="*/ 521669 w 1200174"/>
                <a:gd name="connsiteY3" fmla="*/ 1438883 h 1593339"/>
                <a:gd name="connsiteX4" fmla="*/ 727966 w 1200174"/>
                <a:gd name="connsiteY4" fmla="*/ 1563919 h 1593339"/>
                <a:gd name="connsiteX5" fmla="*/ 964278 w 1200174"/>
                <a:gd name="connsiteY5" fmla="*/ 1591955 h 1593339"/>
                <a:gd name="connsiteX6" fmla="*/ 1115056 w 1200174"/>
                <a:gd name="connsiteY6" fmla="*/ 1555615 h 1593339"/>
                <a:gd name="connsiteX7" fmla="*/ 1192878 w 1200174"/>
                <a:gd name="connsiteY7" fmla="*/ 1472930 h 1593339"/>
                <a:gd name="connsiteX8" fmla="*/ 1158831 w 1200174"/>
                <a:gd name="connsiteY8" fmla="*/ 1370789 h 1593339"/>
                <a:gd name="connsiteX9" fmla="*/ 1032371 w 1200174"/>
                <a:gd name="connsiteY9" fmla="*/ 1239466 h 1593339"/>
                <a:gd name="connsiteX10" fmla="*/ 798907 w 1200174"/>
                <a:gd name="connsiteY10" fmla="*/ 1030321 h 1593339"/>
                <a:gd name="connsiteX11" fmla="*/ 643265 w 1200174"/>
                <a:gd name="connsiteY11" fmla="*/ 894134 h 1593339"/>
                <a:gd name="connsiteX12" fmla="*/ 521669 w 1200174"/>
                <a:gd name="connsiteY12" fmla="*/ 753083 h 1593339"/>
                <a:gd name="connsiteX13" fmla="*/ 429256 w 1200174"/>
                <a:gd name="connsiteY13" fmla="*/ 626623 h 1593339"/>
                <a:gd name="connsiteX14" fmla="*/ 322252 w 1200174"/>
                <a:gd name="connsiteY14" fmla="*/ 475845 h 1593339"/>
                <a:gd name="connsiteX15" fmla="*/ 215248 w 1200174"/>
                <a:gd name="connsiteY15" fmla="*/ 291019 h 1593339"/>
                <a:gd name="connsiteX16" fmla="*/ 142290 w 1200174"/>
                <a:gd name="connsiteY16" fmla="*/ 159696 h 1593339"/>
                <a:gd name="connsiteX17" fmla="*/ 113107 w 1200174"/>
                <a:gd name="connsiteY17" fmla="*/ 130513 h 1593339"/>
                <a:gd name="connsiteX18" fmla="*/ 79061 w 1200174"/>
                <a:gd name="connsiteY18" fmla="*/ 120785 h 1593339"/>
                <a:gd name="connsiteX19" fmla="*/ 45014 w 1200174"/>
                <a:gd name="connsiteY19" fmla="*/ 62419 h 1593339"/>
                <a:gd name="connsiteX20" fmla="*/ 25559 w 1200174"/>
                <a:gd name="connsiteY20" fmla="*/ 13781 h 1593339"/>
                <a:gd name="connsiteX21" fmla="*/ 15831 w 1200174"/>
                <a:gd name="connsiteY21" fmla="*/ 4053 h 1593339"/>
                <a:gd name="connsiteX22" fmla="*/ 1239 w 1200174"/>
                <a:gd name="connsiteY22" fmla="*/ 38100 h 1593339"/>
                <a:gd name="connsiteX23" fmla="*/ 8397 w 1200174"/>
                <a:gd name="connsiteY23" fmla="*/ 194889 h 1593339"/>
                <a:gd name="connsiteX24" fmla="*/ 40150 w 1200174"/>
                <a:gd name="connsiteY24" fmla="*/ 359113 h 1593339"/>
                <a:gd name="connsiteX25" fmla="*/ 59605 w 1200174"/>
                <a:gd name="connsiteY25" fmla="*/ 485572 h 1593339"/>
                <a:gd name="connsiteX0" fmla="*/ 59605 w 1200174"/>
                <a:gd name="connsiteY0" fmla="*/ 485572 h 1593339"/>
                <a:gd name="connsiteX1" fmla="*/ 181201 w 1200174"/>
                <a:gd name="connsiteY1" fmla="*/ 908726 h 1593339"/>
                <a:gd name="connsiteX2" fmla="*/ 336844 w 1200174"/>
                <a:gd name="connsiteY2" fmla="*/ 1229738 h 1593339"/>
                <a:gd name="connsiteX3" fmla="*/ 521669 w 1200174"/>
                <a:gd name="connsiteY3" fmla="*/ 1438883 h 1593339"/>
                <a:gd name="connsiteX4" fmla="*/ 727966 w 1200174"/>
                <a:gd name="connsiteY4" fmla="*/ 1563919 h 1593339"/>
                <a:gd name="connsiteX5" fmla="*/ 964278 w 1200174"/>
                <a:gd name="connsiteY5" fmla="*/ 1591955 h 1593339"/>
                <a:gd name="connsiteX6" fmla="*/ 1115056 w 1200174"/>
                <a:gd name="connsiteY6" fmla="*/ 1555615 h 1593339"/>
                <a:gd name="connsiteX7" fmla="*/ 1192878 w 1200174"/>
                <a:gd name="connsiteY7" fmla="*/ 1472930 h 1593339"/>
                <a:gd name="connsiteX8" fmla="*/ 1158831 w 1200174"/>
                <a:gd name="connsiteY8" fmla="*/ 1370789 h 1593339"/>
                <a:gd name="connsiteX9" fmla="*/ 1032371 w 1200174"/>
                <a:gd name="connsiteY9" fmla="*/ 1239466 h 1593339"/>
                <a:gd name="connsiteX10" fmla="*/ 798907 w 1200174"/>
                <a:gd name="connsiteY10" fmla="*/ 1030321 h 1593339"/>
                <a:gd name="connsiteX11" fmla="*/ 643265 w 1200174"/>
                <a:gd name="connsiteY11" fmla="*/ 894134 h 1593339"/>
                <a:gd name="connsiteX12" fmla="*/ 521669 w 1200174"/>
                <a:gd name="connsiteY12" fmla="*/ 753083 h 1593339"/>
                <a:gd name="connsiteX13" fmla="*/ 429256 w 1200174"/>
                <a:gd name="connsiteY13" fmla="*/ 626623 h 1593339"/>
                <a:gd name="connsiteX14" fmla="*/ 322252 w 1200174"/>
                <a:gd name="connsiteY14" fmla="*/ 475845 h 1593339"/>
                <a:gd name="connsiteX15" fmla="*/ 215248 w 1200174"/>
                <a:gd name="connsiteY15" fmla="*/ 291019 h 1593339"/>
                <a:gd name="connsiteX16" fmla="*/ 138573 w 1200174"/>
                <a:gd name="connsiteY16" fmla="*/ 170847 h 1593339"/>
                <a:gd name="connsiteX17" fmla="*/ 113107 w 1200174"/>
                <a:gd name="connsiteY17" fmla="*/ 130513 h 1593339"/>
                <a:gd name="connsiteX18" fmla="*/ 79061 w 1200174"/>
                <a:gd name="connsiteY18" fmla="*/ 120785 h 1593339"/>
                <a:gd name="connsiteX19" fmla="*/ 45014 w 1200174"/>
                <a:gd name="connsiteY19" fmla="*/ 62419 h 1593339"/>
                <a:gd name="connsiteX20" fmla="*/ 25559 w 1200174"/>
                <a:gd name="connsiteY20" fmla="*/ 13781 h 1593339"/>
                <a:gd name="connsiteX21" fmla="*/ 15831 w 1200174"/>
                <a:gd name="connsiteY21" fmla="*/ 4053 h 1593339"/>
                <a:gd name="connsiteX22" fmla="*/ 1239 w 1200174"/>
                <a:gd name="connsiteY22" fmla="*/ 38100 h 1593339"/>
                <a:gd name="connsiteX23" fmla="*/ 8397 w 1200174"/>
                <a:gd name="connsiteY23" fmla="*/ 194889 h 1593339"/>
                <a:gd name="connsiteX24" fmla="*/ 40150 w 1200174"/>
                <a:gd name="connsiteY24" fmla="*/ 359113 h 1593339"/>
                <a:gd name="connsiteX25" fmla="*/ 59605 w 1200174"/>
                <a:gd name="connsiteY25" fmla="*/ 485572 h 1593339"/>
                <a:gd name="connsiteX0" fmla="*/ 59605 w 1200174"/>
                <a:gd name="connsiteY0" fmla="*/ 485572 h 1593339"/>
                <a:gd name="connsiteX1" fmla="*/ 181201 w 1200174"/>
                <a:gd name="connsiteY1" fmla="*/ 908726 h 1593339"/>
                <a:gd name="connsiteX2" fmla="*/ 336844 w 1200174"/>
                <a:gd name="connsiteY2" fmla="*/ 1229738 h 1593339"/>
                <a:gd name="connsiteX3" fmla="*/ 521669 w 1200174"/>
                <a:gd name="connsiteY3" fmla="*/ 1438883 h 1593339"/>
                <a:gd name="connsiteX4" fmla="*/ 727966 w 1200174"/>
                <a:gd name="connsiteY4" fmla="*/ 1563919 h 1593339"/>
                <a:gd name="connsiteX5" fmla="*/ 964278 w 1200174"/>
                <a:gd name="connsiteY5" fmla="*/ 1591955 h 1593339"/>
                <a:gd name="connsiteX6" fmla="*/ 1115056 w 1200174"/>
                <a:gd name="connsiteY6" fmla="*/ 1555615 h 1593339"/>
                <a:gd name="connsiteX7" fmla="*/ 1192878 w 1200174"/>
                <a:gd name="connsiteY7" fmla="*/ 1472930 h 1593339"/>
                <a:gd name="connsiteX8" fmla="*/ 1158831 w 1200174"/>
                <a:gd name="connsiteY8" fmla="*/ 1370789 h 1593339"/>
                <a:gd name="connsiteX9" fmla="*/ 1032371 w 1200174"/>
                <a:gd name="connsiteY9" fmla="*/ 1239466 h 1593339"/>
                <a:gd name="connsiteX10" fmla="*/ 798907 w 1200174"/>
                <a:gd name="connsiteY10" fmla="*/ 1030321 h 1593339"/>
                <a:gd name="connsiteX11" fmla="*/ 643265 w 1200174"/>
                <a:gd name="connsiteY11" fmla="*/ 886535 h 1593339"/>
                <a:gd name="connsiteX12" fmla="*/ 521669 w 1200174"/>
                <a:gd name="connsiteY12" fmla="*/ 753083 h 1593339"/>
                <a:gd name="connsiteX13" fmla="*/ 429256 w 1200174"/>
                <a:gd name="connsiteY13" fmla="*/ 626623 h 1593339"/>
                <a:gd name="connsiteX14" fmla="*/ 322252 w 1200174"/>
                <a:gd name="connsiteY14" fmla="*/ 475845 h 1593339"/>
                <a:gd name="connsiteX15" fmla="*/ 215248 w 1200174"/>
                <a:gd name="connsiteY15" fmla="*/ 291019 h 1593339"/>
                <a:gd name="connsiteX16" fmla="*/ 138573 w 1200174"/>
                <a:gd name="connsiteY16" fmla="*/ 170847 h 1593339"/>
                <a:gd name="connsiteX17" fmla="*/ 113107 w 1200174"/>
                <a:gd name="connsiteY17" fmla="*/ 130513 h 1593339"/>
                <a:gd name="connsiteX18" fmla="*/ 79061 w 1200174"/>
                <a:gd name="connsiteY18" fmla="*/ 120785 h 1593339"/>
                <a:gd name="connsiteX19" fmla="*/ 45014 w 1200174"/>
                <a:gd name="connsiteY19" fmla="*/ 62419 h 1593339"/>
                <a:gd name="connsiteX20" fmla="*/ 25559 w 1200174"/>
                <a:gd name="connsiteY20" fmla="*/ 13781 h 1593339"/>
                <a:gd name="connsiteX21" fmla="*/ 15831 w 1200174"/>
                <a:gd name="connsiteY21" fmla="*/ 4053 h 1593339"/>
                <a:gd name="connsiteX22" fmla="*/ 1239 w 1200174"/>
                <a:gd name="connsiteY22" fmla="*/ 38100 h 1593339"/>
                <a:gd name="connsiteX23" fmla="*/ 8397 w 1200174"/>
                <a:gd name="connsiteY23" fmla="*/ 194889 h 1593339"/>
                <a:gd name="connsiteX24" fmla="*/ 40150 w 1200174"/>
                <a:gd name="connsiteY24" fmla="*/ 359113 h 1593339"/>
                <a:gd name="connsiteX25" fmla="*/ 59605 w 1200174"/>
                <a:gd name="connsiteY25" fmla="*/ 485572 h 1593339"/>
                <a:gd name="connsiteX0" fmla="*/ 59605 w 1200174"/>
                <a:gd name="connsiteY0" fmla="*/ 485572 h 1593339"/>
                <a:gd name="connsiteX1" fmla="*/ 181201 w 1200174"/>
                <a:gd name="connsiteY1" fmla="*/ 908726 h 1593339"/>
                <a:gd name="connsiteX2" fmla="*/ 336844 w 1200174"/>
                <a:gd name="connsiteY2" fmla="*/ 1229738 h 1593339"/>
                <a:gd name="connsiteX3" fmla="*/ 521669 w 1200174"/>
                <a:gd name="connsiteY3" fmla="*/ 1438883 h 1593339"/>
                <a:gd name="connsiteX4" fmla="*/ 727966 w 1200174"/>
                <a:gd name="connsiteY4" fmla="*/ 1563919 h 1593339"/>
                <a:gd name="connsiteX5" fmla="*/ 964278 w 1200174"/>
                <a:gd name="connsiteY5" fmla="*/ 1591955 h 1593339"/>
                <a:gd name="connsiteX6" fmla="*/ 1115056 w 1200174"/>
                <a:gd name="connsiteY6" fmla="*/ 1555615 h 1593339"/>
                <a:gd name="connsiteX7" fmla="*/ 1192878 w 1200174"/>
                <a:gd name="connsiteY7" fmla="*/ 1472930 h 1593339"/>
                <a:gd name="connsiteX8" fmla="*/ 1158831 w 1200174"/>
                <a:gd name="connsiteY8" fmla="*/ 1370789 h 1593339"/>
                <a:gd name="connsiteX9" fmla="*/ 1032371 w 1200174"/>
                <a:gd name="connsiteY9" fmla="*/ 1239466 h 1593339"/>
                <a:gd name="connsiteX10" fmla="*/ 798907 w 1200174"/>
                <a:gd name="connsiteY10" fmla="*/ 1030321 h 1593339"/>
                <a:gd name="connsiteX11" fmla="*/ 643265 w 1200174"/>
                <a:gd name="connsiteY11" fmla="*/ 886535 h 1593339"/>
                <a:gd name="connsiteX12" fmla="*/ 521669 w 1200174"/>
                <a:gd name="connsiteY12" fmla="*/ 753083 h 1593339"/>
                <a:gd name="connsiteX13" fmla="*/ 429256 w 1200174"/>
                <a:gd name="connsiteY13" fmla="*/ 626623 h 1593339"/>
                <a:gd name="connsiteX14" fmla="*/ 322252 w 1200174"/>
                <a:gd name="connsiteY14" fmla="*/ 475845 h 1593339"/>
                <a:gd name="connsiteX15" fmla="*/ 215248 w 1200174"/>
                <a:gd name="connsiteY15" fmla="*/ 291019 h 1593339"/>
                <a:gd name="connsiteX16" fmla="*/ 138573 w 1200174"/>
                <a:gd name="connsiteY16" fmla="*/ 170847 h 1593339"/>
                <a:gd name="connsiteX17" fmla="*/ 113107 w 1200174"/>
                <a:gd name="connsiteY17" fmla="*/ 130513 h 1593339"/>
                <a:gd name="connsiteX18" fmla="*/ 71462 w 1200174"/>
                <a:gd name="connsiteY18" fmla="*/ 118252 h 1593339"/>
                <a:gd name="connsiteX19" fmla="*/ 45014 w 1200174"/>
                <a:gd name="connsiteY19" fmla="*/ 62419 h 1593339"/>
                <a:gd name="connsiteX20" fmla="*/ 25559 w 1200174"/>
                <a:gd name="connsiteY20" fmla="*/ 13781 h 1593339"/>
                <a:gd name="connsiteX21" fmla="*/ 15831 w 1200174"/>
                <a:gd name="connsiteY21" fmla="*/ 4053 h 1593339"/>
                <a:gd name="connsiteX22" fmla="*/ 1239 w 1200174"/>
                <a:gd name="connsiteY22" fmla="*/ 38100 h 1593339"/>
                <a:gd name="connsiteX23" fmla="*/ 8397 w 1200174"/>
                <a:gd name="connsiteY23" fmla="*/ 194889 h 1593339"/>
                <a:gd name="connsiteX24" fmla="*/ 40150 w 1200174"/>
                <a:gd name="connsiteY24" fmla="*/ 359113 h 1593339"/>
                <a:gd name="connsiteX25" fmla="*/ 59605 w 1200174"/>
                <a:gd name="connsiteY25" fmla="*/ 485572 h 1593339"/>
                <a:gd name="connsiteX0" fmla="*/ 59183 w 1199752"/>
                <a:gd name="connsiteY0" fmla="*/ 490638 h 1598405"/>
                <a:gd name="connsiteX1" fmla="*/ 180779 w 1199752"/>
                <a:gd name="connsiteY1" fmla="*/ 913792 h 1598405"/>
                <a:gd name="connsiteX2" fmla="*/ 336422 w 1199752"/>
                <a:gd name="connsiteY2" fmla="*/ 1234804 h 1598405"/>
                <a:gd name="connsiteX3" fmla="*/ 521247 w 1199752"/>
                <a:gd name="connsiteY3" fmla="*/ 1443949 h 1598405"/>
                <a:gd name="connsiteX4" fmla="*/ 727544 w 1199752"/>
                <a:gd name="connsiteY4" fmla="*/ 1568985 h 1598405"/>
                <a:gd name="connsiteX5" fmla="*/ 963856 w 1199752"/>
                <a:gd name="connsiteY5" fmla="*/ 1597021 h 1598405"/>
                <a:gd name="connsiteX6" fmla="*/ 1114634 w 1199752"/>
                <a:gd name="connsiteY6" fmla="*/ 1560681 h 1598405"/>
                <a:gd name="connsiteX7" fmla="*/ 1192456 w 1199752"/>
                <a:gd name="connsiteY7" fmla="*/ 1477996 h 1598405"/>
                <a:gd name="connsiteX8" fmla="*/ 1158409 w 1199752"/>
                <a:gd name="connsiteY8" fmla="*/ 1375855 h 1598405"/>
                <a:gd name="connsiteX9" fmla="*/ 1031949 w 1199752"/>
                <a:gd name="connsiteY9" fmla="*/ 1244532 h 1598405"/>
                <a:gd name="connsiteX10" fmla="*/ 798485 w 1199752"/>
                <a:gd name="connsiteY10" fmla="*/ 1035387 h 1598405"/>
                <a:gd name="connsiteX11" fmla="*/ 642843 w 1199752"/>
                <a:gd name="connsiteY11" fmla="*/ 891601 h 1598405"/>
                <a:gd name="connsiteX12" fmla="*/ 521247 w 1199752"/>
                <a:gd name="connsiteY12" fmla="*/ 758149 h 1598405"/>
                <a:gd name="connsiteX13" fmla="*/ 428834 w 1199752"/>
                <a:gd name="connsiteY13" fmla="*/ 631689 h 1598405"/>
                <a:gd name="connsiteX14" fmla="*/ 321830 w 1199752"/>
                <a:gd name="connsiteY14" fmla="*/ 480911 h 1598405"/>
                <a:gd name="connsiteX15" fmla="*/ 214826 w 1199752"/>
                <a:gd name="connsiteY15" fmla="*/ 296085 h 1598405"/>
                <a:gd name="connsiteX16" fmla="*/ 138151 w 1199752"/>
                <a:gd name="connsiteY16" fmla="*/ 175913 h 1598405"/>
                <a:gd name="connsiteX17" fmla="*/ 112685 w 1199752"/>
                <a:gd name="connsiteY17" fmla="*/ 135579 h 1598405"/>
                <a:gd name="connsiteX18" fmla="*/ 71040 w 1199752"/>
                <a:gd name="connsiteY18" fmla="*/ 123318 h 1598405"/>
                <a:gd name="connsiteX19" fmla="*/ 44592 w 1199752"/>
                <a:gd name="connsiteY19" fmla="*/ 67485 h 1598405"/>
                <a:gd name="connsiteX20" fmla="*/ 25137 w 1199752"/>
                <a:gd name="connsiteY20" fmla="*/ 18847 h 1598405"/>
                <a:gd name="connsiteX21" fmla="*/ 12876 w 1199752"/>
                <a:gd name="connsiteY21" fmla="*/ 4053 h 1598405"/>
                <a:gd name="connsiteX22" fmla="*/ 817 w 1199752"/>
                <a:gd name="connsiteY22" fmla="*/ 43166 h 1598405"/>
                <a:gd name="connsiteX23" fmla="*/ 7975 w 1199752"/>
                <a:gd name="connsiteY23" fmla="*/ 199955 h 1598405"/>
                <a:gd name="connsiteX24" fmla="*/ 39728 w 1199752"/>
                <a:gd name="connsiteY24" fmla="*/ 364179 h 1598405"/>
                <a:gd name="connsiteX25" fmla="*/ 59183 w 1199752"/>
                <a:gd name="connsiteY25" fmla="*/ 490638 h 1598405"/>
                <a:gd name="connsiteX0" fmla="*/ 59183 w 1199752"/>
                <a:gd name="connsiteY0" fmla="*/ 490638 h 1598405"/>
                <a:gd name="connsiteX1" fmla="*/ 180779 w 1199752"/>
                <a:gd name="connsiteY1" fmla="*/ 913792 h 1598405"/>
                <a:gd name="connsiteX2" fmla="*/ 336422 w 1199752"/>
                <a:gd name="connsiteY2" fmla="*/ 1234804 h 1598405"/>
                <a:gd name="connsiteX3" fmla="*/ 521247 w 1199752"/>
                <a:gd name="connsiteY3" fmla="*/ 1443949 h 1598405"/>
                <a:gd name="connsiteX4" fmla="*/ 727544 w 1199752"/>
                <a:gd name="connsiteY4" fmla="*/ 1568985 h 1598405"/>
                <a:gd name="connsiteX5" fmla="*/ 963856 w 1199752"/>
                <a:gd name="connsiteY5" fmla="*/ 1597021 h 1598405"/>
                <a:gd name="connsiteX6" fmla="*/ 1114634 w 1199752"/>
                <a:gd name="connsiteY6" fmla="*/ 1560681 h 1598405"/>
                <a:gd name="connsiteX7" fmla="*/ 1192456 w 1199752"/>
                <a:gd name="connsiteY7" fmla="*/ 1477996 h 1598405"/>
                <a:gd name="connsiteX8" fmla="*/ 1158409 w 1199752"/>
                <a:gd name="connsiteY8" fmla="*/ 1375855 h 1598405"/>
                <a:gd name="connsiteX9" fmla="*/ 1031949 w 1199752"/>
                <a:gd name="connsiteY9" fmla="*/ 1244532 h 1598405"/>
                <a:gd name="connsiteX10" fmla="*/ 798485 w 1199752"/>
                <a:gd name="connsiteY10" fmla="*/ 1035387 h 1598405"/>
                <a:gd name="connsiteX11" fmla="*/ 642843 w 1199752"/>
                <a:gd name="connsiteY11" fmla="*/ 891601 h 1598405"/>
                <a:gd name="connsiteX12" fmla="*/ 521247 w 1199752"/>
                <a:gd name="connsiteY12" fmla="*/ 758149 h 1598405"/>
                <a:gd name="connsiteX13" fmla="*/ 428834 w 1199752"/>
                <a:gd name="connsiteY13" fmla="*/ 631689 h 1598405"/>
                <a:gd name="connsiteX14" fmla="*/ 321830 w 1199752"/>
                <a:gd name="connsiteY14" fmla="*/ 480911 h 1598405"/>
                <a:gd name="connsiteX15" fmla="*/ 214826 w 1199752"/>
                <a:gd name="connsiteY15" fmla="*/ 296085 h 1598405"/>
                <a:gd name="connsiteX16" fmla="*/ 138151 w 1199752"/>
                <a:gd name="connsiteY16" fmla="*/ 175913 h 1598405"/>
                <a:gd name="connsiteX17" fmla="*/ 112685 w 1199752"/>
                <a:gd name="connsiteY17" fmla="*/ 135579 h 1598405"/>
                <a:gd name="connsiteX18" fmla="*/ 71040 w 1199752"/>
                <a:gd name="connsiteY18" fmla="*/ 123318 h 1598405"/>
                <a:gd name="connsiteX19" fmla="*/ 44592 w 1199752"/>
                <a:gd name="connsiteY19" fmla="*/ 67485 h 1598405"/>
                <a:gd name="connsiteX20" fmla="*/ 25137 w 1199752"/>
                <a:gd name="connsiteY20" fmla="*/ 18847 h 1598405"/>
                <a:gd name="connsiteX21" fmla="*/ 12876 w 1199752"/>
                <a:gd name="connsiteY21" fmla="*/ 4053 h 1598405"/>
                <a:gd name="connsiteX22" fmla="*/ 817 w 1199752"/>
                <a:gd name="connsiteY22" fmla="*/ 43166 h 1598405"/>
                <a:gd name="connsiteX23" fmla="*/ 7975 w 1199752"/>
                <a:gd name="connsiteY23" fmla="*/ 199955 h 1598405"/>
                <a:gd name="connsiteX24" fmla="*/ 32129 w 1199752"/>
                <a:gd name="connsiteY24" fmla="*/ 351514 h 1598405"/>
                <a:gd name="connsiteX25" fmla="*/ 59183 w 1199752"/>
                <a:gd name="connsiteY25" fmla="*/ 490638 h 1598405"/>
                <a:gd name="connsiteX0" fmla="*/ 59183 w 1199752"/>
                <a:gd name="connsiteY0" fmla="*/ 490638 h 1598405"/>
                <a:gd name="connsiteX1" fmla="*/ 180779 w 1199752"/>
                <a:gd name="connsiteY1" fmla="*/ 913792 h 1598405"/>
                <a:gd name="connsiteX2" fmla="*/ 336422 w 1199752"/>
                <a:gd name="connsiteY2" fmla="*/ 1234804 h 1598405"/>
                <a:gd name="connsiteX3" fmla="*/ 521247 w 1199752"/>
                <a:gd name="connsiteY3" fmla="*/ 1443949 h 1598405"/>
                <a:gd name="connsiteX4" fmla="*/ 727544 w 1199752"/>
                <a:gd name="connsiteY4" fmla="*/ 1568985 h 1598405"/>
                <a:gd name="connsiteX5" fmla="*/ 963856 w 1199752"/>
                <a:gd name="connsiteY5" fmla="*/ 1597021 h 1598405"/>
                <a:gd name="connsiteX6" fmla="*/ 1114634 w 1199752"/>
                <a:gd name="connsiteY6" fmla="*/ 1560681 h 1598405"/>
                <a:gd name="connsiteX7" fmla="*/ 1192456 w 1199752"/>
                <a:gd name="connsiteY7" fmla="*/ 1477996 h 1598405"/>
                <a:gd name="connsiteX8" fmla="*/ 1158409 w 1199752"/>
                <a:gd name="connsiteY8" fmla="*/ 1375855 h 1598405"/>
                <a:gd name="connsiteX9" fmla="*/ 1031949 w 1199752"/>
                <a:gd name="connsiteY9" fmla="*/ 1244532 h 1598405"/>
                <a:gd name="connsiteX10" fmla="*/ 798485 w 1199752"/>
                <a:gd name="connsiteY10" fmla="*/ 1035387 h 1598405"/>
                <a:gd name="connsiteX11" fmla="*/ 642843 w 1199752"/>
                <a:gd name="connsiteY11" fmla="*/ 891601 h 1598405"/>
                <a:gd name="connsiteX12" fmla="*/ 521247 w 1199752"/>
                <a:gd name="connsiteY12" fmla="*/ 758149 h 1598405"/>
                <a:gd name="connsiteX13" fmla="*/ 428834 w 1199752"/>
                <a:gd name="connsiteY13" fmla="*/ 631689 h 1598405"/>
                <a:gd name="connsiteX14" fmla="*/ 321830 w 1199752"/>
                <a:gd name="connsiteY14" fmla="*/ 480911 h 1598405"/>
                <a:gd name="connsiteX15" fmla="*/ 214826 w 1199752"/>
                <a:gd name="connsiteY15" fmla="*/ 296085 h 1598405"/>
                <a:gd name="connsiteX16" fmla="*/ 138151 w 1199752"/>
                <a:gd name="connsiteY16" fmla="*/ 175913 h 1598405"/>
                <a:gd name="connsiteX17" fmla="*/ 107619 w 1199752"/>
                <a:gd name="connsiteY17" fmla="*/ 138112 h 1598405"/>
                <a:gd name="connsiteX18" fmla="*/ 71040 w 1199752"/>
                <a:gd name="connsiteY18" fmla="*/ 123318 h 1598405"/>
                <a:gd name="connsiteX19" fmla="*/ 44592 w 1199752"/>
                <a:gd name="connsiteY19" fmla="*/ 67485 h 1598405"/>
                <a:gd name="connsiteX20" fmla="*/ 25137 w 1199752"/>
                <a:gd name="connsiteY20" fmla="*/ 18847 h 1598405"/>
                <a:gd name="connsiteX21" fmla="*/ 12876 w 1199752"/>
                <a:gd name="connsiteY21" fmla="*/ 4053 h 1598405"/>
                <a:gd name="connsiteX22" fmla="*/ 817 w 1199752"/>
                <a:gd name="connsiteY22" fmla="*/ 43166 h 1598405"/>
                <a:gd name="connsiteX23" fmla="*/ 7975 w 1199752"/>
                <a:gd name="connsiteY23" fmla="*/ 199955 h 1598405"/>
                <a:gd name="connsiteX24" fmla="*/ 32129 w 1199752"/>
                <a:gd name="connsiteY24" fmla="*/ 351514 h 1598405"/>
                <a:gd name="connsiteX25" fmla="*/ 59183 w 1199752"/>
                <a:gd name="connsiteY25" fmla="*/ 490638 h 159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9752" h="1598405">
                  <a:moveTo>
                    <a:pt x="59183" y="490638"/>
                  </a:moveTo>
                  <a:cubicBezTo>
                    <a:pt x="96878" y="640201"/>
                    <a:pt x="134573" y="789764"/>
                    <a:pt x="180779" y="913792"/>
                  </a:cubicBezTo>
                  <a:cubicBezTo>
                    <a:pt x="226985" y="1037820"/>
                    <a:pt x="279677" y="1146445"/>
                    <a:pt x="336422" y="1234804"/>
                  </a:cubicBezTo>
                  <a:cubicBezTo>
                    <a:pt x="393167" y="1323164"/>
                    <a:pt x="456060" y="1388252"/>
                    <a:pt x="521247" y="1443949"/>
                  </a:cubicBezTo>
                  <a:cubicBezTo>
                    <a:pt x="586434" y="1499646"/>
                    <a:pt x="653776" y="1543473"/>
                    <a:pt x="727544" y="1568985"/>
                  </a:cubicBezTo>
                  <a:cubicBezTo>
                    <a:pt x="801312" y="1594497"/>
                    <a:pt x="899341" y="1598405"/>
                    <a:pt x="963856" y="1597021"/>
                  </a:cubicBezTo>
                  <a:cubicBezTo>
                    <a:pt x="1028371" y="1595637"/>
                    <a:pt x="1076534" y="1580518"/>
                    <a:pt x="1114634" y="1560681"/>
                  </a:cubicBezTo>
                  <a:cubicBezTo>
                    <a:pt x="1152734" y="1540844"/>
                    <a:pt x="1185160" y="1508800"/>
                    <a:pt x="1192456" y="1477996"/>
                  </a:cubicBezTo>
                  <a:cubicBezTo>
                    <a:pt x="1199752" y="1447192"/>
                    <a:pt x="1185160" y="1414766"/>
                    <a:pt x="1158409" y="1375855"/>
                  </a:cubicBezTo>
                  <a:cubicBezTo>
                    <a:pt x="1131658" y="1336944"/>
                    <a:pt x="1091936" y="1301277"/>
                    <a:pt x="1031949" y="1244532"/>
                  </a:cubicBezTo>
                  <a:cubicBezTo>
                    <a:pt x="971962" y="1187787"/>
                    <a:pt x="863336" y="1094209"/>
                    <a:pt x="798485" y="1035387"/>
                  </a:cubicBezTo>
                  <a:cubicBezTo>
                    <a:pt x="733634" y="976565"/>
                    <a:pt x="689049" y="937807"/>
                    <a:pt x="642843" y="891601"/>
                  </a:cubicBezTo>
                  <a:cubicBezTo>
                    <a:pt x="596637" y="845395"/>
                    <a:pt x="556915" y="801468"/>
                    <a:pt x="521247" y="758149"/>
                  </a:cubicBezTo>
                  <a:cubicBezTo>
                    <a:pt x="485579" y="714830"/>
                    <a:pt x="462070" y="677895"/>
                    <a:pt x="428834" y="631689"/>
                  </a:cubicBezTo>
                  <a:cubicBezTo>
                    <a:pt x="395598" y="585483"/>
                    <a:pt x="357498" y="536845"/>
                    <a:pt x="321830" y="480911"/>
                  </a:cubicBezTo>
                  <a:cubicBezTo>
                    <a:pt x="286162" y="424977"/>
                    <a:pt x="245439" y="346918"/>
                    <a:pt x="214826" y="296085"/>
                  </a:cubicBezTo>
                  <a:cubicBezTo>
                    <a:pt x="184213" y="245252"/>
                    <a:pt x="156019" y="202242"/>
                    <a:pt x="138151" y="175913"/>
                  </a:cubicBezTo>
                  <a:cubicBezTo>
                    <a:pt x="120283" y="149584"/>
                    <a:pt x="118804" y="146878"/>
                    <a:pt x="107619" y="138112"/>
                  </a:cubicBezTo>
                  <a:cubicBezTo>
                    <a:pt x="96434" y="129346"/>
                    <a:pt x="81545" y="135089"/>
                    <a:pt x="71040" y="123318"/>
                  </a:cubicBezTo>
                  <a:cubicBezTo>
                    <a:pt x="60535" y="111547"/>
                    <a:pt x="52243" y="84897"/>
                    <a:pt x="44592" y="67485"/>
                  </a:cubicBezTo>
                  <a:cubicBezTo>
                    <a:pt x="36941" y="50073"/>
                    <a:pt x="30423" y="29419"/>
                    <a:pt x="25137" y="18847"/>
                  </a:cubicBezTo>
                  <a:cubicBezTo>
                    <a:pt x="19851" y="8275"/>
                    <a:pt x="16929" y="0"/>
                    <a:pt x="12876" y="4053"/>
                  </a:cubicBezTo>
                  <a:cubicBezTo>
                    <a:pt x="8823" y="8106"/>
                    <a:pt x="1634" y="10516"/>
                    <a:pt x="817" y="43166"/>
                  </a:cubicBezTo>
                  <a:cubicBezTo>
                    <a:pt x="0" y="75816"/>
                    <a:pt x="2756" y="148564"/>
                    <a:pt x="7975" y="199955"/>
                  </a:cubicBezTo>
                  <a:cubicBezTo>
                    <a:pt x="13194" y="251346"/>
                    <a:pt x="26455" y="313414"/>
                    <a:pt x="32129" y="351514"/>
                  </a:cubicBezTo>
                  <a:lnTo>
                    <a:pt x="59183" y="49063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lt1"/>
                </a:solidFill>
              </a:endParaRPr>
            </a:p>
          </p:txBody>
        </p:sp>
        <p:sp>
          <p:nvSpPr>
            <p:cNvPr id="144" name="Rectangle 21"/>
            <p:cNvSpPr>
              <a:spLocks noChangeArrowheads="1"/>
            </p:cNvSpPr>
            <p:nvPr/>
          </p:nvSpPr>
          <p:spPr bwMode="auto">
            <a:xfrm>
              <a:off x="1870669" y="2641127"/>
              <a:ext cx="806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0000FF"/>
                  </a:solidFill>
                </a:rPr>
                <a:t>CDMS Si</a:t>
              </a:r>
              <a:br>
                <a:rPr lang="de-DE" sz="1400" b="1" dirty="0" smtClean="0">
                  <a:solidFill>
                    <a:srgbClr val="0000FF"/>
                  </a:solidFill>
                </a:rPr>
              </a:br>
              <a:r>
                <a:rPr lang="de-DE" sz="1400" b="1" dirty="0" smtClean="0">
                  <a:solidFill>
                    <a:srgbClr val="0000FF"/>
                  </a:solidFill>
                </a:rPr>
                <a:t>2013</a:t>
              </a:r>
            </a:p>
          </p:txBody>
        </p:sp>
      </p:grpSp>
      <p:pic>
        <p:nvPicPr>
          <p:cNvPr id="140" name="Axes transparent" descr="C:\Users\Wolfgang\Eigene\Dienst\Bilder\Plots_Daten\WIMP_Limits_empty_loglog_3_1000_5-11_5-4_pb_grd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2990" y="975354"/>
            <a:ext cx="6909446" cy="5182096"/>
          </a:xfrm>
          <a:prstGeom prst="rect">
            <a:avLst/>
          </a:prstGeom>
          <a:noFill/>
        </p:spPr>
      </p:pic>
      <p:sp>
        <p:nvSpPr>
          <p:cNvPr id="116" name="Neutrino Floor below 10 GeV"/>
          <p:cNvSpPr/>
          <p:nvPr/>
        </p:nvSpPr>
        <p:spPr>
          <a:xfrm>
            <a:off x="2011053" y="4375634"/>
            <a:ext cx="1067851" cy="1209417"/>
          </a:xfrm>
          <a:custGeom>
            <a:avLst/>
            <a:gdLst>
              <a:gd name="connsiteX0" fmla="*/ 0 w 1064526"/>
              <a:gd name="connsiteY0" fmla="*/ 97809 h 1203278"/>
              <a:gd name="connsiteX1" fmla="*/ 368490 w 1064526"/>
              <a:gd name="connsiteY1" fmla="*/ 15923 h 1203278"/>
              <a:gd name="connsiteX2" fmla="*/ 600502 w 1064526"/>
              <a:gd name="connsiteY2" fmla="*/ 29570 h 1203278"/>
              <a:gd name="connsiteX3" fmla="*/ 777923 w 1064526"/>
              <a:gd name="connsiteY3" fmla="*/ 193344 h 1203278"/>
              <a:gd name="connsiteX4" fmla="*/ 982639 w 1064526"/>
              <a:gd name="connsiteY4" fmla="*/ 493594 h 1203278"/>
              <a:gd name="connsiteX5" fmla="*/ 1037230 w 1064526"/>
              <a:gd name="connsiteY5" fmla="*/ 998562 h 1203278"/>
              <a:gd name="connsiteX6" fmla="*/ 1064526 w 1064526"/>
              <a:gd name="connsiteY6" fmla="*/ 1203278 h 1203278"/>
              <a:gd name="connsiteX0" fmla="*/ 0 w 1064526"/>
              <a:gd name="connsiteY0" fmla="*/ 119089 h 1224558"/>
              <a:gd name="connsiteX1" fmla="*/ 394320 w 1064526"/>
              <a:gd name="connsiteY1" fmla="*/ 11373 h 1224558"/>
              <a:gd name="connsiteX2" fmla="*/ 600502 w 1064526"/>
              <a:gd name="connsiteY2" fmla="*/ 50850 h 1224558"/>
              <a:gd name="connsiteX3" fmla="*/ 777923 w 1064526"/>
              <a:gd name="connsiteY3" fmla="*/ 214624 h 1224558"/>
              <a:gd name="connsiteX4" fmla="*/ 982639 w 1064526"/>
              <a:gd name="connsiteY4" fmla="*/ 514874 h 1224558"/>
              <a:gd name="connsiteX5" fmla="*/ 1037230 w 1064526"/>
              <a:gd name="connsiteY5" fmla="*/ 1019842 h 1224558"/>
              <a:gd name="connsiteX6" fmla="*/ 1064526 w 1064526"/>
              <a:gd name="connsiteY6" fmla="*/ 1224558 h 1224558"/>
              <a:gd name="connsiteX0" fmla="*/ 0 w 1064526"/>
              <a:gd name="connsiteY0" fmla="*/ 119089 h 1224558"/>
              <a:gd name="connsiteX1" fmla="*/ 394320 w 1064526"/>
              <a:gd name="connsiteY1" fmla="*/ 11373 h 1224558"/>
              <a:gd name="connsiteX2" fmla="*/ 600502 w 1064526"/>
              <a:gd name="connsiteY2" fmla="*/ 50850 h 1224558"/>
              <a:gd name="connsiteX3" fmla="*/ 777923 w 1064526"/>
              <a:gd name="connsiteY3" fmla="*/ 214624 h 1224558"/>
              <a:gd name="connsiteX4" fmla="*/ 936144 w 1064526"/>
              <a:gd name="connsiteY4" fmla="*/ 478711 h 1224558"/>
              <a:gd name="connsiteX5" fmla="*/ 1037230 w 1064526"/>
              <a:gd name="connsiteY5" fmla="*/ 1019842 h 1224558"/>
              <a:gd name="connsiteX6" fmla="*/ 1064526 w 1064526"/>
              <a:gd name="connsiteY6" fmla="*/ 1224558 h 1224558"/>
              <a:gd name="connsiteX0" fmla="*/ 0 w 1064526"/>
              <a:gd name="connsiteY0" fmla="*/ 119089 h 1224558"/>
              <a:gd name="connsiteX1" fmla="*/ 394320 w 1064526"/>
              <a:gd name="connsiteY1" fmla="*/ 11373 h 1224558"/>
              <a:gd name="connsiteX2" fmla="*/ 600502 w 1064526"/>
              <a:gd name="connsiteY2" fmla="*/ 50850 h 1224558"/>
              <a:gd name="connsiteX3" fmla="*/ 793422 w 1064526"/>
              <a:gd name="connsiteY3" fmla="*/ 193959 h 1224558"/>
              <a:gd name="connsiteX4" fmla="*/ 936144 w 1064526"/>
              <a:gd name="connsiteY4" fmla="*/ 478711 h 1224558"/>
              <a:gd name="connsiteX5" fmla="*/ 1037230 w 1064526"/>
              <a:gd name="connsiteY5" fmla="*/ 1019842 h 1224558"/>
              <a:gd name="connsiteX6" fmla="*/ 1064526 w 1064526"/>
              <a:gd name="connsiteY6" fmla="*/ 1224558 h 1224558"/>
              <a:gd name="connsiteX0" fmla="*/ 0 w 1064526"/>
              <a:gd name="connsiteY0" fmla="*/ 113923 h 1219392"/>
              <a:gd name="connsiteX1" fmla="*/ 420150 w 1064526"/>
              <a:gd name="connsiteY1" fmla="*/ 11373 h 1219392"/>
              <a:gd name="connsiteX2" fmla="*/ 600502 w 1064526"/>
              <a:gd name="connsiteY2" fmla="*/ 45684 h 1219392"/>
              <a:gd name="connsiteX3" fmla="*/ 793422 w 1064526"/>
              <a:gd name="connsiteY3" fmla="*/ 188793 h 1219392"/>
              <a:gd name="connsiteX4" fmla="*/ 936144 w 1064526"/>
              <a:gd name="connsiteY4" fmla="*/ 473545 h 1219392"/>
              <a:gd name="connsiteX5" fmla="*/ 1037230 w 1064526"/>
              <a:gd name="connsiteY5" fmla="*/ 1014676 h 1219392"/>
              <a:gd name="connsiteX6" fmla="*/ 1064526 w 1064526"/>
              <a:gd name="connsiteY6" fmla="*/ 1219392 h 1219392"/>
              <a:gd name="connsiteX0" fmla="*/ 0 w 1068250"/>
              <a:gd name="connsiteY0" fmla="*/ 113923 h 1252606"/>
              <a:gd name="connsiteX1" fmla="*/ 420150 w 1068250"/>
              <a:gd name="connsiteY1" fmla="*/ 11373 h 1252606"/>
              <a:gd name="connsiteX2" fmla="*/ 600502 w 1068250"/>
              <a:gd name="connsiteY2" fmla="*/ 45684 h 1252606"/>
              <a:gd name="connsiteX3" fmla="*/ 793422 w 1068250"/>
              <a:gd name="connsiteY3" fmla="*/ 188793 h 1252606"/>
              <a:gd name="connsiteX4" fmla="*/ 936144 w 1068250"/>
              <a:gd name="connsiteY4" fmla="*/ 473545 h 1252606"/>
              <a:gd name="connsiteX5" fmla="*/ 1037230 w 1068250"/>
              <a:gd name="connsiteY5" fmla="*/ 1014676 h 1252606"/>
              <a:gd name="connsiteX6" fmla="*/ 1064526 w 1068250"/>
              <a:gd name="connsiteY6" fmla="*/ 1219392 h 1252606"/>
              <a:gd name="connsiteX7" fmla="*/ 1059574 w 1068250"/>
              <a:gd name="connsiteY7" fmla="*/ 1213957 h 1252606"/>
              <a:gd name="connsiteX0" fmla="*/ 8575 w 1247402"/>
              <a:gd name="connsiteY0" fmla="*/ 113923 h 1249908"/>
              <a:gd name="connsiteX1" fmla="*/ 428725 w 1247402"/>
              <a:gd name="connsiteY1" fmla="*/ 11373 h 1249908"/>
              <a:gd name="connsiteX2" fmla="*/ 609077 w 1247402"/>
              <a:gd name="connsiteY2" fmla="*/ 45684 h 1249908"/>
              <a:gd name="connsiteX3" fmla="*/ 801997 w 1247402"/>
              <a:gd name="connsiteY3" fmla="*/ 188793 h 1249908"/>
              <a:gd name="connsiteX4" fmla="*/ 944719 w 1247402"/>
              <a:gd name="connsiteY4" fmla="*/ 473545 h 1249908"/>
              <a:gd name="connsiteX5" fmla="*/ 1045805 w 1247402"/>
              <a:gd name="connsiteY5" fmla="*/ 1014676 h 1249908"/>
              <a:gd name="connsiteX6" fmla="*/ 1073101 w 1247402"/>
              <a:gd name="connsiteY6" fmla="*/ 1219392 h 1249908"/>
              <a:gd name="connsiteX7" fmla="*/ 0 w 1247402"/>
              <a:gd name="connsiteY7" fmla="*/ 1197773 h 1249908"/>
              <a:gd name="connsiteX0" fmla="*/ 8575 w 1247402"/>
              <a:gd name="connsiteY0" fmla="*/ 113923 h 1219392"/>
              <a:gd name="connsiteX1" fmla="*/ 428725 w 1247402"/>
              <a:gd name="connsiteY1" fmla="*/ 11373 h 1219392"/>
              <a:gd name="connsiteX2" fmla="*/ 609077 w 1247402"/>
              <a:gd name="connsiteY2" fmla="*/ 45684 h 1219392"/>
              <a:gd name="connsiteX3" fmla="*/ 801997 w 1247402"/>
              <a:gd name="connsiteY3" fmla="*/ 188793 h 1219392"/>
              <a:gd name="connsiteX4" fmla="*/ 944719 w 1247402"/>
              <a:gd name="connsiteY4" fmla="*/ 473545 h 1219392"/>
              <a:gd name="connsiteX5" fmla="*/ 1045805 w 1247402"/>
              <a:gd name="connsiteY5" fmla="*/ 1014676 h 1219392"/>
              <a:gd name="connsiteX6" fmla="*/ 1073101 w 1247402"/>
              <a:gd name="connsiteY6" fmla="*/ 1219392 h 1219392"/>
              <a:gd name="connsiteX7" fmla="*/ 0 w 1247402"/>
              <a:gd name="connsiteY7" fmla="*/ 1197773 h 1219392"/>
              <a:gd name="connsiteX0" fmla="*/ 8575 w 1073101"/>
              <a:gd name="connsiteY0" fmla="*/ 113923 h 1219392"/>
              <a:gd name="connsiteX1" fmla="*/ 428725 w 1073101"/>
              <a:gd name="connsiteY1" fmla="*/ 11373 h 1219392"/>
              <a:gd name="connsiteX2" fmla="*/ 609077 w 1073101"/>
              <a:gd name="connsiteY2" fmla="*/ 45684 h 1219392"/>
              <a:gd name="connsiteX3" fmla="*/ 801997 w 1073101"/>
              <a:gd name="connsiteY3" fmla="*/ 188793 h 1219392"/>
              <a:gd name="connsiteX4" fmla="*/ 944719 w 1073101"/>
              <a:gd name="connsiteY4" fmla="*/ 473545 h 1219392"/>
              <a:gd name="connsiteX5" fmla="*/ 1045805 w 1073101"/>
              <a:gd name="connsiteY5" fmla="*/ 1014676 h 1219392"/>
              <a:gd name="connsiteX6" fmla="*/ 1073101 w 1073101"/>
              <a:gd name="connsiteY6" fmla="*/ 1219392 h 1219392"/>
              <a:gd name="connsiteX7" fmla="*/ 0 w 1073101"/>
              <a:gd name="connsiteY7" fmla="*/ 1197773 h 1219392"/>
              <a:gd name="connsiteX0" fmla="*/ 8575 w 1076426"/>
              <a:gd name="connsiteY0" fmla="*/ 113923 h 1209417"/>
              <a:gd name="connsiteX1" fmla="*/ 428725 w 1076426"/>
              <a:gd name="connsiteY1" fmla="*/ 11373 h 1209417"/>
              <a:gd name="connsiteX2" fmla="*/ 609077 w 1076426"/>
              <a:gd name="connsiteY2" fmla="*/ 45684 h 1209417"/>
              <a:gd name="connsiteX3" fmla="*/ 801997 w 1076426"/>
              <a:gd name="connsiteY3" fmla="*/ 188793 h 1209417"/>
              <a:gd name="connsiteX4" fmla="*/ 944719 w 1076426"/>
              <a:gd name="connsiteY4" fmla="*/ 473545 h 1209417"/>
              <a:gd name="connsiteX5" fmla="*/ 1045805 w 1076426"/>
              <a:gd name="connsiteY5" fmla="*/ 1014676 h 1209417"/>
              <a:gd name="connsiteX6" fmla="*/ 1076426 w 1076426"/>
              <a:gd name="connsiteY6" fmla="*/ 1209417 h 1209417"/>
              <a:gd name="connsiteX7" fmla="*/ 0 w 1076426"/>
              <a:gd name="connsiteY7" fmla="*/ 1197773 h 1209417"/>
              <a:gd name="connsiteX0" fmla="*/ 18550 w 1086401"/>
              <a:gd name="connsiteY0" fmla="*/ 113923 h 1209417"/>
              <a:gd name="connsiteX1" fmla="*/ 438700 w 1086401"/>
              <a:gd name="connsiteY1" fmla="*/ 11373 h 1209417"/>
              <a:gd name="connsiteX2" fmla="*/ 619052 w 1086401"/>
              <a:gd name="connsiteY2" fmla="*/ 45684 h 1209417"/>
              <a:gd name="connsiteX3" fmla="*/ 811972 w 1086401"/>
              <a:gd name="connsiteY3" fmla="*/ 188793 h 1209417"/>
              <a:gd name="connsiteX4" fmla="*/ 954694 w 1086401"/>
              <a:gd name="connsiteY4" fmla="*/ 473545 h 1209417"/>
              <a:gd name="connsiteX5" fmla="*/ 1055780 w 1086401"/>
              <a:gd name="connsiteY5" fmla="*/ 1014676 h 1209417"/>
              <a:gd name="connsiteX6" fmla="*/ 1086401 w 1086401"/>
              <a:gd name="connsiteY6" fmla="*/ 1209417 h 1209417"/>
              <a:gd name="connsiteX7" fmla="*/ 0 w 1086401"/>
              <a:gd name="connsiteY7" fmla="*/ 1197773 h 1209417"/>
              <a:gd name="connsiteX0" fmla="*/ 5250 w 1073101"/>
              <a:gd name="connsiteY0" fmla="*/ 113923 h 1209417"/>
              <a:gd name="connsiteX1" fmla="*/ 425400 w 1073101"/>
              <a:gd name="connsiteY1" fmla="*/ 11373 h 1209417"/>
              <a:gd name="connsiteX2" fmla="*/ 605752 w 1073101"/>
              <a:gd name="connsiteY2" fmla="*/ 45684 h 1209417"/>
              <a:gd name="connsiteX3" fmla="*/ 798672 w 1073101"/>
              <a:gd name="connsiteY3" fmla="*/ 188793 h 1209417"/>
              <a:gd name="connsiteX4" fmla="*/ 941394 w 1073101"/>
              <a:gd name="connsiteY4" fmla="*/ 473545 h 1209417"/>
              <a:gd name="connsiteX5" fmla="*/ 1042480 w 1073101"/>
              <a:gd name="connsiteY5" fmla="*/ 1014676 h 1209417"/>
              <a:gd name="connsiteX6" fmla="*/ 1073101 w 1073101"/>
              <a:gd name="connsiteY6" fmla="*/ 1209417 h 1209417"/>
              <a:gd name="connsiteX7" fmla="*/ 0 w 1073101"/>
              <a:gd name="connsiteY7" fmla="*/ 1201098 h 1209417"/>
              <a:gd name="connsiteX0" fmla="*/ 5250 w 1073101"/>
              <a:gd name="connsiteY0" fmla="*/ 113923 h 1209417"/>
              <a:gd name="connsiteX1" fmla="*/ 425400 w 1073101"/>
              <a:gd name="connsiteY1" fmla="*/ 11373 h 1209417"/>
              <a:gd name="connsiteX2" fmla="*/ 605752 w 1073101"/>
              <a:gd name="connsiteY2" fmla="*/ 45684 h 1209417"/>
              <a:gd name="connsiteX3" fmla="*/ 798672 w 1073101"/>
              <a:gd name="connsiteY3" fmla="*/ 188793 h 1209417"/>
              <a:gd name="connsiteX4" fmla="*/ 941394 w 1073101"/>
              <a:gd name="connsiteY4" fmla="*/ 473545 h 1209417"/>
              <a:gd name="connsiteX5" fmla="*/ 1042480 w 1073101"/>
              <a:gd name="connsiteY5" fmla="*/ 1014676 h 1209417"/>
              <a:gd name="connsiteX6" fmla="*/ 1073101 w 1073101"/>
              <a:gd name="connsiteY6" fmla="*/ 1209417 h 1209417"/>
              <a:gd name="connsiteX7" fmla="*/ 0 w 1073101"/>
              <a:gd name="connsiteY7" fmla="*/ 1191123 h 1209417"/>
              <a:gd name="connsiteX0" fmla="*/ 0 w 1067851"/>
              <a:gd name="connsiteY0" fmla="*/ 113923 h 1209417"/>
              <a:gd name="connsiteX1" fmla="*/ 420150 w 1067851"/>
              <a:gd name="connsiteY1" fmla="*/ 11373 h 1209417"/>
              <a:gd name="connsiteX2" fmla="*/ 600502 w 1067851"/>
              <a:gd name="connsiteY2" fmla="*/ 45684 h 1209417"/>
              <a:gd name="connsiteX3" fmla="*/ 793422 w 1067851"/>
              <a:gd name="connsiteY3" fmla="*/ 188793 h 1209417"/>
              <a:gd name="connsiteX4" fmla="*/ 936144 w 1067851"/>
              <a:gd name="connsiteY4" fmla="*/ 473545 h 1209417"/>
              <a:gd name="connsiteX5" fmla="*/ 1037230 w 1067851"/>
              <a:gd name="connsiteY5" fmla="*/ 1014676 h 1209417"/>
              <a:gd name="connsiteX6" fmla="*/ 1067851 w 1067851"/>
              <a:gd name="connsiteY6" fmla="*/ 1209417 h 1209417"/>
              <a:gd name="connsiteX7" fmla="*/ 1400 w 1067851"/>
              <a:gd name="connsiteY7" fmla="*/ 1204424 h 1209417"/>
              <a:gd name="connsiteX0" fmla="*/ 0 w 1067851"/>
              <a:gd name="connsiteY0" fmla="*/ 113923 h 1209417"/>
              <a:gd name="connsiteX1" fmla="*/ 420150 w 1067851"/>
              <a:gd name="connsiteY1" fmla="*/ 11373 h 1209417"/>
              <a:gd name="connsiteX2" fmla="*/ 600502 w 1067851"/>
              <a:gd name="connsiteY2" fmla="*/ 45684 h 1209417"/>
              <a:gd name="connsiteX3" fmla="*/ 793422 w 1067851"/>
              <a:gd name="connsiteY3" fmla="*/ 188793 h 1209417"/>
              <a:gd name="connsiteX4" fmla="*/ 936144 w 1067851"/>
              <a:gd name="connsiteY4" fmla="*/ 473545 h 1209417"/>
              <a:gd name="connsiteX5" fmla="*/ 1037230 w 1067851"/>
              <a:gd name="connsiteY5" fmla="*/ 1014676 h 1209417"/>
              <a:gd name="connsiteX6" fmla="*/ 1067851 w 1067851"/>
              <a:gd name="connsiteY6" fmla="*/ 1209417 h 1209417"/>
              <a:gd name="connsiteX7" fmla="*/ 1400 w 1067851"/>
              <a:gd name="connsiteY7" fmla="*/ 1204424 h 1209417"/>
              <a:gd name="connsiteX8" fmla="*/ 0 w 1067851"/>
              <a:gd name="connsiteY8" fmla="*/ 113923 h 120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851" h="1209417">
                <a:moveTo>
                  <a:pt x="0" y="113923"/>
                </a:moveTo>
                <a:cubicBezTo>
                  <a:pt x="134203" y="78666"/>
                  <a:pt x="320066" y="22746"/>
                  <a:pt x="420150" y="11373"/>
                </a:cubicBezTo>
                <a:cubicBezTo>
                  <a:pt x="520234" y="0"/>
                  <a:pt x="538290" y="16114"/>
                  <a:pt x="600502" y="45684"/>
                </a:cubicBezTo>
                <a:cubicBezTo>
                  <a:pt x="662714" y="75254"/>
                  <a:pt x="737482" y="117483"/>
                  <a:pt x="793422" y="188793"/>
                </a:cubicBezTo>
                <a:cubicBezTo>
                  <a:pt x="849362" y="260103"/>
                  <a:pt x="895509" y="335898"/>
                  <a:pt x="936144" y="473545"/>
                </a:cubicBezTo>
                <a:cubicBezTo>
                  <a:pt x="976779" y="611192"/>
                  <a:pt x="1015279" y="892031"/>
                  <a:pt x="1037230" y="1014676"/>
                </a:cubicBezTo>
                <a:cubicBezTo>
                  <a:pt x="1059181" y="1137321"/>
                  <a:pt x="1059272" y="1119050"/>
                  <a:pt x="1067851" y="1209417"/>
                </a:cubicBezTo>
                <a:lnTo>
                  <a:pt x="1400" y="1204424"/>
                </a:lnTo>
                <a:lnTo>
                  <a:pt x="0" y="113923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8-B signal"/>
          <p:cNvGrpSpPr/>
          <p:nvPr/>
        </p:nvGrpSpPr>
        <p:grpSpPr>
          <a:xfrm>
            <a:off x="2401035" y="4427594"/>
            <a:ext cx="409904" cy="430924"/>
            <a:chOff x="2259724" y="4550979"/>
            <a:chExt cx="409904" cy="430924"/>
          </a:xfrm>
        </p:grpSpPr>
        <p:sp>
          <p:nvSpPr>
            <p:cNvPr id="145" name="Oval 144"/>
            <p:cNvSpPr/>
            <p:nvPr/>
          </p:nvSpPr>
          <p:spPr>
            <a:xfrm>
              <a:off x="2259724" y="4550979"/>
              <a:ext cx="409904" cy="4309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270236" y="4603531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baseline="30000" dirty="0" smtClean="0">
                  <a:solidFill>
                    <a:srgbClr val="FF0000"/>
                  </a:solidFill>
                </a:rPr>
                <a:t>8</a:t>
              </a:r>
              <a:r>
                <a:rPr lang="en-CA" sz="1400" b="1" dirty="0" smtClean="0">
                  <a:solidFill>
                    <a:srgbClr val="FF0000"/>
                  </a:solidFill>
                </a:rPr>
                <a:t>B</a:t>
              </a:r>
              <a:endParaRPr lang="en-CA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DAMA 2000"/>
          <p:cNvGrpSpPr/>
          <p:nvPr/>
        </p:nvGrpSpPr>
        <p:grpSpPr>
          <a:xfrm>
            <a:off x="4050546" y="2332736"/>
            <a:ext cx="1199709" cy="453656"/>
            <a:chOff x="3909235" y="2456121"/>
            <a:chExt cx="1199709" cy="453656"/>
          </a:xfrm>
        </p:grpSpPr>
        <p:sp>
          <p:nvSpPr>
            <p:cNvPr id="142" name="DAMA 2000 Contour"/>
            <p:cNvSpPr/>
            <p:nvPr/>
          </p:nvSpPr>
          <p:spPr>
            <a:xfrm>
              <a:off x="3978349" y="2456121"/>
              <a:ext cx="1130595" cy="453656"/>
            </a:xfrm>
            <a:custGeom>
              <a:avLst/>
              <a:gdLst>
                <a:gd name="connsiteX0" fmla="*/ 8860 w 1130595"/>
                <a:gd name="connsiteY0" fmla="*/ 0 h 453656"/>
                <a:gd name="connsiteX1" fmla="*/ 8860 w 1130595"/>
                <a:gd name="connsiteY1" fmla="*/ 255181 h 453656"/>
                <a:gd name="connsiteX2" fmla="*/ 62023 w 1130595"/>
                <a:gd name="connsiteY2" fmla="*/ 372139 h 453656"/>
                <a:gd name="connsiteX3" fmla="*/ 317204 w 1130595"/>
                <a:gd name="connsiteY3" fmla="*/ 446567 h 453656"/>
                <a:gd name="connsiteX4" fmla="*/ 572386 w 1130595"/>
                <a:gd name="connsiteY4" fmla="*/ 414670 h 453656"/>
                <a:gd name="connsiteX5" fmla="*/ 785037 w 1130595"/>
                <a:gd name="connsiteY5" fmla="*/ 340242 h 453656"/>
                <a:gd name="connsiteX6" fmla="*/ 955158 w 1130595"/>
                <a:gd name="connsiteY6" fmla="*/ 255181 h 453656"/>
                <a:gd name="connsiteX7" fmla="*/ 1104014 w 1130595"/>
                <a:gd name="connsiteY7" fmla="*/ 138223 h 453656"/>
                <a:gd name="connsiteX8" fmla="*/ 795670 w 1130595"/>
                <a:gd name="connsiteY8" fmla="*/ 127591 h 453656"/>
                <a:gd name="connsiteX9" fmla="*/ 455428 w 1130595"/>
                <a:gd name="connsiteY9" fmla="*/ 95693 h 453656"/>
                <a:gd name="connsiteX10" fmla="*/ 178981 w 1130595"/>
                <a:gd name="connsiteY10" fmla="*/ 53163 h 453656"/>
                <a:gd name="connsiteX11" fmla="*/ 178981 w 1130595"/>
                <a:gd name="connsiteY11" fmla="*/ 53163 h 453656"/>
                <a:gd name="connsiteX12" fmla="*/ 178981 w 1130595"/>
                <a:gd name="connsiteY12" fmla="*/ 53163 h 453656"/>
                <a:gd name="connsiteX13" fmla="*/ 178981 w 1130595"/>
                <a:gd name="connsiteY13" fmla="*/ 53163 h 453656"/>
                <a:gd name="connsiteX0" fmla="*/ 8860 w 1130595"/>
                <a:gd name="connsiteY0" fmla="*/ 0 h 453656"/>
                <a:gd name="connsiteX1" fmla="*/ 8860 w 1130595"/>
                <a:gd name="connsiteY1" fmla="*/ 255181 h 453656"/>
                <a:gd name="connsiteX2" fmla="*/ 62023 w 1130595"/>
                <a:gd name="connsiteY2" fmla="*/ 372139 h 453656"/>
                <a:gd name="connsiteX3" fmla="*/ 317204 w 1130595"/>
                <a:gd name="connsiteY3" fmla="*/ 446567 h 453656"/>
                <a:gd name="connsiteX4" fmla="*/ 572386 w 1130595"/>
                <a:gd name="connsiteY4" fmla="*/ 414670 h 453656"/>
                <a:gd name="connsiteX5" fmla="*/ 785037 w 1130595"/>
                <a:gd name="connsiteY5" fmla="*/ 340242 h 453656"/>
                <a:gd name="connsiteX6" fmla="*/ 955158 w 1130595"/>
                <a:gd name="connsiteY6" fmla="*/ 255181 h 453656"/>
                <a:gd name="connsiteX7" fmla="*/ 1104014 w 1130595"/>
                <a:gd name="connsiteY7" fmla="*/ 138223 h 453656"/>
                <a:gd name="connsiteX8" fmla="*/ 795670 w 1130595"/>
                <a:gd name="connsiteY8" fmla="*/ 127591 h 453656"/>
                <a:gd name="connsiteX9" fmla="*/ 455428 w 1130595"/>
                <a:gd name="connsiteY9" fmla="*/ 95693 h 453656"/>
                <a:gd name="connsiteX10" fmla="*/ 178981 w 1130595"/>
                <a:gd name="connsiteY10" fmla="*/ 53163 h 453656"/>
                <a:gd name="connsiteX11" fmla="*/ 178981 w 1130595"/>
                <a:gd name="connsiteY11" fmla="*/ 53163 h 453656"/>
                <a:gd name="connsiteX12" fmla="*/ 178981 w 1130595"/>
                <a:gd name="connsiteY12" fmla="*/ 53163 h 453656"/>
                <a:gd name="connsiteX13" fmla="*/ 178981 w 1130595"/>
                <a:gd name="connsiteY13" fmla="*/ 53163 h 453656"/>
                <a:gd name="connsiteX14" fmla="*/ 8860 w 1130595"/>
                <a:gd name="connsiteY14" fmla="*/ 0 h 45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0595" h="453656">
                  <a:moveTo>
                    <a:pt x="8860" y="0"/>
                  </a:moveTo>
                  <a:cubicBezTo>
                    <a:pt x="4430" y="96579"/>
                    <a:pt x="0" y="193158"/>
                    <a:pt x="8860" y="255181"/>
                  </a:cubicBezTo>
                  <a:cubicBezTo>
                    <a:pt x="17720" y="317204"/>
                    <a:pt x="10632" y="340241"/>
                    <a:pt x="62023" y="372139"/>
                  </a:cubicBezTo>
                  <a:cubicBezTo>
                    <a:pt x="113414" y="404037"/>
                    <a:pt x="232144" y="439479"/>
                    <a:pt x="317204" y="446567"/>
                  </a:cubicBezTo>
                  <a:cubicBezTo>
                    <a:pt x="402265" y="453656"/>
                    <a:pt x="494414" y="432391"/>
                    <a:pt x="572386" y="414670"/>
                  </a:cubicBezTo>
                  <a:cubicBezTo>
                    <a:pt x="650358" y="396949"/>
                    <a:pt x="721242" y="366823"/>
                    <a:pt x="785037" y="340242"/>
                  </a:cubicBezTo>
                  <a:cubicBezTo>
                    <a:pt x="848832" y="313661"/>
                    <a:pt x="901995" y="288851"/>
                    <a:pt x="955158" y="255181"/>
                  </a:cubicBezTo>
                  <a:cubicBezTo>
                    <a:pt x="1008321" y="221511"/>
                    <a:pt x="1130595" y="159488"/>
                    <a:pt x="1104014" y="138223"/>
                  </a:cubicBezTo>
                  <a:cubicBezTo>
                    <a:pt x="1077433" y="116958"/>
                    <a:pt x="903768" y="134679"/>
                    <a:pt x="795670" y="127591"/>
                  </a:cubicBezTo>
                  <a:cubicBezTo>
                    <a:pt x="687572" y="120503"/>
                    <a:pt x="558209" y="108098"/>
                    <a:pt x="455428" y="95693"/>
                  </a:cubicBezTo>
                  <a:cubicBezTo>
                    <a:pt x="352647" y="83288"/>
                    <a:pt x="178981" y="53163"/>
                    <a:pt x="178981" y="53163"/>
                  </a:cubicBezTo>
                  <a:lnTo>
                    <a:pt x="178981" y="53163"/>
                  </a:lnTo>
                  <a:lnTo>
                    <a:pt x="178981" y="53163"/>
                  </a:lnTo>
                  <a:lnTo>
                    <a:pt x="178981" y="53163"/>
                  </a:lnTo>
                  <a:lnTo>
                    <a:pt x="8860" y="0"/>
                  </a:ln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Text Box 14"/>
            <p:cNvSpPr txBox="1">
              <a:spLocks noChangeArrowheads="1"/>
            </p:cNvSpPr>
            <p:nvPr/>
          </p:nvSpPr>
          <p:spPr bwMode="auto">
            <a:xfrm>
              <a:off x="3909235" y="2525233"/>
              <a:ext cx="11929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FFC000"/>
                  </a:solidFill>
                </a:rPr>
                <a:t>DAMA 2000</a:t>
              </a:r>
            </a:p>
          </p:txBody>
        </p:sp>
      </p:grpSp>
      <p:grpSp>
        <p:nvGrpSpPr>
          <p:cNvPr id="6" name="CDMS II Science Limit (2010)"/>
          <p:cNvGrpSpPr/>
          <p:nvPr/>
        </p:nvGrpSpPr>
        <p:grpSpPr>
          <a:xfrm>
            <a:off x="2802764" y="1388126"/>
            <a:ext cx="4494950" cy="2614665"/>
            <a:chOff x="2661453" y="1511511"/>
            <a:chExt cx="4494950" cy="2614665"/>
          </a:xfrm>
        </p:grpSpPr>
        <p:sp>
          <p:nvSpPr>
            <p:cNvPr id="147" name="CDMS II R58 Limit"/>
            <p:cNvSpPr/>
            <p:nvPr/>
          </p:nvSpPr>
          <p:spPr>
            <a:xfrm>
              <a:off x="2661453" y="1511511"/>
              <a:ext cx="4494950" cy="2480879"/>
            </a:xfrm>
            <a:custGeom>
              <a:avLst/>
              <a:gdLst>
                <a:gd name="connsiteX0" fmla="*/ 0 w 3939823"/>
                <a:gd name="connsiteY0" fmla="*/ 0 h 1704623"/>
                <a:gd name="connsiteX1" fmla="*/ 349956 w 3939823"/>
                <a:gd name="connsiteY1" fmla="*/ 812800 h 1704623"/>
                <a:gd name="connsiteX2" fmla="*/ 903112 w 3939823"/>
                <a:gd name="connsiteY2" fmla="*/ 1411112 h 1704623"/>
                <a:gd name="connsiteX3" fmla="*/ 1027289 w 3939823"/>
                <a:gd name="connsiteY3" fmla="*/ 1444978 h 1704623"/>
                <a:gd name="connsiteX4" fmla="*/ 1275645 w 3939823"/>
                <a:gd name="connsiteY4" fmla="*/ 1603023 h 1704623"/>
                <a:gd name="connsiteX5" fmla="*/ 1524000 w 3939823"/>
                <a:gd name="connsiteY5" fmla="*/ 1625600 h 1704623"/>
                <a:gd name="connsiteX6" fmla="*/ 1535289 w 3939823"/>
                <a:gd name="connsiteY6" fmla="*/ 1670756 h 1704623"/>
                <a:gd name="connsiteX7" fmla="*/ 1794934 w 3939823"/>
                <a:gd name="connsiteY7" fmla="*/ 1693334 h 1704623"/>
                <a:gd name="connsiteX8" fmla="*/ 2359378 w 3939823"/>
                <a:gd name="connsiteY8" fmla="*/ 1603023 h 1704623"/>
                <a:gd name="connsiteX9" fmla="*/ 3002845 w 3939823"/>
                <a:gd name="connsiteY9" fmla="*/ 1399823 h 1704623"/>
                <a:gd name="connsiteX10" fmla="*/ 3465689 w 3939823"/>
                <a:gd name="connsiteY10" fmla="*/ 1253067 h 1704623"/>
                <a:gd name="connsiteX11" fmla="*/ 3939823 w 3939823"/>
                <a:gd name="connsiteY11" fmla="*/ 1072445 h 1704623"/>
                <a:gd name="connsiteX0" fmla="*/ 0 w 3939823"/>
                <a:gd name="connsiteY0" fmla="*/ 0 h 1704623"/>
                <a:gd name="connsiteX1" fmla="*/ 349956 w 3939823"/>
                <a:gd name="connsiteY1" fmla="*/ 812800 h 1704623"/>
                <a:gd name="connsiteX2" fmla="*/ 705556 w 3939823"/>
                <a:gd name="connsiteY2" fmla="*/ 1289756 h 1704623"/>
                <a:gd name="connsiteX3" fmla="*/ 1027289 w 3939823"/>
                <a:gd name="connsiteY3" fmla="*/ 1444978 h 1704623"/>
                <a:gd name="connsiteX4" fmla="*/ 1275645 w 3939823"/>
                <a:gd name="connsiteY4" fmla="*/ 1603023 h 1704623"/>
                <a:gd name="connsiteX5" fmla="*/ 1524000 w 3939823"/>
                <a:gd name="connsiteY5" fmla="*/ 1625600 h 1704623"/>
                <a:gd name="connsiteX6" fmla="*/ 1535289 w 3939823"/>
                <a:gd name="connsiteY6" fmla="*/ 1670756 h 1704623"/>
                <a:gd name="connsiteX7" fmla="*/ 1794934 w 3939823"/>
                <a:gd name="connsiteY7" fmla="*/ 1693334 h 1704623"/>
                <a:gd name="connsiteX8" fmla="*/ 2359378 w 3939823"/>
                <a:gd name="connsiteY8" fmla="*/ 1603023 h 1704623"/>
                <a:gd name="connsiteX9" fmla="*/ 3002845 w 3939823"/>
                <a:gd name="connsiteY9" fmla="*/ 1399823 h 1704623"/>
                <a:gd name="connsiteX10" fmla="*/ 3465689 w 3939823"/>
                <a:gd name="connsiteY10" fmla="*/ 1253067 h 1704623"/>
                <a:gd name="connsiteX11" fmla="*/ 3939823 w 3939823"/>
                <a:gd name="connsiteY11" fmla="*/ 1072445 h 1704623"/>
                <a:gd name="connsiteX0" fmla="*/ 0 w 3939823"/>
                <a:gd name="connsiteY0" fmla="*/ 0 h 1704623"/>
                <a:gd name="connsiteX1" fmla="*/ 349956 w 3939823"/>
                <a:gd name="connsiteY1" fmla="*/ 812800 h 1704623"/>
                <a:gd name="connsiteX2" fmla="*/ 634119 w 3939823"/>
                <a:gd name="connsiteY2" fmla="*/ 1199269 h 1704623"/>
                <a:gd name="connsiteX3" fmla="*/ 1027289 w 3939823"/>
                <a:gd name="connsiteY3" fmla="*/ 1444978 h 1704623"/>
                <a:gd name="connsiteX4" fmla="*/ 1275645 w 3939823"/>
                <a:gd name="connsiteY4" fmla="*/ 1603023 h 1704623"/>
                <a:gd name="connsiteX5" fmla="*/ 1524000 w 3939823"/>
                <a:gd name="connsiteY5" fmla="*/ 1625600 h 1704623"/>
                <a:gd name="connsiteX6" fmla="*/ 1535289 w 3939823"/>
                <a:gd name="connsiteY6" fmla="*/ 1670756 h 1704623"/>
                <a:gd name="connsiteX7" fmla="*/ 1794934 w 3939823"/>
                <a:gd name="connsiteY7" fmla="*/ 1693334 h 1704623"/>
                <a:gd name="connsiteX8" fmla="*/ 2359378 w 3939823"/>
                <a:gd name="connsiteY8" fmla="*/ 1603023 h 1704623"/>
                <a:gd name="connsiteX9" fmla="*/ 3002845 w 3939823"/>
                <a:gd name="connsiteY9" fmla="*/ 1399823 h 1704623"/>
                <a:gd name="connsiteX10" fmla="*/ 3465689 w 3939823"/>
                <a:gd name="connsiteY10" fmla="*/ 1253067 h 1704623"/>
                <a:gd name="connsiteX11" fmla="*/ 3939823 w 3939823"/>
                <a:gd name="connsiteY11" fmla="*/ 1072445 h 1704623"/>
                <a:gd name="connsiteX0" fmla="*/ 0 w 3939823"/>
                <a:gd name="connsiteY0" fmla="*/ 0 h 1704623"/>
                <a:gd name="connsiteX1" fmla="*/ 349956 w 3939823"/>
                <a:gd name="connsiteY1" fmla="*/ 812800 h 1704623"/>
                <a:gd name="connsiteX2" fmla="*/ 634119 w 3939823"/>
                <a:gd name="connsiteY2" fmla="*/ 1199269 h 1704623"/>
                <a:gd name="connsiteX3" fmla="*/ 1008239 w 3939823"/>
                <a:gd name="connsiteY3" fmla="*/ 1459266 h 1704623"/>
                <a:gd name="connsiteX4" fmla="*/ 1275645 w 3939823"/>
                <a:gd name="connsiteY4" fmla="*/ 1603023 h 1704623"/>
                <a:gd name="connsiteX5" fmla="*/ 1524000 w 3939823"/>
                <a:gd name="connsiteY5" fmla="*/ 1625600 h 1704623"/>
                <a:gd name="connsiteX6" fmla="*/ 1535289 w 3939823"/>
                <a:gd name="connsiteY6" fmla="*/ 1670756 h 1704623"/>
                <a:gd name="connsiteX7" fmla="*/ 1794934 w 3939823"/>
                <a:gd name="connsiteY7" fmla="*/ 1693334 h 1704623"/>
                <a:gd name="connsiteX8" fmla="*/ 2359378 w 3939823"/>
                <a:gd name="connsiteY8" fmla="*/ 1603023 h 1704623"/>
                <a:gd name="connsiteX9" fmla="*/ 3002845 w 3939823"/>
                <a:gd name="connsiteY9" fmla="*/ 1399823 h 1704623"/>
                <a:gd name="connsiteX10" fmla="*/ 3465689 w 3939823"/>
                <a:gd name="connsiteY10" fmla="*/ 1253067 h 1704623"/>
                <a:gd name="connsiteX11" fmla="*/ 3939823 w 3939823"/>
                <a:gd name="connsiteY11" fmla="*/ 1072445 h 1704623"/>
                <a:gd name="connsiteX0" fmla="*/ 0 w 3939823"/>
                <a:gd name="connsiteY0" fmla="*/ 0 h 1704623"/>
                <a:gd name="connsiteX1" fmla="*/ 349956 w 3939823"/>
                <a:gd name="connsiteY1" fmla="*/ 812800 h 1704623"/>
                <a:gd name="connsiteX2" fmla="*/ 634119 w 3939823"/>
                <a:gd name="connsiteY2" fmla="*/ 1199269 h 1704623"/>
                <a:gd name="connsiteX3" fmla="*/ 1036814 w 3939823"/>
                <a:gd name="connsiteY3" fmla="*/ 1464029 h 1704623"/>
                <a:gd name="connsiteX4" fmla="*/ 1275645 w 3939823"/>
                <a:gd name="connsiteY4" fmla="*/ 1603023 h 1704623"/>
                <a:gd name="connsiteX5" fmla="*/ 1524000 w 3939823"/>
                <a:gd name="connsiteY5" fmla="*/ 1625600 h 1704623"/>
                <a:gd name="connsiteX6" fmla="*/ 1535289 w 3939823"/>
                <a:gd name="connsiteY6" fmla="*/ 1670756 h 1704623"/>
                <a:gd name="connsiteX7" fmla="*/ 1794934 w 3939823"/>
                <a:gd name="connsiteY7" fmla="*/ 1693334 h 1704623"/>
                <a:gd name="connsiteX8" fmla="*/ 2359378 w 3939823"/>
                <a:gd name="connsiteY8" fmla="*/ 1603023 h 1704623"/>
                <a:gd name="connsiteX9" fmla="*/ 3002845 w 3939823"/>
                <a:gd name="connsiteY9" fmla="*/ 1399823 h 1704623"/>
                <a:gd name="connsiteX10" fmla="*/ 3465689 w 3939823"/>
                <a:gd name="connsiteY10" fmla="*/ 1253067 h 1704623"/>
                <a:gd name="connsiteX11" fmla="*/ 3939823 w 3939823"/>
                <a:gd name="connsiteY11" fmla="*/ 1072445 h 1704623"/>
                <a:gd name="connsiteX0" fmla="*/ 0 w 3939823"/>
                <a:gd name="connsiteY0" fmla="*/ 0 h 1704623"/>
                <a:gd name="connsiteX1" fmla="*/ 349956 w 3939823"/>
                <a:gd name="connsiteY1" fmla="*/ 812800 h 1704623"/>
                <a:gd name="connsiteX2" fmla="*/ 634119 w 3939823"/>
                <a:gd name="connsiteY2" fmla="*/ 1199269 h 1704623"/>
                <a:gd name="connsiteX3" fmla="*/ 1036814 w 3939823"/>
                <a:gd name="connsiteY3" fmla="*/ 1464029 h 1704623"/>
                <a:gd name="connsiteX4" fmla="*/ 1275645 w 3939823"/>
                <a:gd name="connsiteY4" fmla="*/ 1603023 h 1704623"/>
                <a:gd name="connsiteX5" fmla="*/ 1524000 w 3939823"/>
                <a:gd name="connsiteY5" fmla="*/ 1625600 h 1704623"/>
                <a:gd name="connsiteX6" fmla="*/ 1535289 w 3939823"/>
                <a:gd name="connsiteY6" fmla="*/ 1670756 h 1704623"/>
                <a:gd name="connsiteX7" fmla="*/ 1794934 w 3939823"/>
                <a:gd name="connsiteY7" fmla="*/ 1693334 h 1704623"/>
                <a:gd name="connsiteX8" fmla="*/ 2359378 w 3939823"/>
                <a:gd name="connsiteY8" fmla="*/ 1603023 h 1704623"/>
                <a:gd name="connsiteX9" fmla="*/ 3002845 w 3939823"/>
                <a:gd name="connsiteY9" fmla="*/ 1399823 h 1704623"/>
                <a:gd name="connsiteX10" fmla="*/ 3465689 w 3939823"/>
                <a:gd name="connsiteY10" fmla="*/ 1253067 h 1704623"/>
                <a:gd name="connsiteX11" fmla="*/ 3939823 w 3939823"/>
                <a:gd name="connsiteY11" fmla="*/ 1072445 h 1704623"/>
                <a:gd name="connsiteX0" fmla="*/ 0 w 3939823"/>
                <a:gd name="connsiteY0" fmla="*/ 0 h 1704623"/>
                <a:gd name="connsiteX1" fmla="*/ 349956 w 3939823"/>
                <a:gd name="connsiteY1" fmla="*/ 812800 h 1704623"/>
                <a:gd name="connsiteX2" fmla="*/ 634119 w 3939823"/>
                <a:gd name="connsiteY2" fmla="*/ 1199269 h 1704623"/>
                <a:gd name="connsiteX3" fmla="*/ 1036814 w 3939823"/>
                <a:gd name="connsiteY3" fmla="*/ 1464029 h 1704623"/>
                <a:gd name="connsiteX4" fmla="*/ 1280408 w 3939823"/>
                <a:gd name="connsiteY4" fmla="*/ 1588736 h 1704623"/>
                <a:gd name="connsiteX5" fmla="*/ 1524000 w 3939823"/>
                <a:gd name="connsiteY5" fmla="*/ 1625600 h 1704623"/>
                <a:gd name="connsiteX6" fmla="*/ 1535289 w 3939823"/>
                <a:gd name="connsiteY6" fmla="*/ 1670756 h 1704623"/>
                <a:gd name="connsiteX7" fmla="*/ 1794934 w 3939823"/>
                <a:gd name="connsiteY7" fmla="*/ 1693334 h 1704623"/>
                <a:gd name="connsiteX8" fmla="*/ 2359378 w 3939823"/>
                <a:gd name="connsiteY8" fmla="*/ 1603023 h 1704623"/>
                <a:gd name="connsiteX9" fmla="*/ 3002845 w 3939823"/>
                <a:gd name="connsiteY9" fmla="*/ 1399823 h 1704623"/>
                <a:gd name="connsiteX10" fmla="*/ 3465689 w 3939823"/>
                <a:gd name="connsiteY10" fmla="*/ 1253067 h 1704623"/>
                <a:gd name="connsiteX11" fmla="*/ 3939823 w 3939823"/>
                <a:gd name="connsiteY11" fmla="*/ 1072445 h 1704623"/>
                <a:gd name="connsiteX0" fmla="*/ 0 w 3939823"/>
                <a:gd name="connsiteY0" fmla="*/ 0 h 1708592"/>
                <a:gd name="connsiteX1" fmla="*/ 349956 w 3939823"/>
                <a:gd name="connsiteY1" fmla="*/ 812800 h 1708592"/>
                <a:gd name="connsiteX2" fmla="*/ 634119 w 3939823"/>
                <a:gd name="connsiteY2" fmla="*/ 1199269 h 1708592"/>
                <a:gd name="connsiteX3" fmla="*/ 1036814 w 3939823"/>
                <a:gd name="connsiteY3" fmla="*/ 1464029 h 1708592"/>
                <a:gd name="connsiteX4" fmla="*/ 1280408 w 3939823"/>
                <a:gd name="connsiteY4" fmla="*/ 1588736 h 1708592"/>
                <a:gd name="connsiteX5" fmla="*/ 1524000 w 3939823"/>
                <a:gd name="connsiteY5" fmla="*/ 1625600 h 1708592"/>
                <a:gd name="connsiteX6" fmla="*/ 1530526 w 3939823"/>
                <a:gd name="connsiteY6" fmla="*/ 1694569 h 1708592"/>
                <a:gd name="connsiteX7" fmla="*/ 1794934 w 3939823"/>
                <a:gd name="connsiteY7" fmla="*/ 1693334 h 1708592"/>
                <a:gd name="connsiteX8" fmla="*/ 2359378 w 3939823"/>
                <a:gd name="connsiteY8" fmla="*/ 1603023 h 1708592"/>
                <a:gd name="connsiteX9" fmla="*/ 3002845 w 3939823"/>
                <a:gd name="connsiteY9" fmla="*/ 1399823 h 1708592"/>
                <a:gd name="connsiteX10" fmla="*/ 3465689 w 3939823"/>
                <a:gd name="connsiteY10" fmla="*/ 1253067 h 1708592"/>
                <a:gd name="connsiteX11" fmla="*/ 3939823 w 3939823"/>
                <a:gd name="connsiteY11" fmla="*/ 1072445 h 1708592"/>
                <a:gd name="connsiteX0" fmla="*/ 0 w 3939823"/>
                <a:gd name="connsiteY0" fmla="*/ 0 h 1708592"/>
                <a:gd name="connsiteX1" fmla="*/ 349956 w 3939823"/>
                <a:gd name="connsiteY1" fmla="*/ 812800 h 1708592"/>
                <a:gd name="connsiteX2" fmla="*/ 634119 w 3939823"/>
                <a:gd name="connsiteY2" fmla="*/ 1199269 h 1708592"/>
                <a:gd name="connsiteX3" fmla="*/ 1036814 w 3939823"/>
                <a:gd name="connsiteY3" fmla="*/ 1464029 h 1708592"/>
                <a:gd name="connsiteX4" fmla="*/ 1280408 w 3939823"/>
                <a:gd name="connsiteY4" fmla="*/ 1588736 h 1708592"/>
                <a:gd name="connsiteX5" fmla="*/ 1524000 w 3939823"/>
                <a:gd name="connsiteY5" fmla="*/ 1625600 h 1708592"/>
                <a:gd name="connsiteX6" fmla="*/ 1530526 w 3939823"/>
                <a:gd name="connsiteY6" fmla="*/ 1694569 h 1708592"/>
                <a:gd name="connsiteX7" fmla="*/ 1794934 w 3939823"/>
                <a:gd name="connsiteY7" fmla="*/ 1693334 h 1708592"/>
                <a:gd name="connsiteX8" fmla="*/ 2359378 w 3939823"/>
                <a:gd name="connsiteY8" fmla="*/ 1603023 h 1708592"/>
                <a:gd name="connsiteX9" fmla="*/ 3002845 w 3939823"/>
                <a:gd name="connsiteY9" fmla="*/ 1399823 h 1708592"/>
                <a:gd name="connsiteX10" fmla="*/ 3465689 w 3939823"/>
                <a:gd name="connsiteY10" fmla="*/ 1253067 h 1708592"/>
                <a:gd name="connsiteX11" fmla="*/ 3939823 w 3939823"/>
                <a:gd name="connsiteY11" fmla="*/ 1072445 h 1708592"/>
                <a:gd name="connsiteX0" fmla="*/ 0 w 3939823"/>
                <a:gd name="connsiteY0" fmla="*/ 0 h 1708592"/>
                <a:gd name="connsiteX1" fmla="*/ 349956 w 3939823"/>
                <a:gd name="connsiteY1" fmla="*/ 812800 h 1708592"/>
                <a:gd name="connsiteX2" fmla="*/ 634119 w 3939823"/>
                <a:gd name="connsiteY2" fmla="*/ 1199269 h 1708592"/>
                <a:gd name="connsiteX3" fmla="*/ 1036814 w 3939823"/>
                <a:gd name="connsiteY3" fmla="*/ 1464029 h 1708592"/>
                <a:gd name="connsiteX4" fmla="*/ 1280408 w 3939823"/>
                <a:gd name="connsiteY4" fmla="*/ 1588736 h 1708592"/>
                <a:gd name="connsiteX5" fmla="*/ 1524000 w 3939823"/>
                <a:gd name="connsiteY5" fmla="*/ 1625600 h 1708592"/>
                <a:gd name="connsiteX6" fmla="*/ 1530526 w 3939823"/>
                <a:gd name="connsiteY6" fmla="*/ 1694569 h 1708592"/>
                <a:gd name="connsiteX7" fmla="*/ 1794934 w 3939823"/>
                <a:gd name="connsiteY7" fmla="*/ 1693334 h 1708592"/>
                <a:gd name="connsiteX8" fmla="*/ 2359378 w 3939823"/>
                <a:gd name="connsiteY8" fmla="*/ 1603023 h 1708592"/>
                <a:gd name="connsiteX9" fmla="*/ 3002845 w 3939823"/>
                <a:gd name="connsiteY9" fmla="*/ 1399823 h 1708592"/>
                <a:gd name="connsiteX10" fmla="*/ 3465689 w 3939823"/>
                <a:gd name="connsiteY10" fmla="*/ 1253067 h 1708592"/>
                <a:gd name="connsiteX11" fmla="*/ 3939823 w 3939823"/>
                <a:gd name="connsiteY11" fmla="*/ 1072445 h 1708592"/>
                <a:gd name="connsiteX0" fmla="*/ 0 w 3939823"/>
                <a:gd name="connsiteY0" fmla="*/ 0 h 1708592"/>
                <a:gd name="connsiteX1" fmla="*/ 349956 w 3939823"/>
                <a:gd name="connsiteY1" fmla="*/ 812800 h 1708592"/>
                <a:gd name="connsiteX2" fmla="*/ 634119 w 3939823"/>
                <a:gd name="connsiteY2" fmla="*/ 1199269 h 1708592"/>
                <a:gd name="connsiteX3" fmla="*/ 1036814 w 3939823"/>
                <a:gd name="connsiteY3" fmla="*/ 1464029 h 1708592"/>
                <a:gd name="connsiteX4" fmla="*/ 1280408 w 3939823"/>
                <a:gd name="connsiteY4" fmla="*/ 1588736 h 1708592"/>
                <a:gd name="connsiteX5" fmla="*/ 1524000 w 3939823"/>
                <a:gd name="connsiteY5" fmla="*/ 1625600 h 1708592"/>
                <a:gd name="connsiteX6" fmla="*/ 1530526 w 3939823"/>
                <a:gd name="connsiteY6" fmla="*/ 1694569 h 1708592"/>
                <a:gd name="connsiteX7" fmla="*/ 1794934 w 3939823"/>
                <a:gd name="connsiteY7" fmla="*/ 1693334 h 1708592"/>
                <a:gd name="connsiteX8" fmla="*/ 2359378 w 3939823"/>
                <a:gd name="connsiteY8" fmla="*/ 1603023 h 1708592"/>
                <a:gd name="connsiteX9" fmla="*/ 3002845 w 3939823"/>
                <a:gd name="connsiteY9" fmla="*/ 1399823 h 1708592"/>
                <a:gd name="connsiteX10" fmla="*/ 3465689 w 3939823"/>
                <a:gd name="connsiteY10" fmla="*/ 1253067 h 1708592"/>
                <a:gd name="connsiteX11" fmla="*/ 3939823 w 3939823"/>
                <a:gd name="connsiteY11" fmla="*/ 1072445 h 1708592"/>
                <a:gd name="connsiteX0" fmla="*/ 0 w 3939823"/>
                <a:gd name="connsiteY0" fmla="*/ 0 h 1696333"/>
                <a:gd name="connsiteX1" fmla="*/ 349956 w 3939823"/>
                <a:gd name="connsiteY1" fmla="*/ 812800 h 1696333"/>
                <a:gd name="connsiteX2" fmla="*/ 634119 w 3939823"/>
                <a:gd name="connsiteY2" fmla="*/ 1199269 h 1696333"/>
                <a:gd name="connsiteX3" fmla="*/ 1036814 w 3939823"/>
                <a:gd name="connsiteY3" fmla="*/ 1464029 h 1696333"/>
                <a:gd name="connsiteX4" fmla="*/ 1280408 w 3939823"/>
                <a:gd name="connsiteY4" fmla="*/ 1588736 h 1696333"/>
                <a:gd name="connsiteX5" fmla="*/ 1524000 w 3939823"/>
                <a:gd name="connsiteY5" fmla="*/ 1625600 h 1696333"/>
                <a:gd name="connsiteX6" fmla="*/ 1530526 w 3939823"/>
                <a:gd name="connsiteY6" fmla="*/ 1694569 h 1696333"/>
                <a:gd name="connsiteX7" fmla="*/ 1971147 w 3939823"/>
                <a:gd name="connsiteY7" fmla="*/ 1674284 h 1696333"/>
                <a:gd name="connsiteX8" fmla="*/ 2359378 w 3939823"/>
                <a:gd name="connsiteY8" fmla="*/ 1603023 h 1696333"/>
                <a:gd name="connsiteX9" fmla="*/ 3002845 w 3939823"/>
                <a:gd name="connsiteY9" fmla="*/ 1399823 h 1696333"/>
                <a:gd name="connsiteX10" fmla="*/ 3465689 w 3939823"/>
                <a:gd name="connsiteY10" fmla="*/ 1253067 h 1696333"/>
                <a:gd name="connsiteX11" fmla="*/ 3939823 w 3939823"/>
                <a:gd name="connsiteY11" fmla="*/ 1072445 h 1696333"/>
                <a:gd name="connsiteX0" fmla="*/ 0 w 3939823"/>
                <a:gd name="connsiteY0" fmla="*/ 0 h 1714676"/>
                <a:gd name="connsiteX1" fmla="*/ 349956 w 3939823"/>
                <a:gd name="connsiteY1" fmla="*/ 812800 h 1714676"/>
                <a:gd name="connsiteX2" fmla="*/ 634119 w 3939823"/>
                <a:gd name="connsiteY2" fmla="*/ 1199269 h 1714676"/>
                <a:gd name="connsiteX3" fmla="*/ 1036814 w 3939823"/>
                <a:gd name="connsiteY3" fmla="*/ 1464029 h 1714676"/>
                <a:gd name="connsiteX4" fmla="*/ 1280408 w 3939823"/>
                <a:gd name="connsiteY4" fmla="*/ 1588736 h 1714676"/>
                <a:gd name="connsiteX5" fmla="*/ 1519238 w 3939823"/>
                <a:gd name="connsiteY5" fmla="*/ 1644650 h 1714676"/>
                <a:gd name="connsiteX6" fmla="*/ 1530526 w 3939823"/>
                <a:gd name="connsiteY6" fmla="*/ 1694569 h 1714676"/>
                <a:gd name="connsiteX7" fmla="*/ 1971147 w 3939823"/>
                <a:gd name="connsiteY7" fmla="*/ 1674284 h 1714676"/>
                <a:gd name="connsiteX8" fmla="*/ 2359378 w 3939823"/>
                <a:gd name="connsiteY8" fmla="*/ 1603023 h 1714676"/>
                <a:gd name="connsiteX9" fmla="*/ 3002845 w 3939823"/>
                <a:gd name="connsiteY9" fmla="*/ 1399823 h 1714676"/>
                <a:gd name="connsiteX10" fmla="*/ 3465689 w 3939823"/>
                <a:gd name="connsiteY10" fmla="*/ 1253067 h 1714676"/>
                <a:gd name="connsiteX11" fmla="*/ 3939823 w 3939823"/>
                <a:gd name="connsiteY11" fmla="*/ 1072445 h 1714676"/>
                <a:gd name="connsiteX0" fmla="*/ 0 w 3939823"/>
                <a:gd name="connsiteY0" fmla="*/ 0 h 1714676"/>
                <a:gd name="connsiteX1" fmla="*/ 349956 w 3939823"/>
                <a:gd name="connsiteY1" fmla="*/ 812800 h 1714676"/>
                <a:gd name="connsiteX2" fmla="*/ 634119 w 3939823"/>
                <a:gd name="connsiteY2" fmla="*/ 1199269 h 1714676"/>
                <a:gd name="connsiteX3" fmla="*/ 1036814 w 3939823"/>
                <a:gd name="connsiteY3" fmla="*/ 1464029 h 1714676"/>
                <a:gd name="connsiteX4" fmla="*/ 1280408 w 3939823"/>
                <a:gd name="connsiteY4" fmla="*/ 1588736 h 1714676"/>
                <a:gd name="connsiteX5" fmla="*/ 1519238 w 3939823"/>
                <a:gd name="connsiteY5" fmla="*/ 1644650 h 1714676"/>
                <a:gd name="connsiteX6" fmla="*/ 1530526 w 3939823"/>
                <a:gd name="connsiteY6" fmla="*/ 1694569 h 1714676"/>
                <a:gd name="connsiteX7" fmla="*/ 1971147 w 3939823"/>
                <a:gd name="connsiteY7" fmla="*/ 1674284 h 1714676"/>
                <a:gd name="connsiteX8" fmla="*/ 2359378 w 3939823"/>
                <a:gd name="connsiteY8" fmla="*/ 1603023 h 1714676"/>
                <a:gd name="connsiteX9" fmla="*/ 3002845 w 3939823"/>
                <a:gd name="connsiteY9" fmla="*/ 1399823 h 1714676"/>
                <a:gd name="connsiteX10" fmla="*/ 3508551 w 3939823"/>
                <a:gd name="connsiteY10" fmla="*/ 1224492 h 1714676"/>
                <a:gd name="connsiteX11" fmla="*/ 3939823 w 3939823"/>
                <a:gd name="connsiteY11" fmla="*/ 1072445 h 1714676"/>
                <a:gd name="connsiteX0" fmla="*/ 0 w 3939823"/>
                <a:gd name="connsiteY0" fmla="*/ 0 h 1714676"/>
                <a:gd name="connsiteX1" fmla="*/ 349956 w 3939823"/>
                <a:gd name="connsiteY1" fmla="*/ 812800 h 1714676"/>
                <a:gd name="connsiteX2" fmla="*/ 634119 w 3939823"/>
                <a:gd name="connsiteY2" fmla="*/ 1199269 h 1714676"/>
                <a:gd name="connsiteX3" fmla="*/ 1036814 w 3939823"/>
                <a:gd name="connsiteY3" fmla="*/ 1464029 h 1714676"/>
                <a:gd name="connsiteX4" fmla="*/ 1280408 w 3939823"/>
                <a:gd name="connsiteY4" fmla="*/ 1588736 h 1714676"/>
                <a:gd name="connsiteX5" fmla="*/ 1519238 w 3939823"/>
                <a:gd name="connsiteY5" fmla="*/ 1644650 h 1714676"/>
                <a:gd name="connsiteX6" fmla="*/ 1530526 w 3939823"/>
                <a:gd name="connsiteY6" fmla="*/ 1694569 h 1714676"/>
                <a:gd name="connsiteX7" fmla="*/ 1971147 w 3939823"/>
                <a:gd name="connsiteY7" fmla="*/ 1674284 h 1714676"/>
                <a:gd name="connsiteX8" fmla="*/ 2359378 w 3939823"/>
                <a:gd name="connsiteY8" fmla="*/ 1603023 h 1714676"/>
                <a:gd name="connsiteX9" fmla="*/ 3002845 w 3939823"/>
                <a:gd name="connsiteY9" fmla="*/ 1399823 h 1714676"/>
                <a:gd name="connsiteX10" fmla="*/ 3939823 w 3939823"/>
                <a:gd name="connsiteY10" fmla="*/ 1072445 h 1714676"/>
                <a:gd name="connsiteX0" fmla="*/ 0 w 3939823"/>
                <a:gd name="connsiteY0" fmla="*/ 0 h 1714676"/>
                <a:gd name="connsiteX1" fmla="*/ 349956 w 3939823"/>
                <a:gd name="connsiteY1" fmla="*/ 812800 h 1714676"/>
                <a:gd name="connsiteX2" fmla="*/ 634119 w 3939823"/>
                <a:gd name="connsiteY2" fmla="*/ 1199269 h 1714676"/>
                <a:gd name="connsiteX3" fmla="*/ 1036814 w 3939823"/>
                <a:gd name="connsiteY3" fmla="*/ 1464029 h 1714676"/>
                <a:gd name="connsiteX4" fmla="*/ 1280408 w 3939823"/>
                <a:gd name="connsiteY4" fmla="*/ 1588736 h 1714676"/>
                <a:gd name="connsiteX5" fmla="*/ 1519238 w 3939823"/>
                <a:gd name="connsiteY5" fmla="*/ 1644650 h 1714676"/>
                <a:gd name="connsiteX6" fmla="*/ 1530526 w 3939823"/>
                <a:gd name="connsiteY6" fmla="*/ 1694569 h 1714676"/>
                <a:gd name="connsiteX7" fmla="*/ 1971147 w 3939823"/>
                <a:gd name="connsiteY7" fmla="*/ 1674284 h 1714676"/>
                <a:gd name="connsiteX8" fmla="*/ 2359378 w 3939823"/>
                <a:gd name="connsiteY8" fmla="*/ 1603023 h 1714676"/>
                <a:gd name="connsiteX9" fmla="*/ 2912358 w 3939823"/>
                <a:gd name="connsiteY9" fmla="*/ 1437923 h 1714676"/>
                <a:gd name="connsiteX10" fmla="*/ 3939823 w 3939823"/>
                <a:gd name="connsiteY10" fmla="*/ 1072445 h 1714676"/>
                <a:gd name="connsiteX0" fmla="*/ 0 w 3939823"/>
                <a:gd name="connsiteY0" fmla="*/ 0 h 1714676"/>
                <a:gd name="connsiteX1" fmla="*/ 349956 w 3939823"/>
                <a:gd name="connsiteY1" fmla="*/ 812800 h 1714676"/>
                <a:gd name="connsiteX2" fmla="*/ 634119 w 3939823"/>
                <a:gd name="connsiteY2" fmla="*/ 1199269 h 1714676"/>
                <a:gd name="connsiteX3" fmla="*/ 1036814 w 3939823"/>
                <a:gd name="connsiteY3" fmla="*/ 1464029 h 1714676"/>
                <a:gd name="connsiteX4" fmla="*/ 1280408 w 3939823"/>
                <a:gd name="connsiteY4" fmla="*/ 1588736 h 1714676"/>
                <a:gd name="connsiteX5" fmla="*/ 1519238 w 3939823"/>
                <a:gd name="connsiteY5" fmla="*/ 1644650 h 1714676"/>
                <a:gd name="connsiteX6" fmla="*/ 1530526 w 3939823"/>
                <a:gd name="connsiteY6" fmla="*/ 1694569 h 1714676"/>
                <a:gd name="connsiteX7" fmla="*/ 1971147 w 3939823"/>
                <a:gd name="connsiteY7" fmla="*/ 1674284 h 1714676"/>
                <a:gd name="connsiteX8" fmla="*/ 2411765 w 3939823"/>
                <a:gd name="connsiteY8" fmla="*/ 1583973 h 1714676"/>
                <a:gd name="connsiteX9" fmla="*/ 2912358 w 3939823"/>
                <a:gd name="connsiteY9" fmla="*/ 1437923 h 1714676"/>
                <a:gd name="connsiteX10" fmla="*/ 3939823 w 3939823"/>
                <a:gd name="connsiteY10" fmla="*/ 1072445 h 1714676"/>
                <a:gd name="connsiteX0" fmla="*/ 0 w 3939823"/>
                <a:gd name="connsiteY0" fmla="*/ 0 h 1726054"/>
                <a:gd name="connsiteX1" fmla="*/ 349956 w 3939823"/>
                <a:gd name="connsiteY1" fmla="*/ 812800 h 1726054"/>
                <a:gd name="connsiteX2" fmla="*/ 634119 w 3939823"/>
                <a:gd name="connsiteY2" fmla="*/ 1199269 h 1726054"/>
                <a:gd name="connsiteX3" fmla="*/ 1036814 w 3939823"/>
                <a:gd name="connsiteY3" fmla="*/ 1464029 h 1726054"/>
                <a:gd name="connsiteX4" fmla="*/ 1280408 w 3939823"/>
                <a:gd name="connsiteY4" fmla="*/ 1588736 h 1726054"/>
                <a:gd name="connsiteX5" fmla="*/ 1519238 w 3939823"/>
                <a:gd name="connsiteY5" fmla="*/ 1644650 h 1726054"/>
                <a:gd name="connsiteX6" fmla="*/ 1530526 w 3939823"/>
                <a:gd name="connsiteY6" fmla="*/ 1694569 h 1726054"/>
                <a:gd name="connsiteX7" fmla="*/ 1966385 w 3939823"/>
                <a:gd name="connsiteY7" fmla="*/ 1707621 h 1726054"/>
                <a:gd name="connsiteX8" fmla="*/ 2411765 w 3939823"/>
                <a:gd name="connsiteY8" fmla="*/ 1583973 h 1726054"/>
                <a:gd name="connsiteX9" fmla="*/ 2912358 w 3939823"/>
                <a:gd name="connsiteY9" fmla="*/ 1437923 h 1726054"/>
                <a:gd name="connsiteX10" fmla="*/ 3939823 w 3939823"/>
                <a:gd name="connsiteY10" fmla="*/ 1072445 h 1726054"/>
                <a:gd name="connsiteX0" fmla="*/ 0 w 3939823"/>
                <a:gd name="connsiteY0" fmla="*/ 0 h 1743958"/>
                <a:gd name="connsiteX1" fmla="*/ 349956 w 3939823"/>
                <a:gd name="connsiteY1" fmla="*/ 812800 h 1743958"/>
                <a:gd name="connsiteX2" fmla="*/ 634119 w 3939823"/>
                <a:gd name="connsiteY2" fmla="*/ 1199269 h 1743958"/>
                <a:gd name="connsiteX3" fmla="*/ 1036814 w 3939823"/>
                <a:gd name="connsiteY3" fmla="*/ 1464029 h 1743958"/>
                <a:gd name="connsiteX4" fmla="*/ 1280408 w 3939823"/>
                <a:gd name="connsiteY4" fmla="*/ 1588736 h 1743958"/>
                <a:gd name="connsiteX5" fmla="*/ 1519238 w 3939823"/>
                <a:gd name="connsiteY5" fmla="*/ 1644650 h 1743958"/>
                <a:gd name="connsiteX6" fmla="*/ 1482901 w 3939823"/>
                <a:gd name="connsiteY6" fmla="*/ 1742194 h 1743958"/>
                <a:gd name="connsiteX7" fmla="*/ 1966385 w 3939823"/>
                <a:gd name="connsiteY7" fmla="*/ 1707621 h 1743958"/>
                <a:gd name="connsiteX8" fmla="*/ 2411765 w 3939823"/>
                <a:gd name="connsiteY8" fmla="*/ 1583973 h 1743958"/>
                <a:gd name="connsiteX9" fmla="*/ 2912358 w 3939823"/>
                <a:gd name="connsiteY9" fmla="*/ 1437923 h 1743958"/>
                <a:gd name="connsiteX10" fmla="*/ 3939823 w 3939823"/>
                <a:gd name="connsiteY10" fmla="*/ 1072445 h 1743958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1036814 w 3939823"/>
                <a:gd name="connsiteY3" fmla="*/ 1464029 h 1767063"/>
                <a:gd name="connsiteX4" fmla="*/ 1280408 w 3939823"/>
                <a:gd name="connsiteY4" fmla="*/ 1588736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1966385 w 3939823"/>
                <a:gd name="connsiteY7" fmla="*/ 1707621 h 1767063"/>
                <a:gd name="connsiteX8" fmla="*/ 2411765 w 3939823"/>
                <a:gd name="connsiteY8" fmla="*/ 1583973 h 1767063"/>
                <a:gd name="connsiteX9" fmla="*/ 2912358 w 3939823"/>
                <a:gd name="connsiteY9" fmla="*/ 1437923 h 1767063"/>
                <a:gd name="connsiteX10" fmla="*/ 3939823 w 3939823"/>
                <a:gd name="connsiteY10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1036814 w 3939823"/>
                <a:gd name="connsiteY3" fmla="*/ 1464029 h 1767063"/>
                <a:gd name="connsiteX4" fmla="*/ 1280408 w 3939823"/>
                <a:gd name="connsiteY4" fmla="*/ 1588736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1966385 w 3939823"/>
                <a:gd name="connsiteY7" fmla="*/ 1707621 h 1767063"/>
                <a:gd name="connsiteX8" fmla="*/ 2473678 w 3939823"/>
                <a:gd name="connsiteY8" fmla="*/ 1569685 h 1767063"/>
                <a:gd name="connsiteX9" fmla="*/ 2912358 w 3939823"/>
                <a:gd name="connsiteY9" fmla="*/ 1437923 h 1767063"/>
                <a:gd name="connsiteX10" fmla="*/ 3939823 w 3939823"/>
                <a:gd name="connsiteY10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1036814 w 3939823"/>
                <a:gd name="connsiteY3" fmla="*/ 1464029 h 1767063"/>
                <a:gd name="connsiteX4" fmla="*/ 1280408 w 3939823"/>
                <a:gd name="connsiteY4" fmla="*/ 1588736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1966385 w 3939823"/>
                <a:gd name="connsiteY7" fmla="*/ 1707621 h 1767063"/>
                <a:gd name="connsiteX8" fmla="*/ 2473678 w 3939823"/>
                <a:gd name="connsiteY8" fmla="*/ 1569685 h 1767063"/>
                <a:gd name="connsiteX9" fmla="*/ 2974270 w 3939823"/>
                <a:gd name="connsiteY9" fmla="*/ 1414111 h 1767063"/>
                <a:gd name="connsiteX10" fmla="*/ 3939823 w 3939823"/>
                <a:gd name="connsiteY10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1036814 w 3939823"/>
                <a:gd name="connsiteY3" fmla="*/ 1464029 h 1767063"/>
                <a:gd name="connsiteX4" fmla="*/ 1280408 w 3939823"/>
                <a:gd name="connsiteY4" fmla="*/ 1588736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1966385 w 3939823"/>
                <a:gd name="connsiteY7" fmla="*/ 1707621 h 1767063"/>
                <a:gd name="connsiteX8" fmla="*/ 2478441 w 3939823"/>
                <a:gd name="connsiteY8" fmla="*/ 1612548 h 1767063"/>
                <a:gd name="connsiteX9" fmla="*/ 2974270 w 3939823"/>
                <a:gd name="connsiteY9" fmla="*/ 1414111 h 1767063"/>
                <a:gd name="connsiteX10" fmla="*/ 3939823 w 3939823"/>
                <a:gd name="connsiteY10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1036814 w 3939823"/>
                <a:gd name="connsiteY3" fmla="*/ 1464029 h 1767063"/>
                <a:gd name="connsiteX4" fmla="*/ 1280408 w 3939823"/>
                <a:gd name="connsiteY4" fmla="*/ 1588736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1966385 w 3939823"/>
                <a:gd name="connsiteY7" fmla="*/ 1707621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1036814 w 3939823"/>
                <a:gd name="connsiteY3" fmla="*/ 1464029 h 1767063"/>
                <a:gd name="connsiteX4" fmla="*/ 1280408 w 3939823"/>
                <a:gd name="connsiteY4" fmla="*/ 1588736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1036814 w 3939823"/>
                <a:gd name="connsiteY3" fmla="*/ 1464029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634119 w 3939823"/>
                <a:gd name="connsiteY2" fmla="*/ 1199269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349956 w 3939823"/>
                <a:gd name="connsiteY1" fmla="*/ 812800 h 1767063"/>
                <a:gd name="connsiteX2" fmla="*/ 529344 w 3939823"/>
                <a:gd name="connsiteY2" fmla="*/ 1289756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3939823"/>
                <a:gd name="connsiteY0" fmla="*/ 0 h 1767063"/>
                <a:gd name="connsiteX1" fmla="*/ 197556 w 3939823"/>
                <a:gd name="connsiteY1" fmla="*/ 846138 h 1767063"/>
                <a:gd name="connsiteX2" fmla="*/ 529344 w 3939823"/>
                <a:gd name="connsiteY2" fmla="*/ 1289756 h 1767063"/>
                <a:gd name="connsiteX3" fmla="*/ 955852 w 3939823"/>
                <a:gd name="connsiteY3" fmla="*/ 1530704 h 1767063"/>
                <a:gd name="connsiteX4" fmla="*/ 1232783 w 3939823"/>
                <a:gd name="connsiteY4" fmla="*/ 1669698 h 1767063"/>
                <a:gd name="connsiteX5" fmla="*/ 1471613 w 3939823"/>
                <a:gd name="connsiteY5" fmla="*/ 1697037 h 1767063"/>
                <a:gd name="connsiteX6" fmla="*/ 1482901 w 3939823"/>
                <a:gd name="connsiteY6" fmla="*/ 1742194 h 1767063"/>
                <a:gd name="connsiteX7" fmla="*/ 2075923 w 3939823"/>
                <a:gd name="connsiteY7" fmla="*/ 1679046 h 1767063"/>
                <a:gd name="connsiteX8" fmla="*/ 2974270 w 3939823"/>
                <a:gd name="connsiteY8" fmla="*/ 1414111 h 1767063"/>
                <a:gd name="connsiteX9" fmla="*/ 3939823 w 3939823"/>
                <a:gd name="connsiteY9" fmla="*/ 1072445 h 1767063"/>
                <a:gd name="connsiteX0" fmla="*/ 0 w 4130323"/>
                <a:gd name="connsiteY0" fmla="*/ 0 h 1805163"/>
                <a:gd name="connsiteX1" fmla="*/ 388056 w 4130323"/>
                <a:gd name="connsiteY1" fmla="*/ 884238 h 1805163"/>
                <a:gd name="connsiteX2" fmla="*/ 719844 w 4130323"/>
                <a:gd name="connsiteY2" fmla="*/ 1327856 h 1805163"/>
                <a:gd name="connsiteX3" fmla="*/ 1146352 w 4130323"/>
                <a:gd name="connsiteY3" fmla="*/ 1568804 h 1805163"/>
                <a:gd name="connsiteX4" fmla="*/ 1423283 w 4130323"/>
                <a:gd name="connsiteY4" fmla="*/ 1707798 h 1805163"/>
                <a:gd name="connsiteX5" fmla="*/ 1662113 w 4130323"/>
                <a:gd name="connsiteY5" fmla="*/ 1735137 h 1805163"/>
                <a:gd name="connsiteX6" fmla="*/ 1673401 w 4130323"/>
                <a:gd name="connsiteY6" fmla="*/ 1780294 h 1805163"/>
                <a:gd name="connsiteX7" fmla="*/ 2266423 w 4130323"/>
                <a:gd name="connsiteY7" fmla="*/ 1717146 h 1805163"/>
                <a:gd name="connsiteX8" fmla="*/ 3164770 w 4130323"/>
                <a:gd name="connsiteY8" fmla="*/ 1452211 h 1805163"/>
                <a:gd name="connsiteX9" fmla="*/ 4130323 w 4130323"/>
                <a:gd name="connsiteY9" fmla="*/ 1110545 h 1805163"/>
                <a:gd name="connsiteX0" fmla="*/ 0 w 4130323"/>
                <a:gd name="connsiteY0" fmla="*/ 0 h 1805163"/>
                <a:gd name="connsiteX1" fmla="*/ 388056 w 4130323"/>
                <a:gd name="connsiteY1" fmla="*/ 884238 h 1805163"/>
                <a:gd name="connsiteX2" fmla="*/ 719844 w 4130323"/>
                <a:gd name="connsiteY2" fmla="*/ 1327856 h 1805163"/>
                <a:gd name="connsiteX3" fmla="*/ 1146352 w 4130323"/>
                <a:gd name="connsiteY3" fmla="*/ 1568804 h 1805163"/>
                <a:gd name="connsiteX4" fmla="*/ 1423283 w 4130323"/>
                <a:gd name="connsiteY4" fmla="*/ 1707798 h 1805163"/>
                <a:gd name="connsiteX5" fmla="*/ 1662113 w 4130323"/>
                <a:gd name="connsiteY5" fmla="*/ 1735137 h 1805163"/>
                <a:gd name="connsiteX6" fmla="*/ 1673401 w 4130323"/>
                <a:gd name="connsiteY6" fmla="*/ 1780294 h 1805163"/>
                <a:gd name="connsiteX7" fmla="*/ 2266423 w 4130323"/>
                <a:gd name="connsiteY7" fmla="*/ 1717146 h 1805163"/>
                <a:gd name="connsiteX8" fmla="*/ 3164770 w 4130323"/>
                <a:gd name="connsiteY8" fmla="*/ 1452211 h 1805163"/>
                <a:gd name="connsiteX9" fmla="*/ 4130323 w 4130323"/>
                <a:gd name="connsiteY9" fmla="*/ 1110545 h 1805163"/>
                <a:gd name="connsiteX0" fmla="*/ 0 w 4130323"/>
                <a:gd name="connsiteY0" fmla="*/ 0 h 1805163"/>
                <a:gd name="connsiteX1" fmla="*/ 369006 w 4130323"/>
                <a:gd name="connsiteY1" fmla="*/ 874713 h 1805163"/>
                <a:gd name="connsiteX2" fmla="*/ 719844 w 4130323"/>
                <a:gd name="connsiteY2" fmla="*/ 1327856 h 1805163"/>
                <a:gd name="connsiteX3" fmla="*/ 1146352 w 4130323"/>
                <a:gd name="connsiteY3" fmla="*/ 1568804 h 1805163"/>
                <a:gd name="connsiteX4" fmla="*/ 1423283 w 4130323"/>
                <a:gd name="connsiteY4" fmla="*/ 1707798 h 1805163"/>
                <a:gd name="connsiteX5" fmla="*/ 1662113 w 4130323"/>
                <a:gd name="connsiteY5" fmla="*/ 1735137 h 1805163"/>
                <a:gd name="connsiteX6" fmla="*/ 1673401 w 4130323"/>
                <a:gd name="connsiteY6" fmla="*/ 1780294 h 1805163"/>
                <a:gd name="connsiteX7" fmla="*/ 2266423 w 4130323"/>
                <a:gd name="connsiteY7" fmla="*/ 1717146 h 1805163"/>
                <a:gd name="connsiteX8" fmla="*/ 3164770 w 4130323"/>
                <a:gd name="connsiteY8" fmla="*/ 1452211 h 1805163"/>
                <a:gd name="connsiteX9" fmla="*/ 4130323 w 4130323"/>
                <a:gd name="connsiteY9" fmla="*/ 1110545 h 1805163"/>
                <a:gd name="connsiteX0" fmla="*/ 0 w 4130323"/>
                <a:gd name="connsiteY0" fmla="*/ 0 h 1805163"/>
                <a:gd name="connsiteX1" fmla="*/ 369006 w 4130323"/>
                <a:gd name="connsiteY1" fmla="*/ 874713 h 1805163"/>
                <a:gd name="connsiteX2" fmla="*/ 719844 w 4130323"/>
                <a:gd name="connsiteY2" fmla="*/ 1327856 h 1805163"/>
                <a:gd name="connsiteX3" fmla="*/ 1146352 w 4130323"/>
                <a:gd name="connsiteY3" fmla="*/ 1568804 h 1805163"/>
                <a:gd name="connsiteX4" fmla="*/ 1423283 w 4130323"/>
                <a:gd name="connsiteY4" fmla="*/ 1707798 h 1805163"/>
                <a:gd name="connsiteX5" fmla="*/ 1662113 w 4130323"/>
                <a:gd name="connsiteY5" fmla="*/ 1735137 h 1805163"/>
                <a:gd name="connsiteX6" fmla="*/ 1673401 w 4130323"/>
                <a:gd name="connsiteY6" fmla="*/ 1780294 h 1805163"/>
                <a:gd name="connsiteX7" fmla="*/ 2266423 w 4130323"/>
                <a:gd name="connsiteY7" fmla="*/ 1717146 h 1805163"/>
                <a:gd name="connsiteX8" fmla="*/ 3164770 w 4130323"/>
                <a:gd name="connsiteY8" fmla="*/ 1452211 h 1805163"/>
                <a:gd name="connsiteX9" fmla="*/ 4130323 w 4130323"/>
                <a:gd name="connsiteY9" fmla="*/ 1110545 h 1805163"/>
                <a:gd name="connsiteX0" fmla="*/ 0 w 3954110"/>
                <a:gd name="connsiteY0" fmla="*/ 0 h 1805163"/>
                <a:gd name="connsiteX1" fmla="*/ 369006 w 3954110"/>
                <a:gd name="connsiteY1" fmla="*/ 874713 h 1805163"/>
                <a:gd name="connsiteX2" fmla="*/ 719844 w 3954110"/>
                <a:gd name="connsiteY2" fmla="*/ 1327856 h 1805163"/>
                <a:gd name="connsiteX3" fmla="*/ 1146352 w 3954110"/>
                <a:gd name="connsiteY3" fmla="*/ 1568804 h 1805163"/>
                <a:gd name="connsiteX4" fmla="*/ 1423283 w 3954110"/>
                <a:gd name="connsiteY4" fmla="*/ 1707798 h 1805163"/>
                <a:gd name="connsiteX5" fmla="*/ 1662113 w 3954110"/>
                <a:gd name="connsiteY5" fmla="*/ 1735137 h 1805163"/>
                <a:gd name="connsiteX6" fmla="*/ 1673401 w 3954110"/>
                <a:gd name="connsiteY6" fmla="*/ 1780294 h 1805163"/>
                <a:gd name="connsiteX7" fmla="*/ 2266423 w 3954110"/>
                <a:gd name="connsiteY7" fmla="*/ 1717146 h 1805163"/>
                <a:gd name="connsiteX8" fmla="*/ 3164770 w 3954110"/>
                <a:gd name="connsiteY8" fmla="*/ 1452211 h 1805163"/>
                <a:gd name="connsiteX9" fmla="*/ 3954110 w 3954110"/>
                <a:gd name="connsiteY9" fmla="*/ 1162932 h 1805163"/>
                <a:gd name="connsiteX0" fmla="*/ 0 w 3958872"/>
                <a:gd name="connsiteY0" fmla="*/ 0 h 1805163"/>
                <a:gd name="connsiteX1" fmla="*/ 369006 w 3958872"/>
                <a:gd name="connsiteY1" fmla="*/ 874713 h 1805163"/>
                <a:gd name="connsiteX2" fmla="*/ 719844 w 3958872"/>
                <a:gd name="connsiteY2" fmla="*/ 1327856 h 1805163"/>
                <a:gd name="connsiteX3" fmla="*/ 1146352 w 3958872"/>
                <a:gd name="connsiteY3" fmla="*/ 1568804 h 1805163"/>
                <a:gd name="connsiteX4" fmla="*/ 1423283 w 3958872"/>
                <a:gd name="connsiteY4" fmla="*/ 1707798 h 1805163"/>
                <a:gd name="connsiteX5" fmla="*/ 1662113 w 3958872"/>
                <a:gd name="connsiteY5" fmla="*/ 1735137 h 1805163"/>
                <a:gd name="connsiteX6" fmla="*/ 1673401 w 3958872"/>
                <a:gd name="connsiteY6" fmla="*/ 1780294 h 1805163"/>
                <a:gd name="connsiteX7" fmla="*/ 2266423 w 3958872"/>
                <a:gd name="connsiteY7" fmla="*/ 1717146 h 1805163"/>
                <a:gd name="connsiteX8" fmla="*/ 3164770 w 3958872"/>
                <a:gd name="connsiteY8" fmla="*/ 1452211 h 1805163"/>
                <a:gd name="connsiteX9" fmla="*/ 3958872 w 3958872"/>
                <a:gd name="connsiteY9" fmla="*/ 1177220 h 1805163"/>
                <a:gd name="connsiteX0" fmla="*/ 0 w 3958872"/>
                <a:gd name="connsiteY0" fmla="*/ 0 h 1805163"/>
                <a:gd name="connsiteX1" fmla="*/ 369006 w 3958872"/>
                <a:gd name="connsiteY1" fmla="*/ 874713 h 1805163"/>
                <a:gd name="connsiteX2" fmla="*/ 719844 w 3958872"/>
                <a:gd name="connsiteY2" fmla="*/ 1327856 h 1805163"/>
                <a:gd name="connsiteX3" fmla="*/ 1146352 w 3958872"/>
                <a:gd name="connsiteY3" fmla="*/ 1568804 h 1805163"/>
                <a:gd name="connsiteX4" fmla="*/ 1423283 w 3958872"/>
                <a:gd name="connsiteY4" fmla="*/ 1707798 h 1805163"/>
                <a:gd name="connsiteX5" fmla="*/ 1662113 w 3958872"/>
                <a:gd name="connsiteY5" fmla="*/ 1735137 h 1805163"/>
                <a:gd name="connsiteX6" fmla="*/ 1673401 w 3958872"/>
                <a:gd name="connsiteY6" fmla="*/ 1780294 h 1805163"/>
                <a:gd name="connsiteX7" fmla="*/ 2266423 w 3958872"/>
                <a:gd name="connsiteY7" fmla="*/ 1717146 h 1805163"/>
                <a:gd name="connsiteX8" fmla="*/ 3164770 w 3958872"/>
                <a:gd name="connsiteY8" fmla="*/ 1452211 h 1805163"/>
                <a:gd name="connsiteX9" fmla="*/ 3958872 w 3958872"/>
                <a:gd name="connsiteY9" fmla="*/ 1177220 h 1805163"/>
                <a:gd name="connsiteX0" fmla="*/ 0 w 3954110"/>
                <a:gd name="connsiteY0" fmla="*/ 0 h 1805163"/>
                <a:gd name="connsiteX1" fmla="*/ 369006 w 3954110"/>
                <a:gd name="connsiteY1" fmla="*/ 874713 h 1805163"/>
                <a:gd name="connsiteX2" fmla="*/ 719844 w 3954110"/>
                <a:gd name="connsiteY2" fmla="*/ 1327856 h 1805163"/>
                <a:gd name="connsiteX3" fmla="*/ 1146352 w 3954110"/>
                <a:gd name="connsiteY3" fmla="*/ 1568804 h 1805163"/>
                <a:gd name="connsiteX4" fmla="*/ 1423283 w 3954110"/>
                <a:gd name="connsiteY4" fmla="*/ 1707798 h 1805163"/>
                <a:gd name="connsiteX5" fmla="*/ 1662113 w 3954110"/>
                <a:gd name="connsiteY5" fmla="*/ 1735137 h 1805163"/>
                <a:gd name="connsiteX6" fmla="*/ 1673401 w 3954110"/>
                <a:gd name="connsiteY6" fmla="*/ 1780294 h 1805163"/>
                <a:gd name="connsiteX7" fmla="*/ 2266423 w 3954110"/>
                <a:gd name="connsiteY7" fmla="*/ 1717146 h 1805163"/>
                <a:gd name="connsiteX8" fmla="*/ 3164770 w 3954110"/>
                <a:gd name="connsiteY8" fmla="*/ 1452211 h 1805163"/>
                <a:gd name="connsiteX9" fmla="*/ 3954110 w 3954110"/>
                <a:gd name="connsiteY9" fmla="*/ 1167695 h 1805163"/>
                <a:gd name="connsiteX0" fmla="*/ 0 w 3954110"/>
                <a:gd name="connsiteY0" fmla="*/ 0 h 1805163"/>
                <a:gd name="connsiteX1" fmla="*/ 369006 w 3954110"/>
                <a:gd name="connsiteY1" fmla="*/ 874713 h 1805163"/>
                <a:gd name="connsiteX2" fmla="*/ 719844 w 3954110"/>
                <a:gd name="connsiteY2" fmla="*/ 1327856 h 1805163"/>
                <a:gd name="connsiteX3" fmla="*/ 1146352 w 3954110"/>
                <a:gd name="connsiteY3" fmla="*/ 1568804 h 1805163"/>
                <a:gd name="connsiteX4" fmla="*/ 1423283 w 3954110"/>
                <a:gd name="connsiteY4" fmla="*/ 1707798 h 1805163"/>
                <a:gd name="connsiteX5" fmla="*/ 1662113 w 3954110"/>
                <a:gd name="connsiteY5" fmla="*/ 1735137 h 1805163"/>
                <a:gd name="connsiteX6" fmla="*/ 1673401 w 3954110"/>
                <a:gd name="connsiteY6" fmla="*/ 1780294 h 1805163"/>
                <a:gd name="connsiteX7" fmla="*/ 2266423 w 3954110"/>
                <a:gd name="connsiteY7" fmla="*/ 1717146 h 1805163"/>
                <a:gd name="connsiteX8" fmla="*/ 3164770 w 3954110"/>
                <a:gd name="connsiteY8" fmla="*/ 1452211 h 1805163"/>
                <a:gd name="connsiteX9" fmla="*/ 3954110 w 3954110"/>
                <a:gd name="connsiteY9" fmla="*/ 1167695 h 1805163"/>
                <a:gd name="connsiteX0" fmla="*/ 258198 w 4212308"/>
                <a:gd name="connsiteY0" fmla="*/ 145786 h 1950949"/>
                <a:gd name="connsiteX1" fmla="*/ 61501 w 4212308"/>
                <a:gd name="connsiteY1" fmla="*/ 145786 h 1950949"/>
                <a:gd name="connsiteX2" fmla="*/ 627204 w 4212308"/>
                <a:gd name="connsiteY2" fmla="*/ 1020499 h 1950949"/>
                <a:gd name="connsiteX3" fmla="*/ 978042 w 4212308"/>
                <a:gd name="connsiteY3" fmla="*/ 1473642 h 1950949"/>
                <a:gd name="connsiteX4" fmla="*/ 1404550 w 4212308"/>
                <a:gd name="connsiteY4" fmla="*/ 1714590 h 1950949"/>
                <a:gd name="connsiteX5" fmla="*/ 1681481 w 4212308"/>
                <a:gd name="connsiteY5" fmla="*/ 1853584 h 1950949"/>
                <a:gd name="connsiteX6" fmla="*/ 1920311 w 4212308"/>
                <a:gd name="connsiteY6" fmla="*/ 1880923 h 1950949"/>
                <a:gd name="connsiteX7" fmla="*/ 1931599 w 4212308"/>
                <a:gd name="connsiteY7" fmla="*/ 1926080 h 1950949"/>
                <a:gd name="connsiteX8" fmla="*/ 2524621 w 4212308"/>
                <a:gd name="connsiteY8" fmla="*/ 1862932 h 1950949"/>
                <a:gd name="connsiteX9" fmla="*/ 3422968 w 4212308"/>
                <a:gd name="connsiteY9" fmla="*/ 1597997 h 1950949"/>
                <a:gd name="connsiteX10" fmla="*/ 4212308 w 4212308"/>
                <a:gd name="connsiteY10" fmla="*/ 1313481 h 1950949"/>
                <a:gd name="connsiteX0" fmla="*/ 6863 w 4262575"/>
                <a:gd name="connsiteY0" fmla="*/ 0 h 3125605"/>
                <a:gd name="connsiteX1" fmla="*/ 111768 w 4262575"/>
                <a:gd name="connsiteY1" fmla="*/ 1320442 h 3125605"/>
                <a:gd name="connsiteX2" fmla="*/ 677471 w 4262575"/>
                <a:gd name="connsiteY2" fmla="*/ 2195155 h 3125605"/>
                <a:gd name="connsiteX3" fmla="*/ 1028309 w 4262575"/>
                <a:gd name="connsiteY3" fmla="*/ 2648298 h 3125605"/>
                <a:gd name="connsiteX4" fmla="*/ 1454817 w 4262575"/>
                <a:gd name="connsiteY4" fmla="*/ 2889246 h 3125605"/>
                <a:gd name="connsiteX5" fmla="*/ 1731748 w 4262575"/>
                <a:gd name="connsiteY5" fmla="*/ 3028240 h 3125605"/>
                <a:gd name="connsiteX6" fmla="*/ 1970578 w 4262575"/>
                <a:gd name="connsiteY6" fmla="*/ 3055579 h 3125605"/>
                <a:gd name="connsiteX7" fmla="*/ 1981866 w 4262575"/>
                <a:gd name="connsiteY7" fmla="*/ 3100736 h 3125605"/>
                <a:gd name="connsiteX8" fmla="*/ 2574888 w 4262575"/>
                <a:gd name="connsiteY8" fmla="*/ 3037588 h 3125605"/>
                <a:gd name="connsiteX9" fmla="*/ 3473235 w 4262575"/>
                <a:gd name="connsiteY9" fmla="*/ 2772653 h 3125605"/>
                <a:gd name="connsiteX10" fmla="*/ 4262575 w 4262575"/>
                <a:gd name="connsiteY10" fmla="*/ 2488137 h 3125605"/>
                <a:gd name="connsiteX0" fmla="*/ 6863 w 4262575"/>
                <a:gd name="connsiteY0" fmla="*/ 0 h 3125605"/>
                <a:gd name="connsiteX1" fmla="*/ 111768 w 4262575"/>
                <a:gd name="connsiteY1" fmla="*/ 1320442 h 3125605"/>
                <a:gd name="connsiteX2" fmla="*/ 677471 w 4262575"/>
                <a:gd name="connsiteY2" fmla="*/ 2195155 h 3125605"/>
                <a:gd name="connsiteX3" fmla="*/ 1028309 w 4262575"/>
                <a:gd name="connsiteY3" fmla="*/ 2648298 h 3125605"/>
                <a:gd name="connsiteX4" fmla="*/ 1454817 w 4262575"/>
                <a:gd name="connsiteY4" fmla="*/ 2889246 h 3125605"/>
                <a:gd name="connsiteX5" fmla="*/ 1731748 w 4262575"/>
                <a:gd name="connsiteY5" fmla="*/ 3028240 h 3125605"/>
                <a:gd name="connsiteX6" fmla="*/ 1970578 w 4262575"/>
                <a:gd name="connsiteY6" fmla="*/ 3055579 h 3125605"/>
                <a:gd name="connsiteX7" fmla="*/ 1981866 w 4262575"/>
                <a:gd name="connsiteY7" fmla="*/ 3100736 h 3125605"/>
                <a:gd name="connsiteX8" fmla="*/ 2574888 w 4262575"/>
                <a:gd name="connsiteY8" fmla="*/ 3037588 h 3125605"/>
                <a:gd name="connsiteX9" fmla="*/ 3473235 w 4262575"/>
                <a:gd name="connsiteY9" fmla="*/ 2772653 h 3125605"/>
                <a:gd name="connsiteX10" fmla="*/ 4262575 w 4262575"/>
                <a:gd name="connsiteY10" fmla="*/ 2488137 h 3125605"/>
                <a:gd name="connsiteX0" fmla="*/ 0 w 4265222"/>
                <a:gd name="connsiteY0" fmla="*/ 0 h 3190314"/>
                <a:gd name="connsiteX1" fmla="*/ 114415 w 4265222"/>
                <a:gd name="connsiteY1" fmla="*/ 1385151 h 3190314"/>
                <a:gd name="connsiteX2" fmla="*/ 680118 w 4265222"/>
                <a:gd name="connsiteY2" fmla="*/ 2259864 h 3190314"/>
                <a:gd name="connsiteX3" fmla="*/ 1030956 w 4265222"/>
                <a:gd name="connsiteY3" fmla="*/ 2713007 h 3190314"/>
                <a:gd name="connsiteX4" fmla="*/ 1457464 w 4265222"/>
                <a:gd name="connsiteY4" fmla="*/ 2953955 h 3190314"/>
                <a:gd name="connsiteX5" fmla="*/ 1734395 w 4265222"/>
                <a:gd name="connsiteY5" fmla="*/ 3092949 h 3190314"/>
                <a:gd name="connsiteX6" fmla="*/ 1973225 w 4265222"/>
                <a:gd name="connsiteY6" fmla="*/ 3120288 h 3190314"/>
                <a:gd name="connsiteX7" fmla="*/ 1984513 w 4265222"/>
                <a:gd name="connsiteY7" fmla="*/ 3165445 h 3190314"/>
                <a:gd name="connsiteX8" fmla="*/ 2577535 w 4265222"/>
                <a:gd name="connsiteY8" fmla="*/ 3102297 h 3190314"/>
                <a:gd name="connsiteX9" fmla="*/ 3475882 w 4265222"/>
                <a:gd name="connsiteY9" fmla="*/ 2837362 h 3190314"/>
                <a:gd name="connsiteX10" fmla="*/ 4265222 w 4265222"/>
                <a:gd name="connsiteY10" fmla="*/ 2552846 h 3190314"/>
                <a:gd name="connsiteX0" fmla="*/ 0 w 4265222"/>
                <a:gd name="connsiteY0" fmla="*/ 0 h 3190314"/>
                <a:gd name="connsiteX1" fmla="*/ 114415 w 4265222"/>
                <a:gd name="connsiteY1" fmla="*/ 1385151 h 3190314"/>
                <a:gd name="connsiteX2" fmla="*/ 680118 w 4265222"/>
                <a:gd name="connsiteY2" fmla="*/ 2259864 h 3190314"/>
                <a:gd name="connsiteX3" fmla="*/ 1030956 w 4265222"/>
                <a:gd name="connsiteY3" fmla="*/ 2713007 h 3190314"/>
                <a:gd name="connsiteX4" fmla="*/ 1457464 w 4265222"/>
                <a:gd name="connsiteY4" fmla="*/ 2953955 h 3190314"/>
                <a:gd name="connsiteX5" fmla="*/ 1734395 w 4265222"/>
                <a:gd name="connsiteY5" fmla="*/ 3092949 h 3190314"/>
                <a:gd name="connsiteX6" fmla="*/ 1973225 w 4265222"/>
                <a:gd name="connsiteY6" fmla="*/ 3120288 h 3190314"/>
                <a:gd name="connsiteX7" fmla="*/ 1984513 w 4265222"/>
                <a:gd name="connsiteY7" fmla="*/ 3165445 h 3190314"/>
                <a:gd name="connsiteX8" fmla="*/ 2577535 w 4265222"/>
                <a:gd name="connsiteY8" fmla="*/ 3102297 h 3190314"/>
                <a:gd name="connsiteX9" fmla="*/ 3475882 w 4265222"/>
                <a:gd name="connsiteY9" fmla="*/ 2837362 h 3190314"/>
                <a:gd name="connsiteX10" fmla="*/ 4265222 w 4265222"/>
                <a:gd name="connsiteY10" fmla="*/ 2552846 h 3190314"/>
                <a:gd name="connsiteX0" fmla="*/ 0 w 4265222"/>
                <a:gd name="connsiteY0" fmla="*/ 0 h 3190314"/>
                <a:gd name="connsiteX1" fmla="*/ 26372 w 4265222"/>
                <a:gd name="connsiteY1" fmla="*/ 643163 h 3190314"/>
                <a:gd name="connsiteX2" fmla="*/ 114415 w 4265222"/>
                <a:gd name="connsiteY2" fmla="*/ 1385151 h 3190314"/>
                <a:gd name="connsiteX3" fmla="*/ 680118 w 4265222"/>
                <a:gd name="connsiteY3" fmla="*/ 2259864 h 3190314"/>
                <a:gd name="connsiteX4" fmla="*/ 1030956 w 4265222"/>
                <a:gd name="connsiteY4" fmla="*/ 2713007 h 3190314"/>
                <a:gd name="connsiteX5" fmla="*/ 1457464 w 4265222"/>
                <a:gd name="connsiteY5" fmla="*/ 2953955 h 3190314"/>
                <a:gd name="connsiteX6" fmla="*/ 1734395 w 4265222"/>
                <a:gd name="connsiteY6" fmla="*/ 3092949 h 3190314"/>
                <a:gd name="connsiteX7" fmla="*/ 1973225 w 4265222"/>
                <a:gd name="connsiteY7" fmla="*/ 3120288 h 3190314"/>
                <a:gd name="connsiteX8" fmla="*/ 1984513 w 4265222"/>
                <a:gd name="connsiteY8" fmla="*/ 3165445 h 3190314"/>
                <a:gd name="connsiteX9" fmla="*/ 2577535 w 4265222"/>
                <a:gd name="connsiteY9" fmla="*/ 3102297 h 3190314"/>
                <a:gd name="connsiteX10" fmla="*/ 3475882 w 4265222"/>
                <a:gd name="connsiteY10" fmla="*/ 2837362 h 3190314"/>
                <a:gd name="connsiteX11" fmla="*/ 4265222 w 4265222"/>
                <a:gd name="connsiteY11" fmla="*/ 2552846 h 3190314"/>
                <a:gd name="connsiteX0" fmla="*/ 0 w 4265222"/>
                <a:gd name="connsiteY0" fmla="*/ 0 h 3190314"/>
                <a:gd name="connsiteX1" fmla="*/ 97701 w 4265222"/>
                <a:gd name="connsiteY1" fmla="*/ 636693 h 3190314"/>
                <a:gd name="connsiteX2" fmla="*/ 114415 w 4265222"/>
                <a:gd name="connsiteY2" fmla="*/ 1385151 h 3190314"/>
                <a:gd name="connsiteX3" fmla="*/ 680118 w 4265222"/>
                <a:gd name="connsiteY3" fmla="*/ 2259864 h 3190314"/>
                <a:gd name="connsiteX4" fmla="*/ 1030956 w 4265222"/>
                <a:gd name="connsiteY4" fmla="*/ 2713007 h 3190314"/>
                <a:gd name="connsiteX5" fmla="*/ 1457464 w 4265222"/>
                <a:gd name="connsiteY5" fmla="*/ 2953955 h 3190314"/>
                <a:gd name="connsiteX6" fmla="*/ 1734395 w 4265222"/>
                <a:gd name="connsiteY6" fmla="*/ 3092949 h 3190314"/>
                <a:gd name="connsiteX7" fmla="*/ 1973225 w 4265222"/>
                <a:gd name="connsiteY7" fmla="*/ 3120288 h 3190314"/>
                <a:gd name="connsiteX8" fmla="*/ 1984513 w 4265222"/>
                <a:gd name="connsiteY8" fmla="*/ 3165445 h 3190314"/>
                <a:gd name="connsiteX9" fmla="*/ 2577535 w 4265222"/>
                <a:gd name="connsiteY9" fmla="*/ 3102297 h 3190314"/>
                <a:gd name="connsiteX10" fmla="*/ 3475882 w 4265222"/>
                <a:gd name="connsiteY10" fmla="*/ 2837362 h 3190314"/>
                <a:gd name="connsiteX11" fmla="*/ 4265222 w 4265222"/>
                <a:gd name="connsiteY11" fmla="*/ 2552846 h 3190314"/>
                <a:gd name="connsiteX0" fmla="*/ 0 w 4265222"/>
                <a:gd name="connsiteY0" fmla="*/ 0 h 3190314"/>
                <a:gd name="connsiteX1" fmla="*/ 97701 w 4265222"/>
                <a:gd name="connsiteY1" fmla="*/ 636693 h 3190314"/>
                <a:gd name="connsiteX2" fmla="*/ 140499 w 4265222"/>
                <a:gd name="connsiteY2" fmla="*/ 817875 h 3190314"/>
                <a:gd name="connsiteX3" fmla="*/ 114415 w 4265222"/>
                <a:gd name="connsiteY3" fmla="*/ 1385151 h 3190314"/>
                <a:gd name="connsiteX4" fmla="*/ 680118 w 4265222"/>
                <a:gd name="connsiteY4" fmla="*/ 2259864 h 3190314"/>
                <a:gd name="connsiteX5" fmla="*/ 1030956 w 4265222"/>
                <a:gd name="connsiteY5" fmla="*/ 2713007 h 3190314"/>
                <a:gd name="connsiteX6" fmla="*/ 1457464 w 4265222"/>
                <a:gd name="connsiteY6" fmla="*/ 2953955 h 3190314"/>
                <a:gd name="connsiteX7" fmla="*/ 1734395 w 4265222"/>
                <a:gd name="connsiteY7" fmla="*/ 3092949 h 3190314"/>
                <a:gd name="connsiteX8" fmla="*/ 1973225 w 4265222"/>
                <a:gd name="connsiteY8" fmla="*/ 3120288 h 3190314"/>
                <a:gd name="connsiteX9" fmla="*/ 1984513 w 4265222"/>
                <a:gd name="connsiteY9" fmla="*/ 3165445 h 3190314"/>
                <a:gd name="connsiteX10" fmla="*/ 2577535 w 4265222"/>
                <a:gd name="connsiteY10" fmla="*/ 3102297 h 3190314"/>
                <a:gd name="connsiteX11" fmla="*/ 3475882 w 4265222"/>
                <a:gd name="connsiteY11" fmla="*/ 2837362 h 3190314"/>
                <a:gd name="connsiteX12" fmla="*/ 4265222 w 4265222"/>
                <a:gd name="connsiteY12" fmla="*/ 2552846 h 3190314"/>
                <a:gd name="connsiteX0" fmla="*/ 0 w 4265222"/>
                <a:gd name="connsiteY0" fmla="*/ 0 h 3190314"/>
                <a:gd name="connsiteX1" fmla="*/ 97701 w 4265222"/>
                <a:gd name="connsiteY1" fmla="*/ 636693 h 3190314"/>
                <a:gd name="connsiteX2" fmla="*/ 140499 w 4265222"/>
                <a:gd name="connsiteY2" fmla="*/ 817875 h 3190314"/>
                <a:gd name="connsiteX3" fmla="*/ 328404 w 4265222"/>
                <a:gd name="connsiteY3" fmla="*/ 1398093 h 3190314"/>
                <a:gd name="connsiteX4" fmla="*/ 680118 w 4265222"/>
                <a:gd name="connsiteY4" fmla="*/ 2259864 h 3190314"/>
                <a:gd name="connsiteX5" fmla="*/ 1030956 w 4265222"/>
                <a:gd name="connsiteY5" fmla="*/ 2713007 h 3190314"/>
                <a:gd name="connsiteX6" fmla="*/ 1457464 w 4265222"/>
                <a:gd name="connsiteY6" fmla="*/ 2953955 h 3190314"/>
                <a:gd name="connsiteX7" fmla="*/ 1734395 w 4265222"/>
                <a:gd name="connsiteY7" fmla="*/ 3092949 h 3190314"/>
                <a:gd name="connsiteX8" fmla="*/ 1973225 w 4265222"/>
                <a:gd name="connsiteY8" fmla="*/ 3120288 h 3190314"/>
                <a:gd name="connsiteX9" fmla="*/ 1984513 w 4265222"/>
                <a:gd name="connsiteY9" fmla="*/ 3165445 h 3190314"/>
                <a:gd name="connsiteX10" fmla="*/ 2577535 w 4265222"/>
                <a:gd name="connsiteY10" fmla="*/ 3102297 h 3190314"/>
                <a:gd name="connsiteX11" fmla="*/ 3475882 w 4265222"/>
                <a:gd name="connsiteY11" fmla="*/ 2837362 h 3190314"/>
                <a:gd name="connsiteX12" fmla="*/ 4265222 w 4265222"/>
                <a:gd name="connsiteY12" fmla="*/ 2552846 h 3190314"/>
                <a:gd name="connsiteX0" fmla="*/ 0 w 4265222"/>
                <a:gd name="connsiteY0" fmla="*/ 0 h 3190314"/>
                <a:gd name="connsiteX1" fmla="*/ 97701 w 4265222"/>
                <a:gd name="connsiteY1" fmla="*/ 636693 h 3190314"/>
                <a:gd name="connsiteX2" fmla="*/ 140499 w 4265222"/>
                <a:gd name="connsiteY2" fmla="*/ 817875 h 3190314"/>
                <a:gd name="connsiteX3" fmla="*/ 328404 w 4265222"/>
                <a:gd name="connsiteY3" fmla="*/ 1398093 h 3190314"/>
                <a:gd name="connsiteX4" fmla="*/ 680118 w 4265222"/>
                <a:gd name="connsiteY4" fmla="*/ 2259864 h 3190314"/>
                <a:gd name="connsiteX5" fmla="*/ 1030956 w 4265222"/>
                <a:gd name="connsiteY5" fmla="*/ 2713007 h 3190314"/>
                <a:gd name="connsiteX6" fmla="*/ 1457464 w 4265222"/>
                <a:gd name="connsiteY6" fmla="*/ 2953955 h 3190314"/>
                <a:gd name="connsiteX7" fmla="*/ 1734395 w 4265222"/>
                <a:gd name="connsiteY7" fmla="*/ 3092949 h 3190314"/>
                <a:gd name="connsiteX8" fmla="*/ 1973225 w 4265222"/>
                <a:gd name="connsiteY8" fmla="*/ 3120288 h 3190314"/>
                <a:gd name="connsiteX9" fmla="*/ 1984513 w 4265222"/>
                <a:gd name="connsiteY9" fmla="*/ 3165445 h 3190314"/>
                <a:gd name="connsiteX10" fmla="*/ 2577535 w 4265222"/>
                <a:gd name="connsiteY10" fmla="*/ 3102297 h 3190314"/>
                <a:gd name="connsiteX11" fmla="*/ 3475882 w 4265222"/>
                <a:gd name="connsiteY11" fmla="*/ 2837362 h 3190314"/>
                <a:gd name="connsiteX12" fmla="*/ 4265222 w 4265222"/>
                <a:gd name="connsiteY12" fmla="*/ 2552846 h 3190314"/>
                <a:gd name="connsiteX0" fmla="*/ 0 w 4265222"/>
                <a:gd name="connsiteY0" fmla="*/ 0 h 3190314"/>
                <a:gd name="connsiteX1" fmla="*/ 97701 w 4265222"/>
                <a:gd name="connsiteY1" fmla="*/ 636693 h 3190314"/>
                <a:gd name="connsiteX2" fmla="*/ 140499 w 4265222"/>
                <a:gd name="connsiteY2" fmla="*/ 817875 h 3190314"/>
                <a:gd name="connsiteX3" fmla="*/ 328404 w 4265222"/>
                <a:gd name="connsiteY3" fmla="*/ 1398093 h 3190314"/>
                <a:gd name="connsiteX4" fmla="*/ 680118 w 4265222"/>
                <a:gd name="connsiteY4" fmla="*/ 2259864 h 3190314"/>
                <a:gd name="connsiteX5" fmla="*/ 1030956 w 4265222"/>
                <a:gd name="connsiteY5" fmla="*/ 2713007 h 3190314"/>
                <a:gd name="connsiteX6" fmla="*/ 1457464 w 4265222"/>
                <a:gd name="connsiteY6" fmla="*/ 2953955 h 3190314"/>
                <a:gd name="connsiteX7" fmla="*/ 1734395 w 4265222"/>
                <a:gd name="connsiteY7" fmla="*/ 3092949 h 3190314"/>
                <a:gd name="connsiteX8" fmla="*/ 1973225 w 4265222"/>
                <a:gd name="connsiteY8" fmla="*/ 3120288 h 3190314"/>
                <a:gd name="connsiteX9" fmla="*/ 1984513 w 4265222"/>
                <a:gd name="connsiteY9" fmla="*/ 3165445 h 3190314"/>
                <a:gd name="connsiteX10" fmla="*/ 2577535 w 4265222"/>
                <a:gd name="connsiteY10" fmla="*/ 3102297 h 3190314"/>
                <a:gd name="connsiteX11" fmla="*/ 3475882 w 4265222"/>
                <a:gd name="connsiteY11" fmla="*/ 2837362 h 3190314"/>
                <a:gd name="connsiteX12" fmla="*/ 4265222 w 4265222"/>
                <a:gd name="connsiteY12" fmla="*/ 2552846 h 3190314"/>
                <a:gd name="connsiteX0" fmla="*/ 0 w 4265222"/>
                <a:gd name="connsiteY0" fmla="*/ 0 h 3190314"/>
                <a:gd name="connsiteX1" fmla="*/ 97701 w 4265222"/>
                <a:gd name="connsiteY1" fmla="*/ 636693 h 3190314"/>
                <a:gd name="connsiteX2" fmla="*/ 140499 w 4265222"/>
                <a:gd name="connsiteY2" fmla="*/ 817875 h 3190314"/>
                <a:gd name="connsiteX3" fmla="*/ 202318 w 4265222"/>
                <a:gd name="connsiteY3" fmla="*/ 850229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65222"/>
                <a:gd name="connsiteY0" fmla="*/ 0 h 3190314"/>
                <a:gd name="connsiteX1" fmla="*/ 69169 w 4265222"/>
                <a:gd name="connsiteY1" fmla="*/ 449039 h 3190314"/>
                <a:gd name="connsiteX2" fmla="*/ 140499 w 4265222"/>
                <a:gd name="connsiteY2" fmla="*/ 817875 h 3190314"/>
                <a:gd name="connsiteX3" fmla="*/ 202318 w 4265222"/>
                <a:gd name="connsiteY3" fmla="*/ 850229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65222"/>
                <a:gd name="connsiteY0" fmla="*/ 0 h 3190314"/>
                <a:gd name="connsiteX1" fmla="*/ 69169 w 4265222"/>
                <a:gd name="connsiteY1" fmla="*/ 449039 h 3190314"/>
                <a:gd name="connsiteX2" fmla="*/ 121478 w 4265222"/>
                <a:gd name="connsiteY2" fmla="*/ 753167 h 3190314"/>
                <a:gd name="connsiteX3" fmla="*/ 202318 w 4265222"/>
                <a:gd name="connsiteY3" fmla="*/ 850229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65222"/>
                <a:gd name="connsiteY0" fmla="*/ 0 h 3190314"/>
                <a:gd name="connsiteX1" fmla="*/ 69169 w 4265222"/>
                <a:gd name="connsiteY1" fmla="*/ 449039 h 3190314"/>
                <a:gd name="connsiteX2" fmla="*/ 121478 w 4265222"/>
                <a:gd name="connsiteY2" fmla="*/ 753167 h 3190314"/>
                <a:gd name="connsiteX3" fmla="*/ 202318 w 4265222"/>
                <a:gd name="connsiteY3" fmla="*/ 850229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65222"/>
                <a:gd name="connsiteY0" fmla="*/ 0 h 3190314"/>
                <a:gd name="connsiteX1" fmla="*/ 69169 w 4265222"/>
                <a:gd name="connsiteY1" fmla="*/ 449039 h 3190314"/>
                <a:gd name="connsiteX2" fmla="*/ 121478 w 4265222"/>
                <a:gd name="connsiteY2" fmla="*/ 753167 h 3190314"/>
                <a:gd name="connsiteX3" fmla="*/ 202318 w 4265222"/>
                <a:gd name="connsiteY3" fmla="*/ 850229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65222"/>
                <a:gd name="connsiteY0" fmla="*/ 0 h 3190314"/>
                <a:gd name="connsiteX1" fmla="*/ 54904 w 4265222"/>
                <a:gd name="connsiteY1" fmla="*/ 449039 h 3190314"/>
                <a:gd name="connsiteX2" fmla="*/ 121478 w 4265222"/>
                <a:gd name="connsiteY2" fmla="*/ 753167 h 3190314"/>
                <a:gd name="connsiteX3" fmla="*/ 202318 w 4265222"/>
                <a:gd name="connsiteY3" fmla="*/ 850229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65222"/>
                <a:gd name="connsiteY0" fmla="*/ 0 h 3190314"/>
                <a:gd name="connsiteX1" fmla="*/ 54904 w 4265222"/>
                <a:gd name="connsiteY1" fmla="*/ 449039 h 3190314"/>
                <a:gd name="connsiteX2" fmla="*/ 116723 w 4265222"/>
                <a:gd name="connsiteY2" fmla="*/ 714343 h 3190314"/>
                <a:gd name="connsiteX3" fmla="*/ 202318 w 4265222"/>
                <a:gd name="connsiteY3" fmla="*/ 850229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65222"/>
                <a:gd name="connsiteY0" fmla="*/ 0 h 3190314"/>
                <a:gd name="connsiteX1" fmla="*/ 54904 w 4265222"/>
                <a:gd name="connsiteY1" fmla="*/ 449039 h 3190314"/>
                <a:gd name="connsiteX2" fmla="*/ 116723 w 4265222"/>
                <a:gd name="connsiteY2" fmla="*/ 714343 h 3190314"/>
                <a:gd name="connsiteX3" fmla="*/ 202318 w 4265222"/>
                <a:gd name="connsiteY3" fmla="*/ 869641 h 3190314"/>
                <a:gd name="connsiteX4" fmla="*/ 328404 w 4265222"/>
                <a:gd name="connsiteY4" fmla="*/ 1398093 h 3190314"/>
                <a:gd name="connsiteX5" fmla="*/ 680118 w 4265222"/>
                <a:gd name="connsiteY5" fmla="*/ 2259864 h 3190314"/>
                <a:gd name="connsiteX6" fmla="*/ 1030956 w 4265222"/>
                <a:gd name="connsiteY6" fmla="*/ 2713007 h 3190314"/>
                <a:gd name="connsiteX7" fmla="*/ 1457464 w 4265222"/>
                <a:gd name="connsiteY7" fmla="*/ 2953955 h 3190314"/>
                <a:gd name="connsiteX8" fmla="*/ 1734395 w 4265222"/>
                <a:gd name="connsiteY8" fmla="*/ 3092949 h 3190314"/>
                <a:gd name="connsiteX9" fmla="*/ 1973225 w 4265222"/>
                <a:gd name="connsiteY9" fmla="*/ 3120288 h 3190314"/>
                <a:gd name="connsiteX10" fmla="*/ 1984513 w 4265222"/>
                <a:gd name="connsiteY10" fmla="*/ 3165445 h 3190314"/>
                <a:gd name="connsiteX11" fmla="*/ 2577535 w 4265222"/>
                <a:gd name="connsiteY11" fmla="*/ 3102297 h 3190314"/>
                <a:gd name="connsiteX12" fmla="*/ 3475882 w 4265222"/>
                <a:gd name="connsiteY12" fmla="*/ 2837362 h 3190314"/>
                <a:gd name="connsiteX13" fmla="*/ 4265222 w 4265222"/>
                <a:gd name="connsiteY13" fmla="*/ 2552846 h 3190314"/>
                <a:gd name="connsiteX0" fmla="*/ 0 w 4254404"/>
                <a:gd name="connsiteY0" fmla="*/ 0 h 3195221"/>
                <a:gd name="connsiteX1" fmla="*/ 44086 w 4254404"/>
                <a:gd name="connsiteY1" fmla="*/ 453946 h 3195221"/>
                <a:gd name="connsiteX2" fmla="*/ 105905 w 4254404"/>
                <a:gd name="connsiteY2" fmla="*/ 719250 h 3195221"/>
                <a:gd name="connsiteX3" fmla="*/ 191500 w 4254404"/>
                <a:gd name="connsiteY3" fmla="*/ 874548 h 3195221"/>
                <a:gd name="connsiteX4" fmla="*/ 317586 w 4254404"/>
                <a:gd name="connsiteY4" fmla="*/ 1403000 h 3195221"/>
                <a:gd name="connsiteX5" fmla="*/ 669300 w 4254404"/>
                <a:gd name="connsiteY5" fmla="*/ 2264771 h 3195221"/>
                <a:gd name="connsiteX6" fmla="*/ 1020138 w 4254404"/>
                <a:gd name="connsiteY6" fmla="*/ 2717914 h 3195221"/>
                <a:gd name="connsiteX7" fmla="*/ 1446646 w 4254404"/>
                <a:gd name="connsiteY7" fmla="*/ 2958862 h 3195221"/>
                <a:gd name="connsiteX8" fmla="*/ 1723577 w 4254404"/>
                <a:gd name="connsiteY8" fmla="*/ 3097856 h 3195221"/>
                <a:gd name="connsiteX9" fmla="*/ 1962407 w 4254404"/>
                <a:gd name="connsiteY9" fmla="*/ 3125195 h 3195221"/>
                <a:gd name="connsiteX10" fmla="*/ 1973695 w 4254404"/>
                <a:gd name="connsiteY10" fmla="*/ 3170352 h 3195221"/>
                <a:gd name="connsiteX11" fmla="*/ 2566717 w 4254404"/>
                <a:gd name="connsiteY11" fmla="*/ 3107204 h 3195221"/>
                <a:gd name="connsiteX12" fmla="*/ 3465064 w 4254404"/>
                <a:gd name="connsiteY12" fmla="*/ 2842269 h 3195221"/>
                <a:gd name="connsiteX13" fmla="*/ 4254404 w 4254404"/>
                <a:gd name="connsiteY13" fmla="*/ 2557753 h 3195221"/>
                <a:gd name="connsiteX0" fmla="*/ 0 w 4254404"/>
                <a:gd name="connsiteY0" fmla="*/ 0 h 3195221"/>
                <a:gd name="connsiteX1" fmla="*/ 54905 w 4254404"/>
                <a:gd name="connsiteY1" fmla="*/ 453946 h 3195221"/>
                <a:gd name="connsiteX2" fmla="*/ 105905 w 4254404"/>
                <a:gd name="connsiteY2" fmla="*/ 719250 h 3195221"/>
                <a:gd name="connsiteX3" fmla="*/ 191500 w 4254404"/>
                <a:gd name="connsiteY3" fmla="*/ 874548 h 3195221"/>
                <a:gd name="connsiteX4" fmla="*/ 317586 w 4254404"/>
                <a:gd name="connsiteY4" fmla="*/ 1403000 h 3195221"/>
                <a:gd name="connsiteX5" fmla="*/ 669300 w 4254404"/>
                <a:gd name="connsiteY5" fmla="*/ 2264771 h 3195221"/>
                <a:gd name="connsiteX6" fmla="*/ 1020138 w 4254404"/>
                <a:gd name="connsiteY6" fmla="*/ 2717914 h 3195221"/>
                <a:gd name="connsiteX7" fmla="*/ 1446646 w 4254404"/>
                <a:gd name="connsiteY7" fmla="*/ 2958862 h 3195221"/>
                <a:gd name="connsiteX8" fmla="*/ 1723577 w 4254404"/>
                <a:gd name="connsiteY8" fmla="*/ 3097856 h 3195221"/>
                <a:gd name="connsiteX9" fmla="*/ 1962407 w 4254404"/>
                <a:gd name="connsiteY9" fmla="*/ 3125195 h 3195221"/>
                <a:gd name="connsiteX10" fmla="*/ 1973695 w 4254404"/>
                <a:gd name="connsiteY10" fmla="*/ 3170352 h 3195221"/>
                <a:gd name="connsiteX11" fmla="*/ 2566717 w 4254404"/>
                <a:gd name="connsiteY11" fmla="*/ 3107204 h 3195221"/>
                <a:gd name="connsiteX12" fmla="*/ 3465064 w 4254404"/>
                <a:gd name="connsiteY12" fmla="*/ 2842269 h 3195221"/>
                <a:gd name="connsiteX13" fmla="*/ 4254404 w 4254404"/>
                <a:gd name="connsiteY13" fmla="*/ 2557753 h 3195221"/>
                <a:gd name="connsiteX0" fmla="*/ 0 w 4254404"/>
                <a:gd name="connsiteY0" fmla="*/ 0 h 3195221"/>
                <a:gd name="connsiteX1" fmla="*/ 54905 w 4254404"/>
                <a:gd name="connsiteY1" fmla="*/ 453946 h 3195221"/>
                <a:gd name="connsiteX2" fmla="*/ 105905 w 4254404"/>
                <a:gd name="connsiteY2" fmla="*/ 719250 h 3195221"/>
                <a:gd name="connsiteX3" fmla="*/ 184288 w 4254404"/>
                <a:gd name="connsiteY3" fmla="*/ 874548 h 3195221"/>
                <a:gd name="connsiteX4" fmla="*/ 317586 w 4254404"/>
                <a:gd name="connsiteY4" fmla="*/ 1403000 h 3195221"/>
                <a:gd name="connsiteX5" fmla="*/ 669300 w 4254404"/>
                <a:gd name="connsiteY5" fmla="*/ 2264771 h 3195221"/>
                <a:gd name="connsiteX6" fmla="*/ 1020138 w 4254404"/>
                <a:gd name="connsiteY6" fmla="*/ 2717914 h 3195221"/>
                <a:gd name="connsiteX7" fmla="*/ 1446646 w 4254404"/>
                <a:gd name="connsiteY7" fmla="*/ 2958862 h 3195221"/>
                <a:gd name="connsiteX8" fmla="*/ 1723577 w 4254404"/>
                <a:gd name="connsiteY8" fmla="*/ 3097856 h 3195221"/>
                <a:gd name="connsiteX9" fmla="*/ 1962407 w 4254404"/>
                <a:gd name="connsiteY9" fmla="*/ 3125195 h 3195221"/>
                <a:gd name="connsiteX10" fmla="*/ 1973695 w 4254404"/>
                <a:gd name="connsiteY10" fmla="*/ 3170352 h 3195221"/>
                <a:gd name="connsiteX11" fmla="*/ 2566717 w 4254404"/>
                <a:gd name="connsiteY11" fmla="*/ 3107204 h 3195221"/>
                <a:gd name="connsiteX12" fmla="*/ 3465064 w 4254404"/>
                <a:gd name="connsiteY12" fmla="*/ 2842269 h 3195221"/>
                <a:gd name="connsiteX13" fmla="*/ 4254404 w 4254404"/>
                <a:gd name="connsiteY13" fmla="*/ 2557753 h 319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4404" h="3195221">
                  <a:moveTo>
                    <a:pt x="0" y="0"/>
                  </a:moveTo>
                  <a:cubicBezTo>
                    <a:pt x="4395" y="107194"/>
                    <a:pt x="40591" y="371917"/>
                    <a:pt x="54905" y="453946"/>
                  </a:cubicBezTo>
                  <a:cubicBezTo>
                    <a:pt x="78322" y="565454"/>
                    <a:pt x="67455" y="592350"/>
                    <a:pt x="105905" y="719250"/>
                  </a:cubicBezTo>
                  <a:cubicBezTo>
                    <a:pt x="118586" y="766702"/>
                    <a:pt x="149008" y="760590"/>
                    <a:pt x="184288" y="874548"/>
                  </a:cubicBezTo>
                  <a:cubicBezTo>
                    <a:pt x="219568" y="988506"/>
                    <a:pt x="233197" y="1179924"/>
                    <a:pt x="317586" y="1403000"/>
                  </a:cubicBezTo>
                  <a:cubicBezTo>
                    <a:pt x="369479" y="1688628"/>
                    <a:pt x="552208" y="2045619"/>
                    <a:pt x="669300" y="2264771"/>
                  </a:cubicBezTo>
                  <a:cubicBezTo>
                    <a:pt x="786392" y="2483923"/>
                    <a:pt x="890580" y="2602232"/>
                    <a:pt x="1020138" y="2717914"/>
                  </a:cubicBezTo>
                  <a:cubicBezTo>
                    <a:pt x="1149696" y="2833596"/>
                    <a:pt x="1311150" y="2905857"/>
                    <a:pt x="1446646" y="2958862"/>
                  </a:cubicBezTo>
                  <a:cubicBezTo>
                    <a:pt x="1453555" y="3011866"/>
                    <a:pt x="1504267" y="3017747"/>
                    <a:pt x="1723577" y="3097856"/>
                  </a:cubicBezTo>
                  <a:cubicBezTo>
                    <a:pt x="1861925" y="3125578"/>
                    <a:pt x="1920721" y="3107556"/>
                    <a:pt x="1962407" y="3125195"/>
                  </a:cubicBezTo>
                  <a:cubicBezTo>
                    <a:pt x="1956468" y="3195221"/>
                    <a:pt x="1985689" y="3125726"/>
                    <a:pt x="1973695" y="3170352"/>
                  </a:cubicBezTo>
                  <a:cubicBezTo>
                    <a:pt x="2052189" y="3172116"/>
                    <a:pt x="2318156" y="3161884"/>
                    <a:pt x="2566717" y="3107204"/>
                  </a:cubicBezTo>
                  <a:cubicBezTo>
                    <a:pt x="2815278" y="3052524"/>
                    <a:pt x="3136158" y="2948132"/>
                    <a:pt x="3465064" y="2842269"/>
                  </a:cubicBezTo>
                  <a:cubicBezTo>
                    <a:pt x="3728471" y="2753839"/>
                    <a:pt x="4035387" y="2645008"/>
                    <a:pt x="4254404" y="2557753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 sz="1400" dirty="0"/>
            </a:p>
          </p:txBody>
        </p: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6460888" y="3602956"/>
              <a:ext cx="6710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C00000"/>
                  </a:solidFill>
                </a:rPr>
                <a:t>CDMS</a:t>
              </a:r>
              <a:br>
                <a:rPr lang="de-DE" sz="1400" b="1" dirty="0" smtClean="0">
                  <a:solidFill>
                    <a:srgbClr val="C00000"/>
                  </a:solidFill>
                </a:rPr>
              </a:br>
              <a:r>
                <a:rPr lang="de-DE" sz="1400" b="1" dirty="0" smtClean="0">
                  <a:solidFill>
                    <a:srgbClr val="C00000"/>
                  </a:solidFill>
                </a:rPr>
                <a:t>2010</a:t>
              </a:r>
            </a:p>
          </p:txBody>
        </p:sp>
      </p:grpSp>
      <p:grpSp>
        <p:nvGrpSpPr>
          <p:cNvPr id="7" name="CDMS Soudan Low Threshold (2011)"/>
          <p:cNvGrpSpPr/>
          <p:nvPr/>
        </p:nvGrpSpPr>
        <p:grpSpPr>
          <a:xfrm>
            <a:off x="2451373" y="1370453"/>
            <a:ext cx="2463643" cy="961249"/>
            <a:chOff x="2310062" y="1493838"/>
            <a:chExt cx="2463643" cy="961249"/>
          </a:xfrm>
        </p:grpSpPr>
        <p:sp>
          <p:nvSpPr>
            <p:cNvPr id="166" name="CDMS Soudan Low Threshold"/>
            <p:cNvSpPr/>
            <p:nvPr/>
          </p:nvSpPr>
          <p:spPr>
            <a:xfrm>
              <a:off x="2310062" y="1493838"/>
              <a:ext cx="834107" cy="915808"/>
            </a:xfrm>
            <a:custGeom>
              <a:avLst/>
              <a:gdLst>
                <a:gd name="connsiteX0" fmla="*/ 0 w 1104181"/>
                <a:gd name="connsiteY0" fmla="*/ 0 h 816634"/>
                <a:gd name="connsiteX1" fmla="*/ 258792 w 1104181"/>
                <a:gd name="connsiteY1" fmla="*/ 304800 h 816634"/>
                <a:gd name="connsiteX2" fmla="*/ 419819 w 1104181"/>
                <a:gd name="connsiteY2" fmla="*/ 431321 h 816634"/>
                <a:gd name="connsiteX3" fmla="*/ 603849 w 1104181"/>
                <a:gd name="connsiteY3" fmla="*/ 575095 h 816634"/>
                <a:gd name="connsiteX4" fmla="*/ 753373 w 1104181"/>
                <a:gd name="connsiteY4" fmla="*/ 655608 h 816634"/>
                <a:gd name="connsiteX5" fmla="*/ 902898 w 1104181"/>
                <a:gd name="connsiteY5" fmla="*/ 736121 h 816634"/>
                <a:gd name="connsiteX6" fmla="*/ 1012166 w 1104181"/>
                <a:gd name="connsiteY6" fmla="*/ 787880 h 816634"/>
                <a:gd name="connsiteX7" fmla="*/ 1104181 w 1104181"/>
                <a:gd name="connsiteY7" fmla="*/ 816634 h 816634"/>
                <a:gd name="connsiteX0" fmla="*/ 0 w 1104181"/>
                <a:gd name="connsiteY0" fmla="*/ 0 h 816634"/>
                <a:gd name="connsiteX1" fmla="*/ 258792 w 1104181"/>
                <a:gd name="connsiteY1" fmla="*/ 304800 h 816634"/>
                <a:gd name="connsiteX2" fmla="*/ 425569 w 1104181"/>
                <a:gd name="connsiteY2" fmla="*/ 448574 h 816634"/>
                <a:gd name="connsiteX3" fmla="*/ 603849 w 1104181"/>
                <a:gd name="connsiteY3" fmla="*/ 575095 h 816634"/>
                <a:gd name="connsiteX4" fmla="*/ 753373 w 1104181"/>
                <a:gd name="connsiteY4" fmla="*/ 655608 h 816634"/>
                <a:gd name="connsiteX5" fmla="*/ 902898 w 1104181"/>
                <a:gd name="connsiteY5" fmla="*/ 736121 h 816634"/>
                <a:gd name="connsiteX6" fmla="*/ 1012166 w 1104181"/>
                <a:gd name="connsiteY6" fmla="*/ 787880 h 816634"/>
                <a:gd name="connsiteX7" fmla="*/ 1104181 w 1104181"/>
                <a:gd name="connsiteY7" fmla="*/ 816634 h 816634"/>
                <a:gd name="connsiteX0" fmla="*/ 0 w 1104181"/>
                <a:gd name="connsiteY0" fmla="*/ 0 h 816634"/>
                <a:gd name="connsiteX1" fmla="*/ 258792 w 1104181"/>
                <a:gd name="connsiteY1" fmla="*/ 304800 h 816634"/>
                <a:gd name="connsiteX2" fmla="*/ 425569 w 1104181"/>
                <a:gd name="connsiteY2" fmla="*/ 448574 h 816634"/>
                <a:gd name="connsiteX3" fmla="*/ 603849 w 1104181"/>
                <a:gd name="connsiteY3" fmla="*/ 575095 h 816634"/>
                <a:gd name="connsiteX4" fmla="*/ 759124 w 1104181"/>
                <a:gd name="connsiteY4" fmla="*/ 667110 h 816634"/>
                <a:gd name="connsiteX5" fmla="*/ 902898 w 1104181"/>
                <a:gd name="connsiteY5" fmla="*/ 736121 h 816634"/>
                <a:gd name="connsiteX6" fmla="*/ 1012166 w 1104181"/>
                <a:gd name="connsiteY6" fmla="*/ 787880 h 816634"/>
                <a:gd name="connsiteX7" fmla="*/ 1104181 w 1104181"/>
                <a:gd name="connsiteY7" fmla="*/ 816634 h 816634"/>
                <a:gd name="connsiteX0" fmla="*/ 0 w 1033063"/>
                <a:gd name="connsiteY0" fmla="*/ 0 h 816634"/>
                <a:gd name="connsiteX1" fmla="*/ 187674 w 1033063"/>
                <a:gd name="connsiteY1" fmla="*/ 304800 h 816634"/>
                <a:gd name="connsiteX2" fmla="*/ 354451 w 1033063"/>
                <a:gd name="connsiteY2" fmla="*/ 448574 h 816634"/>
                <a:gd name="connsiteX3" fmla="*/ 532731 w 1033063"/>
                <a:gd name="connsiteY3" fmla="*/ 575095 h 816634"/>
                <a:gd name="connsiteX4" fmla="*/ 688006 w 1033063"/>
                <a:gd name="connsiteY4" fmla="*/ 667110 h 816634"/>
                <a:gd name="connsiteX5" fmla="*/ 831780 w 1033063"/>
                <a:gd name="connsiteY5" fmla="*/ 736121 h 816634"/>
                <a:gd name="connsiteX6" fmla="*/ 941048 w 1033063"/>
                <a:gd name="connsiteY6" fmla="*/ 787880 h 816634"/>
                <a:gd name="connsiteX7" fmla="*/ 1033063 w 1033063"/>
                <a:gd name="connsiteY7" fmla="*/ 816634 h 816634"/>
                <a:gd name="connsiteX0" fmla="*/ 0 w 1033063"/>
                <a:gd name="connsiteY0" fmla="*/ 0 h 705262"/>
                <a:gd name="connsiteX1" fmla="*/ 187674 w 1033063"/>
                <a:gd name="connsiteY1" fmla="*/ 193428 h 705262"/>
                <a:gd name="connsiteX2" fmla="*/ 354451 w 1033063"/>
                <a:gd name="connsiteY2" fmla="*/ 337202 h 705262"/>
                <a:gd name="connsiteX3" fmla="*/ 532731 w 1033063"/>
                <a:gd name="connsiteY3" fmla="*/ 463723 h 705262"/>
                <a:gd name="connsiteX4" fmla="*/ 688006 w 1033063"/>
                <a:gd name="connsiteY4" fmla="*/ 555738 h 705262"/>
                <a:gd name="connsiteX5" fmla="*/ 831780 w 1033063"/>
                <a:gd name="connsiteY5" fmla="*/ 624749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1033063"/>
                <a:gd name="connsiteY0" fmla="*/ 0 h 705262"/>
                <a:gd name="connsiteX1" fmla="*/ 198204 w 1033063"/>
                <a:gd name="connsiteY1" fmla="*/ 237502 h 705262"/>
                <a:gd name="connsiteX2" fmla="*/ 354451 w 1033063"/>
                <a:gd name="connsiteY2" fmla="*/ 337202 h 705262"/>
                <a:gd name="connsiteX3" fmla="*/ 532731 w 1033063"/>
                <a:gd name="connsiteY3" fmla="*/ 463723 h 705262"/>
                <a:gd name="connsiteX4" fmla="*/ 688006 w 1033063"/>
                <a:gd name="connsiteY4" fmla="*/ 555738 h 705262"/>
                <a:gd name="connsiteX5" fmla="*/ 831780 w 1033063"/>
                <a:gd name="connsiteY5" fmla="*/ 624749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1033063"/>
                <a:gd name="connsiteY0" fmla="*/ 0 h 705262"/>
                <a:gd name="connsiteX1" fmla="*/ 198204 w 1033063"/>
                <a:gd name="connsiteY1" fmla="*/ 237502 h 705262"/>
                <a:gd name="connsiteX2" fmla="*/ 368093 w 1033063"/>
                <a:gd name="connsiteY2" fmla="*/ 403313 h 705262"/>
                <a:gd name="connsiteX3" fmla="*/ 532731 w 1033063"/>
                <a:gd name="connsiteY3" fmla="*/ 463723 h 705262"/>
                <a:gd name="connsiteX4" fmla="*/ 688006 w 1033063"/>
                <a:gd name="connsiteY4" fmla="*/ 555738 h 705262"/>
                <a:gd name="connsiteX5" fmla="*/ 831780 w 1033063"/>
                <a:gd name="connsiteY5" fmla="*/ 624749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1033063"/>
                <a:gd name="connsiteY0" fmla="*/ 0 h 705262"/>
                <a:gd name="connsiteX1" fmla="*/ 198204 w 1033063"/>
                <a:gd name="connsiteY1" fmla="*/ 237502 h 705262"/>
                <a:gd name="connsiteX2" fmla="*/ 368093 w 1033063"/>
                <a:gd name="connsiteY2" fmla="*/ 403313 h 705262"/>
                <a:gd name="connsiteX3" fmla="*/ 530431 w 1033063"/>
                <a:gd name="connsiteY3" fmla="*/ 496779 h 705262"/>
                <a:gd name="connsiteX4" fmla="*/ 688006 w 1033063"/>
                <a:gd name="connsiteY4" fmla="*/ 555738 h 705262"/>
                <a:gd name="connsiteX5" fmla="*/ 831780 w 1033063"/>
                <a:gd name="connsiteY5" fmla="*/ 624749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1033063"/>
                <a:gd name="connsiteY0" fmla="*/ 0 h 705262"/>
                <a:gd name="connsiteX1" fmla="*/ 198204 w 1033063"/>
                <a:gd name="connsiteY1" fmla="*/ 237502 h 705262"/>
                <a:gd name="connsiteX2" fmla="*/ 368093 w 1033063"/>
                <a:gd name="connsiteY2" fmla="*/ 403313 h 705262"/>
                <a:gd name="connsiteX3" fmla="*/ 530431 w 1033063"/>
                <a:gd name="connsiteY3" fmla="*/ 496779 h 705262"/>
                <a:gd name="connsiteX4" fmla="*/ 641801 w 1033063"/>
                <a:gd name="connsiteY4" fmla="*/ 561247 h 705262"/>
                <a:gd name="connsiteX5" fmla="*/ 831780 w 1033063"/>
                <a:gd name="connsiteY5" fmla="*/ 624749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1033063"/>
                <a:gd name="connsiteY0" fmla="*/ 0 h 705262"/>
                <a:gd name="connsiteX1" fmla="*/ 198204 w 1033063"/>
                <a:gd name="connsiteY1" fmla="*/ 237502 h 705262"/>
                <a:gd name="connsiteX2" fmla="*/ 368093 w 1033063"/>
                <a:gd name="connsiteY2" fmla="*/ 403313 h 705262"/>
                <a:gd name="connsiteX3" fmla="*/ 530431 w 1033063"/>
                <a:gd name="connsiteY3" fmla="*/ 496779 h 705262"/>
                <a:gd name="connsiteX4" fmla="*/ 641801 w 1033063"/>
                <a:gd name="connsiteY4" fmla="*/ 561247 h 705262"/>
                <a:gd name="connsiteX5" fmla="*/ 766386 w 1033063"/>
                <a:gd name="connsiteY5" fmla="*/ 635768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1033063"/>
                <a:gd name="connsiteY0" fmla="*/ 0 h 705262"/>
                <a:gd name="connsiteX1" fmla="*/ 198204 w 1033063"/>
                <a:gd name="connsiteY1" fmla="*/ 237502 h 705262"/>
                <a:gd name="connsiteX2" fmla="*/ 368093 w 1033063"/>
                <a:gd name="connsiteY2" fmla="*/ 403313 h 705262"/>
                <a:gd name="connsiteX3" fmla="*/ 530431 w 1033063"/>
                <a:gd name="connsiteY3" fmla="*/ 496779 h 705262"/>
                <a:gd name="connsiteX4" fmla="*/ 641801 w 1033063"/>
                <a:gd name="connsiteY4" fmla="*/ 561247 h 705262"/>
                <a:gd name="connsiteX5" fmla="*/ 766386 w 1033063"/>
                <a:gd name="connsiteY5" fmla="*/ 619241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1033063"/>
                <a:gd name="connsiteY0" fmla="*/ 0 h 705262"/>
                <a:gd name="connsiteX1" fmla="*/ 198204 w 1033063"/>
                <a:gd name="connsiteY1" fmla="*/ 237502 h 705262"/>
                <a:gd name="connsiteX2" fmla="*/ 368093 w 1033063"/>
                <a:gd name="connsiteY2" fmla="*/ 403313 h 705262"/>
                <a:gd name="connsiteX3" fmla="*/ 516125 w 1033063"/>
                <a:gd name="connsiteY3" fmla="*/ 496779 h 705262"/>
                <a:gd name="connsiteX4" fmla="*/ 641801 w 1033063"/>
                <a:gd name="connsiteY4" fmla="*/ 561247 h 705262"/>
                <a:gd name="connsiteX5" fmla="*/ 766386 w 1033063"/>
                <a:gd name="connsiteY5" fmla="*/ 619241 h 705262"/>
                <a:gd name="connsiteX6" fmla="*/ 941048 w 1033063"/>
                <a:gd name="connsiteY6" fmla="*/ 676508 h 705262"/>
                <a:gd name="connsiteX7" fmla="*/ 1033063 w 1033063"/>
                <a:gd name="connsiteY7" fmla="*/ 705262 h 705262"/>
                <a:gd name="connsiteX0" fmla="*/ 0 w 972823"/>
                <a:gd name="connsiteY0" fmla="*/ 0 h 705262"/>
                <a:gd name="connsiteX1" fmla="*/ 198204 w 972823"/>
                <a:gd name="connsiteY1" fmla="*/ 237502 h 705262"/>
                <a:gd name="connsiteX2" fmla="*/ 368093 w 972823"/>
                <a:gd name="connsiteY2" fmla="*/ 403313 h 705262"/>
                <a:gd name="connsiteX3" fmla="*/ 516125 w 972823"/>
                <a:gd name="connsiteY3" fmla="*/ 496779 h 705262"/>
                <a:gd name="connsiteX4" fmla="*/ 641801 w 972823"/>
                <a:gd name="connsiteY4" fmla="*/ 561247 h 705262"/>
                <a:gd name="connsiteX5" fmla="*/ 766386 w 972823"/>
                <a:gd name="connsiteY5" fmla="*/ 619241 h 705262"/>
                <a:gd name="connsiteX6" fmla="*/ 941048 w 972823"/>
                <a:gd name="connsiteY6" fmla="*/ 676508 h 705262"/>
                <a:gd name="connsiteX7" fmla="*/ 957040 w 972823"/>
                <a:gd name="connsiteY7" fmla="*/ 705262 h 705262"/>
                <a:gd name="connsiteX0" fmla="*/ 0 w 957040"/>
                <a:gd name="connsiteY0" fmla="*/ 0 h 705262"/>
                <a:gd name="connsiteX1" fmla="*/ 198204 w 957040"/>
                <a:gd name="connsiteY1" fmla="*/ 237502 h 705262"/>
                <a:gd name="connsiteX2" fmla="*/ 368093 w 957040"/>
                <a:gd name="connsiteY2" fmla="*/ 403313 h 705262"/>
                <a:gd name="connsiteX3" fmla="*/ 516125 w 957040"/>
                <a:gd name="connsiteY3" fmla="*/ 496779 h 705262"/>
                <a:gd name="connsiteX4" fmla="*/ 641801 w 957040"/>
                <a:gd name="connsiteY4" fmla="*/ 561247 h 705262"/>
                <a:gd name="connsiteX5" fmla="*/ 766386 w 957040"/>
                <a:gd name="connsiteY5" fmla="*/ 619241 h 705262"/>
                <a:gd name="connsiteX6" fmla="*/ 866433 w 957040"/>
                <a:gd name="connsiteY6" fmla="*/ 669356 h 705262"/>
                <a:gd name="connsiteX7" fmla="*/ 957040 w 957040"/>
                <a:gd name="connsiteY7" fmla="*/ 705262 h 705262"/>
                <a:gd name="connsiteX0" fmla="*/ 53499 w 1010539"/>
                <a:gd name="connsiteY0" fmla="*/ 150957 h 856219"/>
                <a:gd name="connsiteX1" fmla="*/ 33034 w 1010539"/>
                <a:gd name="connsiteY1" fmla="*/ 39584 h 856219"/>
                <a:gd name="connsiteX2" fmla="*/ 251703 w 1010539"/>
                <a:gd name="connsiteY2" fmla="*/ 388459 h 856219"/>
                <a:gd name="connsiteX3" fmla="*/ 421592 w 1010539"/>
                <a:gd name="connsiteY3" fmla="*/ 554270 h 856219"/>
                <a:gd name="connsiteX4" fmla="*/ 569624 w 1010539"/>
                <a:gd name="connsiteY4" fmla="*/ 647736 h 856219"/>
                <a:gd name="connsiteX5" fmla="*/ 695300 w 1010539"/>
                <a:gd name="connsiteY5" fmla="*/ 712204 h 856219"/>
                <a:gd name="connsiteX6" fmla="*/ 819885 w 1010539"/>
                <a:gd name="connsiteY6" fmla="*/ 770198 h 856219"/>
                <a:gd name="connsiteX7" fmla="*/ 919932 w 1010539"/>
                <a:gd name="connsiteY7" fmla="*/ 820313 h 856219"/>
                <a:gd name="connsiteX8" fmla="*/ 1010539 w 1010539"/>
                <a:gd name="connsiteY8" fmla="*/ 856219 h 856219"/>
                <a:gd name="connsiteX0" fmla="*/ 53499 w 1010539"/>
                <a:gd name="connsiteY0" fmla="*/ 150957 h 856219"/>
                <a:gd name="connsiteX1" fmla="*/ 33034 w 1010539"/>
                <a:gd name="connsiteY1" fmla="*/ 39584 h 856219"/>
                <a:gd name="connsiteX2" fmla="*/ 251703 w 1010539"/>
                <a:gd name="connsiteY2" fmla="*/ 388459 h 856219"/>
                <a:gd name="connsiteX3" fmla="*/ 431130 w 1010539"/>
                <a:gd name="connsiteY3" fmla="*/ 539964 h 856219"/>
                <a:gd name="connsiteX4" fmla="*/ 569624 w 1010539"/>
                <a:gd name="connsiteY4" fmla="*/ 647736 h 856219"/>
                <a:gd name="connsiteX5" fmla="*/ 695300 w 1010539"/>
                <a:gd name="connsiteY5" fmla="*/ 712204 h 856219"/>
                <a:gd name="connsiteX6" fmla="*/ 819885 w 1010539"/>
                <a:gd name="connsiteY6" fmla="*/ 770198 h 856219"/>
                <a:gd name="connsiteX7" fmla="*/ 919932 w 1010539"/>
                <a:gd name="connsiteY7" fmla="*/ 820313 h 856219"/>
                <a:gd name="connsiteX8" fmla="*/ 1010539 w 1010539"/>
                <a:gd name="connsiteY8" fmla="*/ 856219 h 856219"/>
                <a:gd name="connsiteX0" fmla="*/ 53499 w 1010539"/>
                <a:gd name="connsiteY0" fmla="*/ 150957 h 856219"/>
                <a:gd name="connsiteX1" fmla="*/ 33034 w 1010539"/>
                <a:gd name="connsiteY1" fmla="*/ 39584 h 856219"/>
                <a:gd name="connsiteX2" fmla="*/ 251703 w 1010539"/>
                <a:gd name="connsiteY2" fmla="*/ 388459 h 856219"/>
                <a:gd name="connsiteX3" fmla="*/ 431130 w 1010539"/>
                <a:gd name="connsiteY3" fmla="*/ 539964 h 856219"/>
                <a:gd name="connsiteX4" fmla="*/ 579162 w 1010539"/>
                <a:gd name="connsiteY4" fmla="*/ 644160 h 856219"/>
                <a:gd name="connsiteX5" fmla="*/ 695300 w 1010539"/>
                <a:gd name="connsiteY5" fmla="*/ 712204 h 856219"/>
                <a:gd name="connsiteX6" fmla="*/ 819885 w 1010539"/>
                <a:gd name="connsiteY6" fmla="*/ 770198 h 856219"/>
                <a:gd name="connsiteX7" fmla="*/ 919932 w 1010539"/>
                <a:gd name="connsiteY7" fmla="*/ 820313 h 856219"/>
                <a:gd name="connsiteX8" fmla="*/ 1010539 w 1010539"/>
                <a:gd name="connsiteY8" fmla="*/ 856219 h 856219"/>
                <a:gd name="connsiteX0" fmla="*/ 54294 w 1011334"/>
                <a:gd name="connsiteY0" fmla="*/ 149169 h 854431"/>
                <a:gd name="connsiteX1" fmla="*/ 33829 w 1011334"/>
                <a:gd name="connsiteY1" fmla="*/ 37796 h 854431"/>
                <a:gd name="connsiteX2" fmla="*/ 257268 w 1011334"/>
                <a:gd name="connsiteY2" fmla="*/ 375943 h 854431"/>
                <a:gd name="connsiteX3" fmla="*/ 431925 w 1011334"/>
                <a:gd name="connsiteY3" fmla="*/ 538176 h 854431"/>
                <a:gd name="connsiteX4" fmla="*/ 579957 w 1011334"/>
                <a:gd name="connsiteY4" fmla="*/ 642372 h 854431"/>
                <a:gd name="connsiteX5" fmla="*/ 696095 w 1011334"/>
                <a:gd name="connsiteY5" fmla="*/ 710416 h 854431"/>
                <a:gd name="connsiteX6" fmla="*/ 820680 w 1011334"/>
                <a:gd name="connsiteY6" fmla="*/ 768410 h 854431"/>
                <a:gd name="connsiteX7" fmla="*/ 920727 w 1011334"/>
                <a:gd name="connsiteY7" fmla="*/ 818525 h 854431"/>
                <a:gd name="connsiteX8" fmla="*/ 1011334 w 1011334"/>
                <a:gd name="connsiteY8" fmla="*/ 854431 h 854431"/>
                <a:gd name="connsiteX0" fmla="*/ 54294 w 1011334"/>
                <a:gd name="connsiteY0" fmla="*/ 149169 h 854431"/>
                <a:gd name="connsiteX1" fmla="*/ 33829 w 1011334"/>
                <a:gd name="connsiteY1" fmla="*/ 37796 h 854431"/>
                <a:gd name="connsiteX2" fmla="*/ 257268 w 1011334"/>
                <a:gd name="connsiteY2" fmla="*/ 375943 h 854431"/>
                <a:gd name="connsiteX3" fmla="*/ 431925 w 1011334"/>
                <a:gd name="connsiteY3" fmla="*/ 538176 h 854431"/>
                <a:gd name="connsiteX4" fmla="*/ 579957 w 1011334"/>
                <a:gd name="connsiteY4" fmla="*/ 642372 h 854431"/>
                <a:gd name="connsiteX5" fmla="*/ 696095 w 1011334"/>
                <a:gd name="connsiteY5" fmla="*/ 710416 h 854431"/>
                <a:gd name="connsiteX6" fmla="*/ 920727 w 1011334"/>
                <a:gd name="connsiteY6" fmla="*/ 818525 h 854431"/>
                <a:gd name="connsiteX7" fmla="*/ 1011334 w 1011334"/>
                <a:gd name="connsiteY7" fmla="*/ 854431 h 854431"/>
                <a:gd name="connsiteX0" fmla="*/ 54294 w 1025641"/>
                <a:gd name="connsiteY0" fmla="*/ 149169 h 854431"/>
                <a:gd name="connsiteX1" fmla="*/ 33829 w 1025641"/>
                <a:gd name="connsiteY1" fmla="*/ 37796 h 854431"/>
                <a:gd name="connsiteX2" fmla="*/ 257268 w 1025641"/>
                <a:gd name="connsiteY2" fmla="*/ 375943 h 854431"/>
                <a:gd name="connsiteX3" fmla="*/ 431925 w 1025641"/>
                <a:gd name="connsiteY3" fmla="*/ 538176 h 854431"/>
                <a:gd name="connsiteX4" fmla="*/ 579957 w 1025641"/>
                <a:gd name="connsiteY4" fmla="*/ 642372 h 854431"/>
                <a:gd name="connsiteX5" fmla="*/ 696095 w 1025641"/>
                <a:gd name="connsiteY5" fmla="*/ 710416 h 854431"/>
                <a:gd name="connsiteX6" fmla="*/ 920727 w 1025641"/>
                <a:gd name="connsiteY6" fmla="*/ 818525 h 854431"/>
                <a:gd name="connsiteX7" fmla="*/ 1025641 w 1025641"/>
                <a:gd name="connsiteY7" fmla="*/ 854431 h 854431"/>
                <a:gd name="connsiteX0" fmla="*/ 0 w 991812"/>
                <a:gd name="connsiteY0" fmla="*/ 0 h 816635"/>
                <a:gd name="connsiteX1" fmla="*/ 223439 w 991812"/>
                <a:gd name="connsiteY1" fmla="*/ 338147 h 816635"/>
                <a:gd name="connsiteX2" fmla="*/ 398096 w 991812"/>
                <a:gd name="connsiteY2" fmla="*/ 500380 h 816635"/>
                <a:gd name="connsiteX3" fmla="*/ 546128 w 991812"/>
                <a:gd name="connsiteY3" fmla="*/ 604576 h 816635"/>
                <a:gd name="connsiteX4" fmla="*/ 662266 w 991812"/>
                <a:gd name="connsiteY4" fmla="*/ 672620 h 816635"/>
                <a:gd name="connsiteX5" fmla="*/ 886898 w 991812"/>
                <a:gd name="connsiteY5" fmla="*/ 780729 h 816635"/>
                <a:gd name="connsiteX6" fmla="*/ 991812 w 991812"/>
                <a:gd name="connsiteY6" fmla="*/ 816635 h 8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812" h="816635">
                  <a:moveTo>
                    <a:pt x="0" y="0"/>
                  </a:moveTo>
                  <a:cubicBezTo>
                    <a:pt x="33829" y="37796"/>
                    <a:pt x="157090" y="254750"/>
                    <a:pt x="223439" y="338147"/>
                  </a:cubicBezTo>
                  <a:cubicBezTo>
                    <a:pt x="289788" y="421544"/>
                    <a:pt x="398096" y="500380"/>
                    <a:pt x="398096" y="500380"/>
                  </a:cubicBezTo>
                  <a:cubicBezTo>
                    <a:pt x="455605" y="545429"/>
                    <a:pt x="500510" y="578254"/>
                    <a:pt x="546128" y="604576"/>
                  </a:cubicBezTo>
                  <a:lnTo>
                    <a:pt x="662266" y="672620"/>
                  </a:lnTo>
                  <a:cubicBezTo>
                    <a:pt x="719061" y="701979"/>
                    <a:pt x="834358" y="756726"/>
                    <a:pt x="886898" y="780729"/>
                  </a:cubicBezTo>
                  <a:cubicBezTo>
                    <a:pt x="918674" y="795066"/>
                    <a:pt x="962578" y="808967"/>
                    <a:pt x="991812" y="816635"/>
                  </a:cubicBezTo>
                </a:path>
              </a:pathLst>
            </a:cu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Text Box 14"/>
            <p:cNvSpPr txBox="1">
              <a:spLocks noChangeArrowheads="1"/>
            </p:cNvSpPr>
            <p:nvPr/>
          </p:nvSpPr>
          <p:spPr bwMode="auto">
            <a:xfrm>
              <a:off x="3017338" y="1931867"/>
              <a:ext cx="17563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C00000"/>
                  </a:solidFill>
                </a:rPr>
                <a:t>CDMS low threshold 2011</a:t>
              </a:r>
            </a:p>
          </p:txBody>
        </p:sp>
      </p:grpSp>
      <p:grpSp>
        <p:nvGrpSpPr>
          <p:cNvPr id="8" name="XENON10 S2 (2011)"/>
          <p:cNvGrpSpPr/>
          <p:nvPr/>
        </p:nvGrpSpPr>
        <p:grpSpPr>
          <a:xfrm>
            <a:off x="2006341" y="1637420"/>
            <a:ext cx="1678208" cy="1786891"/>
            <a:chOff x="1865030" y="1760805"/>
            <a:chExt cx="1678208" cy="1786891"/>
          </a:xfrm>
        </p:grpSpPr>
        <p:sp>
          <p:nvSpPr>
            <p:cNvPr id="118" name="XENON10 S2 only"/>
            <p:cNvSpPr/>
            <p:nvPr/>
          </p:nvSpPr>
          <p:spPr>
            <a:xfrm>
              <a:off x="2319809" y="1760805"/>
              <a:ext cx="1223429" cy="1084906"/>
            </a:xfrm>
            <a:custGeom>
              <a:avLst/>
              <a:gdLst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81878 w 833887"/>
                <a:gd name="connsiteY4" fmla="*/ 90650 h 483080"/>
                <a:gd name="connsiteX5" fmla="*/ 0 w 833887"/>
                <a:gd name="connsiteY5" fmla="*/ 0 h 483080"/>
                <a:gd name="connsiteX0" fmla="*/ 1227530 w 1227530"/>
                <a:gd name="connsiteY0" fmla="*/ 1290869 h 1290869"/>
                <a:gd name="connsiteX1" fmla="*/ 1129764 w 1227530"/>
                <a:gd name="connsiteY1" fmla="*/ 1250612 h 1290869"/>
                <a:gd name="connsiteX2" fmla="*/ 916979 w 1227530"/>
                <a:gd name="connsiteY2" fmla="*/ 1164348 h 1290869"/>
                <a:gd name="connsiteX3" fmla="*/ 652435 w 1227530"/>
                <a:gd name="connsiteY3" fmla="*/ 1026325 h 1290869"/>
                <a:gd name="connsiteX4" fmla="*/ 475521 w 1227530"/>
                <a:gd name="connsiteY4" fmla="*/ 898439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129764 w 1227530"/>
                <a:gd name="connsiteY1" fmla="*/ 1250612 h 1290869"/>
                <a:gd name="connsiteX2" fmla="*/ 916979 w 1227530"/>
                <a:gd name="connsiteY2" fmla="*/ 1164348 h 1290869"/>
                <a:gd name="connsiteX3" fmla="*/ 652435 w 1227530"/>
                <a:gd name="connsiteY3" fmla="*/ 1026325 h 1290869"/>
                <a:gd name="connsiteX4" fmla="*/ 475521 w 1227530"/>
                <a:gd name="connsiteY4" fmla="*/ 898439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129764 w 1227530"/>
                <a:gd name="connsiteY1" fmla="*/ 1250612 h 1290869"/>
                <a:gd name="connsiteX2" fmla="*/ 916979 w 1227530"/>
                <a:gd name="connsiteY2" fmla="*/ 1164348 h 1290869"/>
                <a:gd name="connsiteX3" fmla="*/ 652435 w 1227530"/>
                <a:gd name="connsiteY3" fmla="*/ 1026325 h 1290869"/>
                <a:gd name="connsiteX4" fmla="*/ 385311 w 1227530"/>
                <a:gd name="connsiteY4" fmla="*/ 754923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129764 w 1227530"/>
                <a:gd name="connsiteY1" fmla="*/ 1250612 h 1290869"/>
                <a:gd name="connsiteX2" fmla="*/ 916979 w 1227530"/>
                <a:gd name="connsiteY2" fmla="*/ 1164348 h 1290869"/>
                <a:gd name="connsiteX3" fmla="*/ 652435 w 1227530"/>
                <a:gd name="connsiteY3" fmla="*/ 1026325 h 1290869"/>
                <a:gd name="connsiteX4" fmla="*/ 385311 w 1227530"/>
                <a:gd name="connsiteY4" fmla="*/ 754923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129764 w 1227530"/>
                <a:gd name="connsiteY1" fmla="*/ 1250612 h 1290869"/>
                <a:gd name="connsiteX2" fmla="*/ 929281 w 1227530"/>
                <a:gd name="connsiteY2" fmla="*/ 1184851 h 1290869"/>
                <a:gd name="connsiteX3" fmla="*/ 652435 w 1227530"/>
                <a:gd name="connsiteY3" fmla="*/ 1026325 h 1290869"/>
                <a:gd name="connsiteX4" fmla="*/ 385311 w 1227530"/>
                <a:gd name="connsiteY4" fmla="*/ 754923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105161 w 1227530"/>
                <a:gd name="connsiteY1" fmla="*/ 1250612 h 1290869"/>
                <a:gd name="connsiteX2" fmla="*/ 929281 w 1227530"/>
                <a:gd name="connsiteY2" fmla="*/ 1184851 h 1290869"/>
                <a:gd name="connsiteX3" fmla="*/ 652435 w 1227530"/>
                <a:gd name="connsiteY3" fmla="*/ 1026325 h 1290869"/>
                <a:gd name="connsiteX4" fmla="*/ 385311 w 1227530"/>
                <a:gd name="connsiteY4" fmla="*/ 754923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105161 w 1227530"/>
                <a:gd name="connsiteY1" fmla="*/ 1250612 h 1290869"/>
                <a:gd name="connsiteX2" fmla="*/ 929281 w 1227530"/>
                <a:gd name="connsiteY2" fmla="*/ 1184851 h 1290869"/>
                <a:gd name="connsiteX3" fmla="*/ 652435 w 1227530"/>
                <a:gd name="connsiteY3" fmla="*/ 1026325 h 1290869"/>
                <a:gd name="connsiteX4" fmla="*/ 385311 w 1227530"/>
                <a:gd name="connsiteY4" fmla="*/ 754923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105161 w 1227530"/>
                <a:gd name="connsiteY1" fmla="*/ 1250612 h 1290869"/>
                <a:gd name="connsiteX2" fmla="*/ 912879 w 1227530"/>
                <a:gd name="connsiteY2" fmla="*/ 1188952 h 1290869"/>
                <a:gd name="connsiteX3" fmla="*/ 652435 w 1227530"/>
                <a:gd name="connsiteY3" fmla="*/ 1026325 h 1290869"/>
                <a:gd name="connsiteX4" fmla="*/ 385311 w 1227530"/>
                <a:gd name="connsiteY4" fmla="*/ 754923 h 1290869"/>
                <a:gd name="connsiteX5" fmla="*/ 0 w 1227530"/>
                <a:gd name="connsiteY5" fmla="*/ 0 h 1290869"/>
                <a:gd name="connsiteX0" fmla="*/ 1227530 w 1227530"/>
                <a:gd name="connsiteY0" fmla="*/ 1290869 h 1290869"/>
                <a:gd name="connsiteX1" fmla="*/ 1092859 w 1227530"/>
                <a:gd name="connsiteY1" fmla="*/ 1254713 h 1290869"/>
                <a:gd name="connsiteX2" fmla="*/ 912879 w 1227530"/>
                <a:gd name="connsiteY2" fmla="*/ 1188952 h 1290869"/>
                <a:gd name="connsiteX3" fmla="*/ 652435 w 1227530"/>
                <a:gd name="connsiteY3" fmla="*/ 1026325 h 1290869"/>
                <a:gd name="connsiteX4" fmla="*/ 385311 w 1227530"/>
                <a:gd name="connsiteY4" fmla="*/ 754923 h 1290869"/>
                <a:gd name="connsiteX5" fmla="*/ 0 w 1227530"/>
                <a:gd name="connsiteY5" fmla="*/ 0 h 1290869"/>
                <a:gd name="connsiteX0" fmla="*/ 1211128 w 1211128"/>
                <a:gd name="connsiteY0" fmla="*/ 1299070 h 1299070"/>
                <a:gd name="connsiteX1" fmla="*/ 1076457 w 1211128"/>
                <a:gd name="connsiteY1" fmla="*/ 1262914 h 1299070"/>
                <a:gd name="connsiteX2" fmla="*/ 896477 w 1211128"/>
                <a:gd name="connsiteY2" fmla="*/ 1197153 h 1299070"/>
                <a:gd name="connsiteX3" fmla="*/ 636033 w 1211128"/>
                <a:gd name="connsiteY3" fmla="*/ 1034526 h 1299070"/>
                <a:gd name="connsiteX4" fmla="*/ 368909 w 1211128"/>
                <a:gd name="connsiteY4" fmla="*/ 763124 h 1299070"/>
                <a:gd name="connsiteX5" fmla="*/ 0 w 1211128"/>
                <a:gd name="connsiteY5" fmla="*/ 0 h 1299070"/>
                <a:gd name="connsiteX0" fmla="*/ 1211128 w 1211128"/>
                <a:gd name="connsiteY0" fmla="*/ 1282668 h 1282668"/>
                <a:gd name="connsiteX1" fmla="*/ 1076457 w 1211128"/>
                <a:gd name="connsiteY1" fmla="*/ 1246512 h 1282668"/>
                <a:gd name="connsiteX2" fmla="*/ 896477 w 1211128"/>
                <a:gd name="connsiteY2" fmla="*/ 1180751 h 1282668"/>
                <a:gd name="connsiteX3" fmla="*/ 636033 w 1211128"/>
                <a:gd name="connsiteY3" fmla="*/ 1018124 h 1282668"/>
                <a:gd name="connsiteX4" fmla="*/ 368909 w 1211128"/>
                <a:gd name="connsiteY4" fmla="*/ 746722 h 1282668"/>
                <a:gd name="connsiteX5" fmla="*/ 0 w 1211128"/>
                <a:gd name="connsiteY5" fmla="*/ 0 h 1282668"/>
                <a:gd name="connsiteX0" fmla="*/ 1223429 w 1223429"/>
                <a:gd name="connsiteY0" fmla="*/ 1282668 h 1282668"/>
                <a:gd name="connsiteX1" fmla="*/ 1088758 w 1223429"/>
                <a:gd name="connsiteY1" fmla="*/ 1246512 h 1282668"/>
                <a:gd name="connsiteX2" fmla="*/ 908778 w 1223429"/>
                <a:gd name="connsiteY2" fmla="*/ 1180751 h 1282668"/>
                <a:gd name="connsiteX3" fmla="*/ 648334 w 1223429"/>
                <a:gd name="connsiteY3" fmla="*/ 1018124 h 1282668"/>
                <a:gd name="connsiteX4" fmla="*/ 381210 w 1223429"/>
                <a:gd name="connsiteY4" fmla="*/ 746722 h 1282668"/>
                <a:gd name="connsiteX5" fmla="*/ 0 w 1223429"/>
                <a:gd name="connsiteY5" fmla="*/ 0 h 1282668"/>
                <a:gd name="connsiteX0" fmla="*/ 1223429 w 1223429"/>
                <a:gd name="connsiteY0" fmla="*/ 1282668 h 1282668"/>
                <a:gd name="connsiteX1" fmla="*/ 1088758 w 1223429"/>
                <a:gd name="connsiteY1" fmla="*/ 1246512 h 1282668"/>
                <a:gd name="connsiteX2" fmla="*/ 908778 w 1223429"/>
                <a:gd name="connsiteY2" fmla="*/ 1180751 h 1282668"/>
                <a:gd name="connsiteX3" fmla="*/ 648334 w 1223429"/>
                <a:gd name="connsiteY3" fmla="*/ 1018124 h 1282668"/>
                <a:gd name="connsiteX4" fmla="*/ 295101 w 1223429"/>
                <a:gd name="connsiteY4" fmla="*/ 659460 h 1282668"/>
                <a:gd name="connsiteX5" fmla="*/ 0 w 1223429"/>
                <a:gd name="connsiteY5" fmla="*/ 0 h 12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429" h="1282668">
                  <a:moveTo>
                    <a:pt x="1223429" y="1282668"/>
                  </a:moveTo>
                  <a:lnTo>
                    <a:pt x="1088758" y="1246512"/>
                  </a:lnTo>
                  <a:cubicBezTo>
                    <a:pt x="1036999" y="1225425"/>
                    <a:pt x="982182" y="1218816"/>
                    <a:pt x="908778" y="1180751"/>
                  </a:cubicBezTo>
                  <a:cubicBezTo>
                    <a:pt x="835374" y="1142686"/>
                    <a:pt x="750614" y="1105006"/>
                    <a:pt x="648334" y="1018124"/>
                  </a:cubicBezTo>
                  <a:cubicBezTo>
                    <a:pt x="546055" y="931242"/>
                    <a:pt x="432543" y="830514"/>
                    <a:pt x="295101" y="659460"/>
                  </a:cubicBezTo>
                  <a:cubicBezTo>
                    <a:pt x="174061" y="480205"/>
                    <a:pt x="106612" y="305710"/>
                    <a:pt x="0" y="0"/>
                  </a:cubicBezTo>
                </a:path>
              </a:pathLst>
            </a:custGeom>
            <a:noFill/>
            <a:ln w="25400">
              <a:solidFill>
                <a:srgbClr val="FF9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 sz="1400"/>
            </a:p>
          </p:txBody>
        </p:sp>
        <p:sp>
          <p:nvSpPr>
            <p:cNvPr id="120" name="Text Box 14"/>
            <p:cNvSpPr txBox="1">
              <a:spLocks noChangeArrowheads="1"/>
            </p:cNvSpPr>
            <p:nvPr/>
          </p:nvSpPr>
          <p:spPr bwMode="auto">
            <a:xfrm>
              <a:off x="1865030" y="3024476"/>
              <a:ext cx="9909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FF9600"/>
                  </a:solidFill>
                </a:rPr>
                <a:t>XENON 10</a:t>
              </a:r>
            </a:p>
            <a:p>
              <a:r>
                <a:rPr lang="de-DE" sz="1400" b="1" dirty="0" smtClean="0">
                  <a:solidFill>
                    <a:srgbClr val="FF9600"/>
                  </a:solidFill>
                </a:rPr>
                <a:t>S2 (2011)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2490952" y="2597339"/>
              <a:ext cx="400163" cy="471682"/>
            </a:xfrm>
            <a:prstGeom prst="straightConnector1">
              <a:avLst/>
            </a:prstGeom>
            <a:noFill/>
            <a:ln w="25400">
              <a:solidFill>
                <a:srgbClr val="FF9600"/>
              </a:solidFill>
              <a:prstDash val="solid"/>
              <a:round/>
              <a:headEnd/>
              <a:tailEnd type="stealth" w="lg" len="lg"/>
            </a:ln>
          </p:spPr>
        </p:cxnSp>
      </p:grpSp>
      <p:grpSp>
        <p:nvGrpSpPr>
          <p:cNvPr id="9" name="EDELWEISS 2011/12"/>
          <p:cNvGrpSpPr/>
          <p:nvPr/>
        </p:nvGrpSpPr>
        <p:grpSpPr>
          <a:xfrm>
            <a:off x="2788365" y="1378876"/>
            <a:ext cx="4552874" cy="2443221"/>
            <a:chOff x="2647054" y="1502261"/>
            <a:chExt cx="4552874" cy="2443221"/>
          </a:xfrm>
        </p:grpSpPr>
        <p:grpSp>
          <p:nvGrpSpPr>
            <p:cNvPr id="10" name="EDELWEISS 11"/>
            <p:cNvGrpSpPr/>
            <p:nvPr/>
          </p:nvGrpSpPr>
          <p:grpSpPr>
            <a:xfrm>
              <a:off x="3450566" y="2599421"/>
              <a:ext cx="3749362" cy="1346061"/>
              <a:chOff x="2976753" y="2505571"/>
              <a:chExt cx="3586281" cy="1587460"/>
            </a:xfrm>
          </p:grpSpPr>
          <p:sp>
            <p:nvSpPr>
              <p:cNvPr id="177" name="EDELWEISS 2011 limit"/>
              <p:cNvSpPr>
                <a:spLocks/>
              </p:cNvSpPr>
              <p:nvPr/>
            </p:nvSpPr>
            <p:spPr bwMode="auto">
              <a:xfrm>
                <a:off x="2976753" y="2505571"/>
                <a:ext cx="3586281" cy="1587460"/>
              </a:xfrm>
              <a:custGeom>
                <a:avLst/>
                <a:gdLst>
                  <a:gd name="T0" fmla="*/ 2248 w 2248"/>
                  <a:gd name="T1" fmla="*/ 732 h 1257"/>
                  <a:gd name="T2" fmla="*/ 1108 w 2248"/>
                  <a:gd name="T3" fmla="*/ 1200 h 1257"/>
                  <a:gd name="T4" fmla="*/ 468 w 2248"/>
                  <a:gd name="T5" fmla="*/ 1076 h 1257"/>
                  <a:gd name="T6" fmla="*/ 116 w 2248"/>
                  <a:gd name="T7" fmla="*/ 436 h 1257"/>
                  <a:gd name="T8" fmla="*/ 0 w 2248"/>
                  <a:gd name="T9" fmla="*/ 0 h 1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8"/>
                  <a:gd name="T16" fmla="*/ 0 h 1257"/>
                  <a:gd name="T17" fmla="*/ 2248 w 2248"/>
                  <a:gd name="T18" fmla="*/ 1257 h 1257"/>
                  <a:gd name="connsiteX0" fmla="*/ 10000 w 10000"/>
                  <a:gd name="connsiteY0" fmla="*/ 5823 h 9935"/>
                  <a:gd name="connsiteX1" fmla="*/ 4915 w 10000"/>
                  <a:gd name="connsiteY1" fmla="*/ 9482 h 9935"/>
                  <a:gd name="connsiteX2" fmla="*/ 2082 w 10000"/>
                  <a:gd name="connsiteY2" fmla="*/ 8560 h 9935"/>
                  <a:gd name="connsiteX3" fmla="*/ 516 w 10000"/>
                  <a:gd name="connsiteY3" fmla="*/ 3469 h 9935"/>
                  <a:gd name="connsiteX4" fmla="*/ 0 w 10000"/>
                  <a:gd name="connsiteY4" fmla="*/ 0 h 9935"/>
                  <a:gd name="connsiteX0" fmla="*/ 10000 w 10000"/>
                  <a:gd name="connsiteY0" fmla="*/ 5861 h 9982"/>
                  <a:gd name="connsiteX1" fmla="*/ 4915 w 10000"/>
                  <a:gd name="connsiteY1" fmla="*/ 9544 h 9982"/>
                  <a:gd name="connsiteX2" fmla="*/ 2068 w 10000"/>
                  <a:gd name="connsiteY2" fmla="*/ 8486 h 9982"/>
                  <a:gd name="connsiteX3" fmla="*/ 516 w 10000"/>
                  <a:gd name="connsiteY3" fmla="*/ 3492 h 9982"/>
                  <a:gd name="connsiteX4" fmla="*/ 0 w 10000"/>
                  <a:gd name="connsiteY4" fmla="*/ 0 h 9982"/>
                  <a:gd name="connsiteX0" fmla="*/ 10000 w 10000"/>
                  <a:gd name="connsiteY0" fmla="*/ 5872 h 10000"/>
                  <a:gd name="connsiteX1" fmla="*/ 4915 w 10000"/>
                  <a:gd name="connsiteY1" fmla="*/ 9561 h 10000"/>
                  <a:gd name="connsiteX2" fmla="*/ 2068 w 10000"/>
                  <a:gd name="connsiteY2" fmla="*/ 8501 h 10000"/>
                  <a:gd name="connsiteX3" fmla="*/ 1085 w 10000"/>
                  <a:gd name="connsiteY3" fmla="*/ 5519 h 10000"/>
                  <a:gd name="connsiteX4" fmla="*/ 516 w 10000"/>
                  <a:gd name="connsiteY4" fmla="*/ 3498 h 10000"/>
                  <a:gd name="connsiteX5" fmla="*/ 0 w 10000"/>
                  <a:gd name="connsiteY5" fmla="*/ 0 h 10000"/>
                  <a:gd name="connsiteX0" fmla="*/ 10000 w 10000"/>
                  <a:gd name="connsiteY0" fmla="*/ 5872 h 10000"/>
                  <a:gd name="connsiteX1" fmla="*/ 4915 w 10000"/>
                  <a:gd name="connsiteY1" fmla="*/ 9561 h 10000"/>
                  <a:gd name="connsiteX2" fmla="*/ 2068 w 10000"/>
                  <a:gd name="connsiteY2" fmla="*/ 8501 h 10000"/>
                  <a:gd name="connsiteX3" fmla="*/ 1085 w 10000"/>
                  <a:gd name="connsiteY3" fmla="*/ 5519 h 10000"/>
                  <a:gd name="connsiteX4" fmla="*/ 516 w 10000"/>
                  <a:gd name="connsiteY4" fmla="*/ 3498 h 10000"/>
                  <a:gd name="connsiteX5" fmla="*/ 0 w 10000"/>
                  <a:gd name="connsiteY5" fmla="*/ 0 h 10000"/>
                  <a:gd name="connsiteX0" fmla="*/ 10000 w 10000"/>
                  <a:gd name="connsiteY0" fmla="*/ 5872 h 10000"/>
                  <a:gd name="connsiteX1" fmla="*/ 4915 w 10000"/>
                  <a:gd name="connsiteY1" fmla="*/ 9561 h 10000"/>
                  <a:gd name="connsiteX2" fmla="*/ 2068 w 10000"/>
                  <a:gd name="connsiteY2" fmla="*/ 8501 h 10000"/>
                  <a:gd name="connsiteX3" fmla="*/ 1085 w 10000"/>
                  <a:gd name="connsiteY3" fmla="*/ 5519 h 10000"/>
                  <a:gd name="connsiteX4" fmla="*/ 530 w 10000"/>
                  <a:gd name="connsiteY4" fmla="*/ 3139 h 10000"/>
                  <a:gd name="connsiteX5" fmla="*/ 0 w 10000"/>
                  <a:gd name="connsiteY5" fmla="*/ 0 h 10000"/>
                  <a:gd name="connsiteX0" fmla="*/ 10068 w 10068"/>
                  <a:gd name="connsiteY0" fmla="*/ 6687 h 10815"/>
                  <a:gd name="connsiteX1" fmla="*/ 4983 w 10068"/>
                  <a:gd name="connsiteY1" fmla="*/ 10376 h 10815"/>
                  <a:gd name="connsiteX2" fmla="*/ 2136 w 10068"/>
                  <a:gd name="connsiteY2" fmla="*/ 9316 h 10815"/>
                  <a:gd name="connsiteX3" fmla="*/ 1153 w 10068"/>
                  <a:gd name="connsiteY3" fmla="*/ 6334 h 10815"/>
                  <a:gd name="connsiteX4" fmla="*/ 598 w 10068"/>
                  <a:gd name="connsiteY4" fmla="*/ 3954 h 10815"/>
                  <a:gd name="connsiteX5" fmla="*/ 0 w 10068"/>
                  <a:gd name="connsiteY5" fmla="*/ 0 h 10815"/>
                  <a:gd name="connsiteX0" fmla="*/ 10068 w 10068"/>
                  <a:gd name="connsiteY0" fmla="*/ 6687 h 10815"/>
                  <a:gd name="connsiteX1" fmla="*/ 4983 w 10068"/>
                  <a:gd name="connsiteY1" fmla="*/ 10376 h 10815"/>
                  <a:gd name="connsiteX2" fmla="*/ 2136 w 10068"/>
                  <a:gd name="connsiteY2" fmla="*/ 9316 h 10815"/>
                  <a:gd name="connsiteX3" fmla="*/ 1153 w 10068"/>
                  <a:gd name="connsiteY3" fmla="*/ 6334 h 10815"/>
                  <a:gd name="connsiteX4" fmla="*/ 598 w 10068"/>
                  <a:gd name="connsiteY4" fmla="*/ 3954 h 10815"/>
                  <a:gd name="connsiteX5" fmla="*/ 0 w 10068"/>
                  <a:gd name="connsiteY5" fmla="*/ 0 h 10815"/>
                  <a:gd name="connsiteX0" fmla="*/ 10068 w 10068"/>
                  <a:gd name="connsiteY0" fmla="*/ 6687 h 10815"/>
                  <a:gd name="connsiteX1" fmla="*/ 4983 w 10068"/>
                  <a:gd name="connsiteY1" fmla="*/ 10376 h 10815"/>
                  <a:gd name="connsiteX2" fmla="*/ 2136 w 10068"/>
                  <a:gd name="connsiteY2" fmla="*/ 9316 h 10815"/>
                  <a:gd name="connsiteX3" fmla="*/ 1153 w 10068"/>
                  <a:gd name="connsiteY3" fmla="*/ 6334 h 10815"/>
                  <a:gd name="connsiteX4" fmla="*/ 598 w 10068"/>
                  <a:gd name="connsiteY4" fmla="*/ 3954 h 10815"/>
                  <a:gd name="connsiteX5" fmla="*/ 0 w 10068"/>
                  <a:gd name="connsiteY5" fmla="*/ 0 h 10815"/>
                  <a:gd name="connsiteX0" fmla="*/ 10068 w 10068"/>
                  <a:gd name="connsiteY0" fmla="*/ 6687 h 10815"/>
                  <a:gd name="connsiteX1" fmla="*/ 4983 w 10068"/>
                  <a:gd name="connsiteY1" fmla="*/ 10376 h 10815"/>
                  <a:gd name="connsiteX2" fmla="*/ 2136 w 10068"/>
                  <a:gd name="connsiteY2" fmla="*/ 9316 h 10815"/>
                  <a:gd name="connsiteX3" fmla="*/ 1153 w 10068"/>
                  <a:gd name="connsiteY3" fmla="*/ 6334 h 10815"/>
                  <a:gd name="connsiteX4" fmla="*/ 598 w 10068"/>
                  <a:gd name="connsiteY4" fmla="*/ 3954 h 10815"/>
                  <a:gd name="connsiteX5" fmla="*/ 0 w 10068"/>
                  <a:gd name="connsiteY5" fmla="*/ 0 h 10815"/>
                  <a:gd name="connsiteX0" fmla="*/ 10068 w 10068"/>
                  <a:gd name="connsiteY0" fmla="*/ 6687 h 10978"/>
                  <a:gd name="connsiteX1" fmla="*/ 4726 w 10068"/>
                  <a:gd name="connsiteY1" fmla="*/ 10539 h 10978"/>
                  <a:gd name="connsiteX2" fmla="*/ 2136 w 10068"/>
                  <a:gd name="connsiteY2" fmla="*/ 9316 h 10978"/>
                  <a:gd name="connsiteX3" fmla="*/ 1153 w 10068"/>
                  <a:gd name="connsiteY3" fmla="*/ 6334 h 10978"/>
                  <a:gd name="connsiteX4" fmla="*/ 598 w 10068"/>
                  <a:gd name="connsiteY4" fmla="*/ 3954 h 10978"/>
                  <a:gd name="connsiteX5" fmla="*/ 0 w 10068"/>
                  <a:gd name="connsiteY5" fmla="*/ 0 h 10978"/>
                  <a:gd name="connsiteX0" fmla="*/ 10068 w 10068"/>
                  <a:gd name="connsiteY0" fmla="*/ 6687 h 10848"/>
                  <a:gd name="connsiteX1" fmla="*/ 4726 w 10068"/>
                  <a:gd name="connsiteY1" fmla="*/ 10539 h 10848"/>
                  <a:gd name="connsiteX2" fmla="*/ 2136 w 10068"/>
                  <a:gd name="connsiteY2" fmla="*/ 9316 h 10848"/>
                  <a:gd name="connsiteX3" fmla="*/ 1153 w 10068"/>
                  <a:gd name="connsiteY3" fmla="*/ 6334 h 10848"/>
                  <a:gd name="connsiteX4" fmla="*/ 598 w 10068"/>
                  <a:gd name="connsiteY4" fmla="*/ 3954 h 10848"/>
                  <a:gd name="connsiteX5" fmla="*/ 0 w 10068"/>
                  <a:gd name="connsiteY5" fmla="*/ 0 h 10848"/>
                  <a:gd name="connsiteX0" fmla="*/ 10068 w 10068"/>
                  <a:gd name="connsiteY0" fmla="*/ 6687 h 10783"/>
                  <a:gd name="connsiteX1" fmla="*/ 4740 w 10068"/>
                  <a:gd name="connsiteY1" fmla="*/ 10474 h 10783"/>
                  <a:gd name="connsiteX2" fmla="*/ 2136 w 10068"/>
                  <a:gd name="connsiteY2" fmla="*/ 9316 h 10783"/>
                  <a:gd name="connsiteX3" fmla="*/ 1153 w 10068"/>
                  <a:gd name="connsiteY3" fmla="*/ 6334 h 10783"/>
                  <a:gd name="connsiteX4" fmla="*/ 598 w 10068"/>
                  <a:gd name="connsiteY4" fmla="*/ 3954 h 10783"/>
                  <a:gd name="connsiteX5" fmla="*/ 0 w 10068"/>
                  <a:gd name="connsiteY5" fmla="*/ 0 h 10783"/>
                  <a:gd name="connsiteX0" fmla="*/ 10068 w 10068"/>
                  <a:gd name="connsiteY0" fmla="*/ 6687 h 10783"/>
                  <a:gd name="connsiteX1" fmla="*/ 4740 w 10068"/>
                  <a:gd name="connsiteY1" fmla="*/ 10474 h 10783"/>
                  <a:gd name="connsiteX2" fmla="*/ 2136 w 10068"/>
                  <a:gd name="connsiteY2" fmla="*/ 9316 h 10783"/>
                  <a:gd name="connsiteX3" fmla="*/ 1153 w 10068"/>
                  <a:gd name="connsiteY3" fmla="*/ 6334 h 10783"/>
                  <a:gd name="connsiteX4" fmla="*/ 598 w 10068"/>
                  <a:gd name="connsiteY4" fmla="*/ 3954 h 10783"/>
                  <a:gd name="connsiteX5" fmla="*/ 0 w 10068"/>
                  <a:gd name="connsiteY5" fmla="*/ 0 h 10783"/>
                  <a:gd name="connsiteX0" fmla="*/ 10068 w 10068"/>
                  <a:gd name="connsiteY0" fmla="*/ 6687 h 10783"/>
                  <a:gd name="connsiteX1" fmla="*/ 4740 w 10068"/>
                  <a:gd name="connsiteY1" fmla="*/ 10474 h 10783"/>
                  <a:gd name="connsiteX2" fmla="*/ 2136 w 10068"/>
                  <a:gd name="connsiteY2" fmla="*/ 9316 h 10783"/>
                  <a:gd name="connsiteX3" fmla="*/ 1153 w 10068"/>
                  <a:gd name="connsiteY3" fmla="*/ 6334 h 10783"/>
                  <a:gd name="connsiteX4" fmla="*/ 598 w 10068"/>
                  <a:gd name="connsiteY4" fmla="*/ 3954 h 10783"/>
                  <a:gd name="connsiteX5" fmla="*/ 0 w 10068"/>
                  <a:gd name="connsiteY5" fmla="*/ 0 h 10783"/>
                  <a:gd name="connsiteX0" fmla="*/ 10039 w 10039"/>
                  <a:gd name="connsiteY0" fmla="*/ 7846 h 11942"/>
                  <a:gd name="connsiteX1" fmla="*/ 4711 w 10039"/>
                  <a:gd name="connsiteY1" fmla="*/ 11633 h 11942"/>
                  <a:gd name="connsiteX2" fmla="*/ 2107 w 10039"/>
                  <a:gd name="connsiteY2" fmla="*/ 10475 h 11942"/>
                  <a:gd name="connsiteX3" fmla="*/ 1124 w 10039"/>
                  <a:gd name="connsiteY3" fmla="*/ 7493 h 11942"/>
                  <a:gd name="connsiteX4" fmla="*/ 569 w 10039"/>
                  <a:gd name="connsiteY4" fmla="*/ 5113 h 11942"/>
                  <a:gd name="connsiteX5" fmla="*/ 0 w 10039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10 w 10125"/>
                  <a:gd name="connsiteY3" fmla="*/ 7493 h 11942"/>
                  <a:gd name="connsiteX4" fmla="*/ 655 w 10125"/>
                  <a:gd name="connsiteY4" fmla="*/ 5113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10 w 10125"/>
                  <a:gd name="connsiteY3" fmla="*/ 7493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67 w 10125"/>
                  <a:gd name="connsiteY3" fmla="*/ 7425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67 w 10125"/>
                  <a:gd name="connsiteY3" fmla="*/ 7425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67 w 10125"/>
                  <a:gd name="connsiteY3" fmla="*/ 7425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67 w 10125"/>
                  <a:gd name="connsiteY3" fmla="*/ 7629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67 w 10125"/>
                  <a:gd name="connsiteY3" fmla="*/ 7629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93 w 10125"/>
                  <a:gd name="connsiteY2" fmla="*/ 10475 h 11942"/>
                  <a:gd name="connsiteX3" fmla="*/ 1267 w 10125"/>
                  <a:gd name="connsiteY3" fmla="*/ 7629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13 w 10125"/>
                  <a:gd name="connsiteY2" fmla="*/ 10316 h 11942"/>
                  <a:gd name="connsiteX3" fmla="*/ 1267 w 10125"/>
                  <a:gd name="connsiteY3" fmla="*/ 7629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13 w 10125"/>
                  <a:gd name="connsiteY2" fmla="*/ 10316 h 11942"/>
                  <a:gd name="connsiteX3" fmla="*/ 1267 w 10125"/>
                  <a:gd name="connsiteY3" fmla="*/ 7629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1942"/>
                  <a:gd name="connsiteX1" fmla="*/ 4797 w 10125"/>
                  <a:gd name="connsiteY1" fmla="*/ 11633 h 11942"/>
                  <a:gd name="connsiteX2" fmla="*/ 2113 w 10125"/>
                  <a:gd name="connsiteY2" fmla="*/ 10316 h 11942"/>
                  <a:gd name="connsiteX3" fmla="*/ 1267 w 10125"/>
                  <a:gd name="connsiteY3" fmla="*/ 7629 h 11942"/>
                  <a:gd name="connsiteX4" fmla="*/ 598 w 10125"/>
                  <a:gd name="connsiteY4" fmla="*/ 4199 h 11942"/>
                  <a:gd name="connsiteX5" fmla="*/ 0 w 10125"/>
                  <a:gd name="connsiteY5" fmla="*/ 0 h 11942"/>
                  <a:gd name="connsiteX0" fmla="*/ 10125 w 10125"/>
                  <a:gd name="connsiteY0" fmla="*/ 7846 h 12048"/>
                  <a:gd name="connsiteX1" fmla="*/ 4781 w 10125"/>
                  <a:gd name="connsiteY1" fmla="*/ 11739 h 12048"/>
                  <a:gd name="connsiteX2" fmla="*/ 2113 w 10125"/>
                  <a:gd name="connsiteY2" fmla="*/ 10316 h 12048"/>
                  <a:gd name="connsiteX3" fmla="*/ 1267 w 10125"/>
                  <a:gd name="connsiteY3" fmla="*/ 7629 h 12048"/>
                  <a:gd name="connsiteX4" fmla="*/ 598 w 10125"/>
                  <a:gd name="connsiteY4" fmla="*/ 4199 h 12048"/>
                  <a:gd name="connsiteX5" fmla="*/ 0 w 10125"/>
                  <a:gd name="connsiteY5" fmla="*/ 0 h 1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25" h="12048">
                    <a:moveTo>
                      <a:pt x="10125" y="7846"/>
                    </a:moveTo>
                    <a:cubicBezTo>
                      <a:pt x="9023" y="8863"/>
                      <a:pt x="6428" y="11202"/>
                      <a:pt x="4781" y="11739"/>
                    </a:cubicBezTo>
                    <a:cubicBezTo>
                      <a:pt x="3459" y="12048"/>
                      <a:pt x="2953" y="11696"/>
                      <a:pt x="2113" y="10316"/>
                    </a:cubicBezTo>
                    <a:cubicBezTo>
                      <a:pt x="2032" y="9657"/>
                      <a:pt x="1715" y="9225"/>
                      <a:pt x="1267" y="7629"/>
                    </a:cubicBezTo>
                    <a:cubicBezTo>
                      <a:pt x="1008" y="6795"/>
                      <a:pt x="768" y="5135"/>
                      <a:pt x="598" y="4199"/>
                    </a:cubicBezTo>
                    <a:cubicBezTo>
                      <a:pt x="482" y="3597"/>
                      <a:pt x="107" y="73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 sz="1400"/>
              </a:p>
            </p:txBody>
          </p:sp>
          <p:sp>
            <p:nvSpPr>
              <p:cNvPr id="178" name="Rectangle 21"/>
              <p:cNvSpPr>
                <a:spLocks noChangeArrowheads="1"/>
              </p:cNvSpPr>
              <p:nvPr/>
            </p:nvSpPr>
            <p:spPr bwMode="auto">
              <a:xfrm>
                <a:off x="4514505" y="3472676"/>
                <a:ext cx="1105753" cy="617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smtClean="0">
                    <a:solidFill>
                      <a:srgbClr val="00B050"/>
                    </a:solidFill>
                  </a:rPr>
                  <a:t>EDELWEISS II 2011</a:t>
                </a:r>
              </a:p>
            </p:txBody>
          </p:sp>
        </p:grpSp>
        <p:sp>
          <p:nvSpPr>
            <p:cNvPr id="176" name="EDELWEISS LT (2012)"/>
            <p:cNvSpPr/>
            <p:nvPr/>
          </p:nvSpPr>
          <p:spPr>
            <a:xfrm>
              <a:off x="2647054" y="1502261"/>
              <a:ext cx="1312432" cy="1798095"/>
            </a:xfrm>
            <a:custGeom>
              <a:avLst/>
              <a:gdLst>
                <a:gd name="connsiteX0" fmla="*/ 0 w 1358152"/>
                <a:gd name="connsiteY0" fmla="*/ 0 h 1801905"/>
                <a:gd name="connsiteX1" fmla="*/ 161364 w 1358152"/>
                <a:gd name="connsiteY1" fmla="*/ 645458 h 1801905"/>
                <a:gd name="connsiteX2" fmla="*/ 389964 w 1358152"/>
                <a:gd name="connsiteY2" fmla="*/ 1129553 h 1801905"/>
                <a:gd name="connsiteX3" fmla="*/ 766482 w 1358152"/>
                <a:gd name="connsiteY3" fmla="*/ 1506070 h 1801905"/>
                <a:gd name="connsiteX4" fmla="*/ 1035423 w 1358152"/>
                <a:gd name="connsiteY4" fmla="*/ 1734670 h 1801905"/>
                <a:gd name="connsiteX5" fmla="*/ 1358152 w 1358152"/>
                <a:gd name="connsiteY5" fmla="*/ 1801905 h 1801905"/>
                <a:gd name="connsiteX0" fmla="*/ 0 w 1346722"/>
                <a:gd name="connsiteY0" fmla="*/ 0 h 1805715"/>
                <a:gd name="connsiteX1" fmla="*/ 149934 w 1346722"/>
                <a:gd name="connsiteY1" fmla="*/ 649268 h 1805715"/>
                <a:gd name="connsiteX2" fmla="*/ 378534 w 1346722"/>
                <a:gd name="connsiteY2" fmla="*/ 1133363 h 1805715"/>
                <a:gd name="connsiteX3" fmla="*/ 755052 w 1346722"/>
                <a:gd name="connsiteY3" fmla="*/ 1509880 h 1805715"/>
                <a:gd name="connsiteX4" fmla="*/ 1023993 w 1346722"/>
                <a:gd name="connsiteY4" fmla="*/ 1738480 h 1805715"/>
                <a:gd name="connsiteX5" fmla="*/ 1346722 w 1346722"/>
                <a:gd name="connsiteY5" fmla="*/ 1805715 h 1805715"/>
                <a:gd name="connsiteX0" fmla="*/ 0 w 1346722"/>
                <a:gd name="connsiteY0" fmla="*/ 0 h 1805715"/>
                <a:gd name="connsiteX1" fmla="*/ 149934 w 1346722"/>
                <a:gd name="connsiteY1" fmla="*/ 649268 h 1805715"/>
                <a:gd name="connsiteX2" fmla="*/ 386154 w 1346722"/>
                <a:gd name="connsiteY2" fmla="*/ 1114313 h 1805715"/>
                <a:gd name="connsiteX3" fmla="*/ 755052 w 1346722"/>
                <a:gd name="connsiteY3" fmla="*/ 1509880 h 1805715"/>
                <a:gd name="connsiteX4" fmla="*/ 1023993 w 1346722"/>
                <a:gd name="connsiteY4" fmla="*/ 1738480 h 1805715"/>
                <a:gd name="connsiteX5" fmla="*/ 1346722 w 1346722"/>
                <a:gd name="connsiteY5" fmla="*/ 1805715 h 1805715"/>
                <a:gd name="connsiteX0" fmla="*/ 0 w 1346722"/>
                <a:gd name="connsiteY0" fmla="*/ 0 h 1805715"/>
                <a:gd name="connsiteX1" fmla="*/ 149934 w 1346722"/>
                <a:gd name="connsiteY1" fmla="*/ 649268 h 1805715"/>
                <a:gd name="connsiteX2" fmla="*/ 386154 w 1346722"/>
                <a:gd name="connsiteY2" fmla="*/ 1114313 h 1805715"/>
                <a:gd name="connsiteX3" fmla="*/ 724572 w 1346722"/>
                <a:gd name="connsiteY3" fmla="*/ 1509880 h 1805715"/>
                <a:gd name="connsiteX4" fmla="*/ 1023993 w 1346722"/>
                <a:gd name="connsiteY4" fmla="*/ 1738480 h 1805715"/>
                <a:gd name="connsiteX5" fmla="*/ 1346722 w 1346722"/>
                <a:gd name="connsiteY5" fmla="*/ 1805715 h 1805715"/>
                <a:gd name="connsiteX0" fmla="*/ 0 w 1346722"/>
                <a:gd name="connsiteY0" fmla="*/ 0 h 1805715"/>
                <a:gd name="connsiteX1" fmla="*/ 149934 w 1346722"/>
                <a:gd name="connsiteY1" fmla="*/ 649268 h 1805715"/>
                <a:gd name="connsiteX2" fmla="*/ 386154 w 1346722"/>
                <a:gd name="connsiteY2" fmla="*/ 1114313 h 1805715"/>
                <a:gd name="connsiteX3" fmla="*/ 724572 w 1346722"/>
                <a:gd name="connsiteY3" fmla="*/ 1509880 h 1805715"/>
                <a:gd name="connsiteX4" fmla="*/ 1027803 w 1346722"/>
                <a:gd name="connsiteY4" fmla="*/ 1723240 h 1805715"/>
                <a:gd name="connsiteX5" fmla="*/ 1346722 w 1346722"/>
                <a:gd name="connsiteY5" fmla="*/ 1805715 h 1805715"/>
                <a:gd name="connsiteX0" fmla="*/ 0 w 1308622"/>
                <a:gd name="connsiteY0" fmla="*/ 0 h 1794285"/>
                <a:gd name="connsiteX1" fmla="*/ 149934 w 1308622"/>
                <a:gd name="connsiteY1" fmla="*/ 649268 h 1794285"/>
                <a:gd name="connsiteX2" fmla="*/ 386154 w 1308622"/>
                <a:gd name="connsiteY2" fmla="*/ 1114313 h 1794285"/>
                <a:gd name="connsiteX3" fmla="*/ 724572 w 1308622"/>
                <a:gd name="connsiteY3" fmla="*/ 1509880 h 1794285"/>
                <a:gd name="connsiteX4" fmla="*/ 1027803 w 1308622"/>
                <a:gd name="connsiteY4" fmla="*/ 1723240 h 1794285"/>
                <a:gd name="connsiteX5" fmla="*/ 1308622 w 1308622"/>
                <a:gd name="connsiteY5" fmla="*/ 1794285 h 1794285"/>
                <a:gd name="connsiteX0" fmla="*/ 0 w 1308622"/>
                <a:gd name="connsiteY0" fmla="*/ 0 h 1801905"/>
                <a:gd name="connsiteX1" fmla="*/ 149934 w 1308622"/>
                <a:gd name="connsiteY1" fmla="*/ 649268 h 1801905"/>
                <a:gd name="connsiteX2" fmla="*/ 386154 w 1308622"/>
                <a:gd name="connsiteY2" fmla="*/ 1114313 h 1801905"/>
                <a:gd name="connsiteX3" fmla="*/ 724572 w 1308622"/>
                <a:gd name="connsiteY3" fmla="*/ 1509880 h 1801905"/>
                <a:gd name="connsiteX4" fmla="*/ 1027803 w 1308622"/>
                <a:gd name="connsiteY4" fmla="*/ 1723240 h 1801905"/>
                <a:gd name="connsiteX5" fmla="*/ 1308622 w 1308622"/>
                <a:gd name="connsiteY5" fmla="*/ 1801905 h 1801905"/>
                <a:gd name="connsiteX0" fmla="*/ 0 w 1312432"/>
                <a:gd name="connsiteY0" fmla="*/ 0 h 1794285"/>
                <a:gd name="connsiteX1" fmla="*/ 149934 w 1312432"/>
                <a:gd name="connsiteY1" fmla="*/ 649268 h 1794285"/>
                <a:gd name="connsiteX2" fmla="*/ 386154 w 1312432"/>
                <a:gd name="connsiteY2" fmla="*/ 1114313 h 1794285"/>
                <a:gd name="connsiteX3" fmla="*/ 724572 w 1312432"/>
                <a:gd name="connsiteY3" fmla="*/ 1509880 h 1794285"/>
                <a:gd name="connsiteX4" fmla="*/ 1027803 w 1312432"/>
                <a:gd name="connsiteY4" fmla="*/ 1723240 h 1794285"/>
                <a:gd name="connsiteX5" fmla="*/ 1312432 w 1312432"/>
                <a:gd name="connsiteY5" fmla="*/ 1794285 h 1794285"/>
                <a:gd name="connsiteX0" fmla="*/ 0 w 1312432"/>
                <a:gd name="connsiteY0" fmla="*/ 0 h 1794285"/>
                <a:gd name="connsiteX1" fmla="*/ 149934 w 1312432"/>
                <a:gd name="connsiteY1" fmla="*/ 649268 h 1794285"/>
                <a:gd name="connsiteX2" fmla="*/ 386154 w 1312432"/>
                <a:gd name="connsiteY2" fmla="*/ 1114313 h 1794285"/>
                <a:gd name="connsiteX3" fmla="*/ 724572 w 1312432"/>
                <a:gd name="connsiteY3" fmla="*/ 1509880 h 1794285"/>
                <a:gd name="connsiteX4" fmla="*/ 1023993 w 1312432"/>
                <a:gd name="connsiteY4" fmla="*/ 1727050 h 1794285"/>
                <a:gd name="connsiteX5" fmla="*/ 1312432 w 1312432"/>
                <a:gd name="connsiteY5" fmla="*/ 1794285 h 1794285"/>
                <a:gd name="connsiteX0" fmla="*/ 0 w 1312432"/>
                <a:gd name="connsiteY0" fmla="*/ 0 h 1794285"/>
                <a:gd name="connsiteX1" fmla="*/ 149934 w 1312432"/>
                <a:gd name="connsiteY1" fmla="*/ 649268 h 1794285"/>
                <a:gd name="connsiteX2" fmla="*/ 386154 w 1312432"/>
                <a:gd name="connsiteY2" fmla="*/ 1114313 h 1794285"/>
                <a:gd name="connsiteX3" fmla="*/ 724572 w 1312432"/>
                <a:gd name="connsiteY3" fmla="*/ 1509880 h 1794285"/>
                <a:gd name="connsiteX4" fmla="*/ 1023993 w 1312432"/>
                <a:gd name="connsiteY4" fmla="*/ 1727050 h 1794285"/>
                <a:gd name="connsiteX5" fmla="*/ 1312432 w 1312432"/>
                <a:gd name="connsiteY5" fmla="*/ 1794285 h 1794285"/>
                <a:gd name="connsiteX0" fmla="*/ 0 w 1312432"/>
                <a:gd name="connsiteY0" fmla="*/ 0 h 1805715"/>
                <a:gd name="connsiteX1" fmla="*/ 149934 w 1312432"/>
                <a:gd name="connsiteY1" fmla="*/ 649268 h 1805715"/>
                <a:gd name="connsiteX2" fmla="*/ 386154 w 1312432"/>
                <a:gd name="connsiteY2" fmla="*/ 1114313 h 1805715"/>
                <a:gd name="connsiteX3" fmla="*/ 724572 w 1312432"/>
                <a:gd name="connsiteY3" fmla="*/ 1509880 h 1805715"/>
                <a:gd name="connsiteX4" fmla="*/ 1023993 w 1312432"/>
                <a:gd name="connsiteY4" fmla="*/ 1727050 h 1805715"/>
                <a:gd name="connsiteX5" fmla="*/ 1312432 w 1312432"/>
                <a:gd name="connsiteY5" fmla="*/ 1805715 h 1805715"/>
                <a:gd name="connsiteX0" fmla="*/ 0 w 1312432"/>
                <a:gd name="connsiteY0" fmla="*/ 0 h 1798095"/>
                <a:gd name="connsiteX1" fmla="*/ 149934 w 1312432"/>
                <a:gd name="connsiteY1" fmla="*/ 649268 h 1798095"/>
                <a:gd name="connsiteX2" fmla="*/ 386154 w 1312432"/>
                <a:gd name="connsiteY2" fmla="*/ 1114313 h 1798095"/>
                <a:gd name="connsiteX3" fmla="*/ 724572 w 1312432"/>
                <a:gd name="connsiteY3" fmla="*/ 1509880 h 1798095"/>
                <a:gd name="connsiteX4" fmla="*/ 1023993 w 1312432"/>
                <a:gd name="connsiteY4" fmla="*/ 1727050 h 1798095"/>
                <a:gd name="connsiteX5" fmla="*/ 1312432 w 1312432"/>
                <a:gd name="connsiteY5" fmla="*/ 1798095 h 1798095"/>
                <a:gd name="connsiteX0" fmla="*/ 0 w 1312432"/>
                <a:gd name="connsiteY0" fmla="*/ 0 h 1798095"/>
                <a:gd name="connsiteX1" fmla="*/ 149934 w 1312432"/>
                <a:gd name="connsiteY1" fmla="*/ 649268 h 1798095"/>
                <a:gd name="connsiteX2" fmla="*/ 393774 w 1312432"/>
                <a:gd name="connsiteY2" fmla="*/ 1133363 h 1798095"/>
                <a:gd name="connsiteX3" fmla="*/ 724572 w 1312432"/>
                <a:gd name="connsiteY3" fmla="*/ 1509880 h 1798095"/>
                <a:gd name="connsiteX4" fmla="*/ 1023993 w 1312432"/>
                <a:gd name="connsiteY4" fmla="*/ 1727050 h 1798095"/>
                <a:gd name="connsiteX5" fmla="*/ 1312432 w 1312432"/>
                <a:gd name="connsiteY5" fmla="*/ 1798095 h 17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432" h="1798095">
                  <a:moveTo>
                    <a:pt x="0" y="0"/>
                  </a:moveTo>
                  <a:cubicBezTo>
                    <a:pt x="48185" y="228599"/>
                    <a:pt x="84305" y="460374"/>
                    <a:pt x="149934" y="649268"/>
                  </a:cubicBezTo>
                  <a:cubicBezTo>
                    <a:pt x="215563" y="838162"/>
                    <a:pt x="298001" y="989928"/>
                    <a:pt x="393774" y="1133363"/>
                  </a:cubicBezTo>
                  <a:cubicBezTo>
                    <a:pt x="489547" y="1276798"/>
                    <a:pt x="619536" y="1410932"/>
                    <a:pt x="724572" y="1509880"/>
                  </a:cubicBezTo>
                  <a:cubicBezTo>
                    <a:pt x="829609" y="1608828"/>
                    <a:pt x="926016" y="1679014"/>
                    <a:pt x="1023993" y="1727050"/>
                  </a:cubicBezTo>
                  <a:cubicBezTo>
                    <a:pt x="1121970" y="1775086"/>
                    <a:pt x="1177513" y="1777700"/>
                    <a:pt x="1312432" y="1798095"/>
                  </a:cubicBezTo>
                </a:path>
              </a:pathLst>
            </a:custGeom>
            <a:ln w="254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CDMS Si 34 limit (2010/13)"/>
          <p:cNvGrpSpPr/>
          <p:nvPr/>
        </p:nvGrpSpPr>
        <p:grpSpPr>
          <a:xfrm>
            <a:off x="2696252" y="1503709"/>
            <a:ext cx="3381625" cy="1510187"/>
            <a:chOff x="2554941" y="1627094"/>
            <a:chExt cx="3381625" cy="1510187"/>
          </a:xfrm>
        </p:grpSpPr>
        <p:sp>
          <p:nvSpPr>
            <p:cNvPr id="169" name="CDMS II Si 34 Limit"/>
            <p:cNvSpPr/>
            <p:nvPr/>
          </p:nvSpPr>
          <p:spPr>
            <a:xfrm>
              <a:off x="2554941" y="1627094"/>
              <a:ext cx="2541494" cy="1331258"/>
            </a:xfrm>
            <a:custGeom>
              <a:avLst/>
              <a:gdLst>
                <a:gd name="connsiteX0" fmla="*/ 0 w 2541494"/>
                <a:gd name="connsiteY0" fmla="*/ 0 h 1331258"/>
                <a:gd name="connsiteX1" fmla="*/ 208430 w 2541494"/>
                <a:gd name="connsiteY1" fmla="*/ 470647 h 1331258"/>
                <a:gd name="connsiteX2" fmla="*/ 510988 w 2541494"/>
                <a:gd name="connsiteY2" fmla="*/ 860612 h 1331258"/>
                <a:gd name="connsiteX3" fmla="*/ 948018 w 2541494"/>
                <a:gd name="connsiteY3" fmla="*/ 1149724 h 1331258"/>
                <a:gd name="connsiteX4" fmla="*/ 1358153 w 2541494"/>
                <a:gd name="connsiteY4" fmla="*/ 1284194 h 1331258"/>
                <a:gd name="connsiteX5" fmla="*/ 1754841 w 2541494"/>
                <a:gd name="connsiteY5" fmla="*/ 1324535 h 1331258"/>
                <a:gd name="connsiteX6" fmla="*/ 2070847 w 2541494"/>
                <a:gd name="connsiteY6" fmla="*/ 1324535 h 1331258"/>
                <a:gd name="connsiteX7" fmla="*/ 2339788 w 2541494"/>
                <a:gd name="connsiteY7" fmla="*/ 1297641 h 1331258"/>
                <a:gd name="connsiteX8" fmla="*/ 2541494 w 2541494"/>
                <a:gd name="connsiteY8" fmla="*/ 1257300 h 133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1494" h="1331258">
                  <a:moveTo>
                    <a:pt x="0" y="0"/>
                  </a:moveTo>
                  <a:cubicBezTo>
                    <a:pt x="61632" y="163606"/>
                    <a:pt x="123265" y="327212"/>
                    <a:pt x="208430" y="470647"/>
                  </a:cubicBezTo>
                  <a:cubicBezTo>
                    <a:pt x="293595" y="614082"/>
                    <a:pt x="387723" y="747433"/>
                    <a:pt x="510988" y="860612"/>
                  </a:cubicBezTo>
                  <a:cubicBezTo>
                    <a:pt x="634253" y="973792"/>
                    <a:pt x="806824" y="1079127"/>
                    <a:pt x="948018" y="1149724"/>
                  </a:cubicBezTo>
                  <a:cubicBezTo>
                    <a:pt x="1089212" y="1220321"/>
                    <a:pt x="1223683" y="1255059"/>
                    <a:pt x="1358153" y="1284194"/>
                  </a:cubicBezTo>
                  <a:cubicBezTo>
                    <a:pt x="1492623" y="1313329"/>
                    <a:pt x="1636059" y="1317812"/>
                    <a:pt x="1754841" y="1324535"/>
                  </a:cubicBezTo>
                  <a:cubicBezTo>
                    <a:pt x="1873623" y="1331258"/>
                    <a:pt x="1973356" y="1329017"/>
                    <a:pt x="2070847" y="1324535"/>
                  </a:cubicBezTo>
                  <a:cubicBezTo>
                    <a:pt x="2168338" y="1320053"/>
                    <a:pt x="2261347" y="1308847"/>
                    <a:pt x="2339788" y="1297641"/>
                  </a:cubicBezTo>
                  <a:cubicBezTo>
                    <a:pt x="2418229" y="1286435"/>
                    <a:pt x="2479861" y="1271867"/>
                    <a:pt x="2541494" y="1257300"/>
                  </a:cubicBezTo>
                </a:path>
              </a:pathLst>
            </a:cu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Rectangle 21"/>
            <p:cNvSpPr>
              <a:spLocks noChangeArrowheads="1"/>
            </p:cNvSpPr>
            <p:nvPr/>
          </p:nvSpPr>
          <p:spPr bwMode="auto">
            <a:xfrm>
              <a:off x="5055644" y="2614061"/>
              <a:ext cx="88092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0000FF"/>
                  </a:solidFill>
                </a:rPr>
                <a:t>CDMS Si </a:t>
              </a:r>
              <a:br>
                <a:rPr lang="de-DE" sz="1400" b="1" dirty="0" smtClean="0">
                  <a:solidFill>
                    <a:srgbClr val="0000FF"/>
                  </a:solidFill>
                </a:rPr>
              </a:br>
              <a:r>
                <a:rPr lang="de-DE" sz="1400" b="1" dirty="0" smtClean="0">
                  <a:solidFill>
                    <a:srgbClr val="0000FF"/>
                  </a:solidFill>
                </a:rPr>
                <a:t>2013</a:t>
              </a:r>
              <a:endParaRPr lang="de-DE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PICASSO (2012)"/>
          <p:cNvGrpSpPr/>
          <p:nvPr/>
        </p:nvGrpSpPr>
        <p:grpSpPr>
          <a:xfrm>
            <a:off x="2378428" y="1344013"/>
            <a:ext cx="1802867" cy="505176"/>
            <a:chOff x="2237117" y="1467398"/>
            <a:chExt cx="1802867" cy="505176"/>
          </a:xfrm>
        </p:grpSpPr>
        <p:sp>
          <p:nvSpPr>
            <p:cNvPr id="192" name="PICASSO 2012"/>
            <p:cNvSpPr/>
            <p:nvPr/>
          </p:nvSpPr>
          <p:spPr>
            <a:xfrm>
              <a:off x="2237117" y="1489494"/>
              <a:ext cx="833887" cy="483080"/>
            </a:xfrm>
            <a:custGeom>
              <a:avLst/>
              <a:gdLst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74762 w 833887"/>
                <a:gd name="connsiteY4" fmla="*/ 97766 h 483080"/>
                <a:gd name="connsiteX5" fmla="*/ 0 w 833887"/>
                <a:gd name="connsiteY5" fmla="*/ 0 h 483080"/>
                <a:gd name="connsiteX0" fmla="*/ 833887 w 833887"/>
                <a:gd name="connsiteY0" fmla="*/ 483080 h 483080"/>
                <a:gd name="connsiteX1" fmla="*/ 736121 w 833887"/>
                <a:gd name="connsiteY1" fmla="*/ 442823 h 483080"/>
                <a:gd name="connsiteX2" fmla="*/ 523336 w 833887"/>
                <a:gd name="connsiteY2" fmla="*/ 356559 h 483080"/>
                <a:gd name="connsiteX3" fmla="*/ 258792 w 833887"/>
                <a:gd name="connsiteY3" fmla="*/ 218536 h 483080"/>
                <a:gd name="connsiteX4" fmla="*/ 81878 w 833887"/>
                <a:gd name="connsiteY4" fmla="*/ 90650 h 483080"/>
                <a:gd name="connsiteX5" fmla="*/ 0 w 833887"/>
                <a:gd name="connsiteY5" fmla="*/ 0 h 4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887" h="483080">
                  <a:moveTo>
                    <a:pt x="833887" y="483080"/>
                  </a:moveTo>
                  <a:lnTo>
                    <a:pt x="736121" y="442823"/>
                  </a:lnTo>
                  <a:cubicBezTo>
                    <a:pt x="684362" y="421736"/>
                    <a:pt x="602891" y="393940"/>
                    <a:pt x="523336" y="356559"/>
                  </a:cubicBezTo>
                  <a:cubicBezTo>
                    <a:pt x="443781" y="319178"/>
                    <a:pt x="332368" y="262854"/>
                    <a:pt x="258792" y="218536"/>
                  </a:cubicBezTo>
                  <a:cubicBezTo>
                    <a:pt x="185216" y="174218"/>
                    <a:pt x="125010" y="127073"/>
                    <a:pt x="81878" y="90650"/>
                  </a:cubicBezTo>
                  <a:cubicBezTo>
                    <a:pt x="38746" y="54227"/>
                    <a:pt x="45106" y="51482"/>
                    <a:pt x="0" y="0"/>
                  </a:cubicBezTo>
                </a:path>
              </a:pathLst>
            </a:custGeom>
            <a:noFill/>
            <a:ln w="25400">
              <a:solidFill>
                <a:srgbClr val="FF9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 sz="1400"/>
            </a:p>
          </p:txBody>
        </p:sp>
        <p:sp>
          <p:nvSpPr>
            <p:cNvPr id="193" name="Text Box 14"/>
            <p:cNvSpPr txBox="1">
              <a:spLocks noChangeArrowheads="1"/>
            </p:cNvSpPr>
            <p:nvPr/>
          </p:nvSpPr>
          <p:spPr bwMode="auto">
            <a:xfrm>
              <a:off x="2723881" y="1467398"/>
              <a:ext cx="13161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FF9600"/>
                  </a:solidFill>
                </a:rPr>
                <a:t>PICASSO 2012</a:t>
              </a:r>
            </a:p>
          </p:txBody>
        </p:sp>
      </p:grpSp>
      <p:grpSp>
        <p:nvGrpSpPr>
          <p:cNvPr id="13" name="XENON 100 (2012)"/>
          <p:cNvGrpSpPr/>
          <p:nvPr/>
        </p:nvGrpSpPr>
        <p:grpSpPr>
          <a:xfrm>
            <a:off x="2637137" y="1383124"/>
            <a:ext cx="4664916" cy="3232269"/>
            <a:chOff x="2495826" y="1506509"/>
            <a:chExt cx="4664916" cy="3232269"/>
          </a:xfrm>
        </p:grpSpPr>
        <p:sp>
          <p:nvSpPr>
            <p:cNvPr id="154" name="XENON100 Limit"/>
            <p:cNvSpPr>
              <a:spLocks/>
            </p:cNvSpPr>
            <p:nvPr/>
          </p:nvSpPr>
          <p:spPr bwMode="auto">
            <a:xfrm>
              <a:off x="2495826" y="1506509"/>
              <a:ext cx="4664916" cy="3232269"/>
            </a:xfrm>
            <a:custGeom>
              <a:avLst/>
              <a:gdLst>
                <a:gd name="T0" fmla="*/ 4590911 w 3549"/>
                <a:gd name="T1" fmla="*/ 1332877 h 1820"/>
                <a:gd name="T2" fmla="*/ 3830287 w 3549"/>
                <a:gd name="T3" fmla="*/ 1604411 h 1820"/>
                <a:gd name="T4" fmla="*/ 2517304 w 3549"/>
                <a:gd name="T5" fmla="*/ 2010531 h 1820"/>
                <a:gd name="T6" fmla="*/ 1662249 w 3549"/>
                <a:gd name="T7" fmla="*/ 2115603 h 1820"/>
                <a:gd name="T8" fmla="*/ 864111 w 3549"/>
                <a:gd name="T9" fmla="*/ 1813374 h 1820"/>
                <a:gd name="T10" fmla="*/ 323395 w 3549"/>
                <a:gd name="T11" fmla="*/ 1071968 h 1820"/>
                <a:gd name="T12" fmla="*/ 0 w 3549"/>
                <a:gd name="T13" fmla="*/ 0 h 18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9"/>
                <a:gd name="T22" fmla="*/ 0 h 1820"/>
                <a:gd name="T23" fmla="*/ 3549 w 3549"/>
                <a:gd name="T24" fmla="*/ 1820 h 1820"/>
                <a:gd name="connsiteX0" fmla="*/ 10000 w 10000"/>
                <a:gd name="connsiteY0" fmla="*/ 6203 h 10029"/>
                <a:gd name="connsiteX1" fmla="*/ 8343 w 10000"/>
                <a:gd name="connsiteY1" fmla="*/ 7467 h 10029"/>
                <a:gd name="connsiteX2" fmla="*/ 5483 w 10000"/>
                <a:gd name="connsiteY2" fmla="*/ 9357 h 10029"/>
                <a:gd name="connsiteX3" fmla="*/ 3621 w 10000"/>
                <a:gd name="connsiteY3" fmla="*/ 9846 h 10029"/>
                <a:gd name="connsiteX4" fmla="*/ 1959 w 10000"/>
                <a:gd name="connsiteY4" fmla="*/ 8257 h 10029"/>
                <a:gd name="connsiteX5" fmla="*/ 704 w 10000"/>
                <a:gd name="connsiteY5" fmla="*/ 4989 h 10029"/>
                <a:gd name="connsiteX6" fmla="*/ 0 w 10000"/>
                <a:gd name="connsiteY6" fmla="*/ 0 h 10029"/>
                <a:gd name="connsiteX0" fmla="*/ 10000 w 10000"/>
                <a:gd name="connsiteY0" fmla="*/ 6203 h 10029"/>
                <a:gd name="connsiteX1" fmla="*/ 8343 w 10000"/>
                <a:gd name="connsiteY1" fmla="*/ 7467 h 10029"/>
                <a:gd name="connsiteX2" fmla="*/ 5483 w 10000"/>
                <a:gd name="connsiteY2" fmla="*/ 9357 h 10029"/>
                <a:gd name="connsiteX3" fmla="*/ 3621 w 10000"/>
                <a:gd name="connsiteY3" fmla="*/ 9846 h 10029"/>
                <a:gd name="connsiteX4" fmla="*/ 1959 w 10000"/>
                <a:gd name="connsiteY4" fmla="*/ 8257 h 10029"/>
                <a:gd name="connsiteX5" fmla="*/ 678 w 10000"/>
                <a:gd name="connsiteY5" fmla="*/ 4530 h 10029"/>
                <a:gd name="connsiteX6" fmla="*/ 0 w 10000"/>
                <a:gd name="connsiteY6" fmla="*/ 0 h 10029"/>
                <a:gd name="connsiteX0" fmla="*/ 10000 w 10000"/>
                <a:gd name="connsiteY0" fmla="*/ 5332 h 9158"/>
                <a:gd name="connsiteX1" fmla="*/ 8343 w 10000"/>
                <a:gd name="connsiteY1" fmla="*/ 6596 h 9158"/>
                <a:gd name="connsiteX2" fmla="*/ 5483 w 10000"/>
                <a:gd name="connsiteY2" fmla="*/ 8486 h 9158"/>
                <a:gd name="connsiteX3" fmla="*/ 3621 w 10000"/>
                <a:gd name="connsiteY3" fmla="*/ 8975 h 9158"/>
                <a:gd name="connsiteX4" fmla="*/ 1959 w 10000"/>
                <a:gd name="connsiteY4" fmla="*/ 7386 h 9158"/>
                <a:gd name="connsiteX5" fmla="*/ 678 w 10000"/>
                <a:gd name="connsiteY5" fmla="*/ 3659 h 9158"/>
                <a:gd name="connsiteX6" fmla="*/ 0 w 10000"/>
                <a:gd name="connsiteY6" fmla="*/ 0 h 9158"/>
                <a:gd name="connsiteX0" fmla="*/ 10079 w 10079"/>
                <a:gd name="connsiteY0" fmla="*/ 5776 h 10000"/>
                <a:gd name="connsiteX1" fmla="*/ 8343 w 10079"/>
                <a:gd name="connsiteY1" fmla="*/ 7202 h 10000"/>
                <a:gd name="connsiteX2" fmla="*/ 5483 w 10079"/>
                <a:gd name="connsiteY2" fmla="*/ 9266 h 10000"/>
                <a:gd name="connsiteX3" fmla="*/ 3621 w 10079"/>
                <a:gd name="connsiteY3" fmla="*/ 9800 h 10000"/>
                <a:gd name="connsiteX4" fmla="*/ 1959 w 10079"/>
                <a:gd name="connsiteY4" fmla="*/ 8065 h 10000"/>
                <a:gd name="connsiteX5" fmla="*/ 678 w 10079"/>
                <a:gd name="connsiteY5" fmla="*/ 3995 h 10000"/>
                <a:gd name="connsiteX6" fmla="*/ 0 w 10079"/>
                <a:gd name="connsiteY6" fmla="*/ 0 h 10000"/>
                <a:gd name="connsiteX0" fmla="*/ 10079 w 10079"/>
                <a:gd name="connsiteY0" fmla="*/ 5776 h 10000"/>
                <a:gd name="connsiteX1" fmla="*/ 8343 w 10079"/>
                <a:gd name="connsiteY1" fmla="*/ 7202 h 10000"/>
                <a:gd name="connsiteX2" fmla="*/ 5483 w 10079"/>
                <a:gd name="connsiteY2" fmla="*/ 9266 h 10000"/>
                <a:gd name="connsiteX3" fmla="*/ 3621 w 10079"/>
                <a:gd name="connsiteY3" fmla="*/ 9800 h 10000"/>
                <a:gd name="connsiteX4" fmla="*/ 1959 w 10079"/>
                <a:gd name="connsiteY4" fmla="*/ 8065 h 10000"/>
                <a:gd name="connsiteX5" fmla="*/ 678 w 10079"/>
                <a:gd name="connsiteY5" fmla="*/ 3995 h 10000"/>
                <a:gd name="connsiteX6" fmla="*/ 0 w 10079"/>
                <a:gd name="connsiteY6" fmla="*/ 0 h 10000"/>
                <a:gd name="connsiteX0" fmla="*/ 10079 w 10079"/>
                <a:gd name="connsiteY0" fmla="*/ 5776 h 9954"/>
                <a:gd name="connsiteX1" fmla="*/ 8343 w 10079"/>
                <a:gd name="connsiteY1" fmla="*/ 7202 h 9954"/>
                <a:gd name="connsiteX2" fmla="*/ 5483 w 10079"/>
                <a:gd name="connsiteY2" fmla="*/ 9266 h 9954"/>
                <a:gd name="connsiteX3" fmla="*/ 3542 w 10079"/>
                <a:gd name="connsiteY3" fmla="*/ 9754 h 9954"/>
                <a:gd name="connsiteX4" fmla="*/ 1959 w 10079"/>
                <a:gd name="connsiteY4" fmla="*/ 8065 h 9954"/>
                <a:gd name="connsiteX5" fmla="*/ 678 w 10079"/>
                <a:gd name="connsiteY5" fmla="*/ 3995 h 9954"/>
                <a:gd name="connsiteX6" fmla="*/ 0 w 10079"/>
                <a:gd name="connsiteY6" fmla="*/ 0 h 9954"/>
                <a:gd name="connsiteX0" fmla="*/ 10000 w 10000"/>
                <a:gd name="connsiteY0" fmla="*/ 5803 h 10000"/>
                <a:gd name="connsiteX1" fmla="*/ 8278 w 10000"/>
                <a:gd name="connsiteY1" fmla="*/ 7235 h 10000"/>
                <a:gd name="connsiteX2" fmla="*/ 5440 w 10000"/>
                <a:gd name="connsiteY2" fmla="*/ 9309 h 10000"/>
                <a:gd name="connsiteX3" fmla="*/ 3467 w 10000"/>
                <a:gd name="connsiteY3" fmla="*/ 9799 h 10000"/>
                <a:gd name="connsiteX4" fmla="*/ 1944 w 10000"/>
                <a:gd name="connsiteY4" fmla="*/ 8102 h 10000"/>
                <a:gd name="connsiteX5" fmla="*/ 673 w 10000"/>
                <a:gd name="connsiteY5" fmla="*/ 4013 h 10000"/>
                <a:gd name="connsiteX6" fmla="*/ 0 w 10000"/>
                <a:gd name="connsiteY6" fmla="*/ 0 h 10000"/>
                <a:gd name="connsiteX0" fmla="*/ 10000 w 10000"/>
                <a:gd name="connsiteY0" fmla="*/ 5803 h 10005"/>
                <a:gd name="connsiteX1" fmla="*/ 8278 w 10000"/>
                <a:gd name="connsiteY1" fmla="*/ 7235 h 10005"/>
                <a:gd name="connsiteX2" fmla="*/ 5440 w 10000"/>
                <a:gd name="connsiteY2" fmla="*/ 9309 h 10005"/>
                <a:gd name="connsiteX3" fmla="*/ 3467 w 10000"/>
                <a:gd name="connsiteY3" fmla="*/ 9799 h 10005"/>
                <a:gd name="connsiteX4" fmla="*/ 1928 w 10000"/>
                <a:gd name="connsiteY4" fmla="*/ 8071 h 10005"/>
                <a:gd name="connsiteX5" fmla="*/ 673 w 10000"/>
                <a:gd name="connsiteY5" fmla="*/ 4013 h 10005"/>
                <a:gd name="connsiteX6" fmla="*/ 0 w 10000"/>
                <a:gd name="connsiteY6" fmla="*/ 0 h 10005"/>
                <a:gd name="connsiteX0" fmla="*/ 10000 w 10000"/>
                <a:gd name="connsiteY0" fmla="*/ 5803 h 10005"/>
                <a:gd name="connsiteX1" fmla="*/ 8278 w 10000"/>
                <a:gd name="connsiteY1" fmla="*/ 7235 h 10005"/>
                <a:gd name="connsiteX2" fmla="*/ 5440 w 10000"/>
                <a:gd name="connsiteY2" fmla="*/ 9309 h 10005"/>
                <a:gd name="connsiteX3" fmla="*/ 3467 w 10000"/>
                <a:gd name="connsiteY3" fmla="*/ 9799 h 10005"/>
                <a:gd name="connsiteX4" fmla="*/ 1928 w 10000"/>
                <a:gd name="connsiteY4" fmla="*/ 8071 h 10005"/>
                <a:gd name="connsiteX5" fmla="*/ 673 w 10000"/>
                <a:gd name="connsiteY5" fmla="*/ 4013 h 10005"/>
                <a:gd name="connsiteX6" fmla="*/ 0 w 10000"/>
                <a:gd name="connsiteY6" fmla="*/ 0 h 10005"/>
                <a:gd name="connsiteX0" fmla="*/ 10000 w 10000"/>
                <a:gd name="connsiteY0" fmla="*/ 5463 h 9665"/>
                <a:gd name="connsiteX1" fmla="*/ 8278 w 10000"/>
                <a:gd name="connsiteY1" fmla="*/ 6895 h 9665"/>
                <a:gd name="connsiteX2" fmla="*/ 5440 w 10000"/>
                <a:gd name="connsiteY2" fmla="*/ 8969 h 9665"/>
                <a:gd name="connsiteX3" fmla="*/ 3467 w 10000"/>
                <a:gd name="connsiteY3" fmla="*/ 9459 h 9665"/>
                <a:gd name="connsiteX4" fmla="*/ 1928 w 10000"/>
                <a:gd name="connsiteY4" fmla="*/ 7731 h 9665"/>
                <a:gd name="connsiteX5" fmla="*/ 673 w 10000"/>
                <a:gd name="connsiteY5" fmla="*/ 3673 h 9665"/>
                <a:gd name="connsiteX6" fmla="*/ 0 w 10000"/>
                <a:gd name="connsiteY6" fmla="*/ 0 h 9665"/>
                <a:gd name="connsiteX0" fmla="*/ 10000 w 10000"/>
                <a:gd name="connsiteY0" fmla="*/ 5652 h 10000"/>
                <a:gd name="connsiteX1" fmla="*/ 8278 w 10000"/>
                <a:gd name="connsiteY1" fmla="*/ 7134 h 10000"/>
                <a:gd name="connsiteX2" fmla="*/ 5440 w 10000"/>
                <a:gd name="connsiteY2" fmla="*/ 9280 h 10000"/>
                <a:gd name="connsiteX3" fmla="*/ 3467 w 10000"/>
                <a:gd name="connsiteY3" fmla="*/ 9787 h 10000"/>
                <a:gd name="connsiteX4" fmla="*/ 1928 w 10000"/>
                <a:gd name="connsiteY4" fmla="*/ 7999 h 10000"/>
                <a:gd name="connsiteX5" fmla="*/ 673 w 10000"/>
                <a:gd name="connsiteY5" fmla="*/ 3800 h 10000"/>
                <a:gd name="connsiteX6" fmla="*/ 0 w 10000"/>
                <a:gd name="connsiteY6" fmla="*/ 0 h 10000"/>
                <a:gd name="connsiteX0" fmla="*/ 10000 w 10000"/>
                <a:gd name="connsiteY0" fmla="*/ 5652 h 10000"/>
                <a:gd name="connsiteX1" fmla="*/ 8278 w 10000"/>
                <a:gd name="connsiteY1" fmla="*/ 7134 h 10000"/>
                <a:gd name="connsiteX2" fmla="*/ 5440 w 10000"/>
                <a:gd name="connsiteY2" fmla="*/ 9280 h 10000"/>
                <a:gd name="connsiteX3" fmla="*/ 3467 w 10000"/>
                <a:gd name="connsiteY3" fmla="*/ 9787 h 10000"/>
                <a:gd name="connsiteX4" fmla="*/ 1928 w 10000"/>
                <a:gd name="connsiteY4" fmla="*/ 7999 h 10000"/>
                <a:gd name="connsiteX5" fmla="*/ 673 w 10000"/>
                <a:gd name="connsiteY5" fmla="*/ 3800 h 10000"/>
                <a:gd name="connsiteX6" fmla="*/ 0 w 10000"/>
                <a:gd name="connsiteY6" fmla="*/ 0 h 10000"/>
                <a:gd name="connsiteX0" fmla="*/ 10000 w 10000"/>
                <a:gd name="connsiteY0" fmla="*/ 5652 h 10040"/>
                <a:gd name="connsiteX1" fmla="*/ 8278 w 10000"/>
                <a:gd name="connsiteY1" fmla="*/ 7134 h 10040"/>
                <a:gd name="connsiteX2" fmla="*/ 5440 w 10000"/>
                <a:gd name="connsiteY2" fmla="*/ 9280 h 10040"/>
                <a:gd name="connsiteX3" fmla="*/ 3467 w 10000"/>
                <a:gd name="connsiteY3" fmla="*/ 9787 h 10040"/>
                <a:gd name="connsiteX4" fmla="*/ 1533 w 10000"/>
                <a:gd name="connsiteY4" fmla="*/ 7760 h 10040"/>
                <a:gd name="connsiteX5" fmla="*/ 673 w 10000"/>
                <a:gd name="connsiteY5" fmla="*/ 3800 h 10040"/>
                <a:gd name="connsiteX6" fmla="*/ 0 w 10000"/>
                <a:gd name="connsiteY6" fmla="*/ 0 h 10040"/>
                <a:gd name="connsiteX0" fmla="*/ 10000 w 10000"/>
                <a:gd name="connsiteY0" fmla="*/ 5652 h 10040"/>
                <a:gd name="connsiteX1" fmla="*/ 8278 w 10000"/>
                <a:gd name="connsiteY1" fmla="*/ 7134 h 10040"/>
                <a:gd name="connsiteX2" fmla="*/ 5440 w 10000"/>
                <a:gd name="connsiteY2" fmla="*/ 9280 h 10040"/>
                <a:gd name="connsiteX3" fmla="*/ 3467 w 10000"/>
                <a:gd name="connsiteY3" fmla="*/ 9787 h 10040"/>
                <a:gd name="connsiteX4" fmla="*/ 1533 w 10000"/>
                <a:gd name="connsiteY4" fmla="*/ 7760 h 10040"/>
                <a:gd name="connsiteX5" fmla="*/ 344 w 10000"/>
                <a:gd name="connsiteY5" fmla="*/ 2992 h 10040"/>
                <a:gd name="connsiteX6" fmla="*/ 0 w 10000"/>
                <a:gd name="connsiteY6" fmla="*/ 0 h 10040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992 w 10648"/>
                <a:gd name="connsiteY5" fmla="*/ 16074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992 w 10648"/>
                <a:gd name="connsiteY5" fmla="*/ 16074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2972"/>
                <a:gd name="connsiteX1" fmla="*/ 8926 w 10648"/>
                <a:gd name="connsiteY1" fmla="*/ 20216 h 22972"/>
                <a:gd name="connsiteX2" fmla="*/ 6088 w 10648"/>
                <a:gd name="connsiteY2" fmla="*/ 22362 h 22972"/>
                <a:gd name="connsiteX3" fmla="*/ 4115 w 10648"/>
                <a:gd name="connsiteY3" fmla="*/ 22869 h 22972"/>
                <a:gd name="connsiteX4" fmla="*/ 2181 w 10648"/>
                <a:gd name="connsiteY4" fmla="*/ 20842 h 22972"/>
                <a:gd name="connsiteX5" fmla="*/ 889 w 10648"/>
                <a:gd name="connsiteY5" fmla="*/ 15266 h 22972"/>
                <a:gd name="connsiteX6" fmla="*/ 0 w 10648"/>
                <a:gd name="connsiteY6" fmla="*/ 0 h 22972"/>
                <a:gd name="connsiteX0" fmla="*/ 10648 w 10648"/>
                <a:gd name="connsiteY0" fmla="*/ 18734 h 22972"/>
                <a:gd name="connsiteX1" fmla="*/ 8926 w 10648"/>
                <a:gd name="connsiteY1" fmla="*/ 20216 h 22972"/>
                <a:gd name="connsiteX2" fmla="*/ 6088 w 10648"/>
                <a:gd name="connsiteY2" fmla="*/ 22362 h 22972"/>
                <a:gd name="connsiteX3" fmla="*/ 4115 w 10648"/>
                <a:gd name="connsiteY3" fmla="*/ 22869 h 22972"/>
                <a:gd name="connsiteX4" fmla="*/ 2181 w 10648"/>
                <a:gd name="connsiteY4" fmla="*/ 20842 h 22972"/>
                <a:gd name="connsiteX5" fmla="*/ 889 w 10648"/>
                <a:gd name="connsiteY5" fmla="*/ 15266 h 22972"/>
                <a:gd name="connsiteX6" fmla="*/ 0 w 10648"/>
                <a:gd name="connsiteY6" fmla="*/ 0 h 22972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123 w 10683"/>
                <a:gd name="connsiteY2" fmla="*/ 26034 h 27200"/>
                <a:gd name="connsiteX3" fmla="*/ 3975 w 10683"/>
                <a:gd name="connsiteY3" fmla="*/ 27097 h 27200"/>
                <a:gd name="connsiteX4" fmla="*/ 2216 w 10683"/>
                <a:gd name="connsiteY4" fmla="*/ 24514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2216 w 10683"/>
                <a:gd name="connsiteY4" fmla="*/ 24514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1942 w 10683"/>
                <a:gd name="connsiteY4" fmla="*/ 24435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1942 w 10683"/>
                <a:gd name="connsiteY4" fmla="*/ 24435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772 w 10772"/>
                <a:gd name="connsiteY0" fmla="*/ 22406 h 27200"/>
                <a:gd name="connsiteX1" fmla="*/ 9050 w 10772"/>
                <a:gd name="connsiteY1" fmla="*/ 23888 h 27200"/>
                <a:gd name="connsiteX2" fmla="*/ 6162 w 10772"/>
                <a:gd name="connsiteY2" fmla="*/ 26272 h 27200"/>
                <a:gd name="connsiteX3" fmla="*/ 4064 w 10772"/>
                <a:gd name="connsiteY3" fmla="*/ 27097 h 27200"/>
                <a:gd name="connsiteX4" fmla="*/ 2031 w 10772"/>
                <a:gd name="connsiteY4" fmla="*/ 24435 h 27200"/>
                <a:gd name="connsiteX5" fmla="*/ 664 w 10772"/>
                <a:gd name="connsiteY5" fmla="*/ 18143 h 27200"/>
                <a:gd name="connsiteX6" fmla="*/ 89 w 10772"/>
                <a:gd name="connsiteY6" fmla="*/ 0 h 27200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1" h="25134">
                  <a:moveTo>
                    <a:pt x="11331" y="20340"/>
                  </a:moveTo>
                  <a:cubicBezTo>
                    <a:pt x="11057" y="20572"/>
                    <a:pt x="10352" y="21337"/>
                    <a:pt x="9584" y="21981"/>
                  </a:cubicBezTo>
                  <a:cubicBezTo>
                    <a:pt x="8816" y="22625"/>
                    <a:pt x="7504" y="23672"/>
                    <a:pt x="6721" y="24206"/>
                  </a:cubicBezTo>
                  <a:cubicBezTo>
                    <a:pt x="5894" y="24804"/>
                    <a:pt x="5274" y="25134"/>
                    <a:pt x="4623" y="25031"/>
                  </a:cubicBezTo>
                  <a:cubicBezTo>
                    <a:pt x="3579" y="24789"/>
                    <a:pt x="2881" y="23287"/>
                    <a:pt x="2590" y="22369"/>
                  </a:cubicBezTo>
                  <a:cubicBezTo>
                    <a:pt x="2208" y="21374"/>
                    <a:pt x="1375" y="17494"/>
                    <a:pt x="1073" y="15203"/>
                  </a:cubicBezTo>
                  <a:cubicBezTo>
                    <a:pt x="409" y="11018"/>
                    <a:pt x="159" y="5816"/>
                    <a:pt x="0" y="0"/>
                  </a:cubicBezTo>
                </a:path>
              </a:pathLst>
            </a:custGeom>
            <a:noFill/>
            <a:ln w="25400">
              <a:solidFill>
                <a:srgbClr val="FF9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 sz="1400"/>
            </a:p>
          </p:txBody>
        </p:sp>
        <p:sp>
          <p:nvSpPr>
            <p:cNvPr id="155" name="Text Box 14"/>
            <p:cNvSpPr txBox="1">
              <a:spLocks noChangeArrowheads="1"/>
            </p:cNvSpPr>
            <p:nvPr/>
          </p:nvSpPr>
          <p:spPr bwMode="auto">
            <a:xfrm>
              <a:off x="4605300" y="4179184"/>
              <a:ext cx="11929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FF9600"/>
                  </a:solidFill>
                </a:rPr>
                <a:t>XENON 100</a:t>
              </a:r>
              <a:br>
                <a:rPr lang="de-DE" sz="1400" b="1" dirty="0" smtClean="0">
                  <a:solidFill>
                    <a:srgbClr val="FF9600"/>
                  </a:solidFill>
                </a:rPr>
              </a:br>
              <a:r>
                <a:rPr lang="de-DE" sz="1400" b="1" dirty="0" smtClean="0">
                  <a:solidFill>
                    <a:srgbClr val="FF9600"/>
                  </a:solidFill>
                </a:rPr>
                <a:t>2012</a:t>
              </a:r>
            </a:p>
          </p:txBody>
        </p:sp>
      </p:grpSp>
      <p:sp>
        <p:nvSpPr>
          <p:cNvPr id="181" name="Text Box 14"/>
          <p:cNvSpPr txBox="1">
            <a:spLocks noChangeArrowheads="1"/>
          </p:cNvSpPr>
          <p:nvPr/>
        </p:nvSpPr>
        <p:spPr bwMode="auto">
          <a:xfrm>
            <a:off x="2034802" y="3369812"/>
            <a:ext cx="833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</a:rPr>
              <a:t>CoGeNT</a:t>
            </a:r>
          </a:p>
        </p:txBody>
      </p:sp>
      <p:grpSp>
        <p:nvGrpSpPr>
          <p:cNvPr id="14" name="LUX (2013)"/>
          <p:cNvGrpSpPr/>
          <p:nvPr/>
        </p:nvGrpSpPr>
        <p:grpSpPr>
          <a:xfrm>
            <a:off x="2547722" y="1419942"/>
            <a:ext cx="4780602" cy="3436905"/>
            <a:chOff x="2380140" y="1401442"/>
            <a:chExt cx="4780602" cy="3436905"/>
          </a:xfrm>
        </p:grpSpPr>
        <p:sp>
          <p:nvSpPr>
            <p:cNvPr id="197" name="LUX 2013 Limit"/>
            <p:cNvSpPr>
              <a:spLocks/>
            </p:cNvSpPr>
            <p:nvPr/>
          </p:nvSpPr>
          <p:spPr bwMode="auto">
            <a:xfrm>
              <a:off x="2380140" y="1401442"/>
              <a:ext cx="4780602" cy="3431858"/>
            </a:xfrm>
            <a:custGeom>
              <a:avLst/>
              <a:gdLst>
                <a:gd name="T0" fmla="*/ 4590911 w 3549"/>
                <a:gd name="T1" fmla="*/ 1332877 h 1820"/>
                <a:gd name="T2" fmla="*/ 3830287 w 3549"/>
                <a:gd name="T3" fmla="*/ 1604411 h 1820"/>
                <a:gd name="T4" fmla="*/ 2517304 w 3549"/>
                <a:gd name="T5" fmla="*/ 2010531 h 1820"/>
                <a:gd name="T6" fmla="*/ 1662249 w 3549"/>
                <a:gd name="T7" fmla="*/ 2115603 h 1820"/>
                <a:gd name="T8" fmla="*/ 864111 w 3549"/>
                <a:gd name="T9" fmla="*/ 1813374 h 1820"/>
                <a:gd name="T10" fmla="*/ 323395 w 3549"/>
                <a:gd name="T11" fmla="*/ 1071968 h 1820"/>
                <a:gd name="T12" fmla="*/ 0 w 3549"/>
                <a:gd name="T13" fmla="*/ 0 h 18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9"/>
                <a:gd name="T22" fmla="*/ 0 h 1820"/>
                <a:gd name="T23" fmla="*/ 3549 w 3549"/>
                <a:gd name="T24" fmla="*/ 1820 h 1820"/>
                <a:gd name="connsiteX0" fmla="*/ 10000 w 10000"/>
                <a:gd name="connsiteY0" fmla="*/ 6203 h 10029"/>
                <a:gd name="connsiteX1" fmla="*/ 8343 w 10000"/>
                <a:gd name="connsiteY1" fmla="*/ 7467 h 10029"/>
                <a:gd name="connsiteX2" fmla="*/ 5483 w 10000"/>
                <a:gd name="connsiteY2" fmla="*/ 9357 h 10029"/>
                <a:gd name="connsiteX3" fmla="*/ 3621 w 10000"/>
                <a:gd name="connsiteY3" fmla="*/ 9846 h 10029"/>
                <a:gd name="connsiteX4" fmla="*/ 1959 w 10000"/>
                <a:gd name="connsiteY4" fmla="*/ 8257 h 10029"/>
                <a:gd name="connsiteX5" fmla="*/ 704 w 10000"/>
                <a:gd name="connsiteY5" fmla="*/ 4989 h 10029"/>
                <a:gd name="connsiteX6" fmla="*/ 0 w 10000"/>
                <a:gd name="connsiteY6" fmla="*/ 0 h 10029"/>
                <a:gd name="connsiteX0" fmla="*/ 10000 w 10000"/>
                <a:gd name="connsiteY0" fmla="*/ 6203 h 10029"/>
                <a:gd name="connsiteX1" fmla="*/ 8343 w 10000"/>
                <a:gd name="connsiteY1" fmla="*/ 7467 h 10029"/>
                <a:gd name="connsiteX2" fmla="*/ 5483 w 10000"/>
                <a:gd name="connsiteY2" fmla="*/ 9357 h 10029"/>
                <a:gd name="connsiteX3" fmla="*/ 3621 w 10000"/>
                <a:gd name="connsiteY3" fmla="*/ 9846 h 10029"/>
                <a:gd name="connsiteX4" fmla="*/ 1959 w 10000"/>
                <a:gd name="connsiteY4" fmla="*/ 8257 h 10029"/>
                <a:gd name="connsiteX5" fmla="*/ 678 w 10000"/>
                <a:gd name="connsiteY5" fmla="*/ 4530 h 10029"/>
                <a:gd name="connsiteX6" fmla="*/ 0 w 10000"/>
                <a:gd name="connsiteY6" fmla="*/ 0 h 10029"/>
                <a:gd name="connsiteX0" fmla="*/ 10000 w 10000"/>
                <a:gd name="connsiteY0" fmla="*/ 5332 h 9158"/>
                <a:gd name="connsiteX1" fmla="*/ 8343 w 10000"/>
                <a:gd name="connsiteY1" fmla="*/ 6596 h 9158"/>
                <a:gd name="connsiteX2" fmla="*/ 5483 w 10000"/>
                <a:gd name="connsiteY2" fmla="*/ 8486 h 9158"/>
                <a:gd name="connsiteX3" fmla="*/ 3621 w 10000"/>
                <a:gd name="connsiteY3" fmla="*/ 8975 h 9158"/>
                <a:gd name="connsiteX4" fmla="*/ 1959 w 10000"/>
                <a:gd name="connsiteY4" fmla="*/ 7386 h 9158"/>
                <a:gd name="connsiteX5" fmla="*/ 678 w 10000"/>
                <a:gd name="connsiteY5" fmla="*/ 3659 h 9158"/>
                <a:gd name="connsiteX6" fmla="*/ 0 w 10000"/>
                <a:gd name="connsiteY6" fmla="*/ 0 h 9158"/>
                <a:gd name="connsiteX0" fmla="*/ 10079 w 10079"/>
                <a:gd name="connsiteY0" fmla="*/ 5776 h 10000"/>
                <a:gd name="connsiteX1" fmla="*/ 8343 w 10079"/>
                <a:gd name="connsiteY1" fmla="*/ 7202 h 10000"/>
                <a:gd name="connsiteX2" fmla="*/ 5483 w 10079"/>
                <a:gd name="connsiteY2" fmla="*/ 9266 h 10000"/>
                <a:gd name="connsiteX3" fmla="*/ 3621 w 10079"/>
                <a:gd name="connsiteY3" fmla="*/ 9800 h 10000"/>
                <a:gd name="connsiteX4" fmla="*/ 1959 w 10079"/>
                <a:gd name="connsiteY4" fmla="*/ 8065 h 10000"/>
                <a:gd name="connsiteX5" fmla="*/ 678 w 10079"/>
                <a:gd name="connsiteY5" fmla="*/ 3995 h 10000"/>
                <a:gd name="connsiteX6" fmla="*/ 0 w 10079"/>
                <a:gd name="connsiteY6" fmla="*/ 0 h 10000"/>
                <a:gd name="connsiteX0" fmla="*/ 10079 w 10079"/>
                <a:gd name="connsiteY0" fmla="*/ 5776 h 10000"/>
                <a:gd name="connsiteX1" fmla="*/ 8343 w 10079"/>
                <a:gd name="connsiteY1" fmla="*/ 7202 h 10000"/>
                <a:gd name="connsiteX2" fmla="*/ 5483 w 10079"/>
                <a:gd name="connsiteY2" fmla="*/ 9266 h 10000"/>
                <a:gd name="connsiteX3" fmla="*/ 3621 w 10079"/>
                <a:gd name="connsiteY3" fmla="*/ 9800 h 10000"/>
                <a:gd name="connsiteX4" fmla="*/ 1959 w 10079"/>
                <a:gd name="connsiteY4" fmla="*/ 8065 h 10000"/>
                <a:gd name="connsiteX5" fmla="*/ 678 w 10079"/>
                <a:gd name="connsiteY5" fmla="*/ 3995 h 10000"/>
                <a:gd name="connsiteX6" fmla="*/ 0 w 10079"/>
                <a:gd name="connsiteY6" fmla="*/ 0 h 10000"/>
                <a:gd name="connsiteX0" fmla="*/ 10079 w 10079"/>
                <a:gd name="connsiteY0" fmla="*/ 5776 h 9954"/>
                <a:gd name="connsiteX1" fmla="*/ 8343 w 10079"/>
                <a:gd name="connsiteY1" fmla="*/ 7202 h 9954"/>
                <a:gd name="connsiteX2" fmla="*/ 5483 w 10079"/>
                <a:gd name="connsiteY2" fmla="*/ 9266 h 9954"/>
                <a:gd name="connsiteX3" fmla="*/ 3542 w 10079"/>
                <a:gd name="connsiteY3" fmla="*/ 9754 h 9954"/>
                <a:gd name="connsiteX4" fmla="*/ 1959 w 10079"/>
                <a:gd name="connsiteY4" fmla="*/ 8065 h 9954"/>
                <a:gd name="connsiteX5" fmla="*/ 678 w 10079"/>
                <a:gd name="connsiteY5" fmla="*/ 3995 h 9954"/>
                <a:gd name="connsiteX6" fmla="*/ 0 w 10079"/>
                <a:gd name="connsiteY6" fmla="*/ 0 h 9954"/>
                <a:gd name="connsiteX0" fmla="*/ 10000 w 10000"/>
                <a:gd name="connsiteY0" fmla="*/ 5803 h 10000"/>
                <a:gd name="connsiteX1" fmla="*/ 8278 w 10000"/>
                <a:gd name="connsiteY1" fmla="*/ 7235 h 10000"/>
                <a:gd name="connsiteX2" fmla="*/ 5440 w 10000"/>
                <a:gd name="connsiteY2" fmla="*/ 9309 h 10000"/>
                <a:gd name="connsiteX3" fmla="*/ 3467 w 10000"/>
                <a:gd name="connsiteY3" fmla="*/ 9799 h 10000"/>
                <a:gd name="connsiteX4" fmla="*/ 1944 w 10000"/>
                <a:gd name="connsiteY4" fmla="*/ 8102 h 10000"/>
                <a:gd name="connsiteX5" fmla="*/ 673 w 10000"/>
                <a:gd name="connsiteY5" fmla="*/ 4013 h 10000"/>
                <a:gd name="connsiteX6" fmla="*/ 0 w 10000"/>
                <a:gd name="connsiteY6" fmla="*/ 0 h 10000"/>
                <a:gd name="connsiteX0" fmla="*/ 10000 w 10000"/>
                <a:gd name="connsiteY0" fmla="*/ 5803 h 10005"/>
                <a:gd name="connsiteX1" fmla="*/ 8278 w 10000"/>
                <a:gd name="connsiteY1" fmla="*/ 7235 h 10005"/>
                <a:gd name="connsiteX2" fmla="*/ 5440 w 10000"/>
                <a:gd name="connsiteY2" fmla="*/ 9309 h 10005"/>
                <a:gd name="connsiteX3" fmla="*/ 3467 w 10000"/>
                <a:gd name="connsiteY3" fmla="*/ 9799 h 10005"/>
                <a:gd name="connsiteX4" fmla="*/ 1928 w 10000"/>
                <a:gd name="connsiteY4" fmla="*/ 8071 h 10005"/>
                <a:gd name="connsiteX5" fmla="*/ 673 w 10000"/>
                <a:gd name="connsiteY5" fmla="*/ 4013 h 10005"/>
                <a:gd name="connsiteX6" fmla="*/ 0 w 10000"/>
                <a:gd name="connsiteY6" fmla="*/ 0 h 10005"/>
                <a:gd name="connsiteX0" fmla="*/ 10000 w 10000"/>
                <a:gd name="connsiteY0" fmla="*/ 5803 h 10005"/>
                <a:gd name="connsiteX1" fmla="*/ 8278 w 10000"/>
                <a:gd name="connsiteY1" fmla="*/ 7235 h 10005"/>
                <a:gd name="connsiteX2" fmla="*/ 5440 w 10000"/>
                <a:gd name="connsiteY2" fmla="*/ 9309 h 10005"/>
                <a:gd name="connsiteX3" fmla="*/ 3467 w 10000"/>
                <a:gd name="connsiteY3" fmla="*/ 9799 h 10005"/>
                <a:gd name="connsiteX4" fmla="*/ 1928 w 10000"/>
                <a:gd name="connsiteY4" fmla="*/ 8071 h 10005"/>
                <a:gd name="connsiteX5" fmla="*/ 673 w 10000"/>
                <a:gd name="connsiteY5" fmla="*/ 4013 h 10005"/>
                <a:gd name="connsiteX6" fmla="*/ 0 w 10000"/>
                <a:gd name="connsiteY6" fmla="*/ 0 h 10005"/>
                <a:gd name="connsiteX0" fmla="*/ 10000 w 10000"/>
                <a:gd name="connsiteY0" fmla="*/ 5463 h 9665"/>
                <a:gd name="connsiteX1" fmla="*/ 8278 w 10000"/>
                <a:gd name="connsiteY1" fmla="*/ 6895 h 9665"/>
                <a:gd name="connsiteX2" fmla="*/ 5440 w 10000"/>
                <a:gd name="connsiteY2" fmla="*/ 8969 h 9665"/>
                <a:gd name="connsiteX3" fmla="*/ 3467 w 10000"/>
                <a:gd name="connsiteY3" fmla="*/ 9459 h 9665"/>
                <a:gd name="connsiteX4" fmla="*/ 1928 w 10000"/>
                <a:gd name="connsiteY4" fmla="*/ 7731 h 9665"/>
                <a:gd name="connsiteX5" fmla="*/ 673 w 10000"/>
                <a:gd name="connsiteY5" fmla="*/ 3673 h 9665"/>
                <a:gd name="connsiteX6" fmla="*/ 0 w 10000"/>
                <a:gd name="connsiteY6" fmla="*/ 0 h 9665"/>
                <a:gd name="connsiteX0" fmla="*/ 10000 w 10000"/>
                <a:gd name="connsiteY0" fmla="*/ 5652 h 10000"/>
                <a:gd name="connsiteX1" fmla="*/ 8278 w 10000"/>
                <a:gd name="connsiteY1" fmla="*/ 7134 h 10000"/>
                <a:gd name="connsiteX2" fmla="*/ 5440 w 10000"/>
                <a:gd name="connsiteY2" fmla="*/ 9280 h 10000"/>
                <a:gd name="connsiteX3" fmla="*/ 3467 w 10000"/>
                <a:gd name="connsiteY3" fmla="*/ 9787 h 10000"/>
                <a:gd name="connsiteX4" fmla="*/ 1928 w 10000"/>
                <a:gd name="connsiteY4" fmla="*/ 7999 h 10000"/>
                <a:gd name="connsiteX5" fmla="*/ 673 w 10000"/>
                <a:gd name="connsiteY5" fmla="*/ 3800 h 10000"/>
                <a:gd name="connsiteX6" fmla="*/ 0 w 10000"/>
                <a:gd name="connsiteY6" fmla="*/ 0 h 10000"/>
                <a:gd name="connsiteX0" fmla="*/ 10000 w 10000"/>
                <a:gd name="connsiteY0" fmla="*/ 5652 h 10000"/>
                <a:gd name="connsiteX1" fmla="*/ 8278 w 10000"/>
                <a:gd name="connsiteY1" fmla="*/ 7134 h 10000"/>
                <a:gd name="connsiteX2" fmla="*/ 5440 w 10000"/>
                <a:gd name="connsiteY2" fmla="*/ 9280 h 10000"/>
                <a:gd name="connsiteX3" fmla="*/ 3467 w 10000"/>
                <a:gd name="connsiteY3" fmla="*/ 9787 h 10000"/>
                <a:gd name="connsiteX4" fmla="*/ 1928 w 10000"/>
                <a:gd name="connsiteY4" fmla="*/ 7999 h 10000"/>
                <a:gd name="connsiteX5" fmla="*/ 673 w 10000"/>
                <a:gd name="connsiteY5" fmla="*/ 3800 h 10000"/>
                <a:gd name="connsiteX6" fmla="*/ 0 w 10000"/>
                <a:gd name="connsiteY6" fmla="*/ 0 h 10000"/>
                <a:gd name="connsiteX0" fmla="*/ 10000 w 10000"/>
                <a:gd name="connsiteY0" fmla="*/ 5652 h 10040"/>
                <a:gd name="connsiteX1" fmla="*/ 8278 w 10000"/>
                <a:gd name="connsiteY1" fmla="*/ 7134 h 10040"/>
                <a:gd name="connsiteX2" fmla="*/ 5440 w 10000"/>
                <a:gd name="connsiteY2" fmla="*/ 9280 h 10040"/>
                <a:gd name="connsiteX3" fmla="*/ 3467 w 10000"/>
                <a:gd name="connsiteY3" fmla="*/ 9787 h 10040"/>
                <a:gd name="connsiteX4" fmla="*/ 1533 w 10000"/>
                <a:gd name="connsiteY4" fmla="*/ 7760 h 10040"/>
                <a:gd name="connsiteX5" fmla="*/ 673 w 10000"/>
                <a:gd name="connsiteY5" fmla="*/ 3800 h 10040"/>
                <a:gd name="connsiteX6" fmla="*/ 0 w 10000"/>
                <a:gd name="connsiteY6" fmla="*/ 0 h 10040"/>
                <a:gd name="connsiteX0" fmla="*/ 10000 w 10000"/>
                <a:gd name="connsiteY0" fmla="*/ 5652 h 10040"/>
                <a:gd name="connsiteX1" fmla="*/ 8278 w 10000"/>
                <a:gd name="connsiteY1" fmla="*/ 7134 h 10040"/>
                <a:gd name="connsiteX2" fmla="*/ 5440 w 10000"/>
                <a:gd name="connsiteY2" fmla="*/ 9280 h 10040"/>
                <a:gd name="connsiteX3" fmla="*/ 3467 w 10000"/>
                <a:gd name="connsiteY3" fmla="*/ 9787 h 10040"/>
                <a:gd name="connsiteX4" fmla="*/ 1533 w 10000"/>
                <a:gd name="connsiteY4" fmla="*/ 7760 h 10040"/>
                <a:gd name="connsiteX5" fmla="*/ 344 w 10000"/>
                <a:gd name="connsiteY5" fmla="*/ 2992 h 10040"/>
                <a:gd name="connsiteX6" fmla="*/ 0 w 10000"/>
                <a:gd name="connsiteY6" fmla="*/ 0 h 10040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992 w 10648"/>
                <a:gd name="connsiteY5" fmla="*/ 16074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992 w 10648"/>
                <a:gd name="connsiteY5" fmla="*/ 16074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2972"/>
                <a:gd name="connsiteX1" fmla="*/ 8926 w 10648"/>
                <a:gd name="connsiteY1" fmla="*/ 20216 h 22972"/>
                <a:gd name="connsiteX2" fmla="*/ 6088 w 10648"/>
                <a:gd name="connsiteY2" fmla="*/ 22362 h 22972"/>
                <a:gd name="connsiteX3" fmla="*/ 4115 w 10648"/>
                <a:gd name="connsiteY3" fmla="*/ 22869 h 22972"/>
                <a:gd name="connsiteX4" fmla="*/ 2181 w 10648"/>
                <a:gd name="connsiteY4" fmla="*/ 20842 h 22972"/>
                <a:gd name="connsiteX5" fmla="*/ 889 w 10648"/>
                <a:gd name="connsiteY5" fmla="*/ 15266 h 22972"/>
                <a:gd name="connsiteX6" fmla="*/ 0 w 10648"/>
                <a:gd name="connsiteY6" fmla="*/ 0 h 22972"/>
                <a:gd name="connsiteX0" fmla="*/ 10648 w 10648"/>
                <a:gd name="connsiteY0" fmla="*/ 18734 h 22972"/>
                <a:gd name="connsiteX1" fmla="*/ 8926 w 10648"/>
                <a:gd name="connsiteY1" fmla="*/ 20216 h 22972"/>
                <a:gd name="connsiteX2" fmla="*/ 6088 w 10648"/>
                <a:gd name="connsiteY2" fmla="*/ 22362 h 22972"/>
                <a:gd name="connsiteX3" fmla="*/ 4115 w 10648"/>
                <a:gd name="connsiteY3" fmla="*/ 22869 h 22972"/>
                <a:gd name="connsiteX4" fmla="*/ 2181 w 10648"/>
                <a:gd name="connsiteY4" fmla="*/ 20842 h 22972"/>
                <a:gd name="connsiteX5" fmla="*/ 889 w 10648"/>
                <a:gd name="connsiteY5" fmla="*/ 15266 h 22972"/>
                <a:gd name="connsiteX6" fmla="*/ 0 w 10648"/>
                <a:gd name="connsiteY6" fmla="*/ 0 h 22972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123 w 10683"/>
                <a:gd name="connsiteY2" fmla="*/ 26034 h 27200"/>
                <a:gd name="connsiteX3" fmla="*/ 3975 w 10683"/>
                <a:gd name="connsiteY3" fmla="*/ 27097 h 27200"/>
                <a:gd name="connsiteX4" fmla="*/ 2216 w 10683"/>
                <a:gd name="connsiteY4" fmla="*/ 24514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2216 w 10683"/>
                <a:gd name="connsiteY4" fmla="*/ 24514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1942 w 10683"/>
                <a:gd name="connsiteY4" fmla="*/ 24435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1942 w 10683"/>
                <a:gd name="connsiteY4" fmla="*/ 24435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772 w 10772"/>
                <a:gd name="connsiteY0" fmla="*/ 22406 h 27200"/>
                <a:gd name="connsiteX1" fmla="*/ 9050 w 10772"/>
                <a:gd name="connsiteY1" fmla="*/ 23888 h 27200"/>
                <a:gd name="connsiteX2" fmla="*/ 6162 w 10772"/>
                <a:gd name="connsiteY2" fmla="*/ 26272 h 27200"/>
                <a:gd name="connsiteX3" fmla="*/ 4064 w 10772"/>
                <a:gd name="connsiteY3" fmla="*/ 27097 h 27200"/>
                <a:gd name="connsiteX4" fmla="*/ 2031 w 10772"/>
                <a:gd name="connsiteY4" fmla="*/ 24435 h 27200"/>
                <a:gd name="connsiteX5" fmla="*/ 664 w 10772"/>
                <a:gd name="connsiteY5" fmla="*/ 18143 h 27200"/>
                <a:gd name="connsiteX6" fmla="*/ 89 w 10772"/>
                <a:gd name="connsiteY6" fmla="*/ 0 h 27200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612 w 11612"/>
                <a:gd name="connsiteY0" fmla="*/ 21157 h 25951"/>
                <a:gd name="connsiteX1" fmla="*/ 9865 w 11612"/>
                <a:gd name="connsiteY1" fmla="*/ 22798 h 25951"/>
                <a:gd name="connsiteX2" fmla="*/ 7002 w 11612"/>
                <a:gd name="connsiteY2" fmla="*/ 25023 h 25951"/>
                <a:gd name="connsiteX3" fmla="*/ 4904 w 11612"/>
                <a:gd name="connsiteY3" fmla="*/ 25848 h 25951"/>
                <a:gd name="connsiteX4" fmla="*/ 2871 w 11612"/>
                <a:gd name="connsiteY4" fmla="*/ 23186 h 25951"/>
                <a:gd name="connsiteX5" fmla="*/ 1354 w 11612"/>
                <a:gd name="connsiteY5" fmla="*/ 16020 h 25951"/>
                <a:gd name="connsiteX6" fmla="*/ 0 w 11612"/>
                <a:gd name="connsiteY6" fmla="*/ 0 h 25951"/>
                <a:gd name="connsiteX0" fmla="*/ 11612 w 11612"/>
                <a:gd name="connsiteY0" fmla="*/ 21157 h 25951"/>
                <a:gd name="connsiteX1" fmla="*/ 9865 w 11612"/>
                <a:gd name="connsiteY1" fmla="*/ 22798 h 25951"/>
                <a:gd name="connsiteX2" fmla="*/ 7002 w 11612"/>
                <a:gd name="connsiteY2" fmla="*/ 25023 h 25951"/>
                <a:gd name="connsiteX3" fmla="*/ 4904 w 11612"/>
                <a:gd name="connsiteY3" fmla="*/ 25848 h 25951"/>
                <a:gd name="connsiteX4" fmla="*/ 2871 w 11612"/>
                <a:gd name="connsiteY4" fmla="*/ 23186 h 25951"/>
                <a:gd name="connsiteX5" fmla="*/ 869 w 11612"/>
                <a:gd name="connsiteY5" fmla="*/ 17328 h 25951"/>
                <a:gd name="connsiteX6" fmla="*/ 0 w 11612"/>
                <a:gd name="connsiteY6" fmla="*/ 0 h 25951"/>
                <a:gd name="connsiteX0" fmla="*/ 11612 w 11612"/>
                <a:gd name="connsiteY0" fmla="*/ 21157 h 25951"/>
                <a:gd name="connsiteX1" fmla="*/ 9865 w 11612"/>
                <a:gd name="connsiteY1" fmla="*/ 22798 h 25951"/>
                <a:gd name="connsiteX2" fmla="*/ 7002 w 11612"/>
                <a:gd name="connsiteY2" fmla="*/ 25023 h 25951"/>
                <a:gd name="connsiteX3" fmla="*/ 4904 w 11612"/>
                <a:gd name="connsiteY3" fmla="*/ 25848 h 25951"/>
                <a:gd name="connsiteX4" fmla="*/ 2054 w 11612"/>
                <a:gd name="connsiteY4" fmla="*/ 24248 h 25951"/>
                <a:gd name="connsiteX5" fmla="*/ 869 w 11612"/>
                <a:gd name="connsiteY5" fmla="*/ 17328 h 25951"/>
                <a:gd name="connsiteX6" fmla="*/ 0 w 11612"/>
                <a:gd name="connsiteY6" fmla="*/ 0 h 25951"/>
                <a:gd name="connsiteX0" fmla="*/ 11612 w 11612"/>
                <a:gd name="connsiteY0" fmla="*/ 21157 h 26523"/>
                <a:gd name="connsiteX1" fmla="*/ 9865 w 11612"/>
                <a:gd name="connsiteY1" fmla="*/ 22798 h 26523"/>
                <a:gd name="connsiteX2" fmla="*/ 7002 w 11612"/>
                <a:gd name="connsiteY2" fmla="*/ 25023 h 26523"/>
                <a:gd name="connsiteX3" fmla="*/ 4700 w 11612"/>
                <a:gd name="connsiteY3" fmla="*/ 26420 h 26523"/>
                <a:gd name="connsiteX4" fmla="*/ 2054 w 11612"/>
                <a:gd name="connsiteY4" fmla="*/ 24248 h 26523"/>
                <a:gd name="connsiteX5" fmla="*/ 869 w 11612"/>
                <a:gd name="connsiteY5" fmla="*/ 17328 h 26523"/>
                <a:gd name="connsiteX6" fmla="*/ 0 w 11612"/>
                <a:gd name="connsiteY6" fmla="*/ 0 h 26523"/>
                <a:gd name="connsiteX0" fmla="*/ 11612 w 11612"/>
                <a:gd name="connsiteY0" fmla="*/ 21157 h 26523"/>
                <a:gd name="connsiteX1" fmla="*/ 9610 w 11612"/>
                <a:gd name="connsiteY1" fmla="*/ 22880 h 26523"/>
                <a:gd name="connsiteX2" fmla="*/ 7002 w 11612"/>
                <a:gd name="connsiteY2" fmla="*/ 25023 h 26523"/>
                <a:gd name="connsiteX3" fmla="*/ 4700 w 11612"/>
                <a:gd name="connsiteY3" fmla="*/ 26420 h 26523"/>
                <a:gd name="connsiteX4" fmla="*/ 2054 w 11612"/>
                <a:gd name="connsiteY4" fmla="*/ 24248 h 26523"/>
                <a:gd name="connsiteX5" fmla="*/ 869 w 11612"/>
                <a:gd name="connsiteY5" fmla="*/ 17328 h 26523"/>
                <a:gd name="connsiteX6" fmla="*/ 0 w 11612"/>
                <a:gd name="connsiteY6" fmla="*/ 0 h 26523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7002 w 11612"/>
                <a:gd name="connsiteY2" fmla="*/ 25023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869 w 11612"/>
                <a:gd name="connsiteY5" fmla="*/ 17328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869 w 11612"/>
                <a:gd name="connsiteY5" fmla="*/ 17328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869 w 11612"/>
                <a:gd name="connsiteY5" fmla="*/ 17328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97 w 11612"/>
                <a:gd name="connsiteY5" fmla="*/ 19366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46 w 11612"/>
                <a:gd name="connsiteY5" fmla="*/ 19366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72 w 11612"/>
                <a:gd name="connsiteY5" fmla="*/ 18794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72 w 11612"/>
                <a:gd name="connsiteY5" fmla="*/ 18794 h 26686"/>
                <a:gd name="connsiteX6" fmla="*/ 0 w 11612"/>
                <a:gd name="connsiteY6" fmla="*/ 0 h 2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2" h="26686">
                  <a:moveTo>
                    <a:pt x="11612" y="21157"/>
                  </a:moveTo>
                  <a:cubicBezTo>
                    <a:pt x="11338" y="21389"/>
                    <a:pt x="10391" y="22195"/>
                    <a:pt x="9610" y="22880"/>
                  </a:cubicBezTo>
                  <a:cubicBezTo>
                    <a:pt x="8829" y="23565"/>
                    <a:pt x="7810" y="24407"/>
                    <a:pt x="6925" y="25268"/>
                  </a:cubicBezTo>
                  <a:cubicBezTo>
                    <a:pt x="6098" y="25866"/>
                    <a:pt x="4713" y="26686"/>
                    <a:pt x="4062" y="26583"/>
                  </a:cubicBezTo>
                  <a:cubicBezTo>
                    <a:pt x="3018" y="26341"/>
                    <a:pt x="2345" y="25166"/>
                    <a:pt x="2054" y="24248"/>
                  </a:cubicBezTo>
                  <a:cubicBezTo>
                    <a:pt x="1672" y="23253"/>
                    <a:pt x="1274" y="21085"/>
                    <a:pt x="972" y="18794"/>
                  </a:cubicBezTo>
                  <a:cubicBezTo>
                    <a:pt x="308" y="14609"/>
                    <a:pt x="82" y="6960"/>
                    <a:pt x="0" y="0"/>
                  </a:cubicBezTo>
                </a:path>
              </a:pathLst>
            </a:custGeom>
            <a:noFill/>
            <a:ln w="25400">
              <a:solidFill>
                <a:srgbClr val="AD4D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 sz="1400"/>
            </a:p>
          </p:txBody>
        </p:sp>
        <p:sp>
          <p:nvSpPr>
            <p:cNvPr id="198" name="Text Box 14"/>
            <p:cNvSpPr txBox="1">
              <a:spLocks noChangeArrowheads="1"/>
            </p:cNvSpPr>
            <p:nvPr/>
          </p:nvSpPr>
          <p:spPr bwMode="auto">
            <a:xfrm>
              <a:off x="5283710" y="4530570"/>
              <a:ext cx="11929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AD4D88"/>
                  </a:solidFill>
                </a:rPr>
                <a:t>LUX 2013</a:t>
              </a:r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2749085" y="218378"/>
            <a:ext cx="3333670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Results – before 2014</a:t>
            </a:r>
          </a:p>
        </p:txBody>
      </p:sp>
      <p:grpSp>
        <p:nvGrpSpPr>
          <p:cNvPr id="15" name="Group 137"/>
          <p:cNvGrpSpPr/>
          <p:nvPr/>
        </p:nvGrpSpPr>
        <p:grpSpPr>
          <a:xfrm>
            <a:off x="2756848" y="2595793"/>
            <a:ext cx="877177" cy="870739"/>
            <a:chOff x="2615537" y="2623928"/>
            <a:chExt cx="877177" cy="870739"/>
          </a:xfrm>
        </p:grpSpPr>
        <p:cxnSp>
          <p:nvCxnSpPr>
            <p:cNvPr id="128" name="Arrow - CoGeNT 2014"/>
            <p:cNvCxnSpPr/>
            <p:nvPr/>
          </p:nvCxnSpPr>
          <p:spPr>
            <a:xfrm flipV="1">
              <a:off x="2615537" y="2907813"/>
              <a:ext cx="395785" cy="586854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/>
              <a:tailEnd type="stealth" w="lg" len="lg"/>
            </a:ln>
          </p:spPr>
        </p:cxnSp>
        <p:sp>
          <p:nvSpPr>
            <p:cNvPr id="117" name="CoGeNT 2014 likelyhood"/>
            <p:cNvSpPr/>
            <p:nvPr/>
          </p:nvSpPr>
          <p:spPr>
            <a:xfrm>
              <a:off x="2983280" y="2623928"/>
              <a:ext cx="509434" cy="371753"/>
            </a:xfrm>
            <a:custGeom>
              <a:avLst/>
              <a:gdLst>
                <a:gd name="connsiteX0" fmla="*/ 490537 w 527049"/>
                <a:gd name="connsiteY0" fmla="*/ 601662 h 601662"/>
                <a:gd name="connsiteX1" fmla="*/ 509587 w 527049"/>
                <a:gd name="connsiteY1" fmla="*/ 296862 h 601662"/>
                <a:gd name="connsiteX2" fmla="*/ 519112 w 527049"/>
                <a:gd name="connsiteY2" fmla="*/ 163512 h 601662"/>
                <a:gd name="connsiteX3" fmla="*/ 461962 w 527049"/>
                <a:gd name="connsiteY3" fmla="*/ 30162 h 601662"/>
                <a:gd name="connsiteX4" fmla="*/ 290512 w 527049"/>
                <a:gd name="connsiteY4" fmla="*/ 1587 h 601662"/>
                <a:gd name="connsiteX5" fmla="*/ 138112 w 527049"/>
                <a:gd name="connsiteY5" fmla="*/ 39687 h 601662"/>
                <a:gd name="connsiteX6" fmla="*/ 33337 w 527049"/>
                <a:gd name="connsiteY6" fmla="*/ 115887 h 601662"/>
                <a:gd name="connsiteX7" fmla="*/ 4762 w 527049"/>
                <a:gd name="connsiteY7" fmla="*/ 296862 h 601662"/>
                <a:gd name="connsiteX8" fmla="*/ 14287 w 527049"/>
                <a:gd name="connsiteY8" fmla="*/ 392112 h 601662"/>
                <a:gd name="connsiteX9" fmla="*/ 90487 w 527049"/>
                <a:gd name="connsiteY9" fmla="*/ 506412 h 601662"/>
                <a:gd name="connsiteX10" fmla="*/ 223837 w 527049"/>
                <a:gd name="connsiteY10" fmla="*/ 554037 h 601662"/>
                <a:gd name="connsiteX11" fmla="*/ 376237 w 527049"/>
                <a:gd name="connsiteY11" fmla="*/ 592137 h 601662"/>
                <a:gd name="connsiteX12" fmla="*/ 376237 w 527049"/>
                <a:gd name="connsiteY12" fmla="*/ 582612 h 601662"/>
                <a:gd name="connsiteX13" fmla="*/ 376237 w 527049"/>
                <a:gd name="connsiteY13" fmla="*/ 582612 h 601662"/>
                <a:gd name="connsiteX0" fmla="*/ 490537 w 527049"/>
                <a:gd name="connsiteY0" fmla="*/ 601662 h 601662"/>
                <a:gd name="connsiteX1" fmla="*/ 509587 w 527049"/>
                <a:gd name="connsiteY1" fmla="*/ 296862 h 601662"/>
                <a:gd name="connsiteX2" fmla="*/ 519112 w 527049"/>
                <a:gd name="connsiteY2" fmla="*/ 163512 h 601662"/>
                <a:gd name="connsiteX3" fmla="*/ 461962 w 527049"/>
                <a:gd name="connsiteY3" fmla="*/ 30162 h 601662"/>
                <a:gd name="connsiteX4" fmla="*/ 290512 w 527049"/>
                <a:gd name="connsiteY4" fmla="*/ 1587 h 601662"/>
                <a:gd name="connsiteX5" fmla="*/ 138112 w 527049"/>
                <a:gd name="connsiteY5" fmla="*/ 39687 h 601662"/>
                <a:gd name="connsiteX6" fmla="*/ 33337 w 527049"/>
                <a:gd name="connsiteY6" fmla="*/ 115887 h 601662"/>
                <a:gd name="connsiteX7" fmla="*/ 4762 w 527049"/>
                <a:gd name="connsiteY7" fmla="*/ 296862 h 601662"/>
                <a:gd name="connsiteX8" fmla="*/ 14287 w 527049"/>
                <a:gd name="connsiteY8" fmla="*/ 392112 h 601662"/>
                <a:gd name="connsiteX9" fmla="*/ 90487 w 527049"/>
                <a:gd name="connsiteY9" fmla="*/ 506412 h 601662"/>
                <a:gd name="connsiteX10" fmla="*/ 223837 w 527049"/>
                <a:gd name="connsiteY10" fmla="*/ 554037 h 601662"/>
                <a:gd name="connsiteX11" fmla="*/ 376237 w 527049"/>
                <a:gd name="connsiteY11" fmla="*/ 592137 h 601662"/>
                <a:gd name="connsiteX12" fmla="*/ 376237 w 527049"/>
                <a:gd name="connsiteY12" fmla="*/ 582612 h 601662"/>
                <a:gd name="connsiteX13" fmla="*/ 376237 w 527049"/>
                <a:gd name="connsiteY13" fmla="*/ 582612 h 601662"/>
                <a:gd name="connsiteX0" fmla="*/ 490537 w 527049"/>
                <a:gd name="connsiteY0" fmla="*/ 601662 h 601662"/>
                <a:gd name="connsiteX1" fmla="*/ 509587 w 527049"/>
                <a:gd name="connsiteY1" fmla="*/ 296862 h 601662"/>
                <a:gd name="connsiteX2" fmla="*/ 519112 w 527049"/>
                <a:gd name="connsiteY2" fmla="*/ 163512 h 601662"/>
                <a:gd name="connsiteX3" fmla="*/ 461962 w 527049"/>
                <a:gd name="connsiteY3" fmla="*/ 30162 h 601662"/>
                <a:gd name="connsiteX4" fmla="*/ 290512 w 527049"/>
                <a:gd name="connsiteY4" fmla="*/ 1587 h 601662"/>
                <a:gd name="connsiteX5" fmla="*/ 138112 w 527049"/>
                <a:gd name="connsiteY5" fmla="*/ 39687 h 601662"/>
                <a:gd name="connsiteX6" fmla="*/ 33337 w 527049"/>
                <a:gd name="connsiteY6" fmla="*/ 115887 h 601662"/>
                <a:gd name="connsiteX7" fmla="*/ 4762 w 527049"/>
                <a:gd name="connsiteY7" fmla="*/ 296862 h 601662"/>
                <a:gd name="connsiteX8" fmla="*/ 14287 w 527049"/>
                <a:gd name="connsiteY8" fmla="*/ 392112 h 601662"/>
                <a:gd name="connsiteX9" fmla="*/ 90487 w 527049"/>
                <a:gd name="connsiteY9" fmla="*/ 506412 h 601662"/>
                <a:gd name="connsiteX10" fmla="*/ 223837 w 527049"/>
                <a:gd name="connsiteY10" fmla="*/ 554037 h 601662"/>
                <a:gd name="connsiteX11" fmla="*/ 376237 w 527049"/>
                <a:gd name="connsiteY11" fmla="*/ 592137 h 601662"/>
                <a:gd name="connsiteX12" fmla="*/ 376237 w 527049"/>
                <a:gd name="connsiteY12" fmla="*/ 582612 h 601662"/>
                <a:gd name="connsiteX13" fmla="*/ 376237 w 527049"/>
                <a:gd name="connsiteY13" fmla="*/ 582612 h 601662"/>
                <a:gd name="connsiteX0" fmla="*/ 490537 w 529156"/>
                <a:gd name="connsiteY0" fmla="*/ 600258 h 600258"/>
                <a:gd name="connsiteX1" fmla="*/ 509587 w 529156"/>
                <a:gd name="connsiteY1" fmla="*/ 295458 h 600258"/>
                <a:gd name="connsiteX2" fmla="*/ 519112 w 529156"/>
                <a:gd name="connsiteY2" fmla="*/ 162108 h 600258"/>
                <a:gd name="connsiteX3" fmla="*/ 449320 w 529156"/>
                <a:gd name="connsiteY3" fmla="*/ 37186 h 600258"/>
                <a:gd name="connsiteX4" fmla="*/ 290512 w 529156"/>
                <a:gd name="connsiteY4" fmla="*/ 183 h 600258"/>
                <a:gd name="connsiteX5" fmla="*/ 138112 w 529156"/>
                <a:gd name="connsiteY5" fmla="*/ 38283 h 600258"/>
                <a:gd name="connsiteX6" fmla="*/ 33337 w 529156"/>
                <a:gd name="connsiteY6" fmla="*/ 114483 h 600258"/>
                <a:gd name="connsiteX7" fmla="*/ 4762 w 529156"/>
                <a:gd name="connsiteY7" fmla="*/ 295458 h 600258"/>
                <a:gd name="connsiteX8" fmla="*/ 14287 w 529156"/>
                <a:gd name="connsiteY8" fmla="*/ 390708 h 600258"/>
                <a:gd name="connsiteX9" fmla="*/ 90487 w 529156"/>
                <a:gd name="connsiteY9" fmla="*/ 505008 h 600258"/>
                <a:gd name="connsiteX10" fmla="*/ 223837 w 529156"/>
                <a:gd name="connsiteY10" fmla="*/ 552633 h 600258"/>
                <a:gd name="connsiteX11" fmla="*/ 376237 w 529156"/>
                <a:gd name="connsiteY11" fmla="*/ 590733 h 600258"/>
                <a:gd name="connsiteX12" fmla="*/ 376237 w 529156"/>
                <a:gd name="connsiteY12" fmla="*/ 581208 h 600258"/>
                <a:gd name="connsiteX13" fmla="*/ 376237 w 52915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14" fmla="*/ 492067 w 530686"/>
                <a:gd name="connsiteY14" fmla="*/ 600258 h 600258"/>
                <a:gd name="connsiteX0" fmla="*/ 462570 w 530686"/>
                <a:gd name="connsiteY0" fmla="*/ 520195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377767 w 530686"/>
                <a:gd name="connsiteY13" fmla="*/ 581208 h 595495"/>
                <a:gd name="connsiteX14" fmla="*/ 462570 w 530686"/>
                <a:gd name="connsiteY14" fmla="*/ 520195 h 595495"/>
                <a:gd name="connsiteX0" fmla="*/ 462570 w 530686"/>
                <a:gd name="connsiteY0" fmla="*/ 520195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377767 w 530686"/>
                <a:gd name="connsiteY13" fmla="*/ 581208 h 595495"/>
                <a:gd name="connsiteX14" fmla="*/ 462570 w 530686"/>
                <a:gd name="connsiteY14" fmla="*/ 520195 h 595495"/>
                <a:gd name="connsiteX0" fmla="*/ 377767 w 530686"/>
                <a:gd name="connsiteY0" fmla="*/ 581208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377767 w 530686"/>
                <a:gd name="connsiteY13" fmla="*/ 581208 h 595495"/>
                <a:gd name="connsiteX0" fmla="*/ 424119 w 530686"/>
                <a:gd name="connsiteY0" fmla="*/ 526428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424119 w 530686"/>
                <a:gd name="connsiteY13" fmla="*/ 526428 h 595495"/>
                <a:gd name="connsiteX0" fmla="*/ 424119 w 528579"/>
                <a:gd name="connsiteY0" fmla="*/ 526428 h 595495"/>
                <a:gd name="connsiteX1" fmla="*/ 498475 w 528579"/>
                <a:gd name="connsiteY1" fmla="*/ 455583 h 595495"/>
                <a:gd name="connsiteX2" fmla="*/ 520642 w 528579"/>
                <a:gd name="connsiteY2" fmla="*/ 162108 h 595495"/>
                <a:gd name="connsiteX3" fmla="*/ 450850 w 528579"/>
                <a:gd name="connsiteY3" fmla="*/ 37186 h 595495"/>
                <a:gd name="connsiteX4" fmla="*/ 292042 w 528579"/>
                <a:gd name="connsiteY4" fmla="*/ 183 h 595495"/>
                <a:gd name="connsiteX5" fmla="*/ 139642 w 528579"/>
                <a:gd name="connsiteY5" fmla="*/ 38283 h 595495"/>
                <a:gd name="connsiteX6" fmla="*/ 22225 w 528579"/>
                <a:gd name="connsiteY6" fmla="*/ 181904 h 595495"/>
                <a:gd name="connsiteX7" fmla="*/ 6292 w 528579"/>
                <a:gd name="connsiteY7" fmla="*/ 295458 h 595495"/>
                <a:gd name="connsiteX8" fmla="*/ 15817 w 528579"/>
                <a:gd name="connsiteY8" fmla="*/ 390708 h 595495"/>
                <a:gd name="connsiteX9" fmla="*/ 92017 w 528579"/>
                <a:gd name="connsiteY9" fmla="*/ 505008 h 595495"/>
                <a:gd name="connsiteX10" fmla="*/ 225367 w 528579"/>
                <a:gd name="connsiteY10" fmla="*/ 552633 h 595495"/>
                <a:gd name="connsiteX11" fmla="*/ 377767 w 528579"/>
                <a:gd name="connsiteY11" fmla="*/ 590733 h 595495"/>
                <a:gd name="connsiteX12" fmla="*/ 377767 w 528579"/>
                <a:gd name="connsiteY12" fmla="*/ 581208 h 595495"/>
                <a:gd name="connsiteX13" fmla="*/ 424119 w 528579"/>
                <a:gd name="connsiteY13" fmla="*/ 526428 h 595495"/>
                <a:gd name="connsiteX0" fmla="*/ 449402 w 528579"/>
                <a:gd name="connsiteY0" fmla="*/ 534856 h 595495"/>
                <a:gd name="connsiteX1" fmla="*/ 498475 w 528579"/>
                <a:gd name="connsiteY1" fmla="*/ 455583 h 595495"/>
                <a:gd name="connsiteX2" fmla="*/ 520642 w 528579"/>
                <a:gd name="connsiteY2" fmla="*/ 162108 h 595495"/>
                <a:gd name="connsiteX3" fmla="*/ 450850 w 528579"/>
                <a:gd name="connsiteY3" fmla="*/ 37186 h 595495"/>
                <a:gd name="connsiteX4" fmla="*/ 292042 w 528579"/>
                <a:gd name="connsiteY4" fmla="*/ 183 h 595495"/>
                <a:gd name="connsiteX5" fmla="*/ 139642 w 528579"/>
                <a:gd name="connsiteY5" fmla="*/ 38283 h 595495"/>
                <a:gd name="connsiteX6" fmla="*/ 22225 w 528579"/>
                <a:gd name="connsiteY6" fmla="*/ 181904 h 595495"/>
                <a:gd name="connsiteX7" fmla="*/ 6292 w 528579"/>
                <a:gd name="connsiteY7" fmla="*/ 295458 h 595495"/>
                <a:gd name="connsiteX8" fmla="*/ 15817 w 528579"/>
                <a:gd name="connsiteY8" fmla="*/ 390708 h 595495"/>
                <a:gd name="connsiteX9" fmla="*/ 92017 w 528579"/>
                <a:gd name="connsiteY9" fmla="*/ 505008 h 595495"/>
                <a:gd name="connsiteX10" fmla="*/ 225367 w 528579"/>
                <a:gd name="connsiteY10" fmla="*/ 552633 h 595495"/>
                <a:gd name="connsiteX11" fmla="*/ 377767 w 528579"/>
                <a:gd name="connsiteY11" fmla="*/ 590733 h 595495"/>
                <a:gd name="connsiteX12" fmla="*/ 377767 w 528579"/>
                <a:gd name="connsiteY12" fmla="*/ 581208 h 595495"/>
                <a:gd name="connsiteX13" fmla="*/ 449402 w 528579"/>
                <a:gd name="connsiteY13" fmla="*/ 534856 h 595495"/>
                <a:gd name="connsiteX0" fmla="*/ 449402 w 528579"/>
                <a:gd name="connsiteY0" fmla="*/ 506500 h 567139"/>
                <a:gd name="connsiteX1" fmla="*/ 498475 w 528579"/>
                <a:gd name="connsiteY1" fmla="*/ 427227 h 567139"/>
                <a:gd name="connsiteX2" fmla="*/ 520642 w 528579"/>
                <a:gd name="connsiteY2" fmla="*/ 133752 h 567139"/>
                <a:gd name="connsiteX3" fmla="*/ 450850 w 528579"/>
                <a:gd name="connsiteY3" fmla="*/ 8830 h 567139"/>
                <a:gd name="connsiteX4" fmla="*/ 287828 w 528579"/>
                <a:gd name="connsiteY4" fmla="*/ 186732 h 567139"/>
                <a:gd name="connsiteX5" fmla="*/ 139642 w 528579"/>
                <a:gd name="connsiteY5" fmla="*/ 9927 h 567139"/>
                <a:gd name="connsiteX6" fmla="*/ 22225 w 528579"/>
                <a:gd name="connsiteY6" fmla="*/ 153548 h 567139"/>
                <a:gd name="connsiteX7" fmla="*/ 6292 w 528579"/>
                <a:gd name="connsiteY7" fmla="*/ 267102 h 567139"/>
                <a:gd name="connsiteX8" fmla="*/ 15817 w 528579"/>
                <a:gd name="connsiteY8" fmla="*/ 362352 h 567139"/>
                <a:gd name="connsiteX9" fmla="*/ 92017 w 528579"/>
                <a:gd name="connsiteY9" fmla="*/ 476652 h 567139"/>
                <a:gd name="connsiteX10" fmla="*/ 225367 w 528579"/>
                <a:gd name="connsiteY10" fmla="*/ 524277 h 567139"/>
                <a:gd name="connsiteX11" fmla="*/ 377767 w 528579"/>
                <a:gd name="connsiteY11" fmla="*/ 562377 h 567139"/>
                <a:gd name="connsiteX12" fmla="*/ 377767 w 528579"/>
                <a:gd name="connsiteY12" fmla="*/ 552852 h 567139"/>
                <a:gd name="connsiteX13" fmla="*/ 449402 w 528579"/>
                <a:gd name="connsiteY13" fmla="*/ 506500 h 567139"/>
                <a:gd name="connsiteX0" fmla="*/ 449402 w 555750"/>
                <a:gd name="connsiteY0" fmla="*/ 502104 h 562743"/>
                <a:gd name="connsiteX1" fmla="*/ 498475 w 555750"/>
                <a:gd name="connsiteY1" fmla="*/ 422831 h 562743"/>
                <a:gd name="connsiteX2" fmla="*/ 520642 w 555750"/>
                <a:gd name="connsiteY2" fmla="*/ 129356 h 562743"/>
                <a:gd name="connsiteX3" fmla="*/ 287828 w 555750"/>
                <a:gd name="connsiteY3" fmla="*/ 182336 h 562743"/>
                <a:gd name="connsiteX4" fmla="*/ 139642 w 555750"/>
                <a:gd name="connsiteY4" fmla="*/ 5531 h 562743"/>
                <a:gd name="connsiteX5" fmla="*/ 22225 w 555750"/>
                <a:gd name="connsiteY5" fmla="*/ 149152 h 562743"/>
                <a:gd name="connsiteX6" fmla="*/ 6292 w 555750"/>
                <a:gd name="connsiteY6" fmla="*/ 262706 h 562743"/>
                <a:gd name="connsiteX7" fmla="*/ 15817 w 555750"/>
                <a:gd name="connsiteY7" fmla="*/ 357956 h 562743"/>
                <a:gd name="connsiteX8" fmla="*/ 92017 w 555750"/>
                <a:gd name="connsiteY8" fmla="*/ 472256 h 562743"/>
                <a:gd name="connsiteX9" fmla="*/ 225367 w 555750"/>
                <a:gd name="connsiteY9" fmla="*/ 519881 h 562743"/>
                <a:gd name="connsiteX10" fmla="*/ 377767 w 555750"/>
                <a:gd name="connsiteY10" fmla="*/ 557981 h 562743"/>
                <a:gd name="connsiteX11" fmla="*/ 377767 w 555750"/>
                <a:gd name="connsiteY11" fmla="*/ 548456 h 562743"/>
                <a:gd name="connsiteX12" fmla="*/ 449402 w 555750"/>
                <a:gd name="connsiteY12" fmla="*/ 502104 h 562743"/>
                <a:gd name="connsiteX0" fmla="*/ 449402 w 508154"/>
                <a:gd name="connsiteY0" fmla="*/ 502104 h 562743"/>
                <a:gd name="connsiteX1" fmla="*/ 498475 w 508154"/>
                <a:gd name="connsiteY1" fmla="*/ 422831 h 562743"/>
                <a:gd name="connsiteX2" fmla="*/ 436365 w 508154"/>
                <a:gd name="connsiteY2" fmla="*/ 234702 h 562743"/>
                <a:gd name="connsiteX3" fmla="*/ 287828 w 508154"/>
                <a:gd name="connsiteY3" fmla="*/ 182336 h 562743"/>
                <a:gd name="connsiteX4" fmla="*/ 139642 w 508154"/>
                <a:gd name="connsiteY4" fmla="*/ 5531 h 562743"/>
                <a:gd name="connsiteX5" fmla="*/ 22225 w 508154"/>
                <a:gd name="connsiteY5" fmla="*/ 149152 h 562743"/>
                <a:gd name="connsiteX6" fmla="*/ 6292 w 508154"/>
                <a:gd name="connsiteY6" fmla="*/ 262706 h 562743"/>
                <a:gd name="connsiteX7" fmla="*/ 15817 w 508154"/>
                <a:gd name="connsiteY7" fmla="*/ 357956 h 562743"/>
                <a:gd name="connsiteX8" fmla="*/ 92017 w 508154"/>
                <a:gd name="connsiteY8" fmla="*/ 472256 h 562743"/>
                <a:gd name="connsiteX9" fmla="*/ 225367 w 508154"/>
                <a:gd name="connsiteY9" fmla="*/ 519881 h 562743"/>
                <a:gd name="connsiteX10" fmla="*/ 377767 w 508154"/>
                <a:gd name="connsiteY10" fmla="*/ 557981 h 562743"/>
                <a:gd name="connsiteX11" fmla="*/ 377767 w 508154"/>
                <a:gd name="connsiteY11" fmla="*/ 548456 h 562743"/>
                <a:gd name="connsiteX12" fmla="*/ 449402 w 508154"/>
                <a:gd name="connsiteY12" fmla="*/ 502104 h 562743"/>
                <a:gd name="connsiteX0" fmla="*/ 449402 w 508154"/>
                <a:gd name="connsiteY0" fmla="*/ 502104 h 562743"/>
                <a:gd name="connsiteX1" fmla="*/ 498475 w 508154"/>
                <a:gd name="connsiteY1" fmla="*/ 422831 h 562743"/>
                <a:gd name="connsiteX2" fmla="*/ 449006 w 508154"/>
                <a:gd name="connsiteY2" fmla="*/ 255771 h 562743"/>
                <a:gd name="connsiteX3" fmla="*/ 287828 w 508154"/>
                <a:gd name="connsiteY3" fmla="*/ 182336 h 562743"/>
                <a:gd name="connsiteX4" fmla="*/ 139642 w 508154"/>
                <a:gd name="connsiteY4" fmla="*/ 5531 h 562743"/>
                <a:gd name="connsiteX5" fmla="*/ 22225 w 508154"/>
                <a:gd name="connsiteY5" fmla="*/ 149152 h 562743"/>
                <a:gd name="connsiteX6" fmla="*/ 6292 w 508154"/>
                <a:gd name="connsiteY6" fmla="*/ 262706 h 562743"/>
                <a:gd name="connsiteX7" fmla="*/ 15817 w 508154"/>
                <a:gd name="connsiteY7" fmla="*/ 357956 h 562743"/>
                <a:gd name="connsiteX8" fmla="*/ 92017 w 508154"/>
                <a:gd name="connsiteY8" fmla="*/ 472256 h 562743"/>
                <a:gd name="connsiteX9" fmla="*/ 225367 w 508154"/>
                <a:gd name="connsiteY9" fmla="*/ 519881 h 562743"/>
                <a:gd name="connsiteX10" fmla="*/ 377767 w 508154"/>
                <a:gd name="connsiteY10" fmla="*/ 557981 h 562743"/>
                <a:gd name="connsiteX11" fmla="*/ 377767 w 508154"/>
                <a:gd name="connsiteY11" fmla="*/ 548456 h 562743"/>
                <a:gd name="connsiteX12" fmla="*/ 449402 w 508154"/>
                <a:gd name="connsiteY12" fmla="*/ 502104 h 562743"/>
                <a:gd name="connsiteX0" fmla="*/ 449402 w 508154"/>
                <a:gd name="connsiteY0" fmla="*/ 502104 h 567265"/>
                <a:gd name="connsiteX1" fmla="*/ 498475 w 508154"/>
                <a:gd name="connsiteY1" fmla="*/ 422831 h 567265"/>
                <a:gd name="connsiteX2" fmla="*/ 449006 w 508154"/>
                <a:gd name="connsiteY2" fmla="*/ 255771 h 567265"/>
                <a:gd name="connsiteX3" fmla="*/ 287828 w 508154"/>
                <a:gd name="connsiteY3" fmla="*/ 182336 h 567265"/>
                <a:gd name="connsiteX4" fmla="*/ 139642 w 508154"/>
                <a:gd name="connsiteY4" fmla="*/ 5531 h 567265"/>
                <a:gd name="connsiteX5" fmla="*/ 22225 w 508154"/>
                <a:gd name="connsiteY5" fmla="*/ 149152 h 567265"/>
                <a:gd name="connsiteX6" fmla="*/ 6292 w 508154"/>
                <a:gd name="connsiteY6" fmla="*/ 262706 h 567265"/>
                <a:gd name="connsiteX7" fmla="*/ 15817 w 508154"/>
                <a:gd name="connsiteY7" fmla="*/ 357956 h 567265"/>
                <a:gd name="connsiteX8" fmla="*/ 92017 w 508154"/>
                <a:gd name="connsiteY8" fmla="*/ 472256 h 567265"/>
                <a:gd name="connsiteX9" fmla="*/ 225367 w 508154"/>
                <a:gd name="connsiteY9" fmla="*/ 519881 h 567265"/>
                <a:gd name="connsiteX10" fmla="*/ 377767 w 508154"/>
                <a:gd name="connsiteY10" fmla="*/ 557981 h 567265"/>
                <a:gd name="connsiteX11" fmla="*/ 289277 w 508154"/>
                <a:gd name="connsiteY11" fmla="*/ 464180 h 567265"/>
                <a:gd name="connsiteX12" fmla="*/ 449402 w 508154"/>
                <a:gd name="connsiteY12" fmla="*/ 502104 h 567265"/>
                <a:gd name="connsiteX0" fmla="*/ 449402 w 508154"/>
                <a:gd name="connsiteY0" fmla="*/ 502104 h 564455"/>
                <a:gd name="connsiteX1" fmla="*/ 498475 w 508154"/>
                <a:gd name="connsiteY1" fmla="*/ 422831 h 564455"/>
                <a:gd name="connsiteX2" fmla="*/ 449006 w 508154"/>
                <a:gd name="connsiteY2" fmla="*/ 255771 h 564455"/>
                <a:gd name="connsiteX3" fmla="*/ 287828 w 508154"/>
                <a:gd name="connsiteY3" fmla="*/ 182336 h 564455"/>
                <a:gd name="connsiteX4" fmla="*/ 139642 w 508154"/>
                <a:gd name="connsiteY4" fmla="*/ 5531 h 564455"/>
                <a:gd name="connsiteX5" fmla="*/ 22225 w 508154"/>
                <a:gd name="connsiteY5" fmla="*/ 149152 h 564455"/>
                <a:gd name="connsiteX6" fmla="*/ 6292 w 508154"/>
                <a:gd name="connsiteY6" fmla="*/ 262706 h 564455"/>
                <a:gd name="connsiteX7" fmla="*/ 15817 w 508154"/>
                <a:gd name="connsiteY7" fmla="*/ 357956 h 564455"/>
                <a:gd name="connsiteX8" fmla="*/ 92017 w 508154"/>
                <a:gd name="connsiteY8" fmla="*/ 472256 h 564455"/>
                <a:gd name="connsiteX9" fmla="*/ 225367 w 508154"/>
                <a:gd name="connsiteY9" fmla="*/ 519881 h 564455"/>
                <a:gd name="connsiteX10" fmla="*/ 377767 w 508154"/>
                <a:gd name="connsiteY10" fmla="*/ 557981 h 564455"/>
                <a:gd name="connsiteX11" fmla="*/ 297705 w 508154"/>
                <a:gd name="connsiteY11" fmla="*/ 481036 h 564455"/>
                <a:gd name="connsiteX12" fmla="*/ 449402 w 508154"/>
                <a:gd name="connsiteY12" fmla="*/ 502104 h 564455"/>
                <a:gd name="connsiteX0" fmla="*/ 449402 w 508154"/>
                <a:gd name="connsiteY0" fmla="*/ 502104 h 564455"/>
                <a:gd name="connsiteX1" fmla="*/ 498475 w 508154"/>
                <a:gd name="connsiteY1" fmla="*/ 422831 h 564455"/>
                <a:gd name="connsiteX2" fmla="*/ 449006 w 508154"/>
                <a:gd name="connsiteY2" fmla="*/ 255771 h 564455"/>
                <a:gd name="connsiteX3" fmla="*/ 287828 w 508154"/>
                <a:gd name="connsiteY3" fmla="*/ 182336 h 564455"/>
                <a:gd name="connsiteX4" fmla="*/ 139642 w 508154"/>
                <a:gd name="connsiteY4" fmla="*/ 5531 h 564455"/>
                <a:gd name="connsiteX5" fmla="*/ 22225 w 508154"/>
                <a:gd name="connsiteY5" fmla="*/ 149152 h 564455"/>
                <a:gd name="connsiteX6" fmla="*/ 6292 w 508154"/>
                <a:gd name="connsiteY6" fmla="*/ 262706 h 564455"/>
                <a:gd name="connsiteX7" fmla="*/ 15817 w 508154"/>
                <a:gd name="connsiteY7" fmla="*/ 357956 h 564455"/>
                <a:gd name="connsiteX8" fmla="*/ 92017 w 508154"/>
                <a:gd name="connsiteY8" fmla="*/ 472256 h 564455"/>
                <a:gd name="connsiteX9" fmla="*/ 225367 w 508154"/>
                <a:gd name="connsiteY9" fmla="*/ 519881 h 564455"/>
                <a:gd name="connsiteX10" fmla="*/ 377767 w 508154"/>
                <a:gd name="connsiteY10" fmla="*/ 557981 h 564455"/>
                <a:gd name="connsiteX11" fmla="*/ 297705 w 508154"/>
                <a:gd name="connsiteY11" fmla="*/ 481036 h 564455"/>
                <a:gd name="connsiteX12" fmla="*/ 449402 w 508154"/>
                <a:gd name="connsiteY12" fmla="*/ 502104 h 564455"/>
                <a:gd name="connsiteX0" fmla="*/ 449402 w 508154"/>
                <a:gd name="connsiteY0" fmla="*/ 502104 h 521344"/>
                <a:gd name="connsiteX1" fmla="*/ 498475 w 508154"/>
                <a:gd name="connsiteY1" fmla="*/ 422831 h 521344"/>
                <a:gd name="connsiteX2" fmla="*/ 449006 w 508154"/>
                <a:gd name="connsiteY2" fmla="*/ 255771 h 521344"/>
                <a:gd name="connsiteX3" fmla="*/ 287828 w 508154"/>
                <a:gd name="connsiteY3" fmla="*/ 182336 h 521344"/>
                <a:gd name="connsiteX4" fmla="*/ 139642 w 508154"/>
                <a:gd name="connsiteY4" fmla="*/ 5531 h 521344"/>
                <a:gd name="connsiteX5" fmla="*/ 22225 w 508154"/>
                <a:gd name="connsiteY5" fmla="*/ 149152 h 521344"/>
                <a:gd name="connsiteX6" fmla="*/ 6292 w 508154"/>
                <a:gd name="connsiteY6" fmla="*/ 262706 h 521344"/>
                <a:gd name="connsiteX7" fmla="*/ 15817 w 508154"/>
                <a:gd name="connsiteY7" fmla="*/ 357956 h 521344"/>
                <a:gd name="connsiteX8" fmla="*/ 92017 w 508154"/>
                <a:gd name="connsiteY8" fmla="*/ 472256 h 521344"/>
                <a:gd name="connsiteX9" fmla="*/ 225367 w 508154"/>
                <a:gd name="connsiteY9" fmla="*/ 519881 h 521344"/>
                <a:gd name="connsiteX10" fmla="*/ 297705 w 508154"/>
                <a:gd name="connsiteY10" fmla="*/ 481036 h 521344"/>
                <a:gd name="connsiteX11" fmla="*/ 449402 w 508154"/>
                <a:gd name="connsiteY11" fmla="*/ 502104 h 521344"/>
                <a:gd name="connsiteX0" fmla="*/ 449402 w 508154"/>
                <a:gd name="connsiteY0" fmla="*/ 502104 h 533985"/>
                <a:gd name="connsiteX1" fmla="*/ 498475 w 508154"/>
                <a:gd name="connsiteY1" fmla="*/ 422831 h 533985"/>
                <a:gd name="connsiteX2" fmla="*/ 449006 w 508154"/>
                <a:gd name="connsiteY2" fmla="*/ 255771 h 533985"/>
                <a:gd name="connsiteX3" fmla="*/ 287828 w 508154"/>
                <a:gd name="connsiteY3" fmla="*/ 182336 h 533985"/>
                <a:gd name="connsiteX4" fmla="*/ 139642 w 508154"/>
                <a:gd name="connsiteY4" fmla="*/ 5531 h 533985"/>
                <a:gd name="connsiteX5" fmla="*/ 22225 w 508154"/>
                <a:gd name="connsiteY5" fmla="*/ 149152 h 533985"/>
                <a:gd name="connsiteX6" fmla="*/ 6292 w 508154"/>
                <a:gd name="connsiteY6" fmla="*/ 262706 h 533985"/>
                <a:gd name="connsiteX7" fmla="*/ 15817 w 508154"/>
                <a:gd name="connsiteY7" fmla="*/ 357956 h 533985"/>
                <a:gd name="connsiteX8" fmla="*/ 92017 w 508154"/>
                <a:gd name="connsiteY8" fmla="*/ 472256 h 533985"/>
                <a:gd name="connsiteX9" fmla="*/ 254864 w 508154"/>
                <a:gd name="connsiteY9" fmla="*/ 532522 h 533985"/>
                <a:gd name="connsiteX10" fmla="*/ 297705 w 508154"/>
                <a:gd name="connsiteY10" fmla="*/ 481036 h 533985"/>
                <a:gd name="connsiteX11" fmla="*/ 449402 w 508154"/>
                <a:gd name="connsiteY11" fmla="*/ 502104 h 533985"/>
                <a:gd name="connsiteX0" fmla="*/ 449402 w 508154"/>
                <a:gd name="connsiteY0" fmla="*/ 502104 h 536092"/>
                <a:gd name="connsiteX1" fmla="*/ 498475 w 508154"/>
                <a:gd name="connsiteY1" fmla="*/ 422831 h 536092"/>
                <a:gd name="connsiteX2" fmla="*/ 449006 w 508154"/>
                <a:gd name="connsiteY2" fmla="*/ 255771 h 536092"/>
                <a:gd name="connsiteX3" fmla="*/ 287828 w 508154"/>
                <a:gd name="connsiteY3" fmla="*/ 182336 h 536092"/>
                <a:gd name="connsiteX4" fmla="*/ 139642 w 508154"/>
                <a:gd name="connsiteY4" fmla="*/ 5531 h 536092"/>
                <a:gd name="connsiteX5" fmla="*/ 22225 w 508154"/>
                <a:gd name="connsiteY5" fmla="*/ 149152 h 536092"/>
                <a:gd name="connsiteX6" fmla="*/ 6292 w 508154"/>
                <a:gd name="connsiteY6" fmla="*/ 262706 h 536092"/>
                <a:gd name="connsiteX7" fmla="*/ 15817 w 508154"/>
                <a:gd name="connsiteY7" fmla="*/ 357956 h 536092"/>
                <a:gd name="connsiteX8" fmla="*/ 87803 w 508154"/>
                <a:gd name="connsiteY8" fmla="*/ 459615 h 536092"/>
                <a:gd name="connsiteX9" fmla="*/ 254864 w 508154"/>
                <a:gd name="connsiteY9" fmla="*/ 532522 h 536092"/>
                <a:gd name="connsiteX10" fmla="*/ 297705 w 508154"/>
                <a:gd name="connsiteY10" fmla="*/ 481036 h 536092"/>
                <a:gd name="connsiteX11" fmla="*/ 449402 w 508154"/>
                <a:gd name="connsiteY11" fmla="*/ 502104 h 536092"/>
                <a:gd name="connsiteX0" fmla="*/ 447295 w 506047"/>
                <a:gd name="connsiteY0" fmla="*/ 373341 h 407329"/>
                <a:gd name="connsiteX1" fmla="*/ 496368 w 506047"/>
                <a:gd name="connsiteY1" fmla="*/ 294068 h 407329"/>
                <a:gd name="connsiteX2" fmla="*/ 446899 w 506047"/>
                <a:gd name="connsiteY2" fmla="*/ 127008 h 407329"/>
                <a:gd name="connsiteX3" fmla="*/ 285721 w 506047"/>
                <a:gd name="connsiteY3" fmla="*/ 53573 h 407329"/>
                <a:gd name="connsiteX4" fmla="*/ 124894 w 506047"/>
                <a:gd name="connsiteY4" fmla="*/ 11611 h 407329"/>
                <a:gd name="connsiteX5" fmla="*/ 20118 w 506047"/>
                <a:gd name="connsiteY5" fmla="*/ 20389 h 407329"/>
                <a:gd name="connsiteX6" fmla="*/ 4185 w 506047"/>
                <a:gd name="connsiteY6" fmla="*/ 133943 h 407329"/>
                <a:gd name="connsiteX7" fmla="*/ 13710 w 506047"/>
                <a:gd name="connsiteY7" fmla="*/ 229193 h 407329"/>
                <a:gd name="connsiteX8" fmla="*/ 85696 w 506047"/>
                <a:gd name="connsiteY8" fmla="*/ 330852 h 407329"/>
                <a:gd name="connsiteX9" fmla="*/ 252757 w 506047"/>
                <a:gd name="connsiteY9" fmla="*/ 403759 h 407329"/>
                <a:gd name="connsiteX10" fmla="*/ 295598 w 506047"/>
                <a:gd name="connsiteY10" fmla="*/ 352273 h 407329"/>
                <a:gd name="connsiteX11" fmla="*/ 447295 w 506047"/>
                <a:gd name="connsiteY11" fmla="*/ 373341 h 407329"/>
                <a:gd name="connsiteX0" fmla="*/ 447295 w 506047"/>
                <a:gd name="connsiteY0" fmla="*/ 362520 h 396508"/>
                <a:gd name="connsiteX1" fmla="*/ 496368 w 506047"/>
                <a:gd name="connsiteY1" fmla="*/ 283247 h 396508"/>
                <a:gd name="connsiteX2" fmla="*/ 446899 w 506047"/>
                <a:gd name="connsiteY2" fmla="*/ 116187 h 396508"/>
                <a:gd name="connsiteX3" fmla="*/ 285721 w 506047"/>
                <a:gd name="connsiteY3" fmla="*/ 42752 h 396508"/>
                <a:gd name="connsiteX4" fmla="*/ 124894 w 506047"/>
                <a:gd name="connsiteY4" fmla="*/ 790 h 396508"/>
                <a:gd name="connsiteX5" fmla="*/ 20118 w 506047"/>
                <a:gd name="connsiteY5" fmla="*/ 47493 h 396508"/>
                <a:gd name="connsiteX6" fmla="*/ 4185 w 506047"/>
                <a:gd name="connsiteY6" fmla="*/ 123122 h 396508"/>
                <a:gd name="connsiteX7" fmla="*/ 13710 w 506047"/>
                <a:gd name="connsiteY7" fmla="*/ 218372 h 396508"/>
                <a:gd name="connsiteX8" fmla="*/ 85696 w 506047"/>
                <a:gd name="connsiteY8" fmla="*/ 320031 h 396508"/>
                <a:gd name="connsiteX9" fmla="*/ 252757 w 506047"/>
                <a:gd name="connsiteY9" fmla="*/ 392938 h 396508"/>
                <a:gd name="connsiteX10" fmla="*/ 295598 w 506047"/>
                <a:gd name="connsiteY10" fmla="*/ 341452 h 396508"/>
                <a:gd name="connsiteX11" fmla="*/ 447295 w 506047"/>
                <a:gd name="connsiteY11" fmla="*/ 362520 h 396508"/>
                <a:gd name="connsiteX0" fmla="*/ 452211 w 510963"/>
                <a:gd name="connsiteY0" fmla="*/ 354093 h 388081"/>
                <a:gd name="connsiteX1" fmla="*/ 501284 w 510963"/>
                <a:gd name="connsiteY1" fmla="*/ 274820 h 388081"/>
                <a:gd name="connsiteX2" fmla="*/ 451815 w 510963"/>
                <a:gd name="connsiteY2" fmla="*/ 107760 h 388081"/>
                <a:gd name="connsiteX3" fmla="*/ 290637 w 510963"/>
                <a:gd name="connsiteY3" fmla="*/ 34325 h 388081"/>
                <a:gd name="connsiteX4" fmla="*/ 159307 w 510963"/>
                <a:gd name="connsiteY4" fmla="*/ 790 h 388081"/>
                <a:gd name="connsiteX5" fmla="*/ 25034 w 510963"/>
                <a:gd name="connsiteY5" fmla="*/ 39066 h 388081"/>
                <a:gd name="connsiteX6" fmla="*/ 9101 w 510963"/>
                <a:gd name="connsiteY6" fmla="*/ 114695 h 388081"/>
                <a:gd name="connsiteX7" fmla="*/ 18626 w 510963"/>
                <a:gd name="connsiteY7" fmla="*/ 209945 h 388081"/>
                <a:gd name="connsiteX8" fmla="*/ 90612 w 510963"/>
                <a:gd name="connsiteY8" fmla="*/ 311604 h 388081"/>
                <a:gd name="connsiteX9" fmla="*/ 257673 w 510963"/>
                <a:gd name="connsiteY9" fmla="*/ 384511 h 388081"/>
                <a:gd name="connsiteX10" fmla="*/ 300514 w 510963"/>
                <a:gd name="connsiteY10" fmla="*/ 333025 h 388081"/>
                <a:gd name="connsiteX11" fmla="*/ 452211 w 510963"/>
                <a:gd name="connsiteY11" fmla="*/ 354093 h 388081"/>
                <a:gd name="connsiteX0" fmla="*/ 447170 w 505922"/>
                <a:gd name="connsiteY0" fmla="*/ 354620 h 388608"/>
                <a:gd name="connsiteX1" fmla="*/ 496243 w 505922"/>
                <a:gd name="connsiteY1" fmla="*/ 275347 h 388608"/>
                <a:gd name="connsiteX2" fmla="*/ 446774 w 505922"/>
                <a:gd name="connsiteY2" fmla="*/ 108287 h 388608"/>
                <a:gd name="connsiteX3" fmla="*/ 285596 w 505922"/>
                <a:gd name="connsiteY3" fmla="*/ 34852 h 388608"/>
                <a:gd name="connsiteX4" fmla="*/ 154266 w 505922"/>
                <a:gd name="connsiteY4" fmla="*/ 1317 h 388608"/>
                <a:gd name="connsiteX5" fmla="*/ 32635 w 505922"/>
                <a:gd name="connsiteY5" fmla="*/ 26951 h 388608"/>
                <a:gd name="connsiteX6" fmla="*/ 4060 w 505922"/>
                <a:gd name="connsiteY6" fmla="*/ 115222 h 388608"/>
                <a:gd name="connsiteX7" fmla="*/ 13585 w 505922"/>
                <a:gd name="connsiteY7" fmla="*/ 210472 h 388608"/>
                <a:gd name="connsiteX8" fmla="*/ 85571 w 505922"/>
                <a:gd name="connsiteY8" fmla="*/ 312131 h 388608"/>
                <a:gd name="connsiteX9" fmla="*/ 252632 w 505922"/>
                <a:gd name="connsiteY9" fmla="*/ 385038 h 388608"/>
                <a:gd name="connsiteX10" fmla="*/ 295473 w 505922"/>
                <a:gd name="connsiteY10" fmla="*/ 333552 h 388608"/>
                <a:gd name="connsiteX11" fmla="*/ 447170 w 505922"/>
                <a:gd name="connsiteY11" fmla="*/ 354620 h 388608"/>
                <a:gd name="connsiteX0" fmla="*/ 447170 w 505922"/>
                <a:gd name="connsiteY0" fmla="*/ 354620 h 371753"/>
                <a:gd name="connsiteX1" fmla="*/ 496243 w 505922"/>
                <a:gd name="connsiteY1" fmla="*/ 275347 h 371753"/>
                <a:gd name="connsiteX2" fmla="*/ 446774 w 505922"/>
                <a:gd name="connsiteY2" fmla="*/ 108287 h 371753"/>
                <a:gd name="connsiteX3" fmla="*/ 285596 w 505922"/>
                <a:gd name="connsiteY3" fmla="*/ 34852 h 371753"/>
                <a:gd name="connsiteX4" fmla="*/ 154266 w 505922"/>
                <a:gd name="connsiteY4" fmla="*/ 1317 h 371753"/>
                <a:gd name="connsiteX5" fmla="*/ 32635 w 505922"/>
                <a:gd name="connsiteY5" fmla="*/ 26951 h 371753"/>
                <a:gd name="connsiteX6" fmla="*/ 4060 w 505922"/>
                <a:gd name="connsiteY6" fmla="*/ 115222 h 371753"/>
                <a:gd name="connsiteX7" fmla="*/ 13585 w 505922"/>
                <a:gd name="connsiteY7" fmla="*/ 210472 h 371753"/>
                <a:gd name="connsiteX8" fmla="*/ 85571 w 505922"/>
                <a:gd name="connsiteY8" fmla="*/ 312131 h 371753"/>
                <a:gd name="connsiteX9" fmla="*/ 239991 w 505922"/>
                <a:gd name="connsiteY9" fmla="*/ 368183 h 371753"/>
                <a:gd name="connsiteX10" fmla="*/ 295473 w 505922"/>
                <a:gd name="connsiteY10" fmla="*/ 333552 h 371753"/>
                <a:gd name="connsiteX11" fmla="*/ 447170 w 505922"/>
                <a:gd name="connsiteY11" fmla="*/ 354620 h 371753"/>
                <a:gd name="connsiteX0" fmla="*/ 450682 w 509434"/>
                <a:gd name="connsiteY0" fmla="*/ 354620 h 371753"/>
                <a:gd name="connsiteX1" fmla="*/ 499755 w 509434"/>
                <a:gd name="connsiteY1" fmla="*/ 275347 h 371753"/>
                <a:gd name="connsiteX2" fmla="*/ 450286 w 509434"/>
                <a:gd name="connsiteY2" fmla="*/ 108287 h 371753"/>
                <a:gd name="connsiteX3" fmla="*/ 289108 w 509434"/>
                <a:gd name="connsiteY3" fmla="*/ 34852 h 371753"/>
                <a:gd name="connsiteX4" fmla="*/ 157778 w 509434"/>
                <a:gd name="connsiteY4" fmla="*/ 1317 h 371753"/>
                <a:gd name="connsiteX5" fmla="*/ 36147 w 509434"/>
                <a:gd name="connsiteY5" fmla="*/ 26951 h 371753"/>
                <a:gd name="connsiteX6" fmla="*/ 7572 w 509434"/>
                <a:gd name="connsiteY6" fmla="*/ 115222 h 371753"/>
                <a:gd name="connsiteX7" fmla="*/ 17097 w 509434"/>
                <a:gd name="connsiteY7" fmla="*/ 210472 h 371753"/>
                <a:gd name="connsiteX8" fmla="*/ 110152 w 509434"/>
                <a:gd name="connsiteY8" fmla="*/ 312131 h 371753"/>
                <a:gd name="connsiteX9" fmla="*/ 243503 w 509434"/>
                <a:gd name="connsiteY9" fmla="*/ 368183 h 371753"/>
                <a:gd name="connsiteX10" fmla="*/ 298985 w 509434"/>
                <a:gd name="connsiteY10" fmla="*/ 333552 h 371753"/>
                <a:gd name="connsiteX11" fmla="*/ 450682 w 509434"/>
                <a:gd name="connsiteY11" fmla="*/ 354620 h 37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34" h="371753">
                  <a:moveTo>
                    <a:pt x="450682" y="354620"/>
                  </a:moveTo>
                  <a:lnTo>
                    <a:pt x="499755" y="275347"/>
                  </a:lnTo>
                  <a:cubicBezTo>
                    <a:pt x="509434" y="215666"/>
                    <a:pt x="485394" y="148370"/>
                    <a:pt x="450286" y="108287"/>
                  </a:cubicBezTo>
                  <a:cubicBezTo>
                    <a:pt x="415178" y="68205"/>
                    <a:pt x="337859" y="52680"/>
                    <a:pt x="289108" y="34852"/>
                  </a:cubicBezTo>
                  <a:cubicBezTo>
                    <a:pt x="240357" y="17024"/>
                    <a:pt x="199938" y="2634"/>
                    <a:pt x="157778" y="1317"/>
                  </a:cubicBezTo>
                  <a:cubicBezTo>
                    <a:pt x="115618" y="0"/>
                    <a:pt x="61181" y="7967"/>
                    <a:pt x="36147" y="26951"/>
                  </a:cubicBezTo>
                  <a:cubicBezTo>
                    <a:pt x="11113" y="45935"/>
                    <a:pt x="10747" y="84635"/>
                    <a:pt x="7572" y="115222"/>
                  </a:cubicBezTo>
                  <a:cubicBezTo>
                    <a:pt x="4397" y="145809"/>
                    <a:pt x="0" y="177654"/>
                    <a:pt x="17097" y="210472"/>
                  </a:cubicBezTo>
                  <a:cubicBezTo>
                    <a:pt x="34194" y="243290"/>
                    <a:pt x="72418" y="285846"/>
                    <a:pt x="110152" y="312131"/>
                  </a:cubicBezTo>
                  <a:cubicBezTo>
                    <a:pt x="147886" y="338416"/>
                    <a:pt x="212031" y="364613"/>
                    <a:pt x="243503" y="368183"/>
                  </a:cubicBezTo>
                  <a:cubicBezTo>
                    <a:pt x="274975" y="371753"/>
                    <a:pt x="261646" y="336515"/>
                    <a:pt x="298985" y="333552"/>
                  </a:cubicBezTo>
                  <a:cubicBezTo>
                    <a:pt x="353765" y="365858"/>
                    <a:pt x="400116" y="347597"/>
                    <a:pt x="450682" y="354620"/>
                  </a:cubicBezTo>
                  <a:close/>
                </a:path>
              </a:pathLst>
            </a:cu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6" name="Group 136" hidden="1"/>
          <p:cNvGrpSpPr/>
          <p:nvPr/>
        </p:nvGrpSpPr>
        <p:grpSpPr>
          <a:xfrm>
            <a:off x="2064124" y="1402849"/>
            <a:ext cx="1902758" cy="2626296"/>
            <a:chOff x="2064124" y="1402849"/>
            <a:chExt cx="1902758" cy="2626296"/>
          </a:xfrm>
        </p:grpSpPr>
        <p:sp>
          <p:nvSpPr>
            <p:cNvPr id="119" name="SuperCDMS LT 2014"/>
            <p:cNvSpPr/>
            <p:nvPr/>
          </p:nvSpPr>
          <p:spPr>
            <a:xfrm>
              <a:off x="2064124" y="1402849"/>
              <a:ext cx="1902758" cy="2061125"/>
            </a:xfrm>
            <a:custGeom>
              <a:avLst/>
              <a:gdLst>
                <a:gd name="connsiteX0" fmla="*/ 1902758 w 1902758"/>
                <a:gd name="connsiteY0" fmla="*/ 2030505 h 2058520"/>
                <a:gd name="connsiteX1" fmla="*/ 1633817 w 1902758"/>
                <a:gd name="connsiteY1" fmla="*/ 2057400 h 2058520"/>
                <a:gd name="connsiteX2" fmla="*/ 1344705 w 1902758"/>
                <a:gd name="connsiteY2" fmla="*/ 2023782 h 2058520"/>
                <a:gd name="connsiteX3" fmla="*/ 1042147 w 1902758"/>
                <a:gd name="connsiteY3" fmla="*/ 1862417 h 2058520"/>
                <a:gd name="connsiteX4" fmla="*/ 800100 w 1902758"/>
                <a:gd name="connsiteY4" fmla="*/ 1714500 h 2058520"/>
                <a:gd name="connsiteX5" fmla="*/ 632011 w 1902758"/>
                <a:gd name="connsiteY5" fmla="*/ 1445558 h 2058520"/>
                <a:gd name="connsiteX6" fmla="*/ 443752 w 1902758"/>
                <a:gd name="connsiteY6" fmla="*/ 1102658 h 2058520"/>
                <a:gd name="connsiteX7" fmla="*/ 262217 w 1902758"/>
                <a:gd name="connsiteY7" fmla="*/ 719417 h 2058520"/>
                <a:gd name="connsiteX8" fmla="*/ 121023 w 1902758"/>
                <a:gd name="connsiteY8" fmla="*/ 383241 h 2058520"/>
                <a:gd name="connsiteX9" fmla="*/ 33617 w 1902758"/>
                <a:gd name="connsiteY9" fmla="*/ 141194 h 2058520"/>
                <a:gd name="connsiteX10" fmla="*/ 0 w 1902758"/>
                <a:gd name="connsiteY10" fmla="*/ 0 h 2058520"/>
                <a:gd name="connsiteX0" fmla="*/ 1902758 w 1902758"/>
                <a:gd name="connsiteY0" fmla="*/ 2030505 h 2058520"/>
                <a:gd name="connsiteX1" fmla="*/ 1633817 w 1902758"/>
                <a:gd name="connsiteY1" fmla="*/ 2057400 h 2058520"/>
                <a:gd name="connsiteX2" fmla="*/ 1344705 w 1902758"/>
                <a:gd name="connsiteY2" fmla="*/ 2023782 h 2058520"/>
                <a:gd name="connsiteX3" fmla="*/ 1042147 w 1902758"/>
                <a:gd name="connsiteY3" fmla="*/ 1862417 h 2058520"/>
                <a:gd name="connsiteX4" fmla="*/ 804008 w 1902758"/>
                <a:gd name="connsiteY4" fmla="*/ 1706685 h 2058520"/>
                <a:gd name="connsiteX5" fmla="*/ 632011 w 1902758"/>
                <a:gd name="connsiteY5" fmla="*/ 1445558 h 2058520"/>
                <a:gd name="connsiteX6" fmla="*/ 443752 w 1902758"/>
                <a:gd name="connsiteY6" fmla="*/ 1102658 h 2058520"/>
                <a:gd name="connsiteX7" fmla="*/ 262217 w 1902758"/>
                <a:gd name="connsiteY7" fmla="*/ 719417 h 2058520"/>
                <a:gd name="connsiteX8" fmla="*/ 121023 w 1902758"/>
                <a:gd name="connsiteY8" fmla="*/ 383241 h 2058520"/>
                <a:gd name="connsiteX9" fmla="*/ 33617 w 1902758"/>
                <a:gd name="connsiteY9" fmla="*/ 141194 h 2058520"/>
                <a:gd name="connsiteX10" fmla="*/ 0 w 1902758"/>
                <a:gd name="connsiteY10" fmla="*/ 0 h 2058520"/>
                <a:gd name="connsiteX0" fmla="*/ 1902758 w 1902758"/>
                <a:gd name="connsiteY0" fmla="*/ 2030505 h 2061125"/>
                <a:gd name="connsiteX1" fmla="*/ 1633817 w 1902758"/>
                <a:gd name="connsiteY1" fmla="*/ 2057400 h 2061125"/>
                <a:gd name="connsiteX2" fmla="*/ 1336889 w 1902758"/>
                <a:gd name="connsiteY2" fmla="*/ 2008152 h 2061125"/>
                <a:gd name="connsiteX3" fmla="*/ 1042147 w 1902758"/>
                <a:gd name="connsiteY3" fmla="*/ 1862417 h 2061125"/>
                <a:gd name="connsiteX4" fmla="*/ 804008 w 1902758"/>
                <a:gd name="connsiteY4" fmla="*/ 1706685 h 2061125"/>
                <a:gd name="connsiteX5" fmla="*/ 632011 w 1902758"/>
                <a:gd name="connsiteY5" fmla="*/ 1445558 h 2061125"/>
                <a:gd name="connsiteX6" fmla="*/ 443752 w 1902758"/>
                <a:gd name="connsiteY6" fmla="*/ 1102658 h 2061125"/>
                <a:gd name="connsiteX7" fmla="*/ 262217 w 1902758"/>
                <a:gd name="connsiteY7" fmla="*/ 719417 h 2061125"/>
                <a:gd name="connsiteX8" fmla="*/ 121023 w 1902758"/>
                <a:gd name="connsiteY8" fmla="*/ 383241 h 2061125"/>
                <a:gd name="connsiteX9" fmla="*/ 33617 w 1902758"/>
                <a:gd name="connsiteY9" fmla="*/ 141194 h 2061125"/>
                <a:gd name="connsiteX10" fmla="*/ 0 w 1902758"/>
                <a:gd name="connsiteY10" fmla="*/ 0 h 2061125"/>
                <a:gd name="connsiteX0" fmla="*/ 1902758 w 1902758"/>
                <a:gd name="connsiteY0" fmla="*/ 2030505 h 2061125"/>
                <a:gd name="connsiteX1" fmla="*/ 1633817 w 1902758"/>
                <a:gd name="connsiteY1" fmla="*/ 2057400 h 2061125"/>
                <a:gd name="connsiteX2" fmla="*/ 1336889 w 1902758"/>
                <a:gd name="connsiteY2" fmla="*/ 2008152 h 2061125"/>
                <a:gd name="connsiteX3" fmla="*/ 1042147 w 1902758"/>
                <a:gd name="connsiteY3" fmla="*/ 1862417 h 2061125"/>
                <a:gd name="connsiteX4" fmla="*/ 804008 w 1902758"/>
                <a:gd name="connsiteY4" fmla="*/ 1706685 h 2061125"/>
                <a:gd name="connsiteX5" fmla="*/ 632011 w 1902758"/>
                <a:gd name="connsiteY5" fmla="*/ 1445558 h 2061125"/>
                <a:gd name="connsiteX6" fmla="*/ 443752 w 1902758"/>
                <a:gd name="connsiteY6" fmla="*/ 1102658 h 2061125"/>
                <a:gd name="connsiteX7" fmla="*/ 262217 w 1902758"/>
                <a:gd name="connsiteY7" fmla="*/ 719417 h 2061125"/>
                <a:gd name="connsiteX8" fmla="*/ 121023 w 1902758"/>
                <a:gd name="connsiteY8" fmla="*/ 383241 h 2061125"/>
                <a:gd name="connsiteX9" fmla="*/ 0 w 1902758"/>
                <a:gd name="connsiteY9" fmla="*/ 0 h 2061125"/>
                <a:gd name="connsiteX0" fmla="*/ 1902758 w 1902758"/>
                <a:gd name="connsiteY0" fmla="*/ 2030505 h 2061125"/>
                <a:gd name="connsiteX1" fmla="*/ 1633817 w 1902758"/>
                <a:gd name="connsiteY1" fmla="*/ 2057400 h 2061125"/>
                <a:gd name="connsiteX2" fmla="*/ 1336889 w 1902758"/>
                <a:gd name="connsiteY2" fmla="*/ 2008152 h 2061125"/>
                <a:gd name="connsiteX3" fmla="*/ 1042147 w 1902758"/>
                <a:gd name="connsiteY3" fmla="*/ 1862417 h 2061125"/>
                <a:gd name="connsiteX4" fmla="*/ 804008 w 1902758"/>
                <a:gd name="connsiteY4" fmla="*/ 1706685 h 2061125"/>
                <a:gd name="connsiteX5" fmla="*/ 632011 w 1902758"/>
                <a:gd name="connsiteY5" fmla="*/ 1445558 h 2061125"/>
                <a:gd name="connsiteX6" fmla="*/ 443752 w 1902758"/>
                <a:gd name="connsiteY6" fmla="*/ 1102658 h 2061125"/>
                <a:gd name="connsiteX7" fmla="*/ 262217 w 1902758"/>
                <a:gd name="connsiteY7" fmla="*/ 719417 h 2061125"/>
                <a:gd name="connsiteX8" fmla="*/ 117115 w 1902758"/>
                <a:gd name="connsiteY8" fmla="*/ 363703 h 2061125"/>
                <a:gd name="connsiteX9" fmla="*/ 0 w 1902758"/>
                <a:gd name="connsiteY9" fmla="*/ 0 h 206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2758" h="2061125">
                  <a:moveTo>
                    <a:pt x="1902758" y="2030505"/>
                  </a:moveTo>
                  <a:cubicBezTo>
                    <a:pt x="1814792" y="2044512"/>
                    <a:pt x="1728128" y="2061125"/>
                    <a:pt x="1633817" y="2057400"/>
                  </a:cubicBezTo>
                  <a:cubicBezTo>
                    <a:pt x="1539506" y="2053675"/>
                    <a:pt x="1435501" y="2040649"/>
                    <a:pt x="1336889" y="2008152"/>
                  </a:cubicBezTo>
                  <a:cubicBezTo>
                    <a:pt x="1238277" y="1975655"/>
                    <a:pt x="1130960" y="1912661"/>
                    <a:pt x="1042147" y="1862417"/>
                  </a:cubicBezTo>
                  <a:cubicBezTo>
                    <a:pt x="953334" y="1812173"/>
                    <a:pt x="872364" y="1776161"/>
                    <a:pt x="804008" y="1706685"/>
                  </a:cubicBezTo>
                  <a:cubicBezTo>
                    <a:pt x="735652" y="1637209"/>
                    <a:pt x="692054" y="1546229"/>
                    <a:pt x="632011" y="1445558"/>
                  </a:cubicBezTo>
                  <a:cubicBezTo>
                    <a:pt x="571968" y="1344887"/>
                    <a:pt x="505384" y="1223682"/>
                    <a:pt x="443752" y="1102658"/>
                  </a:cubicBezTo>
                  <a:cubicBezTo>
                    <a:pt x="382120" y="981635"/>
                    <a:pt x="316656" y="842576"/>
                    <a:pt x="262217" y="719417"/>
                  </a:cubicBezTo>
                  <a:cubicBezTo>
                    <a:pt x="207778" y="596258"/>
                    <a:pt x="160818" y="483606"/>
                    <a:pt x="117115" y="363703"/>
                  </a:cubicBezTo>
                  <a:cubicBezTo>
                    <a:pt x="73412" y="243800"/>
                    <a:pt x="25213" y="79842"/>
                    <a:pt x="0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6" name="Text Box 14"/>
            <p:cNvSpPr txBox="1">
              <a:spLocks noChangeArrowheads="1"/>
            </p:cNvSpPr>
            <p:nvPr/>
          </p:nvSpPr>
          <p:spPr bwMode="auto">
            <a:xfrm>
              <a:off x="2498039" y="3505925"/>
              <a:ext cx="13892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solidFill>
                    <a:srgbClr val="C00000"/>
                  </a:solidFill>
                </a:rPr>
                <a:t>SuperCDMS low threshold 2014</a:t>
              </a:r>
            </a:p>
          </p:txBody>
        </p:sp>
      </p:grpSp>
      <p:grpSp>
        <p:nvGrpSpPr>
          <p:cNvPr id="17" name="CDMSlite (2013)"/>
          <p:cNvGrpSpPr/>
          <p:nvPr/>
        </p:nvGrpSpPr>
        <p:grpSpPr>
          <a:xfrm>
            <a:off x="1882269" y="1424788"/>
            <a:ext cx="1853173" cy="1044822"/>
            <a:chOff x="1740958" y="1524107"/>
            <a:chExt cx="1853173" cy="1044822"/>
          </a:xfrm>
        </p:grpSpPr>
        <p:sp>
          <p:nvSpPr>
            <p:cNvPr id="172" name="CDMSlite 2013"/>
            <p:cNvSpPr/>
            <p:nvPr/>
          </p:nvSpPr>
          <p:spPr>
            <a:xfrm>
              <a:off x="1933780" y="1524107"/>
              <a:ext cx="1660351" cy="661413"/>
            </a:xfrm>
            <a:custGeom>
              <a:avLst/>
              <a:gdLst>
                <a:gd name="connsiteX0" fmla="*/ 0 w 1735810"/>
                <a:gd name="connsiteY0" fmla="*/ 0 h 772333"/>
                <a:gd name="connsiteX1" fmla="*/ 134318 w 1735810"/>
                <a:gd name="connsiteY1" fmla="*/ 284136 h 772333"/>
                <a:gd name="connsiteX2" fmla="*/ 397790 w 1735810"/>
                <a:gd name="connsiteY2" fmla="*/ 599268 h 772333"/>
                <a:gd name="connsiteX3" fmla="*/ 826576 w 1735810"/>
                <a:gd name="connsiteY3" fmla="*/ 749085 h 772333"/>
                <a:gd name="connsiteX4" fmla="*/ 1177871 w 1735810"/>
                <a:gd name="connsiteY4" fmla="*/ 738753 h 772333"/>
                <a:gd name="connsiteX5" fmla="*/ 1482671 w 1735810"/>
                <a:gd name="connsiteY5" fmla="*/ 687092 h 772333"/>
                <a:gd name="connsiteX6" fmla="*/ 1735810 w 1735810"/>
                <a:gd name="connsiteY6" fmla="*/ 619933 h 772333"/>
                <a:gd name="connsiteX0" fmla="*/ 0 w 1735810"/>
                <a:gd name="connsiteY0" fmla="*/ 0 h 774916"/>
                <a:gd name="connsiteX1" fmla="*/ 134318 w 1735810"/>
                <a:gd name="connsiteY1" fmla="*/ 284136 h 774916"/>
                <a:gd name="connsiteX2" fmla="*/ 387457 w 1735810"/>
                <a:gd name="connsiteY2" fmla="*/ 583770 h 774916"/>
                <a:gd name="connsiteX3" fmla="*/ 826576 w 1735810"/>
                <a:gd name="connsiteY3" fmla="*/ 749085 h 774916"/>
                <a:gd name="connsiteX4" fmla="*/ 1177871 w 1735810"/>
                <a:gd name="connsiteY4" fmla="*/ 738753 h 774916"/>
                <a:gd name="connsiteX5" fmla="*/ 1482671 w 1735810"/>
                <a:gd name="connsiteY5" fmla="*/ 687092 h 774916"/>
                <a:gd name="connsiteX6" fmla="*/ 1735810 w 1735810"/>
                <a:gd name="connsiteY6" fmla="*/ 619933 h 774916"/>
                <a:gd name="connsiteX0" fmla="*/ 0 w 1735810"/>
                <a:gd name="connsiteY0" fmla="*/ 0 h 764584"/>
                <a:gd name="connsiteX1" fmla="*/ 134318 w 1735810"/>
                <a:gd name="connsiteY1" fmla="*/ 284136 h 764584"/>
                <a:gd name="connsiteX2" fmla="*/ 387457 w 1735810"/>
                <a:gd name="connsiteY2" fmla="*/ 583770 h 764584"/>
                <a:gd name="connsiteX3" fmla="*/ 764583 w 1735810"/>
                <a:gd name="connsiteY3" fmla="*/ 738753 h 764584"/>
                <a:gd name="connsiteX4" fmla="*/ 1177871 w 1735810"/>
                <a:gd name="connsiteY4" fmla="*/ 738753 h 764584"/>
                <a:gd name="connsiteX5" fmla="*/ 1482671 w 1735810"/>
                <a:gd name="connsiteY5" fmla="*/ 687092 h 764584"/>
                <a:gd name="connsiteX6" fmla="*/ 1735810 w 1735810"/>
                <a:gd name="connsiteY6" fmla="*/ 619933 h 764584"/>
                <a:gd name="connsiteX0" fmla="*/ 0 w 1735810"/>
                <a:gd name="connsiteY0" fmla="*/ 0 h 695246"/>
                <a:gd name="connsiteX1" fmla="*/ 134318 w 1735810"/>
                <a:gd name="connsiteY1" fmla="*/ 214798 h 695246"/>
                <a:gd name="connsiteX2" fmla="*/ 387457 w 1735810"/>
                <a:gd name="connsiteY2" fmla="*/ 514432 h 695246"/>
                <a:gd name="connsiteX3" fmla="*/ 764583 w 1735810"/>
                <a:gd name="connsiteY3" fmla="*/ 669415 h 695246"/>
                <a:gd name="connsiteX4" fmla="*/ 1177871 w 1735810"/>
                <a:gd name="connsiteY4" fmla="*/ 669415 h 695246"/>
                <a:gd name="connsiteX5" fmla="*/ 1482671 w 1735810"/>
                <a:gd name="connsiteY5" fmla="*/ 617754 h 695246"/>
                <a:gd name="connsiteX6" fmla="*/ 1735810 w 1735810"/>
                <a:gd name="connsiteY6" fmla="*/ 550595 h 695246"/>
                <a:gd name="connsiteX0" fmla="*/ 0 w 1735810"/>
                <a:gd name="connsiteY0" fmla="*/ 0 h 695246"/>
                <a:gd name="connsiteX1" fmla="*/ 134318 w 1735810"/>
                <a:gd name="connsiteY1" fmla="*/ 214798 h 695246"/>
                <a:gd name="connsiteX2" fmla="*/ 387457 w 1735810"/>
                <a:gd name="connsiteY2" fmla="*/ 514432 h 695246"/>
                <a:gd name="connsiteX3" fmla="*/ 764583 w 1735810"/>
                <a:gd name="connsiteY3" fmla="*/ 669415 h 695246"/>
                <a:gd name="connsiteX4" fmla="*/ 1177871 w 1735810"/>
                <a:gd name="connsiteY4" fmla="*/ 669415 h 695246"/>
                <a:gd name="connsiteX5" fmla="*/ 1482671 w 1735810"/>
                <a:gd name="connsiteY5" fmla="*/ 617754 h 695246"/>
                <a:gd name="connsiteX6" fmla="*/ 1735810 w 1735810"/>
                <a:gd name="connsiteY6" fmla="*/ 550595 h 695246"/>
                <a:gd name="connsiteX0" fmla="*/ 0 w 1735810"/>
                <a:gd name="connsiteY0" fmla="*/ 0 h 695246"/>
                <a:gd name="connsiteX1" fmla="*/ 134318 w 1735810"/>
                <a:gd name="connsiteY1" fmla="*/ 214798 h 695246"/>
                <a:gd name="connsiteX2" fmla="*/ 387457 w 1735810"/>
                <a:gd name="connsiteY2" fmla="*/ 514432 h 695246"/>
                <a:gd name="connsiteX3" fmla="*/ 764583 w 1735810"/>
                <a:gd name="connsiteY3" fmla="*/ 669415 h 695246"/>
                <a:gd name="connsiteX4" fmla="*/ 1177871 w 1735810"/>
                <a:gd name="connsiteY4" fmla="*/ 669415 h 695246"/>
                <a:gd name="connsiteX5" fmla="*/ 1482671 w 1735810"/>
                <a:gd name="connsiteY5" fmla="*/ 617754 h 695246"/>
                <a:gd name="connsiteX6" fmla="*/ 1735810 w 1735810"/>
                <a:gd name="connsiteY6" fmla="*/ 550595 h 695246"/>
                <a:gd name="connsiteX0" fmla="*/ 0 w 1482671"/>
                <a:gd name="connsiteY0" fmla="*/ 0 h 695246"/>
                <a:gd name="connsiteX1" fmla="*/ 134318 w 1482671"/>
                <a:gd name="connsiteY1" fmla="*/ 214798 h 695246"/>
                <a:gd name="connsiteX2" fmla="*/ 387457 w 1482671"/>
                <a:gd name="connsiteY2" fmla="*/ 514432 h 695246"/>
                <a:gd name="connsiteX3" fmla="*/ 764583 w 1482671"/>
                <a:gd name="connsiteY3" fmla="*/ 669415 h 695246"/>
                <a:gd name="connsiteX4" fmla="*/ 1177871 w 1482671"/>
                <a:gd name="connsiteY4" fmla="*/ 669415 h 695246"/>
                <a:gd name="connsiteX5" fmla="*/ 1482671 w 1482671"/>
                <a:gd name="connsiteY5" fmla="*/ 617754 h 695246"/>
                <a:gd name="connsiteX0" fmla="*/ 0 w 1651684"/>
                <a:gd name="connsiteY0" fmla="*/ 0 h 695246"/>
                <a:gd name="connsiteX1" fmla="*/ 134318 w 1651684"/>
                <a:gd name="connsiteY1" fmla="*/ 214798 h 695246"/>
                <a:gd name="connsiteX2" fmla="*/ 387457 w 1651684"/>
                <a:gd name="connsiteY2" fmla="*/ 514432 h 695246"/>
                <a:gd name="connsiteX3" fmla="*/ 764583 w 1651684"/>
                <a:gd name="connsiteY3" fmla="*/ 669415 h 695246"/>
                <a:gd name="connsiteX4" fmla="*/ 1177871 w 1651684"/>
                <a:gd name="connsiteY4" fmla="*/ 669415 h 695246"/>
                <a:gd name="connsiteX5" fmla="*/ 1651684 w 1651684"/>
                <a:gd name="connsiteY5" fmla="*/ 622087 h 695246"/>
                <a:gd name="connsiteX0" fmla="*/ 0 w 1651684"/>
                <a:gd name="connsiteY0" fmla="*/ 0 h 682245"/>
                <a:gd name="connsiteX1" fmla="*/ 134318 w 1651684"/>
                <a:gd name="connsiteY1" fmla="*/ 214798 h 682245"/>
                <a:gd name="connsiteX2" fmla="*/ 387457 w 1651684"/>
                <a:gd name="connsiteY2" fmla="*/ 514432 h 682245"/>
                <a:gd name="connsiteX3" fmla="*/ 786251 w 1651684"/>
                <a:gd name="connsiteY3" fmla="*/ 656414 h 682245"/>
                <a:gd name="connsiteX4" fmla="*/ 1177871 w 1651684"/>
                <a:gd name="connsiteY4" fmla="*/ 669415 h 682245"/>
                <a:gd name="connsiteX5" fmla="*/ 1651684 w 1651684"/>
                <a:gd name="connsiteY5" fmla="*/ 622087 h 682245"/>
                <a:gd name="connsiteX0" fmla="*/ 0 w 1651684"/>
                <a:gd name="connsiteY0" fmla="*/ 0 h 685856"/>
                <a:gd name="connsiteX1" fmla="*/ 134318 w 1651684"/>
                <a:gd name="connsiteY1" fmla="*/ 214798 h 685856"/>
                <a:gd name="connsiteX2" fmla="*/ 378789 w 1651684"/>
                <a:gd name="connsiteY2" fmla="*/ 492764 h 685856"/>
                <a:gd name="connsiteX3" fmla="*/ 786251 w 1651684"/>
                <a:gd name="connsiteY3" fmla="*/ 656414 h 685856"/>
                <a:gd name="connsiteX4" fmla="*/ 1177871 w 1651684"/>
                <a:gd name="connsiteY4" fmla="*/ 669415 h 685856"/>
                <a:gd name="connsiteX5" fmla="*/ 1651684 w 1651684"/>
                <a:gd name="connsiteY5" fmla="*/ 622087 h 685856"/>
                <a:gd name="connsiteX0" fmla="*/ 0 w 1660351"/>
                <a:gd name="connsiteY0" fmla="*/ 0 h 672855"/>
                <a:gd name="connsiteX1" fmla="*/ 142985 w 1660351"/>
                <a:gd name="connsiteY1" fmla="*/ 201797 h 672855"/>
                <a:gd name="connsiteX2" fmla="*/ 387456 w 1660351"/>
                <a:gd name="connsiteY2" fmla="*/ 479763 h 672855"/>
                <a:gd name="connsiteX3" fmla="*/ 794918 w 1660351"/>
                <a:gd name="connsiteY3" fmla="*/ 643413 h 672855"/>
                <a:gd name="connsiteX4" fmla="*/ 1186538 w 1660351"/>
                <a:gd name="connsiteY4" fmla="*/ 656414 h 672855"/>
                <a:gd name="connsiteX5" fmla="*/ 1660351 w 1660351"/>
                <a:gd name="connsiteY5" fmla="*/ 609086 h 672855"/>
                <a:gd name="connsiteX0" fmla="*/ 0 w 1660351"/>
                <a:gd name="connsiteY0" fmla="*/ 0 h 672855"/>
                <a:gd name="connsiteX1" fmla="*/ 151652 w 1660351"/>
                <a:gd name="connsiteY1" fmla="*/ 223466 h 672855"/>
                <a:gd name="connsiteX2" fmla="*/ 387456 w 1660351"/>
                <a:gd name="connsiteY2" fmla="*/ 479763 h 672855"/>
                <a:gd name="connsiteX3" fmla="*/ 794918 w 1660351"/>
                <a:gd name="connsiteY3" fmla="*/ 643413 h 672855"/>
                <a:gd name="connsiteX4" fmla="*/ 1186538 w 1660351"/>
                <a:gd name="connsiteY4" fmla="*/ 656414 h 672855"/>
                <a:gd name="connsiteX5" fmla="*/ 1660351 w 1660351"/>
                <a:gd name="connsiteY5" fmla="*/ 609086 h 672855"/>
                <a:gd name="connsiteX0" fmla="*/ 0 w 1660351"/>
                <a:gd name="connsiteY0" fmla="*/ 0 h 669966"/>
                <a:gd name="connsiteX1" fmla="*/ 151652 w 1660351"/>
                <a:gd name="connsiteY1" fmla="*/ 223466 h 669966"/>
                <a:gd name="connsiteX2" fmla="*/ 426459 w 1660351"/>
                <a:gd name="connsiteY2" fmla="*/ 497098 h 669966"/>
                <a:gd name="connsiteX3" fmla="*/ 794918 w 1660351"/>
                <a:gd name="connsiteY3" fmla="*/ 643413 h 669966"/>
                <a:gd name="connsiteX4" fmla="*/ 1186538 w 1660351"/>
                <a:gd name="connsiteY4" fmla="*/ 656414 h 669966"/>
                <a:gd name="connsiteX5" fmla="*/ 1660351 w 1660351"/>
                <a:gd name="connsiteY5" fmla="*/ 609086 h 669966"/>
                <a:gd name="connsiteX0" fmla="*/ 0 w 1660351"/>
                <a:gd name="connsiteY0" fmla="*/ 0 h 665633"/>
                <a:gd name="connsiteX1" fmla="*/ 151652 w 1660351"/>
                <a:gd name="connsiteY1" fmla="*/ 223466 h 665633"/>
                <a:gd name="connsiteX2" fmla="*/ 426459 w 1660351"/>
                <a:gd name="connsiteY2" fmla="*/ 497098 h 665633"/>
                <a:gd name="connsiteX3" fmla="*/ 846921 w 1660351"/>
                <a:gd name="connsiteY3" fmla="*/ 639080 h 665633"/>
                <a:gd name="connsiteX4" fmla="*/ 1186538 w 1660351"/>
                <a:gd name="connsiteY4" fmla="*/ 656414 h 665633"/>
                <a:gd name="connsiteX5" fmla="*/ 1660351 w 1660351"/>
                <a:gd name="connsiteY5" fmla="*/ 609086 h 665633"/>
                <a:gd name="connsiteX0" fmla="*/ 0 w 1660351"/>
                <a:gd name="connsiteY0" fmla="*/ 0 h 666355"/>
                <a:gd name="connsiteX1" fmla="*/ 151652 w 1660351"/>
                <a:gd name="connsiteY1" fmla="*/ 223466 h 666355"/>
                <a:gd name="connsiteX2" fmla="*/ 426459 w 1660351"/>
                <a:gd name="connsiteY2" fmla="*/ 497098 h 666355"/>
                <a:gd name="connsiteX3" fmla="*/ 846921 w 1660351"/>
                <a:gd name="connsiteY3" fmla="*/ 639080 h 666355"/>
                <a:gd name="connsiteX4" fmla="*/ 1273211 w 1660351"/>
                <a:gd name="connsiteY4" fmla="*/ 660748 h 666355"/>
                <a:gd name="connsiteX5" fmla="*/ 1660351 w 1660351"/>
                <a:gd name="connsiteY5" fmla="*/ 609086 h 666355"/>
                <a:gd name="connsiteX0" fmla="*/ 0 w 1660351"/>
                <a:gd name="connsiteY0" fmla="*/ 0 h 666355"/>
                <a:gd name="connsiteX1" fmla="*/ 151652 w 1660351"/>
                <a:gd name="connsiteY1" fmla="*/ 223466 h 666355"/>
                <a:gd name="connsiteX2" fmla="*/ 426459 w 1660351"/>
                <a:gd name="connsiteY2" fmla="*/ 497098 h 666355"/>
                <a:gd name="connsiteX3" fmla="*/ 846921 w 1660351"/>
                <a:gd name="connsiteY3" fmla="*/ 639080 h 666355"/>
                <a:gd name="connsiteX4" fmla="*/ 1273211 w 1660351"/>
                <a:gd name="connsiteY4" fmla="*/ 660748 h 666355"/>
                <a:gd name="connsiteX5" fmla="*/ 1660351 w 1660351"/>
                <a:gd name="connsiteY5" fmla="*/ 609086 h 666355"/>
                <a:gd name="connsiteX0" fmla="*/ 0 w 1660351"/>
                <a:gd name="connsiteY0" fmla="*/ 0 h 665633"/>
                <a:gd name="connsiteX1" fmla="*/ 151652 w 1660351"/>
                <a:gd name="connsiteY1" fmla="*/ 223466 h 665633"/>
                <a:gd name="connsiteX2" fmla="*/ 426459 w 1660351"/>
                <a:gd name="connsiteY2" fmla="*/ 497098 h 665633"/>
                <a:gd name="connsiteX3" fmla="*/ 846921 w 1660351"/>
                <a:gd name="connsiteY3" fmla="*/ 639080 h 665633"/>
                <a:gd name="connsiteX4" fmla="*/ 1264544 w 1660351"/>
                <a:gd name="connsiteY4" fmla="*/ 656414 h 665633"/>
                <a:gd name="connsiteX5" fmla="*/ 1660351 w 1660351"/>
                <a:gd name="connsiteY5" fmla="*/ 609086 h 665633"/>
                <a:gd name="connsiteX0" fmla="*/ 0 w 1660351"/>
                <a:gd name="connsiteY0" fmla="*/ 0 h 665633"/>
                <a:gd name="connsiteX1" fmla="*/ 151652 w 1660351"/>
                <a:gd name="connsiteY1" fmla="*/ 223466 h 665633"/>
                <a:gd name="connsiteX2" fmla="*/ 426459 w 1660351"/>
                <a:gd name="connsiteY2" fmla="*/ 497098 h 665633"/>
                <a:gd name="connsiteX3" fmla="*/ 846921 w 1660351"/>
                <a:gd name="connsiteY3" fmla="*/ 639080 h 665633"/>
                <a:gd name="connsiteX4" fmla="*/ 1264544 w 1660351"/>
                <a:gd name="connsiteY4" fmla="*/ 656414 h 665633"/>
                <a:gd name="connsiteX5" fmla="*/ 1660351 w 1660351"/>
                <a:gd name="connsiteY5" fmla="*/ 609086 h 665633"/>
                <a:gd name="connsiteX0" fmla="*/ 0 w 1660351"/>
                <a:gd name="connsiteY0" fmla="*/ 0 h 661413"/>
                <a:gd name="connsiteX1" fmla="*/ 151652 w 1660351"/>
                <a:gd name="connsiteY1" fmla="*/ 223466 h 661413"/>
                <a:gd name="connsiteX2" fmla="*/ 426459 w 1660351"/>
                <a:gd name="connsiteY2" fmla="*/ 497098 h 661413"/>
                <a:gd name="connsiteX3" fmla="*/ 803584 w 1660351"/>
                <a:gd name="connsiteY3" fmla="*/ 634747 h 661413"/>
                <a:gd name="connsiteX4" fmla="*/ 1264544 w 1660351"/>
                <a:gd name="connsiteY4" fmla="*/ 656414 h 661413"/>
                <a:gd name="connsiteX5" fmla="*/ 1660351 w 1660351"/>
                <a:gd name="connsiteY5" fmla="*/ 609086 h 661413"/>
                <a:gd name="connsiteX0" fmla="*/ 0 w 1660351"/>
                <a:gd name="connsiteY0" fmla="*/ 0 h 661413"/>
                <a:gd name="connsiteX1" fmla="*/ 151652 w 1660351"/>
                <a:gd name="connsiteY1" fmla="*/ 223466 h 661413"/>
                <a:gd name="connsiteX2" fmla="*/ 426459 w 1660351"/>
                <a:gd name="connsiteY2" fmla="*/ 497098 h 661413"/>
                <a:gd name="connsiteX3" fmla="*/ 803584 w 1660351"/>
                <a:gd name="connsiteY3" fmla="*/ 634747 h 661413"/>
                <a:gd name="connsiteX4" fmla="*/ 1264544 w 1660351"/>
                <a:gd name="connsiteY4" fmla="*/ 656414 h 661413"/>
                <a:gd name="connsiteX5" fmla="*/ 1660351 w 1660351"/>
                <a:gd name="connsiteY5" fmla="*/ 609086 h 661413"/>
                <a:gd name="connsiteX0" fmla="*/ 0 w 1660351"/>
                <a:gd name="connsiteY0" fmla="*/ 0 h 661413"/>
                <a:gd name="connsiteX1" fmla="*/ 151652 w 1660351"/>
                <a:gd name="connsiteY1" fmla="*/ 223466 h 661413"/>
                <a:gd name="connsiteX2" fmla="*/ 426459 w 1660351"/>
                <a:gd name="connsiteY2" fmla="*/ 497098 h 661413"/>
                <a:gd name="connsiteX3" fmla="*/ 803584 w 1660351"/>
                <a:gd name="connsiteY3" fmla="*/ 634747 h 661413"/>
                <a:gd name="connsiteX4" fmla="*/ 1264544 w 1660351"/>
                <a:gd name="connsiteY4" fmla="*/ 656414 h 661413"/>
                <a:gd name="connsiteX5" fmla="*/ 1660351 w 1660351"/>
                <a:gd name="connsiteY5" fmla="*/ 609086 h 661413"/>
                <a:gd name="connsiteX0" fmla="*/ 0 w 1660351"/>
                <a:gd name="connsiteY0" fmla="*/ 0 h 661413"/>
                <a:gd name="connsiteX1" fmla="*/ 151652 w 1660351"/>
                <a:gd name="connsiteY1" fmla="*/ 223466 h 661413"/>
                <a:gd name="connsiteX2" fmla="*/ 426459 w 1660351"/>
                <a:gd name="connsiteY2" fmla="*/ 497098 h 661413"/>
                <a:gd name="connsiteX3" fmla="*/ 803584 w 1660351"/>
                <a:gd name="connsiteY3" fmla="*/ 634747 h 661413"/>
                <a:gd name="connsiteX4" fmla="*/ 1264544 w 1660351"/>
                <a:gd name="connsiteY4" fmla="*/ 656414 h 661413"/>
                <a:gd name="connsiteX5" fmla="*/ 1660351 w 1660351"/>
                <a:gd name="connsiteY5" fmla="*/ 609086 h 66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351" h="661413">
                  <a:moveTo>
                    <a:pt x="0" y="0"/>
                  </a:moveTo>
                  <a:cubicBezTo>
                    <a:pt x="48787" y="87795"/>
                    <a:pt x="80576" y="140617"/>
                    <a:pt x="151652" y="223466"/>
                  </a:cubicBezTo>
                  <a:cubicBezTo>
                    <a:pt x="222728" y="306315"/>
                    <a:pt x="317804" y="428551"/>
                    <a:pt x="426459" y="497098"/>
                  </a:cubicBezTo>
                  <a:cubicBezTo>
                    <a:pt x="535114" y="565645"/>
                    <a:pt x="663903" y="608194"/>
                    <a:pt x="803584" y="634747"/>
                  </a:cubicBezTo>
                  <a:cubicBezTo>
                    <a:pt x="943266" y="636913"/>
                    <a:pt x="1128973" y="661413"/>
                    <a:pt x="1264544" y="656414"/>
                  </a:cubicBezTo>
                  <a:cubicBezTo>
                    <a:pt x="1443451" y="655749"/>
                    <a:pt x="1567361" y="628889"/>
                    <a:pt x="1660351" y="609086"/>
                  </a:cubicBezTo>
                </a:path>
              </a:pathLst>
            </a:custGeom>
            <a:ln w="254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Text Box 14"/>
            <p:cNvSpPr txBox="1">
              <a:spLocks noChangeArrowheads="1"/>
            </p:cNvSpPr>
            <p:nvPr/>
          </p:nvSpPr>
          <p:spPr bwMode="auto">
            <a:xfrm>
              <a:off x="1740958" y="2045709"/>
              <a:ext cx="8950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de-DE" sz="1400" b="1" dirty="0" smtClean="0">
                  <a:solidFill>
                    <a:srgbClr val="C00000"/>
                  </a:solidFill>
                </a:rPr>
                <a:t>CDMSlite</a:t>
              </a:r>
            </a:p>
            <a:p>
              <a:pPr algn="r"/>
              <a:r>
                <a:rPr lang="de-DE" sz="1400" b="1" dirty="0" smtClean="0">
                  <a:solidFill>
                    <a:srgbClr val="C00000"/>
                  </a:solidFill>
                </a:rPr>
                <a:t>2013</a:t>
              </a:r>
            </a:p>
          </p:txBody>
        </p: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0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0" y="6662738"/>
            <a:ext cx="2895600" cy="195262"/>
          </a:xfrm>
        </p:spPr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579" y="217815"/>
            <a:ext cx="503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SuperCDMS Soudan – Latest Data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09554" y="813248"/>
            <a:ext cx="4251675" cy="589392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Low-threshold method, but now with: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Surface event rejection with charge signal (interleaved electrodes) AND phonon signal (sensors on top and bottom!)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Edge event rejection with charge signal (was available in CDMS) AND phonon signal (new sensor layout)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New Analysis method for improved efficiency (Boosted Decision Tree)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Background model to train BDT (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cosmogenics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n-US" baseline="30000" dirty="0" smtClean="0">
                <a:solidFill>
                  <a:schemeClr val="bg1"/>
                </a:solidFill>
                <a:sym typeface="Symbol" pitchFamily="18" charset="2"/>
              </a:rPr>
              <a:t>210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Pb chain): MC to get distributions; use scaled pulses + real noise to generate </a:t>
            </a:r>
            <a:r>
              <a:rPr lang="de-DE" dirty="0" smtClean="0">
                <a:solidFill>
                  <a:schemeClr val="bg1"/>
                </a:solidFill>
                <a:sym typeface="Symbol" pitchFamily="18" charset="2"/>
              </a:rPr>
              <a:t>`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events’ </a:t>
            </a: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(gammas for BG, neutrons for signal)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Optimize tree for different WIMP masses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(5, 7, 10, 15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GeV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/c</a:t>
            </a:r>
            <a:r>
              <a:rPr lang="en-US" baseline="30000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BG model only for BDT training; efficiency measured with neutrons</a:t>
            </a:r>
            <a:endParaRPr lang="en-CA" dirty="0" smtClean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531" y="876991"/>
            <a:ext cx="3474016" cy="24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664" y="4040778"/>
            <a:ext cx="3482975" cy="25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5199798" y="4394581"/>
            <a:ext cx="95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Data Quality</a:t>
            </a:r>
            <a:endParaRPr lang="en-CA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6387089" y="4506037"/>
            <a:ext cx="123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</a:rPr>
              <a:t>Trigger Efficiency</a:t>
            </a:r>
            <a:endParaRPr lang="en-C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6353" y="5061239"/>
            <a:ext cx="16661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70C0"/>
                </a:solidFill>
              </a:rPr>
              <a:t>  All before BDT (e.g. </a:t>
            </a:r>
            <a:br>
              <a:rPr lang="en-CA" sz="1400" dirty="0" smtClean="0">
                <a:solidFill>
                  <a:srgbClr val="0070C0"/>
                </a:solidFill>
              </a:rPr>
            </a:br>
            <a:r>
              <a:rPr lang="en-CA" sz="1400" dirty="0" smtClean="0">
                <a:solidFill>
                  <a:srgbClr val="0070C0"/>
                </a:solidFill>
              </a:rPr>
              <a:t>singles, veto,</a:t>
            </a:r>
            <a:br>
              <a:rPr lang="en-CA" sz="1400" dirty="0" smtClean="0">
                <a:solidFill>
                  <a:srgbClr val="0070C0"/>
                </a:solidFill>
              </a:rPr>
            </a:br>
            <a:r>
              <a:rPr lang="en-CA" sz="1400" dirty="0" smtClean="0">
                <a:solidFill>
                  <a:srgbClr val="0070C0"/>
                </a:solidFill>
              </a:rPr>
              <a:t>charge fid.</a:t>
            </a:r>
            <a:br>
              <a:rPr lang="en-CA" sz="1400" dirty="0" smtClean="0">
                <a:solidFill>
                  <a:srgbClr val="0070C0"/>
                </a:solidFill>
              </a:rPr>
            </a:br>
            <a:r>
              <a:rPr lang="en-CA" sz="1400" dirty="0" smtClean="0">
                <a:solidFill>
                  <a:srgbClr val="0070C0"/>
                </a:solidFill>
              </a:rPr>
              <a:t>vol.) </a:t>
            </a:r>
            <a:r>
              <a:rPr lang="en-CA" dirty="0" smtClean="0">
                <a:solidFill>
                  <a:srgbClr val="0070C0"/>
                </a:solidFill>
              </a:rPr>
              <a:t/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sz="1400" dirty="0" smtClean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9142" y="5698615"/>
            <a:ext cx="279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                 BDT (phonon and charge</a:t>
            </a:r>
            <a:br>
              <a:rPr lang="en-CA" sz="1400" dirty="0" smtClean="0">
                <a:solidFill>
                  <a:srgbClr val="FF0000"/>
                </a:solidFill>
              </a:rPr>
            </a:br>
            <a:r>
              <a:rPr lang="en-CA" sz="1400" dirty="0" smtClean="0">
                <a:solidFill>
                  <a:srgbClr val="FF0000"/>
                </a:solidFill>
              </a:rPr>
              <a:t>     </a:t>
            </a:r>
            <a:r>
              <a:rPr lang="en-CA" sz="1400" dirty="0" err="1" smtClean="0">
                <a:solidFill>
                  <a:srgbClr val="FF0000"/>
                </a:solidFill>
              </a:rPr>
              <a:t>ampl</a:t>
            </a:r>
            <a:r>
              <a:rPr lang="en-CA" sz="1400" dirty="0" smtClean="0">
                <a:solidFill>
                  <a:srgbClr val="FF0000"/>
                </a:solidFill>
              </a:rPr>
              <a:t>., phonon </a:t>
            </a:r>
            <a:r>
              <a:rPr lang="en-CA" sz="1400" dirty="0" err="1" smtClean="0">
                <a:solidFill>
                  <a:srgbClr val="FF0000"/>
                </a:solidFill>
              </a:rPr>
              <a:t>fiducial</a:t>
            </a:r>
            <a:r>
              <a:rPr lang="en-CA" sz="1400" dirty="0" smtClean="0">
                <a:solidFill>
                  <a:srgbClr val="FF0000"/>
                </a:solidFill>
              </a:rPr>
              <a:t> volume)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70" y="928467"/>
            <a:ext cx="4197566" cy="31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7311"/>
            <a:ext cx="4351878" cy="306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97202" y="217815"/>
            <a:ext cx="6149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SuperCDMS Soudan – Results and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5422" y="807335"/>
            <a:ext cx="4130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BG model predicts ~6 events – BUT: difficult to make good prediction in this low energy range </a:t>
            </a:r>
            <a:r>
              <a:rPr lang="en-CA" dirty="0" smtClean="0">
                <a:solidFill>
                  <a:schemeClr val="bg1"/>
                </a:solidFill>
                <a:sym typeface="Symbol"/>
              </a:rPr>
              <a:t> only set upper limit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sym typeface="Symbol"/>
              </a:rPr>
              <a:t>“Open box”: o</a:t>
            </a:r>
            <a:r>
              <a:rPr lang="en-CA" dirty="0" smtClean="0">
                <a:solidFill>
                  <a:schemeClr val="bg1"/>
                </a:solidFill>
              </a:rPr>
              <a:t>bserved 11 events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3 highest energy events in detector with  shorted outer charge channel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10" y="4414269"/>
            <a:ext cx="407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Probe new parameter space between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4 and 6 </a:t>
            </a:r>
            <a:r>
              <a:rPr lang="en-CA" dirty="0" err="1" smtClean="0">
                <a:solidFill>
                  <a:schemeClr val="bg1"/>
                </a:solidFill>
              </a:rPr>
              <a:t>GeV</a:t>
            </a:r>
            <a:r>
              <a:rPr lang="en-CA" dirty="0" smtClean="0">
                <a:solidFill>
                  <a:schemeClr val="bg1"/>
                </a:solidFill>
              </a:rPr>
              <a:t>/c</a:t>
            </a:r>
            <a:r>
              <a:rPr lang="en-CA" baseline="30000" dirty="0" smtClean="0">
                <a:solidFill>
                  <a:schemeClr val="bg1"/>
                </a:solidFill>
              </a:rPr>
              <a:t>2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endParaRPr lang="en-CA" dirty="0" smtClean="0">
              <a:solidFill>
                <a:schemeClr val="bg1"/>
              </a:solidFill>
              <a:sym typeface="Symbol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sym typeface="Symbol"/>
              </a:rPr>
              <a:t>Incompatible with </a:t>
            </a:r>
            <a:r>
              <a:rPr lang="en-CA" dirty="0" err="1" smtClean="0">
                <a:solidFill>
                  <a:schemeClr val="bg1"/>
                </a:solidFill>
                <a:sym typeface="Symbol"/>
              </a:rPr>
              <a:t>CoGeNT</a:t>
            </a:r>
            <a:r>
              <a:rPr lang="en-CA" dirty="0" smtClean="0">
                <a:solidFill>
                  <a:schemeClr val="bg1"/>
                </a:solidFill>
                <a:sym typeface="Symbol"/>
              </a:rPr>
              <a:t> interpretation as NR signal from WIMPs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91568" y="2721072"/>
            <a:ext cx="2441435" cy="2587185"/>
            <a:chOff x="5916704" y="3608180"/>
            <a:chExt cx="2528012" cy="2678931"/>
          </a:xfrm>
        </p:grpSpPr>
        <p:sp>
          <p:nvSpPr>
            <p:cNvPr id="7" name="TextBox 6"/>
            <p:cNvSpPr txBox="1"/>
            <p:nvPr/>
          </p:nvSpPr>
          <p:spPr>
            <a:xfrm>
              <a:off x="7585506" y="4108653"/>
              <a:ext cx="8592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err="1" smtClean="0">
                  <a:solidFill>
                    <a:srgbClr val="C00000"/>
                  </a:solidFill>
                </a:rPr>
                <a:t>CDMSlite</a:t>
              </a:r>
              <a:endParaRPr lang="en-CA" sz="1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6735" y="5930348"/>
              <a:ext cx="489848" cy="31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400" dirty="0" err="1" smtClean="0">
                  <a:solidFill>
                    <a:srgbClr val="AD4D88"/>
                  </a:solidFill>
                </a:rPr>
                <a:t>Lux</a:t>
              </a:r>
              <a:endParaRPr lang="en-CA" sz="1400" dirty="0" smtClean="0">
                <a:solidFill>
                  <a:srgbClr val="AD4D88"/>
                </a:solidFill>
              </a:endParaRPr>
            </a:p>
          </p:txBody>
        </p:sp>
        <p:sp>
          <p:nvSpPr>
            <p:cNvPr id="9" name="LUX 2013 Limit"/>
            <p:cNvSpPr>
              <a:spLocks/>
            </p:cNvSpPr>
            <p:nvPr/>
          </p:nvSpPr>
          <p:spPr bwMode="auto">
            <a:xfrm>
              <a:off x="5916704" y="3608180"/>
              <a:ext cx="908965" cy="2678931"/>
            </a:xfrm>
            <a:custGeom>
              <a:avLst/>
              <a:gdLst>
                <a:gd name="T0" fmla="*/ 4590911 w 3549"/>
                <a:gd name="T1" fmla="*/ 1332877 h 1820"/>
                <a:gd name="T2" fmla="*/ 3830287 w 3549"/>
                <a:gd name="T3" fmla="*/ 1604411 h 1820"/>
                <a:gd name="T4" fmla="*/ 2517304 w 3549"/>
                <a:gd name="T5" fmla="*/ 2010531 h 1820"/>
                <a:gd name="T6" fmla="*/ 1662249 w 3549"/>
                <a:gd name="T7" fmla="*/ 2115603 h 1820"/>
                <a:gd name="T8" fmla="*/ 864111 w 3549"/>
                <a:gd name="T9" fmla="*/ 1813374 h 1820"/>
                <a:gd name="T10" fmla="*/ 323395 w 3549"/>
                <a:gd name="T11" fmla="*/ 1071968 h 1820"/>
                <a:gd name="T12" fmla="*/ 0 w 3549"/>
                <a:gd name="T13" fmla="*/ 0 h 18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9"/>
                <a:gd name="T22" fmla="*/ 0 h 1820"/>
                <a:gd name="T23" fmla="*/ 3549 w 3549"/>
                <a:gd name="T24" fmla="*/ 1820 h 1820"/>
                <a:gd name="connsiteX0" fmla="*/ 10000 w 10000"/>
                <a:gd name="connsiteY0" fmla="*/ 6203 h 10029"/>
                <a:gd name="connsiteX1" fmla="*/ 8343 w 10000"/>
                <a:gd name="connsiteY1" fmla="*/ 7467 h 10029"/>
                <a:gd name="connsiteX2" fmla="*/ 5483 w 10000"/>
                <a:gd name="connsiteY2" fmla="*/ 9357 h 10029"/>
                <a:gd name="connsiteX3" fmla="*/ 3621 w 10000"/>
                <a:gd name="connsiteY3" fmla="*/ 9846 h 10029"/>
                <a:gd name="connsiteX4" fmla="*/ 1959 w 10000"/>
                <a:gd name="connsiteY4" fmla="*/ 8257 h 10029"/>
                <a:gd name="connsiteX5" fmla="*/ 704 w 10000"/>
                <a:gd name="connsiteY5" fmla="*/ 4989 h 10029"/>
                <a:gd name="connsiteX6" fmla="*/ 0 w 10000"/>
                <a:gd name="connsiteY6" fmla="*/ 0 h 10029"/>
                <a:gd name="connsiteX0" fmla="*/ 10000 w 10000"/>
                <a:gd name="connsiteY0" fmla="*/ 6203 h 10029"/>
                <a:gd name="connsiteX1" fmla="*/ 8343 w 10000"/>
                <a:gd name="connsiteY1" fmla="*/ 7467 h 10029"/>
                <a:gd name="connsiteX2" fmla="*/ 5483 w 10000"/>
                <a:gd name="connsiteY2" fmla="*/ 9357 h 10029"/>
                <a:gd name="connsiteX3" fmla="*/ 3621 w 10000"/>
                <a:gd name="connsiteY3" fmla="*/ 9846 h 10029"/>
                <a:gd name="connsiteX4" fmla="*/ 1959 w 10000"/>
                <a:gd name="connsiteY4" fmla="*/ 8257 h 10029"/>
                <a:gd name="connsiteX5" fmla="*/ 678 w 10000"/>
                <a:gd name="connsiteY5" fmla="*/ 4530 h 10029"/>
                <a:gd name="connsiteX6" fmla="*/ 0 w 10000"/>
                <a:gd name="connsiteY6" fmla="*/ 0 h 10029"/>
                <a:gd name="connsiteX0" fmla="*/ 10000 w 10000"/>
                <a:gd name="connsiteY0" fmla="*/ 5332 h 9158"/>
                <a:gd name="connsiteX1" fmla="*/ 8343 w 10000"/>
                <a:gd name="connsiteY1" fmla="*/ 6596 h 9158"/>
                <a:gd name="connsiteX2" fmla="*/ 5483 w 10000"/>
                <a:gd name="connsiteY2" fmla="*/ 8486 h 9158"/>
                <a:gd name="connsiteX3" fmla="*/ 3621 w 10000"/>
                <a:gd name="connsiteY3" fmla="*/ 8975 h 9158"/>
                <a:gd name="connsiteX4" fmla="*/ 1959 w 10000"/>
                <a:gd name="connsiteY4" fmla="*/ 7386 h 9158"/>
                <a:gd name="connsiteX5" fmla="*/ 678 w 10000"/>
                <a:gd name="connsiteY5" fmla="*/ 3659 h 9158"/>
                <a:gd name="connsiteX6" fmla="*/ 0 w 10000"/>
                <a:gd name="connsiteY6" fmla="*/ 0 h 9158"/>
                <a:gd name="connsiteX0" fmla="*/ 10079 w 10079"/>
                <a:gd name="connsiteY0" fmla="*/ 5776 h 10000"/>
                <a:gd name="connsiteX1" fmla="*/ 8343 w 10079"/>
                <a:gd name="connsiteY1" fmla="*/ 7202 h 10000"/>
                <a:gd name="connsiteX2" fmla="*/ 5483 w 10079"/>
                <a:gd name="connsiteY2" fmla="*/ 9266 h 10000"/>
                <a:gd name="connsiteX3" fmla="*/ 3621 w 10079"/>
                <a:gd name="connsiteY3" fmla="*/ 9800 h 10000"/>
                <a:gd name="connsiteX4" fmla="*/ 1959 w 10079"/>
                <a:gd name="connsiteY4" fmla="*/ 8065 h 10000"/>
                <a:gd name="connsiteX5" fmla="*/ 678 w 10079"/>
                <a:gd name="connsiteY5" fmla="*/ 3995 h 10000"/>
                <a:gd name="connsiteX6" fmla="*/ 0 w 10079"/>
                <a:gd name="connsiteY6" fmla="*/ 0 h 10000"/>
                <a:gd name="connsiteX0" fmla="*/ 10079 w 10079"/>
                <a:gd name="connsiteY0" fmla="*/ 5776 h 10000"/>
                <a:gd name="connsiteX1" fmla="*/ 8343 w 10079"/>
                <a:gd name="connsiteY1" fmla="*/ 7202 h 10000"/>
                <a:gd name="connsiteX2" fmla="*/ 5483 w 10079"/>
                <a:gd name="connsiteY2" fmla="*/ 9266 h 10000"/>
                <a:gd name="connsiteX3" fmla="*/ 3621 w 10079"/>
                <a:gd name="connsiteY3" fmla="*/ 9800 h 10000"/>
                <a:gd name="connsiteX4" fmla="*/ 1959 w 10079"/>
                <a:gd name="connsiteY4" fmla="*/ 8065 h 10000"/>
                <a:gd name="connsiteX5" fmla="*/ 678 w 10079"/>
                <a:gd name="connsiteY5" fmla="*/ 3995 h 10000"/>
                <a:gd name="connsiteX6" fmla="*/ 0 w 10079"/>
                <a:gd name="connsiteY6" fmla="*/ 0 h 10000"/>
                <a:gd name="connsiteX0" fmla="*/ 10079 w 10079"/>
                <a:gd name="connsiteY0" fmla="*/ 5776 h 9954"/>
                <a:gd name="connsiteX1" fmla="*/ 8343 w 10079"/>
                <a:gd name="connsiteY1" fmla="*/ 7202 h 9954"/>
                <a:gd name="connsiteX2" fmla="*/ 5483 w 10079"/>
                <a:gd name="connsiteY2" fmla="*/ 9266 h 9954"/>
                <a:gd name="connsiteX3" fmla="*/ 3542 w 10079"/>
                <a:gd name="connsiteY3" fmla="*/ 9754 h 9954"/>
                <a:gd name="connsiteX4" fmla="*/ 1959 w 10079"/>
                <a:gd name="connsiteY4" fmla="*/ 8065 h 9954"/>
                <a:gd name="connsiteX5" fmla="*/ 678 w 10079"/>
                <a:gd name="connsiteY5" fmla="*/ 3995 h 9954"/>
                <a:gd name="connsiteX6" fmla="*/ 0 w 10079"/>
                <a:gd name="connsiteY6" fmla="*/ 0 h 9954"/>
                <a:gd name="connsiteX0" fmla="*/ 10000 w 10000"/>
                <a:gd name="connsiteY0" fmla="*/ 5803 h 10000"/>
                <a:gd name="connsiteX1" fmla="*/ 8278 w 10000"/>
                <a:gd name="connsiteY1" fmla="*/ 7235 h 10000"/>
                <a:gd name="connsiteX2" fmla="*/ 5440 w 10000"/>
                <a:gd name="connsiteY2" fmla="*/ 9309 h 10000"/>
                <a:gd name="connsiteX3" fmla="*/ 3467 w 10000"/>
                <a:gd name="connsiteY3" fmla="*/ 9799 h 10000"/>
                <a:gd name="connsiteX4" fmla="*/ 1944 w 10000"/>
                <a:gd name="connsiteY4" fmla="*/ 8102 h 10000"/>
                <a:gd name="connsiteX5" fmla="*/ 673 w 10000"/>
                <a:gd name="connsiteY5" fmla="*/ 4013 h 10000"/>
                <a:gd name="connsiteX6" fmla="*/ 0 w 10000"/>
                <a:gd name="connsiteY6" fmla="*/ 0 h 10000"/>
                <a:gd name="connsiteX0" fmla="*/ 10000 w 10000"/>
                <a:gd name="connsiteY0" fmla="*/ 5803 h 10005"/>
                <a:gd name="connsiteX1" fmla="*/ 8278 w 10000"/>
                <a:gd name="connsiteY1" fmla="*/ 7235 h 10005"/>
                <a:gd name="connsiteX2" fmla="*/ 5440 w 10000"/>
                <a:gd name="connsiteY2" fmla="*/ 9309 h 10005"/>
                <a:gd name="connsiteX3" fmla="*/ 3467 w 10000"/>
                <a:gd name="connsiteY3" fmla="*/ 9799 h 10005"/>
                <a:gd name="connsiteX4" fmla="*/ 1928 w 10000"/>
                <a:gd name="connsiteY4" fmla="*/ 8071 h 10005"/>
                <a:gd name="connsiteX5" fmla="*/ 673 w 10000"/>
                <a:gd name="connsiteY5" fmla="*/ 4013 h 10005"/>
                <a:gd name="connsiteX6" fmla="*/ 0 w 10000"/>
                <a:gd name="connsiteY6" fmla="*/ 0 h 10005"/>
                <a:gd name="connsiteX0" fmla="*/ 10000 w 10000"/>
                <a:gd name="connsiteY0" fmla="*/ 5803 h 10005"/>
                <a:gd name="connsiteX1" fmla="*/ 8278 w 10000"/>
                <a:gd name="connsiteY1" fmla="*/ 7235 h 10005"/>
                <a:gd name="connsiteX2" fmla="*/ 5440 w 10000"/>
                <a:gd name="connsiteY2" fmla="*/ 9309 h 10005"/>
                <a:gd name="connsiteX3" fmla="*/ 3467 w 10000"/>
                <a:gd name="connsiteY3" fmla="*/ 9799 h 10005"/>
                <a:gd name="connsiteX4" fmla="*/ 1928 w 10000"/>
                <a:gd name="connsiteY4" fmla="*/ 8071 h 10005"/>
                <a:gd name="connsiteX5" fmla="*/ 673 w 10000"/>
                <a:gd name="connsiteY5" fmla="*/ 4013 h 10005"/>
                <a:gd name="connsiteX6" fmla="*/ 0 w 10000"/>
                <a:gd name="connsiteY6" fmla="*/ 0 h 10005"/>
                <a:gd name="connsiteX0" fmla="*/ 10000 w 10000"/>
                <a:gd name="connsiteY0" fmla="*/ 5463 h 9665"/>
                <a:gd name="connsiteX1" fmla="*/ 8278 w 10000"/>
                <a:gd name="connsiteY1" fmla="*/ 6895 h 9665"/>
                <a:gd name="connsiteX2" fmla="*/ 5440 w 10000"/>
                <a:gd name="connsiteY2" fmla="*/ 8969 h 9665"/>
                <a:gd name="connsiteX3" fmla="*/ 3467 w 10000"/>
                <a:gd name="connsiteY3" fmla="*/ 9459 h 9665"/>
                <a:gd name="connsiteX4" fmla="*/ 1928 w 10000"/>
                <a:gd name="connsiteY4" fmla="*/ 7731 h 9665"/>
                <a:gd name="connsiteX5" fmla="*/ 673 w 10000"/>
                <a:gd name="connsiteY5" fmla="*/ 3673 h 9665"/>
                <a:gd name="connsiteX6" fmla="*/ 0 w 10000"/>
                <a:gd name="connsiteY6" fmla="*/ 0 h 9665"/>
                <a:gd name="connsiteX0" fmla="*/ 10000 w 10000"/>
                <a:gd name="connsiteY0" fmla="*/ 5652 h 10000"/>
                <a:gd name="connsiteX1" fmla="*/ 8278 w 10000"/>
                <a:gd name="connsiteY1" fmla="*/ 7134 h 10000"/>
                <a:gd name="connsiteX2" fmla="*/ 5440 w 10000"/>
                <a:gd name="connsiteY2" fmla="*/ 9280 h 10000"/>
                <a:gd name="connsiteX3" fmla="*/ 3467 w 10000"/>
                <a:gd name="connsiteY3" fmla="*/ 9787 h 10000"/>
                <a:gd name="connsiteX4" fmla="*/ 1928 w 10000"/>
                <a:gd name="connsiteY4" fmla="*/ 7999 h 10000"/>
                <a:gd name="connsiteX5" fmla="*/ 673 w 10000"/>
                <a:gd name="connsiteY5" fmla="*/ 3800 h 10000"/>
                <a:gd name="connsiteX6" fmla="*/ 0 w 10000"/>
                <a:gd name="connsiteY6" fmla="*/ 0 h 10000"/>
                <a:gd name="connsiteX0" fmla="*/ 10000 w 10000"/>
                <a:gd name="connsiteY0" fmla="*/ 5652 h 10000"/>
                <a:gd name="connsiteX1" fmla="*/ 8278 w 10000"/>
                <a:gd name="connsiteY1" fmla="*/ 7134 h 10000"/>
                <a:gd name="connsiteX2" fmla="*/ 5440 w 10000"/>
                <a:gd name="connsiteY2" fmla="*/ 9280 h 10000"/>
                <a:gd name="connsiteX3" fmla="*/ 3467 w 10000"/>
                <a:gd name="connsiteY3" fmla="*/ 9787 h 10000"/>
                <a:gd name="connsiteX4" fmla="*/ 1928 w 10000"/>
                <a:gd name="connsiteY4" fmla="*/ 7999 h 10000"/>
                <a:gd name="connsiteX5" fmla="*/ 673 w 10000"/>
                <a:gd name="connsiteY5" fmla="*/ 3800 h 10000"/>
                <a:gd name="connsiteX6" fmla="*/ 0 w 10000"/>
                <a:gd name="connsiteY6" fmla="*/ 0 h 10000"/>
                <a:gd name="connsiteX0" fmla="*/ 10000 w 10000"/>
                <a:gd name="connsiteY0" fmla="*/ 5652 h 10040"/>
                <a:gd name="connsiteX1" fmla="*/ 8278 w 10000"/>
                <a:gd name="connsiteY1" fmla="*/ 7134 h 10040"/>
                <a:gd name="connsiteX2" fmla="*/ 5440 w 10000"/>
                <a:gd name="connsiteY2" fmla="*/ 9280 h 10040"/>
                <a:gd name="connsiteX3" fmla="*/ 3467 w 10000"/>
                <a:gd name="connsiteY3" fmla="*/ 9787 h 10040"/>
                <a:gd name="connsiteX4" fmla="*/ 1533 w 10000"/>
                <a:gd name="connsiteY4" fmla="*/ 7760 h 10040"/>
                <a:gd name="connsiteX5" fmla="*/ 673 w 10000"/>
                <a:gd name="connsiteY5" fmla="*/ 3800 h 10040"/>
                <a:gd name="connsiteX6" fmla="*/ 0 w 10000"/>
                <a:gd name="connsiteY6" fmla="*/ 0 h 10040"/>
                <a:gd name="connsiteX0" fmla="*/ 10000 w 10000"/>
                <a:gd name="connsiteY0" fmla="*/ 5652 h 10040"/>
                <a:gd name="connsiteX1" fmla="*/ 8278 w 10000"/>
                <a:gd name="connsiteY1" fmla="*/ 7134 h 10040"/>
                <a:gd name="connsiteX2" fmla="*/ 5440 w 10000"/>
                <a:gd name="connsiteY2" fmla="*/ 9280 h 10040"/>
                <a:gd name="connsiteX3" fmla="*/ 3467 w 10000"/>
                <a:gd name="connsiteY3" fmla="*/ 9787 h 10040"/>
                <a:gd name="connsiteX4" fmla="*/ 1533 w 10000"/>
                <a:gd name="connsiteY4" fmla="*/ 7760 h 10040"/>
                <a:gd name="connsiteX5" fmla="*/ 344 w 10000"/>
                <a:gd name="connsiteY5" fmla="*/ 2992 h 10040"/>
                <a:gd name="connsiteX6" fmla="*/ 0 w 10000"/>
                <a:gd name="connsiteY6" fmla="*/ 0 h 10040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992 w 10648"/>
                <a:gd name="connsiteY5" fmla="*/ 16074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992 w 10648"/>
                <a:gd name="connsiteY5" fmla="*/ 16074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3122"/>
                <a:gd name="connsiteX1" fmla="*/ 8926 w 10648"/>
                <a:gd name="connsiteY1" fmla="*/ 20216 h 23122"/>
                <a:gd name="connsiteX2" fmla="*/ 6088 w 10648"/>
                <a:gd name="connsiteY2" fmla="*/ 22362 h 23122"/>
                <a:gd name="connsiteX3" fmla="*/ 4115 w 10648"/>
                <a:gd name="connsiteY3" fmla="*/ 22869 h 23122"/>
                <a:gd name="connsiteX4" fmla="*/ 2181 w 10648"/>
                <a:gd name="connsiteY4" fmla="*/ 20842 h 23122"/>
                <a:gd name="connsiteX5" fmla="*/ 889 w 10648"/>
                <a:gd name="connsiteY5" fmla="*/ 15266 h 23122"/>
                <a:gd name="connsiteX6" fmla="*/ 0 w 10648"/>
                <a:gd name="connsiteY6" fmla="*/ 0 h 23122"/>
                <a:gd name="connsiteX0" fmla="*/ 10648 w 10648"/>
                <a:gd name="connsiteY0" fmla="*/ 18734 h 22972"/>
                <a:gd name="connsiteX1" fmla="*/ 8926 w 10648"/>
                <a:gd name="connsiteY1" fmla="*/ 20216 h 22972"/>
                <a:gd name="connsiteX2" fmla="*/ 6088 w 10648"/>
                <a:gd name="connsiteY2" fmla="*/ 22362 h 22972"/>
                <a:gd name="connsiteX3" fmla="*/ 4115 w 10648"/>
                <a:gd name="connsiteY3" fmla="*/ 22869 h 22972"/>
                <a:gd name="connsiteX4" fmla="*/ 2181 w 10648"/>
                <a:gd name="connsiteY4" fmla="*/ 20842 h 22972"/>
                <a:gd name="connsiteX5" fmla="*/ 889 w 10648"/>
                <a:gd name="connsiteY5" fmla="*/ 15266 h 22972"/>
                <a:gd name="connsiteX6" fmla="*/ 0 w 10648"/>
                <a:gd name="connsiteY6" fmla="*/ 0 h 22972"/>
                <a:gd name="connsiteX0" fmla="*/ 10648 w 10648"/>
                <a:gd name="connsiteY0" fmla="*/ 18734 h 22972"/>
                <a:gd name="connsiteX1" fmla="*/ 8926 w 10648"/>
                <a:gd name="connsiteY1" fmla="*/ 20216 h 22972"/>
                <a:gd name="connsiteX2" fmla="*/ 6088 w 10648"/>
                <a:gd name="connsiteY2" fmla="*/ 22362 h 22972"/>
                <a:gd name="connsiteX3" fmla="*/ 4115 w 10648"/>
                <a:gd name="connsiteY3" fmla="*/ 22869 h 22972"/>
                <a:gd name="connsiteX4" fmla="*/ 2181 w 10648"/>
                <a:gd name="connsiteY4" fmla="*/ 20842 h 22972"/>
                <a:gd name="connsiteX5" fmla="*/ 889 w 10648"/>
                <a:gd name="connsiteY5" fmla="*/ 15266 h 22972"/>
                <a:gd name="connsiteX6" fmla="*/ 0 w 10648"/>
                <a:gd name="connsiteY6" fmla="*/ 0 h 22972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6644"/>
                <a:gd name="connsiteX1" fmla="*/ 8961 w 10683"/>
                <a:gd name="connsiteY1" fmla="*/ 23888 h 26644"/>
                <a:gd name="connsiteX2" fmla="*/ 6123 w 10683"/>
                <a:gd name="connsiteY2" fmla="*/ 26034 h 26644"/>
                <a:gd name="connsiteX3" fmla="*/ 4150 w 10683"/>
                <a:gd name="connsiteY3" fmla="*/ 26541 h 26644"/>
                <a:gd name="connsiteX4" fmla="*/ 2216 w 10683"/>
                <a:gd name="connsiteY4" fmla="*/ 24514 h 26644"/>
                <a:gd name="connsiteX5" fmla="*/ 924 w 10683"/>
                <a:gd name="connsiteY5" fmla="*/ 18938 h 26644"/>
                <a:gd name="connsiteX6" fmla="*/ 0 w 10683"/>
                <a:gd name="connsiteY6" fmla="*/ 0 h 26644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123 w 10683"/>
                <a:gd name="connsiteY2" fmla="*/ 26034 h 27200"/>
                <a:gd name="connsiteX3" fmla="*/ 3975 w 10683"/>
                <a:gd name="connsiteY3" fmla="*/ 27097 h 27200"/>
                <a:gd name="connsiteX4" fmla="*/ 2216 w 10683"/>
                <a:gd name="connsiteY4" fmla="*/ 24514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2216 w 10683"/>
                <a:gd name="connsiteY4" fmla="*/ 24514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1942 w 10683"/>
                <a:gd name="connsiteY4" fmla="*/ 24435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683 w 10683"/>
                <a:gd name="connsiteY0" fmla="*/ 22406 h 27200"/>
                <a:gd name="connsiteX1" fmla="*/ 8961 w 10683"/>
                <a:gd name="connsiteY1" fmla="*/ 23888 h 27200"/>
                <a:gd name="connsiteX2" fmla="*/ 6073 w 10683"/>
                <a:gd name="connsiteY2" fmla="*/ 26272 h 27200"/>
                <a:gd name="connsiteX3" fmla="*/ 3975 w 10683"/>
                <a:gd name="connsiteY3" fmla="*/ 27097 h 27200"/>
                <a:gd name="connsiteX4" fmla="*/ 1942 w 10683"/>
                <a:gd name="connsiteY4" fmla="*/ 24435 h 27200"/>
                <a:gd name="connsiteX5" fmla="*/ 924 w 10683"/>
                <a:gd name="connsiteY5" fmla="*/ 18938 h 27200"/>
                <a:gd name="connsiteX6" fmla="*/ 0 w 10683"/>
                <a:gd name="connsiteY6" fmla="*/ 0 h 27200"/>
                <a:gd name="connsiteX0" fmla="*/ 10772 w 10772"/>
                <a:gd name="connsiteY0" fmla="*/ 22406 h 27200"/>
                <a:gd name="connsiteX1" fmla="*/ 9050 w 10772"/>
                <a:gd name="connsiteY1" fmla="*/ 23888 h 27200"/>
                <a:gd name="connsiteX2" fmla="*/ 6162 w 10772"/>
                <a:gd name="connsiteY2" fmla="*/ 26272 h 27200"/>
                <a:gd name="connsiteX3" fmla="*/ 4064 w 10772"/>
                <a:gd name="connsiteY3" fmla="*/ 27097 h 27200"/>
                <a:gd name="connsiteX4" fmla="*/ 2031 w 10772"/>
                <a:gd name="connsiteY4" fmla="*/ 24435 h 27200"/>
                <a:gd name="connsiteX5" fmla="*/ 664 w 10772"/>
                <a:gd name="connsiteY5" fmla="*/ 18143 h 27200"/>
                <a:gd name="connsiteX6" fmla="*/ 89 w 10772"/>
                <a:gd name="connsiteY6" fmla="*/ 0 h 27200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609 w 11331"/>
                <a:gd name="connsiteY1" fmla="*/ 21822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223 w 11331"/>
                <a:gd name="connsiteY5" fmla="*/ 16077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331 w 11331"/>
                <a:gd name="connsiteY0" fmla="*/ 20340 h 25134"/>
                <a:gd name="connsiteX1" fmla="*/ 9584 w 11331"/>
                <a:gd name="connsiteY1" fmla="*/ 21981 h 25134"/>
                <a:gd name="connsiteX2" fmla="*/ 6721 w 11331"/>
                <a:gd name="connsiteY2" fmla="*/ 24206 h 25134"/>
                <a:gd name="connsiteX3" fmla="*/ 4623 w 11331"/>
                <a:gd name="connsiteY3" fmla="*/ 25031 h 25134"/>
                <a:gd name="connsiteX4" fmla="*/ 2590 w 11331"/>
                <a:gd name="connsiteY4" fmla="*/ 22369 h 25134"/>
                <a:gd name="connsiteX5" fmla="*/ 1073 w 11331"/>
                <a:gd name="connsiteY5" fmla="*/ 15203 h 25134"/>
                <a:gd name="connsiteX6" fmla="*/ 0 w 11331"/>
                <a:gd name="connsiteY6" fmla="*/ 0 h 25134"/>
                <a:gd name="connsiteX0" fmla="*/ 11612 w 11612"/>
                <a:gd name="connsiteY0" fmla="*/ 21157 h 25951"/>
                <a:gd name="connsiteX1" fmla="*/ 9865 w 11612"/>
                <a:gd name="connsiteY1" fmla="*/ 22798 h 25951"/>
                <a:gd name="connsiteX2" fmla="*/ 7002 w 11612"/>
                <a:gd name="connsiteY2" fmla="*/ 25023 h 25951"/>
                <a:gd name="connsiteX3" fmla="*/ 4904 w 11612"/>
                <a:gd name="connsiteY3" fmla="*/ 25848 h 25951"/>
                <a:gd name="connsiteX4" fmla="*/ 2871 w 11612"/>
                <a:gd name="connsiteY4" fmla="*/ 23186 h 25951"/>
                <a:gd name="connsiteX5" fmla="*/ 1354 w 11612"/>
                <a:gd name="connsiteY5" fmla="*/ 16020 h 25951"/>
                <a:gd name="connsiteX6" fmla="*/ 0 w 11612"/>
                <a:gd name="connsiteY6" fmla="*/ 0 h 25951"/>
                <a:gd name="connsiteX0" fmla="*/ 11612 w 11612"/>
                <a:gd name="connsiteY0" fmla="*/ 21157 h 25951"/>
                <a:gd name="connsiteX1" fmla="*/ 9865 w 11612"/>
                <a:gd name="connsiteY1" fmla="*/ 22798 h 25951"/>
                <a:gd name="connsiteX2" fmla="*/ 7002 w 11612"/>
                <a:gd name="connsiteY2" fmla="*/ 25023 h 25951"/>
                <a:gd name="connsiteX3" fmla="*/ 4904 w 11612"/>
                <a:gd name="connsiteY3" fmla="*/ 25848 h 25951"/>
                <a:gd name="connsiteX4" fmla="*/ 2871 w 11612"/>
                <a:gd name="connsiteY4" fmla="*/ 23186 h 25951"/>
                <a:gd name="connsiteX5" fmla="*/ 869 w 11612"/>
                <a:gd name="connsiteY5" fmla="*/ 17328 h 25951"/>
                <a:gd name="connsiteX6" fmla="*/ 0 w 11612"/>
                <a:gd name="connsiteY6" fmla="*/ 0 h 25951"/>
                <a:gd name="connsiteX0" fmla="*/ 11612 w 11612"/>
                <a:gd name="connsiteY0" fmla="*/ 21157 h 25951"/>
                <a:gd name="connsiteX1" fmla="*/ 9865 w 11612"/>
                <a:gd name="connsiteY1" fmla="*/ 22798 h 25951"/>
                <a:gd name="connsiteX2" fmla="*/ 7002 w 11612"/>
                <a:gd name="connsiteY2" fmla="*/ 25023 h 25951"/>
                <a:gd name="connsiteX3" fmla="*/ 4904 w 11612"/>
                <a:gd name="connsiteY3" fmla="*/ 25848 h 25951"/>
                <a:gd name="connsiteX4" fmla="*/ 2054 w 11612"/>
                <a:gd name="connsiteY4" fmla="*/ 24248 h 25951"/>
                <a:gd name="connsiteX5" fmla="*/ 869 w 11612"/>
                <a:gd name="connsiteY5" fmla="*/ 17328 h 25951"/>
                <a:gd name="connsiteX6" fmla="*/ 0 w 11612"/>
                <a:gd name="connsiteY6" fmla="*/ 0 h 25951"/>
                <a:gd name="connsiteX0" fmla="*/ 11612 w 11612"/>
                <a:gd name="connsiteY0" fmla="*/ 21157 h 26523"/>
                <a:gd name="connsiteX1" fmla="*/ 9865 w 11612"/>
                <a:gd name="connsiteY1" fmla="*/ 22798 h 26523"/>
                <a:gd name="connsiteX2" fmla="*/ 7002 w 11612"/>
                <a:gd name="connsiteY2" fmla="*/ 25023 h 26523"/>
                <a:gd name="connsiteX3" fmla="*/ 4700 w 11612"/>
                <a:gd name="connsiteY3" fmla="*/ 26420 h 26523"/>
                <a:gd name="connsiteX4" fmla="*/ 2054 w 11612"/>
                <a:gd name="connsiteY4" fmla="*/ 24248 h 26523"/>
                <a:gd name="connsiteX5" fmla="*/ 869 w 11612"/>
                <a:gd name="connsiteY5" fmla="*/ 17328 h 26523"/>
                <a:gd name="connsiteX6" fmla="*/ 0 w 11612"/>
                <a:gd name="connsiteY6" fmla="*/ 0 h 26523"/>
                <a:gd name="connsiteX0" fmla="*/ 11612 w 11612"/>
                <a:gd name="connsiteY0" fmla="*/ 21157 h 26523"/>
                <a:gd name="connsiteX1" fmla="*/ 9610 w 11612"/>
                <a:gd name="connsiteY1" fmla="*/ 22880 h 26523"/>
                <a:gd name="connsiteX2" fmla="*/ 7002 w 11612"/>
                <a:gd name="connsiteY2" fmla="*/ 25023 h 26523"/>
                <a:gd name="connsiteX3" fmla="*/ 4700 w 11612"/>
                <a:gd name="connsiteY3" fmla="*/ 26420 h 26523"/>
                <a:gd name="connsiteX4" fmla="*/ 2054 w 11612"/>
                <a:gd name="connsiteY4" fmla="*/ 24248 h 26523"/>
                <a:gd name="connsiteX5" fmla="*/ 869 w 11612"/>
                <a:gd name="connsiteY5" fmla="*/ 17328 h 26523"/>
                <a:gd name="connsiteX6" fmla="*/ 0 w 11612"/>
                <a:gd name="connsiteY6" fmla="*/ 0 h 26523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7002 w 11612"/>
                <a:gd name="connsiteY2" fmla="*/ 25023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869 w 11612"/>
                <a:gd name="connsiteY5" fmla="*/ 17328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869 w 11612"/>
                <a:gd name="connsiteY5" fmla="*/ 17328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869 w 11612"/>
                <a:gd name="connsiteY5" fmla="*/ 17328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97 w 11612"/>
                <a:gd name="connsiteY5" fmla="*/ 19366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46 w 11612"/>
                <a:gd name="connsiteY5" fmla="*/ 19366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72 w 11612"/>
                <a:gd name="connsiteY5" fmla="*/ 18794 h 26686"/>
                <a:gd name="connsiteX6" fmla="*/ 0 w 11612"/>
                <a:gd name="connsiteY6" fmla="*/ 0 h 26686"/>
                <a:gd name="connsiteX0" fmla="*/ 11612 w 11612"/>
                <a:gd name="connsiteY0" fmla="*/ 21157 h 26686"/>
                <a:gd name="connsiteX1" fmla="*/ 9610 w 11612"/>
                <a:gd name="connsiteY1" fmla="*/ 22880 h 26686"/>
                <a:gd name="connsiteX2" fmla="*/ 6925 w 11612"/>
                <a:gd name="connsiteY2" fmla="*/ 25268 h 26686"/>
                <a:gd name="connsiteX3" fmla="*/ 4062 w 11612"/>
                <a:gd name="connsiteY3" fmla="*/ 26583 h 26686"/>
                <a:gd name="connsiteX4" fmla="*/ 2054 w 11612"/>
                <a:gd name="connsiteY4" fmla="*/ 24248 h 26686"/>
                <a:gd name="connsiteX5" fmla="*/ 972 w 11612"/>
                <a:gd name="connsiteY5" fmla="*/ 18794 h 26686"/>
                <a:gd name="connsiteX6" fmla="*/ 0 w 11612"/>
                <a:gd name="connsiteY6" fmla="*/ 0 h 26686"/>
                <a:gd name="connsiteX0" fmla="*/ 9610 w 9610"/>
                <a:gd name="connsiteY0" fmla="*/ 22880 h 26686"/>
                <a:gd name="connsiteX1" fmla="*/ 6925 w 9610"/>
                <a:gd name="connsiteY1" fmla="*/ 25268 h 26686"/>
                <a:gd name="connsiteX2" fmla="*/ 4062 w 9610"/>
                <a:gd name="connsiteY2" fmla="*/ 26583 h 26686"/>
                <a:gd name="connsiteX3" fmla="*/ 2054 w 9610"/>
                <a:gd name="connsiteY3" fmla="*/ 24248 h 26686"/>
                <a:gd name="connsiteX4" fmla="*/ 972 w 9610"/>
                <a:gd name="connsiteY4" fmla="*/ 18794 h 26686"/>
                <a:gd name="connsiteX5" fmla="*/ 0 w 9610"/>
                <a:gd name="connsiteY5" fmla="*/ 0 h 26686"/>
                <a:gd name="connsiteX0" fmla="*/ 7206 w 7206"/>
                <a:gd name="connsiteY0" fmla="*/ 9469 h 10000"/>
                <a:gd name="connsiteX1" fmla="*/ 4227 w 7206"/>
                <a:gd name="connsiteY1" fmla="*/ 9961 h 10000"/>
                <a:gd name="connsiteX2" fmla="*/ 2137 w 7206"/>
                <a:gd name="connsiteY2" fmla="*/ 9086 h 10000"/>
                <a:gd name="connsiteX3" fmla="*/ 1011 w 7206"/>
                <a:gd name="connsiteY3" fmla="*/ 7043 h 10000"/>
                <a:gd name="connsiteX4" fmla="*/ 0 w 7206"/>
                <a:gd name="connsiteY4" fmla="*/ 0 h 10000"/>
                <a:gd name="connsiteX0" fmla="*/ 5866 w 5866"/>
                <a:gd name="connsiteY0" fmla="*/ 9961 h 9961"/>
                <a:gd name="connsiteX1" fmla="*/ 2966 w 5866"/>
                <a:gd name="connsiteY1" fmla="*/ 9086 h 9961"/>
                <a:gd name="connsiteX2" fmla="*/ 1403 w 5866"/>
                <a:gd name="connsiteY2" fmla="*/ 7043 h 9961"/>
                <a:gd name="connsiteX3" fmla="*/ 0 w 5866"/>
                <a:gd name="connsiteY3" fmla="*/ 0 h 9961"/>
                <a:gd name="connsiteX0" fmla="*/ 5056 w 5056"/>
                <a:gd name="connsiteY0" fmla="*/ 9122 h 9122"/>
                <a:gd name="connsiteX1" fmla="*/ 2392 w 5056"/>
                <a:gd name="connsiteY1" fmla="*/ 7071 h 9122"/>
                <a:gd name="connsiteX2" fmla="*/ 0 w 5056"/>
                <a:gd name="connsiteY2" fmla="*/ 0 h 9122"/>
                <a:gd name="connsiteX0" fmla="*/ 6506 w 6506"/>
                <a:gd name="connsiteY0" fmla="*/ 8619 h 8695"/>
                <a:gd name="connsiteX1" fmla="*/ 4731 w 6506"/>
                <a:gd name="connsiteY1" fmla="*/ 7752 h 8695"/>
                <a:gd name="connsiteX2" fmla="*/ 0 w 6506"/>
                <a:gd name="connsiteY2" fmla="*/ 0 h 8695"/>
                <a:gd name="connsiteX0" fmla="*/ 10000 w 10000"/>
                <a:gd name="connsiteY0" fmla="*/ 9913 h 10000"/>
                <a:gd name="connsiteX1" fmla="*/ 7272 w 10000"/>
                <a:gd name="connsiteY1" fmla="*/ 8915 h 10000"/>
                <a:gd name="connsiteX2" fmla="*/ 0 w 10000"/>
                <a:gd name="connsiteY2" fmla="*/ 0 h 10000"/>
                <a:gd name="connsiteX0" fmla="*/ 10000 w 10000"/>
                <a:gd name="connsiteY0" fmla="*/ 9913 h 9913"/>
                <a:gd name="connsiteX1" fmla="*/ 6391 w 10000"/>
                <a:gd name="connsiteY1" fmla="*/ 8504 h 9913"/>
                <a:gd name="connsiteX2" fmla="*/ 0 w 10000"/>
                <a:gd name="connsiteY2" fmla="*/ 0 h 9913"/>
                <a:gd name="connsiteX0" fmla="*/ 10000 w 10000"/>
                <a:gd name="connsiteY0" fmla="*/ 10000 h 10000"/>
                <a:gd name="connsiteX1" fmla="*/ 6391 w 10000"/>
                <a:gd name="connsiteY1" fmla="*/ 8579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6391 w 10000"/>
                <a:gd name="connsiteY1" fmla="*/ 8579 h 10000"/>
                <a:gd name="connsiteX2" fmla="*/ 0 w 10000"/>
                <a:gd name="connsiteY2" fmla="*/ 0 h 10000"/>
                <a:gd name="connsiteX0" fmla="*/ 9444 w 9444"/>
                <a:gd name="connsiteY0" fmla="*/ 9967 h 9967"/>
                <a:gd name="connsiteX1" fmla="*/ 6391 w 9444"/>
                <a:gd name="connsiteY1" fmla="*/ 8579 h 9967"/>
                <a:gd name="connsiteX2" fmla="*/ 0 w 9444"/>
                <a:gd name="connsiteY2" fmla="*/ 0 h 9967"/>
                <a:gd name="connsiteX0" fmla="*/ 10000 w 10000"/>
                <a:gd name="connsiteY0" fmla="*/ 10000 h 10000"/>
                <a:gd name="connsiteX1" fmla="*/ 6767 w 10000"/>
                <a:gd name="connsiteY1" fmla="*/ 8607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5148 w 10000"/>
                <a:gd name="connsiteY1" fmla="*/ 7758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5148 w 10000"/>
                <a:gd name="connsiteY1" fmla="*/ 7758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3725 w 10000"/>
                <a:gd name="connsiteY1" fmla="*/ 6809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3725 w 10000"/>
                <a:gd name="connsiteY1" fmla="*/ 6809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3725 w 10000"/>
                <a:gd name="connsiteY1" fmla="*/ 6809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3725 w 10000"/>
                <a:gd name="connsiteY1" fmla="*/ 6726 h 10000"/>
                <a:gd name="connsiteX2" fmla="*/ 0 w 10000"/>
                <a:gd name="connsiteY2" fmla="*/ 0 h 10000"/>
                <a:gd name="connsiteX0" fmla="*/ 10000 w 10000"/>
                <a:gd name="connsiteY0" fmla="*/ 10000 h 10000"/>
                <a:gd name="connsiteX1" fmla="*/ 3725 w 10000"/>
                <a:gd name="connsiteY1" fmla="*/ 6726 h 10000"/>
                <a:gd name="connsiteX2" fmla="*/ 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6141" y="8477"/>
                    <a:pt x="5437" y="8007"/>
                    <a:pt x="3725" y="6726"/>
                  </a:cubicBezTo>
                  <a:cubicBezTo>
                    <a:pt x="2141" y="5513"/>
                    <a:pt x="648" y="3341"/>
                    <a:pt x="0" y="0"/>
                  </a:cubicBezTo>
                </a:path>
              </a:pathLst>
            </a:custGeom>
            <a:noFill/>
            <a:ln w="19050">
              <a:solidFill>
                <a:srgbClr val="AD4D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 sz="1400"/>
            </a:p>
          </p:txBody>
        </p:sp>
        <p:sp>
          <p:nvSpPr>
            <p:cNvPr id="12" name="CoGeNT 2014 likelyhood"/>
            <p:cNvSpPr/>
            <p:nvPr/>
          </p:nvSpPr>
          <p:spPr>
            <a:xfrm>
              <a:off x="6808424" y="4828312"/>
              <a:ext cx="892366" cy="351633"/>
            </a:xfrm>
            <a:custGeom>
              <a:avLst/>
              <a:gdLst>
                <a:gd name="connsiteX0" fmla="*/ 490537 w 527049"/>
                <a:gd name="connsiteY0" fmla="*/ 601662 h 601662"/>
                <a:gd name="connsiteX1" fmla="*/ 509587 w 527049"/>
                <a:gd name="connsiteY1" fmla="*/ 296862 h 601662"/>
                <a:gd name="connsiteX2" fmla="*/ 519112 w 527049"/>
                <a:gd name="connsiteY2" fmla="*/ 163512 h 601662"/>
                <a:gd name="connsiteX3" fmla="*/ 461962 w 527049"/>
                <a:gd name="connsiteY3" fmla="*/ 30162 h 601662"/>
                <a:gd name="connsiteX4" fmla="*/ 290512 w 527049"/>
                <a:gd name="connsiteY4" fmla="*/ 1587 h 601662"/>
                <a:gd name="connsiteX5" fmla="*/ 138112 w 527049"/>
                <a:gd name="connsiteY5" fmla="*/ 39687 h 601662"/>
                <a:gd name="connsiteX6" fmla="*/ 33337 w 527049"/>
                <a:gd name="connsiteY6" fmla="*/ 115887 h 601662"/>
                <a:gd name="connsiteX7" fmla="*/ 4762 w 527049"/>
                <a:gd name="connsiteY7" fmla="*/ 296862 h 601662"/>
                <a:gd name="connsiteX8" fmla="*/ 14287 w 527049"/>
                <a:gd name="connsiteY8" fmla="*/ 392112 h 601662"/>
                <a:gd name="connsiteX9" fmla="*/ 90487 w 527049"/>
                <a:gd name="connsiteY9" fmla="*/ 506412 h 601662"/>
                <a:gd name="connsiteX10" fmla="*/ 223837 w 527049"/>
                <a:gd name="connsiteY10" fmla="*/ 554037 h 601662"/>
                <a:gd name="connsiteX11" fmla="*/ 376237 w 527049"/>
                <a:gd name="connsiteY11" fmla="*/ 592137 h 601662"/>
                <a:gd name="connsiteX12" fmla="*/ 376237 w 527049"/>
                <a:gd name="connsiteY12" fmla="*/ 582612 h 601662"/>
                <a:gd name="connsiteX13" fmla="*/ 376237 w 527049"/>
                <a:gd name="connsiteY13" fmla="*/ 582612 h 601662"/>
                <a:gd name="connsiteX0" fmla="*/ 490537 w 527049"/>
                <a:gd name="connsiteY0" fmla="*/ 601662 h 601662"/>
                <a:gd name="connsiteX1" fmla="*/ 509587 w 527049"/>
                <a:gd name="connsiteY1" fmla="*/ 296862 h 601662"/>
                <a:gd name="connsiteX2" fmla="*/ 519112 w 527049"/>
                <a:gd name="connsiteY2" fmla="*/ 163512 h 601662"/>
                <a:gd name="connsiteX3" fmla="*/ 461962 w 527049"/>
                <a:gd name="connsiteY3" fmla="*/ 30162 h 601662"/>
                <a:gd name="connsiteX4" fmla="*/ 290512 w 527049"/>
                <a:gd name="connsiteY4" fmla="*/ 1587 h 601662"/>
                <a:gd name="connsiteX5" fmla="*/ 138112 w 527049"/>
                <a:gd name="connsiteY5" fmla="*/ 39687 h 601662"/>
                <a:gd name="connsiteX6" fmla="*/ 33337 w 527049"/>
                <a:gd name="connsiteY6" fmla="*/ 115887 h 601662"/>
                <a:gd name="connsiteX7" fmla="*/ 4762 w 527049"/>
                <a:gd name="connsiteY7" fmla="*/ 296862 h 601662"/>
                <a:gd name="connsiteX8" fmla="*/ 14287 w 527049"/>
                <a:gd name="connsiteY8" fmla="*/ 392112 h 601662"/>
                <a:gd name="connsiteX9" fmla="*/ 90487 w 527049"/>
                <a:gd name="connsiteY9" fmla="*/ 506412 h 601662"/>
                <a:gd name="connsiteX10" fmla="*/ 223837 w 527049"/>
                <a:gd name="connsiteY10" fmla="*/ 554037 h 601662"/>
                <a:gd name="connsiteX11" fmla="*/ 376237 w 527049"/>
                <a:gd name="connsiteY11" fmla="*/ 592137 h 601662"/>
                <a:gd name="connsiteX12" fmla="*/ 376237 w 527049"/>
                <a:gd name="connsiteY12" fmla="*/ 582612 h 601662"/>
                <a:gd name="connsiteX13" fmla="*/ 376237 w 527049"/>
                <a:gd name="connsiteY13" fmla="*/ 582612 h 601662"/>
                <a:gd name="connsiteX0" fmla="*/ 490537 w 527049"/>
                <a:gd name="connsiteY0" fmla="*/ 601662 h 601662"/>
                <a:gd name="connsiteX1" fmla="*/ 509587 w 527049"/>
                <a:gd name="connsiteY1" fmla="*/ 296862 h 601662"/>
                <a:gd name="connsiteX2" fmla="*/ 519112 w 527049"/>
                <a:gd name="connsiteY2" fmla="*/ 163512 h 601662"/>
                <a:gd name="connsiteX3" fmla="*/ 461962 w 527049"/>
                <a:gd name="connsiteY3" fmla="*/ 30162 h 601662"/>
                <a:gd name="connsiteX4" fmla="*/ 290512 w 527049"/>
                <a:gd name="connsiteY4" fmla="*/ 1587 h 601662"/>
                <a:gd name="connsiteX5" fmla="*/ 138112 w 527049"/>
                <a:gd name="connsiteY5" fmla="*/ 39687 h 601662"/>
                <a:gd name="connsiteX6" fmla="*/ 33337 w 527049"/>
                <a:gd name="connsiteY6" fmla="*/ 115887 h 601662"/>
                <a:gd name="connsiteX7" fmla="*/ 4762 w 527049"/>
                <a:gd name="connsiteY7" fmla="*/ 296862 h 601662"/>
                <a:gd name="connsiteX8" fmla="*/ 14287 w 527049"/>
                <a:gd name="connsiteY8" fmla="*/ 392112 h 601662"/>
                <a:gd name="connsiteX9" fmla="*/ 90487 w 527049"/>
                <a:gd name="connsiteY9" fmla="*/ 506412 h 601662"/>
                <a:gd name="connsiteX10" fmla="*/ 223837 w 527049"/>
                <a:gd name="connsiteY10" fmla="*/ 554037 h 601662"/>
                <a:gd name="connsiteX11" fmla="*/ 376237 w 527049"/>
                <a:gd name="connsiteY11" fmla="*/ 592137 h 601662"/>
                <a:gd name="connsiteX12" fmla="*/ 376237 w 527049"/>
                <a:gd name="connsiteY12" fmla="*/ 582612 h 601662"/>
                <a:gd name="connsiteX13" fmla="*/ 376237 w 527049"/>
                <a:gd name="connsiteY13" fmla="*/ 582612 h 601662"/>
                <a:gd name="connsiteX0" fmla="*/ 490537 w 529156"/>
                <a:gd name="connsiteY0" fmla="*/ 600258 h 600258"/>
                <a:gd name="connsiteX1" fmla="*/ 509587 w 529156"/>
                <a:gd name="connsiteY1" fmla="*/ 295458 h 600258"/>
                <a:gd name="connsiteX2" fmla="*/ 519112 w 529156"/>
                <a:gd name="connsiteY2" fmla="*/ 162108 h 600258"/>
                <a:gd name="connsiteX3" fmla="*/ 449320 w 529156"/>
                <a:gd name="connsiteY3" fmla="*/ 37186 h 600258"/>
                <a:gd name="connsiteX4" fmla="*/ 290512 w 529156"/>
                <a:gd name="connsiteY4" fmla="*/ 183 h 600258"/>
                <a:gd name="connsiteX5" fmla="*/ 138112 w 529156"/>
                <a:gd name="connsiteY5" fmla="*/ 38283 h 600258"/>
                <a:gd name="connsiteX6" fmla="*/ 33337 w 529156"/>
                <a:gd name="connsiteY6" fmla="*/ 114483 h 600258"/>
                <a:gd name="connsiteX7" fmla="*/ 4762 w 529156"/>
                <a:gd name="connsiteY7" fmla="*/ 295458 h 600258"/>
                <a:gd name="connsiteX8" fmla="*/ 14287 w 529156"/>
                <a:gd name="connsiteY8" fmla="*/ 390708 h 600258"/>
                <a:gd name="connsiteX9" fmla="*/ 90487 w 529156"/>
                <a:gd name="connsiteY9" fmla="*/ 505008 h 600258"/>
                <a:gd name="connsiteX10" fmla="*/ 223837 w 529156"/>
                <a:gd name="connsiteY10" fmla="*/ 552633 h 600258"/>
                <a:gd name="connsiteX11" fmla="*/ 376237 w 529156"/>
                <a:gd name="connsiteY11" fmla="*/ 590733 h 600258"/>
                <a:gd name="connsiteX12" fmla="*/ 376237 w 529156"/>
                <a:gd name="connsiteY12" fmla="*/ 581208 h 600258"/>
                <a:gd name="connsiteX13" fmla="*/ 376237 w 52915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0" fmla="*/ 492067 w 530686"/>
                <a:gd name="connsiteY0" fmla="*/ 600258 h 600258"/>
                <a:gd name="connsiteX1" fmla="*/ 511117 w 530686"/>
                <a:gd name="connsiteY1" fmla="*/ 295458 h 600258"/>
                <a:gd name="connsiteX2" fmla="*/ 520642 w 530686"/>
                <a:gd name="connsiteY2" fmla="*/ 162108 h 600258"/>
                <a:gd name="connsiteX3" fmla="*/ 450850 w 530686"/>
                <a:gd name="connsiteY3" fmla="*/ 37186 h 600258"/>
                <a:gd name="connsiteX4" fmla="*/ 292042 w 530686"/>
                <a:gd name="connsiteY4" fmla="*/ 183 h 600258"/>
                <a:gd name="connsiteX5" fmla="*/ 139642 w 530686"/>
                <a:gd name="connsiteY5" fmla="*/ 38283 h 600258"/>
                <a:gd name="connsiteX6" fmla="*/ 22225 w 530686"/>
                <a:gd name="connsiteY6" fmla="*/ 181904 h 600258"/>
                <a:gd name="connsiteX7" fmla="*/ 6292 w 530686"/>
                <a:gd name="connsiteY7" fmla="*/ 295458 h 600258"/>
                <a:gd name="connsiteX8" fmla="*/ 15817 w 530686"/>
                <a:gd name="connsiteY8" fmla="*/ 390708 h 600258"/>
                <a:gd name="connsiteX9" fmla="*/ 92017 w 530686"/>
                <a:gd name="connsiteY9" fmla="*/ 505008 h 600258"/>
                <a:gd name="connsiteX10" fmla="*/ 225367 w 530686"/>
                <a:gd name="connsiteY10" fmla="*/ 552633 h 600258"/>
                <a:gd name="connsiteX11" fmla="*/ 377767 w 530686"/>
                <a:gd name="connsiteY11" fmla="*/ 590733 h 600258"/>
                <a:gd name="connsiteX12" fmla="*/ 377767 w 530686"/>
                <a:gd name="connsiteY12" fmla="*/ 581208 h 600258"/>
                <a:gd name="connsiteX13" fmla="*/ 377767 w 530686"/>
                <a:gd name="connsiteY13" fmla="*/ 581208 h 600258"/>
                <a:gd name="connsiteX14" fmla="*/ 492067 w 530686"/>
                <a:gd name="connsiteY14" fmla="*/ 600258 h 600258"/>
                <a:gd name="connsiteX0" fmla="*/ 462570 w 530686"/>
                <a:gd name="connsiteY0" fmla="*/ 520195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377767 w 530686"/>
                <a:gd name="connsiteY13" fmla="*/ 581208 h 595495"/>
                <a:gd name="connsiteX14" fmla="*/ 462570 w 530686"/>
                <a:gd name="connsiteY14" fmla="*/ 520195 h 595495"/>
                <a:gd name="connsiteX0" fmla="*/ 462570 w 530686"/>
                <a:gd name="connsiteY0" fmla="*/ 520195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377767 w 530686"/>
                <a:gd name="connsiteY13" fmla="*/ 581208 h 595495"/>
                <a:gd name="connsiteX14" fmla="*/ 462570 w 530686"/>
                <a:gd name="connsiteY14" fmla="*/ 520195 h 595495"/>
                <a:gd name="connsiteX0" fmla="*/ 377767 w 530686"/>
                <a:gd name="connsiteY0" fmla="*/ 581208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377767 w 530686"/>
                <a:gd name="connsiteY13" fmla="*/ 581208 h 595495"/>
                <a:gd name="connsiteX0" fmla="*/ 424119 w 530686"/>
                <a:gd name="connsiteY0" fmla="*/ 526428 h 595495"/>
                <a:gd name="connsiteX1" fmla="*/ 511117 w 530686"/>
                <a:gd name="connsiteY1" fmla="*/ 295458 h 595495"/>
                <a:gd name="connsiteX2" fmla="*/ 520642 w 530686"/>
                <a:gd name="connsiteY2" fmla="*/ 162108 h 595495"/>
                <a:gd name="connsiteX3" fmla="*/ 450850 w 530686"/>
                <a:gd name="connsiteY3" fmla="*/ 37186 h 595495"/>
                <a:gd name="connsiteX4" fmla="*/ 292042 w 530686"/>
                <a:gd name="connsiteY4" fmla="*/ 183 h 595495"/>
                <a:gd name="connsiteX5" fmla="*/ 139642 w 530686"/>
                <a:gd name="connsiteY5" fmla="*/ 38283 h 595495"/>
                <a:gd name="connsiteX6" fmla="*/ 22225 w 530686"/>
                <a:gd name="connsiteY6" fmla="*/ 181904 h 595495"/>
                <a:gd name="connsiteX7" fmla="*/ 6292 w 530686"/>
                <a:gd name="connsiteY7" fmla="*/ 295458 h 595495"/>
                <a:gd name="connsiteX8" fmla="*/ 15817 w 530686"/>
                <a:gd name="connsiteY8" fmla="*/ 390708 h 595495"/>
                <a:gd name="connsiteX9" fmla="*/ 92017 w 530686"/>
                <a:gd name="connsiteY9" fmla="*/ 505008 h 595495"/>
                <a:gd name="connsiteX10" fmla="*/ 225367 w 530686"/>
                <a:gd name="connsiteY10" fmla="*/ 552633 h 595495"/>
                <a:gd name="connsiteX11" fmla="*/ 377767 w 530686"/>
                <a:gd name="connsiteY11" fmla="*/ 590733 h 595495"/>
                <a:gd name="connsiteX12" fmla="*/ 377767 w 530686"/>
                <a:gd name="connsiteY12" fmla="*/ 581208 h 595495"/>
                <a:gd name="connsiteX13" fmla="*/ 424119 w 530686"/>
                <a:gd name="connsiteY13" fmla="*/ 526428 h 595495"/>
                <a:gd name="connsiteX0" fmla="*/ 424119 w 528579"/>
                <a:gd name="connsiteY0" fmla="*/ 526428 h 595495"/>
                <a:gd name="connsiteX1" fmla="*/ 498475 w 528579"/>
                <a:gd name="connsiteY1" fmla="*/ 455583 h 595495"/>
                <a:gd name="connsiteX2" fmla="*/ 520642 w 528579"/>
                <a:gd name="connsiteY2" fmla="*/ 162108 h 595495"/>
                <a:gd name="connsiteX3" fmla="*/ 450850 w 528579"/>
                <a:gd name="connsiteY3" fmla="*/ 37186 h 595495"/>
                <a:gd name="connsiteX4" fmla="*/ 292042 w 528579"/>
                <a:gd name="connsiteY4" fmla="*/ 183 h 595495"/>
                <a:gd name="connsiteX5" fmla="*/ 139642 w 528579"/>
                <a:gd name="connsiteY5" fmla="*/ 38283 h 595495"/>
                <a:gd name="connsiteX6" fmla="*/ 22225 w 528579"/>
                <a:gd name="connsiteY6" fmla="*/ 181904 h 595495"/>
                <a:gd name="connsiteX7" fmla="*/ 6292 w 528579"/>
                <a:gd name="connsiteY7" fmla="*/ 295458 h 595495"/>
                <a:gd name="connsiteX8" fmla="*/ 15817 w 528579"/>
                <a:gd name="connsiteY8" fmla="*/ 390708 h 595495"/>
                <a:gd name="connsiteX9" fmla="*/ 92017 w 528579"/>
                <a:gd name="connsiteY9" fmla="*/ 505008 h 595495"/>
                <a:gd name="connsiteX10" fmla="*/ 225367 w 528579"/>
                <a:gd name="connsiteY10" fmla="*/ 552633 h 595495"/>
                <a:gd name="connsiteX11" fmla="*/ 377767 w 528579"/>
                <a:gd name="connsiteY11" fmla="*/ 590733 h 595495"/>
                <a:gd name="connsiteX12" fmla="*/ 377767 w 528579"/>
                <a:gd name="connsiteY12" fmla="*/ 581208 h 595495"/>
                <a:gd name="connsiteX13" fmla="*/ 424119 w 528579"/>
                <a:gd name="connsiteY13" fmla="*/ 526428 h 595495"/>
                <a:gd name="connsiteX0" fmla="*/ 449402 w 528579"/>
                <a:gd name="connsiteY0" fmla="*/ 534856 h 595495"/>
                <a:gd name="connsiteX1" fmla="*/ 498475 w 528579"/>
                <a:gd name="connsiteY1" fmla="*/ 455583 h 595495"/>
                <a:gd name="connsiteX2" fmla="*/ 520642 w 528579"/>
                <a:gd name="connsiteY2" fmla="*/ 162108 h 595495"/>
                <a:gd name="connsiteX3" fmla="*/ 450850 w 528579"/>
                <a:gd name="connsiteY3" fmla="*/ 37186 h 595495"/>
                <a:gd name="connsiteX4" fmla="*/ 292042 w 528579"/>
                <a:gd name="connsiteY4" fmla="*/ 183 h 595495"/>
                <a:gd name="connsiteX5" fmla="*/ 139642 w 528579"/>
                <a:gd name="connsiteY5" fmla="*/ 38283 h 595495"/>
                <a:gd name="connsiteX6" fmla="*/ 22225 w 528579"/>
                <a:gd name="connsiteY6" fmla="*/ 181904 h 595495"/>
                <a:gd name="connsiteX7" fmla="*/ 6292 w 528579"/>
                <a:gd name="connsiteY7" fmla="*/ 295458 h 595495"/>
                <a:gd name="connsiteX8" fmla="*/ 15817 w 528579"/>
                <a:gd name="connsiteY8" fmla="*/ 390708 h 595495"/>
                <a:gd name="connsiteX9" fmla="*/ 92017 w 528579"/>
                <a:gd name="connsiteY9" fmla="*/ 505008 h 595495"/>
                <a:gd name="connsiteX10" fmla="*/ 225367 w 528579"/>
                <a:gd name="connsiteY10" fmla="*/ 552633 h 595495"/>
                <a:gd name="connsiteX11" fmla="*/ 377767 w 528579"/>
                <a:gd name="connsiteY11" fmla="*/ 590733 h 595495"/>
                <a:gd name="connsiteX12" fmla="*/ 377767 w 528579"/>
                <a:gd name="connsiteY12" fmla="*/ 581208 h 595495"/>
                <a:gd name="connsiteX13" fmla="*/ 449402 w 528579"/>
                <a:gd name="connsiteY13" fmla="*/ 534856 h 595495"/>
                <a:gd name="connsiteX0" fmla="*/ 449402 w 528579"/>
                <a:gd name="connsiteY0" fmla="*/ 506500 h 567139"/>
                <a:gd name="connsiteX1" fmla="*/ 498475 w 528579"/>
                <a:gd name="connsiteY1" fmla="*/ 427227 h 567139"/>
                <a:gd name="connsiteX2" fmla="*/ 520642 w 528579"/>
                <a:gd name="connsiteY2" fmla="*/ 133752 h 567139"/>
                <a:gd name="connsiteX3" fmla="*/ 450850 w 528579"/>
                <a:gd name="connsiteY3" fmla="*/ 8830 h 567139"/>
                <a:gd name="connsiteX4" fmla="*/ 287828 w 528579"/>
                <a:gd name="connsiteY4" fmla="*/ 186732 h 567139"/>
                <a:gd name="connsiteX5" fmla="*/ 139642 w 528579"/>
                <a:gd name="connsiteY5" fmla="*/ 9927 h 567139"/>
                <a:gd name="connsiteX6" fmla="*/ 22225 w 528579"/>
                <a:gd name="connsiteY6" fmla="*/ 153548 h 567139"/>
                <a:gd name="connsiteX7" fmla="*/ 6292 w 528579"/>
                <a:gd name="connsiteY7" fmla="*/ 267102 h 567139"/>
                <a:gd name="connsiteX8" fmla="*/ 15817 w 528579"/>
                <a:gd name="connsiteY8" fmla="*/ 362352 h 567139"/>
                <a:gd name="connsiteX9" fmla="*/ 92017 w 528579"/>
                <a:gd name="connsiteY9" fmla="*/ 476652 h 567139"/>
                <a:gd name="connsiteX10" fmla="*/ 225367 w 528579"/>
                <a:gd name="connsiteY10" fmla="*/ 524277 h 567139"/>
                <a:gd name="connsiteX11" fmla="*/ 377767 w 528579"/>
                <a:gd name="connsiteY11" fmla="*/ 562377 h 567139"/>
                <a:gd name="connsiteX12" fmla="*/ 377767 w 528579"/>
                <a:gd name="connsiteY12" fmla="*/ 552852 h 567139"/>
                <a:gd name="connsiteX13" fmla="*/ 449402 w 528579"/>
                <a:gd name="connsiteY13" fmla="*/ 506500 h 567139"/>
                <a:gd name="connsiteX0" fmla="*/ 449402 w 555750"/>
                <a:gd name="connsiteY0" fmla="*/ 502104 h 562743"/>
                <a:gd name="connsiteX1" fmla="*/ 498475 w 555750"/>
                <a:gd name="connsiteY1" fmla="*/ 422831 h 562743"/>
                <a:gd name="connsiteX2" fmla="*/ 520642 w 555750"/>
                <a:gd name="connsiteY2" fmla="*/ 129356 h 562743"/>
                <a:gd name="connsiteX3" fmla="*/ 287828 w 555750"/>
                <a:gd name="connsiteY3" fmla="*/ 182336 h 562743"/>
                <a:gd name="connsiteX4" fmla="*/ 139642 w 555750"/>
                <a:gd name="connsiteY4" fmla="*/ 5531 h 562743"/>
                <a:gd name="connsiteX5" fmla="*/ 22225 w 555750"/>
                <a:gd name="connsiteY5" fmla="*/ 149152 h 562743"/>
                <a:gd name="connsiteX6" fmla="*/ 6292 w 555750"/>
                <a:gd name="connsiteY6" fmla="*/ 262706 h 562743"/>
                <a:gd name="connsiteX7" fmla="*/ 15817 w 555750"/>
                <a:gd name="connsiteY7" fmla="*/ 357956 h 562743"/>
                <a:gd name="connsiteX8" fmla="*/ 92017 w 555750"/>
                <a:gd name="connsiteY8" fmla="*/ 472256 h 562743"/>
                <a:gd name="connsiteX9" fmla="*/ 225367 w 555750"/>
                <a:gd name="connsiteY9" fmla="*/ 519881 h 562743"/>
                <a:gd name="connsiteX10" fmla="*/ 377767 w 555750"/>
                <a:gd name="connsiteY10" fmla="*/ 557981 h 562743"/>
                <a:gd name="connsiteX11" fmla="*/ 377767 w 555750"/>
                <a:gd name="connsiteY11" fmla="*/ 548456 h 562743"/>
                <a:gd name="connsiteX12" fmla="*/ 449402 w 555750"/>
                <a:gd name="connsiteY12" fmla="*/ 502104 h 562743"/>
                <a:gd name="connsiteX0" fmla="*/ 449402 w 508154"/>
                <a:gd name="connsiteY0" fmla="*/ 502104 h 562743"/>
                <a:gd name="connsiteX1" fmla="*/ 498475 w 508154"/>
                <a:gd name="connsiteY1" fmla="*/ 422831 h 562743"/>
                <a:gd name="connsiteX2" fmla="*/ 436365 w 508154"/>
                <a:gd name="connsiteY2" fmla="*/ 234702 h 562743"/>
                <a:gd name="connsiteX3" fmla="*/ 287828 w 508154"/>
                <a:gd name="connsiteY3" fmla="*/ 182336 h 562743"/>
                <a:gd name="connsiteX4" fmla="*/ 139642 w 508154"/>
                <a:gd name="connsiteY4" fmla="*/ 5531 h 562743"/>
                <a:gd name="connsiteX5" fmla="*/ 22225 w 508154"/>
                <a:gd name="connsiteY5" fmla="*/ 149152 h 562743"/>
                <a:gd name="connsiteX6" fmla="*/ 6292 w 508154"/>
                <a:gd name="connsiteY6" fmla="*/ 262706 h 562743"/>
                <a:gd name="connsiteX7" fmla="*/ 15817 w 508154"/>
                <a:gd name="connsiteY7" fmla="*/ 357956 h 562743"/>
                <a:gd name="connsiteX8" fmla="*/ 92017 w 508154"/>
                <a:gd name="connsiteY8" fmla="*/ 472256 h 562743"/>
                <a:gd name="connsiteX9" fmla="*/ 225367 w 508154"/>
                <a:gd name="connsiteY9" fmla="*/ 519881 h 562743"/>
                <a:gd name="connsiteX10" fmla="*/ 377767 w 508154"/>
                <a:gd name="connsiteY10" fmla="*/ 557981 h 562743"/>
                <a:gd name="connsiteX11" fmla="*/ 377767 w 508154"/>
                <a:gd name="connsiteY11" fmla="*/ 548456 h 562743"/>
                <a:gd name="connsiteX12" fmla="*/ 449402 w 508154"/>
                <a:gd name="connsiteY12" fmla="*/ 502104 h 562743"/>
                <a:gd name="connsiteX0" fmla="*/ 449402 w 508154"/>
                <a:gd name="connsiteY0" fmla="*/ 502104 h 562743"/>
                <a:gd name="connsiteX1" fmla="*/ 498475 w 508154"/>
                <a:gd name="connsiteY1" fmla="*/ 422831 h 562743"/>
                <a:gd name="connsiteX2" fmla="*/ 449006 w 508154"/>
                <a:gd name="connsiteY2" fmla="*/ 255771 h 562743"/>
                <a:gd name="connsiteX3" fmla="*/ 287828 w 508154"/>
                <a:gd name="connsiteY3" fmla="*/ 182336 h 562743"/>
                <a:gd name="connsiteX4" fmla="*/ 139642 w 508154"/>
                <a:gd name="connsiteY4" fmla="*/ 5531 h 562743"/>
                <a:gd name="connsiteX5" fmla="*/ 22225 w 508154"/>
                <a:gd name="connsiteY5" fmla="*/ 149152 h 562743"/>
                <a:gd name="connsiteX6" fmla="*/ 6292 w 508154"/>
                <a:gd name="connsiteY6" fmla="*/ 262706 h 562743"/>
                <a:gd name="connsiteX7" fmla="*/ 15817 w 508154"/>
                <a:gd name="connsiteY7" fmla="*/ 357956 h 562743"/>
                <a:gd name="connsiteX8" fmla="*/ 92017 w 508154"/>
                <a:gd name="connsiteY8" fmla="*/ 472256 h 562743"/>
                <a:gd name="connsiteX9" fmla="*/ 225367 w 508154"/>
                <a:gd name="connsiteY9" fmla="*/ 519881 h 562743"/>
                <a:gd name="connsiteX10" fmla="*/ 377767 w 508154"/>
                <a:gd name="connsiteY10" fmla="*/ 557981 h 562743"/>
                <a:gd name="connsiteX11" fmla="*/ 377767 w 508154"/>
                <a:gd name="connsiteY11" fmla="*/ 548456 h 562743"/>
                <a:gd name="connsiteX12" fmla="*/ 449402 w 508154"/>
                <a:gd name="connsiteY12" fmla="*/ 502104 h 562743"/>
                <a:gd name="connsiteX0" fmla="*/ 449402 w 508154"/>
                <a:gd name="connsiteY0" fmla="*/ 502104 h 567265"/>
                <a:gd name="connsiteX1" fmla="*/ 498475 w 508154"/>
                <a:gd name="connsiteY1" fmla="*/ 422831 h 567265"/>
                <a:gd name="connsiteX2" fmla="*/ 449006 w 508154"/>
                <a:gd name="connsiteY2" fmla="*/ 255771 h 567265"/>
                <a:gd name="connsiteX3" fmla="*/ 287828 w 508154"/>
                <a:gd name="connsiteY3" fmla="*/ 182336 h 567265"/>
                <a:gd name="connsiteX4" fmla="*/ 139642 w 508154"/>
                <a:gd name="connsiteY4" fmla="*/ 5531 h 567265"/>
                <a:gd name="connsiteX5" fmla="*/ 22225 w 508154"/>
                <a:gd name="connsiteY5" fmla="*/ 149152 h 567265"/>
                <a:gd name="connsiteX6" fmla="*/ 6292 w 508154"/>
                <a:gd name="connsiteY6" fmla="*/ 262706 h 567265"/>
                <a:gd name="connsiteX7" fmla="*/ 15817 w 508154"/>
                <a:gd name="connsiteY7" fmla="*/ 357956 h 567265"/>
                <a:gd name="connsiteX8" fmla="*/ 92017 w 508154"/>
                <a:gd name="connsiteY8" fmla="*/ 472256 h 567265"/>
                <a:gd name="connsiteX9" fmla="*/ 225367 w 508154"/>
                <a:gd name="connsiteY9" fmla="*/ 519881 h 567265"/>
                <a:gd name="connsiteX10" fmla="*/ 377767 w 508154"/>
                <a:gd name="connsiteY10" fmla="*/ 557981 h 567265"/>
                <a:gd name="connsiteX11" fmla="*/ 289277 w 508154"/>
                <a:gd name="connsiteY11" fmla="*/ 464180 h 567265"/>
                <a:gd name="connsiteX12" fmla="*/ 449402 w 508154"/>
                <a:gd name="connsiteY12" fmla="*/ 502104 h 567265"/>
                <a:gd name="connsiteX0" fmla="*/ 449402 w 508154"/>
                <a:gd name="connsiteY0" fmla="*/ 502104 h 564455"/>
                <a:gd name="connsiteX1" fmla="*/ 498475 w 508154"/>
                <a:gd name="connsiteY1" fmla="*/ 422831 h 564455"/>
                <a:gd name="connsiteX2" fmla="*/ 449006 w 508154"/>
                <a:gd name="connsiteY2" fmla="*/ 255771 h 564455"/>
                <a:gd name="connsiteX3" fmla="*/ 287828 w 508154"/>
                <a:gd name="connsiteY3" fmla="*/ 182336 h 564455"/>
                <a:gd name="connsiteX4" fmla="*/ 139642 w 508154"/>
                <a:gd name="connsiteY4" fmla="*/ 5531 h 564455"/>
                <a:gd name="connsiteX5" fmla="*/ 22225 w 508154"/>
                <a:gd name="connsiteY5" fmla="*/ 149152 h 564455"/>
                <a:gd name="connsiteX6" fmla="*/ 6292 w 508154"/>
                <a:gd name="connsiteY6" fmla="*/ 262706 h 564455"/>
                <a:gd name="connsiteX7" fmla="*/ 15817 w 508154"/>
                <a:gd name="connsiteY7" fmla="*/ 357956 h 564455"/>
                <a:gd name="connsiteX8" fmla="*/ 92017 w 508154"/>
                <a:gd name="connsiteY8" fmla="*/ 472256 h 564455"/>
                <a:gd name="connsiteX9" fmla="*/ 225367 w 508154"/>
                <a:gd name="connsiteY9" fmla="*/ 519881 h 564455"/>
                <a:gd name="connsiteX10" fmla="*/ 377767 w 508154"/>
                <a:gd name="connsiteY10" fmla="*/ 557981 h 564455"/>
                <a:gd name="connsiteX11" fmla="*/ 297705 w 508154"/>
                <a:gd name="connsiteY11" fmla="*/ 481036 h 564455"/>
                <a:gd name="connsiteX12" fmla="*/ 449402 w 508154"/>
                <a:gd name="connsiteY12" fmla="*/ 502104 h 564455"/>
                <a:gd name="connsiteX0" fmla="*/ 449402 w 508154"/>
                <a:gd name="connsiteY0" fmla="*/ 502104 h 564455"/>
                <a:gd name="connsiteX1" fmla="*/ 498475 w 508154"/>
                <a:gd name="connsiteY1" fmla="*/ 422831 h 564455"/>
                <a:gd name="connsiteX2" fmla="*/ 449006 w 508154"/>
                <a:gd name="connsiteY2" fmla="*/ 255771 h 564455"/>
                <a:gd name="connsiteX3" fmla="*/ 287828 w 508154"/>
                <a:gd name="connsiteY3" fmla="*/ 182336 h 564455"/>
                <a:gd name="connsiteX4" fmla="*/ 139642 w 508154"/>
                <a:gd name="connsiteY4" fmla="*/ 5531 h 564455"/>
                <a:gd name="connsiteX5" fmla="*/ 22225 w 508154"/>
                <a:gd name="connsiteY5" fmla="*/ 149152 h 564455"/>
                <a:gd name="connsiteX6" fmla="*/ 6292 w 508154"/>
                <a:gd name="connsiteY6" fmla="*/ 262706 h 564455"/>
                <a:gd name="connsiteX7" fmla="*/ 15817 w 508154"/>
                <a:gd name="connsiteY7" fmla="*/ 357956 h 564455"/>
                <a:gd name="connsiteX8" fmla="*/ 92017 w 508154"/>
                <a:gd name="connsiteY8" fmla="*/ 472256 h 564455"/>
                <a:gd name="connsiteX9" fmla="*/ 225367 w 508154"/>
                <a:gd name="connsiteY9" fmla="*/ 519881 h 564455"/>
                <a:gd name="connsiteX10" fmla="*/ 377767 w 508154"/>
                <a:gd name="connsiteY10" fmla="*/ 557981 h 564455"/>
                <a:gd name="connsiteX11" fmla="*/ 297705 w 508154"/>
                <a:gd name="connsiteY11" fmla="*/ 481036 h 564455"/>
                <a:gd name="connsiteX12" fmla="*/ 449402 w 508154"/>
                <a:gd name="connsiteY12" fmla="*/ 502104 h 564455"/>
                <a:gd name="connsiteX0" fmla="*/ 449402 w 508154"/>
                <a:gd name="connsiteY0" fmla="*/ 502104 h 521344"/>
                <a:gd name="connsiteX1" fmla="*/ 498475 w 508154"/>
                <a:gd name="connsiteY1" fmla="*/ 422831 h 521344"/>
                <a:gd name="connsiteX2" fmla="*/ 449006 w 508154"/>
                <a:gd name="connsiteY2" fmla="*/ 255771 h 521344"/>
                <a:gd name="connsiteX3" fmla="*/ 287828 w 508154"/>
                <a:gd name="connsiteY3" fmla="*/ 182336 h 521344"/>
                <a:gd name="connsiteX4" fmla="*/ 139642 w 508154"/>
                <a:gd name="connsiteY4" fmla="*/ 5531 h 521344"/>
                <a:gd name="connsiteX5" fmla="*/ 22225 w 508154"/>
                <a:gd name="connsiteY5" fmla="*/ 149152 h 521344"/>
                <a:gd name="connsiteX6" fmla="*/ 6292 w 508154"/>
                <a:gd name="connsiteY6" fmla="*/ 262706 h 521344"/>
                <a:gd name="connsiteX7" fmla="*/ 15817 w 508154"/>
                <a:gd name="connsiteY7" fmla="*/ 357956 h 521344"/>
                <a:gd name="connsiteX8" fmla="*/ 92017 w 508154"/>
                <a:gd name="connsiteY8" fmla="*/ 472256 h 521344"/>
                <a:gd name="connsiteX9" fmla="*/ 225367 w 508154"/>
                <a:gd name="connsiteY9" fmla="*/ 519881 h 521344"/>
                <a:gd name="connsiteX10" fmla="*/ 297705 w 508154"/>
                <a:gd name="connsiteY10" fmla="*/ 481036 h 521344"/>
                <a:gd name="connsiteX11" fmla="*/ 449402 w 508154"/>
                <a:gd name="connsiteY11" fmla="*/ 502104 h 521344"/>
                <a:gd name="connsiteX0" fmla="*/ 449402 w 508154"/>
                <a:gd name="connsiteY0" fmla="*/ 502104 h 533985"/>
                <a:gd name="connsiteX1" fmla="*/ 498475 w 508154"/>
                <a:gd name="connsiteY1" fmla="*/ 422831 h 533985"/>
                <a:gd name="connsiteX2" fmla="*/ 449006 w 508154"/>
                <a:gd name="connsiteY2" fmla="*/ 255771 h 533985"/>
                <a:gd name="connsiteX3" fmla="*/ 287828 w 508154"/>
                <a:gd name="connsiteY3" fmla="*/ 182336 h 533985"/>
                <a:gd name="connsiteX4" fmla="*/ 139642 w 508154"/>
                <a:gd name="connsiteY4" fmla="*/ 5531 h 533985"/>
                <a:gd name="connsiteX5" fmla="*/ 22225 w 508154"/>
                <a:gd name="connsiteY5" fmla="*/ 149152 h 533985"/>
                <a:gd name="connsiteX6" fmla="*/ 6292 w 508154"/>
                <a:gd name="connsiteY6" fmla="*/ 262706 h 533985"/>
                <a:gd name="connsiteX7" fmla="*/ 15817 w 508154"/>
                <a:gd name="connsiteY7" fmla="*/ 357956 h 533985"/>
                <a:gd name="connsiteX8" fmla="*/ 92017 w 508154"/>
                <a:gd name="connsiteY8" fmla="*/ 472256 h 533985"/>
                <a:gd name="connsiteX9" fmla="*/ 254864 w 508154"/>
                <a:gd name="connsiteY9" fmla="*/ 532522 h 533985"/>
                <a:gd name="connsiteX10" fmla="*/ 297705 w 508154"/>
                <a:gd name="connsiteY10" fmla="*/ 481036 h 533985"/>
                <a:gd name="connsiteX11" fmla="*/ 449402 w 508154"/>
                <a:gd name="connsiteY11" fmla="*/ 502104 h 533985"/>
                <a:gd name="connsiteX0" fmla="*/ 449402 w 508154"/>
                <a:gd name="connsiteY0" fmla="*/ 502104 h 536092"/>
                <a:gd name="connsiteX1" fmla="*/ 498475 w 508154"/>
                <a:gd name="connsiteY1" fmla="*/ 422831 h 536092"/>
                <a:gd name="connsiteX2" fmla="*/ 449006 w 508154"/>
                <a:gd name="connsiteY2" fmla="*/ 255771 h 536092"/>
                <a:gd name="connsiteX3" fmla="*/ 287828 w 508154"/>
                <a:gd name="connsiteY3" fmla="*/ 182336 h 536092"/>
                <a:gd name="connsiteX4" fmla="*/ 139642 w 508154"/>
                <a:gd name="connsiteY4" fmla="*/ 5531 h 536092"/>
                <a:gd name="connsiteX5" fmla="*/ 22225 w 508154"/>
                <a:gd name="connsiteY5" fmla="*/ 149152 h 536092"/>
                <a:gd name="connsiteX6" fmla="*/ 6292 w 508154"/>
                <a:gd name="connsiteY6" fmla="*/ 262706 h 536092"/>
                <a:gd name="connsiteX7" fmla="*/ 15817 w 508154"/>
                <a:gd name="connsiteY7" fmla="*/ 357956 h 536092"/>
                <a:gd name="connsiteX8" fmla="*/ 87803 w 508154"/>
                <a:gd name="connsiteY8" fmla="*/ 459615 h 536092"/>
                <a:gd name="connsiteX9" fmla="*/ 254864 w 508154"/>
                <a:gd name="connsiteY9" fmla="*/ 532522 h 536092"/>
                <a:gd name="connsiteX10" fmla="*/ 297705 w 508154"/>
                <a:gd name="connsiteY10" fmla="*/ 481036 h 536092"/>
                <a:gd name="connsiteX11" fmla="*/ 449402 w 508154"/>
                <a:gd name="connsiteY11" fmla="*/ 502104 h 536092"/>
                <a:gd name="connsiteX0" fmla="*/ 447295 w 506047"/>
                <a:gd name="connsiteY0" fmla="*/ 373341 h 407329"/>
                <a:gd name="connsiteX1" fmla="*/ 496368 w 506047"/>
                <a:gd name="connsiteY1" fmla="*/ 294068 h 407329"/>
                <a:gd name="connsiteX2" fmla="*/ 446899 w 506047"/>
                <a:gd name="connsiteY2" fmla="*/ 127008 h 407329"/>
                <a:gd name="connsiteX3" fmla="*/ 285721 w 506047"/>
                <a:gd name="connsiteY3" fmla="*/ 53573 h 407329"/>
                <a:gd name="connsiteX4" fmla="*/ 124894 w 506047"/>
                <a:gd name="connsiteY4" fmla="*/ 11611 h 407329"/>
                <a:gd name="connsiteX5" fmla="*/ 20118 w 506047"/>
                <a:gd name="connsiteY5" fmla="*/ 20389 h 407329"/>
                <a:gd name="connsiteX6" fmla="*/ 4185 w 506047"/>
                <a:gd name="connsiteY6" fmla="*/ 133943 h 407329"/>
                <a:gd name="connsiteX7" fmla="*/ 13710 w 506047"/>
                <a:gd name="connsiteY7" fmla="*/ 229193 h 407329"/>
                <a:gd name="connsiteX8" fmla="*/ 85696 w 506047"/>
                <a:gd name="connsiteY8" fmla="*/ 330852 h 407329"/>
                <a:gd name="connsiteX9" fmla="*/ 252757 w 506047"/>
                <a:gd name="connsiteY9" fmla="*/ 403759 h 407329"/>
                <a:gd name="connsiteX10" fmla="*/ 295598 w 506047"/>
                <a:gd name="connsiteY10" fmla="*/ 352273 h 407329"/>
                <a:gd name="connsiteX11" fmla="*/ 447295 w 506047"/>
                <a:gd name="connsiteY11" fmla="*/ 373341 h 407329"/>
                <a:gd name="connsiteX0" fmla="*/ 447295 w 506047"/>
                <a:gd name="connsiteY0" fmla="*/ 362520 h 396508"/>
                <a:gd name="connsiteX1" fmla="*/ 496368 w 506047"/>
                <a:gd name="connsiteY1" fmla="*/ 283247 h 396508"/>
                <a:gd name="connsiteX2" fmla="*/ 446899 w 506047"/>
                <a:gd name="connsiteY2" fmla="*/ 116187 h 396508"/>
                <a:gd name="connsiteX3" fmla="*/ 285721 w 506047"/>
                <a:gd name="connsiteY3" fmla="*/ 42752 h 396508"/>
                <a:gd name="connsiteX4" fmla="*/ 124894 w 506047"/>
                <a:gd name="connsiteY4" fmla="*/ 790 h 396508"/>
                <a:gd name="connsiteX5" fmla="*/ 20118 w 506047"/>
                <a:gd name="connsiteY5" fmla="*/ 47493 h 396508"/>
                <a:gd name="connsiteX6" fmla="*/ 4185 w 506047"/>
                <a:gd name="connsiteY6" fmla="*/ 123122 h 396508"/>
                <a:gd name="connsiteX7" fmla="*/ 13710 w 506047"/>
                <a:gd name="connsiteY7" fmla="*/ 218372 h 396508"/>
                <a:gd name="connsiteX8" fmla="*/ 85696 w 506047"/>
                <a:gd name="connsiteY8" fmla="*/ 320031 h 396508"/>
                <a:gd name="connsiteX9" fmla="*/ 252757 w 506047"/>
                <a:gd name="connsiteY9" fmla="*/ 392938 h 396508"/>
                <a:gd name="connsiteX10" fmla="*/ 295598 w 506047"/>
                <a:gd name="connsiteY10" fmla="*/ 341452 h 396508"/>
                <a:gd name="connsiteX11" fmla="*/ 447295 w 506047"/>
                <a:gd name="connsiteY11" fmla="*/ 362520 h 396508"/>
                <a:gd name="connsiteX0" fmla="*/ 452211 w 510963"/>
                <a:gd name="connsiteY0" fmla="*/ 354093 h 388081"/>
                <a:gd name="connsiteX1" fmla="*/ 501284 w 510963"/>
                <a:gd name="connsiteY1" fmla="*/ 274820 h 388081"/>
                <a:gd name="connsiteX2" fmla="*/ 451815 w 510963"/>
                <a:gd name="connsiteY2" fmla="*/ 107760 h 388081"/>
                <a:gd name="connsiteX3" fmla="*/ 290637 w 510963"/>
                <a:gd name="connsiteY3" fmla="*/ 34325 h 388081"/>
                <a:gd name="connsiteX4" fmla="*/ 159307 w 510963"/>
                <a:gd name="connsiteY4" fmla="*/ 790 h 388081"/>
                <a:gd name="connsiteX5" fmla="*/ 25034 w 510963"/>
                <a:gd name="connsiteY5" fmla="*/ 39066 h 388081"/>
                <a:gd name="connsiteX6" fmla="*/ 9101 w 510963"/>
                <a:gd name="connsiteY6" fmla="*/ 114695 h 388081"/>
                <a:gd name="connsiteX7" fmla="*/ 18626 w 510963"/>
                <a:gd name="connsiteY7" fmla="*/ 209945 h 388081"/>
                <a:gd name="connsiteX8" fmla="*/ 90612 w 510963"/>
                <a:gd name="connsiteY8" fmla="*/ 311604 h 388081"/>
                <a:gd name="connsiteX9" fmla="*/ 257673 w 510963"/>
                <a:gd name="connsiteY9" fmla="*/ 384511 h 388081"/>
                <a:gd name="connsiteX10" fmla="*/ 300514 w 510963"/>
                <a:gd name="connsiteY10" fmla="*/ 333025 h 388081"/>
                <a:gd name="connsiteX11" fmla="*/ 452211 w 510963"/>
                <a:gd name="connsiteY11" fmla="*/ 354093 h 388081"/>
                <a:gd name="connsiteX0" fmla="*/ 447170 w 505922"/>
                <a:gd name="connsiteY0" fmla="*/ 354620 h 388608"/>
                <a:gd name="connsiteX1" fmla="*/ 496243 w 505922"/>
                <a:gd name="connsiteY1" fmla="*/ 275347 h 388608"/>
                <a:gd name="connsiteX2" fmla="*/ 446774 w 505922"/>
                <a:gd name="connsiteY2" fmla="*/ 108287 h 388608"/>
                <a:gd name="connsiteX3" fmla="*/ 285596 w 505922"/>
                <a:gd name="connsiteY3" fmla="*/ 34852 h 388608"/>
                <a:gd name="connsiteX4" fmla="*/ 154266 w 505922"/>
                <a:gd name="connsiteY4" fmla="*/ 1317 h 388608"/>
                <a:gd name="connsiteX5" fmla="*/ 32635 w 505922"/>
                <a:gd name="connsiteY5" fmla="*/ 26951 h 388608"/>
                <a:gd name="connsiteX6" fmla="*/ 4060 w 505922"/>
                <a:gd name="connsiteY6" fmla="*/ 115222 h 388608"/>
                <a:gd name="connsiteX7" fmla="*/ 13585 w 505922"/>
                <a:gd name="connsiteY7" fmla="*/ 210472 h 388608"/>
                <a:gd name="connsiteX8" fmla="*/ 85571 w 505922"/>
                <a:gd name="connsiteY8" fmla="*/ 312131 h 388608"/>
                <a:gd name="connsiteX9" fmla="*/ 252632 w 505922"/>
                <a:gd name="connsiteY9" fmla="*/ 385038 h 388608"/>
                <a:gd name="connsiteX10" fmla="*/ 295473 w 505922"/>
                <a:gd name="connsiteY10" fmla="*/ 333552 h 388608"/>
                <a:gd name="connsiteX11" fmla="*/ 447170 w 505922"/>
                <a:gd name="connsiteY11" fmla="*/ 354620 h 388608"/>
                <a:gd name="connsiteX0" fmla="*/ 447170 w 505922"/>
                <a:gd name="connsiteY0" fmla="*/ 354620 h 371753"/>
                <a:gd name="connsiteX1" fmla="*/ 496243 w 505922"/>
                <a:gd name="connsiteY1" fmla="*/ 275347 h 371753"/>
                <a:gd name="connsiteX2" fmla="*/ 446774 w 505922"/>
                <a:gd name="connsiteY2" fmla="*/ 108287 h 371753"/>
                <a:gd name="connsiteX3" fmla="*/ 285596 w 505922"/>
                <a:gd name="connsiteY3" fmla="*/ 34852 h 371753"/>
                <a:gd name="connsiteX4" fmla="*/ 154266 w 505922"/>
                <a:gd name="connsiteY4" fmla="*/ 1317 h 371753"/>
                <a:gd name="connsiteX5" fmla="*/ 32635 w 505922"/>
                <a:gd name="connsiteY5" fmla="*/ 26951 h 371753"/>
                <a:gd name="connsiteX6" fmla="*/ 4060 w 505922"/>
                <a:gd name="connsiteY6" fmla="*/ 115222 h 371753"/>
                <a:gd name="connsiteX7" fmla="*/ 13585 w 505922"/>
                <a:gd name="connsiteY7" fmla="*/ 210472 h 371753"/>
                <a:gd name="connsiteX8" fmla="*/ 85571 w 505922"/>
                <a:gd name="connsiteY8" fmla="*/ 312131 h 371753"/>
                <a:gd name="connsiteX9" fmla="*/ 239991 w 505922"/>
                <a:gd name="connsiteY9" fmla="*/ 368183 h 371753"/>
                <a:gd name="connsiteX10" fmla="*/ 295473 w 505922"/>
                <a:gd name="connsiteY10" fmla="*/ 333552 h 371753"/>
                <a:gd name="connsiteX11" fmla="*/ 447170 w 505922"/>
                <a:gd name="connsiteY11" fmla="*/ 354620 h 371753"/>
                <a:gd name="connsiteX0" fmla="*/ 450682 w 509434"/>
                <a:gd name="connsiteY0" fmla="*/ 354620 h 371753"/>
                <a:gd name="connsiteX1" fmla="*/ 499755 w 509434"/>
                <a:gd name="connsiteY1" fmla="*/ 275347 h 371753"/>
                <a:gd name="connsiteX2" fmla="*/ 450286 w 509434"/>
                <a:gd name="connsiteY2" fmla="*/ 108287 h 371753"/>
                <a:gd name="connsiteX3" fmla="*/ 289108 w 509434"/>
                <a:gd name="connsiteY3" fmla="*/ 34852 h 371753"/>
                <a:gd name="connsiteX4" fmla="*/ 157778 w 509434"/>
                <a:gd name="connsiteY4" fmla="*/ 1317 h 371753"/>
                <a:gd name="connsiteX5" fmla="*/ 36147 w 509434"/>
                <a:gd name="connsiteY5" fmla="*/ 26951 h 371753"/>
                <a:gd name="connsiteX6" fmla="*/ 7572 w 509434"/>
                <a:gd name="connsiteY6" fmla="*/ 115222 h 371753"/>
                <a:gd name="connsiteX7" fmla="*/ 17097 w 509434"/>
                <a:gd name="connsiteY7" fmla="*/ 210472 h 371753"/>
                <a:gd name="connsiteX8" fmla="*/ 110152 w 509434"/>
                <a:gd name="connsiteY8" fmla="*/ 312131 h 371753"/>
                <a:gd name="connsiteX9" fmla="*/ 243503 w 509434"/>
                <a:gd name="connsiteY9" fmla="*/ 368183 h 371753"/>
                <a:gd name="connsiteX10" fmla="*/ 298985 w 509434"/>
                <a:gd name="connsiteY10" fmla="*/ 333552 h 371753"/>
                <a:gd name="connsiteX11" fmla="*/ 450682 w 509434"/>
                <a:gd name="connsiteY11" fmla="*/ 354620 h 37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34" h="371753">
                  <a:moveTo>
                    <a:pt x="450682" y="354620"/>
                  </a:moveTo>
                  <a:lnTo>
                    <a:pt x="499755" y="275347"/>
                  </a:lnTo>
                  <a:cubicBezTo>
                    <a:pt x="509434" y="215666"/>
                    <a:pt x="485394" y="148370"/>
                    <a:pt x="450286" y="108287"/>
                  </a:cubicBezTo>
                  <a:cubicBezTo>
                    <a:pt x="415178" y="68205"/>
                    <a:pt x="337859" y="52680"/>
                    <a:pt x="289108" y="34852"/>
                  </a:cubicBezTo>
                  <a:cubicBezTo>
                    <a:pt x="240357" y="17024"/>
                    <a:pt x="199938" y="2634"/>
                    <a:pt x="157778" y="1317"/>
                  </a:cubicBezTo>
                  <a:cubicBezTo>
                    <a:pt x="115618" y="0"/>
                    <a:pt x="61181" y="7967"/>
                    <a:pt x="36147" y="26951"/>
                  </a:cubicBezTo>
                  <a:cubicBezTo>
                    <a:pt x="11113" y="45935"/>
                    <a:pt x="10747" y="84635"/>
                    <a:pt x="7572" y="115222"/>
                  </a:cubicBezTo>
                  <a:cubicBezTo>
                    <a:pt x="4397" y="145809"/>
                    <a:pt x="0" y="177654"/>
                    <a:pt x="17097" y="210472"/>
                  </a:cubicBezTo>
                  <a:cubicBezTo>
                    <a:pt x="34194" y="243290"/>
                    <a:pt x="72418" y="285846"/>
                    <a:pt x="110152" y="312131"/>
                  </a:cubicBezTo>
                  <a:cubicBezTo>
                    <a:pt x="147886" y="338416"/>
                    <a:pt x="212031" y="364613"/>
                    <a:pt x="243503" y="368183"/>
                  </a:cubicBezTo>
                  <a:cubicBezTo>
                    <a:pt x="274975" y="371753"/>
                    <a:pt x="261646" y="336515"/>
                    <a:pt x="298985" y="333552"/>
                  </a:cubicBezTo>
                  <a:cubicBezTo>
                    <a:pt x="353765" y="365858"/>
                    <a:pt x="400116" y="347597"/>
                    <a:pt x="450682" y="354620"/>
                  </a:cubicBezTo>
                  <a:close/>
                </a:path>
              </a:pathLst>
            </a:cu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7810" y="5701249"/>
            <a:ext cx="853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DM search concluded recently  (sensitivity limitation expected from </a:t>
            </a:r>
            <a:r>
              <a:rPr lang="en-CA" dirty="0" err="1" smtClean="0">
                <a:solidFill>
                  <a:schemeClr val="bg1"/>
                </a:solidFill>
              </a:rPr>
              <a:t>cosmogenics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Standard (high threshold) analysis in progress / additional </a:t>
            </a:r>
            <a:r>
              <a:rPr lang="en-CA" dirty="0" err="1" smtClean="0">
                <a:solidFill>
                  <a:schemeClr val="bg1"/>
                </a:solidFill>
              </a:rPr>
              <a:t>CDMSlite</a:t>
            </a:r>
            <a:r>
              <a:rPr lang="en-CA" dirty="0" smtClean="0">
                <a:solidFill>
                  <a:schemeClr val="bg1"/>
                </a:solidFill>
              </a:rPr>
              <a:t> data collected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Systematic studies until spring 2015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24893" y="2765954"/>
            <a:ext cx="3385431" cy="1515883"/>
            <a:chOff x="5124893" y="2765954"/>
            <a:chExt cx="3385431" cy="1515883"/>
          </a:xfrm>
        </p:grpSpPr>
        <p:sp>
          <p:nvSpPr>
            <p:cNvPr id="17" name="Freeform 16"/>
            <p:cNvSpPr/>
            <p:nvPr/>
          </p:nvSpPr>
          <p:spPr>
            <a:xfrm>
              <a:off x="5124893" y="2765954"/>
              <a:ext cx="3335540" cy="1515883"/>
            </a:xfrm>
            <a:custGeom>
              <a:avLst/>
              <a:gdLst>
                <a:gd name="connsiteX0" fmla="*/ 0 w 3349256"/>
                <a:gd name="connsiteY0" fmla="*/ 0 h 1520455"/>
                <a:gd name="connsiteX1" fmla="*/ 361507 w 3349256"/>
                <a:gd name="connsiteY1" fmla="*/ 148855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76177 w 3349256"/>
                <a:gd name="connsiteY4" fmla="*/ 382772 h 1520455"/>
                <a:gd name="connsiteX5" fmla="*/ 946298 w 3349256"/>
                <a:gd name="connsiteY5" fmla="*/ 595423 h 1520455"/>
                <a:gd name="connsiteX6" fmla="*/ 1265274 w 3349256"/>
                <a:gd name="connsiteY6" fmla="*/ 808074 h 1520455"/>
                <a:gd name="connsiteX7" fmla="*/ 1690577 w 3349256"/>
                <a:gd name="connsiteY7" fmla="*/ 1010093 h 1520455"/>
                <a:gd name="connsiteX8" fmla="*/ 2158409 w 3349256"/>
                <a:gd name="connsiteY8" fmla="*/ 1169581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61507 w 3349256"/>
                <a:gd name="connsiteY1" fmla="*/ 148855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46298 w 3349256"/>
                <a:gd name="connsiteY5" fmla="*/ 595423 h 1520455"/>
                <a:gd name="connsiteX6" fmla="*/ 1265274 w 3349256"/>
                <a:gd name="connsiteY6" fmla="*/ 808074 h 1520455"/>
                <a:gd name="connsiteX7" fmla="*/ 1690577 w 3349256"/>
                <a:gd name="connsiteY7" fmla="*/ 1010093 h 1520455"/>
                <a:gd name="connsiteX8" fmla="*/ 2158409 w 3349256"/>
                <a:gd name="connsiteY8" fmla="*/ 1169581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46298 w 3349256"/>
                <a:gd name="connsiteY5" fmla="*/ 595423 h 1520455"/>
                <a:gd name="connsiteX6" fmla="*/ 1265274 w 3349256"/>
                <a:gd name="connsiteY6" fmla="*/ 808074 h 1520455"/>
                <a:gd name="connsiteX7" fmla="*/ 1690577 w 3349256"/>
                <a:gd name="connsiteY7" fmla="*/ 1010093 h 1520455"/>
                <a:gd name="connsiteX8" fmla="*/ 2158409 w 3349256"/>
                <a:gd name="connsiteY8" fmla="*/ 1169581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265274 w 3349256"/>
                <a:gd name="connsiteY6" fmla="*/ 808074 h 1520455"/>
                <a:gd name="connsiteX7" fmla="*/ 1690577 w 3349256"/>
                <a:gd name="connsiteY7" fmla="*/ 1010093 h 1520455"/>
                <a:gd name="connsiteX8" fmla="*/ 2158409 w 3349256"/>
                <a:gd name="connsiteY8" fmla="*/ 1169581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690577 w 3349256"/>
                <a:gd name="connsiteY7" fmla="*/ 1010093 h 1520455"/>
                <a:gd name="connsiteX8" fmla="*/ 2158409 w 3349256"/>
                <a:gd name="connsiteY8" fmla="*/ 1169581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31725 w 3349256"/>
                <a:gd name="connsiteY7" fmla="*/ 1019237 h 1520455"/>
                <a:gd name="connsiteX8" fmla="*/ 2158409 w 3349256"/>
                <a:gd name="connsiteY8" fmla="*/ 1169581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31725 w 3349256"/>
                <a:gd name="connsiteY7" fmla="*/ 1019237 h 1520455"/>
                <a:gd name="connsiteX8" fmla="*/ 2076113 w 3349256"/>
                <a:gd name="connsiteY8" fmla="*/ 1128433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28530 w 3349256"/>
                <a:gd name="connsiteY9" fmla="*/ 1201479 h 1520455"/>
                <a:gd name="connsiteX10" fmla="*/ 2679405 w 3349256"/>
                <a:gd name="connsiteY10" fmla="*/ 1371600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28530 w 3349256"/>
                <a:gd name="connsiteY9" fmla="*/ 1201479 h 1520455"/>
                <a:gd name="connsiteX10" fmla="*/ 2729697 w 3349256"/>
                <a:gd name="connsiteY10" fmla="*/ 1367028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28530 w 3349256"/>
                <a:gd name="connsiteY9" fmla="*/ 1201479 h 1520455"/>
                <a:gd name="connsiteX10" fmla="*/ 2729697 w 3349256"/>
                <a:gd name="connsiteY10" fmla="*/ 1367028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19386 w 3349256"/>
                <a:gd name="connsiteY9" fmla="*/ 1210623 h 1520455"/>
                <a:gd name="connsiteX10" fmla="*/ 2729697 w 3349256"/>
                <a:gd name="connsiteY10" fmla="*/ 1367028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37674 w 3349256"/>
                <a:gd name="connsiteY9" fmla="*/ 1206051 h 1520455"/>
                <a:gd name="connsiteX10" fmla="*/ 2729697 w 3349256"/>
                <a:gd name="connsiteY10" fmla="*/ 1367028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37674 w 3349256"/>
                <a:gd name="connsiteY9" fmla="*/ 1206051 h 1520455"/>
                <a:gd name="connsiteX10" fmla="*/ 2747985 w 3349256"/>
                <a:gd name="connsiteY10" fmla="*/ 1367028 h 1520455"/>
                <a:gd name="connsiteX11" fmla="*/ 3083442 w 3349256"/>
                <a:gd name="connsiteY11" fmla="*/ 1477925 h 1520455"/>
                <a:gd name="connsiteX12" fmla="*/ 3349256 w 3349256"/>
                <a:gd name="connsiteY12" fmla="*/ 1520455 h 1520455"/>
                <a:gd name="connsiteX0" fmla="*/ 0 w 3349256"/>
                <a:gd name="connsiteY0" fmla="*/ 0 h 1520455"/>
                <a:gd name="connsiteX1" fmla="*/ 338647 w 3349256"/>
                <a:gd name="connsiteY1" fmla="*/ 130567 h 1520455"/>
                <a:gd name="connsiteX2" fmla="*/ 552893 w 3349256"/>
                <a:gd name="connsiteY2" fmla="*/ 223283 h 1520455"/>
                <a:gd name="connsiteX3" fmla="*/ 552893 w 3349256"/>
                <a:gd name="connsiteY3" fmla="*/ 223283 h 1520455"/>
                <a:gd name="connsiteX4" fmla="*/ 789893 w 3349256"/>
                <a:gd name="connsiteY4" fmla="*/ 410204 h 1520455"/>
                <a:gd name="connsiteX5" fmla="*/ 992018 w 3349256"/>
                <a:gd name="connsiteY5" fmla="*/ 609139 h 1520455"/>
                <a:gd name="connsiteX6" fmla="*/ 1324710 w 3349256"/>
                <a:gd name="connsiteY6" fmla="*/ 835506 h 1520455"/>
                <a:gd name="connsiteX7" fmla="*/ 1782017 w 3349256"/>
                <a:gd name="connsiteY7" fmla="*/ 1032953 h 1520455"/>
                <a:gd name="connsiteX8" fmla="*/ 2076113 w 3349256"/>
                <a:gd name="connsiteY8" fmla="*/ 1128433 h 1520455"/>
                <a:gd name="connsiteX9" fmla="*/ 2337674 w 3349256"/>
                <a:gd name="connsiteY9" fmla="*/ 1206051 h 1520455"/>
                <a:gd name="connsiteX10" fmla="*/ 2747985 w 3349256"/>
                <a:gd name="connsiteY10" fmla="*/ 1367028 h 1520455"/>
                <a:gd name="connsiteX11" fmla="*/ 3101730 w 3349256"/>
                <a:gd name="connsiteY11" fmla="*/ 1468781 h 1520455"/>
                <a:gd name="connsiteX12" fmla="*/ 3349256 w 3349256"/>
                <a:gd name="connsiteY12" fmla="*/ 1520455 h 1520455"/>
                <a:gd name="connsiteX0" fmla="*/ 0 w 3335540"/>
                <a:gd name="connsiteY0" fmla="*/ 0 h 1506739"/>
                <a:gd name="connsiteX1" fmla="*/ 338647 w 3335540"/>
                <a:gd name="connsiteY1" fmla="*/ 130567 h 1506739"/>
                <a:gd name="connsiteX2" fmla="*/ 552893 w 3335540"/>
                <a:gd name="connsiteY2" fmla="*/ 223283 h 1506739"/>
                <a:gd name="connsiteX3" fmla="*/ 552893 w 3335540"/>
                <a:gd name="connsiteY3" fmla="*/ 223283 h 1506739"/>
                <a:gd name="connsiteX4" fmla="*/ 789893 w 3335540"/>
                <a:gd name="connsiteY4" fmla="*/ 410204 h 1506739"/>
                <a:gd name="connsiteX5" fmla="*/ 992018 w 3335540"/>
                <a:gd name="connsiteY5" fmla="*/ 609139 h 1506739"/>
                <a:gd name="connsiteX6" fmla="*/ 1324710 w 3335540"/>
                <a:gd name="connsiteY6" fmla="*/ 835506 h 1506739"/>
                <a:gd name="connsiteX7" fmla="*/ 1782017 w 3335540"/>
                <a:gd name="connsiteY7" fmla="*/ 1032953 h 1506739"/>
                <a:gd name="connsiteX8" fmla="*/ 2076113 w 3335540"/>
                <a:gd name="connsiteY8" fmla="*/ 1128433 h 1506739"/>
                <a:gd name="connsiteX9" fmla="*/ 2337674 w 3335540"/>
                <a:gd name="connsiteY9" fmla="*/ 1206051 h 1506739"/>
                <a:gd name="connsiteX10" fmla="*/ 2747985 w 3335540"/>
                <a:gd name="connsiteY10" fmla="*/ 1367028 h 1506739"/>
                <a:gd name="connsiteX11" fmla="*/ 3101730 w 3335540"/>
                <a:gd name="connsiteY11" fmla="*/ 1468781 h 1506739"/>
                <a:gd name="connsiteX12" fmla="*/ 3335540 w 3335540"/>
                <a:gd name="connsiteY12" fmla="*/ 1506739 h 1506739"/>
                <a:gd name="connsiteX0" fmla="*/ 0 w 3335540"/>
                <a:gd name="connsiteY0" fmla="*/ 0 h 1506739"/>
                <a:gd name="connsiteX1" fmla="*/ 338647 w 3335540"/>
                <a:gd name="connsiteY1" fmla="*/ 130567 h 1506739"/>
                <a:gd name="connsiteX2" fmla="*/ 552893 w 3335540"/>
                <a:gd name="connsiteY2" fmla="*/ 223283 h 1506739"/>
                <a:gd name="connsiteX3" fmla="*/ 552893 w 3335540"/>
                <a:gd name="connsiteY3" fmla="*/ 223283 h 1506739"/>
                <a:gd name="connsiteX4" fmla="*/ 789893 w 3335540"/>
                <a:gd name="connsiteY4" fmla="*/ 410204 h 1506739"/>
                <a:gd name="connsiteX5" fmla="*/ 992018 w 3335540"/>
                <a:gd name="connsiteY5" fmla="*/ 609139 h 1506739"/>
                <a:gd name="connsiteX6" fmla="*/ 1324710 w 3335540"/>
                <a:gd name="connsiteY6" fmla="*/ 835506 h 1506739"/>
                <a:gd name="connsiteX7" fmla="*/ 1782017 w 3335540"/>
                <a:gd name="connsiteY7" fmla="*/ 1032953 h 1506739"/>
                <a:gd name="connsiteX8" fmla="*/ 2076113 w 3335540"/>
                <a:gd name="connsiteY8" fmla="*/ 1128433 h 1506739"/>
                <a:gd name="connsiteX9" fmla="*/ 2355962 w 3335540"/>
                <a:gd name="connsiteY9" fmla="*/ 1224339 h 1506739"/>
                <a:gd name="connsiteX10" fmla="*/ 2747985 w 3335540"/>
                <a:gd name="connsiteY10" fmla="*/ 1367028 h 1506739"/>
                <a:gd name="connsiteX11" fmla="*/ 3101730 w 3335540"/>
                <a:gd name="connsiteY11" fmla="*/ 1468781 h 1506739"/>
                <a:gd name="connsiteX12" fmla="*/ 3335540 w 3335540"/>
                <a:gd name="connsiteY12" fmla="*/ 1506739 h 1506739"/>
                <a:gd name="connsiteX0" fmla="*/ 0 w 3335540"/>
                <a:gd name="connsiteY0" fmla="*/ 0 h 1506739"/>
                <a:gd name="connsiteX1" fmla="*/ 338647 w 3335540"/>
                <a:gd name="connsiteY1" fmla="*/ 130567 h 1506739"/>
                <a:gd name="connsiteX2" fmla="*/ 552893 w 3335540"/>
                <a:gd name="connsiteY2" fmla="*/ 223283 h 1506739"/>
                <a:gd name="connsiteX3" fmla="*/ 552893 w 3335540"/>
                <a:gd name="connsiteY3" fmla="*/ 223283 h 1506739"/>
                <a:gd name="connsiteX4" fmla="*/ 789893 w 3335540"/>
                <a:gd name="connsiteY4" fmla="*/ 410204 h 1506739"/>
                <a:gd name="connsiteX5" fmla="*/ 992018 w 3335540"/>
                <a:gd name="connsiteY5" fmla="*/ 609139 h 1506739"/>
                <a:gd name="connsiteX6" fmla="*/ 1324710 w 3335540"/>
                <a:gd name="connsiteY6" fmla="*/ 835506 h 1506739"/>
                <a:gd name="connsiteX7" fmla="*/ 1782017 w 3335540"/>
                <a:gd name="connsiteY7" fmla="*/ 1032953 h 1506739"/>
                <a:gd name="connsiteX8" fmla="*/ 2076113 w 3335540"/>
                <a:gd name="connsiteY8" fmla="*/ 1128433 h 1506739"/>
                <a:gd name="connsiteX9" fmla="*/ 2333102 w 3335540"/>
                <a:gd name="connsiteY9" fmla="*/ 1215195 h 1506739"/>
                <a:gd name="connsiteX10" fmla="*/ 2747985 w 3335540"/>
                <a:gd name="connsiteY10" fmla="*/ 1367028 h 1506739"/>
                <a:gd name="connsiteX11" fmla="*/ 3101730 w 3335540"/>
                <a:gd name="connsiteY11" fmla="*/ 1468781 h 1506739"/>
                <a:gd name="connsiteX12" fmla="*/ 3335540 w 3335540"/>
                <a:gd name="connsiteY12" fmla="*/ 1506739 h 1506739"/>
                <a:gd name="connsiteX0" fmla="*/ 0 w 3335540"/>
                <a:gd name="connsiteY0" fmla="*/ 0 h 1506739"/>
                <a:gd name="connsiteX1" fmla="*/ 338647 w 3335540"/>
                <a:gd name="connsiteY1" fmla="*/ 130567 h 1506739"/>
                <a:gd name="connsiteX2" fmla="*/ 552893 w 3335540"/>
                <a:gd name="connsiteY2" fmla="*/ 223283 h 1506739"/>
                <a:gd name="connsiteX3" fmla="*/ 552893 w 3335540"/>
                <a:gd name="connsiteY3" fmla="*/ 223283 h 1506739"/>
                <a:gd name="connsiteX4" fmla="*/ 789893 w 3335540"/>
                <a:gd name="connsiteY4" fmla="*/ 410204 h 1506739"/>
                <a:gd name="connsiteX5" fmla="*/ 992018 w 3335540"/>
                <a:gd name="connsiteY5" fmla="*/ 609139 h 1506739"/>
                <a:gd name="connsiteX6" fmla="*/ 1324710 w 3335540"/>
                <a:gd name="connsiteY6" fmla="*/ 835506 h 1506739"/>
                <a:gd name="connsiteX7" fmla="*/ 1782017 w 3335540"/>
                <a:gd name="connsiteY7" fmla="*/ 1032953 h 1506739"/>
                <a:gd name="connsiteX8" fmla="*/ 2076113 w 3335540"/>
                <a:gd name="connsiteY8" fmla="*/ 1128433 h 1506739"/>
                <a:gd name="connsiteX9" fmla="*/ 2333102 w 3335540"/>
                <a:gd name="connsiteY9" fmla="*/ 1210623 h 1506739"/>
                <a:gd name="connsiteX10" fmla="*/ 2747985 w 3335540"/>
                <a:gd name="connsiteY10" fmla="*/ 1367028 h 1506739"/>
                <a:gd name="connsiteX11" fmla="*/ 3101730 w 3335540"/>
                <a:gd name="connsiteY11" fmla="*/ 1468781 h 1506739"/>
                <a:gd name="connsiteX12" fmla="*/ 3335540 w 3335540"/>
                <a:gd name="connsiteY12" fmla="*/ 1506739 h 1506739"/>
                <a:gd name="connsiteX0" fmla="*/ 0 w 3335540"/>
                <a:gd name="connsiteY0" fmla="*/ 0 h 1515883"/>
                <a:gd name="connsiteX1" fmla="*/ 338647 w 3335540"/>
                <a:gd name="connsiteY1" fmla="*/ 139711 h 1515883"/>
                <a:gd name="connsiteX2" fmla="*/ 552893 w 3335540"/>
                <a:gd name="connsiteY2" fmla="*/ 232427 h 1515883"/>
                <a:gd name="connsiteX3" fmla="*/ 552893 w 3335540"/>
                <a:gd name="connsiteY3" fmla="*/ 232427 h 1515883"/>
                <a:gd name="connsiteX4" fmla="*/ 789893 w 3335540"/>
                <a:gd name="connsiteY4" fmla="*/ 419348 h 1515883"/>
                <a:gd name="connsiteX5" fmla="*/ 992018 w 3335540"/>
                <a:gd name="connsiteY5" fmla="*/ 618283 h 1515883"/>
                <a:gd name="connsiteX6" fmla="*/ 1324710 w 3335540"/>
                <a:gd name="connsiteY6" fmla="*/ 844650 h 1515883"/>
                <a:gd name="connsiteX7" fmla="*/ 1782017 w 3335540"/>
                <a:gd name="connsiteY7" fmla="*/ 1042097 h 1515883"/>
                <a:gd name="connsiteX8" fmla="*/ 2076113 w 3335540"/>
                <a:gd name="connsiteY8" fmla="*/ 1137577 h 1515883"/>
                <a:gd name="connsiteX9" fmla="*/ 2333102 w 3335540"/>
                <a:gd name="connsiteY9" fmla="*/ 1219767 h 1515883"/>
                <a:gd name="connsiteX10" fmla="*/ 2747985 w 3335540"/>
                <a:gd name="connsiteY10" fmla="*/ 1376172 h 1515883"/>
                <a:gd name="connsiteX11" fmla="*/ 3101730 w 3335540"/>
                <a:gd name="connsiteY11" fmla="*/ 1477925 h 1515883"/>
                <a:gd name="connsiteX12" fmla="*/ 3335540 w 3335540"/>
                <a:gd name="connsiteY12" fmla="*/ 1515883 h 151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540" h="1515883">
                  <a:moveTo>
                    <a:pt x="0" y="0"/>
                  </a:moveTo>
                  <a:lnTo>
                    <a:pt x="338647" y="139711"/>
                  </a:lnTo>
                  <a:cubicBezTo>
                    <a:pt x="430796" y="176925"/>
                    <a:pt x="517185" y="216974"/>
                    <a:pt x="552893" y="232427"/>
                  </a:cubicBezTo>
                  <a:lnTo>
                    <a:pt x="552893" y="232427"/>
                  </a:lnTo>
                  <a:cubicBezTo>
                    <a:pt x="590107" y="259008"/>
                    <a:pt x="716705" y="355039"/>
                    <a:pt x="789893" y="419348"/>
                  </a:cubicBezTo>
                  <a:cubicBezTo>
                    <a:pt x="863081" y="483657"/>
                    <a:pt x="902882" y="547399"/>
                    <a:pt x="992018" y="618283"/>
                  </a:cubicBezTo>
                  <a:cubicBezTo>
                    <a:pt x="1081154" y="689167"/>
                    <a:pt x="1193044" y="774014"/>
                    <a:pt x="1324710" y="844650"/>
                  </a:cubicBezTo>
                  <a:cubicBezTo>
                    <a:pt x="1456376" y="915286"/>
                    <a:pt x="1656783" y="993276"/>
                    <a:pt x="1782017" y="1042097"/>
                  </a:cubicBezTo>
                  <a:cubicBezTo>
                    <a:pt x="1911823" y="1068058"/>
                    <a:pt x="1984266" y="1107965"/>
                    <a:pt x="2076113" y="1137577"/>
                  </a:cubicBezTo>
                  <a:cubicBezTo>
                    <a:pt x="2167960" y="1167189"/>
                    <a:pt x="2224171" y="1180001"/>
                    <a:pt x="2333102" y="1219767"/>
                  </a:cubicBezTo>
                  <a:cubicBezTo>
                    <a:pt x="2451177" y="1282393"/>
                    <a:pt x="2619880" y="1333146"/>
                    <a:pt x="2747985" y="1376172"/>
                  </a:cubicBezTo>
                  <a:cubicBezTo>
                    <a:pt x="2876090" y="1419198"/>
                    <a:pt x="3003804" y="1454640"/>
                    <a:pt x="3101730" y="1477925"/>
                  </a:cubicBezTo>
                  <a:cubicBezTo>
                    <a:pt x="3199656" y="1501210"/>
                    <a:pt x="3258454" y="1507022"/>
                    <a:pt x="3335540" y="1515883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4807" y="3892382"/>
              <a:ext cx="715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>
                  <a:solidFill>
                    <a:srgbClr val="0000FF"/>
                  </a:solidFill>
                </a:rPr>
                <a:t>CRESST</a:t>
              </a:r>
              <a:endParaRPr lang="en-CA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Wolfgang\Eigene\Dienst\Projekte\SNOLAB\m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12" y="882373"/>
            <a:ext cx="5932508" cy="4676718"/>
          </a:xfrm>
          <a:prstGeom prst="rect">
            <a:avLst/>
          </a:prstGeom>
          <a:noFill/>
        </p:spPr>
      </p:pic>
      <p:pic>
        <p:nvPicPr>
          <p:cNvPr id="25" name="Picture 2" descr="C:\Users\Wolfgang\Eigene\Dienst\Projekte\SNOLAB\min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 l="3960" t="74757" r="84997"/>
          <a:stretch>
            <a:fillRect/>
          </a:stretch>
        </p:blipFill>
        <p:spPr bwMode="auto">
          <a:xfrm>
            <a:off x="3766780" y="3835015"/>
            <a:ext cx="655092" cy="1180531"/>
          </a:xfrm>
          <a:prstGeom prst="rect">
            <a:avLst/>
          </a:prstGeom>
          <a:noFill/>
        </p:spPr>
      </p:pic>
      <p:pic>
        <p:nvPicPr>
          <p:cNvPr id="26" name="Picture 2" descr="C:\Users\Wolfgang\Eigene\Dienst\Projekte\SNOLAB\min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 t="57542" r="81125" b="21206"/>
          <a:stretch>
            <a:fillRect/>
          </a:stretch>
        </p:blipFill>
        <p:spPr bwMode="auto">
          <a:xfrm>
            <a:off x="3656949" y="3073115"/>
            <a:ext cx="1119777" cy="99391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2619" y="217815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Dark Matter Search at SNOLAB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28194" y="3728942"/>
            <a:ext cx="3411169" cy="2760412"/>
            <a:chOff x="280" y="2184"/>
            <a:chExt cx="2312" cy="1973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88" y="2184"/>
              <a:ext cx="2304" cy="1973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dk1"/>
                </a:solidFill>
              </a:endParaRPr>
            </a:p>
          </p:txBody>
        </p:sp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2208"/>
              <a:ext cx="2064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985" y="3746"/>
              <a:ext cx="94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 smtClean="0">
                  <a:latin typeface="+mn-lt"/>
                  <a:cs typeface="+mn-cs"/>
                </a:rPr>
                <a:t>Shileding [mwe]</a:t>
              </a:r>
              <a:endParaRPr lang="de-DE" sz="1400" b="1" dirty="0">
                <a:latin typeface="+mn-lt"/>
                <a:cs typeface="+mn-cs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 rot="16200000">
              <a:off x="-293" y="3030"/>
              <a:ext cx="135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 smtClean="0">
                  <a:latin typeface="+mn-lt"/>
                  <a:cs typeface="+mn-cs"/>
                </a:rPr>
                <a:t>log (</a:t>
              </a:r>
              <a:r>
                <a:rPr lang="de-DE" sz="1400" b="1" dirty="0" smtClean="0"/>
                <a:t>Muon </a:t>
              </a:r>
              <a:r>
                <a:rPr lang="de-DE" sz="1400" b="1" dirty="0" smtClean="0">
                  <a:latin typeface="+mn-lt"/>
                  <a:cs typeface="+mn-cs"/>
                </a:rPr>
                <a:t>flux [m</a:t>
              </a:r>
              <a:r>
                <a:rPr lang="de-DE" sz="1400" b="1" baseline="30000" dirty="0" smtClean="0">
                  <a:latin typeface="+mn-lt"/>
                  <a:cs typeface="+mn-cs"/>
                </a:rPr>
                <a:t>-2</a:t>
              </a:r>
              <a:r>
                <a:rPr lang="de-DE" sz="1400" b="1" dirty="0" smtClean="0">
                  <a:latin typeface="+mn-lt"/>
                  <a:cs typeface="+mn-cs"/>
                </a:rPr>
                <a:t>s</a:t>
              </a:r>
              <a:r>
                <a:rPr lang="de-DE" sz="1400" b="1" baseline="30000" dirty="0" smtClean="0">
                  <a:latin typeface="+mn-lt"/>
                  <a:cs typeface="+mn-cs"/>
                </a:rPr>
                <a:t>-1</a:t>
              </a:r>
              <a:r>
                <a:rPr lang="de-DE" sz="1400" b="1" dirty="0" smtClean="0">
                  <a:latin typeface="+mn-lt"/>
                  <a:cs typeface="+mn-cs"/>
                </a:rPr>
                <a:t>])</a:t>
              </a:r>
              <a:endParaRPr lang="de-DE" sz="1400" b="1" dirty="0">
                <a:latin typeface="+mn-lt"/>
                <a:cs typeface="+mn-cs"/>
              </a:endParaRPr>
            </a:p>
          </p:txBody>
        </p:sp>
      </p:grp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1316473" y="4997978"/>
            <a:ext cx="141640" cy="134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344997" y="5633941"/>
            <a:ext cx="141640" cy="134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>
            <a:off x="1429675" y="5193903"/>
            <a:ext cx="827710" cy="502276"/>
          </a:xfrm>
          <a:custGeom>
            <a:avLst/>
            <a:gdLst>
              <a:gd name="T0" fmla="*/ 0 w 561"/>
              <a:gd name="T1" fmla="*/ 0 h 359"/>
              <a:gd name="T2" fmla="*/ 186 w 561"/>
              <a:gd name="T3" fmla="*/ 235 h 359"/>
              <a:gd name="T4" fmla="*/ 561 w 561"/>
              <a:gd name="T5" fmla="*/ 359 h 359"/>
              <a:gd name="T6" fmla="*/ 0 60000 65536"/>
              <a:gd name="T7" fmla="*/ 0 60000 65536"/>
              <a:gd name="T8" fmla="*/ 0 60000 65536"/>
              <a:gd name="T9" fmla="*/ 0 w 561"/>
              <a:gd name="T10" fmla="*/ 0 h 359"/>
              <a:gd name="T11" fmla="*/ 561 w 561"/>
              <a:gd name="T12" fmla="*/ 359 h 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359">
                <a:moveTo>
                  <a:pt x="0" y="0"/>
                </a:moveTo>
                <a:cubicBezTo>
                  <a:pt x="31" y="37"/>
                  <a:pt x="93" y="175"/>
                  <a:pt x="186" y="235"/>
                </a:cubicBezTo>
                <a:cubicBezTo>
                  <a:pt x="282" y="291"/>
                  <a:pt x="483" y="333"/>
                  <a:pt x="561" y="35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75286" y="884599"/>
            <a:ext cx="7734924" cy="4736892"/>
            <a:chOff x="1849285" y="2064852"/>
            <a:chExt cx="5026741" cy="2789194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4825" t="12258" r="17837" b="14395"/>
            <a:stretch>
              <a:fillRect/>
            </a:stretch>
          </p:blipFill>
          <p:spPr bwMode="auto">
            <a:xfrm>
              <a:off x="1849285" y="2064852"/>
              <a:ext cx="5026741" cy="2789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708903" y="2725755"/>
              <a:ext cx="713067" cy="292260"/>
            </a:xfrm>
            <a:prstGeom prst="wedgeRoundRectCallout">
              <a:avLst>
                <a:gd name="adj1" fmla="val -53904"/>
                <a:gd name="adj2" fmla="val -125785"/>
                <a:gd name="adj3" fmla="val 16667"/>
              </a:avLst>
            </a:prstGeom>
            <a:solidFill>
              <a:srgbClr val="33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152400" dir="5400000" sx="90000" sy="-19000" rotWithShape="0">
                <a:prstClr val="black">
                  <a:alpha val="50000"/>
                </a:prstClr>
              </a:outerShdw>
            </a:effectLst>
          </p:spPr>
          <p:txBody>
            <a:bodyPr lIns="90129" tIns="49310" rIns="90129" bIns="49310" anchor="ctr"/>
            <a:lstStyle/>
            <a:p>
              <a:pPr algn="ctr">
                <a:lnSpc>
                  <a:spcPct val="98000"/>
                </a:lnSpc>
                <a:tabLst>
                  <a:tab pos="656650" algn="l"/>
                  <a:tab pos="1313299" algn="l"/>
                </a:tabLst>
              </a:pPr>
              <a:r>
                <a:rPr lang="en-US" sz="1400" b="1" dirty="0" smtClean="0">
                  <a:latin typeface="Calibri" pitchFamily="34" charset="0"/>
                  <a:ea typeface="Luxi Sans" pitchFamily="16" charset="0"/>
                  <a:cs typeface="Luxi Sans" pitchFamily="16" charset="0"/>
                </a:rPr>
                <a:t>DAMIC</a:t>
              </a:r>
              <a:br>
                <a:rPr lang="en-US" sz="1400" b="1" dirty="0" smtClean="0">
                  <a:latin typeface="Calibri" pitchFamily="34" charset="0"/>
                  <a:ea typeface="Luxi Sans" pitchFamily="16" charset="0"/>
                  <a:cs typeface="Luxi Sans" pitchFamily="16" charset="0"/>
                </a:rPr>
              </a:br>
              <a:r>
                <a:rPr lang="en-US" sz="1400" b="1" dirty="0" smtClean="0">
                  <a:latin typeface="Calibri" pitchFamily="34" charset="0"/>
                  <a:ea typeface="Luxi Sans" pitchFamily="16" charset="0"/>
                  <a:cs typeface="Luxi Sans" pitchFamily="16" charset="0"/>
                </a:rPr>
                <a:t>(DEAP-1)</a:t>
              </a:r>
              <a:endParaRPr lang="en-US" sz="1400" b="1" dirty="0">
                <a:latin typeface="Calibri" pitchFamily="34" charset="0"/>
                <a:ea typeface="Luxi Sans" pitchFamily="16" charset="0"/>
                <a:cs typeface="Luxi Sans" pitchFamily="16" charset="0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4692417" y="3794093"/>
              <a:ext cx="861655" cy="160723"/>
            </a:xfrm>
            <a:prstGeom prst="wedgeRoundRectCallout">
              <a:avLst>
                <a:gd name="adj1" fmla="val -55367"/>
                <a:gd name="adj2" fmla="val -246662"/>
                <a:gd name="adj3" fmla="val 16667"/>
              </a:avLst>
            </a:prstGeom>
            <a:solidFill>
              <a:srgbClr val="33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152400" dir="5400000" sx="90000" sy="-19000" rotWithShape="0">
                <a:prstClr val="black">
                  <a:alpha val="50000"/>
                </a:prstClr>
              </a:outerShdw>
            </a:effectLst>
          </p:spPr>
          <p:txBody>
            <a:bodyPr lIns="90129" tIns="49310" rIns="90129" bIns="49310" anchor="ctr"/>
            <a:lstStyle/>
            <a:p>
              <a:pPr algn="ctr">
                <a:lnSpc>
                  <a:spcPct val="98000"/>
                </a:lnSpc>
                <a:tabLst>
                  <a:tab pos="656650" algn="l"/>
                  <a:tab pos="1313299" algn="l"/>
                </a:tabLst>
              </a:pPr>
              <a:r>
                <a:rPr lang="en-US" sz="1400" b="1" dirty="0" smtClean="0">
                  <a:latin typeface="Calibri" pitchFamily="34" charset="0"/>
                  <a:ea typeface="Luxi Sans" pitchFamily="16" charset="0"/>
                  <a:cs typeface="Luxi Sans" pitchFamily="16" charset="0"/>
                </a:rPr>
                <a:t>PICASSO-II</a:t>
              </a:r>
              <a:endParaRPr lang="en-US" sz="1400" b="1" dirty="0">
                <a:latin typeface="Calibri" pitchFamily="34" charset="0"/>
                <a:ea typeface="Luxi Sans" pitchFamily="16" charset="0"/>
                <a:cs typeface="Luxi Sans" pitchFamily="16" charset="0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5529647" y="2821724"/>
              <a:ext cx="812471" cy="160960"/>
            </a:xfrm>
            <a:prstGeom prst="wedgeRoundRectCallout">
              <a:avLst>
                <a:gd name="adj1" fmla="val -91018"/>
                <a:gd name="adj2" fmla="val 258005"/>
                <a:gd name="adj3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152400" dist="101600" dir="5400000" sx="90000" sy="-19000" rotWithShape="0">
                <a:prstClr val="black">
                  <a:alpha val="50000"/>
                </a:prstClr>
              </a:outerShdw>
            </a:effectLst>
          </p:spPr>
          <p:txBody>
            <a:bodyPr lIns="90129" tIns="49310" rIns="90129" bIns="49310" anchor="ctr"/>
            <a:lstStyle/>
            <a:p>
              <a:pPr algn="ctr">
                <a:lnSpc>
                  <a:spcPct val="98000"/>
                </a:lnSpc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1400" b="1" dirty="0" smtClean="0">
                  <a:solidFill>
                    <a:srgbClr val="FF0000"/>
                  </a:solidFill>
                  <a:latin typeface="Calibri" pitchFamily="34" charset="0"/>
                  <a:ea typeface="Luxi Sans" pitchFamily="16" charset="0"/>
                  <a:cs typeface="Luxi Sans" pitchFamily="16" charset="0"/>
                </a:rPr>
                <a:t>SuperCDMS</a:t>
              </a:r>
              <a:endParaRPr lang="en-US" sz="1400" b="1" dirty="0">
                <a:solidFill>
                  <a:srgbClr val="FF0000"/>
                </a:solidFill>
                <a:latin typeface="Calibri" pitchFamily="34" charset="0"/>
                <a:ea typeface="Luxi Sans" pitchFamily="16" charset="0"/>
                <a:cs typeface="Luxi Sans" pitchFamily="16" charset="0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3406364" y="2721567"/>
              <a:ext cx="745026" cy="318158"/>
            </a:xfrm>
            <a:prstGeom prst="wedgeRoundRectCallout">
              <a:avLst>
                <a:gd name="adj1" fmla="val 124785"/>
                <a:gd name="adj2" fmla="val -176666"/>
                <a:gd name="adj3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152400" dist="139700" dir="5400000" sx="90000" sy="-19000" rotWithShape="0">
                <a:prstClr val="black">
                  <a:alpha val="50000"/>
                </a:prstClr>
              </a:outerShdw>
            </a:effectLst>
          </p:spPr>
          <p:txBody>
            <a:bodyPr lIns="90129" tIns="49310" rIns="90129" bIns="49310" anchor="ctr"/>
            <a:lstStyle/>
            <a:p>
              <a:pPr>
                <a:lnSpc>
                  <a:spcPct val="98000"/>
                </a:lnSpc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1" dirty="0" smtClean="0">
                  <a:latin typeface="Calibri" pitchFamily="34" charset="0"/>
                  <a:ea typeface="Luxi Sans" pitchFamily="16" charset="0"/>
                  <a:cs typeface="Luxi Sans" pitchFamily="16" charset="0"/>
                </a:rPr>
                <a:t>DEAP </a:t>
              </a:r>
              <a:r>
                <a:rPr lang="en-US" sz="1400" b="1" dirty="0">
                  <a:latin typeface="Calibri" pitchFamily="34" charset="0"/>
                  <a:ea typeface="Luxi Sans" pitchFamily="16" charset="0"/>
                  <a:cs typeface="Luxi Sans" pitchFamily="16" charset="0"/>
                </a:rPr>
                <a:t>3600,</a:t>
              </a:r>
            </a:p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1400" b="1" dirty="0" err="1" smtClean="0">
                  <a:latin typeface="Calibri" pitchFamily="34" charset="0"/>
                  <a:ea typeface="Luxi Sans" pitchFamily="16" charset="0"/>
                  <a:cs typeface="Luxi Sans" pitchFamily="16" charset="0"/>
                </a:rPr>
                <a:t>MiniCLEAN</a:t>
              </a:r>
              <a:endParaRPr lang="en-US" sz="1400" b="1" dirty="0">
                <a:latin typeface="Calibri" pitchFamily="34" charset="0"/>
                <a:ea typeface="Luxi Sans" pitchFamily="16" charset="0"/>
                <a:cs typeface="Luxi Sans" pitchFamily="16" charset="0"/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3344278" y="3504794"/>
              <a:ext cx="881182" cy="176794"/>
            </a:xfrm>
            <a:prstGeom prst="wedgeRoundRectCallout">
              <a:avLst>
                <a:gd name="adj1" fmla="val 98497"/>
                <a:gd name="adj2" fmla="val -156611"/>
                <a:gd name="adj3" fmla="val 16667"/>
              </a:avLst>
            </a:prstGeom>
            <a:solidFill>
              <a:srgbClr val="33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152400" dir="5400000" sx="90000" sy="-19000" rotWithShape="0">
                <a:prstClr val="black">
                  <a:alpha val="50000"/>
                </a:prstClr>
              </a:outerShdw>
            </a:effectLst>
          </p:spPr>
          <p:txBody>
            <a:bodyPr lIns="90129" tIns="49310" rIns="90129" bIns="49310" anchor="ctr"/>
            <a:lstStyle/>
            <a:p>
              <a:pPr algn="ctr">
                <a:lnSpc>
                  <a:spcPct val="98000"/>
                </a:lnSpc>
                <a:tabLst>
                  <a:tab pos="656650" algn="l"/>
                  <a:tab pos="1313299" algn="l"/>
                </a:tabLst>
              </a:pPr>
              <a:r>
                <a:rPr lang="en-US" sz="1400" b="1" dirty="0" smtClean="0">
                  <a:latin typeface="Calibri" pitchFamily="34" charset="0"/>
                  <a:ea typeface="Luxi Sans" pitchFamily="16" charset="0"/>
                  <a:cs typeface="Luxi Sans" pitchFamily="16" charset="0"/>
                </a:rPr>
                <a:t>COUPP / PICO</a:t>
              </a:r>
              <a:endParaRPr lang="en-US" sz="1400" b="1" dirty="0">
                <a:latin typeface="Calibri" pitchFamily="34" charset="0"/>
                <a:ea typeface="Luxi Sans" pitchFamily="16" charset="0"/>
                <a:cs typeface="Luxi Sans" pitchFamily="16" charset="0"/>
              </a:endParaRPr>
            </a:p>
          </p:txBody>
        </p:sp>
      </p:grp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2887" y="898536"/>
            <a:ext cx="1159681" cy="84793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4" name="Picture 2" descr="C:\Users\Wolfgang\Eigene\Dienst\Queens\Funding\CRC_CFI\CFI_2011\5_Final\Input\Figures\SNOLAB_DriftLayout_larget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9997" y="1033873"/>
            <a:ext cx="5442552" cy="375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2183E-6 L -0.18368 0.0876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1489" y="217815"/>
            <a:ext cx="4301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SuperCDMS at SNOLAB R&amp;D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932725"/>
            <a:ext cx="43499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Larger modules (1.4 kg </a:t>
            </a:r>
            <a:r>
              <a:rPr lang="en-CA" dirty="0" err="1" smtClean="0">
                <a:solidFill>
                  <a:schemeClr val="bg1"/>
                </a:solidFill>
              </a:rPr>
              <a:t>Ge</a:t>
            </a:r>
            <a:r>
              <a:rPr lang="en-CA" dirty="0" smtClean="0">
                <a:solidFill>
                  <a:schemeClr val="bg1"/>
                </a:solidFill>
              </a:rPr>
              <a:t>/0.6 kg Si)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First prototypes are being tested using existing hardware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Mechanical prototype for new tower exists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Developing dedicated HV detectors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New SQUIDs for improved phonon performance (from NIST, USA)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New low noise charge amplifier (HEMTs from  CNRS/LPN, France)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err="1" smtClean="0">
                <a:solidFill>
                  <a:schemeClr val="bg1"/>
                </a:solidFill>
              </a:rPr>
              <a:t>Compactified</a:t>
            </a:r>
            <a:r>
              <a:rPr lang="en-CA" dirty="0" smtClean="0">
                <a:solidFill>
                  <a:schemeClr val="bg1"/>
                </a:solidFill>
              </a:rPr>
              <a:t> readout electronics (one 3U board / det. replaces 2 9U boards and digitizer)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DAQ: MIDAS based (UBC/TRIUMF)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5617011" y="791144"/>
            <a:ext cx="3319893" cy="2499142"/>
            <a:chOff x="720772" y="3825458"/>
            <a:chExt cx="3319893" cy="2499142"/>
          </a:xfrm>
        </p:grpSpPr>
        <p:pic>
          <p:nvPicPr>
            <p:cNvPr id="5" name="Picture 1" descr="C:\Users\Wolfgang\Eigene\Dienst\Projekte\CDMS\Bilder\100mm_iZIP_Side1a_packaged.JPG"/>
            <p:cNvPicPr>
              <a:picLocks noChangeAspect="1" noChangeArrowheads="1"/>
            </p:cNvPicPr>
            <p:nvPr/>
          </p:nvPicPr>
          <p:blipFill>
            <a:blip r:embed="rId2" cstate="print"/>
            <a:srcRect l="3594" t="15313" r="12031"/>
            <a:stretch>
              <a:fillRect/>
            </a:stretch>
          </p:blipFill>
          <p:spPr bwMode="auto">
            <a:xfrm>
              <a:off x="720772" y="3825458"/>
              <a:ext cx="3319893" cy="249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565343" y="4264719"/>
              <a:ext cx="2413431" cy="830997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60363" indent="-360363"/>
              <a:r>
                <a:rPr lang="en-CA" sz="1600" dirty="0" smtClean="0">
                  <a:solidFill>
                    <a:schemeClr val="bg1"/>
                  </a:solidFill>
                </a:rPr>
                <a:t>100 mm </a:t>
              </a:r>
              <a:r>
                <a:rPr lang="en-CA" sz="1600" dirty="0" err="1" smtClean="0">
                  <a:solidFill>
                    <a:schemeClr val="bg1"/>
                  </a:solidFill>
                </a:rPr>
                <a:t>iZIP</a:t>
              </a:r>
              <a:r>
                <a:rPr lang="en-CA" sz="1600" dirty="0" smtClean="0">
                  <a:solidFill>
                    <a:schemeClr val="bg1"/>
                  </a:solidFill>
                </a:rPr>
                <a:t>:</a:t>
              </a:r>
            </a:p>
            <a:p>
              <a:pPr marL="360363" indent="-360363"/>
              <a:r>
                <a:rPr lang="en-CA" sz="1600" dirty="0" smtClean="0">
                  <a:solidFill>
                    <a:schemeClr val="bg1"/>
                  </a:solidFill>
                </a:rPr>
                <a:t>33 mm high, 100 mm </a:t>
              </a:r>
              <a:r>
                <a:rPr lang="en-CA" sz="1600" dirty="0" smtClean="0">
                  <a:solidFill>
                    <a:schemeClr val="bg1"/>
                  </a:solidFill>
                  <a:sym typeface="Symbol"/>
                </a:rPr>
                <a:t></a:t>
              </a:r>
            </a:p>
            <a:p>
              <a:pPr marL="360363" indent="-360363"/>
              <a:r>
                <a:rPr lang="en-CA" sz="1600" dirty="0" smtClean="0">
                  <a:solidFill>
                    <a:schemeClr val="bg1"/>
                  </a:solidFill>
                  <a:sym typeface="Symbol"/>
                </a:rPr>
                <a:t>1.4 kg </a:t>
              </a:r>
              <a:r>
                <a:rPr lang="en-CA" sz="1600" dirty="0" err="1" smtClean="0">
                  <a:solidFill>
                    <a:schemeClr val="bg1"/>
                  </a:solidFill>
                  <a:sym typeface="Symbol"/>
                </a:rPr>
                <a:t>Ge</a:t>
              </a:r>
              <a:r>
                <a:rPr lang="en-CA" sz="1600" dirty="0" smtClean="0">
                  <a:solidFill>
                    <a:schemeClr val="bg1"/>
                  </a:solidFill>
                  <a:sym typeface="Symbol"/>
                </a:rPr>
                <a:t> / 600 g Si</a:t>
              </a:r>
              <a:endParaRPr lang="en-CA" sz="16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t="4561"/>
          <a:stretch>
            <a:fillRect/>
          </a:stretch>
        </p:blipFill>
        <p:spPr bwMode="auto">
          <a:xfrm>
            <a:off x="6248562" y="1554479"/>
            <a:ext cx="2856249" cy="47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AssembledTow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75" t="8411" r="24831" b="10463"/>
          <a:stretch>
            <a:fillRect/>
          </a:stretch>
        </p:blipFill>
        <p:spPr bwMode="auto">
          <a:xfrm>
            <a:off x="4553712" y="1783998"/>
            <a:ext cx="1792708" cy="50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889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8" name="Picture 4" descr="C:\Users\Wolfgang\Eigene\Privat\Photos_Filme\Photos_non_chron\Verschiedenes\CDMS_Queens\1305_DCRC\IMG_0719.JPG"/>
          <p:cNvPicPr>
            <a:picLocks noChangeAspect="1" noChangeArrowheads="1"/>
          </p:cNvPicPr>
          <p:nvPr/>
        </p:nvPicPr>
        <p:blipFill>
          <a:blip r:embed="rId5" cstate="print"/>
          <a:srcRect l="12130" t="26015" r="2123" b="19989"/>
          <a:stretch>
            <a:fillRect/>
          </a:stretch>
        </p:blipFill>
        <p:spPr bwMode="auto">
          <a:xfrm>
            <a:off x="277467" y="4662085"/>
            <a:ext cx="4123946" cy="19477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736" y="3432472"/>
            <a:ext cx="3829952" cy="29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534" y="2409825"/>
            <a:ext cx="3800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- CAP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088048" y="804565"/>
            <a:ext cx="4865671" cy="3179605"/>
            <a:chOff x="4496033" y="804566"/>
            <a:chExt cx="4457686" cy="2912996"/>
          </a:xfrm>
        </p:grpSpPr>
        <p:grpSp>
          <p:nvGrpSpPr>
            <p:cNvPr id="15" name="Group 14"/>
            <p:cNvGrpSpPr/>
            <p:nvPr/>
          </p:nvGrpSpPr>
          <p:grpSpPr>
            <a:xfrm>
              <a:off x="4496033" y="804566"/>
              <a:ext cx="4457686" cy="2912996"/>
              <a:chOff x="4174435" y="804565"/>
              <a:chExt cx="4779284" cy="312315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74435" y="804565"/>
                <a:ext cx="4779284" cy="3123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Limit_faking_2.png"/>
              <p:cNvPicPr>
                <a:picLocks noChangeAspect="1"/>
              </p:cNvPicPr>
              <p:nvPr/>
            </p:nvPicPr>
            <p:blipFill>
              <a:blip r:embed="rId3" cstate="print"/>
              <a:srcRect l="23936" r="1309"/>
              <a:stretch>
                <a:fillRect/>
              </a:stretch>
            </p:blipFill>
            <p:spPr>
              <a:xfrm>
                <a:off x="6503213" y="2191544"/>
                <a:ext cx="1909267" cy="792415"/>
              </a:xfrm>
              <a:prstGeom prst="rect">
                <a:avLst/>
              </a:prstGeom>
            </p:spPr>
          </p:pic>
          <p:pic>
            <p:nvPicPr>
              <p:cNvPr id="18" name="Picture 17" descr="Limit_faking_2.png"/>
              <p:cNvPicPr>
                <a:picLocks noChangeAspect="1"/>
              </p:cNvPicPr>
              <p:nvPr/>
            </p:nvPicPr>
            <p:blipFill>
              <a:blip r:embed="rId3" cstate="print"/>
              <a:srcRect r="73725"/>
              <a:stretch>
                <a:fillRect/>
              </a:stretch>
            </p:blipFill>
            <p:spPr>
              <a:xfrm>
                <a:off x="5890669" y="2300747"/>
                <a:ext cx="612544" cy="629309"/>
              </a:xfrm>
              <a:prstGeom prst="rect">
                <a:avLst/>
              </a:prstGeom>
            </p:spPr>
          </p:pic>
        </p:grpSp>
        <p:sp>
          <p:nvSpPr>
            <p:cNvPr id="19" name="Freeform 18"/>
            <p:cNvSpPr/>
            <p:nvPr/>
          </p:nvSpPr>
          <p:spPr>
            <a:xfrm>
              <a:off x="5490734" y="936068"/>
              <a:ext cx="1035742" cy="931735"/>
            </a:xfrm>
            <a:custGeom>
              <a:avLst/>
              <a:gdLst>
                <a:gd name="connsiteX0" fmla="*/ 0 w 1035742"/>
                <a:gd name="connsiteY0" fmla="*/ 0 h 931735"/>
                <a:gd name="connsiteX1" fmla="*/ 43336 w 1035742"/>
                <a:gd name="connsiteY1" fmla="*/ 125676 h 931735"/>
                <a:gd name="connsiteX2" fmla="*/ 125675 w 1035742"/>
                <a:gd name="connsiteY2" fmla="*/ 255686 h 931735"/>
                <a:gd name="connsiteX3" fmla="*/ 208015 w 1035742"/>
                <a:gd name="connsiteY3" fmla="*/ 338025 h 931735"/>
                <a:gd name="connsiteX4" fmla="*/ 316356 w 1035742"/>
                <a:gd name="connsiteY4" fmla="*/ 424698 h 931735"/>
                <a:gd name="connsiteX5" fmla="*/ 407363 w 1035742"/>
                <a:gd name="connsiteY5" fmla="*/ 476702 h 931735"/>
                <a:gd name="connsiteX6" fmla="*/ 489702 w 1035742"/>
                <a:gd name="connsiteY6" fmla="*/ 598044 h 931735"/>
                <a:gd name="connsiteX7" fmla="*/ 567708 w 1035742"/>
                <a:gd name="connsiteY7" fmla="*/ 684717 h 931735"/>
                <a:gd name="connsiteX8" fmla="*/ 641380 w 1035742"/>
                <a:gd name="connsiteY8" fmla="*/ 745388 h 931735"/>
                <a:gd name="connsiteX9" fmla="*/ 741054 w 1035742"/>
                <a:gd name="connsiteY9" fmla="*/ 793058 h 931735"/>
                <a:gd name="connsiteX10" fmla="*/ 801725 w 1035742"/>
                <a:gd name="connsiteY10" fmla="*/ 819060 h 931735"/>
                <a:gd name="connsiteX11" fmla="*/ 845061 w 1035742"/>
                <a:gd name="connsiteY11" fmla="*/ 862396 h 931735"/>
                <a:gd name="connsiteX12" fmla="*/ 966403 w 1035742"/>
                <a:gd name="connsiteY12" fmla="*/ 910067 h 931735"/>
                <a:gd name="connsiteX13" fmla="*/ 1035742 w 1035742"/>
                <a:gd name="connsiteY13" fmla="*/ 931735 h 931735"/>
                <a:gd name="connsiteX14" fmla="*/ 1035742 w 1035742"/>
                <a:gd name="connsiteY14" fmla="*/ 931735 h 931735"/>
                <a:gd name="connsiteX0" fmla="*/ 0 w 1035742"/>
                <a:gd name="connsiteY0" fmla="*/ 0 h 931735"/>
                <a:gd name="connsiteX1" fmla="*/ 43336 w 1035742"/>
                <a:gd name="connsiteY1" fmla="*/ 125676 h 931735"/>
                <a:gd name="connsiteX2" fmla="*/ 125675 w 1035742"/>
                <a:gd name="connsiteY2" fmla="*/ 255686 h 931735"/>
                <a:gd name="connsiteX3" fmla="*/ 208015 w 1035742"/>
                <a:gd name="connsiteY3" fmla="*/ 338025 h 931735"/>
                <a:gd name="connsiteX4" fmla="*/ 316356 w 1035742"/>
                <a:gd name="connsiteY4" fmla="*/ 424698 h 931735"/>
                <a:gd name="connsiteX5" fmla="*/ 407363 w 1035742"/>
                <a:gd name="connsiteY5" fmla="*/ 476702 h 931735"/>
                <a:gd name="connsiteX6" fmla="*/ 489702 w 1035742"/>
                <a:gd name="connsiteY6" fmla="*/ 598044 h 931735"/>
                <a:gd name="connsiteX7" fmla="*/ 567708 w 1035742"/>
                <a:gd name="connsiteY7" fmla="*/ 684717 h 931735"/>
                <a:gd name="connsiteX8" fmla="*/ 641380 w 1035742"/>
                <a:gd name="connsiteY8" fmla="*/ 745388 h 931735"/>
                <a:gd name="connsiteX9" fmla="*/ 741054 w 1035742"/>
                <a:gd name="connsiteY9" fmla="*/ 793058 h 931735"/>
                <a:gd name="connsiteX10" fmla="*/ 801725 w 1035742"/>
                <a:gd name="connsiteY10" fmla="*/ 819060 h 931735"/>
                <a:gd name="connsiteX11" fmla="*/ 873636 w 1035742"/>
                <a:gd name="connsiteY11" fmla="*/ 869540 h 931735"/>
                <a:gd name="connsiteX12" fmla="*/ 966403 w 1035742"/>
                <a:gd name="connsiteY12" fmla="*/ 910067 h 931735"/>
                <a:gd name="connsiteX13" fmla="*/ 1035742 w 1035742"/>
                <a:gd name="connsiteY13" fmla="*/ 931735 h 931735"/>
                <a:gd name="connsiteX14" fmla="*/ 1035742 w 1035742"/>
                <a:gd name="connsiteY14" fmla="*/ 931735 h 9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742" h="931735">
                  <a:moveTo>
                    <a:pt x="0" y="0"/>
                  </a:moveTo>
                  <a:cubicBezTo>
                    <a:pt x="11195" y="41531"/>
                    <a:pt x="22390" y="83062"/>
                    <a:pt x="43336" y="125676"/>
                  </a:cubicBezTo>
                  <a:cubicBezTo>
                    <a:pt x="64282" y="168290"/>
                    <a:pt x="98229" y="220295"/>
                    <a:pt x="125675" y="255686"/>
                  </a:cubicBezTo>
                  <a:cubicBezTo>
                    <a:pt x="153121" y="291077"/>
                    <a:pt x="176235" y="309856"/>
                    <a:pt x="208015" y="338025"/>
                  </a:cubicBezTo>
                  <a:cubicBezTo>
                    <a:pt x="239795" y="366194"/>
                    <a:pt x="283131" y="401585"/>
                    <a:pt x="316356" y="424698"/>
                  </a:cubicBezTo>
                  <a:cubicBezTo>
                    <a:pt x="349581" y="447811"/>
                    <a:pt x="378472" y="447811"/>
                    <a:pt x="407363" y="476702"/>
                  </a:cubicBezTo>
                  <a:cubicBezTo>
                    <a:pt x="436254" y="505593"/>
                    <a:pt x="462978" y="563375"/>
                    <a:pt x="489702" y="598044"/>
                  </a:cubicBezTo>
                  <a:cubicBezTo>
                    <a:pt x="516426" y="632713"/>
                    <a:pt x="542428" y="660160"/>
                    <a:pt x="567708" y="684717"/>
                  </a:cubicBezTo>
                  <a:cubicBezTo>
                    <a:pt x="592988" y="709274"/>
                    <a:pt x="612489" y="727331"/>
                    <a:pt x="641380" y="745388"/>
                  </a:cubicBezTo>
                  <a:cubicBezTo>
                    <a:pt x="670271" y="763445"/>
                    <a:pt x="714330" y="780779"/>
                    <a:pt x="741054" y="793058"/>
                  </a:cubicBezTo>
                  <a:cubicBezTo>
                    <a:pt x="767778" y="805337"/>
                    <a:pt x="779628" y="806313"/>
                    <a:pt x="801725" y="819060"/>
                  </a:cubicBezTo>
                  <a:cubicBezTo>
                    <a:pt x="823822" y="831807"/>
                    <a:pt x="846190" y="854372"/>
                    <a:pt x="873636" y="869540"/>
                  </a:cubicBezTo>
                  <a:cubicBezTo>
                    <a:pt x="901082" y="884708"/>
                    <a:pt x="939385" y="899701"/>
                    <a:pt x="966403" y="910067"/>
                  </a:cubicBezTo>
                  <a:cubicBezTo>
                    <a:pt x="993421" y="920433"/>
                    <a:pt x="1035742" y="931735"/>
                    <a:pt x="1035742" y="931735"/>
                  </a:cubicBezTo>
                  <a:lnTo>
                    <a:pt x="1035742" y="931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Box 19"/>
            <p:cNvSpPr txBox="1"/>
            <p:nvPr/>
          </p:nvSpPr>
          <p:spPr>
            <a:xfrm rot="2597425">
              <a:off x="5367050" y="1221295"/>
              <a:ext cx="545015" cy="25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CRESST</a:t>
              </a:r>
            </a:p>
            <a:p>
              <a:r>
                <a:rPr lang="en-CA" sz="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(2014)</a:t>
              </a:r>
              <a:endParaRPr lang="en-CA" sz="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93385" y="217815"/>
            <a:ext cx="355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SuperCDMS at SNOLAB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1371" y="3972207"/>
            <a:ext cx="3612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Initial payload includes  mix of standard  and HV detectors (</a:t>
            </a:r>
            <a:r>
              <a:rPr lang="en-CA" dirty="0" err="1" smtClean="0">
                <a:solidFill>
                  <a:schemeClr val="bg1"/>
                </a:solidFill>
              </a:rPr>
              <a:t>Ge</a:t>
            </a:r>
            <a:r>
              <a:rPr lang="en-CA" dirty="0" smtClean="0">
                <a:solidFill>
                  <a:schemeClr val="bg1"/>
                </a:solidFill>
              </a:rPr>
              <a:t>, potentially some Si)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Room for significant additional payload e.g. from EURECA (CRESST, EDELWEISS) or advanced HV </a:t>
            </a:r>
            <a:r>
              <a:rPr lang="en-CA" dirty="0" err="1" smtClean="0">
                <a:solidFill>
                  <a:schemeClr val="bg1"/>
                </a:solidFill>
              </a:rPr>
              <a:t>dets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Freeform 10"/>
          <p:cNvSpPr/>
          <p:nvPr/>
        </p:nvSpPr>
        <p:spPr>
          <a:xfrm>
            <a:off x="196297" y="1799182"/>
            <a:ext cx="5320083" cy="3878841"/>
          </a:xfrm>
          <a:custGeom>
            <a:avLst/>
            <a:gdLst>
              <a:gd name="connsiteX0" fmla="*/ 274320 w 5322073"/>
              <a:gd name="connsiteY0" fmla="*/ 2199861 h 3770243"/>
              <a:gd name="connsiteX1" fmla="*/ 489005 w 5322073"/>
              <a:gd name="connsiteY1" fmla="*/ 2692842 h 3770243"/>
              <a:gd name="connsiteX2" fmla="*/ 3208351 w 5322073"/>
              <a:gd name="connsiteY2" fmla="*/ 3615193 h 3770243"/>
              <a:gd name="connsiteX3" fmla="*/ 4575976 w 5322073"/>
              <a:gd name="connsiteY3" fmla="*/ 3623144 h 3770243"/>
              <a:gd name="connsiteX4" fmla="*/ 4957638 w 5322073"/>
              <a:gd name="connsiteY4" fmla="*/ 3289189 h 3770243"/>
              <a:gd name="connsiteX5" fmla="*/ 4758856 w 5322073"/>
              <a:gd name="connsiteY5" fmla="*/ 2764403 h 3770243"/>
              <a:gd name="connsiteX6" fmla="*/ 4925833 w 5322073"/>
              <a:gd name="connsiteY6" fmla="*/ 2724647 h 3770243"/>
              <a:gd name="connsiteX7" fmla="*/ 5132567 w 5322073"/>
              <a:gd name="connsiteY7" fmla="*/ 2549718 h 3770243"/>
              <a:gd name="connsiteX8" fmla="*/ 5243885 w 5322073"/>
              <a:gd name="connsiteY8" fmla="*/ 2199861 h 3770243"/>
              <a:gd name="connsiteX9" fmla="*/ 5164372 w 5322073"/>
              <a:gd name="connsiteY9" fmla="*/ 1929516 h 3770243"/>
              <a:gd name="connsiteX10" fmla="*/ 5068957 w 5322073"/>
              <a:gd name="connsiteY10" fmla="*/ 1802295 h 3770243"/>
              <a:gd name="connsiteX11" fmla="*/ 3645673 w 5322073"/>
              <a:gd name="connsiteY11" fmla="*/ 1333169 h 3770243"/>
              <a:gd name="connsiteX12" fmla="*/ 3200400 w 5322073"/>
              <a:gd name="connsiteY12" fmla="*/ 1571708 h 3770243"/>
              <a:gd name="connsiteX13" fmla="*/ 3200400 w 5322073"/>
              <a:gd name="connsiteY13" fmla="*/ 649356 h 3770243"/>
              <a:gd name="connsiteX14" fmla="*/ 3057277 w 5322073"/>
              <a:gd name="connsiteY14" fmla="*/ 323353 h 3770243"/>
              <a:gd name="connsiteX15" fmla="*/ 2596101 w 5322073"/>
              <a:gd name="connsiteY15" fmla="*/ 84814 h 3770243"/>
              <a:gd name="connsiteX16" fmla="*/ 2047461 w 5322073"/>
              <a:gd name="connsiteY16" fmla="*/ 5301 h 3770243"/>
              <a:gd name="connsiteX17" fmla="*/ 1435211 w 5322073"/>
              <a:gd name="connsiteY17" fmla="*/ 116619 h 3770243"/>
              <a:gd name="connsiteX18" fmla="*/ 1133061 w 5322073"/>
              <a:gd name="connsiteY18" fmla="*/ 323353 h 3770243"/>
              <a:gd name="connsiteX19" fmla="*/ 1125110 w 5322073"/>
              <a:gd name="connsiteY19" fmla="*/ 1245704 h 3770243"/>
              <a:gd name="connsiteX20" fmla="*/ 815009 w 5322073"/>
              <a:gd name="connsiteY20" fmla="*/ 1126435 h 3770243"/>
              <a:gd name="connsiteX21" fmla="*/ 727544 w 5322073"/>
              <a:gd name="connsiteY21" fmla="*/ 1070775 h 3770243"/>
              <a:gd name="connsiteX22" fmla="*/ 719593 w 5322073"/>
              <a:gd name="connsiteY22" fmla="*/ 959457 h 3770243"/>
              <a:gd name="connsiteX23" fmla="*/ 727544 w 5322073"/>
              <a:gd name="connsiteY23" fmla="*/ 331304 h 3770243"/>
              <a:gd name="connsiteX24" fmla="*/ 489005 w 5322073"/>
              <a:gd name="connsiteY24" fmla="*/ 315402 h 3770243"/>
              <a:gd name="connsiteX25" fmla="*/ 489005 w 5322073"/>
              <a:gd name="connsiteY25" fmla="*/ 999214 h 3770243"/>
              <a:gd name="connsiteX26" fmla="*/ 552616 w 5322073"/>
              <a:gd name="connsiteY26" fmla="*/ 1174142 h 3770243"/>
              <a:gd name="connsiteX27" fmla="*/ 544664 w 5322073"/>
              <a:gd name="connsiteY27" fmla="*/ 1317266 h 3770243"/>
              <a:gd name="connsiteX28" fmla="*/ 393590 w 5322073"/>
              <a:gd name="connsiteY28" fmla="*/ 1460389 h 3770243"/>
              <a:gd name="connsiteX29" fmla="*/ 393590 w 5322073"/>
              <a:gd name="connsiteY29" fmla="*/ 2001078 h 3770243"/>
              <a:gd name="connsiteX30" fmla="*/ 457200 w 5322073"/>
              <a:gd name="connsiteY30" fmla="*/ 2016981 h 3770243"/>
              <a:gd name="connsiteX31" fmla="*/ 274320 w 5322073"/>
              <a:gd name="connsiteY31" fmla="*/ 2199861 h 3770243"/>
              <a:gd name="connsiteX0" fmla="*/ 274320 w 5322073"/>
              <a:gd name="connsiteY0" fmla="*/ 2199861 h 3770243"/>
              <a:gd name="connsiteX1" fmla="*/ 489005 w 5322073"/>
              <a:gd name="connsiteY1" fmla="*/ 2692842 h 3770243"/>
              <a:gd name="connsiteX2" fmla="*/ 3208351 w 5322073"/>
              <a:gd name="connsiteY2" fmla="*/ 3615193 h 3770243"/>
              <a:gd name="connsiteX3" fmla="*/ 4575976 w 5322073"/>
              <a:gd name="connsiteY3" fmla="*/ 3623144 h 3770243"/>
              <a:gd name="connsiteX4" fmla="*/ 4957638 w 5322073"/>
              <a:gd name="connsiteY4" fmla="*/ 3289189 h 3770243"/>
              <a:gd name="connsiteX5" fmla="*/ 4758856 w 5322073"/>
              <a:gd name="connsiteY5" fmla="*/ 2764403 h 3770243"/>
              <a:gd name="connsiteX6" fmla="*/ 4925833 w 5322073"/>
              <a:gd name="connsiteY6" fmla="*/ 2724647 h 3770243"/>
              <a:gd name="connsiteX7" fmla="*/ 5132567 w 5322073"/>
              <a:gd name="connsiteY7" fmla="*/ 2549718 h 3770243"/>
              <a:gd name="connsiteX8" fmla="*/ 5243885 w 5322073"/>
              <a:gd name="connsiteY8" fmla="*/ 2199861 h 3770243"/>
              <a:gd name="connsiteX9" fmla="*/ 5164372 w 5322073"/>
              <a:gd name="connsiteY9" fmla="*/ 1929516 h 3770243"/>
              <a:gd name="connsiteX10" fmla="*/ 5068957 w 5322073"/>
              <a:gd name="connsiteY10" fmla="*/ 1802295 h 3770243"/>
              <a:gd name="connsiteX11" fmla="*/ 3645673 w 5322073"/>
              <a:gd name="connsiteY11" fmla="*/ 1333169 h 3770243"/>
              <a:gd name="connsiteX12" fmla="*/ 3200400 w 5322073"/>
              <a:gd name="connsiteY12" fmla="*/ 1571708 h 3770243"/>
              <a:gd name="connsiteX13" fmla="*/ 3200400 w 5322073"/>
              <a:gd name="connsiteY13" fmla="*/ 649356 h 3770243"/>
              <a:gd name="connsiteX14" fmla="*/ 3057277 w 5322073"/>
              <a:gd name="connsiteY14" fmla="*/ 323353 h 3770243"/>
              <a:gd name="connsiteX15" fmla="*/ 2596101 w 5322073"/>
              <a:gd name="connsiteY15" fmla="*/ 84814 h 3770243"/>
              <a:gd name="connsiteX16" fmla="*/ 2047461 w 5322073"/>
              <a:gd name="connsiteY16" fmla="*/ 5301 h 3770243"/>
              <a:gd name="connsiteX17" fmla="*/ 1435211 w 5322073"/>
              <a:gd name="connsiteY17" fmla="*/ 116619 h 3770243"/>
              <a:gd name="connsiteX18" fmla="*/ 1133061 w 5322073"/>
              <a:gd name="connsiteY18" fmla="*/ 323353 h 3770243"/>
              <a:gd name="connsiteX19" fmla="*/ 1125110 w 5322073"/>
              <a:gd name="connsiteY19" fmla="*/ 1245704 h 3770243"/>
              <a:gd name="connsiteX20" fmla="*/ 815009 w 5322073"/>
              <a:gd name="connsiteY20" fmla="*/ 1126435 h 3770243"/>
              <a:gd name="connsiteX21" fmla="*/ 727544 w 5322073"/>
              <a:gd name="connsiteY21" fmla="*/ 1070775 h 3770243"/>
              <a:gd name="connsiteX22" fmla="*/ 719593 w 5322073"/>
              <a:gd name="connsiteY22" fmla="*/ 959457 h 3770243"/>
              <a:gd name="connsiteX23" fmla="*/ 727544 w 5322073"/>
              <a:gd name="connsiteY23" fmla="*/ 331304 h 3770243"/>
              <a:gd name="connsiteX24" fmla="*/ 489005 w 5322073"/>
              <a:gd name="connsiteY24" fmla="*/ 315402 h 3770243"/>
              <a:gd name="connsiteX25" fmla="*/ 489005 w 5322073"/>
              <a:gd name="connsiteY25" fmla="*/ 999214 h 3770243"/>
              <a:gd name="connsiteX26" fmla="*/ 552616 w 5322073"/>
              <a:gd name="connsiteY26" fmla="*/ 1174142 h 3770243"/>
              <a:gd name="connsiteX27" fmla="*/ 544664 w 5322073"/>
              <a:gd name="connsiteY27" fmla="*/ 1317266 h 3770243"/>
              <a:gd name="connsiteX28" fmla="*/ 393590 w 5322073"/>
              <a:gd name="connsiteY28" fmla="*/ 1460389 h 3770243"/>
              <a:gd name="connsiteX29" fmla="*/ 393590 w 5322073"/>
              <a:gd name="connsiteY29" fmla="*/ 2001078 h 3770243"/>
              <a:gd name="connsiteX30" fmla="*/ 457200 w 5322073"/>
              <a:gd name="connsiteY30" fmla="*/ 2016981 h 3770243"/>
              <a:gd name="connsiteX31" fmla="*/ 274320 w 5322073"/>
              <a:gd name="connsiteY31" fmla="*/ 2199861 h 3770243"/>
              <a:gd name="connsiteX0" fmla="*/ 5301 w 5053054"/>
              <a:gd name="connsiteY0" fmla="*/ 2199861 h 3770243"/>
              <a:gd name="connsiteX1" fmla="*/ 219986 w 5053054"/>
              <a:gd name="connsiteY1" fmla="*/ 2692842 h 3770243"/>
              <a:gd name="connsiteX2" fmla="*/ 2939332 w 5053054"/>
              <a:gd name="connsiteY2" fmla="*/ 3615193 h 3770243"/>
              <a:gd name="connsiteX3" fmla="*/ 4306957 w 5053054"/>
              <a:gd name="connsiteY3" fmla="*/ 3623144 h 3770243"/>
              <a:gd name="connsiteX4" fmla="*/ 4688619 w 5053054"/>
              <a:gd name="connsiteY4" fmla="*/ 3289189 h 3770243"/>
              <a:gd name="connsiteX5" fmla="*/ 4489837 w 5053054"/>
              <a:gd name="connsiteY5" fmla="*/ 2764403 h 3770243"/>
              <a:gd name="connsiteX6" fmla="*/ 4656814 w 5053054"/>
              <a:gd name="connsiteY6" fmla="*/ 2724647 h 3770243"/>
              <a:gd name="connsiteX7" fmla="*/ 4863548 w 5053054"/>
              <a:gd name="connsiteY7" fmla="*/ 2549718 h 3770243"/>
              <a:gd name="connsiteX8" fmla="*/ 4974866 w 5053054"/>
              <a:gd name="connsiteY8" fmla="*/ 2199861 h 3770243"/>
              <a:gd name="connsiteX9" fmla="*/ 4895353 w 5053054"/>
              <a:gd name="connsiteY9" fmla="*/ 1929516 h 3770243"/>
              <a:gd name="connsiteX10" fmla="*/ 4799938 w 5053054"/>
              <a:gd name="connsiteY10" fmla="*/ 1802295 h 3770243"/>
              <a:gd name="connsiteX11" fmla="*/ 3376654 w 5053054"/>
              <a:gd name="connsiteY11" fmla="*/ 1333169 h 3770243"/>
              <a:gd name="connsiteX12" fmla="*/ 2931381 w 5053054"/>
              <a:gd name="connsiteY12" fmla="*/ 1571708 h 3770243"/>
              <a:gd name="connsiteX13" fmla="*/ 2931381 w 5053054"/>
              <a:gd name="connsiteY13" fmla="*/ 649356 h 3770243"/>
              <a:gd name="connsiteX14" fmla="*/ 2788258 w 5053054"/>
              <a:gd name="connsiteY14" fmla="*/ 323353 h 3770243"/>
              <a:gd name="connsiteX15" fmla="*/ 2327082 w 5053054"/>
              <a:gd name="connsiteY15" fmla="*/ 84814 h 3770243"/>
              <a:gd name="connsiteX16" fmla="*/ 1778442 w 5053054"/>
              <a:gd name="connsiteY16" fmla="*/ 5301 h 3770243"/>
              <a:gd name="connsiteX17" fmla="*/ 1166192 w 5053054"/>
              <a:gd name="connsiteY17" fmla="*/ 116619 h 3770243"/>
              <a:gd name="connsiteX18" fmla="*/ 864042 w 5053054"/>
              <a:gd name="connsiteY18" fmla="*/ 323353 h 3770243"/>
              <a:gd name="connsiteX19" fmla="*/ 856091 w 5053054"/>
              <a:gd name="connsiteY19" fmla="*/ 1245704 h 3770243"/>
              <a:gd name="connsiteX20" fmla="*/ 545990 w 5053054"/>
              <a:gd name="connsiteY20" fmla="*/ 1126435 h 3770243"/>
              <a:gd name="connsiteX21" fmla="*/ 458525 w 5053054"/>
              <a:gd name="connsiteY21" fmla="*/ 1070775 h 3770243"/>
              <a:gd name="connsiteX22" fmla="*/ 450574 w 5053054"/>
              <a:gd name="connsiteY22" fmla="*/ 959457 h 3770243"/>
              <a:gd name="connsiteX23" fmla="*/ 458525 w 5053054"/>
              <a:gd name="connsiteY23" fmla="*/ 331304 h 3770243"/>
              <a:gd name="connsiteX24" fmla="*/ 219986 w 5053054"/>
              <a:gd name="connsiteY24" fmla="*/ 315402 h 3770243"/>
              <a:gd name="connsiteX25" fmla="*/ 219986 w 5053054"/>
              <a:gd name="connsiteY25" fmla="*/ 999214 h 3770243"/>
              <a:gd name="connsiteX26" fmla="*/ 283597 w 5053054"/>
              <a:gd name="connsiteY26" fmla="*/ 1174142 h 3770243"/>
              <a:gd name="connsiteX27" fmla="*/ 275645 w 5053054"/>
              <a:gd name="connsiteY27" fmla="*/ 1317266 h 3770243"/>
              <a:gd name="connsiteX28" fmla="*/ 124571 w 5053054"/>
              <a:gd name="connsiteY28" fmla="*/ 1460389 h 3770243"/>
              <a:gd name="connsiteX29" fmla="*/ 124571 w 5053054"/>
              <a:gd name="connsiteY29" fmla="*/ 2001078 h 3770243"/>
              <a:gd name="connsiteX30" fmla="*/ 188181 w 5053054"/>
              <a:gd name="connsiteY30" fmla="*/ 2016981 h 3770243"/>
              <a:gd name="connsiteX31" fmla="*/ 5301 w 5053054"/>
              <a:gd name="connsiteY31" fmla="*/ 2199861 h 3770243"/>
              <a:gd name="connsiteX0" fmla="*/ 5301 w 5053054"/>
              <a:gd name="connsiteY0" fmla="*/ 2199861 h 3770243"/>
              <a:gd name="connsiteX1" fmla="*/ 219986 w 5053054"/>
              <a:gd name="connsiteY1" fmla="*/ 2692842 h 3770243"/>
              <a:gd name="connsiteX2" fmla="*/ 2939332 w 5053054"/>
              <a:gd name="connsiteY2" fmla="*/ 3615193 h 3770243"/>
              <a:gd name="connsiteX3" fmla="*/ 4306957 w 5053054"/>
              <a:gd name="connsiteY3" fmla="*/ 3623144 h 3770243"/>
              <a:gd name="connsiteX4" fmla="*/ 4688619 w 5053054"/>
              <a:gd name="connsiteY4" fmla="*/ 3289189 h 3770243"/>
              <a:gd name="connsiteX5" fmla="*/ 4489837 w 5053054"/>
              <a:gd name="connsiteY5" fmla="*/ 2764403 h 3770243"/>
              <a:gd name="connsiteX6" fmla="*/ 4656814 w 5053054"/>
              <a:gd name="connsiteY6" fmla="*/ 2724647 h 3770243"/>
              <a:gd name="connsiteX7" fmla="*/ 4863548 w 5053054"/>
              <a:gd name="connsiteY7" fmla="*/ 2549718 h 3770243"/>
              <a:gd name="connsiteX8" fmla="*/ 4974866 w 5053054"/>
              <a:gd name="connsiteY8" fmla="*/ 2199861 h 3770243"/>
              <a:gd name="connsiteX9" fmla="*/ 4895353 w 5053054"/>
              <a:gd name="connsiteY9" fmla="*/ 1929516 h 3770243"/>
              <a:gd name="connsiteX10" fmla="*/ 4799938 w 5053054"/>
              <a:gd name="connsiteY10" fmla="*/ 1802295 h 3770243"/>
              <a:gd name="connsiteX11" fmla="*/ 3376654 w 5053054"/>
              <a:gd name="connsiteY11" fmla="*/ 1333169 h 3770243"/>
              <a:gd name="connsiteX12" fmla="*/ 2931381 w 5053054"/>
              <a:gd name="connsiteY12" fmla="*/ 1571708 h 3770243"/>
              <a:gd name="connsiteX13" fmla="*/ 2931381 w 5053054"/>
              <a:gd name="connsiteY13" fmla="*/ 649356 h 3770243"/>
              <a:gd name="connsiteX14" fmla="*/ 2788258 w 5053054"/>
              <a:gd name="connsiteY14" fmla="*/ 323353 h 3770243"/>
              <a:gd name="connsiteX15" fmla="*/ 2327082 w 5053054"/>
              <a:gd name="connsiteY15" fmla="*/ 84814 h 3770243"/>
              <a:gd name="connsiteX16" fmla="*/ 1778442 w 5053054"/>
              <a:gd name="connsiteY16" fmla="*/ 5301 h 3770243"/>
              <a:gd name="connsiteX17" fmla="*/ 1166192 w 5053054"/>
              <a:gd name="connsiteY17" fmla="*/ 116619 h 3770243"/>
              <a:gd name="connsiteX18" fmla="*/ 864042 w 5053054"/>
              <a:gd name="connsiteY18" fmla="*/ 323353 h 3770243"/>
              <a:gd name="connsiteX19" fmla="*/ 856091 w 5053054"/>
              <a:gd name="connsiteY19" fmla="*/ 1245704 h 3770243"/>
              <a:gd name="connsiteX20" fmla="*/ 545990 w 5053054"/>
              <a:gd name="connsiteY20" fmla="*/ 1126435 h 3770243"/>
              <a:gd name="connsiteX21" fmla="*/ 458525 w 5053054"/>
              <a:gd name="connsiteY21" fmla="*/ 1070775 h 3770243"/>
              <a:gd name="connsiteX22" fmla="*/ 450574 w 5053054"/>
              <a:gd name="connsiteY22" fmla="*/ 959457 h 3770243"/>
              <a:gd name="connsiteX23" fmla="*/ 458525 w 5053054"/>
              <a:gd name="connsiteY23" fmla="*/ 331304 h 3770243"/>
              <a:gd name="connsiteX24" fmla="*/ 219986 w 5053054"/>
              <a:gd name="connsiteY24" fmla="*/ 315402 h 3770243"/>
              <a:gd name="connsiteX25" fmla="*/ 219986 w 5053054"/>
              <a:gd name="connsiteY25" fmla="*/ 999214 h 3770243"/>
              <a:gd name="connsiteX26" fmla="*/ 283597 w 5053054"/>
              <a:gd name="connsiteY26" fmla="*/ 1174142 h 3770243"/>
              <a:gd name="connsiteX27" fmla="*/ 275645 w 5053054"/>
              <a:gd name="connsiteY27" fmla="*/ 1317266 h 3770243"/>
              <a:gd name="connsiteX28" fmla="*/ 124571 w 5053054"/>
              <a:gd name="connsiteY28" fmla="*/ 1460389 h 3770243"/>
              <a:gd name="connsiteX29" fmla="*/ 124571 w 5053054"/>
              <a:gd name="connsiteY29" fmla="*/ 2001078 h 3770243"/>
              <a:gd name="connsiteX30" fmla="*/ 188181 w 5053054"/>
              <a:gd name="connsiteY30" fmla="*/ 2016981 h 3770243"/>
              <a:gd name="connsiteX31" fmla="*/ 5301 w 5053054"/>
              <a:gd name="connsiteY31" fmla="*/ 2199861 h 3770243"/>
              <a:gd name="connsiteX0" fmla="*/ 0 w 5047753"/>
              <a:gd name="connsiteY0" fmla="*/ 2199861 h 3770243"/>
              <a:gd name="connsiteX1" fmla="*/ 214685 w 5047753"/>
              <a:gd name="connsiteY1" fmla="*/ 2692842 h 3770243"/>
              <a:gd name="connsiteX2" fmla="*/ 2934031 w 5047753"/>
              <a:gd name="connsiteY2" fmla="*/ 3615193 h 3770243"/>
              <a:gd name="connsiteX3" fmla="*/ 4301656 w 5047753"/>
              <a:gd name="connsiteY3" fmla="*/ 3623144 h 3770243"/>
              <a:gd name="connsiteX4" fmla="*/ 4683318 w 5047753"/>
              <a:gd name="connsiteY4" fmla="*/ 3289189 h 3770243"/>
              <a:gd name="connsiteX5" fmla="*/ 4484536 w 5047753"/>
              <a:gd name="connsiteY5" fmla="*/ 2764403 h 3770243"/>
              <a:gd name="connsiteX6" fmla="*/ 4651513 w 5047753"/>
              <a:gd name="connsiteY6" fmla="*/ 2724647 h 3770243"/>
              <a:gd name="connsiteX7" fmla="*/ 4858247 w 5047753"/>
              <a:gd name="connsiteY7" fmla="*/ 2549718 h 3770243"/>
              <a:gd name="connsiteX8" fmla="*/ 4969565 w 5047753"/>
              <a:gd name="connsiteY8" fmla="*/ 2199861 h 3770243"/>
              <a:gd name="connsiteX9" fmla="*/ 4890052 w 5047753"/>
              <a:gd name="connsiteY9" fmla="*/ 1929516 h 3770243"/>
              <a:gd name="connsiteX10" fmla="*/ 4794637 w 5047753"/>
              <a:gd name="connsiteY10" fmla="*/ 1802295 h 3770243"/>
              <a:gd name="connsiteX11" fmla="*/ 3371353 w 5047753"/>
              <a:gd name="connsiteY11" fmla="*/ 1333169 h 3770243"/>
              <a:gd name="connsiteX12" fmla="*/ 2926080 w 5047753"/>
              <a:gd name="connsiteY12" fmla="*/ 1571708 h 3770243"/>
              <a:gd name="connsiteX13" fmla="*/ 2926080 w 5047753"/>
              <a:gd name="connsiteY13" fmla="*/ 649356 h 3770243"/>
              <a:gd name="connsiteX14" fmla="*/ 2782957 w 5047753"/>
              <a:gd name="connsiteY14" fmla="*/ 323353 h 3770243"/>
              <a:gd name="connsiteX15" fmla="*/ 2321781 w 5047753"/>
              <a:gd name="connsiteY15" fmla="*/ 84814 h 3770243"/>
              <a:gd name="connsiteX16" fmla="*/ 1773141 w 5047753"/>
              <a:gd name="connsiteY16" fmla="*/ 5301 h 3770243"/>
              <a:gd name="connsiteX17" fmla="*/ 1160891 w 5047753"/>
              <a:gd name="connsiteY17" fmla="*/ 116619 h 3770243"/>
              <a:gd name="connsiteX18" fmla="*/ 858741 w 5047753"/>
              <a:gd name="connsiteY18" fmla="*/ 323353 h 3770243"/>
              <a:gd name="connsiteX19" fmla="*/ 850790 w 5047753"/>
              <a:gd name="connsiteY19" fmla="*/ 1245704 h 3770243"/>
              <a:gd name="connsiteX20" fmla="*/ 540689 w 5047753"/>
              <a:gd name="connsiteY20" fmla="*/ 1126435 h 3770243"/>
              <a:gd name="connsiteX21" fmla="*/ 453224 w 5047753"/>
              <a:gd name="connsiteY21" fmla="*/ 1070775 h 3770243"/>
              <a:gd name="connsiteX22" fmla="*/ 445273 w 5047753"/>
              <a:gd name="connsiteY22" fmla="*/ 959457 h 3770243"/>
              <a:gd name="connsiteX23" fmla="*/ 453224 w 5047753"/>
              <a:gd name="connsiteY23" fmla="*/ 331304 h 3770243"/>
              <a:gd name="connsiteX24" fmla="*/ 214685 w 5047753"/>
              <a:gd name="connsiteY24" fmla="*/ 315402 h 3770243"/>
              <a:gd name="connsiteX25" fmla="*/ 214685 w 5047753"/>
              <a:gd name="connsiteY25" fmla="*/ 999214 h 3770243"/>
              <a:gd name="connsiteX26" fmla="*/ 278296 w 5047753"/>
              <a:gd name="connsiteY26" fmla="*/ 1174142 h 3770243"/>
              <a:gd name="connsiteX27" fmla="*/ 270344 w 5047753"/>
              <a:gd name="connsiteY27" fmla="*/ 1317266 h 3770243"/>
              <a:gd name="connsiteX28" fmla="*/ 119270 w 5047753"/>
              <a:gd name="connsiteY28" fmla="*/ 1460389 h 3770243"/>
              <a:gd name="connsiteX29" fmla="*/ 119270 w 5047753"/>
              <a:gd name="connsiteY29" fmla="*/ 2001078 h 3770243"/>
              <a:gd name="connsiteX30" fmla="*/ 182880 w 5047753"/>
              <a:gd name="connsiteY30" fmla="*/ 2016981 h 3770243"/>
              <a:gd name="connsiteX31" fmla="*/ 0 w 5047753"/>
              <a:gd name="connsiteY31" fmla="*/ 2199861 h 3770243"/>
              <a:gd name="connsiteX0" fmla="*/ 0 w 5047753"/>
              <a:gd name="connsiteY0" fmla="*/ 2199861 h 3770243"/>
              <a:gd name="connsiteX1" fmla="*/ 214685 w 5047753"/>
              <a:gd name="connsiteY1" fmla="*/ 2692842 h 3770243"/>
              <a:gd name="connsiteX2" fmla="*/ 2934031 w 5047753"/>
              <a:gd name="connsiteY2" fmla="*/ 3615193 h 3770243"/>
              <a:gd name="connsiteX3" fmla="*/ 4301656 w 5047753"/>
              <a:gd name="connsiteY3" fmla="*/ 3623144 h 3770243"/>
              <a:gd name="connsiteX4" fmla="*/ 4683318 w 5047753"/>
              <a:gd name="connsiteY4" fmla="*/ 3289189 h 3770243"/>
              <a:gd name="connsiteX5" fmla="*/ 4484536 w 5047753"/>
              <a:gd name="connsiteY5" fmla="*/ 2764403 h 3770243"/>
              <a:gd name="connsiteX6" fmla="*/ 4651513 w 5047753"/>
              <a:gd name="connsiteY6" fmla="*/ 2724647 h 3770243"/>
              <a:gd name="connsiteX7" fmla="*/ 4858247 w 5047753"/>
              <a:gd name="connsiteY7" fmla="*/ 2549718 h 3770243"/>
              <a:gd name="connsiteX8" fmla="*/ 4969565 w 5047753"/>
              <a:gd name="connsiteY8" fmla="*/ 2199861 h 3770243"/>
              <a:gd name="connsiteX9" fmla="*/ 4890052 w 5047753"/>
              <a:gd name="connsiteY9" fmla="*/ 1929516 h 3770243"/>
              <a:gd name="connsiteX10" fmla="*/ 4794637 w 5047753"/>
              <a:gd name="connsiteY10" fmla="*/ 1802295 h 3770243"/>
              <a:gd name="connsiteX11" fmla="*/ 3371353 w 5047753"/>
              <a:gd name="connsiteY11" fmla="*/ 1333169 h 3770243"/>
              <a:gd name="connsiteX12" fmla="*/ 2926080 w 5047753"/>
              <a:gd name="connsiteY12" fmla="*/ 1571708 h 3770243"/>
              <a:gd name="connsiteX13" fmla="*/ 2926080 w 5047753"/>
              <a:gd name="connsiteY13" fmla="*/ 649356 h 3770243"/>
              <a:gd name="connsiteX14" fmla="*/ 2782957 w 5047753"/>
              <a:gd name="connsiteY14" fmla="*/ 323353 h 3770243"/>
              <a:gd name="connsiteX15" fmla="*/ 2321781 w 5047753"/>
              <a:gd name="connsiteY15" fmla="*/ 84814 h 3770243"/>
              <a:gd name="connsiteX16" fmla="*/ 1773141 w 5047753"/>
              <a:gd name="connsiteY16" fmla="*/ 5301 h 3770243"/>
              <a:gd name="connsiteX17" fmla="*/ 1160891 w 5047753"/>
              <a:gd name="connsiteY17" fmla="*/ 116619 h 3770243"/>
              <a:gd name="connsiteX18" fmla="*/ 858741 w 5047753"/>
              <a:gd name="connsiteY18" fmla="*/ 323353 h 3770243"/>
              <a:gd name="connsiteX19" fmla="*/ 850790 w 5047753"/>
              <a:gd name="connsiteY19" fmla="*/ 1245704 h 3770243"/>
              <a:gd name="connsiteX20" fmla="*/ 540689 w 5047753"/>
              <a:gd name="connsiteY20" fmla="*/ 1126435 h 3770243"/>
              <a:gd name="connsiteX21" fmla="*/ 453224 w 5047753"/>
              <a:gd name="connsiteY21" fmla="*/ 1070775 h 3770243"/>
              <a:gd name="connsiteX22" fmla="*/ 445273 w 5047753"/>
              <a:gd name="connsiteY22" fmla="*/ 959457 h 3770243"/>
              <a:gd name="connsiteX23" fmla="*/ 453224 w 5047753"/>
              <a:gd name="connsiteY23" fmla="*/ 331304 h 3770243"/>
              <a:gd name="connsiteX24" fmla="*/ 214685 w 5047753"/>
              <a:gd name="connsiteY24" fmla="*/ 315402 h 3770243"/>
              <a:gd name="connsiteX25" fmla="*/ 214685 w 5047753"/>
              <a:gd name="connsiteY25" fmla="*/ 999214 h 3770243"/>
              <a:gd name="connsiteX26" fmla="*/ 278296 w 5047753"/>
              <a:gd name="connsiteY26" fmla="*/ 1174142 h 3770243"/>
              <a:gd name="connsiteX27" fmla="*/ 270344 w 5047753"/>
              <a:gd name="connsiteY27" fmla="*/ 1317266 h 3770243"/>
              <a:gd name="connsiteX28" fmla="*/ 119270 w 5047753"/>
              <a:gd name="connsiteY28" fmla="*/ 1460389 h 3770243"/>
              <a:gd name="connsiteX29" fmla="*/ 119270 w 5047753"/>
              <a:gd name="connsiteY29" fmla="*/ 2001078 h 3770243"/>
              <a:gd name="connsiteX30" fmla="*/ 182880 w 5047753"/>
              <a:gd name="connsiteY30" fmla="*/ 2016981 h 3770243"/>
              <a:gd name="connsiteX31" fmla="*/ 0 w 5047753"/>
              <a:gd name="connsiteY31" fmla="*/ 2199861 h 3770243"/>
              <a:gd name="connsiteX0" fmla="*/ 0 w 5047753"/>
              <a:gd name="connsiteY0" fmla="*/ 2199861 h 3677478"/>
              <a:gd name="connsiteX1" fmla="*/ 214685 w 5047753"/>
              <a:gd name="connsiteY1" fmla="*/ 2692842 h 3677478"/>
              <a:gd name="connsiteX2" fmla="*/ 2934031 w 5047753"/>
              <a:gd name="connsiteY2" fmla="*/ 3615193 h 3677478"/>
              <a:gd name="connsiteX3" fmla="*/ 4301656 w 5047753"/>
              <a:gd name="connsiteY3" fmla="*/ 3623144 h 3677478"/>
              <a:gd name="connsiteX4" fmla="*/ 4683318 w 5047753"/>
              <a:gd name="connsiteY4" fmla="*/ 3289189 h 3677478"/>
              <a:gd name="connsiteX5" fmla="*/ 4484536 w 5047753"/>
              <a:gd name="connsiteY5" fmla="*/ 2764403 h 3677478"/>
              <a:gd name="connsiteX6" fmla="*/ 4651513 w 5047753"/>
              <a:gd name="connsiteY6" fmla="*/ 2724647 h 3677478"/>
              <a:gd name="connsiteX7" fmla="*/ 4858247 w 5047753"/>
              <a:gd name="connsiteY7" fmla="*/ 2549718 h 3677478"/>
              <a:gd name="connsiteX8" fmla="*/ 4969565 w 5047753"/>
              <a:gd name="connsiteY8" fmla="*/ 2199861 h 3677478"/>
              <a:gd name="connsiteX9" fmla="*/ 4890052 w 5047753"/>
              <a:gd name="connsiteY9" fmla="*/ 1929516 h 3677478"/>
              <a:gd name="connsiteX10" fmla="*/ 4794637 w 5047753"/>
              <a:gd name="connsiteY10" fmla="*/ 1802295 h 3677478"/>
              <a:gd name="connsiteX11" fmla="*/ 3371353 w 5047753"/>
              <a:gd name="connsiteY11" fmla="*/ 1333169 h 3677478"/>
              <a:gd name="connsiteX12" fmla="*/ 2926080 w 5047753"/>
              <a:gd name="connsiteY12" fmla="*/ 1571708 h 3677478"/>
              <a:gd name="connsiteX13" fmla="*/ 2926080 w 5047753"/>
              <a:gd name="connsiteY13" fmla="*/ 649356 h 3677478"/>
              <a:gd name="connsiteX14" fmla="*/ 2782957 w 5047753"/>
              <a:gd name="connsiteY14" fmla="*/ 323353 h 3677478"/>
              <a:gd name="connsiteX15" fmla="*/ 2321781 w 5047753"/>
              <a:gd name="connsiteY15" fmla="*/ 84814 h 3677478"/>
              <a:gd name="connsiteX16" fmla="*/ 1773141 w 5047753"/>
              <a:gd name="connsiteY16" fmla="*/ 5301 h 3677478"/>
              <a:gd name="connsiteX17" fmla="*/ 1160891 w 5047753"/>
              <a:gd name="connsiteY17" fmla="*/ 116619 h 3677478"/>
              <a:gd name="connsiteX18" fmla="*/ 858741 w 5047753"/>
              <a:gd name="connsiteY18" fmla="*/ 323353 h 3677478"/>
              <a:gd name="connsiteX19" fmla="*/ 850790 w 5047753"/>
              <a:gd name="connsiteY19" fmla="*/ 1245704 h 3677478"/>
              <a:gd name="connsiteX20" fmla="*/ 540689 w 5047753"/>
              <a:gd name="connsiteY20" fmla="*/ 1126435 h 3677478"/>
              <a:gd name="connsiteX21" fmla="*/ 453224 w 5047753"/>
              <a:gd name="connsiteY21" fmla="*/ 1070775 h 3677478"/>
              <a:gd name="connsiteX22" fmla="*/ 445273 w 5047753"/>
              <a:gd name="connsiteY22" fmla="*/ 959457 h 3677478"/>
              <a:gd name="connsiteX23" fmla="*/ 453224 w 5047753"/>
              <a:gd name="connsiteY23" fmla="*/ 331304 h 3677478"/>
              <a:gd name="connsiteX24" fmla="*/ 214685 w 5047753"/>
              <a:gd name="connsiteY24" fmla="*/ 315402 h 3677478"/>
              <a:gd name="connsiteX25" fmla="*/ 214685 w 5047753"/>
              <a:gd name="connsiteY25" fmla="*/ 999214 h 3677478"/>
              <a:gd name="connsiteX26" fmla="*/ 278296 w 5047753"/>
              <a:gd name="connsiteY26" fmla="*/ 1174142 h 3677478"/>
              <a:gd name="connsiteX27" fmla="*/ 270344 w 5047753"/>
              <a:gd name="connsiteY27" fmla="*/ 1317266 h 3677478"/>
              <a:gd name="connsiteX28" fmla="*/ 119270 w 5047753"/>
              <a:gd name="connsiteY28" fmla="*/ 1460389 h 3677478"/>
              <a:gd name="connsiteX29" fmla="*/ 119270 w 5047753"/>
              <a:gd name="connsiteY29" fmla="*/ 2001078 h 3677478"/>
              <a:gd name="connsiteX30" fmla="*/ 182880 w 5047753"/>
              <a:gd name="connsiteY30" fmla="*/ 2016981 h 3677478"/>
              <a:gd name="connsiteX31" fmla="*/ 0 w 5047753"/>
              <a:gd name="connsiteY31" fmla="*/ 2199861 h 3677478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89189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58247 w 5047753"/>
              <a:gd name="connsiteY7" fmla="*/ 2549718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89189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58247 w 5047753"/>
              <a:gd name="connsiteY7" fmla="*/ 2549718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89189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58247 w 5047753"/>
              <a:gd name="connsiteY7" fmla="*/ 2549718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58247 w 5047753"/>
              <a:gd name="connsiteY7" fmla="*/ 2549718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58247 w 5047753"/>
              <a:gd name="connsiteY7" fmla="*/ 2549718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58247 w 5047753"/>
              <a:gd name="connsiteY7" fmla="*/ 2549718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58247 w 5047753"/>
              <a:gd name="connsiteY7" fmla="*/ 2549718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34393 w 5047753"/>
              <a:gd name="connsiteY7" fmla="*/ 2541767 h 3623144"/>
              <a:gd name="connsiteX8" fmla="*/ 4969565 w 5047753"/>
              <a:gd name="connsiteY8" fmla="*/ 219986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34393 w 5047753"/>
              <a:gd name="connsiteY7" fmla="*/ 2541767 h 3623144"/>
              <a:gd name="connsiteX8" fmla="*/ 4929808 w 5047753"/>
              <a:gd name="connsiteY8" fmla="*/ 2207812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51513 w 5047753"/>
              <a:gd name="connsiteY6" fmla="*/ 2724647 h 3623144"/>
              <a:gd name="connsiteX7" fmla="*/ 4834393 w 5047753"/>
              <a:gd name="connsiteY7" fmla="*/ 2541767 h 3623144"/>
              <a:gd name="connsiteX8" fmla="*/ 4953662 w 5047753"/>
              <a:gd name="connsiteY8" fmla="*/ 2191910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700578 w 5047753"/>
              <a:gd name="connsiteY6" fmla="*/ 2693423 h 3623144"/>
              <a:gd name="connsiteX7" fmla="*/ 4834393 w 5047753"/>
              <a:gd name="connsiteY7" fmla="*/ 2541767 h 3623144"/>
              <a:gd name="connsiteX8" fmla="*/ 4953662 w 5047753"/>
              <a:gd name="connsiteY8" fmla="*/ 2191910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700578 w 5047753"/>
              <a:gd name="connsiteY6" fmla="*/ 2693423 h 3623144"/>
              <a:gd name="connsiteX7" fmla="*/ 4856696 w 5047753"/>
              <a:gd name="connsiteY7" fmla="*/ 2532846 h 3623144"/>
              <a:gd name="connsiteX8" fmla="*/ 4953662 w 5047753"/>
              <a:gd name="connsiteY8" fmla="*/ 2191910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700578 w 5047753"/>
              <a:gd name="connsiteY6" fmla="*/ 2693423 h 3623144"/>
              <a:gd name="connsiteX7" fmla="*/ 4878998 w 5047753"/>
              <a:gd name="connsiteY7" fmla="*/ 2528385 h 3623144"/>
              <a:gd name="connsiteX8" fmla="*/ 4953662 w 5047753"/>
              <a:gd name="connsiteY8" fmla="*/ 2191910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700578 w 5047753"/>
              <a:gd name="connsiteY6" fmla="*/ 2693423 h 3623144"/>
              <a:gd name="connsiteX7" fmla="*/ 4878998 w 5047753"/>
              <a:gd name="connsiteY7" fmla="*/ 2528385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700578 w 5047753"/>
              <a:gd name="connsiteY6" fmla="*/ 2693423 h 3623144"/>
              <a:gd name="connsiteX7" fmla="*/ 4896840 w 5047753"/>
              <a:gd name="connsiteY7" fmla="*/ 2488240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713960 w 5047753"/>
              <a:gd name="connsiteY6" fmla="*/ 2720186 h 3623144"/>
              <a:gd name="connsiteX7" fmla="*/ 4896840 w 5047753"/>
              <a:gd name="connsiteY7" fmla="*/ 2488240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96840 w 5047753"/>
              <a:gd name="connsiteY7" fmla="*/ 2488240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96840 w 5047753"/>
              <a:gd name="connsiteY7" fmla="*/ 2488240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96840 w 5047753"/>
              <a:gd name="connsiteY7" fmla="*/ 2488240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96840 w 5047753"/>
              <a:gd name="connsiteY7" fmla="*/ 2488240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3458 w 5047753"/>
              <a:gd name="connsiteY7" fmla="*/ 2474859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3458 w 5047753"/>
              <a:gd name="connsiteY7" fmla="*/ 2474859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3458 w 5047753"/>
              <a:gd name="connsiteY7" fmla="*/ 2474859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7919 w 5047753"/>
              <a:gd name="connsiteY7" fmla="*/ 2488241 h 3623144"/>
              <a:gd name="connsiteX8" fmla="*/ 4958122 w 5047753"/>
              <a:gd name="connsiteY8" fmla="*/ 2147305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7919 w 5047753"/>
              <a:gd name="connsiteY7" fmla="*/ 2488241 h 3623144"/>
              <a:gd name="connsiteX8" fmla="*/ 4980424 w 5047753"/>
              <a:gd name="connsiteY8" fmla="*/ 2138384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7919 w 5047753"/>
              <a:gd name="connsiteY7" fmla="*/ 2488241 h 3623144"/>
              <a:gd name="connsiteX8" fmla="*/ 4975963 w 5047753"/>
              <a:gd name="connsiteY8" fmla="*/ 2111621 h 3623144"/>
              <a:gd name="connsiteX9" fmla="*/ 4890052 w 5047753"/>
              <a:gd name="connsiteY9" fmla="*/ 1929516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7919 w 5047753"/>
              <a:gd name="connsiteY7" fmla="*/ 2488241 h 3623144"/>
              <a:gd name="connsiteX8" fmla="*/ 4975963 w 5047753"/>
              <a:gd name="connsiteY8" fmla="*/ 2111621 h 3623144"/>
              <a:gd name="connsiteX9" fmla="*/ 4890052 w 5047753"/>
              <a:gd name="connsiteY9" fmla="*/ 1916134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5047753"/>
              <a:gd name="connsiteY0" fmla="*/ 2199861 h 3623144"/>
              <a:gd name="connsiteX1" fmla="*/ 214685 w 5047753"/>
              <a:gd name="connsiteY1" fmla="*/ 2692842 h 3623144"/>
              <a:gd name="connsiteX2" fmla="*/ 2934031 w 5047753"/>
              <a:gd name="connsiteY2" fmla="*/ 3615193 h 3623144"/>
              <a:gd name="connsiteX3" fmla="*/ 4301656 w 5047753"/>
              <a:gd name="connsiteY3" fmla="*/ 3623144 h 3623144"/>
              <a:gd name="connsiteX4" fmla="*/ 4683318 w 5047753"/>
              <a:gd name="connsiteY4" fmla="*/ 3265335 h 3623144"/>
              <a:gd name="connsiteX5" fmla="*/ 4484536 w 5047753"/>
              <a:gd name="connsiteY5" fmla="*/ 2764403 h 3623144"/>
              <a:gd name="connsiteX6" fmla="*/ 4660434 w 5047753"/>
              <a:gd name="connsiteY6" fmla="*/ 2715726 h 3623144"/>
              <a:gd name="connsiteX7" fmla="*/ 4887919 w 5047753"/>
              <a:gd name="connsiteY7" fmla="*/ 2488241 h 3623144"/>
              <a:gd name="connsiteX8" fmla="*/ 4975963 w 5047753"/>
              <a:gd name="connsiteY8" fmla="*/ 2111621 h 3623144"/>
              <a:gd name="connsiteX9" fmla="*/ 4890052 w 5047753"/>
              <a:gd name="connsiteY9" fmla="*/ 1916134 h 3623144"/>
              <a:gd name="connsiteX10" fmla="*/ 4794637 w 5047753"/>
              <a:gd name="connsiteY10" fmla="*/ 1802295 h 3623144"/>
              <a:gd name="connsiteX11" fmla="*/ 3371353 w 5047753"/>
              <a:gd name="connsiteY11" fmla="*/ 1333169 h 3623144"/>
              <a:gd name="connsiteX12" fmla="*/ 2926080 w 5047753"/>
              <a:gd name="connsiteY12" fmla="*/ 1571708 h 3623144"/>
              <a:gd name="connsiteX13" fmla="*/ 2926080 w 5047753"/>
              <a:gd name="connsiteY13" fmla="*/ 649356 h 3623144"/>
              <a:gd name="connsiteX14" fmla="*/ 2782957 w 5047753"/>
              <a:gd name="connsiteY14" fmla="*/ 323353 h 3623144"/>
              <a:gd name="connsiteX15" fmla="*/ 2321781 w 5047753"/>
              <a:gd name="connsiteY15" fmla="*/ 84814 h 3623144"/>
              <a:gd name="connsiteX16" fmla="*/ 1773141 w 5047753"/>
              <a:gd name="connsiteY16" fmla="*/ 5301 h 3623144"/>
              <a:gd name="connsiteX17" fmla="*/ 1160891 w 5047753"/>
              <a:gd name="connsiteY17" fmla="*/ 116619 h 3623144"/>
              <a:gd name="connsiteX18" fmla="*/ 858741 w 5047753"/>
              <a:gd name="connsiteY18" fmla="*/ 323353 h 3623144"/>
              <a:gd name="connsiteX19" fmla="*/ 850790 w 5047753"/>
              <a:gd name="connsiteY19" fmla="*/ 1245704 h 3623144"/>
              <a:gd name="connsiteX20" fmla="*/ 540689 w 5047753"/>
              <a:gd name="connsiteY20" fmla="*/ 1126435 h 3623144"/>
              <a:gd name="connsiteX21" fmla="*/ 453224 w 5047753"/>
              <a:gd name="connsiteY21" fmla="*/ 1070775 h 3623144"/>
              <a:gd name="connsiteX22" fmla="*/ 445273 w 5047753"/>
              <a:gd name="connsiteY22" fmla="*/ 959457 h 3623144"/>
              <a:gd name="connsiteX23" fmla="*/ 453224 w 5047753"/>
              <a:gd name="connsiteY23" fmla="*/ 331304 h 3623144"/>
              <a:gd name="connsiteX24" fmla="*/ 214685 w 5047753"/>
              <a:gd name="connsiteY24" fmla="*/ 315402 h 3623144"/>
              <a:gd name="connsiteX25" fmla="*/ 214685 w 5047753"/>
              <a:gd name="connsiteY25" fmla="*/ 999214 h 3623144"/>
              <a:gd name="connsiteX26" fmla="*/ 278296 w 5047753"/>
              <a:gd name="connsiteY26" fmla="*/ 1174142 h 3623144"/>
              <a:gd name="connsiteX27" fmla="*/ 270344 w 5047753"/>
              <a:gd name="connsiteY27" fmla="*/ 1317266 h 3623144"/>
              <a:gd name="connsiteX28" fmla="*/ 119270 w 5047753"/>
              <a:gd name="connsiteY28" fmla="*/ 1460389 h 3623144"/>
              <a:gd name="connsiteX29" fmla="*/ 119270 w 5047753"/>
              <a:gd name="connsiteY29" fmla="*/ 2001078 h 3623144"/>
              <a:gd name="connsiteX30" fmla="*/ 182880 w 5047753"/>
              <a:gd name="connsiteY30" fmla="*/ 2016981 h 3623144"/>
              <a:gd name="connsiteX31" fmla="*/ 0 w 5047753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00245 w 4976318"/>
              <a:gd name="connsiteY10" fmla="*/ 1708624 h 3623144"/>
              <a:gd name="connsiteX11" fmla="*/ 3371353 w 4976318"/>
              <a:gd name="connsiteY11" fmla="*/ 1333169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00245 w 4976318"/>
              <a:gd name="connsiteY10" fmla="*/ 1708624 h 3623144"/>
              <a:gd name="connsiteX11" fmla="*/ 3371353 w 4976318"/>
              <a:gd name="connsiteY11" fmla="*/ 1333169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76073 w 4976318"/>
              <a:gd name="connsiteY10" fmla="*/ 1735387 h 3623144"/>
              <a:gd name="connsiteX11" fmla="*/ 3371353 w 4976318"/>
              <a:gd name="connsiteY11" fmla="*/ 1333169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76073 w 4976318"/>
              <a:gd name="connsiteY10" fmla="*/ 1735387 h 3623144"/>
              <a:gd name="connsiteX11" fmla="*/ 3371353 w 4976318"/>
              <a:gd name="connsiteY11" fmla="*/ 1333169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602836 w 4976318"/>
              <a:gd name="connsiteY10" fmla="*/ 1735387 h 3623144"/>
              <a:gd name="connsiteX11" fmla="*/ 3371353 w 4976318"/>
              <a:gd name="connsiteY11" fmla="*/ 1333169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371353 w 4976318"/>
              <a:gd name="connsiteY11" fmla="*/ 1333169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7 w 4976318"/>
              <a:gd name="connsiteY11" fmla="*/ 1310866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41999 w 4976318"/>
              <a:gd name="connsiteY11" fmla="*/ 1293024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41999 w 4976318"/>
              <a:gd name="connsiteY11" fmla="*/ 1293024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26080 w 4976318"/>
              <a:gd name="connsiteY12" fmla="*/ 1571708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26080 w 4976318"/>
              <a:gd name="connsiteY13" fmla="*/ 649356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39462 w 4976318"/>
              <a:gd name="connsiteY13" fmla="*/ 644895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30541 w 4976318"/>
              <a:gd name="connsiteY13" fmla="*/ 658277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30541 w 4976318"/>
              <a:gd name="connsiteY13" fmla="*/ 635974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30541 w 4976318"/>
              <a:gd name="connsiteY13" fmla="*/ 635974 h 3623144"/>
              <a:gd name="connsiteX14" fmla="*/ 2782957 w 4976318"/>
              <a:gd name="connsiteY14" fmla="*/ 323353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30541 w 4976318"/>
              <a:gd name="connsiteY13" fmla="*/ 635974 h 3623144"/>
              <a:gd name="connsiteX14" fmla="*/ 2742813 w 4976318"/>
              <a:gd name="connsiteY14" fmla="*/ 278275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30541 w 4976318"/>
              <a:gd name="connsiteY13" fmla="*/ 635974 h 3623144"/>
              <a:gd name="connsiteX14" fmla="*/ 2742813 w 4976318"/>
              <a:gd name="connsiteY14" fmla="*/ 278275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199861 h 3623144"/>
              <a:gd name="connsiteX1" fmla="*/ 214685 w 4976318"/>
              <a:gd name="connsiteY1" fmla="*/ 2692842 h 3623144"/>
              <a:gd name="connsiteX2" fmla="*/ 2934031 w 4976318"/>
              <a:gd name="connsiteY2" fmla="*/ 3615193 h 3623144"/>
              <a:gd name="connsiteX3" fmla="*/ 4301656 w 4976318"/>
              <a:gd name="connsiteY3" fmla="*/ 3623144 h 3623144"/>
              <a:gd name="connsiteX4" fmla="*/ 4683318 w 4976318"/>
              <a:gd name="connsiteY4" fmla="*/ 3265335 h 3623144"/>
              <a:gd name="connsiteX5" fmla="*/ 4484536 w 4976318"/>
              <a:gd name="connsiteY5" fmla="*/ 2764403 h 3623144"/>
              <a:gd name="connsiteX6" fmla="*/ 4660434 w 4976318"/>
              <a:gd name="connsiteY6" fmla="*/ 2715726 h 3623144"/>
              <a:gd name="connsiteX7" fmla="*/ 4887919 w 4976318"/>
              <a:gd name="connsiteY7" fmla="*/ 2488241 h 3623144"/>
              <a:gd name="connsiteX8" fmla="*/ 4975963 w 4976318"/>
              <a:gd name="connsiteY8" fmla="*/ 2111621 h 3623144"/>
              <a:gd name="connsiteX9" fmla="*/ 4890052 w 4976318"/>
              <a:gd name="connsiteY9" fmla="*/ 1916134 h 3623144"/>
              <a:gd name="connsiteX10" fmla="*/ 4580533 w 4976318"/>
              <a:gd name="connsiteY10" fmla="*/ 1739847 h 3623144"/>
              <a:gd name="connsiteX11" fmla="*/ 3219696 w 4976318"/>
              <a:gd name="connsiteY11" fmla="*/ 1315326 h 3623144"/>
              <a:gd name="connsiteX12" fmla="*/ 2912698 w 4976318"/>
              <a:gd name="connsiteY12" fmla="*/ 1513722 h 3623144"/>
              <a:gd name="connsiteX13" fmla="*/ 2930541 w 4976318"/>
              <a:gd name="connsiteY13" fmla="*/ 635974 h 3623144"/>
              <a:gd name="connsiteX14" fmla="*/ 2742813 w 4976318"/>
              <a:gd name="connsiteY14" fmla="*/ 278275 h 3623144"/>
              <a:gd name="connsiteX15" fmla="*/ 2321781 w 4976318"/>
              <a:gd name="connsiteY15" fmla="*/ 84814 h 3623144"/>
              <a:gd name="connsiteX16" fmla="*/ 1773141 w 4976318"/>
              <a:gd name="connsiteY16" fmla="*/ 5301 h 3623144"/>
              <a:gd name="connsiteX17" fmla="*/ 1160891 w 4976318"/>
              <a:gd name="connsiteY17" fmla="*/ 116619 h 3623144"/>
              <a:gd name="connsiteX18" fmla="*/ 858741 w 4976318"/>
              <a:gd name="connsiteY18" fmla="*/ 323353 h 3623144"/>
              <a:gd name="connsiteX19" fmla="*/ 850790 w 4976318"/>
              <a:gd name="connsiteY19" fmla="*/ 1245704 h 3623144"/>
              <a:gd name="connsiteX20" fmla="*/ 540689 w 4976318"/>
              <a:gd name="connsiteY20" fmla="*/ 1126435 h 3623144"/>
              <a:gd name="connsiteX21" fmla="*/ 453224 w 4976318"/>
              <a:gd name="connsiteY21" fmla="*/ 1070775 h 3623144"/>
              <a:gd name="connsiteX22" fmla="*/ 445273 w 4976318"/>
              <a:gd name="connsiteY22" fmla="*/ 959457 h 3623144"/>
              <a:gd name="connsiteX23" fmla="*/ 453224 w 4976318"/>
              <a:gd name="connsiteY23" fmla="*/ 331304 h 3623144"/>
              <a:gd name="connsiteX24" fmla="*/ 214685 w 4976318"/>
              <a:gd name="connsiteY24" fmla="*/ 315402 h 3623144"/>
              <a:gd name="connsiteX25" fmla="*/ 214685 w 4976318"/>
              <a:gd name="connsiteY25" fmla="*/ 999214 h 3623144"/>
              <a:gd name="connsiteX26" fmla="*/ 278296 w 4976318"/>
              <a:gd name="connsiteY26" fmla="*/ 1174142 h 3623144"/>
              <a:gd name="connsiteX27" fmla="*/ 270344 w 4976318"/>
              <a:gd name="connsiteY27" fmla="*/ 1317266 h 3623144"/>
              <a:gd name="connsiteX28" fmla="*/ 119270 w 4976318"/>
              <a:gd name="connsiteY28" fmla="*/ 1460389 h 3623144"/>
              <a:gd name="connsiteX29" fmla="*/ 119270 w 4976318"/>
              <a:gd name="connsiteY29" fmla="*/ 2001078 h 3623144"/>
              <a:gd name="connsiteX30" fmla="*/ 182880 w 4976318"/>
              <a:gd name="connsiteY30" fmla="*/ 2016981 h 3623144"/>
              <a:gd name="connsiteX31" fmla="*/ 0 w 4976318"/>
              <a:gd name="connsiteY31" fmla="*/ 2199861 h 3623144"/>
              <a:gd name="connsiteX0" fmla="*/ 0 w 4976318"/>
              <a:gd name="connsiteY0" fmla="*/ 2213242 h 3636525"/>
              <a:gd name="connsiteX1" fmla="*/ 214685 w 4976318"/>
              <a:gd name="connsiteY1" fmla="*/ 2706223 h 3636525"/>
              <a:gd name="connsiteX2" fmla="*/ 2934031 w 4976318"/>
              <a:gd name="connsiteY2" fmla="*/ 3628574 h 3636525"/>
              <a:gd name="connsiteX3" fmla="*/ 4301656 w 4976318"/>
              <a:gd name="connsiteY3" fmla="*/ 3636525 h 3636525"/>
              <a:gd name="connsiteX4" fmla="*/ 4683318 w 4976318"/>
              <a:gd name="connsiteY4" fmla="*/ 3278716 h 3636525"/>
              <a:gd name="connsiteX5" fmla="*/ 4484536 w 4976318"/>
              <a:gd name="connsiteY5" fmla="*/ 2777784 h 3636525"/>
              <a:gd name="connsiteX6" fmla="*/ 4660434 w 4976318"/>
              <a:gd name="connsiteY6" fmla="*/ 2729107 h 3636525"/>
              <a:gd name="connsiteX7" fmla="*/ 4887919 w 4976318"/>
              <a:gd name="connsiteY7" fmla="*/ 2501622 h 3636525"/>
              <a:gd name="connsiteX8" fmla="*/ 4975963 w 4976318"/>
              <a:gd name="connsiteY8" fmla="*/ 2125002 h 3636525"/>
              <a:gd name="connsiteX9" fmla="*/ 4890052 w 4976318"/>
              <a:gd name="connsiteY9" fmla="*/ 1929515 h 3636525"/>
              <a:gd name="connsiteX10" fmla="*/ 4580533 w 4976318"/>
              <a:gd name="connsiteY10" fmla="*/ 1753228 h 3636525"/>
              <a:gd name="connsiteX11" fmla="*/ 3219696 w 4976318"/>
              <a:gd name="connsiteY11" fmla="*/ 1328707 h 3636525"/>
              <a:gd name="connsiteX12" fmla="*/ 2912698 w 4976318"/>
              <a:gd name="connsiteY12" fmla="*/ 1527103 h 3636525"/>
              <a:gd name="connsiteX13" fmla="*/ 2930541 w 4976318"/>
              <a:gd name="connsiteY13" fmla="*/ 649355 h 3636525"/>
              <a:gd name="connsiteX14" fmla="*/ 2742813 w 4976318"/>
              <a:gd name="connsiteY14" fmla="*/ 291656 h 3636525"/>
              <a:gd name="connsiteX15" fmla="*/ 2321781 w 4976318"/>
              <a:gd name="connsiteY15" fmla="*/ 98195 h 3636525"/>
              <a:gd name="connsiteX16" fmla="*/ 1777601 w 4976318"/>
              <a:gd name="connsiteY16" fmla="*/ 5301 h 3636525"/>
              <a:gd name="connsiteX17" fmla="*/ 1160891 w 4976318"/>
              <a:gd name="connsiteY17" fmla="*/ 130000 h 3636525"/>
              <a:gd name="connsiteX18" fmla="*/ 858741 w 4976318"/>
              <a:gd name="connsiteY18" fmla="*/ 336734 h 3636525"/>
              <a:gd name="connsiteX19" fmla="*/ 850790 w 4976318"/>
              <a:gd name="connsiteY19" fmla="*/ 1259085 h 3636525"/>
              <a:gd name="connsiteX20" fmla="*/ 540689 w 4976318"/>
              <a:gd name="connsiteY20" fmla="*/ 1139816 h 3636525"/>
              <a:gd name="connsiteX21" fmla="*/ 453224 w 4976318"/>
              <a:gd name="connsiteY21" fmla="*/ 1084156 h 3636525"/>
              <a:gd name="connsiteX22" fmla="*/ 445273 w 4976318"/>
              <a:gd name="connsiteY22" fmla="*/ 972838 h 3636525"/>
              <a:gd name="connsiteX23" fmla="*/ 453224 w 4976318"/>
              <a:gd name="connsiteY23" fmla="*/ 344685 h 3636525"/>
              <a:gd name="connsiteX24" fmla="*/ 214685 w 4976318"/>
              <a:gd name="connsiteY24" fmla="*/ 328783 h 3636525"/>
              <a:gd name="connsiteX25" fmla="*/ 214685 w 4976318"/>
              <a:gd name="connsiteY25" fmla="*/ 1012595 h 3636525"/>
              <a:gd name="connsiteX26" fmla="*/ 278296 w 4976318"/>
              <a:gd name="connsiteY26" fmla="*/ 1187523 h 3636525"/>
              <a:gd name="connsiteX27" fmla="*/ 270344 w 4976318"/>
              <a:gd name="connsiteY27" fmla="*/ 1330647 h 3636525"/>
              <a:gd name="connsiteX28" fmla="*/ 119270 w 4976318"/>
              <a:gd name="connsiteY28" fmla="*/ 1473770 h 3636525"/>
              <a:gd name="connsiteX29" fmla="*/ 119270 w 4976318"/>
              <a:gd name="connsiteY29" fmla="*/ 2014459 h 3636525"/>
              <a:gd name="connsiteX30" fmla="*/ 182880 w 4976318"/>
              <a:gd name="connsiteY30" fmla="*/ 2030362 h 3636525"/>
              <a:gd name="connsiteX31" fmla="*/ 0 w 4976318"/>
              <a:gd name="connsiteY31" fmla="*/ 2213242 h 363652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8741 w 4976318"/>
              <a:gd name="connsiteY18" fmla="*/ 338964 h 3638755"/>
              <a:gd name="connsiteX19" fmla="*/ 850790 w 4976318"/>
              <a:gd name="connsiteY19" fmla="*/ 1261315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8741 w 4976318"/>
              <a:gd name="connsiteY18" fmla="*/ 338964 h 3638755"/>
              <a:gd name="connsiteX19" fmla="*/ 850790 w 4976318"/>
              <a:gd name="connsiteY19" fmla="*/ 1261315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4281 w 4976318"/>
              <a:gd name="connsiteY18" fmla="*/ 293886 h 3638755"/>
              <a:gd name="connsiteX19" fmla="*/ 850790 w 4976318"/>
              <a:gd name="connsiteY19" fmla="*/ 1261315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4281 w 4976318"/>
              <a:gd name="connsiteY18" fmla="*/ 325110 h 3638755"/>
              <a:gd name="connsiteX19" fmla="*/ 850790 w 4976318"/>
              <a:gd name="connsiteY19" fmla="*/ 1261315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4281 w 4976318"/>
              <a:gd name="connsiteY18" fmla="*/ 325110 h 3638755"/>
              <a:gd name="connsiteX19" fmla="*/ 850790 w 4976318"/>
              <a:gd name="connsiteY19" fmla="*/ 1261315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4281 w 4976318"/>
              <a:gd name="connsiteY18" fmla="*/ 325110 h 3638755"/>
              <a:gd name="connsiteX19" fmla="*/ 850790 w 4976318"/>
              <a:gd name="connsiteY19" fmla="*/ 1261315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4281 w 4976318"/>
              <a:gd name="connsiteY18" fmla="*/ 325110 h 3638755"/>
              <a:gd name="connsiteX19" fmla="*/ 850790 w 4976318"/>
              <a:gd name="connsiteY19" fmla="*/ 1234552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4281 w 4976318"/>
              <a:gd name="connsiteY18" fmla="*/ 325110 h 3638755"/>
              <a:gd name="connsiteX19" fmla="*/ 850790 w 4976318"/>
              <a:gd name="connsiteY19" fmla="*/ 1234552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5472 h 3638755"/>
              <a:gd name="connsiteX1" fmla="*/ 214685 w 4976318"/>
              <a:gd name="connsiteY1" fmla="*/ 2708453 h 3638755"/>
              <a:gd name="connsiteX2" fmla="*/ 2934031 w 4976318"/>
              <a:gd name="connsiteY2" fmla="*/ 3630804 h 3638755"/>
              <a:gd name="connsiteX3" fmla="*/ 4301656 w 4976318"/>
              <a:gd name="connsiteY3" fmla="*/ 3638755 h 3638755"/>
              <a:gd name="connsiteX4" fmla="*/ 4683318 w 4976318"/>
              <a:gd name="connsiteY4" fmla="*/ 3280946 h 3638755"/>
              <a:gd name="connsiteX5" fmla="*/ 4484536 w 4976318"/>
              <a:gd name="connsiteY5" fmla="*/ 2780014 h 3638755"/>
              <a:gd name="connsiteX6" fmla="*/ 4660434 w 4976318"/>
              <a:gd name="connsiteY6" fmla="*/ 2731337 h 3638755"/>
              <a:gd name="connsiteX7" fmla="*/ 4887919 w 4976318"/>
              <a:gd name="connsiteY7" fmla="*/ 2503852 h 3638755"/>
              <a:gd name="connsiteX8" fmla="*/ 4975963 w 4976318"/>
              <a:gd name="connsiteY8" fmla="*/ 2127232 h 3638755"/>
              <a:gd name="connsiteX9" fmla="*/ 4890052 w 4976318"/>
              <a:gd name="connsiteY9" fmla="*/ 1931745 h 3638755"/>
              <a:gd name="connsiteX10" fmla="*/ 4580533 w 4976318"/>
              <a:gd name="connsiteY10" fmla="*/ 1755458 h 3638755"/>
              <a:gd name="connsiteX11" fmla="*/ 3219696 w 4976318"/>
              <a:gd name="connsiteY11" fmla="*/ 1330937 h 3638755"/>
              <a:gd name="connsiteX12" fmla="*/ 2912698 w 4976318"/>
              <a:gd name="connsiteY12" fmla="*/ 1529333 h 3638755"/>
              <a:gd name="connsiteX13" fmla="*/ 2930541 w 4976318"/>
              <a:gd name="connsiteY13" fmla="*/ 651585 h 3638755"/>
              <a:gd name="connsiteX14" fmla="*/ 2742813 w 4976318"/>
              <a:gd name="connsiteY14" fmla="*/ 293886 h 3638755"/>
              <a:gd name="connsiteX15" fmla="*/ 2339622 w 4976318"/>
              <a:gd name="connsiteY15" fmla="*/ 87043 h 3638755"/>
              <a:gd name="connsiteX16" fmla="*/ 1777601 w 4976318"/>
              <a:gd name="connsiteY16" fmla="*/ 7531 h 3638755"/>
              <a:gd name="connsiteX17" fmla="*/ 1160891 w 4976318"/>
              <a:gd name="connsiteY17" fmla="*/ 132230 h 3638755"/>
              <a:gd name="connsiteX18" fmla="*/ 854281 w 4976318"/>
              <a:gd name="connsiteY18" fmla="*/ 325110 h 3638755"/>
              <a:gd name="connsiteX19" fmla="*/ 850790 w 4976318"/>
              <a:gd name="connsiteY19" fmla="*/ 1252394 h 3638755"/>
              <a:gd name="connsiteX20" fmla="*/ 540689 w 4976318"/>
              <a:gd name="connsiteY20" fmla="*/ 1142046 h 3638755"/>
              <a:gd name="connsiteX21" fmla="*/ 453224 w 4976318"/>
              <a:gd name="connsiteY21" fmla="*/ 1086386 h 3638755"/>
              <a:gd name="connsiteX22" fmla="*/ 445273 w 4976318"/>
              <a:gd name="connsiteY22" fmla="*/ 975068 h 3638755"/>
              <a:gd name="connsiteX23" fmla="*/ 453224 w 4976318"/>
              <a:gd name="connsiteY23" fmla="*/ 346915 h 3638755"/>
              <a:gd name="connsiteX24" fmla="*/ 214685 w 4976318"/>
              <a:gd name="connsiteY24" fmla="*/ 331013 h 3638755"/>
              <a:gd name="connsiteX25" fmla="*/ 214685 w 4976318"/>
              <a:gd name="connsiteY25" fmla="*/ 1014825 h 3638755"/>
              <a:gd name="connsiteX26" fmla="*/ 278296 w 4976318"/>
              <a:gd name="connsiteY26" fmla="*/ 1189753 h 3638755"/>
              <a:gd name="connsiteX27" fmla="*/ 270344 w 4976318"/>
              <a:gd name="connsiteY27" fmla="*/ 1332877 h 3638755"/>
              <a:gd name="connsiteX28" fmla="*/ 119270 w 4976318"/>
              <a:gd name="connsiteY28" fmla="*/ 1476000 h 3638755"/>
              <a:gd name="connsiteX29" fmla="*/ 119270 w 4976318"/>
              <a:gd name="connsiteY29" fmla="*/ 2016689 h 3638755"/>
              <a:gd name="connsiteX30" fmla="*/ 182880 w 4976318"/>
              <a:gd name="connsiteY30" fmla="*/ 2032592 h 3638755"/>
              <a:gd name="connsiteX31" fmla="*/ 0 w 4976318"/>
              <a:gd name="connsiteY31" fmla="*/ 2215472 h 3638755"/>
              <a:gd name="connsiteX0" fmla="*/ 0 w 4976318"/>
              <a:gd name="connsiteY0" fmla="*/ 2211755 h 3635038"/>
              <a:gd name="connsiteX1" fmla="*/ 214685 w 4976318"/>
              <a:gd name="connsiteY1" fmla="*/ 2704736 h 3635038"/>
              <a:gd name="connsiteX2" fmla="*/ 2934031 w 4976318"/>
              <a:gd name="connsiteY2" fmla="*/ 3627087 h 3635038"/>
              <a:gd name="connsiteX3" fmla="*/ 4301656 w 4976318"/>
              <a:gd name="connsiteY3" fmla="*/ 3635038 h 3635038"/>
              <a:gd name="connsiteX4" fmla="*/ 4683318 w 4976318"/>
              <a:gd name="connsiteY4" fmla="*/ 3277229 h 3635038"/>
              <a:gd name="connsiteX5" fmla="*/ 4484536 w 4976318"/>
              <a:gd name="connsiteY5" fmla="*/ 2776297 h 3635038"/>
              <a:gd name="connsiteX6" fmla="*/ 4660434 w 4976318"/>
              <a:gd name="connsiteY6" fmla="*/ 2727620 h 3635038"/>
              <a:gd name="connsiteX7" fmla="*/ 4887919 w 4976318"/>
              <a:gd name="connsiteY7" fmla="*/ 2500135 h 3635038"/>
              <a:gd name="connsiteX8" fmla="*/ 4975963 w 4976318"/>
              <a:gd name="connsiteY8" fmla="*/ 2123515 h 3635038"/>
              <a:gd name="connsiteX9" fmla="*/ 4890052 w 4976318"/>
              <a:gd name="connsiteY9" fmla="*/ 1928028 h 3635038"/>
              <a:gd name="connsiteX10" fmla="*/ 4580533 w 4976318"/>
              <a:gd name="connsiteY10" fmla="*/ 1751741 h 3635038"/>
              <a:gd name="connsiteX11" fmla="*/ 3219696 w 4976318"/>
              <a:gd name="connsiteY11" fmla="*/ 1327220 h 3635038"/>
              <a:gd name="connsiteX12" fmla="*/ 2912698 w 4976318"/>
              <a:gd name="connsiteY12" fmla="*/ 1525616 h 3635038"/>
              <a:gd name="connsiteX13" fmla="*/ 2930541 w 4976318"/>
              <a:gd name="connsiteY13" fmla="*/ 647868 h 3635038"/>
              <a:gd name="connsiteX14" fmla="*/ 2742813 w 4976318"/>
              <a:gd name="connsiteY14" fmla="*/ 290169 h 3635038"/>
              <a:gd name="connsiteX15" fmla="*/ 2339622 w 4976318"/>
              <a:gd name="connsiteY15" fmla="*/ 83326 h 3635038"/>
              <a:gd name="connsiteX16" fmla="*/ 1777601 w 4976318"/>
              <a:gd name="connsiteY16" fmla="*/ 3814 h 3635038"/>
              <a:gd name="connsiteX17" fmla="*/ 1134128 w 4976318"/>
              <a:gd name="connsiteY17" fmla="*/ 106211 h 3635038"/>
              <a:gd name="connsiteX18" fmla="*/ 854281 w 4976318"/>
              <a:gd name="connsiteY18" fmla="*/ 321393 h 3635038"/>
              <a:gd name="connsiteX19" fmla="*/ 850790 w 4976318"/>
              <a:gd name="connsiteY19" fmla="*/ 1248677 h 3635038"/>
              <a:gd name="connsiteX20" fmla="*/ 540689 w 4976318"/>
              <a:gd name="connsiteY20" fmla="*/ 1138329 h 3635038"/>
              <a:gd name="connsiteX21" fmla="*/ 453224 w 4976318"/>
              <a:gd name="connsiteY21" fmla="*/ 1082669 h 3635038"/>
              <a:gd name="connsiteX22" fmla="*/ 445273 w 4976318"/>
              <a:gd name="connsiteY22" fmla="*/ 971351 h 3635038"/>
              <a:gd name="connsiteX23" fmla="*/ 453224 w 4976318"/>
              <a:gd name="connsiteY23" fmla="*/ 343198 h 3635038"/>
              <a:gd name="connsiteX24" fmla="*/ 214685 w 4976318"/>
              <a:gd name="connsiteY24" fmla="*/ 327296 h 3635038"/>
              <a:gd name="connsiteX25" fmla="*/ 214685 w 4976318"/>
              <a:gd name="connsiteY25" fmla="*/ 1011108 h 3635038"/>
              <a:gd name="connsiteX26" fmla="*/ 278296 w 4976318"/>
              <a:gd name="connsiteY26" fmla="*/ 1186036 h 3635038"/>
              <a:gd name="connsiteX27" fmla="*/ 270344 w 4976318"/>
              <a:gd name="connsiteY27" fmla="*/ 1329160 h 3635038"/>
              <a:gd name="connsiteX28" fmla="*/ 119270 w 4976318"/>
              <a:gd name="connsiteY28" fmla="*/ 1472283 h 3635038"/>
              <a:gd name="connsiteX29" fmla="*/ 119270 w 4976318"/>
              <a:gd name="connsiteY29" fmla="*/ 2012972 h 3635038"/>
              <a:gd name="connsiteX30" fmla="*/ 182880 w 4976318"/>
              <a:gd name="connsiteY30" fmla="*/ 2028875 h 3635038"/>
              <a:gd name="connsiteX31" fmla="*/ 0 w 4976318"/>
              <a:gd name="connsiteY31" fmla="*/ 2211755 h 3635038"/>
              <a:gd name="connsiteX0" fmla="*/ 0 w 4976318"/>
              <a:gd name="connsiteY0" fmla="*/ 2213242 h 3636525"/>
              <a:gd name="connsiteX1" fmla="*/ 214685 w 4976318"/>
              <a:gd name="connsiteY1" fmla="*/ 2706223 h 3636525"/>
              <a:gd name="connsiteX2" fmla="*/ 2934031 w 4976318"/>
              <a:gd name="connsiteY2" fmla="*/ 3628574 h 3636525"/>
              <a:gd name="connsiteX3" fmla="*/ 4301656 w 4976318"/>
              <a:gd name="connsiteY3" fmla="*/ 3636525 h 3636525"/>
              <a:gd name="connsiteX4" fmla="*/ 4683318 w 4976318"/>
              <a:gd name="connsiteY4" fmla="*/ 3278716 h 3636525"/>
              <a:gd name="connsiteX5" fmla="*/ 4484536 w 4976318"/>
              <a:gd name="connsiteY5" fmla="*/ 2777784 h 3636525"/>
              <a:gd name="connsiteX6" fmla="*/ 4660434 w 4976318"/>
              <a:gd name="connsiteY6" fmla="*/ 2729107 h 3636525"/>
              <a:gd name="connsiteX7" fmla="*/ 4887919 w 4976318"/>
              <a:gd name="connsiteY7" fmla="*/ 2501622 h 3636525"/>
              <a:gd name="connsiteX8" fmla="*/ 4975963 w 4976318"/>
              <a:gd name="connsiteY8" fmla="*/ 2125002 h 3636525"/>
              <a:gd name="connsiteX9" fmla="*/ 4890052 w 4976318"/>
              <a:gd name="connsiteY9" fmla="*/ 1929515 h 3636525"/>
              <a:gd name="connsiteX10" fmla="*/ 4580533 w 4976318"/>
              <a:gd name="connsiteY10" fmla="*/ 1753228 h 3636525"/>
              <a:gd name="connsiteX11" fmla="*/ 3219696 w 4976318"/>
              <a:gd name="connsiteY11" fmla="*/ 1328707 h 3636525"/>
              <a:gd name="connsiteX12" fmla="*/ 2912698 w 4976318"/>
              <a:gd name="connsiteY12" fmla="*/ 1527103 h 3636525"/>
              <a:gd name="connsiteX13" fmla="*/ 2930541 w 4976318"/>
              <a:gd name="connsiteY13" fmla="*/ 649355 h 3636525"/>
              <a:gd name="connsiteX14" fmla="*/ 2742813 w 4976318"/>
              <a:gd name="connsiteY14" fmla="*/ 291656 h 3636525"/>
              <a:gd name="connsiteX15" fmla="*/ 2339622 w 4976318"/>
              <a:gd name="connsiteY15" fmla="*/ 84813 h 3636525"/>
              <a:gd name="connsiteX16" fmla="*/ 1777601 w 4976318"/>
              <a:gd name="connsiteY16" fmla="*/ 5301 h 3636525"/>
              <a:gd name="connsiteX17" fmla="*/ 1201036 w 4976318"/>
              <a:gd name="connsiteY17" fmla="*/ 116619 h 3636525"/>
              <a:gd name="connsiteX18" fmla="*/ 854281 w 4976318"/>
              <a:gd name="connsiteY18" fmla="*/ 322880 h 3636525"/>
              <a:gd name="connsiteX19" fmla="*/ 850790 w 4976318"/>
              <a:gd name="connsiteY19" fmla="*/ 1250164 h 3636525"/>
              <a:gd name="connsiteX20" fmla="*/ 540689 w 4976318"/>
              <a:gd name="connsiteY20" fmla="*/ 1139816 h 3636525"/>
              <a:gd name="connsiteX21" fmla="*/ 453224 w 4976318"/>
              <a:gd name="connsiteY21" fmla="*/ 1084156 h 3636525"/>
              <a:gd name="connsiteX22" fmla="*/ 445273 w 4976318"/>
              <a:gd name="connsiteY22" fmla="*/ 972838 h 3636525"/>
              <a:gd name="connsiteX23" fmla="*/ 453224 w 4976318"/>
              <a:gd name="connsiteY23" fmla="*/ 344685 h 3636525"/>
              <a:gd name="connsiteX24" fmla="*/ 214685 w 4976318"/>
              <a:gd name="connsiteY24" fmla="*/ 328783 h 3636525"/>
              <a:gd name="connsiteX25" fmla="*/ 214685 w 4976318"/>
              <a:gd name="connsiteY25" fmla="*/ 1012595 h 3636525"/>
              <a:gd name="connsiteX26" fmla="*/ 278296 w 4976318"/>
              <a:gd name="connsiteY26" fmla="*/ 1187523 h 3636525"/>
              <a:gd name="connsiteX27" fmla="*/ 270344 w 4976318"/>
              <a:gd name="connsiteY27" fmla="*/ 1330647 h 3636525"/>
              <a:gd name="connsiteX28" fmla="*/ 119270 w 4976318"/>
              <a:gd name="connsiteY28" fmla="*/ 1473770 h 3636525"/>
              <a:gd name="connsiteX29" fmla="*/ 119270 w 4976318"/>
              <a:gd name="connsiteY29" fmla="*/ 2014459 h 3636525"/>
              <a:gd name="connsiteX30" fmla="*/ 182880 w 4976318"/>
              <a:gd name="connsiteY30" fmla="*/ 2030362 h 3636525"/>
              <a:gd name="connsiteX31" fmla="*/ 0 w 4976318"/>
              <a:gd name="connsiteY31" fmla="*/ 2213242 h 3636525"/>
              <a:gd name="connsiteX0" fmla="*/ 0 w 4976318"/>
              <a:gd name="connsiteY0" fmla="*/ 2204321 h 3627604"/>
              <a:gd name="connsiteX1" fmla="*/ 214685 w 4976318"/>
              <a:gd name="connsiteY1" fmla="*/ 2697302 h 3627604"/>
              <a:gd name="connsiteX2" fmla="*/ 2934031 w 4976318"/>
              <a:gd name="connsiteY2" fmla="*/ 3619653 h 3627604"/>
              <a:gd name="connsiteX3" fmla="*/ 4301656 w 4976318"/>
              <a:gd name="connsiteY3" fmla="*/ 3627604 h 3627604"/>
              <a:gd name="connsiteX4" fmla="*/ 4683318 w 4976318"/>
              <a:gd name="connsiteY4" fmla="*/ 3269795 h 3627604"/>
              <a:gd name="connsiteX5" fmla="*/ 4484536 w 4976318"/>
              <a:gd name="connsiteY5" fmla="*/ 2768863 h 3627604"/>
              <a:gd name="connsiteX6" fmla="*/ 4660434 w 4976318"/>
              <a:gd name="connsiteY6" fmla="*/ 2720186 h 3627604"/>
              <a:gd name="connsiteX7" fmla="*/ 4887919 w 4976318"/>
              <a:gd name="connsiteY7" fmla="*/ 2492701 h 3627604"/>
              <a:gd name="connsiteX8" fmla="*/ 4975963 w 4976318"/>
              <a:gd name="connsiteY8" fmla="*/ 2116081 h 3627604"/>
              <a:gd name="connsiteX9" fmla="*/ 4890052 w 4976318"/>
              <a:gd name="connsiteY9" fmla="*/ 1920594 h 3627604"/>
              <a:gd name="connsiteX10" fmla="*/ 4580533 w 4976318"/>
              <a:gd name="connsiteY10" fmla="*/ 1744307 h 3627604"/>
              <a:gd name="connsiteX11" fmla="*/ 3219696 w 4976318"/>
              <a:gd name="connsiteY11" fmla="*/ 1319786 h 3627604"/>
              <a:gd name="connsiteX12" fmla="*/ 2912698 w 4976318"/>
              <a:gd name="connsiteY12" fmla="*/ 1518182 h 3627604"/>
              <a:gd name="connsiteX13" fmla="*/ 2930541 w 4976318"/>
              <a:gd name="connsiteY13" fmla="*/ 640434 h 3627604"/>
              <a:gd name="connsiteX14" fmla="*/ 2742813 w 4976318"/>
              <a:gd name="connsiteY14" fmla="*/ 282735 h 3627604"/>
              <a:gd name="connsiteX15" fmla="*/ 2339622 w 4976318"/>
              <a:gd name="connsiteY15" fmla="*/ 75892 h 3627604"/>
              <a:gd name="connsiteX16" fmla="*/ 1773141 w 4976318"/>
              <a:gd name="connsiteY16" fmla="*/ 5301 h 3627604"/>
              <a:gd name="connsiteX17" fmla="*/ 1201036 w 4976318"/>
              <a:gd name="connsiteY17" fmla="*/ 107698 h 3627604"/>
              <a:gd name="connsiteX18" fmla="*/ 854281 w 4976318"/>
              <a:gd name="connsiteY18" fmla="*/ 313959 h 3627604"/>
              <a:gd name="connsiteX19" fmla="*/ 850790 w 4976318"/>
              <a:gd name="connsiteY19" fmla="*/ 1241243 h 3627604"/>
              <a:gd name="connsiteX20" fmla="*/ 540689 w 4976318"/>
              <a:gd name="connsiteY20" fmla="*/ 1130895 h 3627604"/>
              <a:gd name="connsiteX21" fmla="*/ 453224 w 4976318"/>
              <a:gd name="connsiteY21" fmla="*/ 1075235 h 3627604"/>
              <a:gd name="connsiteX22" fmla="*/ 445273 w 4976318"/>
              <a:gd name="connsiteY22" fmla="*/ 963917 h 3627604"/>
              <a:gd name="connsiteX23" fmla="*/ 453224 w 4976318"/>
              <a:gd name="connsiteY23" fmla="*/ 335764 h 3627604"/>
              <a:gd name="connsiteX24" fmla="*/ 214685 w 4976318"/>
              <a:gd name="connsiteY24" fmla="*/ 319862 h 3627604"/>
              <a:gd name="connsiteX25" fmla="*/ 214685 w 4976318"/>
              <a:gd name="connsiteY25" fmla="*/ 1003674 h 3627604"/>
              <a:gd name="connsiteX26" fmla="*/ 278296 w 4976318"/>
              <a:gd name="connsiteY26" fmla="*/ 1178602 h 3627604"/>
              <a:gd name="connsiteX27" fmla="*/ 270344 w 4976318"/>
              <a:gd name="connsiteY27" fmla="*/ 1321726 h 3627604"/>
              <a:gd name="connsiteX28" fmla="*/ 119270 w 4976318"/>
              <a:gd name="connsiteY28" fmla="*/ 1464849 h 3627604"/>
              <a:gd name="connsiteX29" fmla="*/ 119270 w 4976318"/>
              <a:gd name="connsiteY29" fmla="*/ 2005538 h 3627604"/>
              <a:gd name="connsiteX30" fmla="*/ 182880 w 4976318"/>
              <a:gd name="connsiteY30" fmla="*/ 2021441 h 3627604"/>
              <a:gd name="connsiteX31" fmla="*/ 0 w 4976318"/>
              <a:gd name="connsiteY31" fmla="*/ 2204321 h 3627604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187655 w 4976318"/>
              <a:gd name="connsiteY17" fmla="*/ 102493 h 3626860"/>
              <a:gd name="connsiteX18" fmla="*/ 854281 w 4976318"/>
              <a:gd name="connsiteY18" fmla="*/ 31321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1321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295373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468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82880 w 4976318"/>
              <a:gd name="connsiteY30" fmla="*/ 2020697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40145 w 4976318"/>
              <a:gd name="connsiteY30" fmla="*/ 2074222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40145 w 4976318"/>
              <a:gd name="connsiteY30" fmla="*/ 2074222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231531 w 4976318"/>
              <a:gd name="connsiteY30" fmla="*/ 2060932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231531 w 4976318"/>
              <a:gd name="connsiteY30" fmla="*/ 2060932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4794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1995269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19270 w 4976318"/>
              <a:gd name="connsiteY29" fmla="*/ 2007175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0982 h 3626860"/>
              <a:gd name="connsiteX28" fmla="*/ 119270 w 4976318"/>
              <a:gd name="connsiteY28" fmla="*/ 1464105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64105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0499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4685 w 4976318"/>
              <a:gd name="connsiteY24" fmla="*/ 319118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3224 w 4976318"/>
              <a:gd name="connsiteY23" fmla="*/ 335020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4281 w 4976318"/>
              <a:gd name="connsiteY18" fmla="*/ 308755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3577 h 3626860"/>
              <a:gd name="connsiteX1" fmla="*/ 214685 w 4976318"/>
              <a:gd name="connsiteY1" fmla="*/ 2696558 h 3626860"/>
              <a:gd name="connsiteX2" fmla="*/ 2934031 w 4976318"/>
              <a:gd name="connsiteY2" fmla="*/ 3618909 h 3626860"/>
              <a:gd name="connsiteX3" fmla="*/ 4301656 w 4976318"/>
              <a:gd name="connsiteY3" fmla="*/ 3626860 h 3626860"/>
              <a:gd name="connsiteX4" fmla="*/ 4683318 w 4976318"/>
              <a:gd name="connsiteY4" fmla="*/ 3269051 h 3626860"/>
              <a:gd name="connsiteX5" fmla="*/ 4484536 w 4976318"/>
              <a:gd name="connsiteY5" fmla="*/ 2768119 h 3626860"/>
              <a:gd name="connsiteX6" fmla="*/ 4660434 w 4976318"/>
              <a:gd name="connsiteY6" fmla="*/ 2719442 h 3626860"/>
              <a:gd name="connsiteX7" fmla="*/ 4887919 w 4976318"/>
              <a:gd name="connsiteY7" fmla="*/ 2491957 h 3626860"/>
              <a:gd name="connsiteX8" fmla="*/ 4975963 w 4976318"/>
              <a:gd name="connsiteY8" fmla="*/ 2115337 h 3626860"/>
              <a:gd name="connsiteX9" fmla="*/ 4890052 w 4976318"/>
              <a:gd name="connsiteY9" fmla="*/ 1919850 h 3626860"/>
              <a:gd name="connsiteX10" fmla="*/ 4580533 w 4976318"/>
              <a:gd name="connsiteY10" fmla="*/ 1743563 h 3626860"/>
              <a:gd name="connsiteX11" fmla="*/ 3219696 w 4976318"/>
              <a:gd name="connsiteY11" fmla="*/ 1319042 h 3626860"/>
              <a:gd name="connsiteX12" fmla="*/ 2912698 w 4976318"/>
              <a:gd name="connsiteY12" fmla="*/ 1517438 h 3626860"/>
              <a:gd name="connsiteX13" fmla="*/ 2930541 w 4976318"/>
              <a:gd name="connsiteY13" fmla="*/ 639690 h 3626860"/>
              <a:gd name="connsiteX14" fmla="*/ 2742813 w 4976318"/>
              <a:gd name="connsiteY14" fmla="*/ 281991 h 3626860"/>
              <a:gd name="connsiteX15" fmla="*/ 2339622 w 4976318"/>
              <a:gd name="connsiteY15" fmla="*/ 75148 h 3626860"/>
              <a:gd name="connsiteX16" fmla="*/ 1773141 w 4976318"/>
              <a:gd name="connsiteY16" fmla="*/ 4557 h 3626860"/>
              <a:gd name="connsiteX17" fmla="*/ 1205497 w 4976318"/>
              <a:gd name="connsiteY17" fmla="*/ 102493 h 3626860"/>
              <a:gd name="connsiteX18" fmla="*/ 852102 w 4976318"/>
              <a:gd name="connsiteY18" fmla="*/ 313113 h 3626860"/>
              <a:gd name="connsiteX19" fmla="*/ 850790 w 4976318"/>
              <a:gd name="connsiteY19" fmla="*/ 1242678 h 3626860"/>
              <a:gd name="connsiteX20" fmla="*/ 540689 w 4976318"/>
              <a:gd name="connsiteY20" fmla="*/ 1130151 h 3626860"/>
              <a:gd name="connsiteX21" fmla="*/ 453224 w 4976318"/>
              <a:gd name="connsiteY21" fmla="*/ 1074491 h 3626860"/>
              <a:gd name="connsiteX22" fmla="*/ 445273 w 4976318"/>
              <a:gd name="connsiteY22" fmla="*/ 963173 h 3626860"/>
              <a:gd name="connsiteX23" fmla="*/ 455402 w 4976318"/>
              <a:gd name="connsiteY23" fmla="*/ 358988 h 3626860"/>
              <a:gd name="connsiteX24" fmla="*/ 219043 w 4976318"/>
              <a:gd name="connsiteY24" fmla="*/ 316939 h 3626860"/>
              <a:gd name="connsiteX25" fmla="*/ 219145 w 4976318"/>
              <a:gd name="connsiteY25" fmla="*/ 1002930 h 3626860"/>
              <a:gd name="connsiteX26" fmla="*/ 278296 w 4976318"/>
              <a:gd name="connsiteY26" fmla="*/ 1177858 h 3626860"/>
              <a:gd name="connsiteX27" fmla="*/ 270344 w 4976318"/>
              <a:gd name="connsiteY27" fmla="*/ 1329698 h 3626860"/>
              <a:gd name="connsiteX28" fmla="*/ 119270 w 4976318"/>
              <a:gd name="connsiteY28" fmla="*/ 1470642 h 3626860"/>
              <a:gd name="connsiteX29" fmla="*/ 124032 w 4976318"/>
              <a:gd name="connsiteY29" fmla="*/ 2000032 h 3626860"/>
              <a:gd name="connsiteX30" fmla="*/ 167736 w 4976318"/>
              <a:gd name="connsiteY30" fmla="*/ 2018401 h 3626860"/>
              <a:gd name="connsiteX31" fmla="*/ 0 w 4976318"/>
              <a:gd name="connsiteY31" fmla="*/ 2203577 h 3626860"/>
              <a:gd name="connsiteX0" fmla="*/ 0 w 4976318"/>
              <a:gd name="connsiteY0" fmla="*/ 2205393 h 3628676"/>
              <a:gd name="connsiteX1" fmla="*/ 214685 w 4976318"/>
              <a:gd name="connsiteY1" fmla="*/ 2698374 h 3628676"/>
              <a:gd name="connsiteX2" fmla="*/ 2934031 w 4976318"/>
              <a:gd name="connsiteY2" fmla="*/ 3620725 h 3628676"/>
              <a:gd name="connsiteX3" fmla="*/ 4301656 w 4976318"/>
              <a:gd name="connsiteY3" fmla="*/ 3628676 h 3628676"/>
              <a:gd name="connsiteX4" fmla="*/ 4683318 w 4976318"/>
              <a:gd name="connsiteY4" fmla="*/ 3270867 h 3628676"/>
              <a:gd name="connsiteX5" fmla="*/ 4484536 w 4976318"/>
              <a:gd name="connsiteY5" fmla="*/ 2769935 h 3628676"/>
              <a:gd name="connsiteX6" fmla="*/ 4660434 w 4976318"/>
              <a:gd name="connsiteY6" fmla="*/ 2721258 h 3628676"/>
              <a:gd name="connsiteX7" fmla="*/ 4887919 w 4976318"/>
              <a:gd name="connsiteY7" fmla="*/ 2493773 h 3628676"/>
              <a:gd name="connsiteX8" fmla="*/ 4975963 w 4976318"/>
              <a:gd name="connsiteY8" fmla="*/ 2117153 h 3628676"/>
              <a:gd name="connsiteX9" fmla="*/ 4890052 w 4976318"/>
              <a:gd name="connsiteY9" fmla="*/ 1921666 h 3628676"/>
              <a:gd name="connsiteX10" fmla="*/ 4580533 w 4976318"/>
              <a:gd name="connsiteY10" fmla="*/ 1745379 h 3628676"/>
              <a:gd name="connsiteX11" fmla="*/ 3219696 w 4976318"/>
              <a:gd name="connsiteY11" fmla="*/ 1320858 h 3628676"/>
              <a:gd name="connsiteX12" fmla="*/ 2912698 w 4976318"/>
              <a:gd name="connsiteY12" fmla="*/ 1519254 h 3628676"/>
              <a:gd name="connsiteX13" fmla="*/ 2930541 w 4976318"/>
              <a:gd name="connsiteY13" fmla="*/ 641506 h 3628676"/>
              <a:gd name="connsiteX14" fmla="*/ 2742813 w 4976318"/>
              <a:gd name="connsiteY14" fmla="*/ 283807 h 3628676"/>
              <a:gd name="connsiteX15" fmla="*/ 2339622 w 4976318"/>
              <a:gd name="connsiteY15" fmla="*/ 76964 h 3628676"/>
              <a:gd name="connsiteX16" fmla="*/ 1773141 w 4976318"/>
              <a:gd name="connsiteY16" fmla="*/ 6373 h 3628676"/>
              <a:gd name="connsiteX17" fmla="*/ 1196782 w 4976318"/>
              <a:gd name="connsiteY17" fmla="*/ 115204 h 3628676"/>
              <a:gd name="connsiteX18" fmla="*/ 852102 w 4976318"/>
              <a:gd name="connsiteY18" fmla="*/ 314929 h 3628676"/>
              <a:gd name="connsiteX19" fmla="*/ 850790 w 4976318"/>
              <a:gd name="connsiteY19" fmla="*/ 1244494 h 3628676"/>
              <a:gd name="connsiteX20" fmla="*/ 540689 w 4976318"/>
              <a:gd name="connsiteY20" fmla="*/ 1131967 h 3628676"/>
              <a:gd name="connsiteX21" fmla="*/ 453224 w 4976318"/>
              <a:gd name="connsiteY21" fmla="*/ 1076307 h 3628676"/>
              <a:gd name="connsiteX22" fmla="*/ 445273 w 4976318"/>
              <a:gd name="connsiteY22" fmla="*/ 964989 h 3628676"/>
              <a:gd name="connsiteX23" fmla="*/ 455402 w 4976318"/>
              <a:gd name="connsiteY23" fmla="*/ 360804 h 3628676"/>
              <a:gd name="connsiteX24" fmla="*/ 219043 w 4976318"/>
              <a:gd name="connsiteY24" fmla="*/ 318755 h 3628676"/>
              <a:gd name="connsiteX25" fmla="*/ 219145 w 4976318"/>
              <a:gd name="connsiteY25" fmla="*/ 1004746 h 3628676"/>
              <a:gd name="connsiteX26" fmla="*/ 278296 w 4976318"/>
              <a:gd name="connsiteY26" fmla="*/ 1179674 h 3628676"/>
              <a:gd name="connsiteX27" fmla="*/ 270344 w 4976318"/>
              <a:gd name="connsiteY27" fmla="*/ 1331514 h 3628676"/>
              <a:gd name="connsiteX28" fmla="*/ 119270 w 4976318"/>
              <a:gd name="connsiteY28" fmla="*/ 1472458 h 3628676"/>
              <a:gd name="connsiteX29" fmla="*/ 124032 w 4976318"/>
              <a:gd name="connsiteY29" fmla="*/ 2001848 h 3628676"/>
              <a:gd name="connsiteX30" fmla="*/ 167736 w 4976318"/>
              <a:gd name="connsiteY30" fmla="*/ 2020217 h 3628676"/>
              <a:gd name="connsiteX31" fmla="*/ 0 w 4976318"/>
              <a:gd name="connsiteY31" fmla="*/ 2205393 h 3628676"/>
              <a:gd name="connsiteX0" fmla="*/ 0 w 4976318"/>
              <a:gd name="connsiteY0" fmla="*/ 2205393 h 3628676"/>
              <a:gd name="connsiteX1" fmla="*/ 214685 w 4976318"/>
              <a:gd name="connsiteY1" fmla="*/ 2698374 h 3628676"/>
              <a:gd name="connsiteX2" fmla="*/ 2934031 w 4976318"/>
              <a:gd name="connsiteY2" fmla="*/ 3620725 h 3628676"/>
              <a:gd name="connsiteX3" fmla="*/ 4301656 w 4976318"/>
              <a:gd name="connsiteY3" fmla="*/ 3628676 h 3628676"/>
              <a:gd name="connsiteX4" fmla="*/ 4683318 w 4976318"/>
              <a:gd name="connsiteY4" fmla="*/ 3270867 h 3628676"/>
              <a:gd name="connsiteX5" fmla="*/ 4484536 w 4976318"/>
              <a:gd name="connsiteY5" fmla="*/ 2769935 h 3628676"/>
              <a:gd name="connsiteX6" fmla="*/ 4660434 w 4976318"/>
              <a:gd name="connsiteY6" fmla="*/ 2721258 h 3628676"/>
              <a:gd name="connsiteX7" fmla="*/ 4887919 w 4976318"/>
              <a:gd name="connsiteY7" fmla="*/ 2493773 h 3628676"/>
              <a:gd name="connsiteX8" fmla="*/ 4975963 w 4976318"/>
              <a:gd name="connsiteY8" fmla="*/ 2117153 h 3628676"/>
              <a:gd name="connsiteX9" fmla="*/ 4890052 w 4976318"/>
              <a:gd name="connsiteY9" fmla="*/ 1921666 h 3628676"/>
              <a:gd name="connsiteX10" fmla="*/ 4580533 w 4976318"/>
              <a:gd name="connsiteY10" fmla="*/ 1745379 h 3628676"/>
              <a:gd name="connsiteX11" fmla="*/ 3219696 w 4976318"/>
              <a:gd name="connsiteY11" fmla="*/ 1320858 h 3628676"/>
              <a:gd name="connsiteX12" fmla="*/ 2912698 w 4976318"/>
              <a:gd name="connsiteY12" fmla="*/ 1519254 h 3628676"/>
              <a:gd name="connsiteX13" fmla="*/ 2930541 w 4976318"/>
              <a:gd name="connsiteY13" fmla="*/ 641506 h 3628676"/>
              <a:gd name="connsiteX14" fmla="*/ 2742813 w 4976318"/>
              <a:gd name="connsiteY14" fmla="*/ 283807 h 3628676"/>
              <a:gd name="connsiteX15" fmla="*/ 2339622 w 4976318"/>
              <a:gd name="connsiteY15" fmla="*/ 76964 h 3628676"/>
              <a:gd name="connsiteX16" fmla="*/ 1773141 w 4976318"/>
              <a:gd name="connsiteY16" fmla="*/ 6373 h 3628676"/>
              <a:gd name="connsiteX17" fmla="*/ 1196782 w 4976318"/>
              <a:gd name="connsiteY17" fmla="*/ 115204 h 3628676"/>
              <a:gd name="connsiteX18" fmla="*/ 852102 w 4976318"/>
              <a:gd name="connsiteY18" fmla="*/ 314929 h 3628676"/>
              <a:gd name="connsiteX19" fmla="*/ 850790 w 4976318"/>
              <a:gd name="connsiteY19" fmla="*/ 1244494 h 3628676"/>
              <a:gd name="connsiteX20" fmla="*/ 540689 w 4976318"/>
              <a:gd name="connsiteY20" fmla="*/ 1131967 h 3628676"/>
              <a:gd name="connsiteX21" fmla="*/ 453224 w 4976318"/>
              <a:gd name="connsiteY21" fmla="*/ 1076307 h 3628676"/>
              <a:gd name="connsiteX22" fmla="*/ 445273 w 4976318"/>
              <a:gd name="connsiteY22" fmla="*/ 964989 h 3628676"/>
              <a:gd name="connsiteX23" fmla="*/ 455402 w 4976318"/>
              <a:gd name="connsiteY23" fmla="*/ 360804 h 3628676"/>
              <a:gd name="connsiteX24" fmla="*/ 219043 w 4976318"/>
              <a:gd name="connsiteY24" fmla="*/ 318755 h 3628676"/>
              <a:gd name="connsiteX25" fmla="*/ 219145 w 4976318"/>
              <a:gd name="connsiteY25" fmla="*/ 1004746 h 3628676"/>
              <a:gd name="connsiteX26" fmla="*/ 278296 w 4976318"/>
              <a:gd name="connsiteY26" fmla="*/ 1179674 h 3628676"/>
              <a:gd name="connsiteX27" fmla="*/ 270344 w 4976318"/>
              <a:gd name="connsiteY27" fmla="*/ 1331514 h 3628676"/>
              <a:gd name="connsiteX28" fmla="*/ 119270 w 4976318"/>
              <a:gd name="connsiteY28" fmla="*/ 1472458 h 3628676"/>
              <a:gd name="connsiteX29" fmla="*/ 124032 w 4976318"/>
              <a:gd name="connsiteY29" fmla="*/ 2001848 h 3628676"/>
              <a:gd name="connsiteX30" fmla="*/ 167736 w 4976318"/>
              <a:gd name="connsiteY30" fmla="*/ 2020217 h 3628676"/>
              <a:gd name="connsiteX31" fmla="*/ 0 w 4976318"/>
              <a:gd name="connsiteY31" fmla="*/ 2205393 h 3628676"/>
              <a:gd name="connsiteX0" fmla="*/ 0 w 4976318"/>
              <a:gd name="connsiteY0" fmla="*/ 2205393 h 3628676"/>
              <a:gd name="connsiteX1" fmla="*/ 214685 w 4976318"/>
              <a:gd name="connsiteY1" fmla="*/ 2698374 h 3628676"/>
              <a:gd name="connsiteX2" fmla="*/ 2934031 w 4976318"/>
              <a:gd name="connsiteY2" fmla="*/ 3620725 h 3628676"/>
              <a:gd name="connsiteX3" fmla="*/ 4301656 w 4976318"/>
              <a:gd name="connsiteY3" fmla="*/ 3628676 h 3628676"/>
              <a:gd name="connsiteX4" fmla="*/ 4683318 w 4976318"/>
              <a:gd name="connsiteY4" fmla="*/ 3270867 h 3628676"/>
              <a:gd name="connsiteX5" fmla="*/ 4484536 w 4976318"/>
              <a:gd name="connsiteY5" fmla="*/ 2769935 h 3628676"/>
              <a:gd name="connsiteX6" fmla="*/ 4660434 w 4976318"/>
              <a:gd name="connsiteY6" fmla="*/ 2721258 h 3628676"/>
              <a:gd name="connsiteX7" fmla="*/ 4887919 w 4976318"/>
              <a:gd name="connsiteY7" fmla="*/ 2493773 h 3628676"/>
              <a:gd name="connsiteX8" fmla="*/ 4975963 w 4976318"/>
              <a:gd name="connsiteY8" fmla="*/ 2117153 h 3628676"/>
              <a:gd name="connsiteX9" fmla="*/ 4890052 w 4976318"/>
              <a:gd name="connsiteY9" fmla="*/ 1921666 h 3628676"/>
              <a:gd name="connsiteX10" fmla="*/ 4580533 w 4976318"/>
              <a:gd name="connsiteY10" fmla="*/ 1745379 h 3628676"/>
              <a:gd name="connsiteX11" fmla="*/ 3219696 w 4976318"/>
              <a:gd name="connsiteY11" fmla="*/ 1320858 h 3628676"/>
              <a:gd name="connsiteX12" fmla="*/ 2912698 w 4976318"/>
              <a:gd name="connsiteY12" fmla="*/ 1519254 h 3628676"/>
              <a:gd name="connsiteX13" fmla="*/ 2930541 w 4976318"/>
              <a:gd name="connsiteY13" fmla="*/ 641506 h 3628676"/>
              <a:gd name="connsiteX14" fmla="*/ 2742813 w 4976318"/>
              <a:gd name="connsiteY14" fmla="*/ 283807 h 3628676"/>
              <a:gd name="connsiteX15" fmla="*/ 2339622 w 4976318"/>
              <a:gd name="connsiteY15" fmla="*/ 76964 h 3628676"/>
              <a:gd name="connsiteX16" fmla="*/ 1773141 w 4976318"/>
              <a:gd name="connsiteY16" fmla="*/ 6373 h 3628676"/>
              <a:gd name="connsiteX17" fmla="*/ 1196782 w 4976318"/>
              <a:gd name="connsiteY17" fmla="*/ 115204 h 3628676"/>
              <a:gd name="connsiteX18" fmla="*/ 852102 w 4976318"/>
              <a:gd name="connsiteY18" fmla="*/ 314929 h 3628676"/>
              <a:gd name="connsiteX19" fmla="*/ 850790 w 4976318"/>
              <a:gd name="connsiteY19" fmla="*/ 1244494 h 3628676"/>
              <a:gd name="connsiteX20" fmla="*/ 540689 w 4976318"/>
              <a:gd name="connsiteY20" fmla="*/ 1131967 h 3628676"/>
              <a:gd name="connsiteX21" fmla="*/ 453224 w 4976318"/>
              <a:gd name="connsiteY21" fmla="*/ 1076307 h 3628676"/>
              <a:gd name="connsiteX22" fmla="*/ 445273 w 4976318"/>
              <a:gd name="connsiteY22" fmla="*/ 964989 h 3628676"/>
              <a:gd name="connsiteX23" fmla="*/ 455402 w 4976318"/>
              <a:gd name="connsiteY23" fmla="*/ 360804 h 3628676"/>
              <a:gd name="connsiteX24" fmla="*/ 219043 w 4976318"/>
              <a:gd name="connsiteY24" fmla="*/ 318755 h 3628676"/>
              <a:gd name="connsiteX25" fmla="*/ 219145 w 4976318"/>
              <a:gd name="connsiteY25" fmla="*/ 1004746 h 3628676"/>
              <a:gd name="connsiteX26" fmla="*/ 278296 w 4976318"/>
              <a:gd name="connsiteY26" fmla="*/ 1179674 h 3628676"/>
              <a:gd name="connsiteX27" fmla="*/ 270344 w 4976318"/>
              <a:gd name="connsiteY27" fmla="*/ 1331514 h 3628676"/>
              <a:gd name="connsiteX28" fmla="*/ 119270 w 4976318"/>
              <a:gd name="connsiteY28" fmla="*/ 1472458 h 3628676"/>
              <a:gd name="connsiteX29" fmla="*/ 124032 w 4976318"/>
              <a:gd name="connsiteY29" fmla="*/ 2001848 h 3628676"/>
              <a:gd name="connsiteX30" fmla="*/ 167736 w 4976318"/>
              <a:gd name="connsiteY30" fmla="*/ 2020217 h 3628676"/>
              <a:gd name="connsiteX31" fmla="*/ 0 w 4976318"/>
              <a:gd name="connsiteY31" fmla="*/ 2205393 h 3628676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12698 w 4976318"/>
              <a:gd name="connsiteY12" fmla="*/ 1518528 h 3627950"/>
              <a:gd name="connsiteX13" fmla="*/ 2930541 w 4976318"/>
              <a:gd name="connsiteY13" fmla="*/ 640780 h 3627950"/>
              <a:gd name="connsiteX14" fmla="*/ 2742813 w 4976318"/>
              <a:gd name="connsiteY14" fmla="*/ 283081 h 3627950"/>
              <a:gd name="connsiteX15" fmla="*/ 2339622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2102 w 4976318"/>
              <a:gd name="connsiteY18" fmla="*/ 314203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12698 w 4976318"/>
              <a:gd name="connsiteY12" fmla="*/ 1518528 h 3627950"/>
              <a:gd name="connsiteX13" fmla="*/ 2930541 w 4976318"/>
              <a:gd name="connsiteY13" fmla="*/ 640780 h 3627950"/>
              <a:gd name="connsiteX14" fmla="*/ 2742813 w 4976318"/>
              <a:gd name="connsiteY14" fmla="*/ 283081 h 3627950"/>
              <a:gd name="connsiteX15" fmla="*/ 2339622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12698 w 4976318"/>
              <a:gd name="connsiteY12" fmla="*/ 1518528 h 3627950"/>
              <a:gd name="connsiteX13" fmla="*/ 2930541 w 4976318"/>
              <a:gd name="connsiteY13" fmla="*/ 640780 h 3627950"/>
              <a:gd name="connsiteX14" fmla="*/ 2742813 w 4976318"/>
              <a:gd name="connsiteY14" fmla="*/ 283081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12698 w 4976318"/>
              <a:gd name="connsiteY12" fmla="*/ 1518528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12698 w 4976318"/>
              <a:gd name="connsiteY12" fmla="*/ 1518528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12698 w 4976318"/>
              <a:gd name="connsiteY12" fmla="*/ 1518528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21414 w 4976318"/>
              <a:gd name="connsiteY12" fmla="*/ 1529423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21414 w 4976318"/>
              <a:gd name="connsiteY12" fmla="*/ 1529423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21414 w 4976318"/>
              <a:gd name="connsiteY12" fmla="*/ 1529423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21414 w 4976318"/>
              <a:gd name="connsiteY12" fmla="*/ 1529423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19696 w 4976318"/>
              <a:gd name="connsiteY11" fmla="*/ 1320132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21875 w 4976318"/>
              <a:gd name="connsiteY11" fmla="*/ 1326669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21875 w 4976318"/>
              <a:gd name="connsiteY11" fmla="*/ 1326669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21875 w 4976318"/>
              <a:gd name="connsiteY11" fmla="*/ 1326669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21875 w 4976318"/>
              <a:gd name="connsiteY11" fmla="*/ 1326669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21875 w 4976318"/>
              <a:gd name="connsiteY11" fmla="*/ 1326669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28412 w 4976318"/>
              <a:gd name="connsiteY11" fmla="*/ 1328848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80533 w 4976318"/>
              <a:gd name="connsiteY10" fmla="*/ 1744653 h 3627950"/>
              <a:gd name="connsiteX11" fmla="*/ 3228412 w 4976318"/>
              <a:gd name="connsiteY11" fmla="*/ 1328848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6318"/>
              <a:gd name="connsiteY0" fmla="*/ 2204667 h 3627950"/>
              <a:gd name="connsiteX1" fmla="*/ 214685 w 4976318"/>
              <a:gd name="connsiteY1" fmla="*/ 2697648 h 3627950"/>
              <a:gd name="connsiteX2" fmla="*/ 2934031 w 4976318"/>
              <a:gd name="connsiteY2" fmla="*/ 3619999 h 3627950"/>
              <a:gd name="connsiteX3" fmla="*/ 4301656 w 4976318"/>
              <a:gd name="connsiteY3" fmla="*/ 3627950 h 3627950"/>
              <a:gd name="connsiteX4" fmla="*/ 4683318 w 4976318"/>
              <a:gd name="connsiteY4" fmla="*/ 3270141 h 3627950"/>
              <a:gd name="connsiteX5" fmla="*/ 4484536 w 4976318"/>
              <a:gd name="connsiteY5" fmla="*/ 2769209 h 3627950"/>
              <a:gd name="connsiteX6" fmla="*/ 4660434 w 4976318"/>
              <a:gd name="connsiteY6" fmla="*/ 2720532 h 3627950"/>
              <a:gd name="connsiteX7" fmla="*/ 4887919 w 4976318"/>
              <a:gd name="connsiteY7" fmla="*/ 2493047 h 3627950"/>
              <a:gd name="connsiteX8" fmla="*/ 4975963 w 4976318"/>
              <a:gd name="connsiteY8" fmla="*/ 2116427 h 3627950"/>
              <a:gd name="connsiteX9" fmla="*/ 4890052 w 4976318"/>
              <a:gd name="connsiteY9" fmla="*/ 1920940 h 3627950"/>
              <a:gd name="connsiteX10" fmla="*/ 4563102 w 4976318"/>
              <a:gd name="connsiteY10" fmla="*/ 1746832 h 3627950"/>
              <a:gd name="connsiteX11" fmla="*/ 3228412 w 4976318"/>
              <a:gd name="connsiteY11" fmla="*/ 1328848 h 3627950"/>
              <a:gd name="connsiteX12" fmla="*/ 2923592 w 4976318"/>
              <a:gd name="connsiteY12" fmla="*/ 1535960 h 3627950"/>
              <a:gd name="connsiteX13" fmla="*/ 2930541 w 4976318"/>
              <a:gd name="connsiteY13" fmla="*/ 640780 h 3627950"/>
              <a:gd name="connsiteX14" fmla="*/ 2747170 w 4976318"/>
              <a:gd name="connsiteY14" fmla="*/ 289618 h 3627950"/>
              <a:gd name="connsiteX15" fmla="*/ 2328728 w 4976318"/>
              <a:gd name="connsiteY15" fmla="*/ 76238 h 3627950"/>
              <a:gd name="connsiteX16" fmla="*/ 1773141 w 4976318"/>
              <a:gd name="connsiteY16" fmla="*/ 5647 h 3627950"/>
              <a:gd name="connsiteX17" fmla="*/ 1198961 w 4976318"/>
              <a:gd name="connsiteY17" fmla="*/ 110121 h 3627950"/>
              <a:gd name="connsiteX18" fmla="*/ 856460 w 4976318"/>
              <a:gd name="connsiteY18" fmla="*/ 314204 h 3627950"/>
              <a:gd name="connsiteX19" fmla="*/ 850790 w 4976318"/>
              <a:gd name="connsiteY19" fmla="*/ 1243768 h 3627950"/>
              <a:gd name="connsiteX20" fmla="*/ 540689 w 4976318"/>
              <a:gd name="connsiteY20" fmla="*/ 1131241 h 3627950"/>
              <a:gd name="connsiteX21" fmla="*/ 453224 w 4976318"/>
              <a:gd name="connsiteY21" fmla="*/ 1075581 h 3627950"/>
              <a:gd name="connsiteX22" fmla="*/ 445273 w 4976318"/>
              <a:gd name="connsiteY22" fmla="*/ 964263 h 3627950"/>
              <a:gd name="connsiteX23" fmla="*/ 455402 w 4976318"/>
              <a:gd name="connsiteY23" fmla="*/ 360078 h 3627950"/>
              <a:gd name="connsiteX24" fmla="*/ 219043 w 4976318"/>
              <a:gd name="connsiteY24" fmla="*/ 318029 h 3627950"/>
              <a:gd name="connsiteX25" fmla="*/ 219145 w 4976318"/>
              <a:gd name="connsiteY25" fmla="*/ 1004020 h 3627950"/>
              <a:gd name="connsiteX26" fmla="*/ 278296 w 4976318"/>
              <a:gd name="connsiteY26" fmla="*/ 1178948 h 3627950"/>
              <a:gd name="connsiteX27" fmla="*/ 270344 w 4976318"/>
              <a:gd name="connsiteY27" fmla="*/ 1330788 h 3627950"/>
              <a:gd name="connsiteX28" fmla="*/ 119270 w 4976318"/>
              <a:gd name="connsiteY28" fmla="*/ 1471732 h 3627950"/>
              <a:gd name="connsiteX29" fmla="*/ 124032 w 4976318"/>
              <a:gd name="connsiteY29" fmla="*/ 2001122 h 3627950"/>
              <a:gd name="connsiteX30" fmla="*/ 167736 w 4976318"/>
              <a:gd name="connsiteY30" fmla="*/ 2019491 h 3627950"/>
              <a:gd name="connsiteX31" fmla="*/ 0 w 4976318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3318 w 4975971"/>
              <a:gd name="connsiteY4" fmla="*/ 3270141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3318 w 4975971"/>
              <a:gd name="connsiteY4" fmla="*/ 3270141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3318 w 4975971"/>
              <a:gd name="connsiteY4" fmla="*/ 3270141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3318 w 4975971"/>
              <a:gd name="connsiteY4" fmla="*/ 3270141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9854 w 4975971"/>
              <a:gd name="connsiteY4" fmla="*/ 3257068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9854 w 4975971"/>
              <a:gd name="connsiteY4" fmla="*/ 3257068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9854 w 4975971"/>
              <a:gd name="connsiteY4" fmla="*/ 3257068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  <a:gd name="connsiteX0" fmla="*/ 0 w 4975971"/>
              <a:gd name="connsiteY0" fmla="*/ 2204667 h 3627950"/>
              <a:gd name="connsiteX1" fmla="*/ 214685 w 4975971"/>
              <a:gd name="connsiteY1" fmla="*/ 2697648 h 3627950"/>
              <a:gd name="connsiteX2" fmla="*/ 2934031 w 4975971"/>
              <a:gd name="connsiteY2" fmla="*/ 3619999 h 3627950"/>
              <a:gd name="connsiteX3" fmla="*/ 4301656 w 4975971"/>
              <a:gd name="connsiteY3" fmla="*/ 3627950 h 3627950"/>
              <a:gd name="connsiteX4" fmla="*/ 4689854 w 4975971"/>
              <a:gd name="connsiteY4" fmla="*/ 3257068 h 3627950"/>
              <a:gd name="connsiteX5" fmla="*/ 4484536 w 4975971"/>
              <a:gd name="connsiteY5" fmla="*/ 2769209 h 3627950"/>
              <a:gd name="connsiteX6" fmla="*/ 4660434 w 4975971"/>
              <a:gd name="connsiteY6" fmla="*/ 2720532 h 3627950"/>
              <a:gd name="connsiteX7" fmla="*/ 4890097 w 4975971"/>
              <a:gd name="connsiteY7" fmla="*/ 2499584 h 3627950"/>
              <a:gd name="connsiteX8" fmla="*/ 4975963 w 4975971"/>
              <a:gd name="connsiteY8" fmla="*/ 2116427 h 3627950"/>
              <a:gd name="connsiteX9" fmla="*/ 4890052 w 4975971"/>
              <a:gd name="connsiteY9" fmla="*/ 1920940 h 3627950"/>
              <a:gd name="connsiteX10" fmla="*/ 4563102 w 4975971"/>
              <a:gd name="connsiteY10" fmla="*/ 1746832 h 3627950"/>
              <a:gd name="connsiteX11" fmla="*/ 3228412 w 4975971"/>
              <a:gd name="connsiteY11" fmla="*/ 1328848 h 3627950"/>
              <a:gd name="connsiteX12" fmla="*/ 2923592 w 4975971"/>
              <a:gd name="connsiteY12" fmla="*/ 1535960 h 3627950"/>
              <a:gd name="connsiteX13" fmla="*/ 2930541 w 4975971"/>
              <a:gd name="connsiteY13" fmla="*/ 640780 h 3627950"/>
              <a:gd name="connsiteX14" fmla="*/ 2747170 w 4975971"/>
              <a:gd name="connsiteY14" fmla="*/ 289618 h 3627950"/>
              <a:gd name="connsiteX15" fmla="*/ 2328728 w 4975971"/>
              <a:gd name="connsiteY15" fmla="*/ 76238 h 3627950"/>
              <a:gd name="connsiteX16" fmla="*/ 1773141 w 4975971"/>
              <a:gd name="connsiteY16" fmla="*/ 5647 h 3627950"/>
              <a:gd name="connsiteX17" fmla="*/ 1198961 w 4975971"/>
              <a:gd name="connsiteY17" fmla="*/ 110121 h 3627950"/>
              <a:gd name="connsiteX18" fmla="*/ 856460 w 4975971"/>
              <a:gd name="connsiteY18" fmla="*/ 314204 h 3627950"/>
              <a:gd name="connsiteX19" fmla="*/ 850790 w 4975971"/>
              <a:gd name="connsiteY19" fmla="*/ 1243768 h 3627950"/>
              <a:gd name="connsiteX20" fmla="*/ 540689 w 4975971"/>
              <a:gd name="connsiteY20" fmla="*/ 1131241 h 3627950"/>
              <a:gd name="connsiteX21" fmla="*/ 453224 w 4975971"/>
              <a:gd name="connsiteY21" fmla="*/ 1075581 h 3627950"/>
              <a:gd name="connsiteX22" fmla="*/ 445273 w 4975971"/>
              <a:gd name="connsiteY22" fmla="*/ 964263 h 3627950"/>
              <a:gd name="connsiteX23" fmla="*/ 455402 w 4975971"/>
              <a:gd name="connsiteY23" fmla="*/ 360078 h 3627950"/>
              <a:gd name="connsiteX24" fmla="*/ 219043 w 4975971"/>
              <a:gd name="connsiteY24" fmla="*/ 318029 h 3627950"/>
              <a:gd name="connsiteX25" fmla="*/ 219145 w 4975971"/>
              <a:gd name="connsiteY25" fmla="*/ 1004020 h 3627950"/>
              <a:gd name="connsiteX26" fmla="*/ 278296 w 4975971"/>
              <a:gd name="connsiteY26" fmla="*/ 1178948 h 3627950"/>
              <a:gd name="connsiteX27" fmla="*/ 270344 w 4975971"/>
              <a:gd name="connsiteY27" fmla="*/ 1330788 h 3627950"/>
              <a:gd name="connsiteX28" fmla="*/ 119270 w 4975971"/>
              <a:gd name="connsiteY28" fmla="*/ 1471732 h 3627950"/>
              <a:gd name="connsiteX29" fmla="*/ 124032 w 4975971"/>
              <a:gd name="connsiteY29" fmla="*/ 2001122 h 3627950"/>
              <a:gd name="connsiteX30" fmla="*/ 167736 w 4975971"/>
              <a:gd name="connsiteY30" fmla="*/ 2019491 h 3627950"/>
              <a:gd name="connsiteX31" fmla="*/ 0 w 4975971"/>
              <a:gd name="connsiteY31" fmla="*/ 2204667 h 362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5971" h="3627950">
                <a:moveTo>
                  <a:pt x="0" y="2204667"/>
                </a:moveTo>
                <a:cubicBezTo>
                  <a:pt x="63641" y="2357089"/>
                  <a:pt x="123245" y="2477662"/>
                  <a:pt x="214685" y="2697648"/>
                </a:cubicBezTo>
                <a:lnTo>
                  <a:pt x="2934031" y="3619999"/>
                </a:lnTo>
                <a:lnTo>
                  <a:pt x="4301656" y="3627950"/>
                </a:lnTo>
                <a:cubicBezTo>
                  <a:pt x="4436357" y="3503468"/>
                  <a:pt x="4548821" y="3396597"/>
                  <a:pt x="4689854" y="3257068"/>
                </a:cubicBezTo>
                <a:cubicBezTo>
                  <a:pt x="4634934" y="3121898"/>
                  <a:pt x="4537545" y="2930886"/>
                  <a:pt x="4484536" y="2769209"/>
                </a:cubicBezTo>
                <a:cubicBezTo>
                  <a:pt x="4550797" y="2790412"/>
                  <a:pt x="4605099" y="2757638"/>
                  <a:pt x="4660434" y="2720532"/>
                </a:cubicBezTo>
                <a:cubicBezTo>
                  <a:pt x="4733611" y="2696808"/>
                  <a:pt x="4818385" y="2612266"/>
                  <a:pt x="4890097" y="2499584"/>
                </a:cubicBezTo>
                <a:cubicBezTo>
                  <a:pt x="4948839" y="2398310"/>
                  <a:pt x="4975971" y="2212868"/>
                  <a:pt x="4975963" y="2116427"/>
                </a:cubicBezTo>
                <a:cubicBezTo>
                  <a:pt x="4975956" y="2019986"/>
                  <a:pt x="4920273" y="1972494"/>
                  <a:pt x="4890052" y="1920940"/>
                </a:cubicBezTo>
                <a:cubicBezTo>
                  <a:pt x="4899975" y="1869386"/>
                  <a:pt x="4834060" y="1830611"/>
                  <a:pt x="4563102" y="1746832"/>
                </a:cubicBezTo>
                <a:cubicBezTo>
                  <a:pt x="4309986" y="1649671"/>
                  <a:pt x="3499694" y="1397016"/>
                  <a:pt x="3228412" y="1328848"/>
                </a:cubicBezTo>
                <a:cubicBezTo>
                  <a:pt x="3065026" y="1302801"/>
                  <a:pt x="2983320" y="1394022"/>
                  <a:pt x="2923592" y="1535960"/>
                </a:cubicBezTo>
                <a:cubicBezTo>
                  <a:pt x="2923927" y="1377030"/>
                  <a:pt x="2927786" y="856913"/>
                  <a:pt x="2930541" y="640780"/>
                </a:cubicBezTo>
                <a:cubicBezTo>
                  <a:pt x="2917839" y="473609"/>
                  <a:pt x="2867395" y="406513"/>
                  <a:pt x="2747170" y="289618"/>
                </a:cubicBezTo>
                <a:cubicBezTo>
                  <a:pt x="2645710" y="197758"/>
                  <a:pt x="2491066" y="123566"/>
                  <a:pt x="2328728" y="76238"/>
                </a:cubicBezTo>
                <a:cubicBezTo>
                  <a:pt x="2166390" y="28910"/>
                  <a:pt x="1961435" y="0"/>
                  <a:pt x="1773141" y="5647"/>
                </a:cubicBezTo>
                <a:cubicBezTo>
                  <a:pt x="1584847" y="11294"/>
                  <a:pt x="1402583" y="34727"/>
                  <a:pt x="1198961" y="110121"/>
                </a:cubicBezTo>
                <a:cubicBezTo>
                  <a:pt x="1043275" y="170262"/>
                  <a:pt x="988433" y="210772"/>
                  <a:pt x="856460" y="314204"/>
                </a:cubicBezTo>
                <a:cubicBezTo>
                  <a:pt x="853637" y="548451"/>
                  <a:pt x="849837" y="982798"/>
                  <a:pt x="850790" y="1243768"/>
                </a:cubicBezTo>
                <a:cubicBezTo>
                  <a:pt x="651329" y="1174741"/>
                  <a:pt x="606950" y="1159272"/>
                  <a:pt x="540689" y="1131241"/>
                </a:cubicBezTo>
                <a:cubicBezTo>
                  <a:pt x="474428" y="1103210"/>
                  <a:pt x="477842" y="1103411"/>
                  <a:pt x="453224" y="1075581"/>
                </a:cubicBezTo>
                <a:cubicBezTo>
                  <a:pt x="443858" y="1039036"/>
                  <a:pt x="443094" y="1015605"/>
                  <a:pt x="445273" y="964263"/>
                </a:cubicBezTo>
                <a:cubicBezTo>
                  <a:pt x="445273" y="841018"/>
                  <a:pt x="449436" y="568988"/>
                  <a:pt x="455402" y="360078"/>
                </a:cubicBezTo>
                <a:cubicBezTo>
                  <a:pt x="445296" y="255327"/>
                  <a:pt x="280897" y="246753"/>
                  <a:pt x="219043" y="318029"/>
                </a:cubicBezTo>
                <a:cubicBezTo>
                  <a:pt x="221712" y="477693"/>
                  <a:pt x="219438" y="854361"/>
                  <a:pt x="219145" y="1004020"/>
                </a:cubicBezTo>
                <a:cubicBezTo>
                  <a:pt x="229747" y="1147143"/>
                  <a:pt x="269763" y="1125939"/>
                  <a:pt x="278296" y="1178948"/>
                </a:cubicBezTo>
                <a:cubicBezTo>
                  <a:pt x="273447" y="1263180"/>
                  <a:pt x="272058" y="1269801"/>
                  <a:pt x="270344" y="1330788"/>
                </a:cubicBezTo>
                <a:cubicBezTo>
                  <a:pt x="176932" y="1423101"/>
                  <a:pt x="191130" y="1404444"/>
                  <a:pt x="119270" y="1471732"/>
                </a:cubicBezTo>
                <a:cubicBezTo>
                  <a:pt x="111933" y="1608003"/>
                  <a:pt x="126812" y="1863752"/>
                  <a:pt x="124032" y="2001122"/>
                </a:cubicBezTo>
                <a:cubicBezTo>
                  <a:pt x="155900" y="2009138"/>
                  <a:pt x="132849" y="2011273"/>
                  <a:pt x="167736" y="2019491"/>
                </a:cubicBezTo>
                <a:cubicBezTo>
                  <a:pt x="149183" y="2049971"/>
                  <a:pt x="76894" y="2113220"/>
                  <a:pt x="0" y="2204667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440640" y="5762273"/>
            <a:ext cx="8703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Funding: Selected by DOE/NSF as one of two “G2” WIMP search experiments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Total project cost: ~$25-30 M, including $3.4M from Canada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Schedule depends on funding profile - ~2 years construction once money flows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83" y="817026"/>
            <a:ext cx="3777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Setup holds up to ~400 kg detectors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Planned shielding includes neutron veto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82990" y="217815"/>
            <a:ext cx="1778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632" y="1805340"/>
            <a:ext cx="8259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Cryogenic Detectors have been providing world leading WIMP sensitivity since more than a decade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CA" sz="2400" dirty="0" err="1" smtClean="0">
                <a:solidFill>
                  <a:schemeClr val="bg1"/>
                </a:solidFill>
              </a:rPr>
              <a:t>iZIP</a:t>
            </a:r>
            <a:r>
              <a:rPr lang="en-CA" sz="2400" dirty="0" smtClean="0">
                <a:solidFill>
                  <a:schemeClr val="bg1"/>
                </a:solidFill>
              </a:rPr>
              <a:t> design greatly improves surface event discrimination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Together with i</a:t>
            </a:r>
            <a:r>
              <a:rPr lang="en-CA" sz="2400" dirty="0" smtClean="0">
                <a:solidFill>
                  <a:schemeClr val="bg1"/>
                </a:solidFill>
              </a:rPr>
              <a:t>mproved analysis technique: gain in low-mass sensitivity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sz="2400" dirty="0" err="1" smtClean="0">
                <a:solidFill>
                  <a:schemeClr val="bg1"/>
                </a:solidFill>
              </a:rPr>
              <a:t>CDMSlite</a:t>
            </a:r>
            <a:r>
              <a:rPr lang="en-CA" sz="2400" dirty="0" smtClean="0">
                <a:solidFill>
                  <a:schemeClr val="bg1"/>
                </a:solidFill>
              </a:rPr>
              <a:t>: very low threshold capability (no discrimination)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Going forward: SuperCDMS SNOLAB will go forward as “G2” project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Focus on low-mass sensitivity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Reach solar neutrino background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Discussions with EURECA about joining forces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4" name="Picture 17" descr="coma_cluster_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2500"/>
          <a:stretch>
            <a:fillRect/>
          </a:stretch>
        </p:blipFill>
        <p:spPr bwMode="auto">
          <a:xfrm>
            <a:off x="496371" y="0"/>
            <a:ext cx="8369893" cy="687635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tangle 65"/>
          <p:cNvSpPr/>
          <p:nvPr/>
        </p:nvSpPr>
        <p:spPr>
          <a:xfrm>
            <a:off x="6386513" y="4714875"/>
            <a:ext cx="200025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/>
          <p:cNvSpPr txBox="1"/>
          <p:nvPr/>
        </p:nvSpPr>
        <p:spPr>
          <a:xfrm>
            <a:off x="6305682" y="4645376"/>
            <a:ext cx="2350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Predicted by SUSY: </a:t>
            </a:r>
            <a:r>
              <a:rPr lang="en-US" b="1" dirty="0" err="1" smtClean="0">
                <a:solidFill>
                  <a:schemeClr val="bg1"/>
                </a:solidFill>
                <a:cs typeface="Times New Roman" pitchFamily="18" charset="0"/>
              </a:rPr>
              <a:t>Neutralino</a:t>
            </a: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Universal extra dimensions: </a:t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cs typeface="Times New Roman" pitchFamily="18" charset="0"/>
              </a:rPr>
              <a:t>Kaluza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-Klein particles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 flipH="1" flipV="1">
            <a:off x="5186360" y="4294188"/>
            <a:ext cx="996075" cy="823722"/>
          </a:xfrm>
          <a:prstGeom prst="line">
            <a:avLst/>
          </a:prstGeom>
          <a:noFill/>
          <a:ln w="5715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3173415" y="3062767"/>
            <a:ext cx="2301196" cy="40011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WIMP</a:t>
            </a:r>
          </a:p>
        </p:txBody>
      </p:sp>
      <p:grpSp>
        <p:nvGrpSpPr>
          <p:cNvPr id="2" name="Group 71"/>
          <p:cNvGrpSpPr/>
          <p:nvPr/>
        </p:nvGrpSpPr>
        <p:grpSpPr>
          <a:xfrm>
            <a:off x="233360" y="331068"/>
            <a:ext cx="8324848" cy="6215918"/>
            <a:chOff x="119056" y="245340"/>
            <a:chExt cx="8324848" cy="6215918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13934" y="245340"/>
              <a:ext cx="4084639" cy="3078163"/>
              <a:chOff x="1028" y="-11"/>
              <a:chExt cx="2573" cy="1939"/>
            </a:xfrm>
          </p:grpSpPr>
          <p:pic>
            <p:nvPicPr>
              <p:cNvPr id="49" name="Picture 34" descr="Rotationcurve_3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028" y="-11"/>
                <a:ext cx="2573" cy="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Text Box 37"/>
              <p:cNvSpPr txBox="1">
                <a:spLocks noChangeArrowheads="1"/>
              </p:cNvSpPr>
              <p:nvPr/>
            </p:nvSpPr>
            <p:spPr bwMode="auto">
              <a:xfrm>
                <a:off x="1076" y="1346"/>
                <a:ext cx="1493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 pitchFamily="18" charset="0"/>
                  </a:rPr>
                  <a:t>Here, but not yet observed in nature: </a:t>
                </a:r>
                <a:r>
                  <a:rPr lang="en-US" b="1" dirty="0">
                    <a:solidFill>
                      <a:schemeClr val="bg1"/>
                    </a:solidFill>
                    <a:cs typeface="Times New Roman" pitchFamily="18" charset="0"/>
                  </a:rPr>
                  <a:t>Weakly interacting</a:t>
                </a:r>
              </a:p>
            </p:txBody>
          </p:sp>
        </p:grpSp>
        <p:grpSp>
          <p:nvGrpSpPr>
            <p:cNvPr id="4" name="Group 69"/>
            <p:cNvGrpSpPr/>
            <p:nvPr/>
          </p:nvGrpSpPr>
          <p:grpSpPr>
            <a:xfrm>
              <a:off x="119056" y="3850674"/>
              <a:ext cx="3138488" cy="2610584"/>
              <a:chOff x="119056" y="3850674"/>
              <a:chExt cx="3138488" cy="2610584"/>
            </a:xfrm>
          </p:grpSpPr>
          <p:sp>
            <p:nvSpPr>
              <p:cNvPr id="61" name="Text Box 32"/>
              <p:cNvSpPr txBox="1">
                <a:spLocks noChangeArrowheads="1"/>
              </p:cNvSpPr>
              <p:nvPr/>
            </p:nvSpPr>
            <p:spPr bwMode="auto">
              <a:xfrm>
                <a:off x="327798" y="5537928"/>
                <a:ext cx="269505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defTabSz="630238"/>
                <a:r>
                  <a:rPr lang="en-US" dirty="0" smtClean="0">
                    <a:solidFill>
                      <a:schemeClr val="bg1"/>
                    </a:solidFill>
                    <a:cs typeface="Times New Roman" pitchFamily="18" charset="0"/>
                  </a:rPr>
                  <a:t>Large </a:t>
                </a:r>
                <a:r>
                  <a:rPr lang="en-US" dirty="0">
                    <a:solidFill>
                      <a:schemeClr val="bg1"/>
                    </a:solidFill>
                    <a:cs typeface="Times New Roman" pitchFamily="18" charset="0"/>
                  </a:rPr>
                  <a:t>scale </a:t>
                </a:r>
                <a:r>
                  <a:rPr lang="en-US" dirty="0" smtClean="0">
                    <a:solidFill>
                      <a:schemeClr val="bg1"/>
                    </a:solidFill>
                    <a:cs typeface="Times New Roman" pitchFamily="18" charset="0"/>
                  </a:rPr>
                  <a:t/>
                </a:r>
                <a:br>
                  <a:rPr lang="en-US" dirty="0" smtClean="0">
                    <a:solidFill>
                      <a:schemeClr val="bg1"/>
                    </a:solidFill>
                    <a:cs typeface="Times New Roman" pitchFamily="18" charset="0"/>
                  </a:rPr>
                </a:br>
                <a:r>
                  <a:rPr lang="en-US" dirty="0" smtClean="0">
                    <a:solidFill>
                      <a:schemeClr val="bg1"/>
                    </a:solidFill>
                    <a:cs typeface="Times New Roman" pitchFamily="18" charset="0"/>
                  </a:rPr>
                  <a:t>structure </a:t>
                </a:r>
                <a:r>
                  <a:rPr lang="en-US" dirty="0">
                    <a:solidFill>
                      <a:schemeClr val="bg1"/>
                    </a:solidFill>
                    <a:cs typeface="Times New Roman" pitchFamily="18" charset="0"/>
                  </a:rPr>
                  <a:t>of </a:t>
                </a:r>
                <a:r>
                  <a:rPr lang="en-US" dirty="0" smtClean="0">
                    <a:solidFill>
                      <a:schemeClr val="bg1"/>
                    </a:solidFill>
                    <a:cs typeface="Times New Roman" pitchFamily="18" charset="0"/>
                  </a:rPr>
                  <a:t>the Universe</a:t>
                </a:r>
                <a:r>
                  <a:rPr lang="en-US" dirty="0">
                    <a:solidFill>
                      <a:schemeClr val="bg1"/>
                    </a:solidFill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cs typeface="Times New Roman" pitchFamily="18" charset="0"/>
                  </a:rPr>
                  <a:t>Slowly moving (‘cold’)</a:t>
                </a:r>
              </a:p>
            </p:txBody>
          </p:sp>
          <p:pic>
            <p:nvPicPr>
              <p:cNvPr id="141313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670412" y="3299318"/>
                <a:ext cx="2035776" cy="3138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70"/>
            <p:cNvGrpSpPr/>
            <p:nvPr/>
          </p:nvGrpSpPr>
          <p:grpSpPr>
            <a:xfrm>
              <a:off x="5943433" y="1335136"/>
              <a:ext cx="2500471" cy="2822572"/>
              <a:chOff x="5943433" y="1335136"/>
              <a:chExt cx="2500471" cy="2822572"/>
            </a:xfrm>
          </p:grpSpPr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5943433" y="1335136"/>
                <a:ext cx="2500471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 pitchFamily="18" charset="0"/>
                  </a:rPr>
                  <a:t>Not </a:t>
                </a:r>
                <a:r>
                  <a:rPr lang="en-US" dirty="0" smtClean="0">
                    <a:solidFill>
                      <a:schemeClr val="bg1"/>
                    </a:solidFill>
                    <a:cs typeface="Times New Roman" pitchFamily="18" charset="0"/>
                  </a:rPr>
                  <a:t>observed in </a:t>
                </a:r>
                <a:r>
                  <a:rPr lang="en-US" dirty="0">
                    <a:solidFill>
                      <a:schemeClr val="bg1"/>
                    </a:solidFill>
                    <a:cs typeface="Times New Roman" pitchFamily="18" charset="0"/>
                  </a:rPr>
                  <a:t>accelerator experiments:</a:t>
                </a:r>
              </a:p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Massive</a:t>
                </a:r>
                <a:endParaRPr 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68" name="Picture 42" descr="11465"/>
              <p:cNvPicPr>
                <a:picLocks noChangeAspect="1" noChangeArrowheads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 bwMode="auto">
              <a:xfrm>
                <a:off x="6175211" y="2231372"/>
                <a:ext cx="2054352" cy="19263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128284" y="2167413"/>
            <a:ext cx="2797176" cy="2500313"/>
            <a:chOff x="2422" y="1397"/>
            <a:chExt cx="1762" cy="1575"/>
          </a:xfrm>
        </p:grpSpPr>
        <p:sp>
          <p:nvSpPr>
            <p:cNvPr id="58" name="Line 49"/>
            <p:cNvSpPr>
              <a:spLocks noChangeShapeType="1"/>
            </p:cNvSpPr>
            <p:nvPr/>
          </p:nvSpPr>
          <p:spPr bwMode="auto">
            <a:xfrm>
              <a:off x="2422" y="1454"/>
              <a:ext cx="450" cy="369"/>
            </a:xfrm>
            <a:prstGeom prst="lin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 flipV="1">
              <a:off x="2487" y="2614"/>
              <a:ext cx="308" cy="358"/>
            </a:xfrm>
            <a:prstGeom prst="lin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 flipH="1">
              <a:off x="3556" y="1397"/>
              <a:ext cx="628" cy="435"/>
            </a:xfrm>
            <a:prstGeom prst="lin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196642" y="3452034"/>
            <a:ext cx="2301196" cy="70788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(Weakly Interacting Massive Particle)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2921" y="217815"/>
            <a:ext cx="1958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Dark Matter</a:t>
            </a:r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 flipH="1">
            <a:off x="4178105" y="4244453"/>
            <a:ext cx="0" cy="651103"/>
          </a:xfrm>
          <a:prstGeom prst="line">
            <a:avLst/>
          </a:prstGeom>
          <a:noFill/>
          <a:ln w="5715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3387751" y="4935935"/>
            <a:ext cx="205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Interaction with ordinary matter: </a:t>
            </a:r>
          </a:p>
          <a:p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Nuclear Recoils</a:t>
            </a:r>
          </a:p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(most backgrounds:</a:t>
            </a:r>
          </a:p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electron recoils)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8" name="Slide Number Placeholder 95"/>
          <p:cNvSpPr>
            <a:spLocks noGrp="1"/>
          </p:cNvSpPr>
          <p:nvPr>
            <p:ph type="sldNum" sz="quarter" idx="12"/>
          </p:nvPr>
        </p:nvSpPr>
        <p:spPr>
          <a:xfrm>
            <a:off x="7010400" y="6662738"/>
            <a:ext cx="2133600" cy="1952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  <p:bldP spid="54" grpId="0" uiExpand="1" animBg="1"/>
      <p:bldP spid="57" grpId="0"/>
      <p:bldP spid="69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5"/>
          <p:cNvSpPr>
            <a:spLocks noChangeArrowheads="1"/>
          </p:cNvSpPr>
          <p:nvPr/>
        </p:nvSpPr>
        <p:spPr bwMode="auto">
          <a:xfrm>
            <a:off x="4743450" y="3640181"/>
            <a:ext cx="2952750" cy="274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CA"/>
          </a:p>
        </p:txBody>
      </p:sp>
      <p:pic>
        <p:nvPicPr>
          <p:cNvPr id="3" name="Picture 2" descr="Z5_Cf252_2D.gif                                                00026B5Ccocaine                        B8159389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16042" y="3697710"/>
            <a:ext cx="2824739" cy="2541095"/>
          </a:xfrm>
          <a:prstGeom prst="rect">
            <a:avLst/>
          </a:prstGeom>
          <a:noFill/>
        </p:spPr>
      </p:pic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5153025" y="6019844"/>
            <a:ext cx="2362200" cy="298450"/>
            <a:chOff x="3648" y="3683"/>
            <a:chExt cx="1488" cy="188"/>
          </a:xfrm>
        </p:grpSpPr>
        <p:sp>
          <p:nvSpPr>
            <p:cNvPr id="5" name="Rectangle 168"/>
            <p:cNvSpPr>
              <a:spLocks noChangeArrowheads="1"/>
            </p:cNvSpPr>
            <p:nvPr/>
          </p:nvSpPr>
          <p:spPr bwMode="auto">
            <a:xfrm>
              <a:off x="3948" y="3765"/>
              <a:ext cx="828" cy="106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900" dirty="0">
                  <a:cs typeface="Times New Roman" pitchFamily="18" charset="0"/>
                </a:rPr>
                <a:t>Phonon energy [</a:t>
              </a:r>
              <a:r>
                <a:rPr lang="en-US" sz="900" dirty="0" err="1">
                  <a:cs typeface="Times New Roman" pitchFamily="18" charset="0"/>
                </a:rPr>
                <a:t>keV</a:t>
              </a:r>
              <a:r>
                <a:rPr lang="en-US" sz="900" dirty="0">
                  <a:cs typeface="Times New Roman" pitchFamily="18" charset="0"/>
                </a:rPr>
                <a:t>]</a:t>
              </a:r>
            </a:p>
          </p:txBody>
        </p:sp>
        <p:sp>
          <p:nvSpPr>
            <p:cNvPr id="6" name="Line 169"/>
            <p:cNvSpPr>
              <a:spLocks noChangeShapeType="1"/>
            </p:cNvSpPr>
            <p:nvPr/>
          </p:nvSpPr>
          <p:spPr bwMode="auto">
            <a:xfrm>
              <a:off x="3648" y="3683"/>
              <a:ext cx="1488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endParaRPr lang="en-CA" sz="900">
                <a:solidFill>
                  <a:schemeClr val="dk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4800600" y="3933874"/>
            <a:ext cx="352425" cy="2087563"/>
            <a:chOff x="3426" y="2369"/>
            <a:chExt cx="222" cy="1315"/>
          </a:xfrm>
        </p:grpSpPr>
        <p:sp>
          <p:nvSpPr>
            <p:cNvPr id="8" name="Rectangle 171"/>
            <p:cNvSpPr>
              <a:spLocks noChangeArrowheads="1"/>
            </p:cNvSpPr>
            <p:nvPr/>
          </p:nvSpPr>
          <p:spPr bwMode="auto">
            <a:xfrm rot="16200000">
              <a:off x="3003" y="2868"/>
              <a:ext cx="955" cy="11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900" dirty="0" smtClean="0">
                  <a:cs typeface="Times New Roman" pitchFamily="18" charset="0"/>
                </a:rPr>
                <a:t>Ionization energy </a:t>
              </a:r>
              <a:r>
                <a:rPr lang="en-US" sz="900" dirty="0">
                  <a:cs typeface="Times New Roman" pitchFamily="18" charset="0"/>
                </a:rPr>
                <a:t>[</a:t>
              </a:r>
              <a:r>
                <a:rPr lang="en-US" sz="900" dirty="0" err="1">
                  <a:cs typeface="Times New Roman" pitchFamily="18" charset="0"/>
                </a:rPr>
                <a:t>keV</a:t>
              </a:r>
              <a:r>
                <a:rPr lang="en-US" sz="900" dirty="0">
                  <a:cs typeface="Times New Roman" pitchFamily="18" charset="0"/>
                </a:rPr>
                <a:t> </a:t>
              </a:r>
              <a:r>
                <a:rPr lang="en-US" sz="900" dirty="0" err="1">
                  <a:cs typeface="Times New Roman" pitchFamily="18" charset="0"/>
                </a:rPr>
                <a:t>eeq</a:t>
              </a:r>
              <a:r>
                <a:rPr lang="en-US" sz="900" dirty="0">
                  <a:cs typeface="Times New Roman" pitchFamily="18" charset="0"/>
                </a:rPr>
                <a:t>]</a:t>
              </a:r>
            </a:p>
          </p:txBody>
        </p:sp>
        <p:sp>
          <p:nvSpPr>
            <p:cNvPr id="9" name="Line 172"/>
            <p:cNvSpPr>
              <a:spLocks noChangeShapeType="1"/>
            </p:cNvSpPr>
            <p:nvPr/>
          </p:nvSpPr>
          <p:spPr bwMode="auto">
            <a:xfrm flipV="1">
              <a:off x="3648" y="2369"/>
              <a:ext cx="0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Rectangle 225"/>
          <p:cNvSpPr>
            <a:spLocks noChangeArrowheads="1"/>
          </p:cNvSpPr>
          <p:nvPr/>
        </p:nvSpPr>
        <p:spPr bwMode="auto">
          <a:xfrm>
            <a:off x="5160819" y="3915160"/>
            <a:ext cx="2355272" cy="20881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Text Box 174"/>
          <p:cNvSpPr txBox="1">
            <a:spLocks noChangeArrowheads="1"/>
          </p:cNvSpPr>
          <p:nvPr/>
        </p:nvSpPr>
        <p:spPr bwMode="auto">
          <a:xfrm>
            <a:off x="6324600" y="5497566"/>
            <a:ext cx="984470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dirty="0">
                <a:cs typeface="Times New Roman" pitchFamily="18" charset="0"/>
              </a:rPr>
              <a:t>Nuclear recoils</a:t>
            </a:r>
          </a:p>
          <a:p>
            <a:pPr algn="ctr" eaLnBrk="0" hangingPunct="0"/>
            <a:r>
              <a:rPr lang="en-US" sz="1200" dirty="0">
                <a:cs typeface="Times New Roman" pitchFamily="18" charset="0"/>
              </a:rPr>
              <a:t>from neutrons</a:t>
            </a:r>
          </a:p>
        </p:txBody>
      </p:sp>
      <p:sp>
        <p:nvSpPr>
          <p:cNvPr id="12" name="Text Box 173"/>
          <p:cNvSpPr txBox="1">
            <a:spLocks noChangeArrowheads="1"/>
          </p:cNvSpPr>
          <p:nvPr/>
        </p:nvSpPr>
        <p:spPr bwMode="auto">
          <a:xfrm>
            <a:off x="5305417" y="3993909"/>
            <a:ext cx="1157305" cy="46166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dirty="0">
                <a:cs typeface="Times New Roman" pitchFamily="18" charset="0"/>
              </a:rPr>
              <a:t>Electron recoils</a:t>
            </a:r>
          </a:p>
          <a:p>
            <a:pPr algn="ctr" eaLnBrk="0" hangingPunct="0"/>
            <a:r>
              <a:rPr lang="en-US" sz="1200" dirty="0">
                <a:cs typeface="Times New Roman" pitchFamily="18" charset="0"/>
              </a:rPr>
              <a:t>from </a:t>
            </a:r>
            <a:r>
              <a:rPr lang="en-US" sz="1200" dirty="0" err="1">
                <a:cs typeface="Times New Roman" pitchFamily="18" charset="0"/>
              </a:rPr>
              <a:t>β’s</a:t>
            </a:r>
            <a:r>
              <a:rPr lang="en-US" sz="1200" dirty="0">
                <a:cs typeface="Times New Roman" pitchFamily="18" charset="0"/>
              </a:rPr>
              <a:t> and </a:t>
            </a:r>
            <a:r>
              <a:rPr lang="en-US" sz="1200" dirty="0" err="1">
                <a:cs typeface="Times New Roman" pitchFamily="18" charset="0"/>
              </a:rPr>
              <a:t>γ’s</a:t>
            </a:r>
            <a:endParaRPr lang="en-US" sz="1200" dirty="0">
              <a:cs typeface="Times New Roman" pitchFamily="18" charset="0"/>
            </a:endParaRPr>
          </a:p>
        </p:txBody>
      </p:sp>
      <p:grpSp>
        <p:nvGrpSpPr>
          <p:cNvPr id="13" name="Group 217"/>
          <p:cNvGrpSpPr>
            <a:grpSpLocks/>
          </p:cNvGrpSpPr>
          <p:nvPr/>
        </p:nvGrpSpPr>
        <p:grpSpPr bwMode="auto">
          <a:xfrm>
            <a:off x="638175" y="1096245"/>
            <a:ext cx="2867027" cy="985838"/>
            <a:chOff x="690" y="1306"/>
            <a:chExt cx="1806" cy="621"/>
          </a:xfrm>
        </p:grpSpPr>
        <p:sp>
          <p:nvSpPr>
            <p:cNvPr id="14" name="Text Box 218"/>
            <p:cNvSpPr txBox="1">
              <a:spLocks noChangeArrowheads="1"/>
            </p:cNvSpPr>
            <p:nvPr/>
          </p:nvSpPr>
          <p:spPr bwMode="auto">
            <a:xfrm>
              <a:off x="1354" y="1388"/>
              <a:ext cx="11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Thermal coupling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219"/>
            <p:cNvSpPr txBox="1">
              <a:spLocks noChangeArrowheads="1"/>
            </p:cNvSpPr>
            <p:nvPr/>
          </p:nvSpPr>
          <p:spPr bwMode="auto">
            <a:xfrm>
              <a:off x="690" y="1306"/>
              <a:ext cx="60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bg1"/>
                  </a:solidFill>
                </a:rPr>
                <a:t>Thermal</a:t>
              </a:r>
            </a:p>
            <a:p>
              <a:r>
                <a:rPr lang="de-DE" dirty="0" smtClean="0">
                  <a:solidFill>
                    <a:schemeClr val="bg1"/>
                  </a:solidFill>
                </a:rPr>
                <a:t>bath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220"/>
            <p:cNvSpPr>
              <a:spLocks/>
            </p:cNvSpPr>
            <p:nvPr/>
          </p:nvSpPr>
          <p:spPr bwMode="auto">
            <a:xfrm>
              <a:off x="1056" y="1543"/>
              <a:ext cx="768" cy="384"/>
            </a:xfrm>
            <a:custGeom>
              <a:avLst/>
              <a:gdLst/>
              <a:ahLst/>
              <a:cxnLst>
                <a:cxn ang="0">
                  <a:pos x="768" y="384"/>
                </a:cxn>
                <a:cxn ang="0">
                  <a:pos x="624" y="144"/>
                </a:cxn>
                <a:cxn ang="0">
                  <a:pos x="384" y="48"/>
                </a:cxn>
                <a:cxn ang="0">
                  <a:pos x="0" y="0"/>
                </a:cxn>
              </a:cxnLst>
              <a:rect l="0" t="0" r="r" b="b"/>
              <a:pathLst>
                <a:path w="768" h="384">
                  <a:moveTo>
                    <a:pt x="768" y="384"/>
                  </a:moveTo>
                  <a:cubicBezTo>
                    <a:pt x="728" y="292"/>
                    <a:pt x="688" y="200"/>
                    <a:pt x="624" y="144"/>
                  </a:cubicBezTo>
                  <a:cubicBezTo>
                    <a:pt x="560" y="88"/>
                    <a:pt x="488" y="72"/>
                    <a:pt x="384" y="48"/>
                  </a:cubicBezTo>
                  <a:cubicBezTo>
                    <a:pt x="280" y="24"/>
                    <a:pt x="140" y="12"/>
                    <a:pt x="0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14"/>
          <p:cNvGrpSpPr>
            <a:grpSpLocks/>
          </p:cNvGrpSpPr>
          <p:nvPr/>
        </p:nvGrpSpPr>
        <p:grpSpPr bwMode="auto">
          <a:xfrm>
            <a:off x="2133602" y="1688381"/>
            <a:ext cx="1812926" cy="455612"/>
            <a:chOff x="1632" y="1679"/>
            <a:chExt cx="1142" cy="287"/>
          </a:xfrm>
        </p:grpSpPr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1632" y="1920"/>
              <a:ext cx="386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Text Box 215"/>
            <p:cNvSpPr txBox="1">
              <a:spLocks noChangeArrowheads="1"/>
            </p:cNvSpPr>
            <p:nvPr/>
          </p:nvSpPr>
          <p:spPr bwMode="auto">
            <a:xfrm>
              <a:off x="1776" y="1679"/>
              <a:ext cx="9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Phonon sensor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9"/>
          <p:cNvGrpSpPr>
            <a:grpSpLocks/>
          </p:cNvGrpSpPr>
          <p:nvPr/>
        </p:nvGrpSpPr>
        <p:grpSpPr bwMode="auto">
          <a:xfrm>
            <a:off x="866775" y="5347063"/>
            <a:ext cx="3019425" cy="1040674"/>
            <a:chOff x="642" y="3072"/>
            <a:chExt cx="1902" cy="576"/>
          </a:xfrm>
        </p:grpSpPr>
        <p:sp>
          <p:nvSpPr>
            <p:cNvPr id="21" name="Rectangle 200"/>
            <p:cNvSpPr>
              <a:spLocks noChangeArrowheads="1"/>
            </p:cNvSpPr>
            <p:nvPr/>
          </p:nvSpPr>
          <p:spPr bwMode="auto">
            <a:xfrm>
              <a:off x="642" y="3072"/>
              <a:ext cx="816" cy="57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Rectangle 201"/>
            <p:cNvSpPr>
              <a:spLocks noChangeArrowheads="1"/>
            </p:cNvSpPr>
            <p:nvPr/>
          </p:nvSpPr>
          <p:spPr bwMode="auto">
            <a:xfrm>
              <a:off x="1728" y="3072"/>
              <a:ext cx="816" cy="57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>
            <a:off x="866775" y="3664128"/>
            <a:ext cx="3019425" cy="1064623"/>
            <a:chOff x="642" y="3072"/>
            <a:chExt cx="1902" cy="576"/>
          </a:xfrm>
          <a:solidFill>
            <a:schemeClr val="tx1"/>
          </a:solidFill>
        </p:grpSpPr>
        <p:sp>
          <p:nvSpPr>
            <p:cNvPr id="24" name="Rectangle 142"/>
            <p:cNvSpPr>
              <a:spLocks noChangeArrowheads="1"/>
            </p:cNvSpPr>
            <p:nvPr/>
          </p:nvSpPr>
          <p:spPr bwMode="auto">
            <a:xfrm>
              <a:off x="642" y="3072"/>
              <a:ext cx="816" cy="576"/>
            </a:xfrm>
            <a:prstGeom prst="rect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Rectangle 143"/>
            <p:cNvSpPr>
              <a:spLocks noChangeArrowheads="1"/>
            </p:cNvSpPr>
            <p:nvPr/>
          </p:nvSpPr>
          <p:spPr bwMode="auto">
            <a:xfrm>
              <a:off x="1728" y="3072"/>
              <a:ext cx="816" cy="576"/>
            </a:xfrm>
            <a:prstGeom prst="rect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6" name="Group 189"/>
          <p:cNvGrpSpPr>
            <a:grpSpLocks/>
          </p:cNvGrpSpPr>
          <p:nvPr/>
        </p:nvGrpSpPr>
        <p:grpSpPr bwMode="auto">
          <a:xfrm>
            <a:off x="914400" y="3805644"/>
            <a:ext cx="1177925" cy="774700"/>
            <a:chOff x="798" y="2592"/>
            <a:chExt cx="742" cy="488"/>
          </a:xfrm>
        </p:grpSpPr>
        <p:sp>
          <p:nvSpPr>
            <p:cNvPr id="27" name="Line 190"/>
            <p:cNvSpPr>
              <a:spLocks noChangeShapeType="1"/>
            </p:cNvSpPr>
            <p:nvPr/>
          </p:nvSpPr>
          <p:spPr bwMode="auto">
            <a:xfrm>
              <a:off x="798" y="3072"/>
              <a:ext cx="22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191"/>
            <p:cNvSpPr>
              <a:spLocks/>
            </p:cNvSpPr>
            <p:nvPr/>
          </p:nvSpPr>
          <p:spPr bwMode="auto">
            <a:xfrm>
              <a:off x="1018" y="2592"/>
              <a:ext cx="522" cy="488"/>
            </a:xfrm>
            <a:custGeom>
              <a:avLst/>
              <a:gdLst/>
              <a:ahLst/>
              <a:cxnLst>
                <a:cxn ang="0">
                  <a:pos x="2" y="480"/>
                </a:cxn>
                <a:cxn ang="0">
                  <a:pos x="2" y="240"/>
                </a:cxn>
                <a:cxn ang="0">
                  <a:pos x="14" y="51"/>
                </a:cxn>
                <a:cxn ang="0">
                  <a:pos x="39" y="0"/>
                </a:cxn>
                <a:cxn ang="0">
                  <a:pos x="76" y="48"/>
                </a:cxn>
                <a:cxn ang="0">
                  <a:pos x="114" y="144"/>
                </a:cxn>
                <a:cxn ang="0">
                  <a:pos x="225" y="336"/>
                </a:cxn>
                <a:cxn ang="0">
                  <a:pos x="336" y="432"/>
                </a:cxn>
                <a:cxn ang="0">
                  <a:pos x="485" y="480"/>
                </a:cxn>
                <a:cxn ang="0">
                  <a:pos x="522" y="480"/>
                </a:cxn>
              </a:cxnLst>
              <a:rect l="0" t="0" r="r" b="b"/>
              <a:pathLst>
                <a:path w="522" h="488">
                  <a:moveTo>
                    <a:pt x="2" y="480"/>
                  </a:moveTo>
                  <a:cubicBezTo>
                    <a:pt x="2" y="396"/>
                    <a:pt x="0" y="311"/>
                    <a:pt x="2" y="240"/>
                  </a:cubicBezTo>
                  <a:cubicBezTo>
                    <a:pt x="4" y="169"/>
                    <a:pt x="8" y="91"/>
                    <a:pt x="14" y="51"/>
                  </a:cubicBezTo>
                  <a:cubicBezTo>
                    <a:pt x="20" y="11"/>
                    <a:pt x="29" y="0"/>
                    <a:pt x="39" y="0"/>
                  </a:cubicBezTo>
                  <a:cubicBezTo>
                    <a:pt x="49" y="0"/>
                    <a:pt x="64" y="24"/>
                    <a:pt x="76" y="48"/>
                  </a:cubicBezTo>
                  <a:cubicBezTo>
                    <a:pt x="89" y="72"/>
                    <a:pt x="89" y="96"/>
                    <a:pt x="114" y="144"/>
                  </a:cubicBezTo>
                  <a:cubicBezTo>
                    <a:pt x="138" y="192"/>
                    <a:pt x="188" y="288"/>
                    <a:pt x="225" y="336"/>
                  </a:cubicBezTo>
                  <a:cubicBezTo>
                    <a:pt x="262" y="384"/>
                    <a:pt x="293" y="408"/>
                    <a:pt x="336" y="432"/>
                  </a:cubicBezTo>
                  <a:cubicBezTo>
                    <a:pt x="380" y="456"/>
                    <a:pt x="454" y="472"/>
                    <a:pt x="485" y="480"/>
                  </a:cubicBezTo>
                  <a:cubicBezTo>
                    <a:pt x="516" y="488"/>
                    <a:pt x="516" y="480"/>
                    <a:pt x="522" y="48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193"/>
          <p:cNvGrpSpPr>
            <a:grpSpLocks/>
          </p:cNvGrpSpPr>
          <p:nvPr/>
        </p:nvGrpSpPr>
        <p:grpSpPr bwMode="auto">
          <a:xfrm>
            <a:off x="914400" y="5462452"/>
            <a:ext cx="1177925" cy="774700"/>
            <a:chOff x="798" y="3216"/>
            <a:chExt cx="742" cy="488"/>
          </a:xfrm>
        </p:grpSpPr>
        <p:sp>
          <p:nvSpPr>
            <p:cNvPr id="30" name="Line 194"/>
            <p:cNvSpPr>
              <a:spLocks noChangeShapeType="1"/>
            </p:cNvSpPr>
            <p:nvPr/>
          </p:nvSpPr>
          <p:spPr bwMode="auto">
            <a:xfrm>
              <a:off x="798" y="3696"/>
              <a:ext cx="223" cy="0"/>
            </a:xfrm>
            <a:prstGeom prst="line">
              <a:avLst/>
            </a:prstGeom>
            <a:noFill/>
            <a:ln w="1905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195"/>
            <p:cNvSpPr>
              <a:spLocks/>
            </p:cNvSpPr>
            <p:nvPr/>
          </p:nvSpPr>
          <p:spPr bwMode="auto">
            <a:xfrm>
              <a:off x="1018" y="3216"/>
              <a:ext cx="522" cy="488"/>
            </a:xfrm>
            <a:custGeom>
              <a:avLst/>
              <a:gdLst/>
              <a:ahLst/>
              <a:cxnLst>
                <a:cxn ang="0">
                  <a:pos x="2" y="480"/>
                </a:cxn>
                <a:cxn ang="0">
                  <a:pos x="2" y="240"/>
                </a:cxn>
                <a:cxn ang="0">
                  <a:pos x="14" y="51"/>
                </a:cxn>
                <a:cxn ang="0">
                  <a:pos x="39" y="0"/>
                </a:cxn>
                <a:cxn ang="0">
                  <a:pos x="76" y="48"/>
                </a:cxn>
                <a:cxn ang="0">
                  <a:pos x="114" y="144"/>
                </a:cxn>
                <a:cxn ang="0">
                  <a:pos x="225" y="336"/>
                </a:cxn>
                <a:cxn ang="0">
                  <a:pos x="336" y="432"/>
                </a:cxn>
                <a:cxn ang="0">
                  <a:pos x="485" y="480"/>
                </a:cxn>
                <a:cxn ang="0">
                  <a:pos x="522" y="480"/>
                </a:cxn>
              </a:cxnLst>
              <a:rect l="0" t="0" r="r" b="b"/>
              <a:pathLst>
                <a:path w="522" h="488">
                  <a:moveTo>
                    <a:pt x="2" y="480"/>
                  </a:moveTo>
                  <a:cubicBezTo>
                    <a:pt x="2" y="396"/>
                    <a:pt x="0" y="311"/>
                    <a:pt x="2" y="240"/>
                  </a:cubicBezTo>
                  <a:cubicBezTo>
                    <a:pt x="4" y="169"/>
                    <a:pt x="8" y="91"/>
                    <a:pt x="14" y="51"/>
                  </a:cubicBezTo>
                  <a:cubicBezTo>
                    <a:pt x="20" y="11"/>
                    <a:pt x="29" y="0"/>
                    <a:pt x="39" y="0"/>
                  </a:cubicBezTo>
                  <a:cubicBezTo>
                    <a:pt x="49" y="0"/>
                    <a:pt x="64" y="24"/>
                    <a:pt x="76" y="48"/>
                  </a:cubicBezTo>
                  <a:cubicBezTo>
                    <a:pt x="89" y="72"/>
                    <a:pt x="89" y="96"/>
                    <a:pt x="114" y="144"/>
                  </a:cubicBezTo>
                  <a:cubicBezTo>
                    <a:pt x="138" y="192"/>
                    <a:pt x="188" y="288"/>
                    <a:pt x="225" y="336"/>
                  </a:cubicBezTo>
                  <a:cubicBezTo>
                    <a:pt x="262" y="384"/>
                    <a:pt x="293" y="408"/>
                    <a:pt x="336" y="432"/>
                  </a:cubicBezTo>
                  <a:cubicBezTo>
                    <a:pt x="380" y="456"/>
                    <a:pt x="454" y="472"/>
                    <a:pt x="485" y="480"/>
                  </a:cubicBezTo>
                  <a:cubicBezTo>
                    <a:pt x="516" y="488"/>
                    <a:pt x="516" y="480"/>
                    <a:pt x="522" y="480"/>
                  </a:cubicBezTo>
                </a:path>
              </a:pathLst>
            </a:custGeom>
            <a:noFill/>
            <a:ln w="1905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202"/>
          <p:cNvGrpSpPr>
            <a:grpSpLocks/>
          </p:cNvGrpSpPr>
          <p:nvPr/>
        </p:nvGrpSpPr>
        <p:grpSpPr bwMode="auto">
          <a:xfrm>
            <a:off x="2638425" y="3800882"/>
            <a:ext cx="1177925" cy="774700"/>
            <a:chOff x="798" y="2592"/>
            <a:chExt cx="742" cy="488"/>
          </a:xfrm>
        </p:grpSpPr>
        <p:sp>
          <p:nvSpPr>
            <p:cNvPr id="33" name="Line 203"/>
            <p:cNvSpPr>
              <a:spLocks noChangeShapeType="1"/>
            </p:cNvSpPr>
            <p:nvPr/>
          </p:nvSpPr>
          <p:spPr bwMode="auto">
            <a:xfrm>
              <a:off x="798" y="3072"/>
              <a:ext cx="22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04"/>
            <p:cNvSpPr>
              <a:spLocks/>
            </p:cNvSpPr>
            <p:nvPr/>
          </p:nvSpPr>
          <p:spPr bwMode="auto">
            <a:xfrm>
              <a:off x="1018" y="2592"/>
              <a:ext cx="522" cy="488"/>
            </a:xfrm>
            <a:custGeom>
              <a:avLst/>
              <a:gdLst/>
              <a:ahLst/>
              <a:cxnLst>
                <a:cxn ang="0">
                  <a:pos x="2" y="480"/>
                </a:cxn>
                <a:cxn ang="0">
                  <a:pos x="2" y="240"/>
                </a:cxn>
                <a:cxn ang="0">
                  <a:pos x="14" y="51"/>
                </a:cxn>
                <a:cxn ang="0">
                  <a:pos x="39" y="0"/>
                </a:cxn>
                <a:cxn ang="0">
                  <a:pos x="76" y="48"/>
                </a:cxn>
                <a:cxn ang="0">
                  <a:pos x="114" y="144"/>
                </a:cxn>
                <a:cxn ang="0">
                  <a:pos x="225" y="336"/>
                </a:cxn>
                <a:cxn ang="0">
                  <a:pos x="336" y="432"/>
                </a:cxn>
                <a:cxn ang="0">
                  <a:pos x="485" y="480"/>
                </a:cxn>
                <a:cxn ang="0">
                  <a:pos x="522" y="480"/>
                </a:cxn>
              </a:cxnLst>
              <a:rect l="0" t="0" r="r" b="b"/>
              <a:pathLst>
                <a:path w="522" h="488">
                  <a:moveTo>
                    <a:pt x="2" y="480"/>
                  </a:moveTo>
                  <a:cubicBezTo>
                    <a:pt x="2" y="396"/>
                    <a:pt x="0" y="311"/>
                    <a:pt x="2" y="240"/>
                  </a:cubicBezTo>
                  <a:cubicBezTo>
                    <a:pt x="4" y="169"/>
                    <a:pt x="8" y="91"/>
                    <a:pt x="14" y="51"/>
                  </a:cubicBezTo>
                  <a:cubicBezTo>
                    <a:pt x="20" y="11"/>
                    <a:pt x="29" y="0"/>
                    <a:pt x="39" y="0"/>
                  </a:cubicBezTo>
                  <a:cubicBezTo>
                    <a:pt x="49" y="0"/>
                    <a:pt x="64" y="24"/>
                    <a:pt x="76" y="48"/>
                  </a:cubicBezTo>
                  <a:cubicBezTo>
                    <a:pt x="89" y="72"/>
                    <a:pt x="89" y="96"/>
                    <a:pt x="114" y="144"/>
                  </a:cubicBezTo>
                  <a:cubicBezTo>
                    <a:pt x="138" y="192"/>
                    <a:pt x="188" y="288"/>
                    <a:pt x="225" y="336"/>
                  </a:cubicBezTo>
                  <a:cubicBezTo>
                    <a:pt x="262" y="384"/>
                    <a:pt x="293" y="408"/>
                    <a:pt x="336" y="432"/>
                  </a:cubicBezTo>
                  <a:cubicBezTo>
                    <a:pt x="380" y="456"/>
                    <a:pt x="454" y="472"/>
                    <a:pt x="485" y="480"/>
                  </a:cubicBezTo>
                  <a:cubicBezTo>
                    <a:pt x="516" y="488"/>
                    <a:pt x="516" y="480"/>
                    <a:pt x="522" y="48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" name="Group 206"/>
          <p:cNvGrpSpPr>
            <a:grpSpLocks/>
          </p:cNvGrpSpPr>
          <p:nvPr/>
        </p:nvGrpSpPr>
        <p:grpSpPr bwMode="auto">
          <a:xfrm>
            <a:off x="1447800" y="2143993"/>
            <a:ext cx="1981200" cy="990600"/>
            <a:chOff x="1200" y="2150"/>
            <a:chExt cx="1248" cy="624"/>
          </a:xfrm>
        </p:grpSpPr>
        <p:sp>
          <p:nvSpPr>
            <p:cNvPr id="36" name="Rectangle 207"/>
            <p:cNvSpPr>
              <a:spLocks noChangeArrowheads="1"/>
            </p:cNvSpPr>
            <p:nvPr/>
          </p:nvSpPr>
          <p:spPr bwMode="auto">
            <a:xfrm>
              <a:off x="1200" y="2150"/>
              <a:ext cx="1248" cy="6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Text Box 208"/>
            <p:cNvSpPr txBox="1">
              <a:spLocks noChangeArrowheads="1"/>
            </p:cNvSpPr>
            <p:nvPr/>
          </p:nvSpPr>
          <p:spPr bwMode="auto">
            <a:xfrm>
              <a:off x="1440" y="2533"/>
              <a:ext cx="5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 Target</a:t>
              </a:r>
            </a:p>
          </p:txBody>
        </p:sp>
      </p:grpSp>
      <p:sp>
        <p:nvSpPr>
          <p:cNvPr id="38" name="Oval 212"/>
          <p:cNvSpPr>
            <a:spLocks noChangeArrowheads="1"/>
          </p:cNvSpPr>
          <p:nvPr/>
        </p:nvSpPr>
        <p:spPr bwMode="auto">
          <a:xfrm>
            <a:off x="2514600" y="2369418"/>
            <a:ext cx="457200" cy="4572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Oval 213"/>
          <p:cNvSpPr>
            <a:spLocks noChangeArrowheads="1"/>
          </p:cNvSpPr>
          <p:nvPr/>
        </p:nvSpPr>
        <p:spPr bwMode="auto">
          <a:xfrm>
            <a:off x="1524000" y="2293218"/>
            <a:ext cx="457200" cy="4572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0" name="Group 221"/>
          <p:cNvGrpSpPr>
            <a:grpSpLocks/>
          </p:cNvGrpSpPr>
          <p:nvPr/>
        </p:nvGrpSpPr>
        <p:grpSpPr bwMode="auto">
          <a:xfrm>
            <a:off x="1219200" y="1461368"/>
            <a:ext cx="1524000" cy="685800"/>
            <a:chOff x="1056" y="1536"/>
            <a:chExt cx="960" cy="432"/>
          </a:xfrm>
        </p:grpSpPr>
        <p:sp>
          <p:nvSpPr>
            <p:cNvPr id="41" name="Rectangle 222"/>
            <p:cNvSpPr>
              <a:spLocks noChangeArrowheads="1"/>
            </p:cNvSpPr>
            <p:nvPr/>
          </p:nvSpPr>
          <p:spPr bwMode="auto">
            <a:xfrm>
              <a:off x="1632" y="1920"/>
              <a:ext cx="384" cy="4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Freeform 223"/>
            <p:cNvSpPr>
              <a:spLocks/>
            </p:cNvSpPr>
            <p:nvPr/>
          </p:nvSpPr>
          <p:spPr bwMode="auto">
            <a:xfrm>
              <a:off x="1056" y="1536"/>
              <a:ext cx="768" cy="384"/>
            </a:xfrm>
            <a:custGeom>
              <a:avLst/>
              <a:gdLst/>
              <a:ahLst/>
              <a:cxnLst>
                <a:cxn ang="0">
                  <a:pos x="768" y="384"/>
                </a:cxn>
                <a:cxn ang="0">
                  <a:pos x="624" y="144"/>
                </a:cxn>
                <a:cxn ang="0">
                  <a:pos x="384" y="48"/>
                </a:cxn>
                <a:cxn ang="0">
                  <a:pos x="0" y="0"/>
                </a:cxn>
              </a:cxnLst>
              <a:rect l="0" t="0" r="r" b="b"/>
              <a:pathLst>
                <a:path w="768" h="384">
                  <a:moveTo>
                    <a:pt x="768" y="384"/>
                  </a:moveTo>
                  <a:cubicBezTo>
                    <a:pt x="728" y="292"/>
                    <a:pt x="688" y="200"/>
                    <a:pt x="624" y="144"/>
                  </a:cubicBezTo>
                  <a:cubicBezTo>
                    <a:pt x="560" y="88"/>
                    <a:pt x="488" y="72"/>
                    <a:pt x="384" y="48"/>
                  </a:cubicBezTo>
                  <a:cubicBezTo>
                    <a:pt x="280" y="24"/>
                    <a:pt x="140" y="12"/>
                    <a:pt x="0" y="0"/>
                  </a:cubicBezTo>
                </a:path>
              </a:pathLst>
            </a:custGeom>
            <a:noFill/>
            <a:ln w="25400">
              <a:solidFill>
                <a:srgbClr val="FAD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Group 224"/>
          <p:cNvGrpSpPr>
            <a:grpSpLocks/>
          </p:cNvGrpSpPr>
          <p:nvPr/>
        </p:nvGrpSpPr>
        <p:grpSpPr bwMode="auto">
          <a:xfrm>
            <a:off x="1219200" y="1461368"/>
            <a:ext cx="1524000" cy="685800"/>
            <a:chOff x="1632" y="4512"/>
            <a:chExt cx="960" cy="432"/>
          </a:xfrm>
        </p:grpSpPr>
        <p:sp>
          <p:nvSpPr>
            <p:cNvPr id="44" name="Rectangle 225"/>
            <p:cNvSpPr>
              <a:spLocks noChangeArrowheads="1"/>
            </p:cNvSpPr>
            <p:nvPr/>
          </p:nvSpPr>
          <p:spPr bwMode="auto">
            <a:xfrm>
              <a:off x="2208" y="4896"/>
              <a:ext cx="384" cy="4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Freeform 226"/>
            <p:cNvSpPr>
              <a:spLocks/>
            </p:cNvSpPr>
            <p:nvPr/>
          </p:nvSpPr>
          <p:spPr bwMode="auto">
            <a:xfrm>
              <a:off x="1632" y="4512"/>
              <a:ext cx="768" cy="384"/>
            </a:xfrm>
            <a:custGeom>
              <a:avLst/>
              <a:gdLst/>
              <a:ahLst/>
              <a:cxnLst>
                <a:cxn ang="0">
                  <a:pos x="768" y="384"/>
                </a:cxn>
                <a:cxn ang="0">
                  <a:pos x="624" y="144"/>
                </a:cxn>
                <a:cxn ang="0">
                  <a:pos x="384" y="48"/>
                </a:cxn>
                <a:cxn ang="0">
                  <a:pos x="0" y="0"/>
                </a:cxn>
              </a:cxnLst>
              <a:rect l="0" t="0" r="r" b="b"/>
              <a:pathLst>
                <a:path w="768" h="384">
                  <a:moveTo>
                    <a:pt x="768" y="384"/>
                  </a:moveTo>
                  <a:cubicBezTo>
                    <a:pt x="728" y="292"/>
                    <a:pt x="688" y="200"/>
                    <a:pt x="624" y="144"/>
                  </a:cubicBezTo>
                  <a:cubicBezTo>
                    <a:pt x="560" y="88"/>
                    <a:pt x="488" y="72"/>
                    <a:pt x="384" y="48"/>
                  </a:cubicBezTo>
                  <a:cubicBezTo>
                    <a:pt x="280" y="24"/>
                    <a:pt x="140" y="12"/>
                    <a:pt x="0" y="0"/>
                  </a:cubicBezTo>
                </a:path>
              </a:pathLst>
            </a:custGeom>
            <a:noFill/>
            <a:ln w="25400">
              <a:solidFill>
                <a:srgbClr val="FAD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6" name="Line 228"/>
          <p:cNvSpPr>
            <a:spLocks noChangeShapeType="1"/>
          </p:cNvSpPr>
          <p:nvPr/>
        </p:nvSpPr>
        <p:spPr bwMode="auto">
          <a:xfrm flipH="1" flipV="1">
            <a:off x="990600" y="2217018"/>
            <a:ext cx="762000" cy="30480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Line 229"/>
          <p:cNvSpPr>
            <a:spLocks noChangeShapeType="1"/>
          </p:cNvSpPr>
          <p:nvPr/>
        </p:nvSpPr>
        <p:spPr bwMode="auto">
          <a:xfrm flipV="1">
            <a:off x="2743200" y="2217018"/>
            <a:ext cx="914400" cy="38100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8" name="Group 230"/>
          <p:cNvGrpSpPr>
            <a:grpSpLocks/>
          </p:cNvGrpSpPr>
          <p:nvPr/>
        </p:nvGrpSpPr>
        <p:grpSpPr bwMode="auto">
          <a:xfrm>
            <a:off x="1436688" y="2064618"/>
            <a:ext cx="1487487" cy="930275"/>
            <a:chOff x="1193" y="2100"/>
            <a:chExt cx="937" cy="586"/>
          </a:xfrm>
        </p:grpSpPr>
        <p:grpSp>
          <p:nvGrpSpPr>
            <p:cNvPr id="49" name="Group 231"/>
            <p:cNvGrpSpPr>
              <a:grpSpLocks/>
            </p:cNvGrpSpPr>
            <p:nvPr/>
          </p:nvGrpSpPr>
          <p:grpSpPr bwMode="auto">
            <a:xfrm>
              <a:off x="1193" y="2100"/>
              <a:ext cx="409" cy="538"/>
              <a:chOff x="1193" y="1920"/>
              <a:chExt cx="409" cy="538"/>
            </a:xfrm>
          </p:grpSpPr>
          <p:grpSp>
            <p:nvGrpSpPr>
              <p:cNvPr id="50" name="Group 232"/>
              <p:cNvGrpSpPr>
                <a:grpSpLocks/>
              </p:cNvGrpSpPr>
              <p:nvPr/>
            </p:nvGrpSpPr>
            <p:grpSpPr bwMode="auto">
              <a:xfrm>
                <a:off x="1248" y="1968"/>
                <a:ext cx="258" cy="250"/>
                <a:chOff x="3408" y="3504"/>
                <a:chExt cx="258" cy="250"/>
              </a:xfrm>
            </p:grpSpPr>
            <p:sp>
              <p:nvSpPr>
                <p:cNvPr id="75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3446" y="3542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3456" y="3600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3408" y="3552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3504" y="3504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" name="Group 237"/>
              <p:cNvGrpSpPr>
                <a:grpSpLocks/>
              </p:cNvGrpSpPr>
              <p:nvPr/>
            </p:nvGrpSpPr>
            <p:grpSpPr bwMode="auto">
              <a:xfrm>
                <a:off x="1248" y="2208"/>
                <a:ext cx="191" cy="250"/>
                <a:chOff x="4416" y="3792"/>
                <a:chExt cx="191" cy="250"/>
              </a:xfrm>
            </p:grpSpPr>
            <p:sp>
              <p:nvSpPr>
                <p:cNvPr id="71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4416" y="3792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4416" y="3888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4464" y="3888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4464" y="3840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2" name="Group 242"/>
              <p:cNvGrpSpPr>
                <a:grpSpLocks/>
              </p:cNvGrpSpPr>
              <p:nvPr/>
            </p:nvGrpSpPr>
            <p:grpSpPr bwMode="auto">
              <a:xfrm>
                <a:off x="1344" y="1920"/>
                <a:ext cx="258" cy="250"/>
                <a:chOff x="3408" y="3504"/>
                <a:chExt cx="258" cy="250"/>
              </a:xfrm>
            </p:grpSpPr>
            <p:sp>
              <p:nvSpPr>
                <p:cNvPr id="67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3446" y="3542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Text Box 244"/>
                <p:cNvSpPr txBox="1">
                  <a:spLocks noChangeArrowheads="1"/>
                </p:cNvSpPr>
                <p:nvPr/>
              </p:nvSpPr>
              <p:spPr bwMode="auto">
                <a:xfrm>
                  <a:off x="3456" y="3600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3408" y="3504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3504" y="3552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9" name="Group 247"/>
              <p:cNvGrpSpPr>
                <a:grpSpLocks/>
              </p:cNvGrpSpPr>
              <p:nvPr/>
            </p:nvGrpSpPr>
            <p:grpSpPr bwMode="auto">
              <a:xfrm>
                <a:off x="1193" y="2201"/>
                <a:ext cx="226" cy="236"/>
                <a:chOff x="3161" y="3470"/>
                <a:chExt cx="226" cy="236"/>
              </a:xfrm>
            </p:grpSpPr>
            <p:sp>
              <p:nvSpPr>
                <p:cNvPr id="63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3161" y="3470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3168" y="3552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Text Box 250"/>
                <p:cNvSpPr txBox="1">
                  <a:spLocks noChangeArrowheads="1"/>
                </p:cNvSpPr>
                <p:nvPr/>
              </p:nvSpPr>
              <p:spPr bwMode="auto">
                <a:xfrm>
                  <a:off x="3209" y="3524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3244" y="3542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0" name="Group 252"/>
            <p:cNvGrpSpPr>
              <a:grpSpLocks/>
            </p:cNvGrpSpPr>
            <p:nvPr/>
          </p:nvGrpSpPr>
          <p:grpSpPr bwMode="auto">
            <a:xfrm>
              <a:off x="1872" y="2196"/>
              <a:ext cx="258" cy="490"/>
              <a:chOff x="1872" y="2198"/>
              <a:chExt cx="258" cy="490"/>
            </a:xfrm>
          </p:grpSpPr>
          <p:grpSp>
            <p:nvGrpSpPr>
              <p:cNvPr id="61" name="Group 253"/>
              <p:cNvGrpSpPr>
                <a:grpSpLocks/>
              </p:cNvGrpSpPr>
              <p:nvPr/>
            </p:nvGrpSpPr>
            <p:grpSpPr bwMode="auto">
              <a:xfrm>
                <a:off x="1947" y="2438"/>
                <a:ext cx="182" cy="250"/>
                <a:chOff x="1947" y="2438"/>
                <a:chExt cx="182" cy="250"/>
              </a:xfrm>
            </p:grpSpPr>
            <p:sp>
              <p:nvSpPr>
                <p:cNvPr id="56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1947" y="2438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1947" y="2534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1986" y="2496"/>
                  <a:ext cx="14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-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2" name="Group 257"/>
              <p:cNvGrpSpPr>
                <a:grpSpLocks/>
              </p:cNvGrpSpPr>
              <p:nvPr/>
            </p:nvGrpSpPr>
            <p:grpSpPr bwMode="auto">
              <a:xfrm>
                <a:off x="1872" y="2198"/>
                <a:ext cx="258" cy="250"/>
                <a:chOff x="1872" y="2198"/>
                <a:chExt cx="258" cy="250"/>
              </a:xfrm>
            </p:grpSpPr>
            <p:sp>
              <p:nvSpPr>
                <p:cNvPr id="53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1920" y="2294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Text Box 259"/>
                <p:cNvSpPr txBox="1">
                  <a:spLocks noChangeArrowheads="1"/>
                </p:cNvSpPr>
                <p:nvPr/>
              </p:nvSpPr>
              <p:spPr bwMode="auto">
                <a:xfrm>
                  <a:off x="1872" y="2198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1968" y="2246"/>
                  <a:ext cx="1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b="1">
                      <a:solidFill>
                        <a:srgbClr val="000000"/>
                      </a:solidFill>
                    </a:rPr>
                    <a:t>+</a:t>
                  </a: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708150" y="2305918"/>
            <a:ext cx="296863" cy="1133475"/>
            <a:chOff x="1125" y="1734"/>
            <a:chExt cx="187" cy="714"/>
          </a:xfrm>
        </p:grpSpPr>
        <p:sp>
          <p:nvSpPr>
            <p:cNvPr id="80" name="Text Box 262"/>
            <p:cNvSpPr txBox="1">
              <a:spLocks noChangeArrowheads="1"/>
            </p:cNvSpPr>
            <p:nvPr/>
          </p:nvSpPr>
          <p:spPr bwMode="auto">
            <a:xfrm>
              <a:off x="1125" y="173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81" name="Line 264"/>
            <p:cNvSpPr>
              <a:spLocks noChangeShapeType="1"/>
            </p:cNvSpPr>
            <p:nvPr/>
          </p:nvSpPr>
          <p:spPr bwMode="auto">
            <a:xfrm>
              <a:off x="1152" y="1872"/>
              <a:ext cx="96" cy="576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2" name="Group 316"/>
          <p:cNvGrpSpPr>
            <a:grpSpLocks/>
          </p:cNvGrpSpPr>
          <p:nvPr/>
        </p:nvGrpSpPr>
        <p:grpSpPr bwMode="auto">
          <a:xfrm>
            <a:off x="2498725" y="2437681"/>
            <a:ext cx="860425" cy="1077912"/>
            <a:chOff x="1618" y="1817"/>
            <a:chExt cx="542" cy="679"/>
          </a:xfrm>
        </p:grpSpPr>
        <p:sp>
          <p:nvSpPr>
            <p:cNvPr id="83" name="Text Box 263"/>
            <p:cNvSpPr txBox="1">
              <a:spLocks noChangeArrowheads="1"/>
            </p:cNvSpPr>
            <p:nvPr/>
          </p:nvSpPr>
          <p:spPr bwMode="auto">
            <a:xfrm>
              <a:off x="1618" y="181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</a:rPr>
                <a:t>n</a:t>
              </a:r>
              <a:endParaRPr lang="de-DE" sz="2400">
                <a:solidFill>
                  <a:srgbClr val="000000"/>
                </a:solidFill>
              </a:endParaRPr>
            </a:p>
          </p:txBody>
        </p:sp>
        <p:sp>
          <p:nvSpPr>
            <p:cNvPr id="84" name="Line 265"/>
            <p:cNvSpPr>
              <a:spLocks noChangeShapeType="1"/>
            </p:cNvSpPr>
            <p:nvPr/>
          </p:nvSpPr>
          <p:spPr bwMode="auto">
            <a:xfrm>
              <a:off x="1776" y="1920"/>
              <a:ext cx="384" cy="576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463146" y="1093881"/>
            <a:ext cx="3936274" cy="2462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Phonon signal (single crystal): </a:t>
            </a:r>
            <a:br>
              <a:rPr lang="en-CA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measures energy deposition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Ionization signal (semiconductor): </a:t>
            </a:r>
            <a:br>
              <a:rPr lang="en-CA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quenched for nuclear recoils </a:t>
            </a:r>
            <a:br>
              <a:rPr lang="en-CA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CA" dirty="0" smtClean="0">
                <a:solidFill>
                  <a:schemeClr val="bg1"/>
                </a:solidFill>
                <a:sym typeface="Symbol"/>
              </a:rPr>
              <a:t>(lower signal efficiency)</a:t>
            </a:r>
            <a:endParaRPr lang="en-CA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Combination:</a:t>
            </a:r>
            <a:br>
              <a:rPr lang="en-CA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CA" dirty="0" smtClean="0">
                <a:solidFill>
                  <a:schemeClr val="bg1"/>
                </a:solidFill>
                <a:sym typeface="Symbol" pitchFamily="18" charset="2"/>
              </a:rPr>
              <a:t>efficient rejection of electron recoil background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165538" y="4050790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Phonon signal</a:t>
            </a:r>
            <a:endParaRPr lang="en-CA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172115" y="5702307"/>
            <a:ext cx="1011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Charge signal</a:t>
            </a:r>
            <a:endParaRPr lang="en-CA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0933" y="4919841"/>
            <a:ext cx="1368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dirty="0" smtClean="0">
                <a:solidFill>
                  <a:schemeClr val="bg1"/>
                </a:solidFill>
                <a:sym typeface="Symbol" pitchFamily="18" charset="2"/>
              </a:rPr>
              <a:t>Electron recoil (ER)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573187" y="4919841"/>
            <a:ext cx="1359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dirty="0" smtClean="0">
                <a:solidFill>
                  <a:schemeClr val="bg1"/>
                </a:solidFill>
                <a:sym typeface="Symbol" pitchFamily="18" charset="2"/>
              </a:rPr>
              <a:t>Nuclear recoil (NR)</a:t>
            </a:r>
            <a:endParaRPr lang="en-CA" sz="1200" dirty="0">
              <a:solidFill>
                <a:schemeClr val="bg1"/>
              </a:solidFill>
            </a:endParaRPr>
          </a:p>
        </p:txBody>
      </p:sp>
      <p:grpSp>
        <p:nvGrpSpPr>
          <p:cNvPr id="90" name="Group 196"/>
          <p:cNvGrpSpPr>
            <a:grpSpLocks/>
          </p:cNvGrpSpPr>
          <p:nvPr/>
        </p:nvGrpSpPr>
        <p:grpSpPr bwMode="auto">
          <a:xfrm>
            <a:off x="2638425" y="5906952"/>
            <a:ext cx="1177925" cy="317500"/>
            <a:chOff x="1884" y="3496"/>
            <a:chExt cx="742" cy="200"/>
          </a:xfrm>
        </p:grpSpPr>
        <p:sp>
          <p:nvSpPr>
            <p:cNvPr id="91" name="Line 197"/>
            <p:cNvSpPr>
              <a:spLocks noChangeShapeType="1"/>
            </p:cNvSpPr>
            <p:nvPr/>
          </p:nvSpPr>
          <p:spPr bwMode="auto">
            <a:xfrm>
              <a:off x="1884" y="3693"/>
              <a:ext cx="223" cy="0"/>
            </a:xfrm>
            <a:prstGeom prst="line">
              <a:avLst/>
            </a:prstGeom>
            <a:noFill/>
            <a:ln w="1905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198"/>
            <p:cNvSpPr>
              <a:spLocks/>
            </p:cNvSpPr>
            <p:nvPr/>
          </p:nvSpPr>
          <p:spPr bwMode="auto">
            <a:xfrm>
              <a:off x="2105" y="3496"/>
              <a:ext cx="521" cy="200"/>
            </a:xfrm>
            <a:custGeom>
              <a:avLst/>
              <a:gdLst/>
              <a:ahLst/>
              <a:cxnLst>
                <a:cxn ang="0">
                  <a:pos x="1" y="197"/>
                </a:cxn>
                <a:cxn ang="0">
                  <a:pos x="1" y="98"/>
                </a:cxn>
                <a:cxn ang="0">
                  <a:pos x="10" y="20"/>
                </a:cxn>
                <a:cxn ang="0">
                  <a:pos x="38" y="0"/>
                </a:cxn>
                <a:cxn ang="0">
                  <a:pos x="75" y="20"/>
                </a:cxn>
                <a:cxn ang="0">
                  <a:pos x="113" y="59"/>
                </a:cxn>
                <a:cxn ang="0">
                  <a:pos x="224" y="138"/>
                </a:cxn>
                <a:cxn ang="0">
                  <a:pos x="335" y="177"/>
                </a:cxn>
                <a:cxn ang="0">
                  <a:pos x="484" y="197"/>
                </a:cxn>
                <a:cxn ang="0">
                  <a:pos x="521" y="197"/>
                </a:cxn>
              </a:cxnLst>
              <a:rect l="0" t="0" r="r" b="b"/>
              <a:pathLst>
                <a:path w="521" h="200">
                  <a:moveTo>
                    <a:pt x="1" y="197"/>
                  </a:moveTo>
                  <a:cubicBezTo>
                    <a:pt x="1" y="162"/>
                    <a:pt x="0" y="127"/>
                    <a:pt x="1" y="98"/>
                  </a:cubicBezTo>
                  <a:cubicBezTo>
                    <a:pt x="2" y="69"/>
                    <a:pt x="4" y="36"/>
                    <a:pt x="10" y="20"/>
                  </a:cubicBezTo>
                  <a:cubicBezTo>
                    <a:pt x="16" y="4"/>
                    <a:pt x="27" y="0"/>
                    <a:pt x="38" y="0"/>
                  </a:cubicBezTo>
                  <a:cubicBezTo>
                    <a:pt x="49" y="0"/>
                    <a:pt x="63" y="10"/>
                    <a:pt x="75" y="20"/>
                  </a:cubicBezTo>
                  <a:cubicBezTo>
                    <a:pt x="88" y="30"/>
                    <a:pt x="88" y="39"/>
                    <a:pt x="113" y="59"/>
                  </a:cubicBezTo>
                  <a:cubicBezTo>
                    <a:pt x="137" y="79"/>
                    <a:pt x="187" y="118"/>
                    <a:pt x="224" y="138"/>
                  </a:cubicBezTo>
                  <a:cubicBezTo>
                    <a:pt x="261" y="157"/>
                    <a:pt x="292" y="167"/>
                    <a:pt x="335" y="177"/>
                  </a:cubicBezTo>
                  <a:cubicBezTo>
                    <a:pt x="379" y="187"/>
                    <a:pt x="453" y="193"/>
                    <a:pt x="484" y="197"/>
                  </a:cubicBezTo>
                  <a:cubicBezTo>
                    <a:pt x="515" y="200"/>
                    <a:pt x="515" y="197"/>
                    <a:pt x="521" y="197"/>
                  </a:cubicBezTo>
                </a:path>
              </a:pathLst>
            </a:custGeom>
            <a:noFill/>
            <a:ln w="1905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2752367" y="217815"/>
            <a:ext cx="3639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SuperCDMS Technology</a:t>
            </a: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8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0" y="6662738"/>
            <a:ext cx="2895600" cy="195262"/>
          </a:xfrm>
        </p:spPr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2" grpId="0" animBg="1"/>
      <p:bldP spid="38" grpId="0" animBg="1"/>
      <p:bldP spid="39" grpId="0" animBg="1"/>
      <p:bldP spid="46" grpId="0" animBg="1"/>
      <p:bldP spid="46" grpId="1" animBg="1"/>
      <p:bldP spid="47" grpId="0" animBg="1"/>
      <p:bldP spid="85" grpId="0" build="p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5071" y="3392829"/>
            <a:ext cx="492910" cy="49291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9825" y="4168276"/>
            <a:ext cx="492910" cy="49291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19989" y="4168276"/>
            <a:ext cx="492910" cy="49291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94907" y="3392829"/>
            <a:ext cx="492910" cy="49291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19661" y="4168276"/>
            <a:ext cx="492910" cy="49291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44743" y="3392829"/>
            <a:ext cx="492910" cy="49291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94577" y="3392829"/>
            <a:ext cx="492910" cy="49291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6084" y="1080247"/>
            <a:ext cx="2931223" cy="1689847"/>
            <a:chOff x="1376084" y="1080247"/>
            <a:chExt cx="2931223" cy="1689847"/>
          </a:xfrm>
        </p:grpSpPr>
        <p:grpSp>
          <p:nvGrpSpPr>
            <p:cNvPr id="11" name="Group 123"/>
            <p:cNvGrpSpPr/>
            <p:nvPr/>
          </p:nvGrpSpPr>
          <p:grpSpPr>
            <a:xfrm>
              <a:off x="4007225" y="1116106"/>
              <a:ext cx="300082" cy="1645024"/>
              <a:chOff x="4007225" y="1116106"/>
              <a:chExt cx="300082" cy="164502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078941" y="1214718"/>
                <a:ext cx="0" cy="154641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007225" y="111610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solidFill>
                      <a:schemeClr val="bg1">
                        <a:lumMod val="85000"/>
                      </a:schemeClr>
                    </a:solidFill>
                  </a:rPr>
                  <a:t>+</a:t>
                </a:r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2" name="Group 139"/>
            <p:cNvGrpSpPr/>
            <p:nvPr/>
          </p:nvGrpSpPr>
          <p:grpSpPr>
            <a:xfrm>
              <a:off x="1376084" y="1080247"/>
              <a:ext cx="308098" cy="1689847"/>
              <a:chOff x="1376084" y="1080247"/>
              <a:chExt cx="308098" cy="168984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600200" y="1223682"/>
                <a:ext cx="0" cy="154641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376084" y="1080247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solidFill>
                      <a:schemeClr val="bg1">
                        <a:lumMod val="85000"/>
                      </a:schemeClr>
                    </a:solidFill>
                  </a:rPr>
                  <a:t>- </a:t>
                </a:r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cxnSp>
        <p:nvCxnSpPr>
          <p:cNvPr id="59" name="Straight Connector 58"/>
          <p:cNvCxnSpPr/>
          <p:nvPr/>
        </p:nvCxnSpPr>
        <p:spPr>
          <a:xfrm>
            <a:off x="4079251" y="1782652"/>
            <a:ext cx="0" cy="3068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627775" y="1781941"/>
            <a:ext cx="294968" cy="294968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/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8765" y="11430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In Vacuum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44700" y="3933130"/>
            <a:ext cx="294968" cy="294968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  <a:bevelB w="139700" h="1397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/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93009" y="3029731"/>
            <a:ext cx="2931223" cy="1689847"/>
            <a:chOff x="1376084" y="1080247"/>
            <a:chExt cx="2931223" cy="1689847"/>
          </a:xfrm>
        </p:grpSpPr>
        <p:grpSp>
          <p:nvGrpSpPr>
            <p:cNvPr id="20" name="Group 123"/>
            <p:cNvGrpSpPr/>
            <p:nvPr/>
          </p:nvGrpSpPr>
          <p:grpSpPr>
            <a:xfrm>
              <a:off x="4007225" y="1116106"/>
              <a:ext cx="300082" cy="1645024"/>
              <a:chOff x="4007225" y="1116106"/>
              <a:chExt cx="300082" cy="164502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078941" y="1214718"/>
                <a:ext cx="0" cy="154641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007225" y="111610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solidFill>
                      <a:schemeClr val="bg1">
                        <a:lumMod val="85000"/>
                      </a:schemeClr>
                    </a:solidFill>
                  </a:rPr>
                  <a:t>+</a:t>
                </a:r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Group 139"/>
            <p:cNvGrpSpPr/>
            <p:nvPr/>
          </p:nvGrpSpPr>
          <p:grpSpPr>
            <a:xfrm>
              <a:off x="1376084" y="1080247"/>
              <a:ext cx="308098" cy="1689847"/>
              <a:chOff x="1376084" y="1080247"/>
              <a:chExt cx="308098" cy="168984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600200" y="1223682"/>
                <a:ext cx="0" cy="154641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376084" y="1080247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solidFill>
                      <a:schemeClr val="bg1">
                        <a:lumMod val="85000"/>
                      </a:schemeClr>
                    </a:solidFill>
                  </a:rPr>
                  <a:t>- </a:t>
                </a:r>
                <a:endParaRPr lang="en-CA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383607" y="3011800"/>
            <a:ext cx="106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In Matter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1569" y="1653988"/>
            <a:ext cx="3395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Electron gains kinetic energy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(E = q · V </a:t>
            </a:r>
            <a:r>
              <a:rPr lang="en-CA" dirty="0" smtClean="0">
                <a:solidFill>
                  <a:schemeClr val="bg1"/>
                </a:solidFill>
                <a:sym typeface="Symbol"/>
              </a:rPr>
              <a:t> 1 </a:t>
            </a:r>
            <a:r>
              <a:rPr lang="en-CA" i="1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en-CA" dirty="0" err="1" smtClean="0">
                <a:solidFill>
                  <a:schemeClr val="bg1"/>
                </a:solidFill>
                <a:sym typeface="Symbol"/>
              </a:rPr>
              <a:t>V</a:t>
            </a:r>
            <a:r>
              <a:rPr lang="en-CA" dirty="0" smtClean="0">
                <a:solidFill>
                  <a:schemeClr val="bg1"/>
                </a:solidFill>
                <a:sym typeface="Symbol"/>
              </a:rPr>
              <a:t> for 1 V potential)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01569" y="3202958"/>
            <a:ext cx="3416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Deposited energy in crystal lattice:</a:t>
            </a:r>
          </a:p>
          <a:p>
            <a:r>
              <a:rPr lang="en-CA" dirty="0" err="1" smtClean="0">
                <a:solidFill>
                  <a:schemeClr val="bg1"/>
                </a:solidFill>
                <a:sym typeface="Symbol"/>
              </a:rPr>
              <a:t>Neganov</a:t>
            </a:r>
            <a:r>
              <a:rPr lang="en-CA" dirty="0" smtClean="0">
                <a:solidFill>
                  <a:schemeClr val="bg1"/>
                </a:solidFill>
                <a:sym typeface="Symbol"/>
              </a:rPr>
              <a:t>-Luke phonons</a:t>
            </a:r>
            <a:br>
              <a:rPr lang="en-CA" dirty="0" smtClean="0">
                <a:solidFill>
                  <a:schemeClr val="bg1"/>
                </a:solidFill>
                <a:sym typeface="Symbol"/>
              </a:rPr>
            </a:br>
            <a:endParaRPr lang="en-CA" dirty="0" smtClean="0">
              <a:solidFill>
                <a:schemeClr val="bg1"/>
              </a:solidFill>
              <a:sym typeface="Symbol"/>
            </a:endParaRPr>
          </a:p>
          <a:p>
            <a:r>
              <a:rPr lang="en-CA" dirty="0" smtClean="0">
                <a:solidFill>
                  <a:schemeClr val="bg1"/>
                </a:solidFill>
                <a:sym typeface="Symbol"/>
              </a:rPr>
              <a:t> V, # charges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3899" y="5233475"/>
            <a:ext cx="7196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Luke phonons mix charge and phonon signal </a:t>
            </a:r>
            <a:r>
              <a:rPr lang="en-CA" dirty="0" smtClean="0">
                <a:solidFill>
                  <a:schemeClr val="bg1"/>
                </a:solidFill>
                <a:sym typeface="Symbol"/>
              </a:rPr>
              <a:t> reduced discrimination</a:t>
            </a:r>
            <a:endParaRPr lang="en-CA" dirty="0" smtClean="0">
              <a:solidFill>
                <a:schemeClr val="bg1"/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Apply high voltage </a:t>
            </a:r>
            <a:r>
              <a:rPr lang="en-CA" dirty="0" smtClean="0">
                <a:solidFill>
                  <a:schemeClr val="bg1"/>
                </a:solidFill>
                <a:sym typeface="Symbol"/>
              </a:rPr>
              <a:t> large final phonon signal, measures charge!!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sym typeface="Symbol"/>
              </a:rPr>
              <a:t>ER much more amplified than NR</a:t>
            </a:r>
            <a:br>
              <a:rPr lang="en-CA" dirty="0" smtClean="0">
                <a:solidFill>
                  <a:schemeClr val="bg1"/>
                </a:solidFill>
                <a:sym typeface="Symbol"/>
              </a:rPr>
            </a:br>
            <a:r>
              <a:rPr lang="en-CA" dirty="0" smtClean="0">
                <a:solidFill>
                  <a:schemeClr val="bg1"/>
                </a:solidFill>
                <a:sym typeface="Symbol"/>
              </a:rPr>
              <a:t>  gain in threshold; dilute background from 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771154" y="217815"/>
            <a:ext cx="3601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Neganov</a:t>
            </a:r>
            <a:r>
              <a:rPr lang="en-US" sz="2800" dirty="0" smtClean="0">
                <a:solidFill>
                  <a:schemeClr val="bg1"/>
                </a:solidFill>
              </a:rPr>
              <a:t>-Luke Phonons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85017 0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1823 -0.02245 L 0.03386 -4.07407E-6 L 0.05209 -0.02222 L 0.06754 0.00047 L 0.08611 -0.02176 L 0.10139 0.00093 L 0.11997 -0.02106 L 0.13542 0.00162 L 0.15382 -0.02083 L 0.16945 0.00232 L 0.18785 -0.0199 L 0.2033 0.00255 L 0.2217 -0.01967 L 0.23716 0.00301 " pathEditMode="relative" rAng="-2531042" ptsTypes="FFFFFFFFFFFFFFF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0" presetClass="pat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5E-6 -2.22222E-6 C 2.5E-6 -0.00787 2.5E-6 -0.01528 0.00017 -0.01528 C 0.00034 -0.01528 0.00034 -0.00787 0.00052 -2.22222E-6 C 0.00052 0.0088 0.00052 0.01759 0.00087 0.01759 C 0.00104 0.01759 0.00104 0.0088 0.00104 -2.22222E-6 C 0.00121 -0.00787 0.00121 -0.01528 0.00139 -0.01528 C 0.00156 -0.01528 0.00156 -0.00787 0.00173 -2.22222E-6 C 0.00173 0.0088 0.00173 0.01759 0.00191 0.01759 C 0.00208 0.01759 0.00225 -2.22222E-6 0.00225 0.00023 C 0.00225 -0.00787 0.00243 -0.01528 0.0026 -0.01528 C 0.00278 -0.01528 0.00278 -0.00787 0.00278 -2.22222E-6 C 0.00295 0.0088 0.00295 0.01759 0.00312 0.01759 C 0.0033 0.01759 0.0033 0.0088 0.00347 -2.22222E-6 C 0.00347 -0.00787 0.00347 -0.01528 0.00364 -0.01528 C 0.00382 -0.01528 0.00399 -0.00787 0.00399 -2.22222E-6 C 0.00399 0.0088 0.00416 0.01759 0.00434 0.01759 C 0.00451 0.01759 0.00451 0.0088 0.00469 -2.22222E-6 " pathEditMode="relative" rAng="0" ptsTypes="fffffffffffffffff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0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0.00185 C -2.22222E-6 -0.00625 -2.22222E-6 -0.01413 0.00018 -0.01413 C 0.00035 -0.01413 0.00035 -0.00625 0.00052 0.00185 C 0.00052 0.01111 0.00052 0.0206 0.0007 0.0206 C 0.00087 0.0206 0.00104 0.01111 0.00104 0.00185 C 0.00104 -0.00625 0.00122 -0.01413 0.00122 -0.01389 C 0.00139 -0.01413 0.00156 -0.00625 0.00156 0.00185 C 0.00174 0.01111 0.00174 0.0206 0.00191 0.0206 C 0.00209 0.0206 0.00226 0.00185 0.00226 0.00208 C 0.00226 -0.00625 0.00226 -0.01413 0.00261 -0.01413 C 0.00261 -0.01389 0.00261 -0.00625 0.00278 0.00185 C 0.00278 0.01111 0.00295 0.0206 0.00313 0.0206 C 0.0033 0.0206 0.0033 0.01111 0.0033 0.00185 C 0.0033 -0.00625 0.00347 -0.01413 0.00365 -0.01413 C 0.00382 -0.01413 0.004 -0.00625 0.004 0.00185 C 0.004 0.01111 0.004 0.0206 0.00417 0.0206 C 0.00452 0.0206 0.00452 0.01111 0.00486 0.00185 " pathEditMode="relative" rAng="0" ptsTypes="fffffffffffffffff">
                                      <p:cBhvr>
                                        <p:cTn id="5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0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22222E-6 C 3.05556E-6 -0.00787 3.05556E-6 -0.01528 0.00017 -0.01528 C 0.00034 -0.01528 0.00034 -0.00787 0.00052 -2.22222E-6 C 0.00052 0.0088 0.00052 0.01759 0.00087 0.01759 C 0.00104 0.01759 0.00104 0.0088 0.00104 -2.22222E-6 C 0.00121 -0.00787 0.00121 -0.01528 0.00139 -0.01528 C 0.00156 -0.01528 0.00156 -0.00787 0.00173 -2.22222E-6 C 0.00173 0.0088 0.00173 0.01759 0.00191 0.01759 C 0.00208 0.01759 0.00225 -2.22222E-6 0.00225 0.00023 C 0.00225 -0.00787 0.00243 -0.01528 0.0026 -0.01528 C 0.00277 -0.01528 0.00277 -0.00787 0.00277 -2.22222E-6 C 0.00295 0.0088 0.00295 0.01759 0.00312 0.01759 C 0.0033 0.01759 0.0033 0.0088 0.00347 -2.22222E-6 C 0.00347 -0.00787 0.00347 -0.01528 0.00364 -0.01528 C 0.00382 -0.01528 0.00399 -0.00787 0.00399 -2.22222E-6 C 0.00399 0.0088 0.00416 0.01759 0.00434 0.01759 C 0.00451 0.01759 0.00451 0.0088 0.00468 -2.22222E-6 " pathEditMode="relative" rAng="0" ptsTypes="fffffffffffffffff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3.33333E-6 C -5.55556E-7 -0.00811 -5.55556E-7 -0.01598 0.00017 -0.01598 C 0.00035 -0.01598 0.00035 -0.00811 0.00052 3.33333E-6 C 0.00052 0.00926 0.00052 0.01875 0.0007 0.01875 C 0.00087 0.01875 0.00104 0.00926 0.00104 3.33333E-6 C 0.00104 -0.00811 0.00122 -0.01598 0.00122 -0.01598 C 0.00139 -0.01598 0.00156 -0.00811 0.00156 3.33333E-6 C 0.00174 0.00926 0.00174 0.01875 0.00191 0.01875 C 0.00208 0.01875 0.00226 3.33333E-6 0.00226 0.00023 C 0.00226 -0.00811 0.00226 -0.01598 0.0026 -0.01598 C 0.0026 -0.01598 0.0026 -0.00811 0.00278 3.33333E-6 C 0.00278 0.00926 0.00295 0.01875 0.00313 0.01875 C 0.0033 0.01875 0.0033 0.00926 0.0033 3.33333E-6 C 0.0033 -0.00811 0.00347 -0.01598 0.00365 -0.01598 C 0.00382 -0.01598 0.00399 -0.00811 0.00399 3.33333E-6 C 0.00399 0.00926 0.00399 0.01875 0.00417 0.01875 C 0.00451 0.01875 0.00451 0.00926 0.00486 3.33333E-6 " pathEditMode="relative" rAng="0" ptsTypes="fffffffffffffffff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0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61111E-6 -2.22222E-6 C 3.61111E-6 -0.00787 3.61111E-6 -0.01528 0.00017 -0.01528 C 0.00034 -0.01528 0.00034 -0.00787 0.00052 -2.22222E-6 C 0.00052 0.0088 0.00052 0.01759 0.00086 0.01759 C 0.00104 0.01759 0.00104 0.0088 0.00104 -2.22222E-6 C 0.00121 -0.00787 0.00121 -0.01528 0.00139 -0.01528 C 0.00156 -0.01528 0.00156 -0.00787 0.00173 -2.22222E-6 C 0.00173 0.0088 0.00173 0.01759 0.00191 0.01759 C 0.00208 0.01759 0.00225 -2.22222E-6 0.00225 0.00023 C 0.00225 -0.00787 0.00243 -0.01528 0.0026 -0.01528 C 0.00277 -0.01528 0.00277 -0.00787 0.00277 -2.22222E-6 C 0.00295 0.0088 0.00295 0.01759 0.00312 0.01759 C 0.0033 0.01759 0.0033 0.0088 0.00347 -2.22222E-6 C 0.00347 -0.00787 0.00347 -0.01528 0.00364 -0.01528 C 0.00382 -0.01528 0.00399 -0.00787 0.00399 -2.22222E-6 C 0.00399 0.0088 0.00416 0.01759 0.00434 0.01759 C 0.00451 0.01759 0.00451 0.0088 0.00468 -2.22222E-6 " pathEditMode="relative" rAng="0" ptsTypes="fffffffffffffffff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0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38889E-6 -4.81481E-6 C -1.38889E-6 -0.0081 -1.38889E-6 -0.01597 0.00018 -0.01597 C 0.00035 -0.01597 0.00035 -0.0081 0.00052 -4.81481E-6 C 0.00052 0.00926 0.00052 0.01875 0.0007 0.01875 C 0.00087 0.01875 0.00104 0.00926 0.00104 -4.81481E-6 C 0.00104 -0.0081 0.00122 -0.01597 0.00122 -0.01597 C 0.00139 -0.01597 0.00156 -0.0081 0.00156 -4.81481E-6 C 0.00174 0.00926 0.00174 0.01875 0.00191 0.01875 C 0.00208 0.01875 0.00226 -4.81481E-6 0.00226 0.00024 C 0.00226 -0.0081 0.00226 -0.01597 0.00261 -0.01597 C 0.00261 -0.01597 0.00261 -0.0081 0.00278 -4.81481E-6 C 0.00278 0.00926 0.00295 0.01875 0.00313 0.01875 C 0.0033 0.01875 0.0033 0.00926 0.0033 -4.81481E-6 C 0.0033 -0.0081 0.00347 -0.01597 0.00365 -0.01597 C 0.00382 -0.01597 0.00399 -0.0081 0.00399 -4.81481E-6 C 0.00399 0.00926 0.00399 0.01875 0.00417 0.01875 C 0.00452 0.01875 0.00452 0.00926 0.00486 -4.81481E-6 " pathEditMode="relative" rAng="0" ptsTypes="fffffffffffffffff">
                                      <p:cBhvr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0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5.55556E-7 -2.22222E-6 C 5.55556E-7 -0.00787 5.55556E-7 -0.01528 0.00017 -0.01528 C 0.00035 -0.01528 0.00035 -0.00787 0.00052 -2.22222E-6 C 0.00052 0.0088 0.00052 0.01759 0.00087 0.01759 C 0.00104 0.01759 0.00104 0.0088 0.00104 -2.22222E-6 C 0.00121 -0.00787 0.00121 -0.01528 0.00139 -0.01528 C 0.00156 -0.01528 0.00156 -0.00787 0.00174 -2.22222E-6 C 0.00174 0.0088 0.00174 0.01759 0.00191 0.01759 C 0.00208 0.01759 0.00226 -2.22222E-6 0.00226 0.00023 C 0.00226 -0.00787 0.00243 -0.01528 0.0026 -0.01528 C 0.00278 -0.01528 0.00278 -0.00787 0.00278 -2.22222E-6 C 0.00295 0.0088 0.00295 0.01759 0.00312 0.01759 C 0.0033 0.01759 0.0033 0.0088 0.00347 -2.22222E-6 C 0.00347 -0.00787 0.00347 -0.01528 0.00365 -0.01528 C 0.00382 -0.01528 0.00399 -0.00787 0.00399 -2.22222E-6 C 0.00399 0.0088 0.00417 0.01759 0.00434 0.01759 C 0.00451 0.01759 0.00451 0.0088 0.00469 -2.22222E-6 " pathEditMode="relative" rAng="0" ptsTypes="fffffffffffffffff">
                                      <p:cBhvr>
                                        <p:cTn id="6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7" grpId="0"/>
      <p:bldP spid="18" grpId="0" animBg="1"/>
      <p:bldP spid="18" grpId="1" animBg="1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507690" y="3954205"/>
            <a:ext cx="6102632" cy="2223016"/>
          </a:xfrm>
          <a:custGeom>
            <a:avLst/>
            <a:gdLst>
              <a:gd name="connsiteX0" fmla="*/ 703729 w 5401235"/>
              <a:gd name="connsiteY0" fmla="*/ 481853 h 2447365"/>
              <a:gd name="connsiteX1" fmla="*/ 1739153 w 5401235"/>
              <a:gd name="connsiteY1" fmla="*/ 481853 h 2447365"/>
              <a:gd name="connsiteX2" fmla="*/ 2008094 w 5401235"/>
              <a:gd name="connsiteY2" fmla="*/ 320489 h 2447365"/>
              <a:gd name="connsiteX3" fmla="*/ 2142565 w 5401235"/>
              <a:gd name="connsiteY3" fmla="*/ 51548 h 2447365"/>
              <a:gd name="connsiteX4" fmla="*/ 2277035 w 5401235"/>
              <a:gd name="connsiteY4" fmla="*/ 38100 h 2447365"/>
              <a:gd name="connsiteX5" fmla="*/ 2411506 w 5401235"/>
              <a:gd name="connsiteY5" fmla="*/ 280148 h 2447365"/>
              <a:gd name="connsiteX6" fmla="*/ 2586317 w 5401235"/>
              <a:gd name="connsiteY6" fmla="*/ 428065 h 2447365"/>
              <a:gd name="connsiteX7" fmla="*/ 2909047 w 5401235"/>
              <a:gd name="connsiteY7" fmla="*/ 441512 h 2447365"/>
              <a:gd name="connsiteX8" fmla="*/ 3245223 w 5401235"/>
              <a:gd name="connsiteY8" fmla="*/ 522195 h 2447365"/>
              <a:gd name="connsiteX9" fmla="*/ 3675529 w 5401235"/>
              <a:gd name="connsiteY9" fmla="*/ 562536 h 2447365"/>
              <a:gd name="connsiteX10" fmla="*/ 3917576 w 5401235"/>
              <a:gd name="connsiteY10" fmla="*/ 481853 h 2447365"/>
              <a:gd name="connsiteX11" fmla="*/ 4105835 w 5401235"/>
              <a:gd name="connsiteY11" fmla="*/ 575983 h 2447365"/>
              <a:gd name="connsiteX12" fmla="*/ 4657165 w 5401235"/>
              <a:gd name="connsiteY12" fmla="*/ 723900 h 2447365"/>
              <a:gd name="connsiteX13" fmla="*/ 4737847 w 5401235"/>
              <a:gd name="connsiteY13" fmla="*/ 2203077 h 2447365"/>
              <a:gd name="connsiteX14" fmla="*/ 676835 w 5401235"/>
              <a:gd name="connsiteY14" fmla="*/ 2189630 h 2447365"/>
              <a:gd name="connsiteX15" fmla="*/ 676835 w 5401235"/>
              <a:gd name="connsiteY15" fmla="*/ 2176183 h 2447365"/>
              <a:gd name="connsiteX16" fmla="*/ 703729 w 5401235"/>
              <a:gd name="connsiteY16" fmla="*/ 481853 h 2447365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4829734"/>
              <a:gd name="connsiteY0" fmla="*/ 481853 h 2436159"/>
              <a:gd name="connsiteX1" fmla="*/ 1739153 w 4829734"/>
              <a:gd name="connsiteY1" fmla="*/ 481853 h 2436159"/>
              <a:gd name="connsiteX2" fmla="*/ 2008094 w 4829734"/>
              <a:gd name="connsiteY2" fmla="*/ 320489 h 2436159"/>
              <a:gd name="connsiteX3" fmla="*/ 2142565 w 4829734"/>
              <a:gd name="connsiteY3" fmla="*/ 51548 h 2436159"/>
              <a:gd name="connsiteX4" fmla="*/ 2277035 w 4829734"/>
              <a:gd name="connsiteY4" fmla="*/ 38100 h 2436159"/>
              <a:gd name="connsiteX5" fmla="*/ 2411506 w 4829734"/>
              <a:gd name="connsiteY5" fmla="*/ 280148 h 2436159"/>
              <a:gd name="connsiteX6" fmla="*/ 2586317 w 4829734"/>
              <a:gd name="connsiteY6" fmla="*/ 428065 h 2436159"/>
              <a:gd name="connsiteX7" fmla="*/ 2909047 w 4829734"/>
              <a:gd name="connsiteY7" fmla="*/ 441512 h 2436159"/>
              <a:gd name="connsiteX8" fmla="*/ 3245223 w 4829734"/>
              <a:gd name="connsiteY8" fmla="*/ 522195 h 2436159"/>
              <a:gd name="connsiteX9" fmla="*/ 3675529 w 4829734"/>
              <a:gd name="connsiteY9" fmla="*/ 562536 h 2436159"/>
              <a:gd name="connsiteX10" fmla="*/ 3917576 w 4829734"/>
              <a:gd name="connsiteY10" fmla="*/ 481853 h 2436159"/>
              <a:gd name="connsiteX11" fmla="*/ 4105835 w 4829734"/>
              <a:gd name="connsiteY11" fmla="*/ 575983 h 2436159"/>
              <a:gd name="connsiteX12" fmla="*/ 4818529 w 4829734"/>
              <a:gd name="connsiteY12" fmla="*/ 791135 h 2436159"/>
              <a:gd name="connsiteX13" fmla="*/ 4737847 w 4829734"/>
              <a:gd name="connsiteY13" fmla="*/ 2203077 h 2436159"/>
              <a:gd name="connsiteX14" fmla="*/ 676835 w 4829734"/>
              <a:gd name="connsiteY14" fmla="*/ 2189630 h 2436159"/>
              <a:gd name="connsiteX15" fmla="*/ 676835 w 4829734"/>
              <a:gd name="connsiteY15" fmla="*/ 2176183 h 2436159"/>
              <a:gd name="connsiteX16" fmla="*/ 703729 w 4829734"/>
              <a:gd name="connsiteY16" fmla="*/ 481853 h 2436159"/>
              <a:gd name="connsiteX0" fmla="*/ 723900 w 4879041"/>
              <a:gd name="connsiteY0" fmla="*/ 481853 h 2436159"/>
              <a:gd name="connsiteX1" fmla="*/ 1759324 w 4879041"/>
              <a:gd name="connsiteY1" fmla="*/ 481853 h 2436159"/>
              <a:gd name="connsiteX2" fmla="*/ 2028265 w 4879041"/>
              <a:gd name="connsiteY2" fmla="*/ 320489 h 2436159"/>
              <a:gd name="connsiteX3" fmla="*/ 2162736 w 4879041"/>
              <a:gd name="connsiteY3" fmla="*/ 51548 h 2436159"/>
              <a:gd name="connsiteX4" fmla="*/ 2297206 w 4879041"/>
              <a:gd name="connsiteY4" fmla="*/ 38100 h 2436159"/>
              <a:gd name="connsiteX5" fmla="*/ 2431677 w 4879041"/>
              <a:gd name="connsiteY5" fmla="*/ 280148 h 2436159"/>
              <a:gd name="connsiteX6" fmla="*/ 2606488 w 4879041"/>
              <a:gd name="connsiteY6" fmla="*/ 428065 h 2436159"/>
              <a:gd name="connsiteX7" fmla="*/ 2929218 w 4879041"/>
              <a:gd name="connsiteY7" fmla="*/ 441512 h 2436159"/>
              <a:gd name="connsiteX8" fmla="*/ 3265394 w 4879041"/>
              <a:gd name="connsiteY8" fmla="*/ 522195 h 2436159"/>
              <a:gd name="connsiteX9" fmla="*/ 3695700 w 4879041"/>
              <a:gd name="connsiteY9" fmla="*/ 562536 h 2436159"/>
              <a:gd name="connsiteX10" fmla="*/ 3937747 w 4879041"/>
              <a:gd name="connsiteY10" fmla="*/ 481853 h 2436159"/>
              <a:gd name="connsiteX11" fmla="*/ 4126006 w 4879041"/>
              <a:gd name="connsiteY11" fmla="*/ 575983 h 2436159"/>
              <a:gd name="connsiteX12" fmla="*/ 4838700 w 4879041"/>
              <a:gd name="connsiteY12" fmla="*/ 791135 h 2436159"/>
              <a:gd name="connsiteX13" fmla="*/ 4879041 w 4879041"/>
              <a:gd name="connsiteY13" fmla="*/ 2203077 h 2436159"/>
              <a:gd name="connsiteX14" fmla="*/ 697006 w 4879041"/>
              <a:gd name="connsiteY14" fmla="*/ 2189630 h 2436159"/>
              <a:gd name="connsiteX15" fmla="*/ 697006 w 4879041"/>
              <a:gd name="connsiteY15" fmla="*/ 2176183 h 2436159"/>
              <a:gd name="connsiteX16" fmla="*/ 723900 w 4879041"/>
              <a:gd name="connsiteY16" fmla="*/ 481853 h 2436159"/>
              <a:gd name="connsiteX0" fmla="*/ 723900 w 4879041"/>
              <a:gd name="connsiteY0" fmla="*/ 481853 h 2436159"/>
              <a:gd name="connsiteX1" fmla="*/ 1759324 w 4879041"/>
              <a:gd name="connsiteY1" fmla="*/ 481853 h 2436159"/>
              <a:gd name="connsiteX2" fmla="*/ 2028265 w 4879041"/>
              <a:gd name="connsiteY2" fmla="*/ 320489 h 2436159"/>
              <a:gd name="connsiteX3" fmla="*/ 2162736 w 4879041"/>
              <a:gd name="connsiteY3" fmla="*/ 51548 h 2436159"/>
              <a:gd name="connsiteX4" fmla="*/ 2297206 w 4879041"/>
              <a:gd name="connsiteY4" fmla="*/ 38100 h 2436159"/>
              <a:gd name="connsiteX5" fmla="*/ 2431677 w 4879041"/>
              <a:gd name="connsiteY5" fmla="*/ 280148 h 2436159"/>
              <a:gd name="connsiteX6" fmla="*/ 2606488 w 4879041"/>
              <a:gd name="connsiteY6" fmla="*/ 428065 h 2436159"/>
              <a:gd name="connsiteX7" fmla="*/ 2929218 w 4879041"/>
              <a:gd name="connsiteY7" fmla="*/ 441512 h 2436159"/>
              <a:gd name="connsiteX8" fmla="*/ 3265394 w 4879041"/>
              <a:gd name="connsiteY8" fmla="*/ 522195 h 2436159"/>
              <a:gd name="connsiteX9" fmla="*/ 3695700 w 4879041"/>
              <a:gd name="connsiteY9" fmla="*/ 562536 h 2436159"/>
              <a:gd name="connsiteX10" fmla="*/ 3937747 w 4879041"/>
              <a:gd name="connsiteY10" fmla="*/ 481853 h 2436159"/>
              <a:gd name="connsiteX11" fmla="*/ 4126006 w 4879041"/>
              <a:gd name="connsiteY11" fmla="*/ 575983 h 2436159"/>
              <a:gd name="connsiteX12" fmla="*/ 4838700 w 4879041"/>
              <a:gd name="connsiteY12" fmla="*/ 791135 h 2436159"/>
              <a:gd name="connsiteX13" fmla="*/ 4879041 w 4879041"/>
              <a:gd name="connsiteY13" fmla="*/ 2203077 h 2436159"/>
              <a:gd name="connsiteX14" fmla="*/ 697006 w 4879041"/>
              <a:gd name="connsiteY14" fmla="*/ 2189630 h 2436159"/>
              <a:gd name="connsiteX15" fmla="*/ 697006 w 4879041"/>
              <a:gd name="connsiteY15" fmla="*/ 2176183 h 2436159"/>
              <a:gd name="connsiteX16" fmla="*/ 723900 w 4879041"/>
              <a:gd name="connsiteY16" fmla="*/ 481853 h 2436159"/>
              <a:gd name="connsiteX0" fmla="*/ 723900 w 4879041"/>
              <a:gd name="connsiteY0" fmla="*/ 481853 h 2203077"/>
              <a:gd name="connsiteX1" fmla="*/ 1759324 w 4879041"/>
              <a:gd name="connsiteY1" fmla="*/ 481853 h 2203077"/>
              <a:gd name="connsiteX2" fmla="*/ 2028265 w 4879041"/>
              <a:gd name="connsiteY2" fmla="*/ 320489 h 2203077"/>
              <a:gd name="connsiteX3" fmla="*/ 2162736 w 4879041"/>
              <a:gd name="connsiteY3" fmla="*/ 51548 h 2203077"/>
              <a:gd name="connsiteX4" fmla="*/ 2297206 w 4879041"/>
              <a:gd name="connsiteY4" fmla="*/ 38100 h 2203077"/>
              <a:gd name="connsiteX5" fmla="*/ 2431677 w 4879041"/>
              <a:gd name="connsiteY5" fmla="*/ 280148 h 2203077"/>
              <a:gd name="connsiteX6" fmla="*/ 2606488 w 4879041"/>
              <a:gd name="connsiteY6" fmla="*/ 428065 h 2203077"/>
              <a:gd name="connsiteX7" fmla="*/ 2929218 w 4879041"/>
              <a:gd name="connsiteY7" fmla="*/ 441512 h 2203077"/>
              <a:gd name="connsiteX8" fmla="*/ 3265394 w 4879041"/>
              <a:gd name="connsiteY8" fmla="*/ 522195 h 2203077"/>
              <a:gd name="connsiteX9" fmla="*/ 3695700 w 4879041"/>
              <a:gd name="connsiteY9" fmla="*/ 562536 h 2203077"/>
              <a:gd name="connsiteX10" fmla="*/ 3937747 w 4879041"/>
              <a:gd name="connsiteY10" fmla="*/ 481853 h 2203077"/>
              <a:gd name="connsiteX11" fmla="*/ 4126006 w 4879041"/>
              <a:gd name="connsiteY11" fmla="*/ 575983 h 2203077"/>
              <a:gd name="connsiteX12" fmla="*/ 4838700 w 4879041"/>
              <a:gd name="connsiteY12" fmla="*/ 791135 h 2203077"/>
              <a:gd name="connsiteX13" fmla="*/ 4879041 w 4879041"/>
              <a:gd name="connsiteY13" fmla="*/ 2203077 h 2203077"/>
              <a:gd name="connsiteX14" fmla="*/ 697006 w 4879041"/>
              <a:gd name="connsiteY14" fmla="*/ 2189630 h 2203077"/>
              <a:gd name="connsiteX15" fmla="*/ 697006 w 4879041"/>
              <a:gd name="connsiteY15" fmla="*/ 2176183 h 2203077"/>
              <a:gd name="connsiteX16" fmla="*/ 723900 w 4879041"/>
              <a:gd name="connsiteY16" fmla="*/ 481853 h 2203077"/>
              <a:gd name="connsiteX0" fmla="*/ 755276 w 4910417"/>
              <a:gd name="connsiteY0" fmla="*/ 481853 h 2445125"/>
              <a:gd name="connsiteX1" fmla="*/ 1790700 w 4910417"/>
              <a:gd name="connsiteY1" fmla="*/ 481853 h 2445125"/>
              <a:gd name="connsiteX2" fmla="*/ 2059641 w 4910417"/>
              <a:gd name="connsiteY2" fmla="*/ 320489 h 2445125"/>
              <a:gd name="connsiteX3" fmla="*/ 2194112 w 4910417"/>
              <a:gd name="connsiteY3" fmla="*/ 51548 h 2445125"/>
              <a:gd name="connsiteX4" fmla="*/ 2328582 w 4910417"/>
              <a:gd name="connsiteY4" fmla="*/ 38100 h 2445125"/>
              <a:gd name="connsiteX5" fmla="*/ 2463053 w 4910417"/>
              <a:gd name="connsiteY5" fmla="*/ 280148 h 2445125"/>
              <a:gd name="connsiteX6" fmla="*/ 2637864 w 4910417"/>
              <a:gd name="connsiteY6" fmla="*/ 428065 h 2445125"/>
              <a:gd name="connsiteX7" fmla="*/ 2960594 w 4910417"/>
              <a:gd name="connsiteY7" fmla="*/ 441512 h 2445125"/>
              <a:gd name="connsiteX8" fmla="*/ 3296770 w 4910417"/>
              <a:gd name="connsiteY8" fmla="*/ 522195 h 2445125"/>
              <a:gd name="connsiteX9" fmla="*/ 3727076 w 4910417"/>
              <a:gd name="connsiteY9" fmla="*/ 562536 h 2445125"/>
              <a:gd name="connsiteX10" fmla="*/ 3969123 w 4910417"/>
              <a:gd name="connsiteY10" fmla="*/ 481853 h 2445125"/>
              <a:gd name="connsiteX11" fmla="*/ 4157382 w 4910417"/>
              <a:gd name="connsiteY11" fmla="*/ 575983 h 2445125"/>
              <a:gd name="connsiteX12" fmla="*/ 4870076 w 4910417"/>
              <a:gd name="connsiteY12" fmla="*/ 791135 h 2445125"/>
              <a:gd name="connsiteX13" fmla="*/ 4910417 w 4910417"/>
              <a:gd name="connsiteY13" fmla="*/ 2203077 h 2445125"/>
              <a:gd name="connsiteX14" fmla="*/ 728382 w 4910417"/>
              <a:gd name="connsiteY14" fmla="*/ 2189630 h 2445125"/>
              <a:gd name="connsiteX15" fmla="*/ 540123 w 4910417"/>
              <a:gd name="connsiteY15" fmla="*/ 2445125 h 2445125"/>
              <a:gd name="connsiteX16" fmla="*/ 755276 w 4910417"/>
              <a:gd name="connsiteY16" fmla="*/ 481853 h 2445125"/>
              <a:gd name="connsiteX0" fmla="*/ 215153 w 4370294"/>
              <a:gd name="connsiteY0" fmla="*/ 481853 h 2731996"/>
              <a:gd name="connsiteX1" fmla="*/ 1250577 w 4370294"/>
              <a:gd name="connsiteY1" fmla="*/ 481853 h 2731996"/>
              <a:gd name="connsiteX2" fmla="*/ 1519518 w 4370294"/>
              <a:gd name="connsiteY2" fmla="*/ 320489 h 2731996"/>
              <a:gd name="connsiteX3" fmla="*/ 1653989 w 4370294"/>
              <a:gd name="connsiteY3" fmla="*/ 51548 h 2731996"/>
              <a:gd name="connsiteX4" fmla="*/ 1788459 w 4370294"/>
              <a:gd name="connsiteY4" fmla="*/ 38100 h 2731996"/>
              <a:gd name="connsiteX5" fmla="*/ 1922930 w 4370294"/>
              <a:gd name="connsiteY5" fmla="*/ 280148 h 2731996"/>
              <a:gd name="connsiteX6" fmla="*/ 2097741 w 4370294"/>
              <a:gd name="connsiteY6" fmla="*/ 428065 h 2731996"/>
              <a:gd name="connsiteX7" fmla="*/ 2420471 w 4370294"/>
              <a:gd name="connsiteY7" fmla="*/ 441512 h 2731996"/>
              <a:gd name="connsiteX8" fmla="*/ 2756647 w 4370294"/>
              <a:gd name="connsiteY8" fmla="*/ 522195 h 2731996"/>
              <a:gd name="connsiteX9" fmla="*/ 3186953 w 4370294"/>
              <a:gd name="connsiteY9" fmla="*/ 562536 h 2731996"/>
              <a:gd name="connsiteX10" fmla="*/ 3429000 w 4370294"/>
              <a:gd name="connsiteY10" fmla="*/ 481853 h 2731996"/>
              <a:gd name="connsiteX11" fmla="*/ 3617259 w 4370294"/>
              <a:gd name="connsiteY11" fmla="*/ 575983 h 2731996"/>
              <a:gd name="connsiteX12" fmla="*/ 4329953 w 4370294"/>
              <a:gd name="connsiteY12" fmla="*/ 791135 h 2731996"/>
              <a:gd name="connsiteX13" fmla="*/ 4370294 w 4370294"/>
              <a:gd name="connsiteY13" fmla="*/ 2203077 h 2731996"/>
              <a:gd name="connsiteX14" fmla="*/ 0 w 4370294"/>
              <a:gd name="connsiteY14" fmla="*/ 2445125 h 2731996"/>
              <a:gd name="connsiteX15" fmla="*/ 215153 w 4370294"/>
              <a:gd name="connsiteY15" fmla="*/ 481853 h 2731996"/>
              <a:gd name="connsiteX0" fmla="*/ 53788 w 4208929"/>
              <a:gd name="connsiteY0" fmla="*/ 481853 h 2478742"/>
              <a:gd name="connsiteX1" fmla="*/ 1089212 w 4208929"/>
              <a:gd name="connsiteY1" fmla="*/ 481853 h 2478742"/>
              <a:gd name="connsiteX2" fmla="*/ 1358153 w 4208929"/>
              <a:gd name="connsiteY2" fmla="*/ 320489 h 2478742"/>
              <a:gd name="connsiteX3" fmla="*/ 1492624 w 4208929"/>
              <a:gd name="connsiteY3" fmla="*/ 51548 h 2478742"/>
              <a:gd name="connsiteX4" fmla="*/ 1627094 w 4208929"/>
              <a:gd name="connsiteY4" fmla="*/ 38100 h 2478742"/>
              <a:gd name="connsiteX5" fmla="*/ 1761565 w 4208929"/>
              <a:gd name="connsiteY5" fmla="*/ 280148 h 2478742"/>
              <a:gd name="connsiteX6" fmla="*/ 1936376 w 4208929"/>
              <a:gd name="connsiteY6" fmla="*/ 428065 h 2478742"/>
              <a:gd name="connsiteX7" fmla="*/ 2259106 w 4208929"/>
              <a:gd name="connsiteY7" fmla="*/ 441512 h 2478742"/>
              <a:gd name="connsiteX8" fmla="*/ 2595282 w 4208929"/>
              <a:gd name="connsiteY8" fmla="*/ 522195 h 2478742"/>
              <a:gd name="connsiteX9" fmla="*/ 3025588 w 4208929"/>
              <a:gd name="connsiteY9" fmla="*/ 562536 h 2478742"/>
              <a:gd name="connsiteX10" fmla="*/ 3267635 w 4208929"/>
              <a:gd name="connsiteY10" fmla="*/ 481853 h 2478742"/>
              <a:gd name="connsiteX11" fmla="*/ 3455894 w 4208929"/>
              <a:gd name="connsiteY11" fmla="*/ 575983 h 2478742"/>
              <a:gd name="connsiteX12" fmla="*/ 4168588 w 4208929"/>
              <a:gd name="connsiteY12" fmla="*/ 791135 h 2478742"/>
              <a:gd name="connsiteX13" fmla="*/ 4208929 w 4208929"/>
              <a:gd name="connsiteY13" fmla="*/ 2203077 h 2478742"/>
              <a:gd name="connsiteX14" fmla="*/ 0 w 4208929"/>
              <a:gd name="connsiteY14" fmla="*/ 2189630 h 2478742"/>
              <a:gd name="connsiteX15" fmla="*/ 53788 w 4208929"/>
              <a:gd name="connsiteY15" fmla="*/ 481853 h 2478742"/>
              <a:gd name="connsiteX0" fmla="*/ 53788 w 4208929"/>
              <a:gd name="connsiteY0" fmla="*/ 481853 h 2478742"/>
              <a:gd name="connsiteX1" fmla="*/ 1089212 w 4208929"/>
              <a:gd name="connsiteY1" fmla="*/ 481853 h 2478742"/>
              <a:gd name="connsiteX2" fmla="*/ 1358153 w 4208929"/>
              <a:gd name="connsiteY2" fmla="*/ 320489 h 2478742"/>
              <a:gd name="connsiteX3" fmla="*/ 1492624 w 4208929"/>
              <a:gd name="connsiteY3" fmla="*/ 51548 h 2478742"/>
              <a:gd name="connsiteX4" fmla="*/ 1627094 w 4208929"/>
              <a:gd name="connsiteY4" fmla="*/ 38100 h 2478742"/>
              <a:gd name="connsiteX5" fmla="*/ 1761565 w 4208929"/>
              <a:gd name="connsiteY5" fmla="*/ 280148 h 2478742"/>
              <a:gd name="connsiteX6" fmla="*/ 1936376 w 4208929"/>
              <a:gd name="connsiteY6" fmla="*/ 428065 h 2478742"/>
              <a:gd name="connsiteX7" fmla="*/ 2259106 w 4208929"/>
              <a:gd name="connsiteY7" fmla="*/ 441512 h 2478742"/>
              <a:gd name="connsiteX8" fmla="*/ 2595282 w 4208929"/>
              <a:gd name="connsiteY8" fmla="*/ 522195 h 2478742"/>
              <a:gd name="connsiteX9" fmla="*/ 3025588 w 4208929"/>
              <a:gd name="connsiteY9" fmla="*/ 562536 h 2478742"/>
              <a:gd name="connsiteX10" fmla="*/ 3267635 w 4208929"/>
              <a:gd name="connsiteY10" fmla="*/ 481853 h 2478742"/>
              <a:gd name="connsiteX11" fmla="*/ 3455894 w 4208929"/>
              <a:gd name="connsiteY11" fmla="*/ 575983 h 2478742"/>
              <a:gd name="connsiteX12" fmla="*/ 4168588 w 4208929"/>
              <a:gd name="connsiteY12" fmla="*/ 791135 h 2478742"/>
              <a:gd name="connsiteX13" fmla="*/ 4208929 w 4208929"/>
              <a:gd name="connsiteY13" fmla="*/ 2203077 h 2478742"/>
              <a:gd name="connsiteX14" fmla="*/ 0 w 4208929"/>
              <a:gd name="connsiteY14" fmla="*/ 2189630 h 2478742"/>
              <a:gd name="connsiteX15" fmla="*/ 53788 w 4208929"/>
              <a:gd name="connsiteY15" fmla="*/ 481853 h 2478742"/>
              <a:gd name="connsiteX0" fmla="*/ 53788 w 4208929"/>
              <a:gd name="connsiteY0" fmla="*/ 481853 h 2223248"/>
              <a:gd name="connsiteX1" fmla="*/ 1089212 w 4208929"/>
              <a:gd name="connsiteY1" fmla="*/ 481853 h 2223248"/>
              <a:gd name="connsiteX2" fmla="*/ 1358153 w 4208929"/>
              <a:gd name="connsiteY2" fmla="*/ 320489 h 2223248"/>
              <a:gd name="connsiteX3" fmla="*/ 1492624 w 4208929"/>
              <a:gd name="connsiteY3" fmla="*/ 51548 h 2223248"/>
              <a:gd name="connsiteX4" fmla="*/ 1627094 w 4208929"/>
              <a:gd name="connsiteY4" fmla="*/ 38100 h 2223248"/>
              <a:gd name="connsiteX5" fmla="*/ 1761565 w 4208929"/>
              <a:gd name="connsiteY5" fmla="*/ 280148 h 2223248"/>
              <a:gd name="connsiteX6" fmla="*/ 1936376 w 4208929"/>
              <a:gd name="connsiteY6" fmla="*/ 428065 h 2223248"/>
              <a:gd name="connsiteX7" fmla="*/ 2259106 w 4208929"/>
              <a:gd name="connsiteY7" fmla="*/ 441512 h 2223248"/>
              <a:gd name="connsiteX8" fmla="*/ 2595282 w 4208929"/>
              <a:gd name="connsiteY8" fmla="*/ 522195 h 2223248"/>
              <a:gd name="connsiteX9" fmla="*/ 3025588 w 4208929"/>
              <a:gd name="connsiteY9" fmla="*/ 562536 h 2223248"/>
              <a:gd name="connsiteX10" fmla="*/ 3267635 w 4208929"/>
              <a:gd name="connsiteY10" fmla="*/ 481853 h 2223248"/>
              <a:gd name="connsiteX11" fmla="*/ 3455894 w 4208929"/>
              <a:gd name="connsiteY11" fmla="*/ 575983 h 2223248"/>
              <a:gd name="connsiteX12" fmla="*/ 4168588 w 4208929"/>
              <a:gd name="connsiteY12" fmla="*/ 791135 h 2223248"/>
              <a:gd name="connsiteX13" fmla="*/ 4208929 w 4208929"/>
              <a:gd name="connsiteY13" fmla="*/ 2203077 h 2223248"/>
              <a:gd name="connsiteX14" fmla="*/ 0 w 4208929"/>
              <a:gd name="connsiteY14" fmla="*/ 2189630 h 2223248"/>
              <a:gd name="connsiteX15" fmla="*/ 53788 w 4208929"/>
              <a:gd name="connsiteY15" fmla="*/ 481853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13447 w 4222376"/>
              <a:gd name="connsiteY14" fmla="*/ 2189630 h 2223248"/>
              <a:gd name="connsiteX15" fmla="*/ 0 w 4222376"/>
              <a:gd name="connsiteY15" fmla="*/ 468406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0 w 4222376"/>
              <a:gd name="connsiteY14" fmla="*/ 2176183 h 2223248"/>
              <a:gd name="connsiteX15" fmla="*/ 0 w 4222376"/>
              <a:gd name="connsiteY15" fmla="*/ 468406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0 w 4222376"/>
              <a:gd name="connsiteY14" fmla="*/ 2216524 h 2223248"/>
              <a:gd name="connsiteX15" fmla="*/ 0 w 4222376"/>
              <a:gd name="connsiteY15" fmla="*/ 468406 h 2223248"/>
              <a:gd name="connsiteX0" fmla="*/ 0 w 4247028"/>
              <a:gd name="connsiteY0" fmla="*/ 468406 h 2223248"/>
              <a:gd name="connsiteX1" fmla="*/ 1102659 w 4247028"/>
              <a:gd name="connsiteY1" fmla="*/ 481853 h 2223248"/>
              <a:gd name="connsiteX2" fmla="*/ 1371600 w 4247028"/>
              <a:gd name="connsiteY2" fmla="*/ 320489 h 2223248"/>
              <a:gd name="connsiteX3" fmla="*/ 1506071 w 4247028"/>
              <a:gd name="connsiteY3" fmla="*/ 51548 h 2223248"/>
              <a:gd name="connsiteX4" fmla="*/ 1640541 w 4247028"/>
              <a:gd name="connsiteY4" fmla="*/ 38100 h 2223248"/>
              <a:gd name="connsiteX5" fmla="*/ 1775012 w 4247028"/>
              <a:gd name="connsiteY5" fmla="*/ 280148 h 2223248"/>
              <a:gd name="connsiteX6" fmla="*/ 1949823 w 4247028"/>
              <a:gd name="connsiteY6" fmla="*/ 428065 h 2223248"/>
              <a:gd name="connsiteX7" fmla="*/ 2272553 w 4247028"/>
              <a:gd name="connsiteY7" fmla="*/ 441512 h 2223248"/>
              <a:gd name="connsiteX8" fmla="*/ 2608729 w 4247028"/>
              <a:gd name="connsiteY8" fmla="*/ 522195 h 2223248"/>
              <a:gd name="connsiteX9" fmla="*/ 3039035 w 4247028"/>
              <a:gd name="connsiteY9" fmla="*/ 562536 h 2223248"/>
              <a:gd name="connsiteX10" fmla="*/ 3281082 w 4247028"/>
              <a:gd name="connsiteY10" fmla="*/ 481853 h 2223248"/>
              <a:gd name="connsiteX11" fmla="*/ 3469341 w 4247028"/>
              <a:gd name="connsiteY11" fmla="*/ 575983 h 2223248"/>
              <a:gd name="connsiteX12" fmla="*/ 4235823 w 4247028"/>
              <a:gd name="connsiteY12" fmla="*/ 804582 h 2223248"/>
              <a:gd name="connsiteX13" fmla="*/ 4222376 w 4247028"/>
              <a:gd name="connsiteY13" fmla="*/ 2203077 h 2223248"/>
              <a:gd name="connsiteX14" fmla="*/ 0 w 4247028"/>
              <a:gd name="connsiteY14" fmla="*/ 2216524 h 2223248"/>
              <a:gd name="connsiteX15" fmla="*/ 0 w 4247028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22376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32353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32353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6344"/>
              <a:gd name="connsiteY0" fmla="*/ 468406 h 2234642"/>
              <a:gd name="connsiteX1" fmla="*/ 1102659 w 4236344"/>
              <a:gd name="connsiteY1" fmla="*/ 481853 h 2234642"/>
              <a:gd name="connsiteX2" fmla="*/ 1371600 w 4236344"/>
              <a:gd name="connsiteY2" fmla="*/ 320489 h 2234642"/>
              <a:gd name="connsiteX3" fmla="*/ 1506071 w 4236344"/>
              <a:gd name="connsiteY3" fmla="*/ 51548 h 2234642"/>
              <a:gd name="connsiteX4" fmla="*/ 1640541 w 4236344"/>
              <a:gd name="connsiteY4" fmla="*/ 38100 h 2234642"/>
              <a:gd name="connsiteX5" fmla="*/ 1775012 w 4236344"/>
              <a:gd name="connsiteY5" fmla="*/ 280148 h 2234642"/>
              <a:gd name="connsiteX6" fmla="*/ 1949823 w 4236344"/>
              <a:gd name="connsiteY6" fmla="*/ 428065 h 2234642"/>
              <a:gd name="connsiteX7" fmla="*/ 2272553 w 4236344"/>
              <a:gd name="connsiteY7" fmla="*/ 441512 h 2234642"/>
              <a:gd name="connsiteX8" fmla="*/ 2608729 w 4236344"/>
              <a:gd name="connsiteY8" fmla="*/ 522195 h 2234642"/>
              <a:gd name="connsiteX9" fmla="*/ 3039035 w 4236344"/>
              <a:gd name="connsiteY9" fmla="*/ 562536 h 2234642"/>
              <a:gd name="connsiteX10" fmla="*/ 3281082 w 4236344"/>
              <a:gd name="connsiteY10" fmla="*/ 481853 h 2234642"/>
              <a:gd name="connsiteX11" fmla="*/ 3469341 w 4236344"/>
              <a:gd name="connsiteY11" fmla="*/ 575983 h 2234642"/>
              <a:gd name="connsiteX12" fmla="*/ 4235823 w 4236344"/>
              <a:gd name="connsiteY12" fmla="*/ 804582 h 2234642"/>
              <a:gd name="connsiteX13" fmla="*/ 4236344 w 4236344"/>
              <a:gd name="connsiteY13" fmla="*/ 2214471 h 2234642"/>
              <a:gd name="connsiteX14" fmla="*/ 0 w 4236344"/>
              <a:gd name="connsiteY14" fmla="*/ 2216524 h 2234642"/>
              <a:gd name="connsiteX15" fmla="*/ 0 w 4236344"/>
              <a:gd name="connsiteY15" fmla="*/ 468406 h 2234642"/>
              <a:gd name="connsiteX0" fmla="*/ 0 w 4236344"/>
              <a:gd name="connsiteY0" fmla="*/ 468406 h 2216524"/>
              <a:gd name="connsiteX1" fmla="*/ 1102659 w 4236344"/>
              <a:gd name="connsiteY1" fmla="*/ 481853 h 2216524"/>
              <a:gd name="connsiteX2" fmla="*/ 1371600 w 4236344"/>
              <a:gd name="connsiteY2" fmla="*/ 320489 h 2216524"/>
              <a:gd name="connsiteX3" fmla="*/ 1506071 w 4236344"/>
              <a:gd name="connsiteY3" fmla="*/ 51548 h 2216524"/>
              <a:gd name="connsiteX4" fmla="*/ 1640541 w 4236344"/>
              <a:gd name="connsiteY4" fmla="*/ 38100 h 2216524"/>
              <a:gd name="connsiteX5" fmla="*/ 1775012 w 4236344"/>
              <a:gd name="connsiteY5" fmla="*/ 280148 h 2216524"/>
              <a:gd name="connsiteX6" fmla="*/ 1949823 w 4236344"/>
              <a:gd name="connsiteY6" fmla="*/ 428065 h 2216524"/>
              <a:gd name="connsiteX7" fmla="*/ 2272553 w 4236344"/>
              <a:gd name="connsiteY7" fmla="*/ 441512 h 2216524"/>
              <a:gd name="connsiteX8" fmla="*/ 2608729 w 4236344"/>
              <a:gd name="connsiteY8" fmla="*/ 522195 h 2216524"/>
              <a:gd name="connsiteX9" fmla="*/ 3039035 w 4236344"/>
              <a:gd name="connsiteY9" fmla="*/ 562536 h 2216524"/>
              <a:gd name="connsiteX10" fmla="*/ 3281082 w 4236344"/>
              <a:gd name="connsiteY10" fmla="*/ 481853 h 2216524"/>
              <a:gd name="connsiteX11" fmla="*/ 3469341 w 4236344"/>
              <a:gd name="connsiteY11" fmla="*/ 575983 h 2216524"/>
              <a:gd name="connsiteX12" fmla="*/ 4235823 w 4236344"/>
              <a:gd name="connsiteY12" fmla="*/ 804582 h 2216524"/>
              <a:gd name="connsiteX13" fmla="*/ 4236344 w 4236344"/>
              <a:gd name="connsiteY13" fmla="*/ 2214471 h 2216524"/>
              <a:gd name="connsiteX14" fmla="*/ 0 w 4236344"/>
              <a:gd name="connsiteY14" fmla="*/ 2216524 h 2216524"/>
              <a:gd name="connsiteX15" fmla="*/ 0 w 4236344"/>
              <a:gd name="connsiteY15" fmla="*/ 468406 h 2216524"/>
              <a:gd name="connsiteX0" fmla="*/ 0 w 4236344"/>
              <a:gd name="connsiteY0" fmla="*/ 468406 h 2223016"/>
              <a:gd name="connsiteX1" fmla="*/ 1102659 w 4236344"/>
              <a:gd name="connsiteY1" fmla="*/ 481853 h 2223016"/>
              <a:gd name="connsiteX2" fmla="*/ 1371600 w 4236344"/>
              <a:gd name="connsiteY2" fmla="*/ 320489 h 2223016"/>
              <a:gd name="connsiteX3" fmla="*/ 1506071 w 4236344"/>
              <a:gd name="connsiteY3" fmla="*/ 51548 h 2223016"/>
              <a:gd name="connsiteX4" fmla="*/ 1640541 w 4236344"/>
              <a:gd name="connsiteY4" fmla="*/ 38100 h 2223016"/>
              <a:gd name="connsiteX5" fmla="*/ 1775012 w 4236344"/>
              <a:gd name="connsiteY5" fmla="*/ 280148 h 2223016"/>
              <a:gd name="connsiteX6" fmla="*/ 1949823 w 4236344"/>
              <a:gd name="connsiteY6" fmla="*/ 428065 h 2223016"/>
              <a:gd name="connsiteX7" fmla="*/ 2272553 w 4236344"/>
              <a:gd name="connsiteY7" fmla="*/ 441512 h 2223016"/>
              <a:gd name="connsiteX8" fmla="*/ 2608729 w 4236344"/>
              <a:gd name="connsiteY8" fmla="*/ 522195 h 2223016"/>
              <a:gd name="connsiteX9" fmla="*/ 3039035 w 4236344"/>
              <a:gd name="connsiteY9" fmla="*/ 562536 h 2223016"/>
              <a:gd name="connsiteX10" fmla="*/ 3281082 w 4236344"/>
              <a:gd name="connsiteY10" fmla="*/ 481853 h 2223016"/>
              <a:gd name="connsiteX11" fmla="*/ 3469341 w 4236344"/>
              <a:gd name="connsiteY11" fmla="*/ 575983 h 2223016"/>
              <a:gd name="connsiteX12" fmla="*/ 4235823 w 4236344"/>
              <a:gd name="connsiteY12" fmla="*/ 804582 h 2223016"/>
              <a:gd name="connsiteX13" fmla="*/ 4236344 w 4236344"/>
              <a:gd name="connsiteY13" fmla="*/ 2223016 h 2223016"/>
              <a:gd name="connsiteX14" fmla="*/ 0 w 4236344"/>
              <a:gd name="connsiteY14" fmla="*/ 2216524 h 2223016"/>
              <a:gd name="connsiteX15" fmla="*/ 0 w 4236344"/>
              <a:gd name="connsiteY15" fmla="*/ 468406 h 2223016"/>
              <a:gd name="connsiteX0" fmla="*/ 0 w 4236344"/>
              <a:gd name="connsiteY0" fmla="*/ 468406 h 2223016"/>
              <a:gd name="connsiteX1" fmla="*/ 1102659 w 4236344"/>
              <a:gd name="connsiteY1" fmla="*/ 481853 h 2223016"/>
              <a:gd name="connsiteX2" fmla="*/ 1371600 w 4236344"/>
              <a:gd name="connsiteY2" fmla="*/ 320489 h 2223016"/>
              <a:gd name="connsiteX3" fmla="*/ 1506071 w 4236344"/>
              <a:gd name="connsiteY3" fmla="*/ 51548 h 2223016"/>
              <a:gd name="connsiteX4" fmla="*/ 1640541 w 4236344"/>
              <a:gd name="connsiteY4" fmla="*/ 38100 h 2223016"/>
              <a:gd name="connsiteX5" fmla="*/ 1775012 w 4236344"/>
              <a:gd name="connsiteY5" fmla="*/ 280148 h 2223016"/>
              <a:gd name="connsiteX6" fmla="*/ 1949823 w 4236344"/>
              <a:gd name="connsiteY6" fmla="*/ 428065 h 2223016"/>
              <a:gd name="connsiteX7" fmla="*/ 2272553 w 4236344"/>
              <a:gd name="connsiteY7" fmla="*/ 441512 h 2223016"/>
              <a:gd name="connsiteX8" fmla="*/ 2608729 w 4236344"/>
              <a:gd name="connsiteY8" fmla="*/ 522195 h 2223016"/>
              <a:gd name="connsiteX9" fmla="*/ 3039035 w 4236344"/>
              <a:gd name="connsiteY9" fmla="*/ 562536 h 2223016"/>
              <a:gd name="connsiteX10" fmla="*/ 3281082 w 4236344"/>
              <a:gd name="connsiteY10" fmla="*/ 481853 h 2223016"/>
              <a:gd name="connsiteX11" fmla="*/ 3469341 w 4236344"/>
              <a:gd name="connsiteY11" fmla="*/ 575983 h 2223016"/>
              <a:gd name="connsiteX12" fmla="*/ 4235823 w 4236344"/>
              <a:gd name="connsiteY12" fmla="*/ 804582 h 2223016"/>
              <a:gd name="connsiteX13" fmla="*/ 4236344 w 4236344"/>
              <a:gd name="connsiteY13" fmla="*/ 2223016 h 2223016"/>
              <a:gd name="connsiteX14" fmla="*/ 0 w 4236344"/>
              <a:gd name="connsiteY14" fmla="*/ 2222221 h 2223016"/>
              <a:gd name="connsiteX15" fmla="*/ 0 w 4236344"/>
              <a:gd name="connsiteY15" fmla="*/ 468406 h 222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6344" h="2223016">
                <a:moveTo>
                  <a:pt x="0" y="468406"/>
                </a:moveTo>
                <a:cubicBezTo>
                  <a:pt x="409015" y="481853"/>
                  <a:pt x="874059" y="506506"/>
                  <a:pt x="1102659" y="481853"/>
                </a:cubicBezTo>
                <a:cubicBezTo>
                  <a:pt x="1331259" y="457200"/>
                  <a:pt x="1304365" y="392207"/>
                  <a:pt x="1371600" y="320489"/>
                </a:cubicBezTo>
                <a:cubicBezTo>
                  <a:pt x="1438835" y="248772"/>
                  <a:pt x="1461248" y="98613"/>
                  <a:pt x="1506071" y="51548"/>
                </a:cubicBezTo>
                <a:cubicBezTo>
                  <a:pt x="1550895" y="4483"/>
                  <a:pt x="1595718" y="0"/>
                  <a:pt x="1640541" y="38100"/>
                </a:cubicBezTo>
                <a:cubicBezTo>
                  <a:pt x="1685364" y="76200"/>
                  <a:pt x="1723465" y="215154"/>
                  <a:pt x="1775012" y="280148"/>
                </a:cubicBezTo>
                <a:cubicBezTo>
                  <a:pt x="1826559" y="345142"/>
                  <a:pt x="1866900" y="401171"/>
                  <a:pt x="1949823" y="428065"/>
                </a:cubicBezTo>
                <a:cubicBezTo>
                  <a:pt x="2032746" y="454959"/>
                  <a:pt x="2162735" y="425824"/>
                  <a:pt x="2272553" y="441512"/>
                </a:cubicBezTo>
                <a:cubicBezTo>
                  <a:pt x="2382371" y="457200"/>
                  <a:pt x="2480982" y="502024"/>
                  <a:pt x="2608729" y="522195"/>
                </a:cubicBezTo>
                <a:cubicBezTo>
                  <a:pt x="2736476" y="542366"/>
                  <a:pt x="2926976" y="569260"/>
                  <a:pt x="3039035" y="562536"/>
                </a:cubicBezTo>
                <a:cubicBezTo>
                  <a:pt x="3151094" y="555812"/>
                  <a:pt x="3209364" y="479612"/>
                  <a:pt x="3281082" y="481853"/>
                </a:cubicBezTo>
                <a:cubicBezTo>
                  <a:pt x="3352800" y="484094"/>
                  <a:pt x="3310218" y="522195"/>
                  <a:pt x="3469341" y="575983"/>
                </a:cubicBezTo>
                <a:cubicBezTo>
                  <a:pt x="3628465" y="629771"/>
                  <a:pt x="3942229" y="654424"/>
                  <a:pt x="4235823" y="804582"/>
                </a:cubicBezTo>
                <a:cubicBezTo>
                  <a:pt x="4233581" y="1304364"/>
                  <a:pt x="4235361" y="1720993"/>
                  <a:pt x="4236344" y="2223016"/>
                </a:cubicBezTo>
                <a:lnTo>
                  <a:pt x="0" y="2222221"/>
                </a:lnTo>
                <a:lnTo>
                  <a:pt x="0" y="468406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556630" y="3568876"/>
            <a:ext cx="3496235" cy="2595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1511006" y="3954205"/>
            <a:ext cx="3051316" cy="2223016"/>
          </a:xfrm>
          <a:custGeom>
            <a:avLst/>
            <a:gdLst>
              <a:gd name="connsiteX0" fmla="*/ 703729 w 5401235"/>
              <a:gd name="connsiteY0" fmla="*/ 481853 h 2447365"/>
              <a:gd name="connsiteX1" fmla="*/ 1739153 w 5401235"/>
              <a:gd name="connsiteY1" fmla="*/ 481853 h 2447365"/>
              <a:gd name="connsiteX2" fmla="*/ 2008094 w 5401235"/>
              <a:gd name="connsiteY2" fmla="*/ 320489 h 2447365"/>
              <a:gd name="connsiteX3" fmla="*/ 2142565 w 5401235"/>
              <a:gd name="connsiteY3" fmla="*/ 51548 h 2447365"/>
              <a:gd name="connsiteX4" fmla="*/ 2277035 w 5401235"/>
              <a:gd name="connsiteY4" fmla="*/ 38100 h 2447365"/>
              <a:gd name="connsiteX5" fmla="*/ 2411506 w 5401235"/>
              <a:gd name="connsiteY5" fmla="*/ 280148 h 2447365"/>
              <a:gd name="connsiteX6" fmla="*/ 2586317 w 5401235"/>
              <a:gd name="connsiteY6" fmla="*/ 428065 h 2447365"/>
              <a:gd name="connsiteX7" fmla="*/ 2909047 w 5401235"/>
              <a:gd name="connsiteY7" fmla="*/ 441512 h 2447365"/>
              <a:gd name="connsiteX8" fmla="*/ 3245223 w 5401235"/>
              <a:gd name="connsiteY8" fmla="*/ 522195 h 2447365"/>
              <a:gd name="connsiteX9" fmla="*/ 3675529 w 5401235"/>
              <a:gd name="connsiteY9" fmla="*/ 562536 h 2447365"/>
              <a:gd name="connsiteX10" fmla="*/ 3917576 w 5401235"/>
              <a:gd name="connsiteY10" fmla="*/ 481853 h 2447365"/>
              <a:gd name="connsiteX11" fmla="*/ 4105835 w 5401235"/>
              <a:gd name="connsiteY11" fmla="*/ 575983 h 2447365"/>
              <a:gd name="connsiteX12" fmla="*/ 4657165 w 5401235"/>
              <a:gd name="connsiteY12" fmla="*/ 723900 h 2447365"/>
              <a:gd name="connsiteX13" fmla="*/ 4737847 w 5401235"/>
              <a:gd name="connsiteY13" fmla="*/ 2203077 h 2447365"/>
              <a:gd name="connsiteX14" fmla="*/ 676835 w 5401235"/>
              <a:gd name="connsiteY14" fmla="*/ 2189630 h 2447365"/>
              <a:gd name="connsiteX15" fmla="*/ 676835 w 5401235"/>
              <a:gd name="connsiteY15" fmla="*/ 2176183 h 2447365"/>
              <a:gd name="connsiteX16" fmla="*/ 703729 w 5401235"/>
              <a:gd name="connsiteY16" fmla="*/ 481853 h 2447365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4829734"/>
              <a:gd name="connsiteY0" fmla="*/ 481853 h 2436159"/>
              <a:gd name="connsiteX1" fmla="*/ 1739153 w 4829734"/>
              <a:gd name="connsiteY1" fmla="*/ 481853 h 2436159"/>
              <a:gd name="connsiteX2" fmla="*/ 2008094 w 4829734"/>
              <a:gd name="connsiteY2" fmla="*/ 320489 h 2436159"/>
              <a:gd name="connsiteX3" fmla="*/ 2142565 w 4829734"/>
              <a:gd name="connsiteY3" fmla="*/ 51548 h 2436159"/>
              <a:gd name="connsiteX4" fmla="*/ 2277035 w 4829734"/>
              <a:gd name="connsiteY4" fmla="*/ 38100 h 2436159"/>
              <a:gd name="connsiteX5" fmla="*/ 2411506 w 4829734"/>
              <a:gd name="connsiteY5" fmla="*/ 280148 h 2436159"/>
              <a:gd name="connsiteX6" fmla="*/ 2586317 w 4829734"/>
              <a:gd name="connsiteY6" fmla="*/ 428065 h 2436159"/>
              <a:gd name="connsiteX7" fmla="*/ 2909047 w 4829734"/>
              <a:gd name="connsiteY7" fmla="*/ 441512 h 2436159"/>
              <a:gd name="connsiteX8" fmla="*/ 3245223 w 4829734"/>
              <a:gd name="connsiteY8" fmla="*/ 522195 h 2436159"/>
              <a:gd name="connsiteX9" fmla="*/ 3675529 w 4829734"/>
              <a:gd name="connsiteY9" fmla="*/ 562536 h 2436159"/>
              <a:gd name="connsiteX10" fmla="*/ 3917576 w 4829734"/>
              <a:gd name="connsiteY10" fmla="*/ 481853 h 2436159"/>
              <a:gd name="connsiteX11" fmla="*/ 4105835 w 4829734"/>
              <a:gd name="connsiteY11" fmla="*/ 575983 h 2436159"/>
              <a:gd name="connsiteX12" fmla="*/ 4818529 w 4829734"/>
              <a:gd name="connsiteY12" fmla="*/ 791135 h 2436159"/>
              <a:gd name="connsiteX13" fmla="*/ 4737847 w 4829734"/>
              <a:gd name="connsiteY13" fmla="*/ 2203077 h 2436159"/>
              <a:gd name="connsiteX14" fmla="*/ 676835 w 4829734"/>
              <a:gd name="connsiteY14" fmla="*/ 2189630 h 2436159"/>
              <a:gd name="connsiteX15" fmla="*/ 676835 w 4829734"/>
              <a:gd name="connsiteY15" fmla="*/ 2176183 h 2436159"/>
              <a:gd name="connsiteX16" fmla="*/ 703729 w 4829734"/>
              <a:gd name="connsiteY16" fmla="*/ 481853 h 2436159"/>
              <a:gd name="connsiteX0" fmla="*/ 723900 w 4879041"/>
              <a:gd name="connsiteY0" fmla="*/ 481853 h 2436159"/>
              <a:gd name="connsiteX1" fmla="*/ 1759324 w 4879041"/>
              <a:gd name="connsiteY1" fmla="*/ 481853 h 2436159"/>
              <a:gd name="connsiteX2" fmla="*/ 2028265 w 4879041"/>
              <a:gd name="connsiteY2" fmla="*/ 320489 h 2436159"/>
              <a:gd name="connsiteX3" fmla="*/ 2162736 w 4879041"/>
              <a:gd name="connsiteY3" fmla="*/ 51548 h 2436159"/>
              <a:gd name="connsiteX4" fmla="*/ 2297206 w 4879041"/>
              <a:gd name="connsiteY4" fmla="*/ 38100 h 2436159"/>
              <a:gd name="connsiteX5" fmla="*/ 2431677 w 4879041"/>
              <a:gd name="connsiteY5" fmla="*/ 280148 h 2436159"/>
              <a:gd name="connsiteX6" fmla="*/ 2606488 w 4879041"/>
              <a:gd name="connsiteY6" fmla="*/ 428065 h 2436159"/>
              <a:gd name="connsiteX7" fmla="*/ 2929218 w 4879041"/>
              <a:gd name="connsiteY7" fmla="*/ 441512 h 2436159"/>
              <a:gd name="connsiteX8" fmla="*/ 3265394 w 4879041"/>
              <a:gd name="connsiteY8" fmla="*/ 522195 h 2436159"/>
              <a:gd name="connsiteX9" fmla="*/ 3695700 w 4879041"/>
              <a:gd name="connsiteY9" fmla="*/ 562536 h 2436159"/>
              <a:gd name="connsiteX10" fmla="*/ 3937747 w 4879041"/>
              <a:gd name="connsiteY10" fmla="*/ 481853 h 2436159"/>
              <a:gd name="connsiteX11" fmla="*/ 4126006 w 4879041"/>
              <a:gd name="connsiteY11" fmla="*/ 575983 h 2436159"/>
              <a:gd name="connsiteX12" fmla="*/ 4838700 w 4879041"/>
              <a:gd name="connsiteY12" fmla="*/ 791135 h 2436159"/>
              <a:gd name="connsiteX13" fmla="*/ 4879041 w 4879041"/>
              <a:gd name="connsiteY13" fmla="*/ 2203077 h 2436159"/>
              <a:gd name="connsiteX14" fmla="*/ 697006 w 4879041"/>
              <a:gd name="connsiteY14" fmla="*/ 2189630 h 2436159"/>
              <a:gd name="connsiteX15" fmla="*/ 697006 w 4879041"/>
              <a:gd name="connsiteY15" fmla="*/ 2176183 h 2436159"/>
              <a:gd name="connsiteX16" fmla="*/ 723900 w 4879041"/>
              <a:gd name="connsiteY16" fmla="*/ 481853 h 2436159"/>
              <a:gd name="connsiteX0" fmla="*/ 723900 w 4879041"/>
              <a:gd name="connsiteY0" fmla="*/ 481853 h 2436159"/>
              <a:gd name="connsiteX1" fmla="*/ 1759324 w 4879041"/>
              <a:gd name="connsiteY1" fmla="*/ 481853 h 2436159"/>
              <a:gd name="connsiteX2" fmla="*/ 2028265 w 4879041"/>
              <a:gd name="connsiteY2" fmla="*/ 320489 h 2436159"/>
              <a:gd name="connsiteX3" fmla="*/ 2162736 w 4879041"/>
              <a:gd name="connsiteY3" fmla="*/ 51548 h 2436159"/>
              <a:gd name="connsiteX4" fmla="*/ 2297206 w 4879041"/>
              <a:gd name="connsiteY4" fmla="*/ 38100 h 2436159"/>
              <a:gd name="connsiteX5" fmla="*/ 2431677 w 4879041"/>
              <a:gd name="connsiteY5" fmla="*/ 280148 h 2436159"/>
              <a:gd name="connsiteX6" fmla="*/ 2606488 w 4879041"/>
              <a:gd name="connsiteY6" fmla="*/ 428065 h 2436159"/>
              <a:gd name="connsiteX7" fmla="*/ 2929218 w 4879041"/>
              <a:gd name="connsiteY7" fmla="*/ 441512 h 2436159"/>
              <a:gd name="connsiteX8" fmla="*/ 3265394 w 4879041"/>
              <a:gd name="connsiteY8" fmla="*/ 522195 h 2436159"/>
              <a:gd name="connsiteX9" fmla="*/ 3695700 w 4879041"/>
              <a:gd name="connsiteY9" fmla="*/ 562536 h 2436159"/>
              <a:gd name="connsiteX10" fmla="*/ 3937747 w 4879041"/>
              <a:gd name="connsiteY10" fmla="*/ 481853 h 2436159"/>
              <a:gd name="connsiteX11" fmla="*/ 4126006 w 4879041"/>
              <a:gd name="connsiteY11" fmla="*/ 575983 h 2436159"/>
              <a:gd name="connsiteX12" fmla="*/ 4838700 w 4879041"/>
              <a:gd name="connsiteY12" fmla="*/ 791135 h 2436159"/>
              <a:gd name="connsiteX13" fmla="*/ 4879041 w 4879041"/>
              <a:gd name="connsiteY13" fmla="*/ 2203077 h 2436159"/>
              <a:gd name="connsiteX14" fmla="*/ 697006 w 4879041"/>
              <a:gd name="connsiteY14" fmla="*/ 2189630 h 2436159"/>
              <a:gd name="connsiteX15" fmla="*/ 697006 w 4879041"/>
              <a:gd name="connsiteY15" fmla="*/ 2176183 h 2436159"/>
              <a:gd name="connsiteX16" fmla="*/ 723900 w 4879041"/>
              <a:gd name="connsiteY16" fmla="*/ 481853 h 2436159"/>
              <a:gd name="connsiteX0" fmla="*/ 723900 w 4879041"/>
              <a:gd name="connsiteY0" fmla="*/ 481853 h 2203077"/>
              <a:gd name="connsiteX1" fmla="*/ 1759324 w 4879041"/>
              <a:gd name="connsiteY1" fmla="*/ 481853 h 2203077"/>
              <a:gd name="connsiteX2" fmla="*/ 2028265 w 4879041"/>
              <a:gd name="connsiteY2" fmla="*/ 320489 h 2203077"/>
              <a:gd name="connsiteX3" fmla="*/ 2162736 w 4879041"/>
              <a:gd name="connsiteY3" fmla="*/ 51548 h 2203077"/>
              <a:gd name="connsiteX4" fmla="*/ 2297206 w 4879041"/>
              <a:gd name="connsiteY4" fmla="*/ 38100 h 2203077"/>
              <a:gd name="connsiteX5" fmla="*/ 2431677 w 4879041"/>
              <a:gd name="connsiteY5" fmla="*/ 280148 h 2203077"/>
              <a:gd name="connsiteX6" fmla="*/ 2606488 w 4879041"/>
              <a:gd name="connsiteY6" fmla="*/ 428065 h 2203077"/>
              <a:gd name="connsiteX7" fmla="*/ 2929218 w 4879041"/>
              <a:gd name="connsiteY7" fmla="*/ 441512 h 2203077"/>
              <a:gd name="connsiteX8" fmla="*/ 3265394 w 4879041"/>
              <a:gd name="connsiteY8" fmla="*/ 522195 h 2203077"/>
              <a:gd name="connsiteX9" fmla="*/ 3695700 w 4879041"/>
              <a:gd name="connsiteY9" fmla="*/ 562536 h 2203077"/>
              <a:gd name="connsiteX10" fmla="*/ 3937747 w 4879041"/>
              <a:gd name="connsiteY10" fmla="*/ 481853 h 2203077"/>
              <a:gd name="connsiteX11" fmla="*/ 4126006 w 4879041"/>
              <a:gd name="connsiteY11" fmla="*/ 575983 h 2203077"/>
              <a:gd name="connsiteX12" fmla="*/ 4838700 w 4879041"/>
              <a:gd name="connsiteY12" fmla="*/ 791135 h 2203077"/>
              <a:gd name="connsiteX13" fmla="*/ 4879041 w 4879041"/>
              <a:gd name="connsiteY13" fmla="*/ 2203077 h 2203077"/>
              <a:gd name="connsiteX14" fmla="*/ 697006 w 4879041"/>
              <a:gd name="connsiteY14" fmla="*/ 2189630 h 2203077"/>
              <a:gd name="connsiteX15" fmla="*/ 697006 w 4879041"/>
              <a:gd name="connsiteY15" fmla="*/ 2176183 h 2203077"/>
              <a:gd name="connsiteX16" fmla="*/ 723900 w 4879041"/>
              <a:gd name="connsiteY16" fmla="*/ 481853 h 2203077"/>
              <a:gd name="connsiteX0" fmla="*/ 755276 w 4910417"/>
              <a:gd name="connsiteY0" fmla="*/ 481853 h 2445125"/>
              <a:gd name="connsiteX1" fmla="*/ 1790700 w 4910417"/>
              <a:gd name="connsiteY1" fmla="*/ 481853 h 2445125"/>
              <a:gd name="connsiteX2" fmla="*/ 2059641 w 4910417"/>
              <a:gd name="connsiteY2" fmla="*/ 320489 h 2445125"/>
              <a:gd name="connsiteX3" fmla="*/ 2194112 w 4910417"/>
              <a:gd name="connsiteY3" fmla="*/ 51548 h 2445125"/>
              <a:gd name="connsiteX4" fmla="*/ 2328582 w 4910417"/>
              <a:gd name="connsiteY4" fmla="*/ 38100 h 2445125"/>
              <a:gd name="connsiteX5" fmla="*/ 2463053 w 4910417"/>
              <a:gd name="connsiteY5" fmla="*/ 280148 h 2445125"/>
              <a:gd name="connsiteX6" fmla="*/ 2637864 w 4910417"/>
              <a:gd name="connsiteY6" fmla="*/ 428065 h 2445125"/>
              <a:gd name="connsiteX7" fmla="*/ 2960594 w 4910417"/>
              <a:gd name="connsiteY7" fmla="*/ 441512 h 2445125"/>
              <a:gd name="connsiteX8" fmla="*/ 3296770 w 4910417"/>
              <a:gd name="connsiteY8" fmla="*/ 522195 h 2445125"/>
              <a:gd name="connsiteX9" fmla="*/ 3727076 w 4910417"/>
              <a:gd name="connsiteY9" fmla="*/ 562536 h 2445125"/>
              <a:gd name="connsiteX10" fmla="*/ 3969123 w 4910417"/>
              <a:gd name="connsiteY10" fmla="*/ 481853 h 2445125"/>
              <a:gd name="connsiteX11" fmla="*/ 4157382 w 4910417"/>
              <a:gd name="connsiteY11" fmla="*/ 575983 h 2445125"/>
              <a:gd name="connsiteX12" fmla="*/ 4870076 w 4910417"/>
              <a:gd name="connsiteY12" fmla="*/ 791135 h 2445125"/>
              <a:gd name="connsiteX13" fmla="*/ 4910417 w 4910417"/>
              <a:gd name="connsiteY13" fmla="*/ 2203077 h 2445125"/>
              <a:gd name="connsiteX14" fmla="*/ 728382 w 4910417"/>
              <a:gd name="connsiteY14" fmla="*/ 2189630 h 2445125"/>
              <a:gd name="connsiteX15" fmla="*/ 540123 w 4910417"/>
              <a:gd name="connsiteY15" fmla="*/ 2445125 h 2445125"/>
              <a:gd name="connsiteX16" fmla="*/ 755276 w 4910417"/>
              <a:gd name="connsiteY16" fmla="*/ 481853 h 2445125"/>
              <a:gd name="connsiteX0" fmla="*/ 215153 w 4370294"/>
              <a:gd name="connsiteY0" fmla="*/ 481853 h 2731996"/>
              <a:gd name="connsiteX1" fmla="*/ 1250577 w 4370294"/>
              <a:gd name="connsiteY1" fmla="*/ 481853 h 2731996"/>
              <a:gd name="connsiteX2" fmla="*/ 1519518 w 4370294"/>
              <a:gd name="connsiteY2" fmla="*/ 320489 h 2731996"/>
              <a:gd name="connsiteX3" fmla="*/ 1653989 w 4370294"/>
              <a:gd name="connsiteY3" fmla="*/ 51548 h 2731996"/>
              <a:gd name="connsiteX4" fmla="*/ 1788459 w 4370294"/>
              <a:gd name="connsiteY4" fmla="*/ 38100 h 2731996"/>
              <a:gd name="connsiteX5" fmla="*/ 1922930 w 4370294"/>
              <a:gd name="connsiteY5" fmla="*/ 280148 h 2731996"/>
              <a:gd name="connsiteX6" fmla="*/ 2097741 w 4370294"/>
              <a:gd name="connsiteY6" fmla="*/ 428065 h 2731996"/>
              <a:gd name="connsiteX7" fmla="*/ 2420471 w 4370294"/>
              <a:gd name="connsiteY7" fmla="*/ 441512 h 2731996"/>
              <a:gd name="connsiteX8" fmla="*/ 2756647 w 4370294"/>
              <a:gd name="connsiteY8" fmla="*/ 522195 h 2731996"/>
              <a:gd name="connsiteX9" fmla="*/ 3186953 w 4370294"/>
              <a:gd name="connsiteY9" fmla="*/ 562536 h 2731996"/>
              <a:gd name="connsiteX10" fmla="*/ 3429000 w 4370294"/>
              <a:gd name="connsiteY10" fmla="*/ 481853 h 2731996"/>
              <a:gd name="connsiteX11" fmla="*/ 3617259 w 4370294"/>
              <a:gd name="connsiteY11" fmla="*/ 575983 h 2731996"/>
              <a:gd name="connsiteX12" fmla="*/ 4329953 w 4370294"/>
              <a:gd name="connsiteY12" fmla="*/ 791135 h 2731996"/>
              <a:gd name="connsiteX13" fmla="*/ 4370294 w 4370294"/>
              <a:gd name="connsiteY13" fmla="*/ 2203077 h 2731996"/>
              <a:gd name="connsiteX14" fmla="*/ 0 w 4370294"/>
              <a:gd name="connsiteY14" fmla="*/ 2445125 h 2731996"/>
              <a:gd name="connsiteX15" fmla="*/ 215153 w 4370294"/>
              <a:gd name="connsiteY15" fmla="*/ 481853 h 2731996"/>
              <a:gd name="connsiteX0" fmla="*/ 53788 w 4208929"/>
              <a:gd name="connsiteY0" fmla="*/ 481853 h 2478742"/>
              <a:gd name="connsiteX1" fmla="*/ 1089212 w 4208929"/>
              <a:gd name="connsiteY1" fmla="*/ 481853 h 2478742"/>
              <a:gd name="connsiteX2" fmla="*/ 1358153 w 4208929"/>
              <a:gd name="connsiteY2" fmla="*/ 320489 h 2478742"/>
              <a:gd name="connsiteX3" fmla="*/ 1492624 w 4208929"/>
              <a:gd name="connsiteY3" fmla="*/ 51548 h 2478742"/>
              <a:gd name="connsiteX4" fmla="*/ 1627094 w 4208929"/>
              <a:gd name="connsiteY4" fmla="*/ 38100 h 2478742"/>
              <a:gd name="connsiteX5" fmla="*/ 1761565 w 4208929"/>
              <a:gd name="connsiteY5" fmla="*/ 280148 h 2478742"/>
              <a:gd name="connsiteX6" fmla="*/ 1936376 w 4208929"/>
              <a:gd name="connsiteY6" fmla="*/ 428065 h 2478742"/>
              <a:gd name="connsiteX7" fmla="*/ 2259106 w 4208929"/>
              <a:gd name="connsiteY7" fmla="*/ 441512 h 2478742"/>
              <a:gd name="connsiteX8" fmla="*/ 2595282 w 4208929"/>
              <a:gd name="connsiteY8" fmla="*/ 522195 h 2478742"/>
              <a:gd name="connsiteX9" fmla="*/ 3025588 w 4208929"/>
              <a:gd name="connsiteY9" fmla="*/ 562536 h 2478742"/>
              <a:gd name="connsiteX10" fmla="*/ 3267635 w 4208929"/>
              <a:gd name="connsiteY10" fmla="*/ 481853 h 2478742"/>
              <a:gd name="connsiteX11" fmla="*/ 3455894 w 4208929"/>
              <a:gd name="connsiteY11" fmla="*/ 575983 h 2478742"/>
              <a:gd name="connsiteX12" fmla="*/ 4168588 w 4208929"/>
              <a:gd name="connsiteY12" fmla="*/ 791135 h 2478742"/>
              <a:gd name="connsiteX13" fmla="*/ 4208929 w 4208929"/>
              <a:gd name="connsiteY13" fmla="*/ 2203077 h 2478742"/>
              <a:gd name="connsiteX14" fmla="*/ 0 w 4208929"/>
              <a:gd name="connsiteY14" fmla="*/ 2189630 h 2478742"/>
              <a:gd name="connsiteX15" fmla="*/ 53788 w 4208929"/>
              <a:gd name="connsiteY15" fmla="*/ 481853 h 2478742"/>
              <a:gd name="connsiteX0" fmla="*/ 53788 w 4208929"/>
              <a:gd name="connsiteY0" fmla="*/ 481853 h 2478742"/>
              <a:gd name="connsiteX1" fmla="*/ 1089212 w 4208929"/>
              <a:gd name="connsiteY1" fmla="*/ 481853 h 2478742"/>
              <a:gd name="connsiteX2" fmla="*/ 1358153 w 4208929"/>
              <a:gd name="connsiteY2" fmla="*/ 320489 h 2478742"/>
              <a:gd name="connsiteX3" fmla="*/ 1492624 w 4208929"/>
              <a:gd name="connsiteY3" fmla="*/ 51548 h 2478742"/>
              <a:gd name="connsiteX4" fmla="*/ 1627094 w 4208929"/>
              <a:gd name="connsiteY4" fmla="*/ 38100 h 2478742"/>
              <a:gd name="connsiteX5" fmla="*/ 1761565 w 4208929"/>
              <a:gd name="connsiteY5" fmla="*/ 280148 h 2478742"/>
              <a:gd name="connsiteX6" fmla="*/ 1936376 w 4208929"/>
              <a:gd name="connsiteY6" fmla="*/ 428065 h 2478742"/>
              <a:gd name="connsiteX7" fmla="*/ 2259106 w 4208929"/>
              <a:gd name="connsiteY7" fmla="*/ 441512 h 2478742"/>
              <a:gd name="connsiteX8" fmla="*/ 2595282 w 4208929"/>
              <a:gd name="connsiteY8" fmla="*/ 522195 h 2478742"/>
              <a:gd name="connsiteX9" fmla="*/ 3025588 w 4208929"/>
              <a:gd name="connsiteY9" fmla="*/ 562536 h 2478742"/>
              <a:gd name="connsiteX10" fmla="*/ 3267635 w 4208929"/>
              <a:gd name="connsiteY10" fmla="*/ 481853 h 2478742"/>
              <a:gd name="connsiteX11" fmla="*/ 3455894 w 4208929"/>
              <a:gd name="connsiteY11" fmla="*/ 575983 h 2478742"/>
              <a:gd name="connsiteX12" fmla="*/ 4168588 w 4208929"/>
              <a:gd name="connsiteY12" fmla="*/ 791135 h 2478742"/>
              <a:gd name="connsiteX13" fmla="*/ 4208929 w 4208929"/>
              <a:gd name="connsiteY13" fmla="*/ 2203077 h 2478742"/>
              <a:gd name="connsiteX14" fmla="*/ 0 w 4208929"/>
              <a:gd name="connsiteY14" fmla="*/ 2189630 h 2478742"/>
              <a:gd name="connsiteX15" fmla="*/ 53788 w 4208929"/>
              <a:gd name="connsiteY15" fmla="*/ 481853 h 2478742"/>
              <a:gd name="connsiteX0" fmla="*/ 53788 w 4208929"/>
              <a:gd name="connsiteY0" fmla="*/ 481853 h 2223248"/>
              <a:gd name="connsiteX1" fmla="*/ 1089212 w 4208929"/>
              <a:gd name="connsiteY1" fmla="*/ 481853 h 2223248"/>
              <a:gd name="connsiteX2" fmla="*/ 1358153 w 4208929"/>
              <a:gd name="connsiteY2" fmla="*/ 320489 h 2223248"/>
              <a:gd name="connsiteX3" fmla="*/ 1492624 w 4208929"/>
              <a:gd name="connsiteY3" fmla="*/ 51548 h 2223248"/>
              <a:gd name="connsiteX4" fmla="*/ 1627094 w 4208929"/>
              <a:gd name="connsiteY4" fmla="*/ 38100 h 2223248"/>
              <a:gd name="connsiteX5" fmla="*/ 1761565 w 4208929"/>
              <a:gd name="connsiteY5" fmla="*/ 280148 h 2223248"/>
              <a:gd name="connsiteX6" fmla="*/ 1936376 w 4208929"/>
              <a:gd name="connsiteY6" fmla="*/ 428065 h 2223248"/>
              <a:gd name="connsiteX7" fmla="*/ 2259106 w 4208929"/>
              <a:gd name="connsiteY7" fmla="*/ 441512 h 2223248"/>
              <a:gd name="connsiteX8" fmla="*/ 2595282 w 4208929"/>
              <a:gd name="connsiteY8" fmla="*/ 522195 h 2223248"/>
              <a:gd name="connsiteX9" fmla="*/ 3025588 w 4208929"/>
              <a:gd name="connsiteY9" fmla="*/ 562536 h 2223248"/>
              <a:gd name="connsiteX10" fmla="*/ 3267635 w 4208929"/>
              <a:gd name="connsiteY10" fmla="*/ 481853 h 2223248"/>
              <a:gd name="connsiteX11" fmla="*/ 3455894 w 4208929"/>
              <a:gd name="connsiteY11" fmla="*/ 575983 h 2223248"/>
              <a:gd name="connsiteX12" fmla="*/ 4168588 w 4208929"/>
              <a:gd name="connsiteY12" fmla="*/ 791135 h 2223248"/>
              <a:gd name="connsiteX13" fmla="*/ 4208929 w 4208929"/>
              <a:gd name="connsiteY13" fmla="*/ 2203077 h 2223248"/>
              <a:gd name="connsiteX14" fmla="*/ 0 w 4208929"/>
              <a:gd name="connsiteY14" fmla="*/ 2189630 h 2223248"/>
              <a:gd name="connsiteX15" fmla="*/ 53788 w 4208929"/>
              <a:gd name="connsiteY15" fmla="*/ 481853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13447 w 4222376"/>
              <a:gd name="connsiteY14" fmla="*/ 2189630 h 2223248"/>
              <a:gd name="connsiteX15" fmla="*/ 0 w 4222376"/>
              <a:gd name="connsiteY15" fmla="*/ 468406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0 w 4222376"/>
              <a:gd name="connsiteY14" fmla="*/ 2176183 h 2223248"/>
              <a:gd name="connsiteX15" fmla="*/ 0 w 4222376"/>
              <a:gd name="connsiteY15" fmla="*/ 468406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0 w 4222376"/>
              <a:gd name="connsiteY14" fmla="*/ 2216524 h 2223248"/>
              <a:gd name="connsiteX15" fmla="*/ 0 w 4222376"/>
              <a:gd name="connsiteY15" fmla="*/ 468406 h 2223248"/>
              <a:gd name="connsiteX0" fmla="*/ 0 w 4247028"/>
              <a:gd name="connsiteY0" fmla="*/ 468406 h 2223248"/>
              <a:gd name="connsiteX1" fmla="*/ 1102659 w 4247028"/>
              <a:gd name="connsiteY1" fmla="*/ 481853 h 2223248"/>
              <a:gd name="connsiteX2" fmla="*/ 1371600 w 4247028"/>
              <a:gd name="connsiteY2" fmla="*/ 320489 h 2223248"/>
              <a:gd name="connsiteX3" fmla="*/ 1506071 w 4247028"/>
              <a:gd name="connsiteY3" fmla="*/ 51548 h 2223248"/>
              <a:gd name="connsiteX4" fmla="*/ 1640541 w 4247028"/>
              <a:gd name="connsiteY4" fmla="*/ 38100 h 2223248"/>
              <a:gd name="connsiteX5" fmla="*/ 1775012 w 4247028"/>
              <a:gd name="connsiteY5" fmla="*/ 280148 h 2223248"/>
              <a:gd name="connsiteX6" fmla="*/ 1949823 w 4247028"/>
              <a:gd name="connsiteY6" fmla="*/ 428065 h 2223248"/>
              <a:gd name="connsiteX7" fmla="*/ 2272553 w 4247028"/>
              <a:gd name="connsiteY7" fmla="*/ 441512 h 2223248"/>
              <a:gd name="connsiteX8" fmla="*/ 2608729 w 4247028"/>
              <a:gd name="connsiteY8" fmla="*/ 522195 h 2223248"/>
              <a:gd name="connsiteX9" fmla="*/ 3039035 w 4247028"/>
              <a:gd name="connsiteY9" fmla="*/ 562536 h 2223248"/>
              <a:gd name="connsiteX10" fmla="*/ 3281082 w 4247028"/>
              <a:gd name="connsiteY10" fmla="*/ 481853 h 2223248"/>
              <a:gd name="connsiteX11" fmla="*/ 3469341 w 4247028"/>
              <a:gd name="connsiteY11" fmla="*/ 575983 h 2223248"/>
              <a:gd name="connsiteX12" fmla="*/ 4235823 w 4247028"/>
              <a:gd name="connsiteY12" fmla="*/ 804582 h 2223248"/>
              <a:gd name="connsiteX13" fmla="*/ 4222376 w 4247028"/>
              <a:gd name="connsiteY13" fmla="*/ 2203077 h 2223248"/>
              <a:gd name="connsiteX14" fmla="*/ 0 w 4247028"/>
              <a:gd name="connsiteY14" fmla="*/ 2216524 h 2223248"/>
              <a:gd name="connsiteX15" fmla="*/ 0 w 4247028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22376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32353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32353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6344"/>
              <a:gd name="connsiteY0" fmla="*/ 468406 h 2234642"/>
              <a:gd name="connsiteX1" fmla="*/ 1102659 w 4236344"/>
              <a:gd name="connsiteY1" fmla="*/ 481853 h 2234642"/>
              <a:gd name="connsiteX2" fmla="*/ 1371600 w 4236344"/>
              <a:gd name="connsiteY2" fmla="*/ 320489 h 2234642"/>
              <a:gd name="connsiteX3" fmla="*/ 1506071 w 4236344"/>
              <a:gd name="connsiteY3" fmla="*/ 51548 h 2234642"/>
              <a:gd name="connsiteX4" fmla="*/ 1640541 w 4236344"/>
              <a:gd name="connsiteY4" fmla="*/ 38100 h 2234642"/>
              <a:gd name="connsiteX5" fmla="*/ 1775012 w 4236344"/>
              <a:gd name="connsiteY5" fmla="*/ 280148 h 2234642"/>
              <a:gd name="connsiteX6" fmla="*/ 1949823 w 4236344"/>
              <a:gd name="connsiteY6" fmla="*/ 428065 h 2234642"/>
              <a:gd name="connsiteX7" fmla="*/ 2272553 w 4236344"/>
              <a:gd name="connsiteY7" fmla="*/ 441512 h 2234642"/>
              <a:gd name="connsiteX8" fmla="*/ 2608729 w 4236344"/>
              <a:gd name="connsiteY8" fmla="*/ 522195 h 2234642"/>
              <a:gd name="connsiteX9" fmla="*/ 3039035 w 4236344"/>
              <a:gd name="connsiteY9" fmla="*/ 562536 h 2234642"/>
              <a:gd name="connsiteX10" fmla="*/ 3281082 w 4236344"/>
              <a:gd name="connsiteY10" fmla="*/ 481853 h 2234642"/>
              <a:gd name="connsiteX11" fmla="*/ 3469341 w 4236344"/>
              <a:gd name="connsiteY11" fmla="*/ 575983 h 2234642"/>
              <a:gd name="connsiteX12" fmla="*/ 4235823 w 4236344"/>
              <a:gd name="connsiteY12" fmla="*/ 804582 h 2234642"/>
              <a:gd name="connsiteX13" fmla="*/ 4236344 w 4236344"/>
              <a:gd name="connsiteY13" fmla="*/ 2214471 h 2234642"/>
              <a:gd name="connsiteX14" fmla="*/ 0 w 4236344"/>
              <a:gd name="connsiteY14" fmla="*/ 2216524 h 2234642"/>
              <a:gd name="connsiteX15" fmla="*/ 0 w 4236344"/>
              <a:gd name="connsiteY15" fmla="*/ 468406 h 2234642"/>
              <a:gd name="connsiteX0" fmla="*/ 0 w 4236344"/>
              <a:gd name="connsiteY0" fmla="*/ 468406 h 2216524"/>
              <a:gd name="connsiteX1" fmla="*/ 1102659 w 4236344"/>
              <a:gd name="connsiteY1" fmla="*/ 481853 h 2216524"/>
              <a:gd name="connsiteX2" fmla="*/ 1371600 w 4236344"/>
              <a:gd name="connsiteY2" fmla="*/ 320489 h 2216524"/>
              <a:gd name="connsiteX3" fmla="*/ 1506071 w 4236344"/>
              <a:gd name="connsiteY3" fmla="*/ 51548 h 2216524"/>
              <a:gd name="connsiteX4" fmla="*/ 1640541 w 4236344"/>
              <a:gd name="connsiteY4" fmla="*/ 38100 h 2216524"/>
              <a:gd name="connsiteX5" fmla="*/ 1775012 w 4236344"/>
              <a:gd name="connsiteY5" fmla="*/ 280148 h 2216524"/>
              <a:gd name="connsiteX6" fmla="*/ 1949823 w 4236344"/>
              <a:gd name="connsiteY6" fmla="*/ 428065 h 2216524"/>
              <a:gd name="connsiteX7" fmla="*/ 2272553 w 4236344"/>
              <a:gd name="connsiteY7" fmla="*/ 441512 h 2216524"/>
              <a:gd name="connsiteX8" fmla="*/ 2608729 w 4236344"/>
              <a:gd name="connsiteY8" fmla="*/ 522195 h 2216524"/>
              <a:gd name="connsiteX9" fmla="*/ 3039035 w 4236344"/>
              <a:gd name="connsiteY9" fmla="*/ 562536 h 2216524"/>
              <a:gd name="connsiteX10" fmla="*/ 3281082 w 4236344"/>
              <a:gd name="connsiteY10" fmla="*/ 481853 h 2216524"/>
              <a:gd name="connsiteX11" fmla="*/ 3469341 w 4236344"/>
              <a:gd name="connsiteY11" fmla="*/ 575983 h 2216524"/>
              <a:gd name="connsiteX12" fmla="*/ 4235823 w 4236344"/>
              <a:gd name="connsiteY12" fmla="*/ 804582 h 2216524"/>
              <a:gd name="connsiteX13" fmla="*/ 4236344 w 4236344"/>
              <a:gd name="connsiteY13" fmla="*/ 2214471 h 2216524"/>
              <a:gd name="connsiteX14" fmla="*/ 0 w 4236344"/>
              <a:gd name="connsiteY14" fmla="*/ 2216524 h 2216524"/>
              <a:gd name="connsiteX15" fmla="*/ 0 w 4236344"/>
              <a:gd name="connsiteY15" fmla="*/ 468406 h 2216524"/>
              <a:gd name="connsiteX0" fmla="*/ 0 w 4236344"/>
              <a:gd name="connsiteY0" fmla="*/ 468406 h 2223016"/>
              <a:gd name="connsiteX1" fmla="*/ 1102659 w 4236344"/>
              <a:gd name="connsiteY1" fmla="*/ 481853 h 2223016"/>
              <a:gd name="connsiteX2" fmla="*/ 1371600 w 4236344"/>
              <a:gd name="connsiteY2" fmla="*/ 320489 h 2223016"/>
              <a:gd name="connsiteX3" fmla="*/ 1506071 w 4236344"/>
              <a:gd name="connsiteY3" fmla="*/ 51548 h 2223016"/>
              <a:gd name="connsiteX4" fmla="*/ 1640541 w 4236344"/>
              <a:gd name="connsiteY4" fmla="*/ 38100 h 2223016"/>
              <a:gd name="connsiteX5" fmla="*/ 1775012 w 4236344"/>
              <a:gd name="connsiteY5" fmla="*/ 280148 h 2223016"/>
              <a:gd name="connsiteX6" fmla="*/ 1949823 w 4236344"/>
              <a:gd name="connsiteY6" fmla="*/ 428065 h 2223016"/>
              <a:gd name="connsiteX7" fmla="*/ 2272553 w 4236344"/>
              <a:gd name="connsiteY7" fmla="*/ 441512 h 2223016"/>
              <a:gd name="connsiteX8" fmla="*/ 2608729 w 4236344"/>
              <a:gd name="connsiteY8" fmla="*/ 522195 h 2223016"/>
              <a:gd name="connsiteX9" fmla="*/ 3039035 w 4236344"/>
              <a:gd name="connsiteY9" fmla="*/ 562536 h 2223016"/>
              <a:gd name="connsiteX10" fmla="*/ 3281082 w 4236344"/>
              <a:gd name="connsiteY10" fmla="*/ 481853 h 2223016"/>
              <a:gd name="connsiteX11" fmla="*/ 3469341 w 4236344"/>
              <a:gd name="connsiteY11" fmla="*/ 575983 h 2223016"/>
              <a:gd name="connsiteX12" fmla="*/ 4235823 w 4236344"/>
              <a:gd name="connsiteY12" fmla="*/ 804582 h 2223016"/>
              <a:gd name="connsiteX13" fmla="*/ 4236344 w 4236344"/>
              <a:gd name="connsiteY13" fmla="*/ 2223016 h 2223016"/>
              <a:gd name="connsiteX14" fmla="*/ 0 w 4236344"/>
              <a:gd name="connsiteY14" fmla="*/ 2216524 h 2223016"/>
              <a:gd name="connsiteX15" fmla="*/ 0 w 4236344"/>
              <a:gd name="connsiteY15" fmla="*/ 468406 h 2223016"/>
              <a:gd name="connsiteX0" fmla="*/ 0 w 4236344"/>
              <a:gd name="connsiteY0" fmla="*/ 468406 h 2223016"/>
              <a:gd name="connsiteX1" fmla="*/ 1102659 w 4236344"/>
              <a:gd name="connsiteY1" fmla="*/ 481853 h 2223016"/>
              <a:gd name="connsiteX2" fmla="*/ 1371600 w 4236344"/>
              <a:gd name="connsiteY2" fmla="*/ 320489 h 2223016"/>
              <a:gd name="connsiteX3" fmla="*/ 1506071 w 4236344"/>
              <a:gd name="connsiteY3" fmla="*/ 51548 h 2223016"/>
              <a:gd name="connsiteX4" fmla="*/ 1640541 w 4236344"/>
              <a:gd name="connsiteY4" fmla="*/ 38100 h 2223016"/>
              <a:gd name="connsiteX5" fmla="*/ 1775012 w 4236344"/>
              <a:gd name="connsiteY5" fmla="*/ 280148 h 2223016"/>
              <a:gd name="connsiteX6" fmla="*/ 1949823 w 4236344"/>
              <a:gd name="connsiteY6" fmla="*/ 428065 h 2223016"/>
              <a:gd name="connsiteX7" fmla="*/ 2272553 w 4236344"/>
              <a:gd name="connsiteY7" fmla="*/ 441512 h 2223016"/>
              <a:gd name="connsiteX8" fmla="*/ 2608729 w 4236344"/>
              <a:gd name="connsiteY8" fmla="*/ 522195 h 2223016"/>
              <a:gd name="connsiteX9" fmla="*/ 3039035 w 4236344"/>
              <a:gd name="connsiteY9" fmla="*/ 562536 h 2223016"/>
              <a:gd name="connsiteX10" fmla="*/ 3281082 w 4236344"/>
              <a:gd name="connsiteY10" fmla="*/ 481853 h 2223016"/>
              <a:gd name="connsiteX11" fmla="*/ 3469341 w 4236344"/>
              <a:gd name="connsiteY11" fmla="*/ 575983 h 2223016"/>
              <a:gd name="connsiteX12" fmla="*/ 4235823 w 4236344"/>
              <a:gd name="connsiteY12" fmla="*/ 804582 h 2223016"/>
              <a:gd name="connsiteX13" fmla="*/ 4236344 w 4236344"/>
              <a:gd name="connsiteY13" fmla="*/ 2223016 h 2223016"/>
              <a:gd name="connsiteX14" fmla="*/ 0 w 4236344"/>
              <a:gd name="connsiteY14" fmla="*/ 2222221 h 2223016"/>
              <a:gd name="connsiteX15" fmla="*/ 0 w 4236344"/>
              <a:gd name="connsiteY15" fmla="*/ 468406 h 222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6344" h="2223016">
                <a:moveTo>
                  <a:pt x="0" y="468406"/>
                </a:moveTo>
                <a:cubicBezTo>
                  <a:pt x="409015" y="481853"/>
                  <a:pt x="874059" y="506506"/>
                  <a:pt x="1102659" y="481853"/>
                </a:cubicBezTo>
                <a:cubicBezTo>
                  <a:pt x="1331259" y="457200"/>
                  <a:pt x="1304365" y="392207"/>
                  <a:pt x="1371600" y="320489"/>
                </a:cubicBezTo>
                <a:cubicBezTo>
                  <a:pt x="1438835" y="248772"/>
                  <a:pt x="1461248" y="98613"/>
                  <a:pt x="1506071" y="51548"/>
                </a:cubicBezTo>
                <a:cubicBezTo>
                  <a:pt x="1550895" y="4483"/>
                  <a:pt x="1595718" y="0"/>
                  <a:pt x="1640541" y="38100"/>
                </a:cubicBezTo>
                <a:cubicBezTo>
                  <a:pt x="1685364" y="76200"/>
                  <a:pt x="1723465" y="215154"/>
                  <a:pt x="1775012" y="280148"/>
                </a:cubicBezTo>
                <a:cubicBezTo>
                  <a:pt x="1826559" y="345142"/>
                  <a:pt x="1866900" y="401171"/>
                  <a:pt x="1949823" y="428065"/>
                </a:cubicBezTo>
                <a:cubicBezTo>
                  <a:pt x="2032746" y="454959"/>
                  <a:pt x="2162735" y="425824"/>
                  <a:pt x="2272553" y="441512"/>
                </a:cubicBezTo>
                <a:cubicBezTo>
                  <a:pt x="2382371" y="457200"/>
                  <a:pt x="2480982" y="502024"/>
                  <a:pt x="2608729" y="522195"/>
                </a:cubicBezTo>
                <a:cubicBezTo>
                  <a:pt x="2736476" y="542366"/>
                  <a:pt x="2926976" y="569260"/>
                  <a:pt x="3039035" y="562536"/>
                </a:cubicBezTo>
                <a:cubicBezTo>
                  <a:pt x="3151094" y="555812"/>
                  <a:pt x="3209364" y="479612"/>
                  <a:pt x="3281082" y="481853"/>
                </a:cubicBezTo>
                <a:cubicBezTo>
                  <a:pt x="3352800" y="484094"/>
                  <a:pt x="3310218" y="522195"/>
                  <a:pt x="3469341" y="575983"/>
                </a:cubicBezTo>
                <a:cubicBezTo>
                  <a:pt x="3628465" y="629771"/>
                  <a:pt x="3942229" y="654424"/>
                  <a:pt x="4235823" y="804582"/>
                </a:cubicBezTo>
                <a:cubicBezTo>
                  <a:pt x="4233581" y="1304364"/>
                  <a:pt x="4235361" y="1720993"/>
                  <a:pt x="4236344" y="2223016"/>
                </a:cubicBezTo>
                <a:lnTo>
                  <a:pt x="0" y="2222221"/>
                </a:lnTo>
                <a:lnTo>
                  <a:pt x="0" y="468406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1511006" y="5065713"/>
            <a:ext cx="6102632" cy="1111508"/>
          </a:xfrm>
          <a:custGeom>
            <a:avLst/>
            <a:gdLst>
              <a:gd name="connsiteX0" fmla="*/ 703729 w 5401235"/>
              <a:gd name="connsiteY0" fmla="*/ 481853 h 2447365"/>
              <a:gd name="connsiteX1" fmla="*/ 1739153 w 5401235"/>
              <a:gd name="connsiteY1" fmla="*/ 481853 h 2447365"/>
              <a:gd name="connsiteX2" fmla="*/ 2008094 w 5401235"/>
              <a:gd name="connsiteY2" fmla="*/ 320489 h 2447365"/>
              <a:gd name="connsiteX3" fmla="*/ 2142565 w 5401235"/>
              <a:gd name="connsiteY3" fmla="*/ 51548 h 2447365"/>
              <a:gd name="connsiteX4" fmla="*/ 2277035 w 5401235"/>
              <a:gd name="connsiteY4" fmla="*/ 38100 h 2447365"/>
              <a:gd name="connsiteX5" fmla="*/ 2411506 w 5401235"/>
              <a:gd name="connsiteY5" fmla="*/ 280148 h 2447365"/>
              <a:gd name="connsiteX6" fmla="*/ 2586317 w 5401235"/>
              <a:gd name="connsiteY6" fmla="*/ 428065 h 2447365"/>
              <a:gd name="connsiteX7" fmla="*/ 2909047 w 5401235"/>
              <a:gd name="connsiteY7" fmla="*/ 441512 h 2447365"/>
              <a:gd name="connsiteX8" fmla="*/ 3245223 w 5401235"/>
              <a:gd name="connsiteY8" fmla="*/ 522195 h 2447365"/>
              <a:gd name="connsiteX9" fmla="*/ 3675529 w 5401235"/>
              <a:gd name="connsiteY9" fmla="*/ 562536 h 2447365"/>
              <a:gd name="connsiteX10" fmla="*/ 3917576 w 5401235"/>
              <a:gd name="connsiteY10" fmla="*/ 481853 h 2447365"/>
              <a:gd name="connsiteX11" fmla="*/ 4105835 w 5401235"/>
              <a:gd name="connsiteY11" fmla="*/ 575983 h 2447365"/>
              <a:gd name="connsiteX12" fmla="*/ 4657165 w 5401235"/>
              <a:gd name="connsiteY12" fmla="*/ 723900 h 2447365"/>
              <a:gd name="connsiteX13" fmla="*/ 4737847 w 5401235"/>
              <a:gd name="connsiteY13" fmla="*/ 2203077 h 2447365"/>
              <a:gd name="connsiteX14" fmla="*/ 676835 w 5401235"/>
              <a:gd name="connsiteY14" fmla="*/ 2189630 h 2447365"/>
              <a:gd name="connsiteX15" fmla="*/ 676835 w 5401235"/>
              <a:gd name="connsiteY15" fmla="*/ 2176183 h 2447365"/>
              <a:gd name="connsiteX16" fmla="*/ 703729 w 5401235"/>
              <a:gd name="connsiteY16" fmla="*/ 481853 h 2447365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5428129"/>
              <a:gd name="connsiteY0" fmla="*/ 481853 h 2436159"/>
              <a:gd name="connsiteX1" fmla="*/ 1739153 w 5428129"/>
              <a:gd name="connsiteY1" fmla="*/ 481853 h 2436159"/>
              <a:gd name="connsiteX2" fmla="*/ 2008094 w 5428129"/>
              <a:gd name="connsiteY2" fmla="*/ 320489 h 2436159"/>
              <a:gd name="connsiteX3" fmla="*/ 2142565 w 5428129"/>
              <a:gd name="connsiteY3" fmla="*/ 51548 h 2436159"/>
              <a:gd name="connsiteX4" fmla="*/ 2277035 w 5428129"/>
              <a:gd name="connsiteY4" fmla="*/ 38100 h 2436159"/>
              <a:gd name="connsiteX5" fmla="*/ 2411506 w 5428129"/>
              <a:gd name="connsiteY5" fmla="*/ 280148 h 2436159"/>
              <a:gd name="connsiteX6" fmla="*/ 2586317 w 5428129"/>
              <a:gd name="connsiteY6" fmla="*/ 428065 h 2436159"/>
              <a:gd name="connsiteX7" fmla="*/ 2909047 w 5428129"/>
              <a:gd name="connsiteY7" fmla="*/ 441512 h 2436159"/>
              <a:gd name="connsiteX8" fmla="*/ 3245223 w 5428129"/>
              <a:gd name="connsiteY8" fmla="*/ 522195 h 2436159"/>
              <a:gd name="connsiteX9" fmla="*/ 3675529 w 5428129"/>
              <a:gd name="connsiteY9" fmla="*/ 562536 h 2436159"/>
              <a:gd name="connsiteX10" fmla="*/ 3917576 w 5428129"/>
              <a:gd name="connsiteY10" fmla="*/ 481853 h 2436159"/>
              <a:gd name="connsiteX11" fmla="*/ 4105835 w 5428129"/>
              <a:gd name="connsiteY11" fmla="*/ 575983 h 2436159"/>
              <a:gd name="connsiteX12" fmla="*/ 4818529 w 5428129"/>
              <a:gd name="connsiteY12" fmla="*/ 791135 h 2436159"/>
              <a:gd name="connsiteX13" fmla="*/ 4737847 w 5428129"/>
              <a:gd name="connsiteY13" fmla="*/ 2203077 h 2436159"/>
              <a:gd name="connsiteX14" fmla="*/ 676835 w 5428129"/>
              <a:gd name="connsiteY14" fmla="*/ 2189630 h 2436159"/>
              <a:gd name="connsiteX15" fmla="*/ 676835 w 5428129"/>
              <a:gd name="connsiteY15" fmla="*/ 2176183 h 2436159"/>
              <a:gd name="connsiteX16" fmla="*/ 703729 w 5428129"/>
              <a:gd name="connsiteY16" fmla="*/ 481853 h 2436159"/>
              <a:gd name="connsiteX0" fmla="*/ 703729 w 4829734"/>
              <a:gd name="connsiteY0" fmla="*/ 481853 h 2436159"/>
              <a:gd name="connsiteX1" fmla="*/ 1739153 w 4829734"/>
              <a:gd name="connsiteY1" fmla="*/ 481853 h 2436159"/>
              <a:gd name="connsiteX2" fmla="*/ 2008094 w 4829734"/>
              <a:gd name="connsiteY2" fmla="*/ 320489 h 2436159"/>
              <a:gd name="connsiteX3" fmla="*/ 2142565 w 4829734"/>
              <a:gd name="connsiteY3" fmla="*/ 51548 h 2436159"/>
              <a:gd name="connsiteX4" fmla="*/ 2277035 w 4829734"/>
              <a:gd name="connsiteY4" fmla="*/ 38100 h 2436159"/>
              <a:gd name="connsiteX5" fmla="*/ 2411506 w 4829734"/>
              <a:gd name="connsiteY5" fmla="*/ 280148 h 2436159"/>
              <a:gd name="connsiteX6" fmla="*/ 2586317 w 4829734"/>
              <a:gd name="connsiteY6" fmla="*/ 428065 h 2436159"/>
              <a:gd name="connsiteX7" fmla="*/ 2909047 w 4829734"/>
              <a:gd name="connsiteY7" fmla="*/ 441512 h 2436159"/>
              <a:gd name="connsiteX8" fmla="*/ 3245223 w 4829734"/>
              <a:gd name="connsiteY8" fmla="*/ 522195 h 2436159"/>
              <a:gd name="connsiteX9" fmla="*/ 3675529 w 4829734"/>
              <a:gd name="connsiteY9" fmla="*/ 562536 h 2436159"/>
              <a:gd name="connsiteX10" fmla="*/ 3917576 w 4829734"/>
              <a:gd name="connsiteY10" fmla="*/ 481853 h 2436159"/>
              <a:gd name="connsiteX11" fmla="*/ 4105835 w 4829734"/>
              <a:gd name="connsiteY11" fmla="*/ 575983 h 2436159"/>
              <a:gd name="connsiteX12" fmla="*/ 4818529 w 4829734"/>
              <a:gd name="connsiteY12" fmla="*/ 791135 h 2436159"/>
              <a:gd name="connsiteX13" fmla="*/ 4737847 w 4829734"/>
              <a:gd name="connsiteY13" fmla="*/ 2203077 h 2436159"/>
              <a:gd name="connsiteX14" fmla="*/ 676835 w 4829734"/>
              <a:gd name="connsiteY14" fmla="*/ 2189630 h 2436159"/>
              <a:gd name="connsiteX15" fmla="*/ 676835 w 4829734"/>
              <a:gd name="connsiteY15" fmla="*/ 2176183 h 2436159"/>
              <a:gd name="connsiteX16" fmla="*/ 703729 w 4829734"/>
              <a:gd name="connsiteY16" fmla="*/ 481853 h 2436159"/>
              <a:gd name="connsiteX0" fmla="*/ 723900 w 4879041"/>
              <a:gd name="connsiteY0" fmla="*/ 481853 h 2436159"/>
              <a:gd name="connsiteX1" fmla="*/ 1759324 w 4879041"/>
              <a:gd name="connsiteY1" fmla="*/ 481853 h 2436159"/>
              <a:gd name="connsiteX2" fmla="*/ 2028265 w 4879041"/>
              <a:gd name="connsiteY2" fmla="*/ 320489 h 2436159"/>
              <a:gd name="connsiteX3" fmla="*/ 2162736 w 4879041"/>
              <a:gd name="connsiteY3" fmla="*/ 51548 h 2436159"/>
              <a:gd name="connsiteX4" fmla="*/ 2297206 w 4879041"/>
              <a:gd name="connsiteY4" fmla="*/ 38100 h 2436159"/>
              <a:gd name="connsiteX5" fmla="*/ 2431677 w 4879041"/>
              <a:gd name="connsiteY5" fmla="*/ 280148 h 2436159"/>
              <a:gd name="connsiteX6" fmla="*/ 2606488 w 4879041"/>
              <a:gd name="connsiteY6" fmla="*/ 428065 h 2436159"/>
              <a:gd name="connsiteX7" fmla="*/ 2929218 w 4879041"/>
              <a:gd name="connsiteY7" fmla="*/ 441512 h 2436159"/>
              <a:gd name="connsiteX8" fmla="*/ 3265394 w 4879041"/>
              <a:gd name="connsiteY8" fmla="*/ 522195 h 2436159"/>
              <a:gd name="connsiteX9" fmla="*/ 3695700 w 4879041"/>
              <a:gd name="connsiteY9" fmla="*/ 562536 h 2436159"/>
              <a:gd name="connsiteX10" fmla="*/ 3937747 w 4879041"/>
              <a:gd name="connsiteY10" fmla="*/ 481853 h 2436159"/>
              <a:gd name="connsiteX11" fmla="*/ 4126006 w 4879041"/>
              <a:gd name="connsiteY11" fmla="*/ 575983 h 2436159"/>
              <a:gd name="connsiteX12" fmla="*/ 4838700 w 4879041"/>
              <a:gd name="connsiteY12" fmla="*/ 791135 h 2436159"/>
              <a:gd name="connsiteX13" fmla="*/ 4879041 w 4879041"/>
              <a:gd name="connsiteY13" fmla="*/ 2203077 h 2436159"/>
              <a:gd name="connsiteX14" fmla="*/ 697006 w 4879041"/>
              <a:gd name="connsiteY14" fmla="*/ 2189630 h 2436159"/>
              <a:gd name="connsiteX15" fmla="*/ 697006 w 4879041"/>
              <a:gd name="connsiteY15" fmla="*/ 2176183 h 2436159"/>
              <a:gd name="connsiteX16" fmla="*/ 723900 w 4879041"/>
              <a:gd name="connsiteY16" fmla="*/ 481853 h 2436159"/>
              <a:gd name="connsiteX0" fmla="*/ 723900 w 4879041"/>
              <a:gd name="connsiteY0" fmla="*/ 481853 h 2436159"/>
              <a:gd name="connsiteX1" fmla="*/ 1759324 w 4879041"/>
              <a:gd name="connsiteY1" fmla="*/ 481853 h 2436159"/>
              <a:gd name="connsiteX2" fmla="*/ 2028265 w 4879041"/>
              <a:gd name="connsiteY2" fmla="*/ 320489 h 2436159"/>
              <a:gd name="connsiteX3" fmla="*/ 2162736 w 4879041"/>
              <a:gd name="connsiteY3" fmla="*/ 51548 h 2436159"/>
              <a:gd name="connsiteX4" fmla="*/ 2297206 w 4879041"/>
              <a:gd name="connsiteY4" fmla="*/ 38100 h 2436159"/>
              <a:gd name="connsiteX5" fmla="*/ 2431677 w 4879041"/>
              <a:gd name="connsiteY5" fmla="*/ 280148 h 2436159"/>
              <a:gd name="connsiteX6" fmla="*/ 2606488 w 4879041"/>
              <a:gd name="connsiteY6" fmla="*/ 428065 h 2436159"/>
              <a:gd name="connsiteX7" fmla="*/ 2929218 w 4879041"/>
              <a:gd name="connsiteY7" fmla="*/ 441512 h 2436159"/>
              <a:gd name="connsiteX8" fmla="*/ 3265394 w 4879041"/>
              <a:gd name="connsiteY8" fmla="*/ 522195 h 2436159"/>
              <a:gd name="connsiteX9" fmla="*/ 3695700 w 4879041"/>
              <a:gd name="connsiteY9" fmla="*/ 562536 h 2436159"/>
              <a:gd name="connsiteX10" fmla="*/ 3937747 w 4879041"/>
              <a:gd name="connsiteY10" fmla="*/ 481853 h 2436159"/>
              <a:gd name="connsiteX11" fmla="*/ 4126006 w 4879041"/>
              <a:gd name="connsiteY11" fmla="*/ 575983 h 2436159"/>
              <a:gd name="connsiteX12" fmla="*/ 4838700 w 4879041"/>
              <a:gd name="connsiteY12" fmla="*/ 791135 h 2436159"/>
              <a:gd name="connsiteX13" fmla="*/ 4879041 w 4879041"/>
              <a:gd name="connsiteY13" fmla="*/ 2203077 h 2436159"/>
              <a:gd name="connsiteX14" fmla="*/ 697006 w 4879041"/>
              <a:gd name="connsiteY14" fmla="*/ 2189630 h 2436159"/>
              <a:gd name="connsiteX15" fmla="*/ 697006 w 4879041"/>
              <a:gd name="connsiteY15" fmla="*/ 2176183 h 2436159"/>
              <a:gd name="connsiteX16" fmla="*/ 723900 w 4879041"/>
              <a:gd name="connsiteY16" fmla="*/ 481853 h 2436159"/>
              <a:gd name="connsiteX0" fmla="*/ 723900 w 4879041"/>
              <a:gd name="connsiteY0" fmla="*/ 481853 h 2203077"/>
              <a:gd name="connsiteX1" fmla="*/ 1759324 w 4879041"/>
              <a:gd name="connsiteY1" fmla="*/ 481853 h 2203077"/>
              <a:gd name="connsiteX2" fmla="*/ 2028265 w 4879041"/>
              <a:gd name="connsiteY2" fmla="*/ 320489 h 2203077"/>
              <a:gd name="connsiteX3" fmla="*/ 2162736 w 4879041"/>
              <a:gd name="connsiteY3" fmla="*/ 51548 h 2203077"/>
              <a:gd name="connsiteX4" fmla="*/ 2297206 w 4879041"/>
              <a:gd name="connsiteY4" fmla="*/ 38100 h 2203077"/>
              <a:gd name="connsiteX5" fmla="*/ 2431677 w 4879041"/>
              <a:gd name="connsiteY5" fmla="*/ 280148 h 2203077"/>
              <a:gd name="connsiteX6" fmla="*/ 2606488 w 4879041"/>
              <a:gd name="connsiteY6" fmla="*/ 428065 h 2203077"/>
              <a:gd name="connsiteX7" fmla="*/ 2929218 w 4879041"/>
              <a:gd name="connsiteY7" fmla="*/ 441512 h 2203077"/>
              <a:gd name="connsiteX8" fmla="*/ 3265394 w 4879041"/>
              <a:gd name="connsiteY8" fmla="*/ 522195 h 2203077"/>
              <a:gd name="connsiteX9" fmla="*/ 3695700 w 4879041"/>
              <a:gd name="connsiteY9" fmla="*/ 562536 h 2203077"/>
              <a:gd name="connsiteX10" fmla="*/ 3937747 w 4879041"/>
              <a:gd name="connsiteY10" fmla="*/ 481853 h 2203077"/>
              <a:gd name="connsiteX11" fmla="*/ 4126006 w 4879041"/>
              <a:gd name="connsiteY11" fmla="*/ 575983 h 2203077"/>
              <a:gd name="connsiteX12" fmla="*/ 4838700 w 4879041"/>
              <a:gd name="connsiteY12" fmla="*/ 791135 h 2203077"/>
              <a:gd name="connsiteX13" fmla="*/ 4879041 w 4879041"/>
              <a:gd name="connsiteY13" fmla="*/ 2203077 h 2203077"/>
              <a:gd name="connsiteX14" fmla="*/ 697006 w 4879041"/>
              <a:gd name="connsiteY14" fmla="*/ 2189630 h 2203077"/>
              <a:gd name="connsiteX15" fmla="*/ 697006 w 4879041"/>
              <a:gd name="connsiteY15" fmla="*/ 2176183 h 2203077"/>
              <a:gd name="connsiteX16" fmla="*/ 723900 w 4879041"/>
              <a:gd name="connsiteY16" fmla="*/ 481853 h 2203077"/>
              <a:gd name="connsiteX0" fmla="*/ 755276 w 4910417"/>
              <a:gd name="connsiteY0" fmla="*/ 481853 h 2445125"/>
              <a:gd name="connsiteX1" fmla="*/ 1790700 w 4910417"/>
              <a:gd name="connsiteY1" fmla="*/ 481853 h 2445125"/>
              <a:gd name="connsiteX2" fmla="*/ 2059641 w 4910417"/>
              <a:gd name="connsiteY2" fmla="*/ 320489 h 2445125"/>
              <a:gd name="connsiteX3" fmla="*/ 2194112 w 4910417"/>
              <a:gd name="connsiteY3" fmla="*/ 51548 h 2445125"/>
              <a:gd name="connsiteX4" fmla="*/ 2328582 w 4910417"/>
              <a:gd name="connsiteY4" fmla="*/ 38100 h 2445125"/>
              <a:gd name="connsiteX5" fmla="*/ 2463053 w 4910417"/>
              <a:gd name="connsiteY5" fmla="*/ 280148 h 2445125"/>
              <a:gd name="connsiteX6" fmla="*/ 2637864 w 4910417"/>
              <a:gd name="connsiteY6" fmla="*/ 428065 h 2445125"/>
              <a:gd name="connsiteX7" fmla="*/ 2960594 w 4910417"/>
              <a:gd name="connsiteY7" fmla="*/ 441512 h 2445125"/>
              <a:gd name="connsiteX8" fmla="*/ 3296770 w 4910417"/>
              <a:gd name="connsiteY8" fmla="*/ 522195 h 2445125"/>
              <a:gd name="connsiteX9" fmla="*/ 3727076 w 4910417"/>
              <a:gd name="connsiteY9" fmla="*/ 562536 h 2445125"/>
              <a:gd name="connsiteX10" fmla="*/ 3969123 w 4910417"/>
              <a:gd name="connsiteY10" fmla="*/ 481853 h 2445125"/>
              <a:gd name="connsiteX11" fmla="*/ 4157382 w 4910417"/>
              <a:gd name="connsiteY11" fmla="*/ 575983 h 2445125"/>
              <a:gd name="connsiteX12" fmla="*/ 4870076 w 4910417"/>
              <a:gd name="connsiteY12" fmla="*/ 791135 h 2445125"/>
              <a:gd name="connsiteX13" fmla="*/ 4910417 w 4910417"/>
              <a:gd name="connsiteY13" fmla="*/ 2203077 h 2445125"/>
              <a:gd name="connsiteX14" fmla="*/ 728382 w 4910417"/>
              <a:gd name="connsiteY14" fmla="*/ 2189630 h 2445125"/>
              <a:gd name="connsiteX15" fmla="*/ 540123 w 4910417"/>
              <a:gd name="connsiteY15" fmla="*/ 2445125 h 2445125"/>
              <a:gd name="connsiteX16" fmla="*/ 755276 w 4910417"/>
              <a:gd name="connsiteY16" fmla="*/ 481853 h 2445125"/>
              <a:gd name="connsiteX0" fmla="*/ 215153 w 4370294"/>
              <a:gd name="connsiteY0" fmla="*/ 481853 h 2731996"/>
              <a:gd name="connsiteX1" fmla="*/ 1250577 w 4370294"/>
              <a:gd name="connsiteY1" fmla="*/ 481853 h 2731996"/>
              <a:gd name="connsiteX2" fmla="*/ 1519518 w 4370294"/>
              <a:gd name="connsiteY2" fmla="*/ 320489 h 2731996"/>
              <a:gd name="connsiteX3" fmla="*/ 1653989 w 4370294"/>
              <a:gd name="connsiteY3" fmla="*/ 51548 h 2731996"/>
              <a:gd name="connsiteX4" fmla="*/ 1788459 w 4370294"/>
              <a:gd name="connsiteY4" fmla="*/ 38100 h 2731996"/>
              <a:gd name="connsiteX5" fmla="*/ 1922930 w 4370294"/>
              <a:gd name="connsiteY5" fmla="*/ 280148 h 2731996"/>
              <a:gd name="connsiteX6" fmla="*/ 2097741 w 4370294"/>
              <a:gd name="connsiteY6" fmla="*/ 428065 h 2731996"/>
              <a:gd name="connsiteX7" fmla="*/ 2420471 w 4370294"/>
              <a:gd name="connsiteY7" fmla="*/ 441512 h 2731996"/>
              <a:gd name="connsiteX8" fmla="*/ 2756647 w 4370294"/>
              <a:gd name="connsiteY8" fmla="*/ 522195 h 2731996"/>
              <a:gd name="connsiteX9" fmla="*/ 3186953 w 4370294"/>
              <a:gd name="connsiteY9" fmla="*/ 562536 h 2731996"/>
              <a:gd name="connsiteX10" fmla="*/ 3429000 w 4370294"/>
              <a:gd name="connsiteY10" fmla="*/ 481853 h 2731996"/>
              <a:gd name="connsiteX11" fmla="*/ 3617259 w 4370294"/>
              <a:gd name="connsiteY11" fmla="*/ 575983 h 2731996"/>
              <a:gd name="connsiteX12" fmla="*/ 4329953 w 4370294"/>
              <a:gd name="connsiteY12" fmla="*/ 791135 h 2731996"/>
              <a:gd name="connsiteX13" fmla="*/ 4370294 w 4370294"/>
              <a:gd name="connsiteY13" fmla="*/ 2203077 h 2731996"/>
              <a:gd name="connsiteX14" fmla="*/ 0 w 4370294"/>
              <a:gd name="connsiteY14" fmla="*/ 2445125 h 2731996"/>
              <a:gd name="connsiteX15" fmla="*/ 215153 w 4370294"/>
              <a:gd name="connsiteY15" fmla="*/ 481853 h 2731996"/>
              <a:gd name="connsiteX0" fmla="*/ 53788 w 4208929"/>
              <a:gd name="connsiteY0" fmla="*/ 481853 h 2478742"/>
              <a:gd name="connsiteX1" fmla="*/ 1089212 w 4208929"/>
              <a:gd name="connsiteY1" fmla="*/ 481853 h 2478742"/>
              <a:gd name="connsiteX2" fmla="*/ 1358153 w 4208929"/>
              <a:gd name="connsiteY2" fmla="*/ 320489 h 2478742"/>
              <a:gd name="connsiteX3" fmla="*/ 1492624 w 4208929"/>
              <a:gd name="connsiteY3" fmla="*/ 51548 h 2478742"/>
              <a:gd name="connsiteX4" fmla="*/ 1627094 w 4208929"/>
              <a:gd name="connsiteY4" fmla="*/ 38100 h 2478742"/>
              <a:gd name="connsiteX5" fmla="*/ 1761565 w 4208929"/>
              <a:gd name="connsiteY5" fmla="*/ 280148 h 2478742"/>
              <a:gd name="connsiteX6" fmla="*/ 1936376 w 4208929"/>
              <a:gd name="connsiteY6" fmla="*/ 428065 h 2478742"/>
              <a:gd name="connsiteX7" fmla="*/ 2259106 w 4208929"/>
              <a:gd name="connsiteY7" fmla="*/ 441512 h 2478742"/>
              <a:gd name="connsiteX8" fmla="*/ 2595282 w 4208929"/>
              <a:gd name="connsiteY8" fmla="*/ 522195 h 2478742"/>
              <a:gd name="connsiteX9" fmla="*/ 3025588 w 4208929"/>
              <a:gd name="connsiteY9" fmla="*/ 562536 h 2478742"/>
              <a:gd name="connsiteX10" fmla="*/ 3267635 w 4208929"/>
              <a:gd name="connsiteY10" fmla="*/ 481853 h 2478742"/>
              <a:gd name="connsiteX11" fmla="*/ 3455894 w 4208929"/>
              <a:gd name="connsiteY11" fmla="*/ 575983 h 2478742"/>
              <a:gd name="connsiteX12" fmla="*/ 4168588 w 4208929"/>
              <a:gd name="connsiteY12" fmla="*/ 791135 h 2478742"/>
              <a:gd name="connsiteX13" fmla="*/ 4208929 w 4208929"/>
              <a:gd name="connsiteY13" fmla="*/ 2203077 h 2478742"/>
              <a:gd name="connsiteX14" fmla="*/ 0 w 4208929"/>
              <a:gd name="connsiteY14" fmla="*/ 2189630 h 2478742"/>
              <a:gd name="connsiteX15" fmla="*/ 53788 w 4208929"/>
              <a:gd name="connsiteY15" fmla="*/ 481853 h 2478742"/>
              <a:gd name="connsiteX0" fmla="*/ 53788 w 4208929"/>
              <a:gd name="connsiteY0" fmla="*/ 481853 h 2478742"/>
              <a:gd name="connsiteX1" fmla="*/ 1089212 w 4208929"/>
              <a:gd name="connsiteY1" fmla="*/ 481853 h 2478742"/>
              <a:gd name="connsiteX2" fmla="*/ 1358153 w 4208929"/>
              <a:gd name="connsiteY2" fmla="*/ 320489 h 2478742"/>
              <a:gd name="connsiteX3" fmla="*/ 1492624 w 4208929"/>
              <a:gd name="connsiteY3" fmla="*/ 51548 h 2478742"/>
              <a:gd name="connsiteX4" fmla="*/ 1627094 w 4208929"/>
              <a:gd name="connsiteY4" fmla="*/ 38100 h 2478742"/>
              <a:gd name="connsiteX5" fmla="*/ 1761565 w 4208929"/>
              <a:gd name="connsiteY5" fmla="*/ 280148 h 2478742"/>
              <a:gd name="connsiteX6" fmla="*/ 1936376 w 4208929"/>
              <a:gd name="connsiteY6" fmla="*/ 428065 h 2478742"/>
              <a:gd name="connsiteX7" fmla="*/ 2259106 w 4208929"/>
              <a:gd name="connsiteY7" fmla="*/ 441512 h 2478742"/>
              <a:gd name="connsiteX8" fmla="*/ 2595282 w 4208929"/>
              <a:gd name="connsiteY8" fmla="*/ 522195 h 2478742"/>
              <a:gd name="connsiteX9" fmla="*/ 3025588 w 4208929"/>
              <a:gd name="connsiteY9" fmla="*/ 562536 h 2478742"/>
              <a:gd name="connsiteX10" fmla="*/ 3267635 w 4208929"/>
              <a:gd name="connsiteY10" fmla="*/ 481853 h 2478742"/>
              <a:gd name="connsiteX11" fmla="*/ 3455894 w 4208929"/>
              <a:gd name="connsiteY11" fmla="*/ 575983 h 2478742"/>
              <a:gd name="connsiteX12" fmla="*/ 4168588 w 4208929"/>
              <a:gd name="connsiteY12" fmla="*/ 791135 h 2478742"/>
              <a:gd name="connsiteX13" fmla="*/ 4208929 w 4208929"/>
              <a:gd name="connsiteY13" fmla="*/ 2203077 h 2478742"/>
              <a:gd name="connsiteX14" fmla="*/ 0 w 4208929"/>
              <a:gd name="connsiteY14" fmla="*/ 2189630 h 2478742"/>
              <a:gd name="connsiteX15" fmla="*/ 53788 w 4208929"/>
              <a:gd name="connsiteY15" fmla="*/ 481853 h 2478742"/>
              <a:gd name="connsiteX0" fmla="*/ 53788 w 4208929"/>
              <a:gd name="connsiteY0" fmla="*/ 481853 h 2223248"/>
              <a:gd name="connsiteX1" fmla="*/ 1089212 w 4208929"/>
              <a:gd name="connsiteY1" fmla="*/ 481853 h 2223248"/>
              <a:gd name="connsiteX2" fmla="*/ 1358153 w 4208929"/>
              <a:gd name="connsiteY2" fmla="*/ 320489 h 2223248"/>
              <a:gd name="connsiteX3" fmla="*/ 1492624 w 4208929"/>
              <a:gd name="connsiteY3" fmla="*/ 51548 h 2223248"/>
              <a:gd name="connsiteX4" fmla="*/ 1627094 w 4208929"/>
              <a:gd name="connsiteY4" fmla="*/ 38100 h 2223248"/>
              <a:gd name="connsiteX5" fmla="*/ 1761565 w 4208929"/>
              <a:gd name="connsiteY5" fmla="*/ 280148 h 2223248"/>
              <a:gd name="connsiteX6" fmla="*/ 1936376 w 4208929"/>
              <a:gd name="connsiteY6" fmla="*/ 428065 h 2223248"/>
              <a:gd name="connsiteX7" fmla="*/ 2259106 w 4208929"/>
              <a:gd name="connsiteY7" fmla="*/ 441512 h 2223248"/>
              <a:gd name="connsiteX8" fmla="*/ 2595282 w 4208929"/>
              <a:gd name="connsiteY8" fmla="*/ 522195 h 2223248"/>
              <a:gd name="connsiteX9" fmla="*/ 3025588 w 4208929"/>
              <a:gd name="connsiteY9" fmla="*/ 562536 h 2223248"/>
              <a:gd name="connsiteX10" fmla="*/ 3267635 w 4208929"/>
              <a:gd name="connsiteY10" fmla="*/ 481853 h 2223248"/>
              <a:gd name="connsiteX11" fmla="*/ 3455894 w 4208929"/>
              <a:gd name="connsiteY11" fmla="*/ 575983 h 2223248"/>
              <a:gd name="connsiteX12" fmla="*/ 4168588 w 4208929"/>
              <a:gd name="connsiteY12" fmla="*/ 791135 h 2223248"/>
              <a:gd name="connsiteX13" fmla="*/ 4208929 w 4208929"/>
              <a:gd name="connsiteY13" fmla="*/ 2203077 h 2223248"/>
              <a:gd name="connsiteX14" fmla="*/ 0 w 4208929"/>
              <a:gd name="connsiteY14" fmla="*/ 2189630 h 2223248"/>
              <a:gd name="connsiteX15" fmla="*/ 53788 w 4208929"/>
              <a:gd name="connsiteY15" fmla="*/ 481853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13447 w 4222376"/>
              <a:gd name="connsiteY14" fmla="*/ 2189630 h 2223248"/>
              <a:gd name="connsiteX15" fmla="*/ 0 w 4222376"/>
              <a:gd name="connsiteY15" fmla="*/ 468406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0 w 4222376"/>
              <a:gd name="connsiteY14" fmla="*/ 2176183 h 2223248"/>
              <a:gd name="connsiteX15" fmla="*/ 0 w 4222376"/>
              <a:gd name="connsiteY15" fmla="*/ 468406 h 2223248"/>
              <a:gd name="connsiteX0" fmla="*/ 0 w 4222376"/>
              <a:gd name="connsiteY0" fmla="*/ 468406 h 2223248"/>
              <a:gd name="connsiteX1" fmla="*/ 1102659 w 4222376"/>
              <a:gd name="connsiteY1" fmla="*/ 481853 h 2223248"/>
              <a:gd name="connsiteX2" fmla="*/ 1371600 w 4222376"/>
              <a:gd name="connsiteY2" fmla="*/ 320489 h 2223248"/>
              <a:gd name="connsiteX3" fmla="*/ 1506071 w 4222376"/>
              <a:gd name="connsiteY3" fmla="*/ 51548 h 2223248"/>
              <a:gd name="connsiteX4" fmla="*/ 1640541 w 4222376"/>
              <a:gd name="connsiteY4" fmla="*/ 38100 h 2223248"/>
              <a:gd name="connsiteX5" fmla="*/ 1775012 w 4222376"/>
              <a:gd name="connsiteY5" fmla="*/ 280148 h 2223248"/>
              <a:gd name="connsiteX6" fmla="*/ 1949823 w 4222376"/>
              <a:gd name="connsiteY6" fmla="*/ 428065 h 2223248"/>
              <a:gd name="connsiteX7" fmla="*/ 2272553 w 4222376"/>
              <a:gd name="connsiteY7" fmla="*/ 441512 h 2223248"/>
              <a:gd name="connsiteX8" fmla="*/ 2608729 w 4222376"/>
              <a:gd name="connsiteY8" fmla="*/ 522195 h 2223248"/>
              <a:gd name="connsiteX9" fmla="*/ 3039035 w 4222376"/>
              <a:gd name="connsiteY9" fmla="*/ 562536 h 2223248"/>
              <a:gd name="connsiteX10" fmla="*/ 3281082 w 4222376"/>
              <a:gd name="connsiteY10" fmla="*/ 481853 h 2223248"/>
              <a:gd name="connsiteX11" fmla="*/ 3469341 w 4222376"/>
              <a:gd name="connsiteY11" fmla="*/ 575983 h 2223248"/>
              <a:gd name="connsiteX12" fmla="*/ 4182035 w 4222376"/>
              <a:gd name="connsiteY12" fmla="*/ 791135 h 2223248"/>
              <a:gd name="connsiteX13" fmla="*/ 4222376 w 4222376"/>
              <a:gd name="connsiteY13" fmla="*/ 2203077 h 2223248"/>
              <a:gd name="connsiteX14" fmla="*/ 0 w 4222376"/>
              <a:gd name="connsiteY14" fmla="*/ 2216524 h 2223248"/>
              <a:gd name="connsiteX15" fmla="*/ 0 w 4222376"/>
              <a:gd name="connsiteY15" fmla="*/ 468406 h 2223248"/>
              <a:gd name="connsiteX0" fmla="*/ 0 w 4247028"/>
              <a:gd name="connsiteY0" fmla="*/ 468406 h 2223248"/>
              <a:gd name="connsiteX1" fmla="*/ 1102659 w 4247028"/>
              <a:gd name="connsiteY1" fmla="*/ 481853 h 2223248"/>
              <a:gd name="connsiteX2" fmla="*/ 1371600 w 4247028"/>
              <a:gd name="connsiteY2" fmla="*/ 320489 h 2223248"/>
              <a:gd name="connsiteX3" fmla="*/ 1506071 w 4247028"/>
              <a:gd name="connsiteY3" fmla="*/ 51548 h 2223248"/>
              <a:gd name="connsiteX4" fmla="*/ 1640541 w 4247028"/>
              <a:gd name="connsiteY4" fmla="*/ 38100 h 2223248"/>
              <a:gd name="connsiteX5" fmla="*/ 1775012 w 4247028"/>
              <a:gd name="connsiteY5" fmla="*/ 280148 h 2223248"/>
              <a:gd name="connsiteX6" fmla="*/ 1949823 w 4247028"/>
              <a:gd name="connsiteY6" fmla="*/ 428065 h 2223248"/>
              <a:gd name="connsiteX7" fmla="*/ 2272553 w 4247028"/>
              <a:gd name="connsiteY7" fmla="*/ 441512 h 2223248"/>
              <a:gd name="connsiteX8" fmla="*/ 2608729 w 4247028"/>
              <a:gd name="connsiteY8" fmla="*/ 522195 h 2223248"/>
              <a:gd name="connsiteX9" fmla="*/ 3039035 w 4247028"/>
              <a:gd name="connsiteY9" fmla="*/ 562536 h 2223248"/>
              <a:gd name="connsiteX10" fmla="*/ 3281082 w 4247028"/>
              <a:gd name="connsiteY10" fmla="*/ 481853 h 2223248"/>
              <a:gd name="connsiteX11" fmla="*/ 3469341 w 4247028"/>
              <a:gd name="connsiteY11" fmla="*/ 575983 h 2223248"/>
              <a:gd name="connsiteX12" fmla="*/ 4235823 w 4247028"/>
              <a:gd name="connsiteY12" fmla="*/ 804582 h 2223248"/>
              <a:gd name="connsiteX13" fmla="*/ 4222376 w 4247028"/>
              <a:gd name="connsiteY13" fmla="*/ 2203077 h 2223248"/>
              <a:gd name="connsiteX14" fmla="*/ 0 w 4247028"/>
              <a:gd name="connsiteY14" fmla="*/ 2216524 h 2223248"/>
              <a:gd name="connsiteX15" fmla="*/ 0 w 4247028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22376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32353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5823"/>
              <a:gd name="connsiteY0" fmla="*/ 468406 h 2223248"/>
              <a:gd name="connsiteX1" fmla="*/ 1102659 w 4235823"/>
              <a:gd name="connsiteY1" fmla="*/ 481853 h 2223248"/>
              <a:gd name="connsiteX2" fmla="*/ 1371600 w 4235823"/>
              <a:gd name="connsiteY2" fmla="*/ 320489 h 2223248"/>
              <a:gd name="connsiteX3" fmla="*/ 1506071 w 4235823"/>
              <a:gd name="connsiteY3" fmla="*/ 51548 h 2223248"/>
              <a:gd name="connsiteX4" fmla="*/ 1640541 w 4235823"/>
              <a:gd name="connsiteY4" fmla="*/ 38100 h 2223248"/>
              <a:gd name="connsiteX5" fmla="*/ 1775012 w 4235823"/>
              <a:gd name="connsiteY5" fmla="*/ 280148 h 2223248"/>
              <a:gd name="connsiteX6" fmla="*/ 1949823 w 4235823"/>
              <a:gd name="connsiteY6" fmla="*/ 428065 h 2223248"/>
              <a:gd name="connsiteX7" fmla="*/ 2272553 w 4235823"/>
              <a:gd name="connsiteY7" fmla="*/ 441512 h 2223248"/>
              <a:gd name="connsiteX8" fmla="*/ 2608729 w 4235823"/>
              <a:gd name="connsiteY8" fmla="*/ 522195 h 2223248"/>
              <a:gd name="connsiteX9" fmla="*/ 3039035 w 4235823"/>
              <a:gd name="connsiteY9" fmla="*/ 562536 h 2223248"/>
              <a:gd name="connsiteX10" fmla="*/ 3281082 w 4235823"/>
              <a:gd name="connsiteY10" fmla="*/ 481853 h 2223248"/>
              <a:gd name="connsiteX11" fmla="*/ 3469341 w 4235823"/>
              <a:gd name="connsiteY11" fmla="*/ 575983 h 2223248"/>
              <a:gd name="connsiteX12" fmla="*/ 4235823 w 4235823"/>
              <a:gd name="connsiteY12" fmla="*/ 804582 h 2223248"/>
              <a:gd name="connsiteX13" fmla="*/ 4232353 w 4235823"/>
              <a:gd name="connsiteY13" fmla="*/ 2203077 h 2223248"/>
              <a:gd name="connsiteX14" fmla="*/ 0 w 4235823"/>
              <a:gd name="connsiteY14" fmla="*/ 2216524 h 2223248"/>
              <a:gd name="connsiteX15" fmla="*/ 0 w 4235823"/>
              <a:gd name="connsiteY15" fmla="*/ 468406 h 2223248"/>
              <a:gd name="connsiteX0" fmla="*/ 0 w 4236344"/>
              <a:gd name="connsiteY0" fmla="*/ 468406 h 2234642"/>
              <a:gd name="connsiteX1" fmla="*/ 1102659 w 4236344"/>
              <a:gd name="connsiteY1" fmla="*/ 481853 h 2234642"/>
              <a:gd name="connsiteX2" fmla="*/ 1371600 w 4236344"/>
              <a:gd name="connsiteY2" fmla="*/ 320489 h 2234642"/>
              <a:gd name="connsiteX3" fmla="*/ 1506071 w 4236344"/>
              <a:gd name="connsiteY3" fmla="*/ 51548 h 2234642"/>
              <a:gd name="connsiteX4" fmla="*/ 1640541 w 4236344"/>
              <a:gd name="connsiteY4" fmla="*/ 38100 h 2234642"/>
              <a:gd name="connsiteX5" fmla="*/ 1775012 w 4236344"/>
              <a:gd name="connsiteY5" fmla="*/ 280148 h 2234642"/>
              <a:gd name="connsiteX6" fmla="*/ 1949823 w 4236344"/>
              <a:gd name="connsiteY6" fmla="*/ 428065 h 2234642"/>
              <a:gd name="connsiteX7" fmla="*/ 2272553 w 4236344"/>
              <a:gd name="connsiteY7" fmla="*/ 441512 h 2234642"/>
              <a:gd name="connsiteX8" fmla="*/ 2608729 w 4236344"/>
              <a:gd name="connsiteY8" fmla="*/ 522195 h 2234642"/>
              <a:gd name="connsiteX9" fmla="*/ 3039035 w 4236344"/>
              <a:gd name="connsiteY9" fmla="*/ 562536 h 2234642"/>
              <a:gd name="connsiteX10" fmla="*/ 3281082 w 4236344"/>
              <a:gd name="connsiteY10" fmla="*/ 481853 h 2234642"/>
              <a:gd name="connsiteX11" fmla="*/ 3469341 w 4236344"/>
              <a:gd name="connsiteY11" fmla="*/ 575983 h 2234642"/>
              <a:gd name="connsiteX12" fmla="*/ 4235823 w 4236344"/>
              <a:gd name="connsiteY12" fmla="*/ 804582 h 2234642"/>
              <a:gd name="connsiteX13" fmla="*/ 4236344 w 4236344"/>
              <a:gd name="connsiteY13" fmla="*/ 2214471 h 2234642"/>
              <a:gd name="connsiteX14" fmla="*/ 0 w 4236344"/>
              <a:gd name="connsiteY14" fmla="*/ 2216524 h 2234642"/>
              <a:gd name="connsiteX15" fmla="*/ 0 w 4236344"/>
              <a:gd name="connsiteY15" fmla="*/ 468406 h 2234642"/>
              <a:gd name="connsiteX0" fmla="*/ 0 w 4236344"/>
              <a:gd name="connsiteY0" fmla="*/ 468406 h 2216524"/>
              <a:gd name="connsiteX1" fmla="*/ 1102659 w 4236344"/>
              <a:gd name="connsiteY1" fmla="*/ 481853 h 2216524"/>
              <a:gd name="connsiteX2" fmla="*/ 1371600 w 4236344"/>
              <a:gd name="connsiteY2" fmla="*/ 320489 h 2216524"/>
              <a:gd name="connsiteX3" fmla="*/ 1506071 w 4236344"/>
              <a:gd name="connsiteY3" fmla="*/ 51548 h 2216524"/>
              <a:gd name="connsiteX4" fmla="*/ 1640541 w 4236344"/>
              <a:gd name="connsiteY4" fmla="*/ 38100 h 2216524"/>
              <a:gd name="connsiteX5" fmla="*/ 1775012 w 4236344"/>
              <a:gd name="connsiteY5" fmla="*/ 280148 h 2216524"/>
              <a:gd name="connsiteX6" fmla="*/ 1949823 w 4236344"/>
              <a:gd name="connsiteY6" fmla="*/ 428065 h 2216524"/>
              <a:gd name="connsiteX7" fmla="*/ 2272553 w 4236344"/>
              <a:gd name="connsiteY7" fmla="*/ 441512 h 2216524"/>
              <a:gd name="connsiteX8" fmla="*/ 2608729 w 4236344"/>
              <a:gd name="connsiteY8" fmla="*/ 522195 h 2216524"/>
              <a:gd name="connsiteX9" fmla="*/ 3039035 w 4236344"/>
              <a:gd name="connsiteY9" fmla="*/ 562536 h 2216524"/>
              <a:gd name="connsiteX10" fmla="*/ 3281082 w 4236344"/>
              <a:gd name="connsiteY10" fmla="*/ 481853 h 2216524"/>
              <a:gd name="connsiteX11" fmla="*/ 3469341 w 4236344"/>
              <a:gd name="connsiteY11" fmla="*/ 575983 h 2216524"/>
              <a:gd name="connsiteX12" fmla="*/ 4235823 w 4236344"/>
              <a:gd name="connsiteY12" fmla="*/ 804582 h 2216524"/>
              <a:gd name="connsiteX13" fmla="*/ 4236344 w 4236344"/>
              <a:gd name="connsiteY13" fmla="*/ 2214471 h 2216524"/>
              <a:gd name="connsiteX14" fmla="*/ 0 w 4236344"/>
              <a:gd name="connsiteY14" fmla="*/ 2216524 h 2216524"/>
              <a:gd name="connsiteX15" fmla="*/ 0 w 4236344"/>
              <a:gd name="connsiteY15" fmla="*/ 468406 h 2216524"/>
              <a:gd name="connsiteX0" fmla="*/ 0 w 4236344"/>
              <a:gd name="connsiteY0" fmla="*/ 468406 h 2223016"/>
              <a:gd name="connsiteX1" fmla="*/ 1102659 w 4236344"/>
              <a:gd name="connsiteY1" fmla="*/ 481853 h 2223016"/>
              <a:gd name="connsiteX2" fmla="*/ 1371600 w 4236344"/>
              <a:gd name="connsiteY2" fmla="*/ 320489 h 2223016"/>
              <a:gd name="connsiteX3" fmla="*/ 1506071 w 4236344"/>
              <a:gd name="connsiteY3" fmla="*/ 51548 h 2223016"/>
              <a:gd name="connsiteX4" fmla="*/ 1640541 w 4236344"/>
              <a:gd name="connsiteY4" fmla="*/ 38100 h 2223016"/>
              <a:gd name="connsiteX5" fmla="*/ 1775012 w 4236344"/>
              <a:gd name="connsiteY5" fmla="*/ 280148 h 2223016"/>
              <a:gd name="connsiteX6" fmla="*/ 1949823 w 4236344"/>
              <a:gd name="connsiteY6" fmla="*/ 428065 h 2223016"/>
              <a:gd name="connsiteX7" fmla="*/ 2272553 w 4236344"/>
              <a:gd name="connsiteY7" fmla="*/ 441512 h 2223016"/>
              <a:gd name="connsiteX8" fmla="*/ 2608729 w 4236344"/>
              <a:gd name="connsiteY8" fmla="*/ 522195 h 2223016"/>
              <a:gd name="connsiteX9" fmla="*/ 3039035 w 4236344"/>
              <a:gd name="connsiteY9" fmla="*/ 562536 h 2223016"/>
              <a:gd name="connsiteX10" fmla="*/ 3281082 w 4236344"/>
              <a:gd name="connsiteY10" fmla="*/ 481853 h 2223016"/>
              <a:gd name="connsiteX11" fmla="*/ 3469341 w 4236344"/>
              <a:gd name="connsiteY11" fmla="*/ 575983 h 2223016"/>
              <a:gd name="connsiteX12" fmla="*/ 4235823 w 4236344"/>
              <a:gd name="connsiteY12" fmla="*/ 804582 h 2223016"/>
              <a:gd name="connsiteX13" fmla="*/ 4236344 w 4236344"/>
              <a:gd name="connsiteY13" fmla="*/ 2223016 h 2223016"/>
              <a:gd name="connsiteX14" fmla="*/ 0 w 4236344"/>
              <a:gd name="connsiteY14" fmla="*/ 2216524 h 2223016"/>
              <a:gd name="connsiteX15" fmla="*/ 0 w 4236344"/>
              <a:gd name="connsiteY15" fmla="*/ 468406 h 2223016"/>
              <a:gd name="connsiteX0" fmla="*/ 0 w 4236344"/>
              <a:gd name="connsiteY0" fmla="*/ 468406 h 2223016"/>
              <a:gd name="connsiteX1" fmla="*/ 1102659 w 4236344"/>
              <a:gd name="connsiteY1" fmla="*/ 481853 h 2223016"/>
              <a:gd name="connsiteX2" fmla="*/ 1371600 w 4236344"/>
              <a:gd name="connsiteY2" fmla="*/ 320489 h 2223016"/>
              <a:gd name="connsiteX3" fmla="*/ 1506071 w 4236344"/>
              <a:gd name="connsiteY3" fmla="*/ 51548 h 2223016"/>
              <a:gd name="connsiteX4" fmla="*/ 1640541 w 4236344"/>
              <a:gd name="connsiteY4" fmla="*/ 38100 h 2223016"/>
              <a:gd name="connsiteX5" fmla="*/ 1775012 w 4236344"/>
              <a:gd name="connsiteY5" fmla="*/ 280148 h 2223016"/>
              <a:gd name="connsiteX6" fmla="*/ 1949823 w 4236344"/>
              <a:gd name="connsiteY6" fmla="*/ 428065 h 2223016"/>
              <a:gd name="connsiteX7" fmla="*/ 2272553 w 4236344"/>
              <a:gd name="connsiteY7" fmla="*/ 441512 h 2223016"/>
              <a:gd name="connsiteX8" fmla="*/ 2608729 w 4236344"/>
              <a:gd name="connsiteY8" fmla="*/ 522195 h 2223016"/>
              <a:gd name="connsiteX9" fmla="*/ 3039035 w 4236344"/>
              <a:gd name="connsiteY9" fmla="*/ 562536 h 2223016"/>
              <a:gd name="connsiteX10" fmla="*/ 3281082 w 4236344"/>
              <a:gd name="connsiteY10" fmla="*/ 481853 h 2223016"/>
              <a:gd name="connsiteX11" fmla="*/ 3469341 w 4236344"/>
              <a:gd name="connsiteY11" fmla="*/ 575983 h 2223016"/>
              <a:gd name="connsiteX12" fmla="*/ 4235823 w 4236344"/>
              <a:gd name="connsiteY12" fmla="*/ 804582 h 2223016"/>
              <a:gd name="connsiteX13" fmla="*/ 4236344 w 4236344"/>
              <a:gd name="connsiteY13" fmla="*/ 2223016 h 2223016"/>
              <a:gd name="connsiteX14" fmla="*/ 0 w 4236344"/>
              <a:gd name="connsiteY14" fmla="*/ 2222221 h 2223016"/>
              <a:gd name="connsiteX15" fmla="*/ 0 w 4236344"/>
              <a:gd name="connsiteY15" fmla="*/ 468406 h 222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6344" h="2223016">
                <a:moveTo>
                  <a:pt x="0" y="468406"/>
                </a:moveTo>
                <a:cubicBezTo>
                  <a:pt x="409015" y="481853"/>
                  <a:pt x="874059" y="506506"/>
                  <a:pt x="1102659" y="481853"/>
                </a:cubicBezTo>
                <a:cubicBezTo>
                  <a:pt x="1331259" y="457200"/>
                  <a:pt x="1304365" y="392207"/>
                  <a:pt x="1371600" y="320489"/>
                </a:cubicBezTo>
                <a:cubicBezTo>
                  <a:pt x="1438835" y="248772"/>
                  <a:pt x="1461248" y="98613"/>
                  <a:pt x="1506071" y="51548"/>
                </a:cubicBezTo>
                <a:cubicBezTo>
                  <a:pt x="1550895" y="4483"/>
                  <a:pt x="1595718" y="0"/>
                  <a:pt x="1640541" y="38100"/>
                </a:cubicBezTo>
                <a:cubicBezTo>
                  <a:pt x="1685364" y="76200"/>
                  <a:pt x="1723465" y="215154"/>
                  <a:pt x="1775012" y="280148"/>
                </a:cubicBezTo>
                <a:cubicBezTo>
                  <a:pt x="1826559" y="345142"/>
                  <a:pt x="1866900" y="401171"/>
                  <a:pt x="1949823" y="428065"/>
                </a:cubicBezTo>
                <a:cubicBezTo>
                  <a:pt x="2032746" y="454959"/>
                  <a:pt x="2162735" y="425824"/>
                  <a:pt x="2272553" y="441512"/>
                </a:cubicBezTo>
                <a:cubicBezTo>
                  <a:pt x="2382371" y="457200"/>
                  <a:pt x="2480982" y="502024"/>
                  <a:pt x="2608729" y="522195"/>
                </a:cubicBezTo>
                <a:cubicBezTo>
                  <a:pt x="2736476" y="542366"/>
                  <a:pt x="2926976" y="569260"/>
                  <a:pt x="3039035" y="562536"/>
                </a:cubicBezTo>
                <a:cubicBezTo>
                  <a:pt x="3151094" y="555812"/>
                  <a:pt x="3209364" y="479612"/>
                  <a:pt x="3281082" y="481853"/>
                </a:cubicBezTo>
                <a:cubicBezTo>
                  <a:pt x="3352800" y="484094"/>
                  <a:pt x="3310218" y="522195"/>
                  <a:pt x="3469341" y="575983"/>
                </a:cubicBezTo>
                <a:cubicBezTo>
                  <a:pt x="3628465" y="629771"/>
                  <a:pt x="3942229" y="654424"/>
                  <a:pt x="4235823" y="804582"/>
                </a:cubicBezTo>
                <a:cubicBezTo>
                  <a:pt x="4233581" y="1304364"/>
                  <a:pt x="4235361" y="1720993"/>
                  <a:pt x="4236344" y="2223016"/>
                </a:cubicBezTo>
                <a:lnTo>
                  <a:pt x="0" y="2222221"/>
                </a:lnTo>
                <a:lnTo>
                  <a:pt x="0" y="468406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1511006" y="4496637"/>
            <a:ext cx="4591344" cy="1680584"/>
          </a:xfrm>
          <a:custGeom>
            <a:avLst/>
            <a:gdLst>
              <a:gd name="connsiteX0" fmla="*/ 0 w 3048000"/>
              <a:gd name="connsiteY0" fmla="*/ 0 h 1767840"/>
              <a:gd name="connsiteX1" fmla="*/ 402336 w 3048000"/>
              <a:gd name="connsiteY1" fmla="*/ 573024 h 1767840"/>
              <a:gd name="connsiteX2" fmla="*/ 1085088 w 3048000"/>
              <a:gd name="connsiteY2" fmla="*/ 1194816 h 1767840"/>
              <a:gd name="connsiteX3" fmla="*/ 2133600 w 3048000"/>
              <a:gd name="connsiteY3" fmla="*/ 1597152 h 1767840"/>
              <a:gd name="connsiteX4" fmla="*/ 3048000 w 3048000"/>
              <a:gd name="connsiteY4" fmla="*/ 1767840 h 1767840"/>
              <a:gd name="connsiteX0" fmla="*/ 0 w 3200265"/>
              <a:gd name="connsiteY0" fmla="*/ 0 h 1795306"/>
              <a:gd name="connsiteX1" fmla="*/ 402336 w 3200265"/>
              <a:gd name="connsiteY1" fmla="*/ 573024 h 1795306"/>
              <a:gd name="connsiteX2" fmla="*/ 1085088 w 3200265"/>
              <a:gd name="connsiteY2" fmla="*/ 1194816 h 1795306"/>
              <a:gd name="connsiteX3" fmla="*/ 2133600 w 3200265"/>
              <a:gd name="connsiteY3" fmla="*/ 1597152 h 1795306"/>
              <a:gd name="connsiteX4" fmla="*/ 3048000 w 3200265"/>
              <a:gd name="connsiteY4" fmla="*/ 1767840 h 1795306"/>
              <a:gd name="connsiteX5" fmla="*/ 3047191 w 3200265"/>
              <a:gd name="connsiteY5" fmla="*/ 1761946 h 1795306"/>
              <a:gd name="connsiteX0" fmla="*/ 23779 w 3431342"/>
              <a:gd name="connsiteY0" fmla="*/ 0 h 1796028"/>
              <a:gd name="connsiteX1" fmla="*/ 426115 w 3431342"/>
              <a:gd name="connsiteY1" fmla="*/ 573024 h 1796028"/>
              <a:gd name="connsiteX2" fmla="*/ 1108867 w 3431342"/>
              <a:gd name="connsiteY2" fmla="*/ 1194816 h 1796028"/>
              <a:gd name="connsiteX3" fmla="*/ 2157379 w 3431342"/>
              <a:gd name="connsiteY3" fmla="*/ 1597152 h 1796028"/>
              <a:gd name="connsiteX4" fmla="*/ 3071779 w 3431342"/>
              <a:gd name="connsiteY4" fmla="*/ 1767840 h 1796028"/>
              <a:gd name="connsiteX5" fmla="*/ 0 w 3431342"/>
              <a:gd name="connsiteY5" fmla="*/ 1766280 h 1796028"/>
              <a:gd name="connsiteX0" fmla="*/ 23779 w 3431342"/>
              <a:gd name="connsiteY0" fmla="*/ 0 h 1767840"/>
              <a:gd name="connsiteX1" fmla="*/ 426115 w 3431342"/>
              <a:gd name="connsiteY1" fmla="*/ 573024 h 1767840"/>
              <a:gd name="connsiteX2" fmla="*/ 1108867 w 3431342"/>
              <a:gd name="connsiteY2" fmla="*/ 1194816 h 1767840"/>
              <a:gd name="connsiteX3" fmla="*/ 2157379 w 3431342"/>
              <a:gd name="connsiteY3" fmla="*/ 1597152 h 1767840"/>
              <a:gd name="connsiteX4" fmla="*/ 3071779 w 3431342"/>
              <a:gd name="connsiteY4" fmla="*/ 1767840 h 1767840"/>
              <a:gd name="connsiteX5" fmla="*/ 0 w 3431342"/>
              <a:gd name="connsiteY5" fmla="*/ 1766280 h 1767840"/>
              <a:gd name="connsiteX0" fmla="*/ 23779 w 3071779"/>
              <a:gd name="connsiteY0" fmla="*/ 0 h 1767840"/>
              <a:gd name="connsiteX1" fmla="*/ 426115 w 3071779"/>
              <a:gd name="connsiteY1" fmla="*/ 573024 h 1767840"/>
              <a:gd name="connsiteX2" fmla="*/ 1108867 w 3071779"/>
              <a:gd name="connsiteY2" fmla="*/ 1194816 h 1767840"/>
              <a:gd name="connsiteX3" fmla="*/ 2157379 w 3071779"/>
              <a:gd name="connsiteY3" fmla="*/ 1597152 h 1767840"/>
              <a:gd name="connsiteX4" fmla="*/ 3071779 w 3071779"/>
              <a:gd name="connsiteY4" fmla="*/ 1767840 h 1767840"/>
              <a:gd name="connsiteX5" fmla="*/ 0 w 3071779"/>
              <a:gd name="connsiteY5" fmla="*/ 1766280 h 1767840"/>
              <a:gd name="connsiteX0" fmla="*/ 23779 w 3082385"/>
              <a:gd name="connsiteY0" fmla="*/ 0 h 1780841"/>
              <a:gd name="connsiteX1" fmla="*/ 426115 w 3082385"/>
              <a:gd name="connsiteY1" fmla="*/ 573024 h 1780841"/>
              <a:gd name="connsiteX2" fmla="*/ 1108867 w 3082385"/>
              <a:gd name="connsiteY2" fmla="*/ 1194816 h 1780841"/>
              <a:gd name="connsiteX3" fmla="*/ 2157379 w 3082385"/>
              <a:gd name="connsiteY3" fmla="*/ 1597152 h 1780841"/>
              <a:gd name="connsiteX4" fmla="*/ 3082385 w 3082385"/>
              <a:gd name="connsiteY4" fmla="*/ 1780841 h 1780841"/>
              <a:gd name="connsiteX5" fmla="*/ 0 w 3082385"/>
              <a:gd name="connsiteY5" fmla="*/ 1766280 h 1780841"/>
              <a:gd name="connsiteX0" fmla="*/ 23779 w 3082385"/>
              <a:gd name="connsiteY0" fmla="*/ 0 h 1780841"/>
              <a:gd name="connsiteX1" fmla="*/ 426115 w 3082385"/>
              <a:gd name="connsiteY1" fmla="*/ 573024 h 1780841"/>
              <a:gd name="connsiteX2" fmla="*/ 1108867 w 3082385"/>
              <a:gd name="connsiteY2" fmla="*/ 1194816 h 1780841"/>
              <a:gd name="connsiteX3" fmla="*/ 2157379 w 3082385"/>
              <a:gd name="connsiteY3" fmla="*/ 1597152 h 1780841"/>
              <a:gd name="connsiteX4" fmla="*/ 3082385 w 3082385"/>
              <a:gd name="connsiteY4" fmla="*/ 1780841 h 1780841"/>
              <a:gd name="connsiteX5" fmla="*/ 0 w 3082385"/>
              <a:gd name="connsiteY5" fmla="*/ 1766280 h 1780841"/>
              <a:gd name="connsiteX6" fmla="*/ 23779 w 3082385"/>
              <a:gd name="connsiteY6" fmla="*/ 0 h 1780841"/>
              <a:gd name="connsiteX0" fmla="*/ 10778 w 3069384"/>
              <a:gd name="connsiteY0" fmla="*/ 0 h 1780841"/>
              <a:gd name="connsiteX1" fmla="*/ 413114 w 3069384"/>
              <a:gd name="connsiteY1" fmla="*/ 573024 h 1780841"/>
              <a:gd name="connsiteX2" fmla="*/ 1095866 w 3069384"/>
              <a:gd name="connsiteY2" fmla="*/ 1194816 h 1780841"/>
              <a:gd name="connsiteX3" fmla="*/ 2144378 w 3069384"/>
              <a:gd name="connsiteY3" fmla="*/ 1597152 h 1780841"/>
              <a:gd name="connsiteX4" fmla="*/ 3069384 w 3069384"/>
              <a:gd name="connsiteY4" fmla="*/ 1780841 h 1780841"/>
              <a:gd name="connsiteX5" fmla="*/ 0 w 3069384"/>
              <a:gd name="connsiteY5" fmla="*/ 1779281 h 1780841"/>
              <a:gd name="connsiteX6" fmla="*/ 10778 w 3069384"/>
              <a:gd name="connsiteY6" fmla="*/ 0 h 1780841"/>
              <a:gd name="connsiteX0" fmla="*/ 6444 w 3065050"/>
              <a:gd name="connsiteY0" fmla="*/ 0 h 1780841"/>
              <a:gd name="connsiteX1" fmla="*/ 408780 w 3065050"/>
              <a:gd name="connsiteY1" fmla="*/ 573024 h 1780841"/>
              <a:gd name="connsiteX2" fmla="*/ 1091532 w 3065050"/>
              <a:gd name="connsiteY2" fmla="*/ 1194816 h 1780841"/>
              <a:gd name="connsiteX3" fmla="*/ 2140044 w 3065050"/>
              <a:gd name="connsiteY3" fmla="*/ 1597152 h 1780841"/>
              <a:gd name="connsiteX4" fmla="*/ 3065050 w 3065050"/>
              <a:gd name="connsiteY4" fmla="*/ 1780841 h 1780841"/>
              <a:gd name="connsiteX5" fmla="*/ 0 w 3065050"/>
              <a:gd name="connsiteY5" fmla="*/ 1770613 h 1780841"/>
              <a:gd name="connsiteX6" fmla="*/ 6444 w 3065050"/>
              <a:gd name="connsiteY6" fmla="*/ 0 h 1780841"/>
              <a:gd name="connsiteX0" fmla="*/ 3593 w 3062199"/>
              <a:gd name="connsiteY0" fmla="*/ 0 h 1780841"/>
              <a:gd name="connsiteX1" fmla="*/ 405929 w 3062199"/>
              <a:gd name="connsiteY1" fmla="*/ 573024 h 1780841"/>
              <a:gd name="connsiteX2" fmla="*/ 1088681 w 3062199"/>
              <a:gd name="connsiteY2" fmla="*/ 1194816 h 1780841"/>
              <a:gd name="connsiteX3" fmla="*/ 2137193 w 3062199"/>
              <a:gd name="connsiteY3" fmla="*/ 1597152 h 1780841"/>
              <a:gd name="connsiteX4" fmla="*/ 3062199 w 3062199"/>
              <a:gd name="connsiteY4" fmla="*/ 1780841 h 1780841"/>
              <a:gd name="connsiteX5" fmla="*/ 5817 w 3062199"/>
              <a:gd name="connsiteY5" fmla="*/ 1770613 h 1780841"/>
              <a:gd name="connsiteX6" fmla="*/ 3593 w 3062199"/>
              <a:gd name="connsiteY6" fmla="*/ 0 h 1780841"/>
              <a:gd name="connsiteX0" fmla="*/ 10777 w 3069383"/>
              <a:gd name="connsiteY0" fmla="*/ 0 h 1780841"/>
              <a:gd name="connsiteX1" fmla="*/ 413113 w 3069383"/>
              <a:gd name="connsiteY1" fmla="*/ 573024 h 1780841"/>
              <a:gd name="connsiteX2" fmla="*/ 1095865 w 3069383"/>
              <a:gd name="connsiteY2" fmla="*/ 1194816 h 1780841"/>
              <a:gd name="connsiteX3" fmla="*/ 2144377 w 3069383"/>
              <a:gd name="connsiteY3" fmla="*/ 1597152 h 1780841"/>
              <a:gd name="connsiteX4" fmla="*/ 3069383 w 3069383"/>
              <a:gd name="connsiteY4" fmla="*/ 1780841 h 1780841"/>
              <a:gd name="connsiteX5" fmla="*/ 0 w 3069383"/>
              <a:gd name="connsiteY5" fmla="*/ 1766279 h 1780841"/>
              <a:gd name="connsiteX6" fmla="*/ 10777 w 3069383"/>
              <a:gd name="connsiteY6" fmla="*/ 0 h 1780841"/>
              <a:gd name="connsiteX0" fmla="*/ 3593 w 3070908"/>
              <a:gd name="connsiteY0" fmla="*/ 0 h 1780841"/>
              <a:gd name="connsiteX1" fmla="*/ 414638 w 3070908"/>
              <a:gd name="connsiteY1" fmla="*/ 573024 h 1780841"/>
              <a:gd name="connsiteX2" fmla="*/ 1097390 w 3070908"/>
              <a:gd name="connsiteY2" fmla="*/ 1194816 h 1780841"/>
              <a:gd name="connsiteX3" fmla="*/ 2145902 w 3070908"/>
              <a:gd name="connsiteY3" fmla="*/ 1597152 h 1780841"/>
              <a:gd name="connsiteX4" fmla="*/ 3070908 w 3070908"/>
              <a:gd name="connsiteY4" fmla="*/ 1780841 h 1780841"/>
              <a:gd name="connsiteX5" fmla="*/ 1525 w 3070908"/>
              <a:gd name="connsiteY5" fmla="*/ 1766279 h 1780841"/>
              <a:gd name="connsiteX6" fmla="*/ 3593 w 3070908"/>
              <a:gd name="connsiteY6" fmla="*/ 0 h 1780841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4428 w 3070907"/>
              <a:gd name="connsiteY5" fmla="*/ 1766634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4428 w 3070907"/>
              <a:gd name="connsiteY5" fmla="*/ 1766634 h 1772132"/>
              <a:gd name="connsiteX6" fmla="*/ 3593 w 3070907"/>
              <a:gd name="connsiteY6" fmla="*/ 0 h 1772132"/>
              <a:gd name="connsiteX0" fmla="*/ 3593 w 3070908"/>
              <a:gd name="connsiteY0" fmla="*/ 0 h 1766634"/>
              <a:gd name="connsiteX1" fmla="*/ 414638 w 3070908"/>
              <a:gd name="connsiteY1" fmla="*/ 573024 h 1766634"/>
              <a:gd name="connsiteX2" fmla="*/ 1097390 w 3070908"/>
              <a:gd name="connsiteY2" fmla="*/ 1194816 h 1766634"/>
              <a:gd name="connsiteX3" fmla="*/ 2145902 w 3070908"/>
              <a:gd name="connsiteY3" fmla="*/ 1597152 h 1766634"/>
              <a:gd name="connsiteX4" fmla="*/ 3070908 w 3070908"/>
              <a:gd name="connsiteY4" fmla="*/ 1766634 h 1766634"/>
              <a:gd name="connsiteX5" fmla="*/ 4428 w 3070908"/>
              <a:gd name="connsiteY5" fmla="*/ 1766634 h 1766634"/>
              <a:gd name="connsiteX6" fmla="*/ 3593 w 3070908"/>
              <a:gd name="connsiteY6" fmla="*/ 0 h 17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908" h="1766634">
                <a:moveTo>
                  <a:pt x="3593" y="0"/>
                </a:moveTo>
                <a:cubicBezTo>
                  <a:pt x="114337" y="186944"/>
                  <a:pt x="232339" y="373888"/>
                  <a:pt x="414638" y="573024"/>
                </a:cubicBezTo>
                <a:cubicBezTo>
                  <a:pt x="596937" y="772160"/>
                  <a:pt x="808846" y="1024128"/>
                  <a:pt x="1097390" y="1194816"/>
                </a:cubicBezTo>
                <a:cubicBezTo>
                  <a:pt x="1385934" y="1365504"/>
                  <a:pt x="1816982" y="1501849"/>
                  <a:pt x="2145902" y="1597152"/>
                </a:cubicBezTo>
                <a:cubicBezTo>
                  <a:pt x="2474822" y="1692455"/>
                  <a:pt x="2694947" y="1712733"/>
                  <a:pt x="3070908" y="1766634"/>
                </a:cubicBezTo>
                <a:lnTo>
                  <a:pt x="4428" y="1766634"/>
                </a:lnTo>
                <a:cubicBezTo>
                  <a:pt x="8021" y="1173540"/>
                  <a:pt x="0" y="593094"/>
                  <a:pt x="359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11006" y="4924425"/>
            <a:ext cx="4591344" cy="1252796"/>
          </a:xfrm>
          <a:custGeom>
            <a:avLst/>
            <a:gdLst>
              <a:gd name="connsiteX0" fmla="*/ 0 w 3048000"/>
              <a:gd name="connsiteY0" fmla="*/ 0 h 1767840"/>
              <a:gd name="connsiteX1" fmla="*/ 402336 w 3048000"/>
              <a:gd name="connsiteY1" fmla="*/ 573024 h 1767840"/>
              <a:gd name="connsiteX2" fmla="*/ 1085088 w 3048000"/>
              <a:gd name="connsiteY2" fmla="*/ 1194816 h 1767840"/>
              <a:gd name="connsiteX3" fmla="*/ 2133600 w 3048000"/>
              <a:gd name="connsiteY3" fmla="*/ 1597152 h 1767840"/>
              <a:gd name="connsiteX4" fmla="*/ 3048000 w 3048000"/>
              <a:gd name="connsiteY4" fmla="*/ 1767840 h 1767840"/>
              <a:gd name="connsiteX0" fmla="*/ 0 w 3200265"/>
              <a:gd name="connsiteY0" fmla="*/ 0 h 1795306"/>
              <a:gd name="connsiteX1" fmla="*/ 402336 w 3200265"/>
              <a:gd name="connsiteY1" fmla="*/ 573024 h 1795306"/>
              <a:gd name="connsiteX2" fmla="*/ 1085088 w 3200265"/>
              <a:gd name="connsiteY2" fmla="*/ 1194816 h 1795306"/>
              <a:gd name="connsiteX3" fmla="*/ 2133600 w 3200265"/>
              <a:gd name="connsiteY3" fmla="*/ 1597152 h 1795306"/>
              <a:gd name="connsiteX4" fmla="*/ 3048000 w 3200265"/>
              <a:gd name="connsiteY4" fmla="*/ 1767840 h 1795306"/>
              <a:gd name="connsiteX5" fmla="*/ 3047191 w 3200265"/>
              <a:gd name="connsiteY5" fmla="*/ 1761946 h 1795306"/>
              <a:gd name="connsiteX0" fmla="*/ 23779 w 3431342"/>
              <a:gd name="connsiteY0" fmla="*/ 0 h 1796028"/>
              <a:gd name="connsiteX1" fmla="*/ 426115 w 3431342"/>
              <a:gd name="connsiteY1" fmla="*/ 573024 h 1796028"/>
              <a:gd name="connsiteX2" fmla="*/ 1108867 w 3431342"/>
              <a:gd name="connsiteY2" fmla="*/ 1194816 h 1796028"/>
              <a:gd name="connsiteX3" fmla="*/ 2157379 w 3431342"/>
              <a:gd name="connsiteY3" fmla="*/ 1597152 h 1796028"/>
              <a:gd name="connsiteX4" fmla="*/ 3071779 w 3431342"/>
              <a:gd name="connsiteY4" fmla="*/ 1767840 h 1796028"/>
              <a:gd name="connsiteX5" fmla="*/ 0 w 3431342"/>
              <a:gd name="connsiteY5" fmla="*/ 1766280 h 1796028"/>
              <a:gd name="connsiteX0" fmla="*/ 23779 w 3431342"/>
              <a:gd name="connsiteY0" fmla="*/ 0 h 1767840"/>
              <a:gd name="connsiteX1" fmla="*/ 426115 w 3431342"/>
              <a:gd name="connsiteY1" fmla="*/ 573024 h 1767840"/>
              <a:gd name="connsiteX2" fmla="*/ 1108867 w 3431342"/>
              <a:gd name="connsiteY2" fmla="*/ 1194816 h 1767840"/>
              <a:gd name="connsiteX3" fmla="*/ 2157379 w 3431342"/>
              <a:gd name="connsiteY3" fmla="*/ 1597152 h 1767840"/>
              <a:gd name="connsiteX4" fmla="*/ 3071779 w 3431342"/>
              <a:gd name="connsiteY4" fmla="*/ 1767840 h 1767840"/>
              <a:gd name="connsiteX5" fmla="*/ 0 w 3431342"/>
              <a:gd name="connsiteY5" fmla="*/ 1766280 h 1767840"/>
              <a:gd name="connsiteX0" fmla="*/ 23779 w 3071779"/>
              <a:gd name="connsiteY0" fmla="*/ 0 h 1767840"/>
              <a:gd name="connsiteX1" fmla="*/ 426115 w 3071779"/>
              <a:gd name="connsiteY1" fmla="*/ 573024 h 1767840"/>
              <a:gd name="connsiteX2" fmla="*/ 1108867 w 3071779"/>
              <a:gd name="connsiteY2" fmla="*/ 1194816 h 1767840"/>
              <a:gd name="connsiteX3" fmla="*/ 2157379 w 3071779"/>
              <a:gd name="connsiteY3" fmla="*/ 1597152 h 1767840"/>
              <a:gd name="connsiteX4" fmla="*/ 3071779 w 3071779"/>
              <a:gd name="connsiteY4" fmla="*/ 1767840 h 1767840"/>
              <a:gd name="connsiteX5" fmla="*/ 0 w 3071779"/>
              <a:gd name="connsiteY5" fmla="*/ 1766280 h 1767840"/>
              <a:gd name="connsiteX0" fmla="*/ 23779 w 3082385"/>
              <a:gd name="connsiteY0" fmla="*/ 0 h 1780841"/>
              <a:gd name="connsiteX1" fmla="*/ 426115 w 3082385"/>
              <a:gd name="connsiteY1" fmla="*/ 573024 h 1780841"/>
              <a:gd name="connsiteX2" fmla="*/ 1108867 w 3082385"/>
              <a:gd name="connsiteY2" fmla="*/ 1194816 h 1780841"/>
              <a:gd name="connsiteX3" fmla="*/ 2157379 w 3082385"/>
              <a:gd name="connsiteY3" fmla="*/ 1597152 h 1780841"/>
              <a:gd name="connsiteX4" fmla="*/ 3082385 w 3082385"/>
              <a:gd name="connsiteY4" fmla="*/ 1780841 h 1780841"/>
              <a:gd name="connsiteX5" fmla="*/ 0 w 3082385"/>
              <a:gd name="connsiteY5" fmla="*/ 1766280 h 1780841"/>
              <a:gd name="connsiteX0" fmla="*/ 23779 w 3082385"/>
              <a:gd name="connsiteY0" fmla="*/ 0 h 1780841"/>
              <a:gd name="connsiteX1" fmla="*/ 426115 w 3082385"/>
              <a:gd name="connsiteY1" fmla="*/ 573024 h 1780841"/>
              <a:gd name="connsiteX2" fmla="*/ 1108867 w 3082385"/>
              <a:gd name="connsiteY2" fmla="*/ 1194816 h 1780841"/>
              <a:gd name="connsiteX3" fmla="*/ 2157379 w 3082385"/>
              <a:gd name="connsiteY3" fmla="*/ 1597152 h 1780841"/>
              <a:gd name="connsiteX4" fmla="*/ 3082385 w 3082385"/>
              <a:gd name="connsiteY4" fmla="*/ 1780841 h 1780841"/>
              <a:gd name="connsiteX5" fmla="*/ 0 w 3082385"/>
              <a:gd name="connsiteY5" fmla="*/ 1766280 h 1780841"/>
              <a:gd name="connsiteX6" fmla="*/ 23779 w 3082385"/>
              <a:gd name="connsiteY6" fmla="*/ 0 h 1780841"/>
              <a:gd name="connsiteX0" fmla="*/ 10778 w 3069384"/>
              <a:gd name="connsiteY0" fmla="*/ 0 h 1780841"/>
              <a:gd name="connsiteX1" fmla="*/ 413114 w 3069384"/>
              <a:gd name="connsiteY1" fmla="*/ 573024 h 1780841"/>
              <a:gd name="connsiteX2" fmla="*/ 1095866 w 3069384"/>
              <a:gd name="connsiteY2" fmla="*/ 1194816 h 1780841"/>
              <a:gd name="connsiteX3" fmla="*/ 2144378 w 3069384"/>
              <a:gd name="connsiteY3" fmla="*/ 1597152 h 1780841"/>
              <a:gd name="connsiteX4" fmla="*/ 3069384 w 3069384"/>
              <a:gd name="connsiteY4" fmla="*/ 1780841 h 1780841"/>
              <a:gd name="connsiteX5" fmla="*/ 0 w 3069384"/>
              <a:gd name="connsiteY5" fmla="*/ 1779281 h 1780841"/>
              <a:gd name="connsiteX6" fmla="*/ 10778 w 3069384"/>
              <a:gd name="connsiteY6" fmla="*/ 0 h 1780841"/>
              <a:gd name="connsiteX0" fmla="*/ 6444 w 3065050"/>
              <a:gd name="connsiteY0" fmla="*/ 0 h 1780841"/>
              <a:gd name="connsiteX1" fmla="*/ 408780 w 3065050"/>
              <a:gd name="connsiteY1" fmla="*/ 573024 h 1780841"/>
              <a:gd name="connsiteX2" fmla="*/ 1091532 w 3065050"/>
              <a:gd name="connsiteY2" fmla="*/ 1194816 h 1780841"/>
              <a:gd name="connsiteX3" fmla="*/ 2140044 w 3065050"/>
              <a:gd name="connsiteY3" fmla="*/ 1597152 h 1780841"/>
              <a:gd name="connsiteX4" fmla="*/ 3065050 w 3065050"/>
              <a:gd name="connsiteY4" fmla="*/ 1780841 h 1780841"/>
              <a:gd name="connsiteX5" fmla="*/ 0 w 3065050"/>
              <a:gd name="connsiteY5" fmla="*/ 1770613 h 1780841"/>
              <a:gd name="connsiteX6" fmla="*/ 6444 w 3065050"/>
              <a:gd name="connsiteY6" fmla="*/ 0 h 1780841"/>
              <a:gd name="connsiteX0" fmla="*/ 3593 w 3062199"/>
              <a:gd name="connsiteY0" fmla="*/ 0 h 1780841"/>
              <a:gd name="connsiteX1" fmla="*/ 405929 w 3062199"/>
              <a:gd name="connsiteY1" fmla="*/ 573024 h 1780841"/>
              <a:gd name="connsiteX2" fmla="*/ 1088681 w 3062199"/>
              <a:gd name="connsiteY2" fmla="*/ 1194816 h 1780841"/>
              <a:gd name="connsiteX3" fmla="*/ 2137193 w 3062199"/>
              <a:gd name="connsiteY3" fmla="*/ 1597152 h 1780841"/>
              <a:gd name="connsiteX4" fmla="*/ 3062199 w 3062199"/>
              <a:gd name="connsiteY4" fmla="*/ 1780841 h 1780841"/>
              <a:gd name="connsiteX5" fmla="*/ 5817 w 3062199"/>
              <a:gd name="connsiteY5" fmla="*/ 1770613 h 1780841"/>
              <a:gd name="connsiteX6" fmla="*/ 3593 w 3062199"/>
              <a:gd name="connsiteY6" fmla="*/ 0 h 1780841"/>
              <a:gd name="connsiteX0" fmla="*/ 10777 w 3069383"/>
              <a:gd name="connsiteY0" fmla="*/ 0 h 1780841"/>
              <a:gd name="connsiteX1" fmla="*/ 413113 w 3069383"/>
              <a:gd name="connsiteY1" fmla="*/ 573024 h 1780841"/>
              <a:gd name="connsiteX2" fmla="*/ 1095865 w 3069383"/>
              <a:gd name="connsiteY2" fmla="*/ 1194816 h 1780841"/>
              <a:gd name="connsiteX3" fmla="*/ 2144377 w 3069383"/>
              <a:gd name="connsiteY3" fmla="*/ 1597152 h 1780841"/>
              <a:gd name="connsiteX4" fmla="*/ 3069383 w 3069383"/>
              <a:gd name="connsiteY4" fmla="*/ 1780841 h 1780841"/>
              <a:gd name="connsiteX5" fmla="*/ 0 w 3069383"/>
              <a:gd name="connsiteY5" fmla="*/ 1766279 h 1780841"/>
              <a:gd name="connsiteX6" fmla="*/ 10777 w 3069383"/>
              <a:gd name="connsiteY6" fmla="*/ 0 h 1780841"/>
              <a:gd name="connsiteX0" fmla="*/ 3593 w 3070908"/>
              <a:gd name="connsiteY0" fmla="*/ 0 h 1780841"/>
              <a:gd name="connsiteX1" fmla="*/ 414638 w 3070908"/>
              <a:gd name="connsiteY1" fmla="*/ 573024 h 1780841"/>
              <a:gd name="connsiteX2" fmla="*/ 1097390 w 3070908"/>
              <a:gd name="connsiteY2" fmla="*/ 1194816 h 1780841"/>
              <a:gd name="connsiteX3" fmla="*/ 2145902 w 3070908"/>
              <a:gd name="connsiteY3" fmla="*/ 1597152 h 1780841"/>
              <a:gd name="connsiteX4" fmla="*/ 3070908 w 3070908"/>
              <a:gd name="connsiteY4" fmla="*/ 1780841 h 1780841"/>
              <a:gd name="connsiteX5" fmla="*/ 1525 w 3070908"/>
              <a:gd name="connsiteY5" fmla="*/ 1766279 h 1780841"/>
              <a:gd name="connsiteX6" fmla="*/ 3593 w 3070908"/>
              <a:gd name="connsiteY6" fmla="*/ 0 h 1780841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4428 w 3070907"/>
              <a:gd name="connsiteY5" fmla="*/ 1766634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4428 w 3070907"/>
              <a:gd name="connsiteY5" fmla="*/ 1766634 h 1772132"/>
              <a:gd name="connsiteX6" fmla="*/ 3593 w 3070907"/>
              <a:gd name="connsiteY6" fmla="*/ 0 h 1772132"/>
              <a:gd name="connsiteX0" fmla="*/ 3593 w 3070908"/>
              <a:gd name="connsiteY0" fmla="*/ 0 h 1766634"/>
              <a:gd name="connsiteX1" fmla="*/ 414638 w 3070908"/>
              <a:gd name="connsiteY1" fmla="*/ 573024 h 1766634"/>
              <a:gd name="connsiteX2" fmla="*/ 1097390 w 3070908"/>
              <a:gd name="connsiteY2" fmla="*/ 1194816 h 1766634"/>
              <a:gd name="connsiteX3" fmla="*/ 2145902 w 3070908"/>
              <a:gd name="connsiteY3" fmla="*/ 1597152 h 1766634"/>
              <a:gd name="connsiteX4" fmla="*/ 3070908 w 3070908"/>
              <a:gd name="connsiteY4" fmla="*/ 1766634 h 1766634"/>
              <a:gd name="connsiteX5" fmla="*/ 4428 w 3070908"/>
              <a:gd name="connsiteY5" fmla="*/ 1766634 h 1766634"/>
              <a:gd name="connsiteX6" fmla="*/ 3593 w 3070908"/>
              <a:gd name="connsiteY6" fmla="*/ 0 h 17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908" h="1766634">
                <a:moveTo>
                  <a:pt x="3593" y="0"/>
                </a:moveTo>
                <a:cubicBezTo>
                  <a:pt x="114337" y="186944"/>
                  <a:pt x="232339" y="373888"/>
                  <a:pt x="414638" y="573024"/>
                </a:cubicBezTo>
                <a:cubicBezTo>
                  <a:pt x="596937" y="772160"/>
                  <a:pt x="808846" y="1024128"/>
                  <a:pt x="1097390" y="1194816"/>
                </a:cubicBezTo>
                <a:cubicBezTo>
                  <a:pt x="1385934" y="1365504"/>
                  <a:pt x="1816982" y="1501849"/>
                  <a:pt x="2145902" y="1597152"/>
                </a:cubicBezTo>
                <a:cubicBezTo>
                  <a:pt x="2474822" y="1692455"/>
                  <a:pt x="2694947" y="1712733"/>
                  <a:pt x="3070908" y="1766634"/>
                </a:cubicBezTo>
                <a:lnTo>
                  <a:pt x="4428" y="1766634"/>
                </a:lnTo>
                <a:cubicBezTo>
                  <a:pt x="8021" y="1173540"/>
                  <a:pt x="0" y="593094"/>
                  <a:pt x="359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11006" y="4496637"/>
            <a:ext cx="3059407" cy="1680584"/>
          </a:xfrm>
          <a:custGeom>
            <a:avLst/>
            <a:gdLst>
              <a:gd name="connsiteX0" fmla="*/ 0 w 3048000"/>
              <a:gd name="connsiteY0" fmla="*/ 0 h 1767840"/>
              <a:gd name="connsiteX1" fmla="*/ 402336 w 3048000"/>
              <a:gd name="connsiteY1" fmla="*/ 573024 h 1767840"/>
              <a:gd name="connsiteX2" fmla="*/ 1085088 w 3048000"/>
              <a:gd name="connsiteY2" fmla="*/ 1194816 h 1767840"/>
              <a:gd name="connsiteX3" fmla="*/ 2133600 w 3048000"/>
              <a:gd name="connsiteY3" fmla="*/ 1597152 h 1767840"/>
              <a:gd name="connsiteX4" fmla="*/ 3048000 w 3048000"/>
              <a:gd name="connsiteY4" fmla="*/ 1767840 h 1767840"/>
              <a:gd name="connsiteX0" fmla="*/ 0 w 3200265"/>
              <a:gd name="connsiteY0" fmla="*/ 0 h 1795306"/>
              <a:gd name="connsiteX1" fmla="*/ 402336 w 3200265"/>
              <a:gd name="connsiteY1" fmla="*/ 573024 h 1795306"/>
              <a:gd name="connsiteX2" fmla="*/ 1085088 w 3200265"/>
              <a:gd name="connsiteY2" fmla="*/ 1194816 h 1795306"/>
              <a:gd name="connsiteX3" fmla="*/ 2133600 w 3200265"/>
              <a:gd name="connsiteY3" fmla="*/ 1597152 h 1795306"/>
              <a:gd name="connsiteX4" fmla="*/ 3048000 w 3200265"/>
              <a:gd name="connsiteY4" fmla="*/ 1767840 h 1795306"/>
              <a:gd name="connsiteX5" fmla="*/ 3047191 w 3200265"/>
              <a:gd name="connsiteY5" fmla="*/ 1761946 h 1795306"/>
              <a:gd name="connsiteX0" fmla="*/ 23779 w 3431342"/>
              <a:gd name="connsiteY0" fmla="*/ 0 h 1796028"/>
              <a:gd name="connsiteX1" fmla="*/ 426115 w 3431342"/>
              <a:gd name="connsiteY1" fmla="*/ 573024 h 1796028"/>
              <a:gd name="connsiteX2" fmla="*/ 1108867 w 3431342"/>
              <a:gd name="connsiteY2" fmla="*/ 1194816 h 1796028"/>
              <a:gd name="connsiteX3" fmla="*/ 2157379 w 3431342"/>
              <a:gd name="connsiteY3" fmla="*/ 1597152 h 1796028"/>
              <a:gd name="connsiteX4" fmla="*/ 3071779 w 3431342"/>
              <a:gd name="connsiteY4" fmla="*/ 1767840 h 1796028"/>
              <a:gd name="connsiteX5" fmla="*/ 0 w 3431342"/>
              <a:gd name="connsiteY5" fmla="*/ 1766280 h 1796028"/>
              <a:gd name="connsiteX0" fmla="*/ 23779 w 3431342"/>
              <a:gd name="connsiteY0" fmla="*/ 0 h 1767840"/>
              <a:gd name="connsiteX1" fmla="*/ 426115 w 3431342"/>
              <a:gd name="connsiteY1" fmla="*/ 573024 h 1767840"/>
              <a:gd name="connsiteX2" fmla="*/ 1108867 w 3431342"/>
              <a:gd name="connsiteY2" fmla="*/ 1194816 h 1767840"/>
              <a:gd name="connsiteX3" fmla="*/ 2157379 w 3431342"/>
              <a:gd name="connsiteY3" fmla="*/ 1597152 h 1767840"/>
              <a:gd name="connsiteX4" fmla="*/ 3071779 w 3431342"/>
              <a:gd name="connsiteY4" fmla="*/ 1767840 h 1767840"/>
              <a:gd name="connsiteX5" fmla="*/ 0 w 3431342"/>
              <a:gd name="connsiteY5" fmla="*/ 1766280 h 1767840"/>
              <a:gd name="connsiteX0" fmla="*/ 23779 w 3071779"/>
              <a:gd name="connsiteY0" fmla="*/ 0 h 1767840"/>
              <a:gd name="connsiteX1" fmla="*/ 426115 w 3071779"/>
              <a:gd name="connsiteY1" fmla="*/ 573024 h 1767840"/>
              <a:gd name="connsiteX2" fmla="*/ 1108867 w 3071779"/>
              <a:gd name="connsiteY2" fmla="*/ 1194816 h 1767840"/>
              <a:gd name="connsiteX3" fmla="*/ 2157379 w 3071779"/>
              <a:gd name="connsiteY3" fmla="*/ 1597152 h 1767840"/>
              <a:gd name="connsiteX4" fmla="*/ 3071779 w 3071779"/>
              <a:gd name="connsiteY4" fmla="*/ 1767840 h 1767840"/>
              <a:gd name="connsiteX5" fmla="*/ 0 w 3071779"/>
              <a:gd name="connsiteY5" fmla="*/ 1766280 h 1767840"/>
              <a:gd name="connsiteX0" fmla="*/ 23779 w 3082385"/>
              <a:gd name="connsiteY0" fmla="*/ 0 h 1780841"/>
              <a:gd name="connsiteX1" fmla="*/ 426115 w 3082385"/>
              <a:gd name="connsiteY1" fmla="*/ 573024 h 1780841"/>
              <a:gd name="connsiteX2" fmla="*/ 1108867 w 3082385"/>
              <a:gd name="connsiteY2" fmla="*/ 1194816 h 1780841"/>
              <a:gd name="connsiteX3" fmla="*/ 2157379 w 3082385"/>
              <a:gd name="connsiteY3" fmla="*/ 1597152 h 1780841"/>
              <a:gd name="connsiteX4" fmla="*/ 3082385 w 3082385"/>
              <a:gd name="connsiteY4" fmla="*/ 1780841 h 1780841"/>
              <a:gd name="connsiteX5" fmla="*/ 0 w 3082385"/>
              <a:gd name="connsiteY5" fmla="*/ 1766280 h 1780841"/>
              <a:gd name="connsiteX0" fmla="*/ 23779 w 3082385"/>
              <a:gd name="connsiteY0" fmla="*/ 0 h 1780841"/>
              <a:gd name="connsiteX1" fmla="*/ 426115 w 3082385"/>
              <a:gd name="connsiteY1" fmla="*/ 573024 h 1780841"/>
              <a:gd name="connsiteX2" fmla="*/ 1108867 w 3082385"/>
              <a:gd name="connsiteY2" fmla="*/ 1194816 h 1780841"/>
              <a:gd name="connsiteX3" fmla="*/ 2157379 w 3082385"/>
              <a:gd name="connsiteY3" fmla="*/ 1597152 h 1780841"/>
              <a:gd name="connsiteX4" fmla="*/ 3082385 w 3082385"/>
              <a:gd name="connsiteY4" fmla="*/ 1780841 h 1780841"/>
              <a:gd name="connsiteX5" fmla="*/ 0 w 3082385"/>
              <a:gd name="connsiteY5" fmla="*/ 1766280 h 1780841"/>
              <a:gd name="connsiteX6" fmla="*/ 23779 w 3082385"/>
              <a:gd name="connsiteY6" fmla="*/ 0 h 1780841"/>
              <a:gd name="connsiteX0" fmla="*/ 10778 w 3069384"/>
              <a:gd name="connsiteY0" fmla="*/ 0 h 1780841"/>
              <a:gd name="connsiteX1" fmla="*/ 413114 w 3069384"/>
              <a:gd name="connsiteY1" fmla="*/ 573024 h 1780841"/>
              <a:gd name="connsiteX2" fmla="*/ 1095866 w 3069384"/>
              <a:gd name="connsiteY2" fmla="*/ 1194816 h 1780841"/>
              <a:gd name="connsiteX3" fmla="*/ 2144378 w 3069384"/>
              <a:gd name="connsiteY3" fmla="*/ 1597152 h 1780841"/>
              <a:gd name="connsiteX4" fmla="*/ 3069384 w 3069384"/>
              <a:gd name="connsiteY4" fmla="*/ 1780841 h 1780841"/>
              <a:gd name="connsiteX5" fmla="*/ 0 w 3069384"/>
              <a:gd name="connsiteY5" fmla="*/ 1779281 h 1780841"/>
              <a:gd name="connsiteX6" fmla="*/ 10778 w 3069384"/>
              <a:gd name="connsiteY6" fmla="*/ 0 h 1780841"/>
              <a:gd name="connsiteX0" fmla="*/ 6444 w 3065050"/>
              <a:gd name="connsiteY0" fmla="*/ 0 h 1780841"/>
              <a:gd name="connsiteX1" fmla="*/ 408780 w 3065050"/>
              <a:gd name="connsiteY1" fmla="*/ 573024 h 1780841"/>
              <a:gd name="connsiteX2" fmla="*/ 1091532 w 3065050"/>
              <a:gd name="connsiteY2" fmla="*/ 1194816 h 1780841"/>
              <a:gd name="connsiteX3" fmla="*/ 2140044 w 3065050"/>
              <a:gd name="connsiteY3" fmla="*/ 1597152 h 1780841"/>
              <a:gd name="connsiteX4" fmla="*/ 3065050 w 3065050"/>
              <a:gd name="connsiteY4" fmla="*/ 1780841 h 1780841"/>
              <a:gd name="connsiteX5" fmla="*/ 0 w 3065050"/>
              <a:gd name="connsiteY5" fmla="*/ 1770613 h 1780841"/>
              <a:gd name="connsiteX6" fmla="*/ 6444 w 3065050"/>
              <a:gd name="connsiteY6" fmla="*/ 0 h 1780841"/>
              <a:gd name="connsiteX0" fmla="*/ 3593 w 3062199"/>
              <a:gd name="connsiteY0" fmla="*/ 0 h 1780841"/>
              <a:gd name="connsiteX1" fmla="*/ 405929 w 3062199"/>
              <a:gd name="connsiteY1" fmla="*/ 573024 h 1780841"/>
              <a:gd name="connsiteX2" fmla="*/ 1088681 w 3062199"/>
              <a:gd name="connsiteY2" fmla="*/ 1194816 h 1780841"/>
              <a:gd name="connsiteX3" fmla="*/ 2137193 w 3062199"/>
              <a:gd name="connsiteY3" fmla="*/ 1597152 h 1780841"/>
              <a:gd name="connsiteX4" fmla="*/ 3062199 w 3062199"/>
              <a:gd name="connsiteY4" fmla="*/ 1780841 h 1780841"/>
              <a:gd name="connsiteX5" fmla="*/ 5817 w 3062199"/>
              <a:gd name="connsiteY5" fmla="*/ 1770613 h 1780841"/>
              <a:gd name="connsiteX6" fmla="*/ 3593 w 3062199"/>
              <a:gd name="connsiteY6" fmla="*/ 0 h 1780841"/>
              <a:gd name="connsiteX0" fmla="*/ 10777 w 3069383"/>
              <a:gd name="connsiteY0" fmla="*/ 0 h 1780841"/>
              <a:gd name="connsiteX1" fmla="*/ 413113 w 3069383"/>
              <a:gd name="connsiteY1" fmla="*/ 573024 h 1780841"/>
              <a:gd name="connsiteX2" fmla="*/ 1095865 w 3069383"/>
              <a:gd name="connsiteY2" fmla="*/ 1194816 h 1780841"/>
              <a:gd name="connsiteX3" fmla="*/ 2144377 w 3069383"/>
              <a:gd name="connsiteY3" fmla="*/ 1597152 h 1780841"/>
              <a:gd name="connsiteX4" fmla="*/ 3069383 w 3069383"/>
              <a:gd name="connsiteY4" fmla="*/ 1780841 h 1780841"/>
              <a:gd name="connsiteX5" fmla="*/ 0 w 3069383"/>
              <a:gd name="connsiteY5" fmla="*/ 1766279 h 1780841"/>
              <a:gd name="connsiteX6" fmla="*/ 10777 w 3069383"/>
              <a:gd name="connsiteY6" fmla="*/ 0 h 1780841"/>
              <a:gd name="connsiteX0" fmla="*/ 3593 w 3070908"/>
              <a:gd name="connsiteY0" fmla="*/ 0 h 1780841"/>
              <a:gd name="connsiteX1" fmla="*/ 414638 w 3070908"/>
              <a:gd name="connsiteY1" fmla="*/ 573024 h 1780841"/>
              <a:gd name="connsiteX2" fmla="*/ 1097390 w 3070908"/>
              <a:gd name="connsiteY2" fmla="*/ 1194816 h 1780841"/>
              <a:gd name="connsiteX3" fmla="*/ 2145902 w 3070908"/>
              <a:gd name="connsiteY3" fmla="*/ 1597152 h 1780841"/>
              <a:gd name="connsiteX4" fmla="*/ 3070908 w 3070908"/>
              <a:gd name="connsiteY4" fmla="*/ 1780841 h 1780841"/>
              <a:gd name="connsiteX5" fmla="*/ 1525 w 3070908"/>
              <a:gd name="connsiteY5" fmla="*/ 1766279 h 1780841"/>
              <a:gd name="connsiteX6" fmla="*/ 3593 w 3070908"/>
              <a:gd name="connsiteY6" fmla="*/ 0 h 1780841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1525 w 3070907"/>
              <a:gd name="connsiteY5" fmla="*/ 1766279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4428 w 3070907"/>
              <a:gd name="connsiteY5" fmla="*/ 1766634 h 1772132"/>
              <a:gd name="connsiteX6" fmla="*/ 3593 w 3070907"/>
              <a:gd name="connsiteY6" fmla="*/ 0 h 1772132"/>
              <a:gd name="connsiteX0" fmla="*/ 3593 w 3070907"/>
              <a:gd name="connsiteY0" fmla="*/ 0 h 1772132"/>
              <a:gd name="connsiteX1" fmla="*/ 414638 w 3070907"/>
              <a:gd name="connsiteY1" fmla="*/ 573024 h 1772132"/>
              <a:gd name="connsiteX2" fmla="*/ 1097390 w 3070907"/>
              <a:gd name="connsiteY2" fmla="*/ 1194816 h 1772132"/>
              <a:gd name="connsiteX3" fmla="*/ 2145902 w 3070907"/>
              <a:gd name="connsiteY3" fmla="*/ 1597152 h 1772132"/>
              <a:gd name="connsiteX4" fmla="*/ 3070907 w 3070907"/>
              <a:gd name="connsiteY4" fmla="*/ 1772132 h 1772132"/>
              <a:gd name="connsiteX5" fmla="*/ 4428 w 3070907"/>
              <a:gd name="connsiteY5" fmla="*/ 1766634 h 1772132"/>
              <a:gd name="connsiteX6" fmla="*/ 3593 w 3070907"/>
              <a:gd name="connsiteY6" fmla="*/ 0 h 1772132"/>
              <a:gd name="connsiteX0" fmla="*/ 3593 w 3070908"/>
              <a:gd name="connsiteY0" fmla="*/ 0 h 1766634"/>
              <a:gd name="connsiteX1" fmla="*/ 414638 w 3070908"/>
              <a:gd name="connsiteY1" fmla="*/ 573024 h 1766634"/>
              <a:gd name="connsiteX2" fmla="*/ 1097390 w 3070908"/>
              <a:gd name="connsiteY2" fmla="*/ 1194816 h 1766634"/>
              <a:gd name="connsiteX3" fmla="*/ 2145902 w 3070908"/>
              <a:gd name="connsiteY3" fmla="*/ 1597152 h 1766634"/>
              <a:gd name="connsiteX4" fmla="*/ 3070908 w 3070908"/>
              <a:gd name="connsiteY4" fmla="*/ 1766634 h 1766634"/>
              <a:gd name="connsiteX5" fmla="*/ 4428 w 3070908"/>
              <a:gd name="connsiteY5" fmla="*/ 1766634 h 1766634"/>
              <a:gd name="connsiteX6" fmla="*/ 3593 w 3070908"/>
              <a:gd name="connsiteY6" fmla="*/ 0 h 17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0908" h="1766634">
                <a:moveTo>
                  <a:pt x="3593" y="0"/>
                </a:moveTo>
                <a:cubicBezTo>
                  <a:pt x="114337" y="186944"/>
                  <a:pt x="232339" y="373888"/>
                  <a:pt x="414638" y="573024"/>
                </a:cubicBezTo>
                <a:cubicBezTo>
                  <a:pt x="596937" y="772160"/>
                  <a:pt x="808846" y="1024128"/>
                  <a:pt x="1097390" y="1194816"/>
                </a:cubicBezTo>
                <a:cubicBezTo>
                  <a:pt x="1385934" y="1365504"/>
                  <a:pt x="1816982" y="1501849"/>
                  <a:pt x="2145902" y="1597152"/>
                </a:cubicBezTo>
                <a:cubicBezTo>
                  <a:pt x="2474822" y="1692455"/>
                  <a:pt x="2694947" y="1712733"/>
                  <a:pt x="3070908" y="1766634"/>
                </a:cubicBezTo>
                <a:lnTo>
                  <a:pt x="4428" y="1766634"/>
                </a:lnTo>
                <a:cubicBezTo>
                  <a:pt x="8021" y="1173540"/>
                  <a:pt x="0" y="593094"/>
                  <a:pt x="359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3146" y="217815"/>
            <a:ext cx="5497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Background dilution with Luke Effect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5138" y="1294410"/>
            <a:ext cx="25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Electron Recoil Spectrum</a:t>
            </a:r>
            <a:endParaRPr lang="en-CA" b="1" dirty="0">
              <a:solidFill>
                <a:srgbClr val="0000FF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142176" y="1167512"/>
            <a:ext cx="6469907" cy="5470011"/>
            <a:chOff x="1142176" y="1167512"/>
            <a:chExt cx="6469907" cy="5470011"/>
          </a:xfrm>
        </p:grpSpPr>
        <p:sp>
          <p:nvSpPr>
            <p:cNvPr id="19" name="TextBox 18"/>
            <p:cNvSpPr txBox="1"/>
            <p:nvPr/>
          </p:nvSpPr>
          <p:spPr>
            <a:xfrm>
              <a:off x="6268195" y="6268191"/>
              <a:ext cx="8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chemeClr val="bg1"/>
                  </a:solidFill>
                </a:rPr>
                <a:t>Energy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100987" y="6448301"/>
              <a:ext cx="511096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360327" y="2430468"/>
              <a:ext cx="19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chemeClr val="bg1"/>
                  </a:solidFill>
                </a:rPr>
                <a:t>Number of Counts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V="1">
              <a:off x="1090094" y="1423060"/>
              <a:ext cx="511096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035138" y="1648690"/>
            <a:ext cx="25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Nuclear Recoil Spectrum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22" y="1182140"/>
            <a:ext cx="6110199" cy="49950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- CAP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8" grpId="0"/>
      <p:bldP spid="2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02840" y="1256627"/>
            <a:ext cx="4807360" cy="4734339"/>
          </a:xfrm>
          <a:custGeom>
            <a:avLst/>
            <a:gdLst>
              <a:gd name="connsiteX0" fmla="*/ 0 w 5420139"/>
              <a:gd name="connsiteY0" fmla="*/ 0 h 5579165"/>
              <a:gd name="connsiteX1" fmla="*/ 1272209 w 5420139"/>
              <a:gd name="connsiteY1" fmla="*/ 596348 h 5579165"/>
              <a:gd name="connsiteX2" fmla="*/ 3114261 w 5420139"/>
              <a:gd name="connsiteY2" fmla="*/ 1961322 h 5579165"/>
              <a:gd name="connsiteX3" fmla="*/ 4678018 w 5420139"/>
              <a:gd name="connsiteY3" fmla="*/ 4002156 h 5579165"/>
              <a:gd name="connsiteX4" fmla="*/ 5420139 w 5420139"/>
              <a:gd name="connsiteY4" fmla="*/ 5579165 h 5579165"/>
              <a:gd name="connsiteX0" fmla="*/ 0 w 5420139"/>
              <a:gd name="connsiteY0" fmla="*/ 0 h 5579165"/>
              <a:gd name="connsiteX1" fmla="*/ 1272209 w 5420139"/>
              <a:gd name="connsiteY1" fmla="*/ 596348 h 5579165"/>
              <a:gd name="connsiteX2" fmla="*/ 3114261 w 5420139"/>
              <a:gd name="connsiteY2" fmla="*/ 1961322 h 5579165"/>
              <a:gd name="connsiteX3" fmla="*/ 5420139 w 5420139"/>
              <a:gd name="connsiteY3" fmla="*/ 5579165 h 5579165"/>
              <a:gd name="connsiteX0" fmla="*/ 0 w 5420139"/>
              <a:gd name="connsiteY0" fmla="*/ 0 h 5579165"/>
              <a:gd name="connsiteX1" fmla="*/ 1272209 w 5420139"/>
              <a:gd name="connsiteY1" fmla="*/ 596348 h 5579165"/>
              <a:gd name="connsiteX2" fmla="*/ 3114261 w 5420139"/>
              <a:gd name="connsiteY2" fmla="*/ 1961322 h 5579165"/>
              <a:gd name="connsiteX3" fmla="*/ 5420139 w 5420139"/>
              <a:gd name="connsiteY3" fmla="*/ 5579165 h 5579165"/>
              <a:gd name="connsiteX0" fmla="*/ 0 w 5420139"/>
              <a:gd name="connsiteY0" fmla="*/ 0 h 5579165"/>
              <a:gd name="connsiteX1" fmla="*/ 1272209 w 5420139"/>
              <a:gd name="connsiteY1" fmla="*/ 596348 h 5579165"/>
              <a:gd name="connsiteX2" fmla="*/ 3114261 w 5420139"/>
              <a:gd name="connsiteY2" fmla="*/ 1961322 h 5579165"/>
              <a:gd name="connsiteX3" fmla="*/ 5420139 w 5420139"/>
              <a:gd name="connsiteY3" fmla="*/ 5579165 h 5579165"/>
              <a:gd name="connsiteX0" fmla="*/ 0 w 5420139"/>
              <a:gd name="connsiteY0" fmla="*/ 0 h 5579165"/>
              <a:gd name="connsiteX1" fmla="*/ 1272209 w 5420139"/>
              <a:gd name="connsiteY1" fmla="*/ 596348 h 5579165"/>
              <a:gd name="connsiteX2" fmla="*/ 3114261 w 5420139"/>
              <a:gd name="connsiteY2" fmla="*/ 1961322 h 5579165"/>
              <a:gd name="connsiteX3" fmla="*/ 5420139 w 5420139"/>
              <a:gd name="connsiteY3" fmla="*/ 5579165 h 5579165"/>
              <a:gd name="connsiteX0" fmla="*/ 0 w 5420139"/>
              <a:gd name="connsiteY0" fmla="*/ 333513 h 5912678"/>
              <a:gd name="connsiteX1" fmla="*/ 1272209 w 5420139"/>
              <a:gd name="connsiteY1" fmla="*/ 929861 h 5912678"/>
              <a:gd name="connsiteX2" fmla="*/ 5420139 w 5420139"/>
              <a:gd name="connsiteY2" fmla="*/ 5912678 h 5912678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  <a:gd name="connsiteX0" fmla="*/ 0 w 5420139"/>
              <a:gd name="connsiteY0" fmla="*/ 0 h 5579165"/>
              <a:gd name="connsiteX1" fmla="*/ 5420139 w 5420139"/>
              <a:gd name="connsiteY1" fmla="*/ 5579165 h 55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0139" h="5579165">
                <a:moveTo>
                  <a:pt x="0" y="0"/>
                </a:moveTo>
                <a:cubicBezTo>
                  <a:pt x="3112052" y="2399748"/>
                  <a:pt x="3225800" y="2520122"/>
                  <a:pt x="5420139" y="5579165"/>
                </a:cubicBezTo>
              </a:path>
            </a:pathLst>
          </a:custGeom>
          <a:ln w="88900" cap="rnd">
            <a:gradFill>
              <a:gsLst>
                <a:gs pos="0">
                  <a:schemeClr val="bg1"/>
                </a:gs>
                <a:gs pos="38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450180" y="2067378"/>
            <a:ext cx="137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SUF, 10 </a:t>
            </a:r>
            <a:r>
              <a:rPr lang="en-CA" dirty="0" err="1" smtClean="0">
                <a:solidFill>
                  <a:schemeClr val="bg1"/>
                </a:solidFill>
              </a:rPr>
              <a:t>mwe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47766"/>
            <a:ext cx="19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Soudan, 2000 </a:t>
            </a:r>
            <a:r>
              <a:rPr lang="en-CA" dirty="0" err="1" smtClean="0">
                <a:solidFill>
                  <a:schemeClr val="bg1"/>
                </a:solidFill>
              </a:rPr>
              <a:t>mwe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2847" y="6002634"/>
            <a:ext cx="203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SNOLAB, 6000 </a:t>
            </a:r>
            <a:r>
              <a:rPr lang="en-CA" dirty="0" err="1" smtClean="0">
                <a:solidFill>
                  <a:schemeClr val="bg1"/>
                </a:solidFill>
              </a:rPr>
              <a:t>mwe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7" name="Group 77"/>
          <p:cNvGrpSpPr/>
          <p:nvPr/>
        </p:nvGrpSpPr>
        <p:grpSpPr>
          <a:xfrm>
            <a:off x="984950" y="1066645"/>
            <a:ext cx="3892370" cy="1200329"/>
            <a:chOff x="966289" y="790679"/>
            <a:chExt cx="3892370" cy="120032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45279" y="1308652"/>
              <a:ext cx="1828800" cy="0"/>
            </a:xfrm>
            <a:prstGeom prst="line">
              <a:avLst/>
            </a:prstGeom>
            <a:ln w="88900" cap="rnd">
              <a:solidFill>
                <a:srgbClr val="FFC5C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66289" y="926068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1998 - 2002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9975" y="790679"/>
              <a:ext cx="1748684" cy="1200329"/>
            </a:xfrm>
            <a:prstGeom prst="rect">
              <a:avLst/>
            </a:prstGeom>
            <a:solidFill>
              <a:srgbClr val="FFC5C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CDMS @ SUF</a:t>
              </a:r>
            </a:p>
            <a:p>
              <a:r>
                <a:rPr lang="en-CA" dirty="0" smtClean="0"/>
                <a:t>6 detectors</a:t>
              </a:r>
            </a:p>
            <a:p>
              <a:r>
                <a:rPr lang="en-CA" dirty="0" smtClean="0"/>
                <a:t>1 kg </a:t>
              </a:r>
              <a:r>
                <a:rPr lang="en-CA" dirty="0" err="1" smtClean="0"/>
                <a:t>Ge</a:t>
              </a:r>
              <a:r>
                <a:rPr lang="en-CA" dirty="0" smtClean="0"/>
                <a:t> (30 </a:t>
              </a:r>
              <a:r>
                <a:rPr lang="en-CA" dirty="0" err="1" smtClean="0"/>
                <a:t>kgd</a:t>
              </a:r>
              <a:r>
                <a:rPr lang="en-CA" dirty="0" smtClean="0"/>
                <a:t> )</a:t>
              </a:r>
            </a:p>
            <a:p>
              <a:r>
                <a:rPr lang="en-CA" dirty="0" smtClean="0">
                  <a:sym typeface="Symbol"/>
                </a:rPr>
                <a:t> &lt; </a:t>
              </a:r>
              <a:r>
                <a:rPr lang="en-CA" dirty="0" smtClean="0"/>
                <a:t>3.5e-42 cm</a:t>
              </a:r>
              <a:r>
                <a:rPr lang="en-CA" baseline="30000" dirty="0" smtClean="0"/>
                <a:t>2</a:t>
              </a:r>
              <a:endParaRPr lang="en-CA" baseline="30000" dirty="0"/>
            </a:p>
          </p:txBody>
        </p:sp>
      </p:grpSp>
      <p:grpSp>
        <p:nvGrpSpPr>
          <p:cNvPr id="11" name="Group 88"/>
          <p:cNvGrpSpPr/>
          <p:nvPr/>
        </p:nvGrpSpPr>
        <p:grpSpPr>
          <a:xfrm>
            <a:off x="2816870" y="1623380"/>
            <a:ext cx="4229965" cy="1358464"/>
            <a:chOff x="2872853" y="1384736"/>
            <a:chExt cx="4229965" cy="135846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05643" y="2743200"/>
              <a:ext cx="2895600" cy="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872853" y="2373868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2003 - 2009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4598" y="1384736"/>
              <a:ext cx="1928220" cy="1200329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CDMS II @ Soudan</a:t>
              </a:r>
              <a:br>
                <a:rPr lang="en-CA" dirty="0" smtClean="0"/>
              </a:br>
              <a:r>
                <a:rPr lang="en-CA" dirty="0" smtClean="0"/>
                <a:t>30 detectors</a:t>
              </a:r>
              <a:br>
                <a:rPr lang="en-CA" dirty="0" smtClean="0"/>
              </a:br>
              <a:r>
                <a:rPr lang="en-CA" dirty="0" smtClean="0"/>
                <a:t>~4 kg </a:t>
              </a:r>
              <a:r>
                <a:rPr lang="en-CA" dirty="0" err="1" smtClean="0"/>
                <a:t>Ge</a:t>
              </a:r>
              <a:r>
                <a:rPr lang="en-CA" dirty="0" smtClean="0"/>
                <a:t> (400 </a:t>
              </a:r>
              <a:r>
                <a:rPr lang="en-CA" dirty="0" err="1" smtClean="0"/>
                <a:t>kgd</a:t>
              </a:r>
              <a:r>
                <a:rPr lang="en-CA" dirty="0" smtClean="0"/>
                <a:t>)</a:t>
              </a:r>
              <a:br>
                <a:rPr lang="en-CA" dirty="0" smtClean="0"/>
              </a:br>
              <a:r>
                <a:rPr lang="en-CA" dirty="0" smtClean="0">
                  <a:sym typeface="Symbol"/>
                </a:rPr>
                <a:t> &lt; </a:t>
              </a:r>
              <a:r>
                <a:rPr lang="en-CA" dirty="0" smtClean="0"/>
                <a:t>2e-44 cm</a:t>
              </a:r>
              <a:r>
                <a:rPr lang="en-CA" baseline="30000" dirty="0" smtClean="0"/>
                <a:t>2</a:t>
              </a:r>
              <a:endParaRPr lang="en-CA" baseline="30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91536" y="3145769"/>
            <a:ext cx="2315057" cy="1200329"/>
          </a:xfrm>
          <a:prstGeom prst="rect">
            <a:avLst/>
          </a:prstGeom>
          <a:solidFill>
            <a:srgbClr val="FF0000">
              <a:alpha val="84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CA" dirty="0" smtClean="0"/>
              <a:t>SuperCDMS @ Soudan</a:t>
            </a:r>
            <a:br>
              <a:rPr lang="en-CA" dirty="0" smtClean="0"/>
            </a:br>
            <a:r>
              <a:rPr lang="en-CA" dirty="0" smtClean="0"/>
              <a:t>15 (bigger) detectors </a:t>
            </a:r>
            <a:br>
              <a:rPr lang="en-CA" dirty="0" smtClean="0"/>
            </a:br>
            <a:r>
              <a:rPr lang="en-CA" dirty="0" smtClean="0"/>
              <a:t>~9 kg </a:t>
            </a:r>
            <a:r>
              <a:rPr lang="en-CA" dirty="0" err="1" smtClean="0"/>
              <a:t>Ge</a:t>
            </a:r>
            <a:r>
              <a:rPr lang="en-CA" dirty="0" smtClean="0"/>
              <a:t> (~</a:t>
            </a:r>
            <a:r>
              <a:rPr lang="en-CA" dirty="0" smtClean="0"/>
              <a:t>2000 </a:t>
            </a:r>
            <a:r>
              <a:rPr lang="en-CA" dirty="0" err="1" smtClean="0"/>
              <a:t>kgd</a:t>
            </a:r>
            <a:r>
              <a:rPr lang="en-CA" dirty="0" smtClean="0"/>
              <a:t>)</a:t>
            </a:r>
            <a:br>
              <a:rPr lang="en-CA" dirty="0" smtClean="0"/>
            </a:br>
            <a:r>
              <a:rPr lang="en-CA" dirty="0" smtClean="0">
                <a:sym typeface="Symbol"/>
              </a:rPr>
              <a:t> &lt; </a:t>
            </a:r>
            <a:r>
              <a:rPr lang="en-CA" dirty="0" smtClean="0">
                <a:sym typeface="Symbol"/>
              </a:rPr>
              <a:t>few </a:t>
            </a:r>
            <a:r>
              <a:rPr lang="en-CA" dirty="0" smtClean="0"/>
              <a:t>e-45 </a:t>
            </a:r>
            <a:r>
              <a:rPr lang="en-CA" dirty="0" smtClean="0"/>
              <a:t>cm</a:t>
            </a:r>
            <a:r>
              <a:rPr lang="en-CA" baseline="30000" dirty="0" smtClean="0"/>
              <a:t>2</a:t>
            </a:r>
            <a:endParaRPr lang="en-CA" baseline="30000" dirty="0"/>
          </a:p>
        </p:txBody>
      </p:sp>
      <p:grpSp>
        <p:nvGrpSpPr>
          <p:cNvPr id="16" name="Group 93"/>
          <p:cNvGrpSpPr/>
          <p:nvPr/>
        </p:nvGrpSpPr>
        <p:grpSpPr>
          <a:xfrm>
            <a:off x="5361804" y="4594716"/>
            <a:ext cx="3108244" cy="1420718"/>
            <a:chOff x="5715000" y="4642211"/>
            <a:chExt cx="3108244" cy="142071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781451" y="6062929"/>
              <a:ext cx="2819400" cy="0"/>
            </a:xfrm>
            <a:prstGeom prst="line">
              <a:avLst/>
            </a:prstGeom>
            <a:ln w="88900" cap="rnd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15000" y="5678556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2017?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0134" y="4642211"/>
              <a:ext cx="2353110" cy="1200329"/>
            </a:xfrm>
            <a:prstGeom prst="rect">
              <a:avLst/>
            </a:prstGeom>
            <a:solidFill>
              <a:srgbClr val="C00000">
                <a:alpha val="89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Ins="18000" rtlCol="0"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SuperCDMS @ SNOLAB </a:t>
              </a:r>
              <a:br>
                <a:rPr lang="en-CA" dirty="0" smtClean="0">
                  <a:solidFill>
                    <a:schemeClr val="bg1"/>
                  </a:solidFill>
                </a:rPr>
              </a:br>
              <a:r>
                <a:rPr lang="en-CA" dirty="0" smtClean="0">
                  <a:solidFill>
                    <a:schemeClr val="bg1"/>
                  </a:solidFill>
                  <a:latin typeface="Lucida Handwriting" pitchFamily="66" charset="0"/>
                </a:rPr>
                <a:t>O </a:t>
              </a:r>
              <a:r>
                <a:rPr lang="en-CA" dirty="0" smtClean="0">
                  <a:solidFill>
                    <a:schemeClr val="bg1"/>
                  </a:solidFill>
                </a:rPr>
                <a:t>(50</a:t>
              </a:r>
              <a:r>
                <a:rPr lang="en-CA" dirty="0" smtClean="0">
                  <a:solidFill>
                    <a:schemeClr val="bg1"/>
                  </a:solidFill>
                </a:rPr>
                <a:t>) detectors</a:t>
              </a:r>
              <a:br>
                <a:rPr lang="en-CA" dirty="0" smtClean="0">
                  <a:solidFill>
                    <a:schemeClr val="bg1"/>
                  </a:solidFill>
                </a:rPr>
              </a:br>
              <a:r>
                <a:rPr lang="en-CA" dirty="0" err="1" smtClean="0">
                  <a:solidFill>
                    <a:schemeClr val="bg1"/>
                  </a:solidFill>
                </a:rPr>
                <a:t>Ge</a:t>
              </a:r>
              <a:r>
                <a:rPr lang="en-CA" dirty="0" smtClean="0">
                  <a:solidFill>
                    <a:schemeClr val="bg1"/>
                  </a:solidFill>
                </a:rPr>
                <a:t> / Si, including HV</a:t>
              </a:r>
              <a:r>
                <a:rPr lang="en-CA" dirty="0" smtClean="0">
                  <a:solidFill>
                    <a:schemeClr val="bg1"/>
                  </a:solidFill>
                </a:rPr>
                <a:t/>
              </a:r>
              <a:br>
                <a:rPr lang="en-CA" dirty="0" smtClean="0">
                  <a:solidFill>
                    <a:schemeClr val="bg1"/>
                  </a:solidFill>
                </a:rPr>
              </a:br>
              <a:r>
                <a:rPr lang="en-CA" dirty="0" smtClean="0">
                  <a:solidFill>
                    <a:schemeClr val="bg1"/>
                  </a:solidFill>
                  <a:sym typeface="Symbol"/>
                </a:rPr>
                <a:t>   </a:t>
              </a:r>
              <a:r>
                <a:rPr lang="en-CA" dirty="0" smtClean="0">
                  <a:solidFill>
                    <a:schemeClr val="bg1"/>
                  </a:solidFill>
                </a:rPr>
                <a:t>e-46 cm</a:t>
              </a:r>
              <a:r>
                <a:rPr lang="en-CA" baseline="30000" dirty="0" smtClean="0">
                  <a:solidFill>
                    <a:schemeClr val="bg1"/>
                  </a:solidFill>
                </a:rPr>
                <a:t>2</a:t>
              </a:r>
              <a:endParaRPr lang="en-CA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4767" y="4612834"/>
            <a:ext cx="1489639" cy="646331"/>
          </a:xfrm>
          <a:prstGeom prst="rect">
            <a:avLst/>
          </a:prstGeom>
          <a:gradFill flip="none" rotWithShape="1">
            <a:gsLst>
              <a:gs pos="19000">
                <a:srgbClr val="FF9393"/>
              </a:gs>
              <a:gs pos="56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CA" dirty="0" smtClean="0"/>
              <a:t>exposures are</a:t>
            </a:r>
            <a:br>
              <a:rPr lang="en-CA" dirty="0" smtClean="0"/>
            </a:br>
            <a:r>
              <a:rPr lang="en-CA" dirty="0" smtClean="0"/>
              <a:t>after all cuts!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4850" y="305966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2009 - 2014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77501" y="217815"/>
            <a:ext cx="2188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CDMS History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5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478" y="217815"/>
            <a:ext cx="395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SuperCDMS Collaboration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4038600"/>
            <a:ext cx="8686799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California Institute of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Technology           CNRS/LPN           Fermi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National Accelerator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Laboratory</a:t>
            </a:r>
          </a:p>
          <a:p>
            <a:pPr algn="ctr">
              <a:spcBef>
                <a:spcPct val="50000"/>
              </a:spcBef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NIST          Massachusetts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Institute of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Technology          PNNL          Queen’s University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Santa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Clara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University          SLAC/KIPAC           Southern Methodist University</a:t>
            </a:r>
          </a:p>
          <a:p>
            <a:pPr lvl="0" algn="ctr">
              <a:spcBef>
                <a:spcPct val="50000"/>
              </a:spcBef>
            </a:pPr>
            <a:r>
              <a:rPr lang="en-CA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South Dakota School of Mines &amp; Technology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Stanford University          </a:t>
            </a:r>
            <a:r>
              <a:rPr lang="en-CA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1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exas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A&amp;M </a:t>
            </a:r>
          </a:p>
          <a:p>
            <a:pPr lvl="0"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Universidad At</a:t>
            </a:r>
            <a:r>
              <a:rPr lang="de-DE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ó</a:t>
            </a:r>
            <a:r>
              <a:rPr lang="en-CA" sz="1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noma</a:t>
            </a:r>
            <a:r>
              <a:rPr lang="en-CA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Madrid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University of British Columbia</a:t>
            </a:r>
            <a:endParaRPr lang="en-CA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University of California, Berkeley         University of Colorado Denver</a:t>
            </a:r>
          </a:p>
          <a:p>
            <a:pPr lvl="0"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University of Evansville          University of Florida          University of Minnesota </a:t>
            </a:r>
          </a:p>
          <a:p>
            <a:pPr lvl="0"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University of South Dakota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00" t="30302" r="2483" b="28500"/>
          <a:stretch>
            <a:fillRect/>
          </a:stretch>
        </p:blipFill>
        <p:spPr bwMode="auto">
          <a:xfrm>
            <a:off x="0" y="1528352"/>
            <a:ext cx="9144000" cy="1998618"/>
          </a:xfrm>
          <a:prstGeom prst="rect">
            <a:avLst/>
          </a:prstGeom>
          <a:noFill/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607"/>
          <a:stretch>
            <a:fillRect/>
          </a:stretch>
        </p:blipFill>
        <p:spPr bwMode="auto">
          <a:xfrm>
            <a:off x="632025" y="1057748"/>
            <a:ext cx="3146273" cy="222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195066" y="3790517"/>
            <a:ext cx="2743200" cy="2425701"/>
            <a:chOff x="1761" y="2447"/>
            <a:chExt cx="1728" cy="1528"/>
          </a:xfrm>
          <a:effectLst/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1795" y="2447"/>
              <a:ext cx="1690" cy="1528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CA"/>
            </a:p>
          </p:txBody>
        </p:sp>
        <p:pic>
          <p:nvPicPr>
            <p:cNvPr id="5" name="Picture 20" descr="TES_Prinziple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</a:blip>
            <a:srcRect/>
            <a:stretch>
              <a:fillRect/>
            </a:stretch>
          </p:blipFill>
          <p:spPr bwMode="auto">
            <a:xfrm>
              <a:off x="1761" y="2534"/>
              <a:ext cx="1728" cy="1401"/>
            </a:xfrm>
            <a:prstGeom prst="rect">
              <a:avLst/>
            </a:prstGeom>
            <a:noFill/>
          </p:spPr>
        </p:pic>
      </p:grpSp>
      <p:grpSp>
        <p:nvGrpSpPr>
          <p:cNvPr id="6" name="Group 78"/>
          <p:cNvGrpSpPr/>
          <p:nvPr/>
        </p:nvGrpSpPr>
        <p:grpSpPr>
          <a:xfrm>
            <a:off x="4968267" y="1163207"/>
            <a:ext cx="3366436" cy="2029599"/>
            <a:chOff x="2971800" y="924911"/>
            <a:chExt cx="3366436" cy="2029599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2971800" y="1305911"/>
              <a:ext cx="3200400" cy="1295400"/>
            </a:xfrm>
            <a:prstGeom prst="rect">
              <a:avLst/>
            </a:prstGeom>
            <a:solidFill>
              <a:srgbClr val="DCDC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98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1763111"/>
              <a:ext cx="19634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smtClean="0"/>
                <a:t>Basic configuration</a:t>
              </a:r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2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58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62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910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66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14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150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8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054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02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958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006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62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910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766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8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57814" y="92491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FF0000"/>
                  </a:solidFill>
                </a:rPr>
                <a:t>+2 V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43600" y="92491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00B050"/>
                  </a:solidFill>
                </a:rPr>
                <a:t>0 V</a:t>
              </a:r>
              <a:endParaRPr lang="en-CA" b="1" dirty="0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2677511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0070C0"/>
                  </a:solidFill>
                </a:rPr>
                <a:t>-2 V</a:t>
              </a:r>
              <a:endParaRPr lang="en-CA" b="1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386" y="267751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00B050"/>
                  </a:solidFill>
                </a:rPr>
                <a:t>0 V</a:t>
              </a:r>
              <a:endParaRPr lang="en-CA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35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615" y="1049585"/>
            <a:ext cx="3281855" cy="2230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6" name="Group 122"/>
          <p:cNvGrpSpPr/>
          <p:nvPr/>
        </p:nvGrpSpPr>
        <p:grpSpPr>
          <a:xfrm>
            <a:off x="6086129" y="1548998"/>
            <a:ext cx="285379" cy="139446"/>
            <a:chOff x="4089662" y="1377027"/>
            <a:chExt cx="285379" cy="139446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4232352" y="1377027"/>
              <a:ext cx="142689" cy="139446"/>
            </a:xfrm>
            <a:custGeom>
              <a:avLst/>
              <a:gdLst>
                <a:gd name="connsiteX0" fmla="*/ 0 w 100208"/>
                <a:gd name="connsiteY0" fmla="*/ 87682 h 91857"/>
                <a:gd name="connsiteX1" fmla="*/ 50104 w 100208"/>
                <a:gd name="connsiteY1" fmla="*/ 87682 h 91857"/>
                <a:gd name="connsiteX2" fmla="*/ 87682 w 100208"/>
                <a:gd name="connsiteY2" fmla="*/ 62630 h 91857"/>
                <a:gd name="connsiteX3" fmla="*/ 100208 w 100208"/>
                <a:gd name="connsiteY3" fmla="*/ 0 h 91857"/>
                <a:gd name="connsiteX0" fmla="*/ 0 w 100208"/>
                <a:gd name="connsiteY0" fmla="*/ 87682 h 92401"/>
                <a:gd name="connsiteX1" fmla="*/ 50104 w 100208"/>
                <a:gd name="connsiteY1" fmla="*/ 87682 h 92401"/>
                <a:gd name="connsiteX2" fmla="*/ 80567 w 100208"/>
                <a:gd name="connsiteY2" fmla="*/ 59370 h 92401"/>
                <a:gd name="connsiteX3" fmla="*/ 100208 w 100208"/>
                <a:gd name="connsiteY3" fmla="*/ 0 h 92401"/>
                <a:gd name="connsiteX0" fmla="*/ 0 w 100208"/>
                <a:gd name="connsiteY0" fmla="*/ 87682 h 89769"/>
                <a:gd name="connsiteX1" fmla="*/ 44767 w 100208"/>
                <a:gd name="connsiteY1" fmla="*/ 77899 h 89769"/>
                <a:gd name="connsiteX2" fmla="*/ 80567 w 100208"/>
                <a:gd name="connsiteY2" fmla="*/ 59370 h 89769"/>
                <a:gd name="connsiteX3" fmla="*/ 100208 w 100208"/>
                <a:gd name="connsiteY3" fmla="*/ 0 h 89769"/>
                <a:gd name="connsiteX0" fmla="*/ 0 w 100208"/>
                <a:gd name="connsiteY0" fmla="*/ 87682 h 89769"/>
                <a:gd name="connsiteX1" fmla="*/ 44767 w 100208"/>
                <a:gd name="connsiteY1" fmla="*/ 77899 h 89769"/>
                <a:gd name="connsiteX2" fmla="*/ 78788 w 100208"/>
                <a:gd name="connsiteY2" fmla="*/ 47955 h 89769"/>
                <a:gd name="connsiteX3" fmla="*/ 100208 w 100208"/>
                <a:gd name="connsiteY3" fmla="*/ 0 h 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08" h="89769">
                  <a:moveTo>
                    <a:pt x="0" y="87682"/>
                  </a:moveTo>
                  <a:cubicBezTo>
                    <a:pt x="17745" y="89769"/>
                    <a:pt x="31636" y="84520"/>
                    <a:pt x="44767" y="77899"/>
                  </a:cubicBezTo>
                  <a:cubicBezTo>
                    <a:pt x="57898" y="71278"/>
                    <a:pt x="69548" y="60938"/>
                    <a:pt x="78788" y="47955"/>
                  </a:cubicBezTo>
                  <a:cubicBezTo>
                    <a:pt x="88028" y="34972"/>
                    <a:pt x="98120" y="24008"/>
                    <a:pt x="100208" y="0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4089662" y="1377027"/>
              <a:ext cx="142689" cy="139446"/>
            </a:xfrm>
            <a:custGeom>
              <a:avLst/>
              <a:gdLst>
                <a:gd name="connsiteX0" fmla="*/ 0 w 100208"/>
                <a:gd name="connsiteY0" fmla="*/ 87682 h 91857"/>
                <a:gd name="connsiteX1" fmla="*/ 50104 w 100208"/>
                <a:gd name="connsiteY1" fmla="*/ 87682 h 91857"/>
                <a:gd name="connsiteX2" fmla="*/ 87682 w 100208"/>
                <a:gd name="connsiteY2" fmla="*/ 62630 h 91857"/>
                <a:gd name="connsiteX3" fmla="*/ 100208 w 100208"/>
                <a:gd name="connsiteY3" fmla="*/ 0 h 91857"/>
                <a:gd name="connsiteX0" fmla="*/ 0 w 100208"/>
                <a:gd name="connsiteY0" fmla="*/ 87682 h 89769"/>
                <a:gd name="connsiteX1" fmla="*/ 48325 w 100208"/>
                <a:gd name="connsiteY1" fmla="*/ 76268 h 89769"/>
                <a:gd name="connsiteX2" fmla="*/ 87682 w 100208"/>
                <a:gd name="connsiteY2" fmla="*/ 62630 h 89769"/>
                <a:gd name="connsiteX3" fmla="*/ 100208 w 100208"/>
                <a:gd name="connsiteY3" fmla="*/ 0 h 89769"/>
                <a:gd name="connsiteX0" fmla="*/ 0 w 100208"/>
                <a:gd name="connsiteY0" fmla="*/ 87682 h 89769"/>
                <a:gd name="connsiteX1" fmla="*/ 48325 w 100208"/>
                <a:gd name="connsiteY1" fmla="*/ 76268 h 89769"/>
                <a:gd name="connsiteX2" fmla="*/ 87682 w 100208"/>
                <a:gd name="connsiteY2" fmla="*/ 46324 h 89769"/>
                <a:gd name="connsiteX3" fmla="*/ 100208 w 100208"/>
                <a:gd name="connsiteY3" fmla="*/ 0 h 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08" h="89769">
                  <a:moveTo>
                    <a:pt x="0" y="87682"/>
                  </a:moveTo>
                  <a:cubicBezTo>
                    <a:pt x="17745" y="89769"/>
                    <a:pt x="33711" y="83161"/>
                    <a:pt x="48325" y="76268"/>
                  </a:cubicBezTo>
                  <a:cubicBezTo>
                    <a:pt x="62939" y="69375"/>
                    <a:pt x="79035" y="59035"/>
                    <a:pt x="87682" y="46324"/>
                  </a:cubicBezTo>
                  <a:cubicBezTo>
                    <a:pt x="96329" y="33613"/>
                    <a:pt x="98120" y="24008"/>
                    <a:pt x="100208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9" name="Straight Connector 38"/>
          <p:cNvCxnSpPr/>
          <p:nvPr/>
        </p:nvCxnSpPr>
        <p:spPr>
          <a:xfrm rot="16200000" flipV="1">
            <a:off x="5542296" y="2096871"/>
            <a:ext cx="1049977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863061" y="2831854"/>
            <a:ext cx="409223" cy="0"/>
          </a:xfrm>
          <a:prstGeom prst="line">
            <a:avLst/>
          </a:prstGeom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278671" y="2097988"/>
            <a:ext cx="2403991" cy="369332"/>
          </a:xfrm>
          <a:prstGeom prst="rect">
            <a:avLst/>
          </a:prstGeom>
          <a:solidFill>
            <a:srgbClr val="FFFFFF">
              <a:alpha val="70000"/>
            </a:srgbClr>
          </a:solidFill>
          <a:effectLst/>
        </p:spPr>
        <p:txBody>
          <a:bodyPr wrap="none">
            <a:spAutoFit/>
          </a:bodyPr>
          <a:lstStyle/>
          <a:p>
            <a:r>
              <a:rPr lang="en-CA" dirty="0" smtClean="0"/>
              <a:t>Electric field calculation</a:t>
            </a:r>
            <a:endParaRPr lang="en-CA" dirty="0"/>
          </a:p>
        </p:txBody>
      </p:sp>
      <p:sp>
        <p:nvSpPr>
          <p:cNvPr id="42" name="Explosion 1 41"/>
          <p:cNvSpPr/>
          <p:nvPr/>
        </p:nvSpPr>
        <p:spPr>
          <a:xfrm>
            <a:off x="5989347" y="2575196"/>
            <a:ext cx="140677" cy="112541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Explosion 1 42"/>
          <p:cNvSpPr/>
          <p:nvPr/>
        </p:nvSpPr>
        <p:spPr>
          <a:xfrm>
            <a:off x="6160504" y="1620938"/>
            <a:ext cx="140677" cy="112541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3309378" y="217815"/>
            <a:ext cx="2525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359151" y="3781218"/>
            <a:ext cx="4440702" cy="233910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Germanium single crystals (620 g modules)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Thermal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readout: superconducting phase transition sensor (TES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);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sym typeface="Symbol" pitchFamily="18" charset="2"/>
              </a:rPr>
              <a:t>c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= 50 – 100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mK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Charge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readout: Al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electrode; interleaved with phonon sensors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Low bias voltage (4 V) in regular operation</a:t>
            </a:r>
          </a:p>
          <a:p>
            <a:pPr marL="173038" indent="-173038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	One detector:  ~70 V for some time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842933" y="948267"/>
            <a:ext cx="3533423" cy="24158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6" name="Group 78"/>
          <p:cNvGrpSpPr/>
          <p:nvPr/>
        </p:nvGrpSpPr>
        <p:grpSpPr>
          <a:xfrm>
            <a:off x="5025134" y="1163251"/>
            <a:ext cx="3361650" cy="2029599"/>
            <a:chOff x="2971800" y="924911"/>
            <a:chExt cx="3361650" cy="2029599"/>
          </a:xfrm>
          <a:effectLst/>
        </p:grpSpPr>
        <p:sp>
          <p:nvSpPr>
            <p:cNvPr id="47" name="Rectangle 46"/>
            <p:cNvSpPr/>
            <p:nvPr/>
          </p:nvSpPr>
          <p:spPr>
            <a:xfrm>
              <a:off x="2971800" y="1305911"/>
              <a:ext cx="3200400" cy="1295400"/>
            </a:xfrm>
            <a:prstGeom prst="rect">
              <a:avLst/>
            </a:prstGeom>
            <a:solidFill>
              <a:srgbClr val="DCDC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150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198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06140" y="1763111"/>
              <a:ext cx="2352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err="1" smtClean="0"/>
                <a:t>CDMSlite</a:t>
              </a:r>
              <a:r>
                <a:rPr lang="en-CA" dirty="0" smtClean="0"/>
                <a:t> configuration</a:t>
              </a:r>
              <a:endParaRPr lang="en-CA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054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102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58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006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8862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910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76600" y="1229711"/>
              <a:ext cx="1524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814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71800" y="12297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50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198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054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102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958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006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862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10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76600" y="2601311"/>
              <a:ext cx="152400" cy="76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814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71800" y="2601311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3600" y="92491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00B050"/>
                  </a:solidFill>
                </a:rPr>
                <a:t>0 V</a:t>
              </a:r>
              <a:endParaRPr lang="en-CA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49559" y="267751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rgbClr val="0070C0"/>
                  </a:solidFill>
                </a:rPr>
                <a:t>-69 V</a:t>
              </a:r>
              <a:endParaRPr lang="en-CA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024409" y="2838925"/>
            <a:ext cx="3200400" cy="76200"/>
            <a:chOff x="5177534" y="3029373"/>
            <a:chExt cx="3200400" cy="76200"/>
          </a:xfrm>
          <a:solidFill>
            <a:srgbClr val="0070C0"/>
          </a:solidFill>
        </p:grpSpPr>
        <p:sp>
          <p:nvSpPr>
            <p:cNvPr id="75" name="Rectangle 74"/>
            <p:cNvSpPr/>
            <p:nvPr/>
          </p:nvSpPr>
          <p:spPr>
            <a:xfrm>
              <a:off x="8225534" y="3029373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15934" y="3029373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06334" y="3029373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396734" y="3029373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87134" y="3029373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7534" y="3029373"/>
              <a:ext cx="1524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329538" y="1467779"/>
            <a:ext cx="2590800" cy="76200"/>
            <a:chOff x="5331919" y="1503853"/>
            <a:chExt cx="2590800" cy="76200"/>
          </a:xfrm>
        </p:grpSpPr>
        <p:sp>
          <p:nvSpPr>
            <p:cNvPr id="82" name="Rectangle 81"/>
            <p:cNvSpPr/>
            <p:nvPr/>
          </p:nvSpPr>
          <p:spPr>
            <a:xfrm>
              <a:off x="7770319" y="1503853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160719" y="1503853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551119" y="1503853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941519" y="1503853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331919" y="1503853"/>
              <a:ext cx="1524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5" grpId="0" uiExpand="1" build="p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8388" y="217815"/>
            <a:ext cx="4607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lvl="0" indent="-190500"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Implementation (CDMS setup)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22554" y="963373"/>
            <a:ext cx="4606643" cy="19851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Stack detectors (3) to mount (“tower”)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5 towers deployed in cryostat (~9 kg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Ge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Shielded with PE (for neutrons),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Pb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(gammas) and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muon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veto (cosmic radiation)</a:t>
            </a:r>
          </a:p>
          <a:p>
            <a:pPr marL="173038" indent="-173038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Located at Soudan Underground Lab (Minnesota) to shield from cosmic radiation</a:t>
            </a:r>
          </a:p>
        </p:txBody>
      </p:sp>
      <p:pic>
        <p:nvPicPr>
          <p:cNvPr id="4" name="Picture 2" descr="C:\Users\Wolfgang\Eigene\Dienst\Projekte\CDMS\Bilder\5T_Icebo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01053" y="1063695"/>
            <a:ext cx="2821787" cy="187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21531" y="3396379"/>
            <a:ext cx="3822700" cy="2809875"/>
            <a:chOff x="912" y="2108"/>
            <a:chExt cx="2408" cy="1770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912" y="2108"/>
              <a:ext cx="2396" cy="17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051" y="2112"/>
              <a:ext cx="258" cy="2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309" y="2108"/>
              <a:ext cx="11" cy="17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16200000" flipH="1">
            <a:off x="2942090" y="4799729"/>
            <a:ext cx="28067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95"/>
          <p:cNvPicPr>
            <a:picLocks noChangeAspect="1" noChangeArrowheads="1"/>
          </p:cNvPicPr>
          <p:nvPr/>
        </p:nvPicPr>
        <p:blipFill>
          <a:blip r:embed="rId4" cstate="screen"/>
          <a:srcRect b="3660"/>
          <a:stretch>
            <a:fillRect/>
          </a:stretch>
        </p:blipFill>
        <p:spPr bwMode="auto">
          <a:xfrm>
            <a:off x="524157" y="3386786"/>
            <a:ext cx="3820511" cy="281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110" descr="p6_muon"/>
          <p:cNvPicPr>
            <a:picLocks noChangeAspect="1" noChangeArrowheads="1"/>
          </p:cNvPicPr>
          <p:nvPr/>
        </p:nvPicPr>
        <p:blipFill>
          <a:blip r:embed="rId5" cstate="print"/>
          <a:srcRect b="1774"/>
          <a:stretch>
            <a:fillRect/>
          </a:stretch>
        </p:blipFill>
        <p:spPr bwMode="auto">
          <a:xfrm>
            <a:off x="524157" y="3386784"/>
            <a:ext cx="4335258" cy="283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 l="464" t="3621" r="360" b="3855"/>
          <a:stretch>
            <a:fillRect/>
          </a:stretch>
        </p:blipFill>
        <p:spPr bwMode="auto">
          <a:xfrm>
            <a:off x="5902036" y="3403600"/>
            <a:ext cx="2270014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2390503" y="2407298"/>
            <a:ext cx="4271554" cy="2687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Rau – IPA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20429</TotalTime>
  <Words>1245</Words>
  <Application>Microsoft Office PowerPoint</Application>
  <PresentationFormat>On-screen Show (4:3)</PresentationFormat>
  <Paragraphs>282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Wolfgang</dc:creator>
  <cp:lastModifiedBy>Wolfgang</cp:lastModifiedBy>
  <cp:revision>657</cp:revision>
  <dcterms:created xsi:type="dcterms:W3CDTF">2006-08-16T00:00:00Z</dcterms:created>
  <dcterms:modified xsi:type="dcterms:W3CDTF">2014-08-17T11:17:17Z</dcterms:modified>
</cp:coreProperties>
</file>