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13"/>
  </p:notesMasterIdLst>
  <p:sldIdLst>
    <p:sldId id="257" r:id="rId6"/>
    <p:sldId id="282" r:id="rId7"/>
    <p:sldId id="269" r:id="rId8"/>
    <p:sldId id="284" r:id="rId9"/>
    <p:sldId id="283" r:id="rId10"/>
    <p:sldId id="286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8"/>
    <a:srgbClr val="F08900"/>
    <a:srgbClr val="FF6900"/>
    <a:srgbClr val="1E5DF8"/>
    <a:srgbClr val="626262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4422"/>
  </p:normalViewPr>
  <p:slideViewPr>
    <p:cSldViewPr snapToGrid="0" snapToObjects="1">
      <p:cViewPr varScale="1">
        <p:scale>
          <a:sx n="105" d="100"/>
          <a:sy n="105" d="100"/>
        </p:scale>
        <p:origin x="1056" y="108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9/14/2021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DELETE/REPLACE PHOTO CREDIT IF CHANGING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tfc/cloud-docker-images" TargetMode="External"/><Relationship Id="rId2" Type="http://schemas.openxmlformats.org/officeDocument/2006/relationships/hyperlink" Target="https://github.com/stfc/ansible-jupyter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STFC Cloud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Alexander Dibbo, Jacob Ward, David Fairbrother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20797" y="1393952"/>
            <a:ext cx="46044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last few years there has been a strong desire for a generic </a:t>
            </a:r>
            <a:r>
              <a:rPr lang="en-GB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upyter</a:t>
            </a:r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infrastructure within STFC and IRIS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has been especially true for training courses.</a:t>
            </a:r>
          </a:p>
          <a:p>
            <a:endParaRPr lang="en-GB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infrastructures:</a:t>
            </a:r>
            <a:b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 with IRIS IAM login</a:t>
            </a:r>
          </a:p>
          <a:p>
            <a:r>
              <a:rPr lang="en-GB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https://jupyter.stfc.ac.uk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with local credential login (for training courses)</a:t>
            </a:r>
          </a:p>
          <a:p>
            <a:pPr lvl="2"/>
            <a:r>
              <a:rPr lang="en-GB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https://training.jupyter.stfc.ac.uk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err="1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Jupyterhub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0"/>
            <a:ext cx="5600700" cy="2879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0" y="2910558"/>
            <a:ext cx="5600700" cy="39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5787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done by David Fairbrother – a graduate from ISIS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work done by IRIS DA project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Deployed on top of OpenStack Magnum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 and GPU support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standard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environments supported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customised environments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 get 10GB of storage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storage available for training materials on training deployment.</a:t>
            </a:r>
          </a:p>
          <a:p>
            <a:pPr marL="342900" indent="-342900">
              <a:buFontTx/>
              <a:buChar char="-"/>
            </a:pP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available at </a:t>
            </a: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github.com/stfc/ansible-jupyter</a:t>
            </a: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 image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</a:t>
            </a:r>
            <a:r>
              <a:rPr lang="en-GB" sz="200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GB" sz="200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GB" sz="200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github.com/stfc/cloud-docker-images</a:t>
            </a:r>
            <a:r>
              <a:rPr lang="en-GB" sz="200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09" y="425450"/>
            <a:ext cx="5579291" cy="61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57876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use of the IAM login instance so far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courses for SIRF/CIL with GPUs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on first course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on second</a:t>
            </a:r>
          </a:p>
          <a:p>
            <a:pPr marL="800100" lvl="1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on third</a:t>
            </a:r>
          </a:p>
          <a:p>
            <a:pPr marL="1257300" lvl="2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 showing tomography of a Kinder Egg (I think)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training courses:</a:t>
            </a:r>
          </a:p>
          <a:p>
            <a:pPr marL="800100" lvl="1" indent="-342900">
              <a:buFontTx/>
              <a:buChar char="-"/>
            </a:pP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SciML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several courses at 30-40 trainees each with GPUs</a:t>
            </a:r>
          </a:p>
          <a:p>
            <a:pPr marL="800100" lvl="1" indent="-342900">
              <a:buFontTx/>
              <a:buChar char="-"/>
            </a:pP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Hartree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 – several courses at ~25 trainees each</a:t>
            </a:r>
          </a:p>
          <a:p>
            <a:pPr marL="342900" indent="-342900">
              <a:buFontTx/>
              <a:buChar char="-"/>
            </a:pP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 far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877" t="10227"/>
          <a:stretch/>
        </p:blipFill>
        <p:spPr>
          <a:xfrm>
            <a:off x="6935273" y="0"/>
            <a:ext cx="5256727" cy="68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9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demo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9D5D6-9CBF-2F47-ABA6-C44F092862B7}"/>
              </a:ext>
            </a:extLst>
          </p:cNvPr>
          <p:cNvSpPr/>
          <p:nvPr/>
        </p:nvSpPr>
        <p:spPr>
          <a:xfrm>
            <a:off x="973969" y="5904254"/>
            <a:ext cx="355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2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7BFE5A-7C82-E244-83C3-A634D5C30E22}"/>
              </a:ext>
            </a:extLst>
          </p:cNvPr>
          <p:cNvSpPr/>
          <p:nvPr/>
        </p:nvSpPr>
        <p:spPr>
          <a:xfrm>
            <a:off x="416314" y="1387942"/>
            <a:ext cx="57876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image customisation process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document use of other storage with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Docker image build system to make environment customisation easier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environments with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training.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environment with OpenStack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commandline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tools/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sdk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</a:t>
            </a:r>
            <a:r>
              <a:rPr lang="en-GB" sz="2000" dirty="0" err="1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en-GB" sz="2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-desktop for disposable desktops</a:t>
            </a:r>
          </a:p>
          <a:p>
            <a:pPr marL="342900" indent="-342900">
              <a:buFontTx/>
              <a:buChar char="-"/>
            </a:pPr>
            <a:endParaRPr lang="en-GB" sz="20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en-GB" sz="2400" dirty="0" smtClean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4F19-1212-9345-95FF-9D2815FD6E96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877" t="10227"/>
          <a:stretch/>
        </p:blipFill>
        <p:spPr>
          <a:xfrm>
            <a:off x="6935273" y="0"/>
            <a:ext cx="5256727" cy="68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5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456483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69D5D6-9CBF-2F47-ABA6-C44F092862B7}"/>
              </a:ext>
            </a:extLst>
          </p:cNvPr>
          <p:cNvSpPr/>
          <p:nvPr/>
        </p:nvSpPr>
        <p:spPr>
          <a:xfrm>
            <a:off x="973969" y="5904254"/>
            <a:ext cx="3556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D539E4-64DB-C141-80BC-DC0282462C17}"/>
              </a:ext>
            </a:extLst>
          </p:cNvPr>
          <p:cNvSpPr/>
          <p:nvPr/>
        </p:nvSpPr>
        <p:spPr>
          <a:xfrm>
            <a:off x="4286723" y="5904254"/>
            <a:ext cx="273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Twitter:@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STFC_matters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B0994-2D52-2647-9C24-1B83B0A77782}"/>
              </a:ext>
            </a:extLst>
          </p:cNvPr>
          <p:cNvSpPr/>
          <p:nvPr/>
        </p:nvSpPr>
        <p:spPr>
          <a:xfrm>
            <a:off x="7265120" y="5904254"/>
            <a:ext cx="331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YouTube: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 Facilities 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0983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1CA1964A695C4C8A139D733E8B8903" ma:contentTypeVersion="10" ma:contentTypeDescription="Create a new document." ma:contentTypeScope="" ma:versionID="6ea3271df4b7e929f1d38a7ea0ffc8cf">
  <xsd:schema xmlns:xsd="http://www.w3.org/2001/XMLSchema" xmlns:xs="http://www.w3.org/2001/XMLSchema" xmlns:p="http://schemas.microsoft.com/office/2006/metadata/properties" xmlns:ns3="af6631ff-b62d-4003-aa19-024554590dcf" xmlns:ns4="424348a4-7dff-4f19-8ded-10b278d12d9c" targetNamespace="http://schemas.microsoft.com/office/2006/metadata/properties" ma:root="true" ma:fieldsID="96f6409fa70b23acb442ffd3c782fae1" ns3:_="" ns4:_="">
    <xsd:import namespace="af6631ff-b62d-4003-aa19-024554590dcf"/>
    <xsd:import namespace="424348a4-7dff-4f19-8ded-10b278d12d9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631ff-b62d-4003-aa19-024554590d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348a4-7dff-4f19-8ded-10b278d12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1DFD27-C1D7-428E-8CF5-78EF2E66C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6631ff-b62d-4003-aa19-024554590dcf"/>
    <ds:schemaRef ds:uri="424348a4-7dff-4f19-8ded-10b278d12d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FE28F-E808-4D13-89A4-C40B1B8D9C6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f6631ff-b62d-4003-aa19-024554590dcf"/>
    <ds:schemaRef ds:uri="http://schemas.microsoft.com/office/infopath/2007/PartnerControls"/>
    <ds:schemaRef ds:uri="http://purl.org/dc/elements/1.1/"/>
    <ds:schemaRef ds:uri="http://schemas.microsoft.com/office/2006/metadata/properties"/>
    <ds:schemaRef ds:uri="424348a4-7dff-4f19-8ded-10b278d12d9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3613</TotalTime>
  <Words>301</Words>
  <Application>Microsoft Office PowerPoint</Application>
  <PresentationFormat>Widescreen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STFC PowerPoint template - basic</dc:title>
  <dc:creator>Philip Millard</dc:creator>
  <cp:lastModifiedBy>Dibbo, Alexander (STFC,RAL,SC)</cp:lastModifiedBy>
  <cp:revision>198</cp:revision>
  <cp:lastPrinted>2019-10-02T08:27:37Z</cp:lastPrinted>
  <dcterms:created xsi:type="dcterms:W3CDTF">2019-09-17T08:04:08Z</dcterms:created>
  <dcterms:modified xsi:type="dcterms:W3CDTF">2021-09-14T09:41:07Z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0x010100D51CA1964A695C4C8A139D733E8B8903</vt:lpwstr>
  </property>
</Properties>
</file>