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0" r:id="rId2"/>
  </p:sldMasterIdLst>
  <p:notesMasterIdLst>
    <p:notesMasterId r:id="rId10"/>
  </p:notesMasterIdLst>
  <p:sldIdLst>
    <p:sldId id="257" r:id="rId3"/>
    <p:sldId id="284" r:id="rId4"/>
    <p:sldId id="258" r:id="rId5"/>
    <p:sldId id="285" r:id="rId6"/>
    <p:sldId id="282" r:id="rId7"/>
    <p:sldId id="26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3088"/>
    <a:srgbClr val="F08900"/>
    <a:srgbClr val="FF6900"/>
    <a:srgbClr val="1E5DF8"/>
    <a:srgbClr val="FFFFFF"/>
    <a:srgbClr val="00BED5"/>
    <a:srgbClr val="C13D33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97"/>
    <p:restoredTop sz="95462"/>
  </p:normalViewPr>
  <p:slideViewPr>
    <p:cSldViewPr snapToGrid="0" snapToObjects="1">
      <p:cViewPr varScale="1">
        <p:scale>
          <a:sx n="128" d="100"/>
          <a:sy n="128" d="100"/>
        </p:scale>
        <p:origin x="2152" y="176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</a:t>
            </a:r>
            <a:r>
              <a:rPr lang="en-GB" baseline="0" dirty="0"/>
              <a:t> key campus stats here – 150 companies, 1600 people, high growth (25-30% pa), collaborative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397D-9E8D-4AA1-8126-68F48CE0664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8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bullet – applied technologies</a:t>
            </a:r>
            <a:r>
              <a:rPr lang="en-GB" baseline="0" dirty="0"/>
              <a:t> = hardware and software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397D-9E8D-4AA1-8126-68F48CE0664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  <p:pic>
        <p:nvPicPr>
          <p:cNvPr id="2050" name="Picture 2" descr="Image result for sci-tech daresbury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03" y="-519476"/>
            <a:ext cx="2042160" cy="204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9592912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Daresbury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616442" y="3776094"/>
            <a:ext cx="66926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Dec 2021</a:t>
            </a:r>
          </a:p>
          <a:p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Noro</a:t>
            </a:r>
          </a:p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Business Development, Daresbury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0"/>
            <a:ext cx="121920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9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218653" y="192782"/>
            <a:ext cx="110164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National</a:t>
            </a:r>
            <a:r>
              <a:rPr kumimoji="0" lang="en-US" sz="4000" b="1" i="0" u="none" strike="noStrike" kern="1200" cap="none" spc="-150" normalizeH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Science and Innovation Campus 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6903" y="1151592"/>
            <a:ext cx="64650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Recognised location for national centres of innovation, research and development</a:t>
            </a: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 of UKRI, direct link to BEIS</a:t>
            </a: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UKRI site in the North of England</a:t>
            </a:r>
          </a:p>
          <a:p>
            <a:pPr marL="800100" marR="0" lvl="1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ulti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-way partnerships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collaborations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Well-established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ecosystem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spanning Universities, businesses of all scales across multiple sectors, regional and national government</a:t>
            </a:r>
          </a:p>
          <a:p>
            <a:pPr marL="0" marR="0" lvl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419353"/>
            <a:ext cx="6543040" cy="39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9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218652" y="220182"/>
            <a:ext cx="110164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 on Particle Accelerators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2E2D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FA7BF-DB35-084B-8565-81FB84EC084A}"/>
              </a:ext>
            </a:extLst>
          </p:cNvPr>
          <p:cNvSpPr/>
          <p:nvPr/>
        </p:nvSpPr>
        <p:spPr>
          <a:xfrm>
            <a:off x="139148" y="1045319"/>
            <a:ext cx="6877878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in </a:t>
            </a:r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1962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an accelerator lab to host </a:t>
            </a:r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NINA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5 GeV electron synchrotron, then replaced by the Synchrotron Radiation Source </a:t>
            </a:r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SRS</a:t>
            </a:r>
            <a:endParaRPr lang="en-GB" sz="1400" b="1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stfc.ukri.org/stfc/cache/file/2C1B289C-AA2D-4F07-9EFD9D40E803F146_standard.jpg">
            <a:extLst>
              <a:ext uri="{FF2B5EF4-FFF2-40B4-BE49-F238E27FC236}">
                <a16:creationId xmlns:a16="http://schemas.microsoft.com/office/drawing/2014/main" id="{B08BBA2C-0EB7-7942-9878-8A406818C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18" y="1746378"/>
            <a:ext cx="3096758" cy="22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fc.ukri.org/stfc/cache/file/1BC7253C-5A3F-4B2E-B869C1D752EB142E_standard.jpg">
            <a:extLst>
              <a:ext uri="{FF2B5EF4-FFF2-40B4-BE49-F238E27FC236}">
                <a16:creationId xmlns:a16="http://schemas.microsoft.com/office/drawing/2014/main" id="{F0A8774C-B6D4-FA43-A4A6-A1C180A7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1342" y="1746378"/>
            <a:ext cx="2928119" cy="23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CB55BD-4183-0F40-B1E8-DE257772FE44}"/>
              </a:ext>
            </a:extLst>
          </p:cNvPr>
          <p:cNvSpPr/>
          <p:nvPr/>
        </p:nvSpPr>
        <p:spPr>
          <a:xfrm>
            <a:off x="7386736" y="1017737"/>
            <a:ext cx="4450768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Tower was built in the late </a:t>
            </a:r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to host a </a:t>
            </a:r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der Graaff 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for nuclear physics</a:t>
            </a:r>
          </a:p>
        </p:txBody>
      </p:sp>
      <p:pic>
        <p:nvPicPr>
          <p:cNvPr id="11" name="Picture 2" descr="https://stfc.ukri.org/stfc/cache/file/D98BC6A5-809F-4944-9DF4C037E7187002_standard.jpg">
            <a:extLst>
              <a:ext uri="{FF2B5EF4-FFF2-40B4-BE49-F238E27FC236}">
                <a16:creationId xmlns:a16="http://schemas.microsoft.com/office/drawing/2014/main" id="{B742ACDE-58C0-D747-B83A-0858863E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113" y="1746378"/>
            <a:ext cx="1415186" cy="22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n engineer at work on the Synchrotron light source at the Daresbury Laboratory, photo courtesy of STFC">
            <a:extLst>
              <a:ext uri="{FF2B5EF4-FFF2-40B4-BE49-F238E27FC236}">
                <a16:creationId xmlns:a16="http://schemas.microsoft.com/office/drawing/2014/main" id="{67E8EF01-EEF0-5241-A1FA-55B29D6E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793" y="1726867"/>
            <a:ext cx="2818615" cy="230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E88DAD-0513-8043-A005-D7B6FC499796}"/>
              </a:ext>
            </a:extLst>
          </p:cNvPr>
          <p:cNvSpPr/>
          <p:nvPr/>
        </p:nvSpPr>
        <p:spPr>
          <a:xfrm>
            <a:off x="2967891" y="4264145"/>
            <a:ext cx="2842591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1997 Nobel Prize in Chemistry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solving the structure of the F1 ATPase enzyme - Sir John Walker </a:t>
            </a:r>
          </a:p>
        </p:txBody>
      </p:sp>
      <p:pic>
        <p:nvPicPr>
          <p:cNvPr id="14" name="Picture 2" descr="https://stfc.ukri.org/stfc/cache/file/1EEB5663-13AC-45C2-A1ECE55B68BA84A9_standard.jpg">
            <a:extLst>
              <a:ext uri="{FF2B5EF4-FFF2-40B4-BE49-F238E27FC236}">
                <a16:creationId xmlns:a16="http://schemas.microsoft.com/office/drawing/2014/main" id="{E7937A6B-2340-6540-BE07-63FC7326C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918" y="4258561"/>
            <a:ext cx="2555004" cy="25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Venkatraman Ramakrishnan, biologist - Stock Image - C030/8700 - Science  Photo Library">
            <a:extLst>
              <a:ext uri="{FF2B5EF4-FFF2-40B4-BE49-F238E27FC236}">
                <a16:creationId xmlns:a16="http://schemas.microsoft.com/office/drawing/2014/main" id="{16FD58CA-C0D3-B94B-BAFB-D8199C44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519" y="4273955"/>
            <a:ext cx="1939581" cy="259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3123C7-67F3-CD40-8F15-6D1ED5B47C09}"/>
              </a:ext>
            </a:extLst>
          </p:cNvPr>
          <p:cNvSpPr/>
          <p:nvPr/>
        </p:nvSpPr>
        <p:spPr>
          <a:xfrm>
            <a:off x="8489910" y="4274084"/>
            <a:ext cx="3606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Nobel Prize in Chemistry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the structure and function of the Ribosome - Sir </a:t>
            </a:r>
            <a:r>
              <a:rPr lang="en-GB" sz="1600" dirty="0" err="1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Venki</a:t>
            </a:r>
            <a:r>
              <a:rPr lang="en-GB" sz="16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Ramakrishnan </a:t>
            </a:r>
          </a:p>
        </p:txBody>
      </p:sp>
    </p:spTree>
    <p:extLst>
      <p:ext uri="{BB962C8B-B14F-4D97-AF65-F5344CB8AC3E}">
        <p14:creationId xmlns:p14="http://schemas.microsoft.com/office/powerpoint/2010/main" val="15999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8DC7F5-099C-FD4D-905A-DC79A38901EC}"/>
              </a:ext>
            </a:extLst>
          </p:cNvPr>
          <p:cNvSpPr/>
          <p:nvPr/>
        </p:nvSpPr>
        <p:spPr>
          <a:xfrm>
            <a:off x="403340" y="1080131"/>
            <a:ext cx="86575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Over 150 high-tech companies, 1,500 high value jobs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IBM, Hitachi, Atos &amp; </a:t>
            </a:r>
            <a:r>
              <a:rPr lang="en-GB" sz="2300" b="1" dirty="0" err="1"/>
              <a:t>Croda</a:t>
            </a:r>
            <a:endParaRPr lang="en-GB" sz="23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~20% international companies</a:t>
            </a:r>
            <a:br>
              <a:rPr lang="en-GB" sz="1600" dirty="0"/>
            </a:b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Sector focus: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Digital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Advanced Engineering &amp; Materials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Biomedical/Healthcare</a:t>
            </a:r>
          </a:p>
          <a:p>
            <a:pPr lvl="1">
              <a:defRPr/>
            </a:pPr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300" b="1" dirty="0"/>
              <a:t>Academic Collaborations: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Super STEM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Cockcroft Institute</a:t>
            </a:r>
          </a:p>
          <a:p>
            <a:pPr lvl="1">
              <a:defRPr/>
            </a:pPr>
            <a:endParaRPr lang="en-GB" sz="1600" dirty="0"/>
          </a:p>
          <a:p>
            <a:pPr lvl="1">
              <a:defRPr/>
            </a:pPr>
            <a:endParaRPr lang="en-US" sz="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8297314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Companies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7" t="-531" r="2367" b="531"/>
          <a:stretch>
            <a:fillRect/>
          </a:stretch>
        </p:blipFill>
        <p:spPr bwMode="auto">
          <a:xfrm>
            <a:off x="4650577" y="2701636"/>
            <a:ext cx="7541424" cy="415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5893763" y="1849572"/>
            <a:ext cx="4186237" cy="2361911"/>
          </a:xfrm>
          <a:prstGeom prst="roundRect">
            <a:avLst>
              <a:gd name="adj" fmla="val 16667"/>
            </a:avLst>
          </a:prstGeom>
          <a:solidFill>
            <a:srgbClr val="BFD730"/>
          </a:solidFill>
          <a:ln w="9525" algn="ctr">
            <a:solidFill>
              <a:srgbClr val="BFD730"/>
            </a:solidFill>
            <a:round/>
            <a:headEnd/>
            <a:tailEnd/>
          </a:ln>
        </p:spPr>
        <p:txBody>
          <a:bodyPr/>
          <a:lstStyle>
            <a:lvl1pPr marL="285750" indent="-285750">
              <a:spcBef>
                <a:spcPts val="700"/>
              </a:spcBef>
              <a:buSzPct val="100000"/>
              <a:buFont typeface="Gotham-Book" pitchFamily="121" charset="0"/>
              <a:buChar char="•"/>
              <a:defRPr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Gotham-Book" pitchFamily="121" charset="0"/>
              <a:buChar char="–"/>
              <a:defRPr sz="28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Gotham-Book" pitchFamily="121" charset="0"/>
              <a:buChar char="•"/>
              <a:defRPr sz="24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Gotham-Book" pitchFamily="121" charset="0"/>
              <a:buChar char="–"/>
              <a:defRPr sz="20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Gotham-Book" pitchFamily="121" charset="0"/>
              <a:buChar char="»"/>
              <a:defRPr sz="20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Gotham-Book" pitchFamily="121" charset="0"/>
              <a:buChar char="»"/>
              <a:defRPr sz="20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Gotham-Book" pitchFamily="121" charset="0"/>
              <a:buChar char="»"/>
              <a:defRPr sz="20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Gotham-Book" pitchFamily="121" charset="0"/>
              <a:buChar char="»"/>
              <a:defRPr sz="20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Gotham-Book" pitchFamily="121" charset="0"/>
              <a:buChar char="»"/>
              <a:defRPr sz="2000">
                <a:solidFill>
                  <a:srgbClr val="505154"/>
                </a:solidFill>
                <a:latin typeface="Gotham-Book" pitchFamily="121" charset="0"/>
                <a:ea typeface="ヒラギノ角ゴ ProN W3" pitchFamily="121" charset="-128"/>
                <a:sym typeface="Gotham-Book" pitchFamily="121" charset="0"/>
              </a:defRPr>
            </a:lvl9pPr>
          </a:lstStyle>
          <a:p>
            <a:pPr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GB" altLang="en-US" sz="2200" b="1" dirty="0">
                <a:latin typeface="+mj-lt"/>
                <a:sym typeface="Lucida Grande"/>
              </a:rPr>
              <a:t>Sales growth – 25-30% pa</a:t>
            </a:r>
          </a:p>
          <a:p>
            <a:pPr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GB" altLang="en-US" sz="2200" b="1" dirty="0">
              <a:latin typeface="+mj-lt"/>
              <a:sym typeface="Lucida Grande"/>
            </a:endParaRPr>
          </a:p>
          <a:p>
            <a:pPr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GB" altLang="en-US" sz="2200" b="1" dirty="0">
                <a:latin typeface="+mj-lt"/>
                <a:sym typeface="Lucida Grande"/>
              </a:rPr>
              <a:t>5% company failure rate</a:t>
            </a:r>
          </a:p>
          <a:p>
            <a:pPr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GB" altLang="en-US" sz="2200" b="1" dirty="0">
              <a:latin typeface="+mj-lt"/>
              <a:sym typeface="Lucida Grande"/>
            </a:endParaRPr>
          </a:p>
          <a:p>
            <a:pPr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GB" altLang="en-US" sz="2200" b="1" dirty="0">
                <a:latin typeface="+mj-lt"/>
                <a:sym typeface="Lucida Grande"/>
              </a:rPr>
              <a:t>70% companies collaborate on campus</a:t>
            </a:r>
          </a:p>
        </p:txBody>
      </p:sp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883" y="233303"/>
            <a:ext cx="1036929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Masterplan</a:t>
            </a:r>
          </a:p>
        </p:txBody>
      </p:sp>
      <p:sp>
        <p:nvSpPr>
          <p:cNvPr id="4" name="Rectangle: Rounded Corners 1"/>
          <p:cNvSpPr>
            <a:spLocks noChangeArrowheads="1"/>
          </p:cNvSpPr>
          <p:nvPr/>
        </p:nvSpPr>
        <p:spPr bwMode="auto">
          <a:xfrm>
            <a:off x="-1" y="951286"/>
            <a:ext cx="2947737" cy="56016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1pPr>
            <a:lvl2pPr marL="742950" indent="-285750"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2pPr>
            <a:lvl3pPr marL="1143000" indent="-228600"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3pPr>
            <a:lvl4pPr marL="1600200" indent="-228600"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4pPr>
            <a:lvl5pPr marL="2057400" indent="-228600"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Lucida Grande"/>
                <a:ea typeface="ヒラギノ角ゴ ProN W3" pitchFamily="121" charset="-128"/>
                <a:sym typeface="Lucida Grand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121" charset="-128"/>
                <a:cs typeface="Arial" panose="020B0604020202020204" pitchFamily="34" charset="0"/>
                <a:sym typeface="Lucida Grande"/>
              </a:rPr>
              <a:t>Enterprise Zone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121" charset="-128"/>
                <a:cs typeface="Arial" panose="020B0604020202020204" pitchFamily="34" charset="0"/>
                <a:sym typeface="Lucida Grande"/>
              </a:rPr>
              <a:t>Long-term vision to </a:t>
            </a:r>
            <a:r>
              <a:rPr lang="en-GB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develop the 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121" charset="-128"/>
                <a:cs typeface="Arial" panose="020B0604020202020204" pitchFamily="34" charset="0"/>
                <a:sym typeface="Lucida Grande"/>
              </a:rPr>
              <a:t>International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121" charset="-128"/>
                <a:cs typeface="Arial" panose="020B0604020202020204" pitchFamily="34" charset="0"/>
                <a:sym typeface="Lucida Grande"/>
              </a:rPr>
              <a:t>&gt;700,000 sq ft of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121" charset="-128"/>
                <a:cs typeface="Arial" panose="020B0604020202020204" pitchFamily="34" charset="0"/>
                <a:sym typeface="Lucida Grande"/>
              </a:rPr>
              <a:t>Circa 10,000 people working in science, technology &amp; innovation </a:t>
            </a:r>
          </a:p>
        </p:txBody>
      </p:sp>
      <p:pic>
        <p:nvPicPr>
          <p:cNvPr id="8" name="Picture 7" descr="Engineering drawing, map&#10;&#10;Description automatically generated">
            <a:extLst>
              <a:ext uri="{FF2B5EF4-FFF2-40B4-BE49-F238E27FC236}">
                <a16:creationId xmlns:a16="http://schemas.microsoft.com/office/drawing/2014/main" id="{868F989F-D647-4EE3-B930-670CE6A15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97" y="951286"/>
            <a:ext cx="9673151" cy="52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7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218653" y="192782"/>
            <a:ext cx="11016499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2E2D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6902" y="1504485"/>
            <a:ext cx="661287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Deep expertise in applied technologies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Reach into whole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UK Research and Innovation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ecosystem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campus with scalable space for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facilities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growing technology companies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b="1" baseline="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focus on skills to attract, develop &amp; retain the best talent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Y:\Images\Campuses\Daresbury\Linear Park\2048px_LinearPark20160708_3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14" y="1504485"/>
            <a:ext cx="5731510" cy="3818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1066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4026</TotalTime>
  <Words>312</Words>
  <Application>Microsoft Macintosh PowerPoint</Application>
  <PresentationFormat>Widescreen</PresentationFormat>
  <Paragraphs>55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Regular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Millard</dc:creator>
  <cp:lastModifiedBy>Noro, Massimo (STFC,DL,BID)</cp:lastModifiedBy>
  <cp:revision>236</cp:revision>
  <cp:lastPrinted>2019-10-02T08:27:37Z</cp:lastPrinted>
  <dcterms:created xsi:type="dcterms:W3CDTF">2019-09-17T08:04:08Z</dcterms:created>
  <dcterms:modified xsi:type="dcterms:W3CDTF">2021-12-06T14:54:12Z</dcterms:modified>
</cp:coreProperties>
</file>