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  <p:sldMasterId id="2147483700" r:id="rId5"/>
    <p:sldMasterId id="2147483715" r:id="rId6"/>
    <p:sldMasterId id="2147483720" r:id="rId7"/>
  </p:sldMasterIdLst>
  <p:notesMasterIdLst>
    <p:notesMasterId r:id="rId20"/>
  </p:notesMasterIdLst>
  <p:sldIdLst>
    <p:sldId id="284" r:id="rId8"/>
    <p:sldId id="334" r:id="rId9"/>
    <p:sldId id="324" r:id="rId10"/>
    <p:sldId id="326" r:id="rId11"/>
    <p:sldId id="327" r:id="rId12"/>
    <p:sldId id="328" r:id="rId13"/>
    <p:sldId id="329" r:id="rId14"/>
    <p:sldId id="331" r:id="rId15"/>
    <p:sldId id="335" r:id="rId16"/>
    <p:sldId id="332" r:id="rId17"/>
    <p:sldId id="336" r:id="rId18"/>
    <p:sldId id="32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867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F08900"/>
    <a:srgbClr val="000000"/>
    <a:srgbClr val="003088"/>
    <a:srgbClr val="FF6900"/>
    <a:srgbClr val="1E5DF8"/>
    <a:srgbClr val="FFFFFF"/>
    <a:srgbClr val="00BED5"/>
    <a:srgbClr val="C13D33"/>
    <a:srgbClr val="E94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/>
    <p:restoredTop sz="83721" autoAdjust="0"/>
  </p:normalViewPr>
  <p:slideViewPr>
    <p:cSldViewPr snapToGrid="0" snapToObjects="1">
      <p:cViewPr varScale="1">
        <p:scale>
          <a:sx n="58" d="100"/>
          <a:sy n="58" d="100"/>
        </p:scale>
        <p:origin x="1356" y="60"/>
      </p:cViewPr>
      <p:guideLst>
        <p:guide orient="horz" pos="323"/>
        <p:guide pos="325"/>
        <p:guide orient="horz" pos="3974"/>
        <p:guide pos="7355"/>
        <p:guide pos="3840"/>
        <p:guide orient="horz" pos="867"/>
        <p:guide orient="horz" pos="3634"/>
        <p:guide pos="8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12/8/2021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5435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6365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172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add562ea69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47625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Google Shape;222;gadd562ea69_0_13:notes"/>
          <p:cNvSpPr txBox="1">
            <a:spLocks noGrp="1"/>
          </p:cNvSpPr>
          <p:nvPr>
            <p:ph type="body" idx="1"/>
          </p:nvPr>
        </p:nvSpPr>
        <p:spPr>
          <a:xfrm>
            <a:off x="514350" y="4343400"/>
            <a:ext cx="41148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9597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opportunities</a:t>
            </a:r>
          </a:p>
          <a:p>
            <a:pPr marL="800100" lvl="1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effectiveness</a:t>
            </a:r>
          </a:p>
          <a:p>
            <a:pPr marL="800100" lvl="1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opportunities</a:t>
            </a:r>
          </a:p>
          <a:p>
            <a:pPr marL="800100" lvl="1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Growing sphere of influence</a:t>
            </a:r>
          </a:p>
          <a:p>
            <a:pPr marL="1257300" lvl="2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of Digital Research Infrastructure program</a:t>
            </a:r>
          </a:p>
          <a:p>
            <a:pPr marL="342900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 work in STFC, project nationally</a:t>
            </a:r>
          </a:p>
          <a:p>
            <a:pPr marL="342900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="1" dirty="0" smtClean="0"/>
              <a:t>AARC Engagement Group for </a:t>
            </a:r>
            <a:r>
              <a:rPr lang="en-GB" sz="2400" b="1" dirty="0" err="1" smtClean="0"/>
              <a:t>InfrastructureS</a:t>
            </a:r>
            <a:endParaRPr lang="en-GB" sz="2400" b="1" dirty="0" smtClean="0"/>
          </a:p>
          <a:p>
            <a:pPr marL="342900" indent="-342900" fontAlgn="base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31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46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44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77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6534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73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648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F3BA1D-A00F-DB41-84DA-BE26C4853B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Regular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Regular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456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0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4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7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70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4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99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1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096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58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849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1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14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69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56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2286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0670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4548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8501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53107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5503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efault">
  <p:cSld name="Defaul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609585" lvl="0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>
                <a:solidFill>
                  <a:srgbClr val="000000"/>
                </a:solidFill>
              </a:defRPr>
            </a:lvl1pPr>
            <a:lvl2pPr marL="1219170" lvl="1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–"/>
              <a:defRPr>
                <a:solidFill>
                  <a:srgbClr val="000000"/>
                </a:solidFill>
              </a:defRPr>
            </a:lvl2pPr>
            <a:lvl3pPr marL="1828754" lvl="2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>
                <a:solidFill>
                  <a:srgbClr val="000000"/>
                </a:solidFill>
              </a:defRPr>
            </a:lvl3pPr>
            <a:lvl4pPr marL="2438339" lvl="3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–"/>
              <a:defRPr>
                <a:solidFill>
                  <a:srgbClr val="000000"/>
                </a:solidFill>
              </a:defRPr>
            </a:lvl4pPr>
            <a:lvl5pPr marL="3047924" lvl="4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»"/>
              <a:defRPr>
                <a:solidFill>
                  <a:srgbClr val="000000"/>
                </a:solidFill>
              </a:defRPr>
            </a:lvl5pPr>
            <a:lvl6pPr marL="3657509" lvl="5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sldNum" idx="12"/>
          </p:nvPr>
        </p:nvSpPr>
        <p:spPr>
          <a:xfrm>
            <a:off x="11230425" y="6369655"/>
            <a:ext cx="35197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5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87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E69-592D-6D48-8D37-1AF709B04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E34F9-FD31-954C-90A9-25364BF3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81E6B-7D41-F84E-B286-61EBCE05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E29A8-E8C2-784C-9495-F0D437E95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039A4-CB11-B346-94E7-20D66FCAC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7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600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1CB58-4758-1C42-8DAA-2AAA3F98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7D025-4B39-8D45-811F-5B1E30D5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683CA-90A4-5E49-AA2C-3DCED63A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1DED1-CD68-AC4C-ABC6-F8EEE292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83341-F52D-D14B-A417-6C66E51D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522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831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452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047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964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526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7389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39B2-85B2-8A4B-8008-EE871C7A5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2A1684-4147-4E4A-BE1D-647E280F68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7061D-97DA-5D45-A717-D8A7EEF03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C7700-26C6-804B-9BEF-4E4886CE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D442D-6AED-C347-A737-1092964EA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5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360F0-A2C2-BC4E-AC8F-28FB5C10E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5D444D-2CB3-C84E-AFAB-6E36673058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CCC5E-1493-D445-AD8B-A3A5697A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6B37B-4148-1847-B7D0-E506A8B43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48933-1B9F-6140-A9E4-6AC0E5BF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203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98443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422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efault">
  <p:cSld name="Defaul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4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609585" lvl="0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>
                <a:solidFill>
                  <a:srgbClr val="000000"/>
                </a:solidFill>
              </a:defRPr>
            </a:lvl1pPr>
            <a:lvl2pPr marL="1219170" lvl="1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–"/>
              <a:defRPr>
                <a:solidFill>
                  <a:srgbClr val="000000"/>
                </a:solidFill>
              </a:defRPr>
            </a:lvl2pPr>
            <a:lvl3pPr marL="1828754" lvl="2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>
                <a:solidFill>
                  <a:srgbClr val="000000"/>
                </a:solidFill>
              </a:defRPr>
            </a:lvl3pPr>
            <a:lvl4pPr marL="2438339" lvl="3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–"/>
              <a:defRPr>
                <a:solidFill>
                  <a:srgbClr val="000000"/>
                </a:solidFill>
              </a:defRPr>
            </a:lvl4pPr>
            <a:lvl5pPr marL="3047924" lvl="4" indent="-57571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0000"/>
              </a:buClr>
              <a:buSzPts val="3200"/>
              <a:buChar char="»"/>
              <a:defRPr>
                <a:solidFill>
                  <a:srgbClr val="000000"/>
                </a:solidFill>
              </a:defRPr>
            </a:lvl5pPr>
            <a:lvl6pPr marL="3657509" lvl="5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6pPr>
            <a:lvl7pPr marL="4267093" lvl="6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7pPr>
            <a:lvl8pPr marL="4876678" lvl="7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8pPr>
            <a:lvl9pPr marL="5486263" lvl="8" indent="-457189" algn="l">
              <a:lnSpc>
                <a:spcPct val="100000"/>
              </a:lnSpc>
              <a:spcBef>
                <a:spcPts val="933"/>
              </a:spcBef>
              <a:spcAft>
                <a:spcPts val="0"/>
              </a:spcAft>
              <a:buClr>
                <a:srgbClr val="003399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sldNum" idx="12"/>
          </p:nvPr>
        </p:nvSpPr>
        <p:spPr>
          <a:xfrm>
            <a:off x="11230425" y="6369655"/>
            <a:ext cx="351977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81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CD01-DE9B-A849-A35D-9F761E7A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13394-3DB5-5A4C-965B-35CC3D1F2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0C87B7-015A-EE48-9BA2-392DACDC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A97E02-FB0B-A048-9274-06CF17436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CF4DD-E248-C543-910E-BAFFB1883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73B90-35AD-3E43-B0CA-8BA2F2BB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E709E-0F2B-524A-BB14-376202A2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8CED43-5180-C24B-8196-24914383E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BD96A-43E5-A645-B273-977F074EA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B250C-BB32-7348-BE3C-383B51A8F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8973E-998F-6D41-9801-A30991298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5CC00-44DF-1E48-95F7-E532F4C6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84893D-3FFC-6749-AD92-18B78F33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3AAAD-3463-B142-AEB9-CFB5F3D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AEEA-03B0-C845-83C2-A99DE7CF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0810E-8148-AB45-8D0B-5492633BC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E66B3-4F01-3148-9B21-03E05C599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0305A-EC70-204D-A203-97127CF60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DF6F2-688B-AC47-8BE3-B3918FD0B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CE4F3-8FAC-C647-B187-2C76584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7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7" Type="http://schemas.openxmlformats.org/officeDocument/2006/relationships/image" Target="../media/image2.tiff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image" Target="../media/image3.tiff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329EEC-5156-D04D-B817-99CEA460685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3952" y="5803292"/>
            <a:ext cx="1051068" cy="53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380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329EEC-5156-D04D-B817-99CEA460685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3952" y="5803292"/>
            <a:ext cx="1051068" cy="53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06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329EEC-5156-D04D-B817-99CEA46068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3952" y="5803292"/>
            <a:ext cx="1051068" cy="53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12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Wingdings" pitchFamily="2" charset="2"/>
        <a:buChar char="§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7.tif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11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stfc/pam_oauth2_devic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Relationship Id="rId4" Type="http://schemas.openxmlformats.org/officeDocument/2006/relationships/hyperlink" Target="https://github.com/ICS-MU/pam_oauth2_devic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59E85F-170D-B94D-BA35-E3F2E3C164E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24146" y="4127252"/>
            <a:ext cx="8567854" cy="27307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A39C34-E01A-FD49-8603-2E8AE6BB5606}"/>
              </a:ext>
            </a:extLst>
          </p:cNvPr>
          <p:cNvSpPr txBox="1"/>
          <p:nvPr/>
        </p:nvSpPr>
        <p:spPr>
          <a:xfrm>
            <a:off x="515938" y="2089944"/>
            <a:ext cx="8316591" cy="2369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</a:t>
            </a:r>
            <a:br>
              <a:rPr lang="en-US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dirty="0"/>
              <a:t>IRIS Activities and Community </a:t>
            </a:r>
            <a:r>
              <a:rPr lang="en-GB" sz="3600" dirty="0" smtClean="0"/>
              <a:t>reports</a:t>
            </a:r>
          </a:p>
          <a:p>
            <a:r>
              <a:rPr lang="en-GB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IRIS Collaboration Meeting</a:t>
            </a:r>
          </a:p>
          <a:p>
            <a:r>
              <a:rPr lang="en-GB" sz="3600" dirty="0" smtClean="0"/>
              <a:t> </a:t>
            </a:r>
            <a:endParaRPr lang="en-US" sz="4800" b="1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9DA41C-8BD1-2C47-A5C2-2F23DC884D7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329EEC-5156-D04D-B817-99CEA460685D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8345" y="406245"/>
            <a:ext cx="1892590" cy="97011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08DC7F5-099C-FD4D-905A-DC79A38901EC}"/>
              </a:ext>
            </a:extLst>
          </p:cNvPr>
          <p:cNvSpPr/>
          <p:nvPr/>
        </p:nvSpPr>
        <p:spPr>
          <a:xfrm>
            <a:off x="515938" y="5496902"/>
            <a:ext cx="46044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Dack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homas.dack@stfc.ac.uk</a:t>
            </a:r>
            <a:endParaRPr lang="en-US" sz="2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168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Integration of more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IRIS services and communities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baseline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continued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focus on Command Line services</a:t>
            </a:r>
          </a:p>
          <a:p>
            <a:pPr marL="1257300" lvl="2" indent="-342900"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 of working with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DiRAC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after PAM testing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Continued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improvements to service resilience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aseline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continue to support development of INDIGO IAM directly where possible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Look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to increasing IAM team to second full-time staff member where possible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Adoption and Migration of INDIGO IAM 2.0 when available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multi-tenancy support through </a:t>
            </a:r>
            <a:r>
              <a:rPr lang="en-GB" sz="24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KeyCloak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 Steps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790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0D8578B-06B8-D44F-871B-381E169CC5B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3F8DB5-D875-CF4D-A96F-70F080421F1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36DB885-21B5-F244-A9B6-E73EA79D1109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9538" y="2851150"/>
            <a:ext cx="69342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95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add562ea69_0_13"/>
          <p:cNvSpPr txBox="1">
            <a:spLocks noGrp="1"/>
          </p:cNvSpPr>
          <p:nvPr>
            <p:ph type="sldNum" idx="12"/>
          </p:nvPr>
        </p:nvSpPr>
        <p:spPr>
          <a:xfrm>
            <a:off x="11230424" y="6359417"/>
            <a:ext cx="352000" cy="3588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60933" tIns="60933" rIns="60933" bIns="60933" rtlCol="0" anchor="ctr" anchorCtr="0">
            <a:noAutofit/>
          </a:bodyPr>
          <a:lstStyle/>
          <a:p>
            <a:fld id="{00000000-1234-1234-1234-123412341234}" type="slidenum">
              <a:rPr lang="en-US"/>
              <a:pPr/>
              <a:t>12</a:t>
            </a:fld>
            <a:endParaRPr/>
          </a:p>
        </p:txBody>
      </p:sp>
      <p:pic>
        <p:nvPicPr>
          <p:cNvPr id="225" name="Google Shape;225;gadd562ea69_0_1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6"/>
            <a:ext cx="12192000" cy="6858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60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21BF9D-7312-D146-A098-1393906DE9CF}"/>
              </a:ext>
            </a:extLst>
          </p:cNvPr>
          <p:cNvSpPr txBox="1"/>
          <p:nvPr/>
        </p:nvSpPr>
        <p:spPr>
          <a:xfrm>
            <a:off x="403340" y="345182"/>
            <a:ext cx="11858003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 Background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8217B8-85C6-BF4E-89E1-A6954783545D}"/>
              </a:ext>
            </a:extLst>
          </p:cNvPr>
          <p:cNvSpPr/>
          <p:nvPr/>
        </p:nvSpPr>
        <p:spPr>
          <a:xfrm>
            <a:off x="394424" y="1114623"/>
            <a:ext cx="7479324" cy="4888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requires 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elements </a:t>
            </a: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operate as a coherent community: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</a:t>
            </a: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Trust Framework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Identity </a:t>
            </a:r>
            <a:r>
              <a:rPr lang="en-GB" sz="2000" b="1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– this is IRIS IAM</a:t>
            </a:r>
            <a:endParaRPr lang="en-GB" sz="2000" b="1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 Accounting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1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</a:t>
            </a:r>
            <a:r>
              <a:rPr lang="en-GB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IAM is coordinated as part of </a:t>
            </a: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DRTS</a:t>
            </a:r>
            <a:endParaRPr lang="en-GB" sz="20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Distributed Research Trust and Security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 </a:t>
            </a: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of excellence in distributed </a:t>
            </a:r>
            <a:r>
              <a:rPr lang="en-GB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cybersecurity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 is represented &amp; active within international identity management community - </a:t>
            </a:r>
            <a:r>
              <a:rPr lang="en-US" altLang="en-US" sz="20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Observer in AEGIS, active participant in FIM4R</a:t>
            </a:r>
          </a:p>
          <a:p>
            <a:pPr marL="342900" indent="-342900" fontAlgn="base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45AE1EE-33CE-D844-A572-D5B4A421D497}"/>
              </a:ext>
            </a:extLst>
          </p:cNvPr>
          <p:cNvSpPr/>
          <p:nvPr/>
        </p:nvSpPr>
        <p:spPr>
          <a:xfrm>
            <a:off x="7436823" y="1719080"/>
            <a:ext cx="2471558" cy="2471558"/>
          </a:xfrm>
          <a:prstGeom prst="ellipse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70267C-1BD1-5547-913B-0467C71FF25C}"/>
              </a:ext>
            </a:extLst>
          </p:cNvPr>
          <p:cNvSpPr txBox="1"/>
          <p:nvPr/>
        </p:nvSpPr>
        <p:spPr>
          <a:xfrm>
            <a:off x="7739644" y="2166969"/>
            <a:ext cx="1058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Operational Security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A8D9B56-18F7-8D43-9ED5-B540177A19A2}"/>
              </a:ext>
            </a:extLst>
          </p:cNvPr>
          <p:cNvSpPr/>
          <p:nvPr/>
        </p:nvSpPr>
        <p:spPr>
          <a:xfrm>
            <a:off x="8733138" y="1719080"/>
            <a:ext cx="2471558" cy="2471558"/>
          </a:xfrm>
          <a:prstGeom prst="ellipse">
            <a:avLst/>
          </a:prstGeom>
          <a:noFill/>
          <a:ln w="38100"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082005-8C2E-EB4C-B748-54DE0206E07A}"/>
              </a:ext>
            </a:extLst>
          </p:cNvPr>
          <p:cNvSpPr txBox="1"/>
          <p:nvPr/>
        </p:nvSpPr>
        <p:spPr>
          <a:xfrm>
            <a:off x="9876703" y="2166968"/>
            <a:ext cx="83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Trust and policy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85E8DB5-ACBE-684B-B934-9D8C1D5CA60B}"/>
              </a:ext>
            </a:extLst>
          </p:cNvPr>
          <p:cNvSpPr/>
          <p:nvPr/>
        </p:nvSpPr>
        <p:spPr>
          <a:xfrm>
            <a:off x="7436823" y="2780513"/>
            <a:ext cx="2471558" cy="2471558"/>
          </a:xfrm>
          <a:prstGeom prst="ellipse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70F215-15D4-784B-A470-914F3DD1F86B}"/>
              </a:ext>
            </a:extLst>
          </p:cNvPr>
          <p:cNvSpPr txBox="1"/>
          <p:nvPr/>
        </p:nvSpPr>
        <p:spPr>
          <a:xfrm>
            <a:off x="7547849" y="4221416"/>
            <a:ext cx="1441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Identity Management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6EE07F5-726D-E447-BA81-6A04E6381EB6}"/>
              </a:ext>
            </a:extLst>
          </p:cNvPr>
          <p:cNvSpPr/>
          <p:nvPr/>
        </p:nvSpPr>
        <p:spPr>
          <a:xfrm>
            <a:off x="8733138" y="2780513"/>
            <a:ext cx="2471558" cy="2471558"/>
          </a:xfrm>
          <a:prstGeom prst="ellipse">
            <a:avLst/>
          </a:prstGeom>
          <a:noFill/>
          <a:ln w="381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BF8B8A-34A4-684E-BE35-BB3A5AA2144B}"/>
              </a:ext>
            </a:extLst>
          </p:cNvPr>
          <p:cNvSpPr txBox="1"/>
          <p:nvPr/>
        </p:nvSpPr>
        <p:spPr>
          <a:xfrm>
            <a:off x="9849188" y="4190638"/>
            <a:ext cx="1109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Information Security Management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441717E-1073-074B-89FE-007B0140E042}"/>
              </a:ext>
            </a:extLst>
          </p:cNvPr>
          <p:cNvSpPr txBox="1"/>
          <p:nvPr/>
        </p:nvSpPr>
        <p:spPr>
          <a:xfrm>
            <a:off x="8962702" y="3307849"/>
            <a:ext cx="740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DRTS</a:t>
            </a:r>
          </a:p>
        </p:txBody>
      </p:sp>
    </p:spTree>
    <p:extLst>
      <p:ext uri="{BB962C8B-B14F-4D97-AF65-F5344CB8AC3E}">
        <p14:creationId xmlns:p14="http://schemas.microsoft.com/office/powerpoint/2010/main" val="2010539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IRIS IAM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03340" y="1114623"/>
            <a:ext cx="10442460" cy="46892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626262"/>
                </a:solidFill>
              </a:rPr>
              <a:t>Aims of the IRIS IAM: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626262"/>
                </a:solidFill>
              </a:rPr>
              <a:t>Provide users with a consistent authentication experience across IRIS services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626262"/>
                </a:solidFill>
              </a:rPr>
              <a:t>Provide science communities &amp; services with centralized authorization, through group management capability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rgbClr val="626262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626262"/>
                </a:solidFill>
              </a:rPr>
              <a:t>Utilizes the INDIGO IAM application, developed by INFN Italy</a:t>
            </a:r>
            <a:endParaRPr lang="en-US" altLang="en-US" dirty="0">
              <a:solidFill>
                <a:srgbClr val="626262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626262"/>
                </a:solidFill>
              </a:rPr>
              <a:t>Originally developed as part of the INDIGO </a:t>
            </a:r>
            <a:r>
              <a:rPr lang="en-US" altLang="en-US" dirty="0" err="1">
                <a:solidFill>
                  <a:srgbClr val="626262"/>
                </a:solidFill>
              </a:rPr>
              <a:t>Datacloud</a:t>
            </a:r>
            <a:r>
              <a:rPr lang="en-US" altLang="en-US" dirty="0">
                <a:solidFill>
                  <a:srgbClr val="626262"/>
                </a:solidFill>
              </a:rPr>
              <a:t> Horizon2020 </a:t>
            </a:r>
            <a:r>
              <a:rPr lang="en-US" altLang="en-US" dirty="0" smtClean="0">
                <a:solidFill>
                  <a:srgbClr val="626262"/>
                </a:solidFill>
              </a:rPr>
              <a:t>project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rgbClr val="626262"/>
                </a:solidFill>
              </a:rPr>
              <a:t>For more info, check out the IAM Documentation</a:t>
            </a:r>
            <a:r>
              <a:rPr lang="en-US" altLang="en-US" dirty="0">
                <a:solidFill>
                  <a:srgbClr val="626262"/>
                </a:solidFill>
              </a:rPr>
              <a:t>: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>
                <a:solidFill>
                  <a:srgbClr val="F08900"/>
                </a:solidFill>
              </a:rPr>
              <a:t>https://indigo-iam.github.io/v/current/docs</a:t>
            </a:r>
            <a:r>
              <a:rPr lang="en-US" altLang="en-US" dirty="0" smtClean="0">
                <a:solidFill>
                  <a:srgbClr val="F08900"/>
                </a:solidFill>
              </a:rPr>
              <a:t>/ </a:t>
            </a:r>
            <a:endParaRPr lang="en-US" altLang="en-US" dirty="0">
              <a:solidFill>
                <a:srgbClr val="F08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86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8100580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Status </a:t>
            </a:r>
            <a:r>
              <a:rPr lang="en-US" sz="4400" b="1" spc="-15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IRIS </a:t>
            </a:r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IAM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28738" y="1098946"/>
            <a:ext cx="11052061" cy="46892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solidFill>
                  <a:srgbClr val="626262"/>
                </a:solidFill>
              </a:rPr>
              <a:t>Production standard service based on AARC blueprint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626262"/>
                </a:solidFill>
              </a:rPr>
              <a:t>Primary authentication a number of IRIS services, including Accounting Portal, IRIS </a:t>
            </a:r>
            <a:r>
              <a:rPr lang="en-US" altLang="en-US" sz="2000" dirty="0" err="1" smtClean="0">
                <a:solidFill>
                  <a:srgbClr val="626262"/>
                </a:solidFill>
              </a:rPr>
              <a:t>DynaFed</a:t>
            </a:r>
            <a:r>
              <a:rPr lang="en-US" altLang="en-US" sz="2000" dirty="0" smtClean="0">
                <a:solidFill>
                  <a:srgbClr val="626262"/>
                </a:solidFill>
              </a:rPr>
              <a:t> (Storage), MISP Security Portal and OpenStack Clouds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626262"/>
                </a:solidFill>
              </a:rPr>
              <a:t>Primary means of authorization for IRIS Users within the SCD Cloud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solidFill>
                  <a:srgbClr val="626262"/>
                </a:solidFill>
              </a:rPr>
              <a:t>Small team supporting the service development and operations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626262"/>
                </a:solidFill>
              </a:rPr>
              <a:t>Currently looking to expand effort in order to better serve community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solidFill>
                  <a:srgbClr val="626262"/>
                </a:solidFill>
              </a:rPr>
              <a:t>Close liaison with IRIS Policy and Trust Framework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626262"/>
                </a:solidFill>
              </a:rPr>
              <a:t>Ensure that the IAM follows collaboration polices and policies reflect what is possible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400" dirty="0" smtClean="0">
                <a:solidFill>
                  <a:srgbClr val="626262"/>
                </a:solidFill>
              </a:rPr>
              <a:t>Organized </a:t>
            </a:r>
            <a:r>
              <a:rPr lang="en-US" altLang="en-US" sz="2400" dirty="0">
                <a:solidFill>
                  <a:srgbClr val="626262"/>
                </a:solidFill>
              </a:rPr>
              <a:t>and Hosted </a:t>
            </a:r>
            <a:r>
              <a:rPr lang="en-US" altLang="en-US" sz="2400" dirty="0" smtClean="0">
                <a:solidFill>
                  <a:srgbClr val="626262"/>
                </a:solidFill>
              </a:rPr>
              <a:t>User’s Workshops for </a:t>
            </a:r>
            <a:r>
              <a:rPr lang="en-US" altLang="en-US" sz="2400" dirty="0">
                <a:solidFill>
                  <a:srgbClr val="626262"/>
                </a:solidFill>
              </a:rPr>
              <a:t>INDIGO IAM in </a:t>
            </a:r>
            <a:r>
              <a:rPr lang="en-US" altLang="en-US" sz="2400" dirty="0" smtClean="0">
                <a:solidFill>
                  <a:srgbClr val="626262"/>
                </a:solidFill>
              </a:rPr>
              <a:t>Jan’21 and Nov’21</a:t>
            </a:r>
            <a:endParaRPr lang="en-US" altLang="en-US" sz="2400" dirty="0">
              <a:solidFill>
                <a:srgbClr val="626262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2400" dirty="0" smtClean="0">
              <a:solidFill>
                <a:srgbClr val="626262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dirty="0" smtClean="0">
              <a:solidFill>
                <a:srgbClr val="626262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dirty="0" smtClean="0">
              <a:solidFill>
                <a:srgbClr val="62626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56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-1" y="789682"/>
            <a:ext cx="2716331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8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 IAM: AARC Blueprint based</a:t>
            </a:r>
            <a:endParaRPr lang="en-US" sz="28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03340" y="1362218"/>
            <a:ext cx="10442460" cy="3800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6331" y="0"/>
            <a:ext cx="9475669" cy="674370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-2" y="2416836"/>
            <a:ext cx="2716331" cy="191002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defRPr sz="2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4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20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Wingdings" pitchFamily="2" charset="2"/>
              <a:buChar char="§"/>
              <a:defRPr sz="1800" kern="120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Federated Identities via </a:t>
            </a:r>
            <a:r>
              <a:rPr lang="en-GB" sz="2000" dirty="0" err="1" smtClean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eduGAIN</a:t>
            </a:r>
            <a:endParaRPr lang="en-GB" sz="2000" dirty="0">
              <a:solidFill>
                <a:srgbClr val="62626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000" dirty="0" smtClean="0">
                <a:solidFill>
                  <a:srgbClr val="6262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SIRTFI compliant with REFEDS status asserted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rgbClr val="626262"/>
                </a:solidFill>
                <a:latin typeface="+mn-lt"/>
              </a:rPr>
              <a:t>GÉANT </a:t>
            </a:r>
            <a:r>
              <a:rPr lang="en-US" altLang="en-US" sz="2000" dirty="0" smtClean="0">
                <a:solidFill>
                  <a:srgbClr val="626262"/>
                </a:solidFill>
                <a:latin typeface="+mn-lt"/>
              </a:rPr>
              <a:t>COC compliant</a:t>
            </a:r>
            <a:endParaRPr lang="en-US" altLang="en-US" sz="2000" dirty="0">
              <a:solidFill>
                <a:srgbClr val="626262"/>
              </a:solidFill>
              <a:latin typeface="+mn-lt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en-GB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endParaRPr lang="en-GB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84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provide access to services which operate only over command 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GB" sz="2400" b="0" i="0" u="none" strike="noStrike" kern="1200" cap="none" spc="0" normalizeH="0" baseline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OAuth Device Code PAM with Group</a:t>
            </a:r>
            <a:r>
              <a:rPr kumimoji="0" lang="en-GB" sz="2400" b="0" i="0" u="none" strike="noStrike" kern="1200" cap="none" spc="0" normalizeH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Authorization</a:t>
            </a:r>
            <a:endParaRPr lang="en-GB" sz="24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Assurance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users who do not have an </a:t>
            </a:r>
            <a:r>
              <a:rPr kumimoji="0" lang="en-GB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eduGAIN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baseline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IRIS IAM as an IdP-of-last-resort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noProof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and Client Buy 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400" noProof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service is in production and serves some IRIS communities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0" lang="en-GB" sz="2400" b="0" i="0" u="none" strike="noStrike" kern="1200" cap="none" spc="0" normalizeH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Slow uptake from others – have a good service, but how to convince people it’s better than what they’ve got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Service Resilience</a:t>
            </a:r>
            <a:endParaRPr lang="en-GB" sz="28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0" lang="en-GB" sz="2400" b="0" i="0" u="none" strike="noStrike" kern="1200" cap="none" spc="0" normalizeH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Challenges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403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 </a:t>
            </a:r>
            <a:r>
              <a:rPr lang="en-GB" sz="32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- Initially forked by Will Furnell, recent changes by Jens Jensen</a:t>
            </a:r>
            <a:endParaRPr lang="en-GB" sz="3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GB" sz="2800" dirty="0" smtClean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github.com/stfc/pam_oauth2_device</a:t>
            </a:r>
            <a:r>
              <a:rPr lang="en-GB" sz="2800" dirty="0" smtClean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sz="2800" dirty="0">
              <a:solidFill>
                <a:srgbClr val="F0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Fork of </a:t>
            </a:r>
            <a:r>
              <a:rPr lang="en-GB" sz="2800" dirty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en-GB" sz="2800" dirty="0" smtClean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github.com/ICS-MU/pam_oauth2_device</a:t>
            </a:r>
            <a:r>
              <a:rPr lang="en-GB" sz="2800" dirty="0" smtClean="0">
                <a:solidFill>
                  <a:srgbClr val="F0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solidFill>
                <a:srgbClr val="F08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client side software needed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Integrates well with IRIS IAM &amp; </a:t>
            </a:r>
            <a:r>
              <a:rPr lang="en-GB" sz="32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Openstack</a:t>
            </a:r>
            <a:endParaRPr lang="en-GB" sz="320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working with </a:t>
            </a:r>
            <a:r>
              <a:rPr lang="en-GB" sz="32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DiRAC</a:t>
            </a:r>
            <a:r>
              <a:rPr lang="en-GB" sz="32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sites for testing</a:t>
            </a:r>
            <a:endParaRPr lang="en-GB" sz="3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special/custom SSH server </a:t>
            </a:r>
            <a:r>
              <a:rPr lang="en-GB" sz="32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endParaRPr lang="en-GB" sz="32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1" y="345182"/>
            <a:ext cx="6356456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SSH access via IAM</a:t>
            </a:r>
            <a:endParaRPr lang="en-US" sz="4400" b="1" spc="-150" dirty="0">
              <a:solidFill>
                <a:srgbClr val="2E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82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There are a number of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communities in IRIS which do not operate </a:t>
            </a:r>
            <a:r>
              <a:rPr kumimoji="0" lang="en-GB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IdPs</a:t>
            </a:r>
            <a:endParaRPr kumimoji="0" lang="en-GB" sz="2800" b="0" i="0" u="none" strike="noStrike" kern="1200" cap="none" spc="0" normalizeH="0" noProof="0" dirty="0" smtClean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Investigating using the IRIS IAM as an IdP-of-last-resort through provisioning of local (non-</a:t>
            </a:r>
            <a:r>
              <a:rPr lang="en-GB" sz="280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eduGAIN</a:t>
            </a: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accounts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Issue: How do you guarantee assurance for accounts made in this manner?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Account referrals and vetting from known and trusted community representatives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community IAM instances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Management policy currently being developed for IRIS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sz="2400" baseline="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8080259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Assurance </a:t>
            </a:r>
            <a:r>
              <a:rPr kumimoji="0" lang="en-US" sz="4400" b="1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</a:t>
            </a:r>
            <a:r>
              <a:rPr lang="en-US" sz="4400" b="1" spc="-150" dirty="0" smtClean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IDP-less users</a:t>
            </a:r>
            <a:endParaRPr kumimoji="0" lang="en-US" sz="4400" b="1" i="0" u="none" strike="noStrike" kern="1200" cap="none" spc="-150" normalizeH="0" baseline="0" noProof="0" dirty="0">
              <a:ln>
                <a:noFill/>
              </a:ln>
              <a:solidFill>
                <a:srgbClr val="2E2D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035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7BFE5A-7C82-E244-83C3-A634D5C30E22}"/>
              </a:ext>
            </a:extLst>
          </p:cNvPr>
          <p:cNvSpPr/>
          <p:nvPr/>
        </p:nvSpPr>
        <p:spPr>
          <a:xfrm>
            <a:off x="416314" y="1387942"/>
            <a:ext cx="1071946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Identity Proxy availability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should never block access to connected services</a:t>
            </a:r>
            <a:endParaRPr lang="en-GB" sz="28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noProof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to move containerised service to K8 in the New Year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Discussions underway on how best to operate service database in a manner which does not rely on STFC network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400" noProof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IRIS-site </a:t>
            </a:r>
            <a:r>
              <a:rPr lang="en-GB" sz="2400" noProof="0" dirty="0" err="1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Galera</a:t>
            </a:r>
            <a:r>
              <a:rPr lang="en-GB" sz="2400" noProof="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Cluster or commercial cloud solutions seem most promising, discussions </a:t>
            </a:r>
            <a:r>
              <a:rPr lang="en-GB" sz="2400" dirty="0" smtClean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SCD Database services planned</a:t>
            </a:r>
            <a:endParaRPr lang="en-GB" sz="2400" noProof="0" dirty="0" smtClean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B54F19-1212-9345-95FF-9D2815FD6E96}"/>
              </a:ext>
            </a:extLst>
          </p:cNvPr>
          <p:cNvSpPr txBox="1"/>
          <p:nvPr/>
        </p:nvSpPr>
        <p:spPr>
          <a:xfrm>
            <a:off x="403340" y="345182"/>
            <a:ext cx="8080259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defRPr/>
            </a:pP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Service Resilience</a:t>
            </a:r>
          </a:p>
        </p:txBody>
      </p:sp>
    </p:spTree>
    <p:extLst>
      <p:ext uri="{BB962C8B-B14F-4D97-AF65-F5344CB8AC3E}">
        <p14:creationId xmlns:p14="http://schemas.microsoft.com/office/powerpoint/2010/main" val="1489264771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t WITHOUT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4.xml><?xml version="1.0" encoding="utf-8"?>
<a:theme xmlns:a="http://schemas.openxmlformats.org/drawingml/2006/main" name="1_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15B617C59DC14C90AC21EF720B0C2E" ma:contentTypeVersion="13" ma:contentTypeDescription="Create a new document." ma:contentTypeScope="" ma:versionID="b8be1469a57463f3e0548a08369ebf82">
  <xsd:schema xmlns:xsd="http://www.w3.org/2001/XMLSchema" xmlns:xs="http://www.w3.org/2001/XMLSchema" xmlns:p="http://schemas.microsoft.com/office/2006/metadata/properties" xmlns:ns3="7542b57f-865a-45c8-901f-9ccf6aaa3b9d" xmlns:ns4="3f18af7c-b119-454a-aea8-f9888f37a86a" targetNamespace="http://schemas.microsoft.com/office/2006/metadata/properties" ma:root="true" ma:fieldsID="a851efa26b08a132ce0447e6eb1e82af" ns3:_="" ns4:_="">
    <xsd:import namespace="7542b57f-865a-45c8-901f-9ccf6aaa3b9d"/>
    <xsd:import namespace="3f18af7c-b119-454a-aea8-f9888f37a86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2b57f-865a-45c8-901f-9ccf6aaa3b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8af7c-b119-454a-aea8-f9888f37a8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0B868F-37CA-4B0F-979E-4A4B2822A0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2b57f-865a-45c8-901f-9ccf6aaa3b9d"/>
    <ds:schemaRef ds:uri="3f18af7c-b119-454a-aea8-f9888f37a8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5FE28F-E808-4D13-89A4-C40B1B8D9C60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f18af7c-b119-454a-aea8-f9888f37a86a"/>
    <ds:schemaRef ds:uri="http://purl.org/dc/terms/"/>
    <ds:schemaRef ds:uri="7542b57f-865a-45c8-901f-9ccf6aaa3b9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343E82-7DC5-4DF1-896D-E8C717438D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6509</TotalTime>
  <Words>673</Words>
  <Application>Microsoft Office PowerPoint</Application>
  <PresentationFormat>Widescreen</PresentationFormat>
  <Paragraphs>104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Arial Regular</vt:lpstr>
      <vt:lpstr>Calibri</vt:lpstr>
      <vt:lpstr>Wingdings</vt:lpstr>
      <vt:lpstr>Font and logo master</vt:lpstr>
      <vt:lpstr>Font WITHOUT logo master</vt:lpstr>
      <vt:lpstr>Office Theme</vt:lpstr>
      <vt:lpstr>1_Font and logo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IRIS Presentation</dc:title>
  <dc:creator>thomas.dack@stfc.ac.uk</dc:creator>
  <cp:lastModifiedBy>Kewley, John (STFC,DL,SC)</cp:lastModifiedBy>
  <cp:revision>270</cp:revision>
  <cp:lastPrinted>2019-10-02T08:27:37Z</cp:lastPrinted>
  <dcterms:created xsi:type="dcterms:W3CDTF">2019-09-17T08:04:08Z</dcterms:created>
  <dcterms:modified xsi:type="dcterms:W3CDTF">2021-12-08T10:40:07Z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0x0101005915B617C59DC14C90AC21EF720B0C2E</vt:lpwstr>
  </property>
</Properties>
</file>