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285" r:id="rId1"/>
  </p:sldMasterIdLst>
  <p:notesMasterIdLst>
    <p:notesMasterId r:id="rId36"/>
  </p:notesMasterIdLst>
  <p:handoutMasterIdLst>
    <p:handoutMasterId r:id="rId37"/>
  </p:handoutMasterIdLst>
  <p:sldIdLst>
    <p:sldId id="256" r:id="rId2"/>
    <p:sldId id="446" r:id="rId3"/>
    <p:sldId id="441" r:id="rId4"/>
    <p:sldId id="442" r:id="rId5"/>
    <p:sldId id="447" r:id="rId6"/>
    <p:sldId id="477" r:id="rId7"/>
    <p:sldId id="444" r:id="rId8"/>
    <p:sldId id="448" r:id="rId9"/>
    <p:sldId id="449" r:id="rId10"/>
    <p:sldId id="478" r:id="rId11"/>
    <p:sldId id="433" r:id="rId12"/>
    <p:sldId id="451" r:id="rId13"/>
    <p:sldId id="453" r:id="rId14"/>
    <p:sldId id="466" r:id="rId15"/>
    <p:sldId id="467" r:id="rId16"/>
    <p:sldId id="468" r:id="rId17"/>
    <p:sldId id="480" r:id="rId18"/>
    <p:sldId id="470" r:id="rId19"/>
    <p:sldId id="465" r:id="rId20"/>
    <p:sldId id="471" r:id="rId21"/>
    <p:sldId id="472" r:id="rId22"/>
    <p:sldId id="473" r:id="rId23"/>
    <p:sldId id="475" r:id="rId24"/>
    <p:sldId id="476" r:id="rId25"/>
    <p:sldId id="464" r:id="rId26"/>
    <p:sldId id="454" r:id="rId27"/>
    <p:sldId id="455" r:id="rId28"/>
    <p:sldId id="456" r:id="rId29"/>
    <p:sldId id="457" r:id="rId30"/>
    <p:sldId id="479" r:id="rId31"/>
    <p:sldId id="459" r:id="rId32"/>
    <p:sldId id="460" r:id="rId33"/>
    <p:sldId id="461" r:id="rId34"/>
    <p:sldId id="463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00FF00"/>
    <a:srgbClr val="FFC70D"/>
    <a:srgbClr val="000099"/>
    <a:srgbClr val="008000"/>
    <a:srgbClr val="CC9900"/>
    <a:srgbClr val="0B3CED"/>
    <a:srgbClr val="0034E7"/>
    <a:srgbClr val="FFFF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45" autoAdjust="0"/>
  </p:normalViewPr>
  <p:slideViewPr>
    <p:cSldViewPr snapToObjects="1" showGuides="1">
      <p:cViewPr varScale="1">
        <p:scale>
          <a:sx n="81" d="100"/>
          <a:sy n="81" d="100"/>
        </p:scale>
        <p:origin x="-1644" y="-90"/>
      </p:cViewPr>
      <p:guideLst>
        <p:guide orient="horz" pos="2562"/>
        <p:guide pos="2841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009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010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010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28B00CD-CD8D-3B44-AD22-E4C9112C3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15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C1CE60B-1D6C-6948-B1CF-E346C43D0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77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61E207-59D6-E440-B6A0-5B1E8231D898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407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r>
              <a:rPr lang="en-GB" dirty="0" smtClean="0"/>
              <a:t>8.5 tracks/chip/event correspond to a data-rate of 15 </a:t>
            </a:r>
            <a:r>
              <a:rPr lang="en-GB" dirty="0" err="1" smtClean="0"/>
              <a:t>Gbit</a:t>
            </a:r>
            <a:r>
              <a:rPr lang="en-GB" dirty="0" smtClean="0"/>
              <a:t>/s (no buffering).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343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343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813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687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643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r>
              <a:rPr lang="en-GB" dirty="0" smtClean="0"/>
              <a:t>Photons</a:t>
            </a:r>
            <a:r>
              <a:rPr lang="en-GB" baseline="0" dirty="0" smtClean="0"/>
              <a:t> create signal, fired pixels are red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91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0" y="4343913"/>
            <a:ext cx="5487041" cy="4114361"/>
          </a:xfrm>
          <a:prstGeom prst="rect">
            <a:avLst/>
          </a:prstGeom>
        </p:spPr>
        <p:txBody>
          <a:bodyPr/>
          <a:lstStyle/>
          <a:p>
            <a:r>
              <a:rPr lang="en-GB" baseline="0" dirty="0" smtClean="0"/>
              <a:t>Left plot illustrates the superior performance of the </a:t>
            </a:r>
            <a:r>
              <a:rPr lang="en-GB" baseline="0" dirty="0" err="1" smtClean="0"/>
              <a:t>SciFi</a:t>
            </a:r>
            <a:r>
              <a:rPr lang="en-GB" baseline="0" dirty="0" smtClean="0"/>
              <a:t> Tracker compared to the OT.</a:t>
            </a:r>
          </a:p>
          <a:p>
            <a:r>
              <a:rPr lang="en-GB" baseline="0" dirty="0" smtClean="0"/>
              <a:t>Adding UT hits has the advantage that the momentum resolution improves significantly.</a:t>
            </a:r>
          </a:p>
          <a:p>
            <a:r>
              <a:rPr lang="en-GB" baseline="0" dirty="0" smtClean="0"/>
              <a:t>Moreover, the requirement to have at least three UT hits reduces the ghost rate while keeping the efficiency.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643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r>
              <a:rPr lang="en-GB" dirty="0" smtClean="0"/>
              <a:t>Bottom</a:t>
            </a:r>
            <a:r>
              <a:rPr lang="en-GB" baseline="0" dirty="0" smtClean="0"/>
              <a:t> table: track finding efficiencies.</a:t>
            </a:r>
          </a:p>
          <a:p>
            <a:r>
              <a:rPr lang="en-GB" baseline="0" dirty="0" smtClean="0"/>
              <a:t>B-daughter tracks have </a:t>
            </a:r>
            <a:r>
              <a:rPr lang="en-GB" baseline="0" dirty="0" err="1" smtClean="0"/>
              <a:t>pT</a:t>
            </a:r>
            <a:r>
              <a:rPr lang="en-GB" baseline="0" dirty="0" smtClean="0"/>
              <a:t> more than 500MeV.</a:t>
            </a:r>
          </a:p>
          <a:p>
            <a:r>
              <a:rPr lang="en-GB" baseline="0" dirty="0" smtClean="0"/>
              <a:t>Relative means relative to offline.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604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Invariant mass distribution for B →</a:t>
            </a:r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+</a:t>
            </a:r>
            <a:r>
              <a:rPr lang="en-GB" sz="1200" b="0" i="1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− decays in the LHCb data before the use of the RICH information (top), and after applying RICH particle identification (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bottom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). 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signal under study is the decay B0 →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π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+</a:t>
            </a:r>
            <a:r>
              <a:rPr lang="el-GR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π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−, represented by the turquoise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dotted line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contributions from different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-hadron decay modes (B0 → K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π red dashed-dotted line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B0 → 3-body </a:t>
            </a:r>
            <a:r>
              <a:rPr lang="en-GB" sz="1200" b="0" i="1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orange dashed-dashed line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→KK yellow line,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→Kπ brown line, Ʌb →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pK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purple line, Ʌb → pπ green line), are eliminated by positive identification of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pions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kaons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and protons and only the signal and two background contributions remain visible in the plot on the right. The grey solid line is the combinatorial background.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989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80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r>
              <a:rPr lang="en-GB" dirty="0" smtClean="0"/>
              <a:t>Reconstructed Cherenkov angle as a function of track momentum</a:t>
            </a:r>
            <a:r>
              <a:rPr lang="en-GB" baseline="0" dirty="0" smtClean="0"/>
              <a:t> </a:t>
            </a:r>
            <a:r>
              <a:rPr lang="en-GB" dirty="0" smtClean="0"/>
              <a:t>in the C4F10 radiator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711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967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453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performance of high energy photon reconstruction is illustrated by the reconstructed B0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  <a:sym typeface="Wingdings" panose="05000000000000000000" pitchFamily="2" charset="2"/>
              </a:rPr>
              <a:t>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Ko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γ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mass distribution. 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mass resolution obtained for this radiative decay, 93 MeV=c2 is dominated by the ECAL energy resolution. 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Reproducing the resolution of data with simulation samples, </a:t>
            </a:r>
            <a:r>
              <a:rPr lang="en-GB" sz="1200" b="0" i="0" u="none" strike="noStrike" kern="1200" baseline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this corresponds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to an intrinsic resolution in the photon energy of around </a:t>
            </a:r>
            <a:r>
              <a:rPr lang="en-GB" sz="1200" b="0" i="0" u="none" strike="noStrike" kern="1200" baseline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2%.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8125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20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0619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3475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733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502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r>
              <a:rPr lang="en-GB" dirty="0" smtClean="0"/>
              <a:t>CP violating phase </a:t>
            </a:r>
            <a:r>
              <a:rPr lang="el-GR" dirty="0" smtClean="0"/>
              <a:t>φ</a:t>
            </a:r>
            <a:r>
              <a:rPr lang="en-GB" dirty="0" smtClean="0"/>
              <a:t>s in </a:t>
            </a:r>
            <a:r>
              <a:rPr lang="en-GB" dirty="0" err="1" smtClean="0"/>
              <a:t>Bs</a:t>
            </a:r>
            <a:r>
              <a:rPr lang="en-GB" dirty="0" smtClean="0"/>
              <a:t> mixing</a:t>
            </a:r>
          </a:p>
          <a:p>
            <a:r>
              <a:rPr lang="en-GB" dirty="0" smtClean="0"/>
              <a:t>Zero crossing point of</a:t>
            </a:r>
            <a:r>
              <a:rPr lang="en-GB" baseline="0" dirty="0" smtClean="0"/>
              <a:t> the </a:t>
            </a:r>
            <a:r>
              <a:rPr lang="en-GB" baseline="0" dirty="0" err="1" smtClean="0"/>
              <a:t>Fwd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Bwd</a:t>
            </a:r>
            <a:r>
              <a:rPr lang="en-GB" baseline="0" dirty="0" smtClean="0"/>
              <a:t> asymmetry in B0</a:t>
            </a:r>
            <a:r>
              <a:rPr lang="en-GB" baseline="0" dirty="0" smtClean="0">
                <a:sym typeface="Wingdings" panose="05000000000000000000" pitchFamily="2" charset="2"/>
              </a:rPr>
              <a:t>K*</a:t>
            </a:r>
            <a:r>
              <a:rPr lang="el-GR" baseline="0" dirty="0" smtClean="0">
                <a:sym typeface="Wingdings" panose="05000000000000000000" pitchFamily="2" charset="2"/>
              </a:rPr>
              <a:t>μ</a:t>
            </a:r>
            <a:r>
              <a:rPr lang="en-GB" baseline="0" dirty="0" smtClean="0">
                <a:sym typeface="Wingdings" panose="05000000000000000000" pitchFamily="2" charset="2"/>
              </a:rPr>
              <a:t>+</a:t>
            </a:r>
            <a:r>
              <a:rPr lang="el-GR" baseline="0" dirty="0" smtClean="0">
                <a:sym typeface="Wingdings" panose="05000000000000000000" pitchFamily="2" charset="2"/>
              </a:rPr>
              <a:t>μ</a:t>
            </a:r>
            <a:r>
              <a:rPr lang="en-GB" baseline="0" dirty="0" smtClean="0">
                <a:sym typeface="Wingdings" panose="05000000000000000000" pitchFamily="2" charset="2"/>
              </a:rPr>
              <a:t>- decays.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150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502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0" y="4343913"/>
            <a:ext cx="5487041" cy="411436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793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Expected statistical uncertainties on a few selected physics channels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before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and after the upgrade, compared to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theory.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CP violating observables, rare decays and fundamental parameters of the CKM unitary triangle.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CE60B-1D6C-6948-B1CF-E346C43D05D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1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r>
              <a:rPr lang="en-GB" dirty="0" smtClean="0"/>
              <a:t>Output rate 2-10 GB/s (20-100kHz)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67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483" y="4344138"/>
            <a:ext cx="5487041" cy="4114799"/>
          </a:xfrm>
          <a:prstGeom prst="rect">
            <a:avLst/>
          </a:prstGeom>
        </p:spPr>
        <p:txBody>
          <a:bodyPr lIns="91733" tIns="45867" rIns="91733" bIns="45867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2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rgbClr val="002060"/>
            </a:gs>
            <a:gs pos="12000">
              <a:schemeClr val="bg2">
                <a:tint val="48000"/>
                <a:satMod val="300000"/>
              </a:schemeClr>
            </a:gs>
            <a:gs pos="20000">
              <a:schemeClr val="bg2">
                <a:tint val="49000"/>
                <a:satMod val="300000"/>
              </a:schemeClr>
            </a:gs>
            <a:gs pos="100000">
              <a:schemeClr val="bg2">
                <a:shade val="30000"/>
              </a:schemeClr>
            </a:gs>
          </a:gsLst>
          <a:path path="circle">
            <a:fillToRect l="10000" t="-25000" r="10000" b="12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1" y="-171400"/>
            <a:ext cx="9143999" cy="7029400"/>
          </a:xfrm>
          <a:prstGeom prst="rect">
            <a:avLst/>
          </a:prstGeom>
          <a:solidFill>
            <a:srgbClr val="00206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 July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50 years of CP Violation                        B. Schmidt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5BDD73-6D57-4F46-B2A7-816E92E7B3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 July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50 years of CP Violation                        B. Schmidt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6DDA77-2CD4-2541-B86B-1DE89DB19C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 July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pPr>
              <a:defRPr/>
            </a:pPr>
            <a:r>
              <a:rPr lang="en-GB" smtClean="0"/>
              <a:t>50 years of CP Violation                        B. Schmidt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50F45-5EFD-F74B-BADF-EF7A2A2E92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55448"/>
            <a:ext cx="7534612" cy="681264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11 July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 smtClean="0"/>
              <a:t>50 years of CP Violation                        B. Schmidt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206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 July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50 years of CP Violation                        B. Schmidt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839AC-D2D8-2C4E-881E-39003C2A9E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11 July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 smtClean="0"/>
              <a:t>50 years of CP Violation                        B. Schmidt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 July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50 years of CP Violation                        B. Schmidt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45E1E-8160-1040-BBB3-5E3335AE46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 July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50 years of CP Violation                        B. Schmidt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17827-B6E8-6244-B0E8-0BC60B1C24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 July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50 years of CP Violation                        B. Schmidt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5CAFF2-80D6-E445-B7A0-D67A1074A2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 July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50 years of CP Violation                        B. Schmidt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8736E5-5E46-934F-9FD5-92CBD07D99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r>
              <a:rPr lang="en-US" smtClean="0"/>
              <a:t>11 July 2014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 smtClean="0"/>
              <a:t>50 years of CP Violation                        B. Schmidt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6379B981-40D1-3846-81C0-5B5459A6CD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6858000"/>
          </a:xfrm>
          <a:prstGeom prst="rect">
            <a:avLst/>
          </a:prstGeom>
          <a:solidFill>
            <a:srgbClr val="00206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7462604" cy="104435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bg1">
                    <a:lumMod val="9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11 July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bg1">
                    <a:lumMod val="9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GB" smtClean="0"/>
              <a:t>50 years of CP Violation                        B. Schmidt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bg1">
                    <a:lumMod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B9EB6061-3124-3D47-80B4-8262D6A9DB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7" descr="lhcblogo"/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963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" pitchFamily="2" charset="2"/>
        <a:buChar char="§"/>
        <a:defRPr kumimoji="0" sz="32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Tx/>
        <a:buSzPct val="90000"/>
        <a:buFont typeface="Wingdings" pitchFamily="2" charset="2"/>
        <a:buChar char="§"/>
        <a:defRPr kumimoji="0" sz="28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Tx/>
        <a:buFont typeface="Arial"/>
        <a:buChar char="▪"/>
        <a:defRPr kumimoji="0" sz="24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Tx/>
        <a:buFont typeface="Arial"/>
        <a:buChar char="▪"/>
        <a:defRPr kumimoji="0"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Tx/>
        <a:buFont typeface="Wingdings 3"/>
        <a:buChar char=""/>
        <a:defRPr kumimoji="0" lang="en-US" sz="2000" kern="1200" smtClean="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67944" y="5589240"/>
            <a:ext cx="4343400" cy="576064"/>
          </a:xfrm>
        </p:spPr>
        <p:txBody>
          <a:bodyPr>
            <a:normAutofit/>
          </a:bodyPr>
          <a:lstStyle/>
          <a:p>
            <a:pPr algn="ctr" eaLnBrk="1" hangingPunct="1">
              <a:buFont typeface="Wingdings" charset="0"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Burkhard Schmidt, CERN</a:t>
            </a:r>
          </a:p>
          <a:p>
            <a:pPr algn="ctr" eaLnBrk="1" hangingPunct="1">
              <a:buFont typeface="Wingdings" charset="0"/>
              <a:buNone/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on behalf of the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LHCb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Collaboration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3359013" y="4382641"/>
            <a:ext cx="54280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800" dirty="0">
                <a:solidFill>
                  <a:srgbClr val="FFC000"/>
                </a:solidFill>
              </a:rPr>
              <a:t>The </a:t>
            </a:r>
            <a:r>
              <a:rPr lang="en-US" sz="4800" dirty="0" err="1">
                <a:solidFill>
                  <a:srgbClr val="FFC000"/>
                </a:solidFill>
              </a:rPr>
              <a:t>LHCb</a:t>
            </a:r>
            <a:r>
              <a:rPr lang="en-US" sz="4800" dirty="0">
                <a:solidFill>
                  <a:srgbClr val="FFC000"/>
                </a:solidFill>
              </a:rPr>
              <a:t> upgrade</a:t>
            </a:r>
          </a:p>
        </p:txBody>
      </p:sp>
      <p:pic>
        <p:nvPicPr>
          <p:cNvPr id="16389" name="Picture 7" descr="lhcblogo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7200"/>
            <a:ext cx="1872208" cy="111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2"/>
          <p:cNvSpPr txBox="1">
            <a:spLocks noChangeArrowheads="1"/>
          </p:cNvSpPr>
          <p:nvPr/>
        </p:nvSpPr>
        <p:spPr bwMode="auto">
          <a:xfrm>
            <a:off x="-1143000" y="493395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9" name="Picture 4" descr="E:\schmidtb\My Documents\MPI@LHC 2013\LHCb3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89" y="548680"/>
            <a:ext cx="5885723" cy="332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0" y="548680"/>
            <a:ext cx="3255226" cy="335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5BDD73-6D57-4F46-B2A7-816E92E7B35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Trigger upgrade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31" y="1268760"/>
            <a:ext cx="3212938" cy="4624387"/>
          </a:xfrm>
          <a:prstGeom prst="rect">
            <a:avLst/>
          </a:prstGeom>
        </p:spPr>
      </p:pic>
      <p:sp>
        <p:nvSpPr>
          <p:cNvPr id="8" name="object 24"/>
          <p:cNvSpPr txBox="1"/>
          <p:nvPr/>
        </p:nvSpPr>
        <p:spPr>
          <a:xfrm>
            <a:off x="1187624" y="6104329"/>
            <a:ext cx="230425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r>
              <a:rPr sz="1800" spc="-20" dirty="0" smtClean="0">
                <a:solidFill>
                  <a:srgbClr val="FFC000"/>
                </a:solidFill>
                <a:latin typeface="+mn-lt"/>
                <a:cs typeface="Arial"/>
              </a:rPr>
              <a:t>CERN-LHCC-201</a:t>
            </a:r>
            <a:r>
              <a:rPr lang="en-GB" sz="1800" spc="-20" dirty="0" smtClean="0">
                <a:solidFill>
                  <a:srgbClr val="FFC000"/>
                </a:solidFill>
                <a:latin typeface="+mn-lt"/>
                <a:cs typeface="Arial"/>
              </a:rPr>
              <a:t>4</a:t>
            </a:r>
            <a:r>
              <a:rPr sz="1800" spc="-20" dirty="0" smtClean="0">
                <a:solidFill>
                  <a:srgbClr val="FFC000"/>
                </a:solidFill>
                <a:latin typeface="+mn-lt"/>
                <a:cs typeface="Arial"/>
              </a:rPr>
              <a:t>-0</a:t>
            </a:r>
            <a:r>
              <a:rPr lang="en-GB" sz="1800" spc="-20" dirty="0" smtClean="0">
                <a:solidFill>
                  <a:srgbClr val="FFC000"/>
                </a:solidFill>
                <a:latin typeface="+mn-lt"/>
                <a:cs typeface="Arial"/>
              </a:rPr>
              <a:t>16</a:t>
            </a:r>
            <a:endParaRPr sz="1800" dirty="0">
              <a:solidFill>
                <a:srgbClr val="FFC0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699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403648" y="44624"/>
            <a:ext cx="7704856" cy="6812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LHCb  Trigger – Limitations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476999"/>
            <a:ext cx="733864" cy="2743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4C1CA1-3B87-3D45-9030-69B43E5190FC}" type="slidenum">
              <a:rPr lang="en-US" sz="1200">
                <a:solidFill>
                  <a:schemeClr val="bg1">
                    <a:lumMod val="95000"/>
                  </a:schemeClr>
                </a:solidFill>
              </a:rPr>
              <a:pPr eaLnBrk="1" hangingPunct="1"/>
              <a:t>11</a:t>
            </a:fld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8675" name="Picture 5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4536" b="3403"/>
          <a:stretch>
            <a:fillRect/>
          </a:stretch>
        </p:blipFill>
        <p:spPr bwMode="auto">
          <a:xfrm>
            <a:off x="674241" y="836613"/>
            <a:ext cx="2498725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106"/>
          <p:cNvSpPr txBox="1">
            <a:spLocks noChangeArrowheads="1"/>
          </p:cNvSpPr>
          <p:nvPr/>
        </p:nvSpPr>
        <p:spPr bwMode="auto">
          <a:xfrm rot="-5400000">
            <a:off x="-148878" y="2788444"/>
            <a:ext cx="931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  <a:latin typeface="Tahoma" charset="0"/>
              </a:rPr>
              <a:t>L</a:t>
            </a:r>
            <a:r>
              <a:rPr lang="en-US" sz="1600">
                <a:solidFill>
                  <a:srgbClr val="FF0000"/>
                </a:solidFill>
                <a:latin typeface="Tahoma" charset="0"/>
              </a:rPr>
              <a:t>evel -</a:t>
            </a:r>
            <a:r>
              <a:rPr lang="en-US" sz="1600" b="1">
                <a:solidFill>
                  <a:srgbClr val="FF0000"/>
                </a:solidFill>
                <a:latin typeface="Tahoma" charset="0"/>
              </a:rPr>
              <a:t>0</a:t>
            </a:r>
          </a:p>
        </p:txBody>
      </p:sp>
      <p:sp>
        <p:nvSpPr>
          <p:cNvPr id="28677" name="Text Box 42"/>
          <p:cNvSpPr txBox="1">
            <a:spLocks noChangeAspect="1" noChangeArrowheads="1"/>
          </p:cNvSpPr>
          <p:nvPr/>
        </p:nvSpPr>
        <p:spPr bwMode="auto">
          <a:xfrm>
            <a:off x="2573611" y="2635250"/>
            <a:ext cx="630237" cy="817563"/>
          </a:xfrm>
          <a:prstGeom prst="rect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1200">
              <a:solidFill>
                <a:srgbClr val="FFFFFF"/>
              </a:solidFill>
            </a:endParaRPr>
          </a:p>
          <a:p>
            <a:pPr algn="ctr"/>
            <a:r>
              <a:rPr lang="en-US" sz="1100">
                <a:solidFill>
                  <a:srgbClr val="FFFFFF"/>
                </a:solidFill>
              </a:rPr>
              <a:t>L0 </a:t>
            </a:r>
          </a:p>
          <a:p>
            <a:pPr algn="ctr"/>
            <a:r>
              <a:rPr lang="en-US" sz="1100">
                <a:solidFill>
                  <a:srgbClr val="FFFFFF"/>
                </a:solidFill>
              </a:rPr>
              <a:t>e, </a:t>
            </a:r>
            <a:r>
              <a:rPr lang="en-US" sz="1100">
                <a:solidFill>
                  <a:srgbClr val="FFFFFF"/>
                </a:solidFill>
                <a:latin typeface="Symbol" charset="0"/>
              </a:rPr>
              <a:t>g</a:t>
            </a:r>
          </a:p>
          <a:p>
            <a:pPr algn="ctr"/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8678" name="Text Box 43"/>
          <p:cNvSpPr txBox="1">
            <a:spLocks noChangeArrowheads="1"/>
          </p:cNvSpPr>
          <p:nvPr/>
        </p:nvSpPr>
        <p:spPr bwMode="auto">
          <a:xfrm>
            <a:off x="277852" y="2276475"/>
            <a:ext cx="851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40 MHz</a:t>
            </a:r>
          </a:p>
        </p:txBody>
      </p:sp>
      <p:sp>
        <p:nvSpPr>
          <p:cNvPr id="28679" name="Text Box 45"/>
          <p:cNvSpPr txBox="1">
            <a:spLocks noChangeArrowheads="1"/>
          </p:cNvSpPr>
          <p:nvPr/>
        </p:nvSpPr>
        <p:spPr bwMode="auto">
          <a:xfrm>
            <a:off x="1858516" y="2635250"/>
            <a:ext cx="628650" cy="820738"/>
          </a:xfrm>
          <a:prstGeom prst="rect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1200">
              <a:solidFill>
                <a:srgbClr val="FFFFFF"/>
              </a:solidFill>
            </a:endParaRPr>
          </a:p>
          <a:p>
            <a:pPr algn="ctr"/>
            <a:r>
              <a:rPr lang="en-US" sz="1100">
                <a:solidFill>
                  <a:srgbClr val="FFFFFF"/>
                </a:solidFill>
              </a:rPr>
              <a:t>L0 </a:t>
            </a:r>
          </a:p>
          <a:p>
            <a:pPr algn="ctr"/>
            <a:r>
              <a:rPr lang="en-US" sz="1100">
                <a:solidFill>
                  <a:srgbClr val="FFFFFF"/>
                </a:solidFill>
              </a:rPr>
              <a:t>had</a:t>
            </a:r>
            <a:endParaRPr lang="en-US" sz="1100">
              <a:solidFill>
                <a:srgbClr val="FFFFFF"/>
              </a:solidFill>
              <a:latin typeface="Symbol" charset="0"/>
            </a:endParaRPr>
          </a:p>
          <a:p>
            <a:pPr algn="ctr"/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8680" name="Text Box 46"/>
          <p:cNvSpPr txBox="1">
            <a:spLocks noChangeAspect="1" noChangeArrowheads="1"/>
          </p:cNvSpPr>
          <p:nvPr/>
        </p:nvSpPr>
        <p:spPr bwMode="auto">
          <a:xfrm>
            <a:off x="1133450" y="2636838"/>
            <a:ext cx="630238" cy="819150"/>
          </a:xfrm>
          <a:prstGeom prst="rect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1200" dirty="0">
              <a:solidFill>
                <a:srgbClr val="FFFFFF"/>
              </a:solidFill>
            </a:endParaRPr>
          </a:p>
          <a:p>
            <a:pPr algn="ctr"/>
            <a:r>
              <a:rPr lang="en-US" sz="1100" dirty="0">
                <a:solidFill>
                  <a:srgbClr val="FFFFFF"/>
                </a:solidFill>
              </a:rPr>
              <a:t>L0 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Symbol" charset="0"/>
              </a:rPr>
              <a:t>m</a:t>
            </a:r>
          </a:p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8681" name="AutoShape 49"/>
          <p:cNvSpPr>
            <a:spLocks noChangeAspect="1" noChangeArrowheads="1"/>
          </p:cNvSpPr>
          <p:nvPr/>
        </p:nvSpPr>
        <p:spPr bwMode="auto">
          <a:xfrm>
            <a:off x="1356866" y="2327275"/>
            <a:ext cx="176213" cy="309563"/>
          </a:xfrm>
          <a:prstGeom prst="downArrow">
            <a:avLst>
              <a:gd name="adj1" fmla="val 50000"/>
              <a:gd name="adj2" fmla="val 43919"/>
            </a:avLst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28682" name="AutoShape 51"/>
          <p:cNvSpPr>
            <a:spLocks noChangeAspect="1" noChangeArrowheads="1"/>
          </p:cNvSpPr>
          <p:nvPr/>
        </p:nvSpPr>
        <p:spPr bwMode="auto">
          <a:xfrm>
            <a:off x="2060129" y="2327275"/>
            <a:ext cx="176212" cy="309563"/>
          </a:xfrm>
          <a:prstGeom prst="downArrow">
            <a:avLst>
              <a:gd name="adj1" fmla="val 50000"/>
              <a:gd name="adj2" fmla="val 43919"/>
            </a:avLst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28683" name="AutoShape 52"/>
          <p:cNvSpPr>
            <a:spLocks noChangeAspect="1" noChangeArrowheads="1"/>
          </p:cNvSpPr>
          <p:nvPr/>
        </p:nvSpPr>
        <p:spPr bwMode="auto">
          <a:xfrm>
            <a:off x="2779266" y="2327275"/>
            <a:ext cx="176213" cy="309563"/>
          </a:xfrm>
          <a:prstGeom prst="downArrow">
            <a:avLst>
              <a:gd name="adj1" fmla="val 50000"/>
              <a:gd name="adj2" fmla="val 43919"/>
            </a:avLst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28684" name="AutoShape 41"/>
          <p:cNvSpPr>
            <a:spLocks noChangeAspect="1" noChangeArrowheads="1"/>
          </p:cNvSpPr>
          <p:nvPr/>
        </p:nvSpPr>
        <p:spPr bwMode="auto">
          <a:xfrm>
            <a:off x="2779266" y="3479800"/>
            <a:ext cx="176213" cy="309563"/>
          </a:xfrm>
          <a:prstGeom prst="downArrow">
            <a:avLst>
              <a:gd name="adj1" fmla="val 50000"/>
              <a:gd name="adj2" fmla="val 43919"/>
            </a:avLst>
          </a:prstGeom>
          <a:gradFill rotWithShape="1">
            <a:gsLst>
              <a:gs pos="0">
                <a:srgbClr val="FF0000">
                  <a:alpha val="70000"/>
                </a:srgbClr>
              </a:gs>
              <a:gs pos="100000">
                <a:srgbClr val="FF9900">
                  <a:alpha val="70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152226" y="3481388"/>
            <a:ext cx="105990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350" dirty="0" smtClean="0">
                <a:solidFill>
                  <a:srgbClr val="FF9900"/>
                </a:solidFill>
              </a:rPr>
              <a:t>Max 1 MHz</a:t>
            </a:r>
          </a:p>
        </p:txBody>
      </p:sp>
      <p:sp>
        <p:nvSpPr>
          <p:cNvPr id="28686" name="AutoShape 47"/>
          <p:cNvSpPr>
            <a:spLocks noChangeAspect="1" noChangeArrowheads="1"/>
          </p:cNvSpPr>
          <p:nvPr/>
        </p:nvSpPr>
        <p:spPr bwMode="auto">
          <a:xfrm>
            <a:off x="1356866" y="3479800"/>
            <a:ext cx="176213" cy="309563"/>
          </a:xfrm>
          <a:prstGeom prst="downArrow">
            <a:avLst>
              <a:gd name="adj1" fmla="val 50000"/>
              <a:gd name="adj2" fmla="val 43919"/>
            </a:avLst>
          </a:prstGeom>
          <a:gradFill rotWithShape="1">
            <a:gsLst>
              <a:gs pos="0">
                <a:srgbClr val="FF0000">
                  <a:alpha val="70000"/>
                </a:srgbClr>
              </a:gs>
              <a:gs pos="100000">
                <a:srgbClr val="FF9900">
                  <a:alpha val="70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28687" name="AutoShape 48"/>
          <p:cNvSpPr>
            <a:spLocks noChangeAspect="1" noChangeArrowheads="1"/>
          </p:cNvSpPr>
          <p:nvPr/>
        </p:nvSpPr>
        <p:spPr bwMode="auto">
          <a:xfrm>
            <a:off x="2060129" y="3479800"/>
            <a:ext cx="176212" cy="309563"/>
          </a:xfrm>
          <a:prstGeom prst="downArrow">
            <a:avLst>
              <a:gd name="adj1" fmla="val 50000"/>
              <a:gd name="adj2" fmla="val 43919"/>
            </a:avLst>
          </a:prstGeom>
          <a:gradFill rotWithShape="1">
            <a:gsLst>
              <a:gs pos="0">
                <a:srgbClr val="FF0000">
                  <a:alpha val="70000"/>
                </a:srgbClr>
              </a:gs>
              <a:gs pos="100000">
                <a:srgbClr val="FF9900">
                  <a:alpha val="70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28688" name="TextBox 41"/>
          <p:cNvSpPr txBox="1">
            <a:spLocks noChangeArrowheads="1"/>
          </p:cNvSpPr>
          <p:nvPr/>
        </p:nvSpPr>
        <p:spPr bwMode="auto">
          <a:xfrm rot="-5400000">
            <a:off x="-589408" y="4779962"/>
            <a:ext cx="18716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H</a:t>
            </a:r>
            <a:r>
              <a:rPr lang="en-US" sz="1500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igh-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L</a:t>
            </a:r>
            <a:r>
              <a:rPr lang="en-US" sz="1500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evel</a:t>
            </a:r>
            <a:r>
              <a:rPr lang="en-US" sz="1500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T</a:t>
            </a:r>
            <a:r>
              <a:rPr lang="en-US" sz="1500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rigger</a:t>
            </a:r>
          </a:p>
        </p:txBody>
      </p:sp>
      <p:sp>
        <p:nvSpPr>
          <p:cNvPr id="28689" name="Text Box 53"/>
          <p:cNvSpPr txBox="1">
            <a:spLocks noChangeArrowheads="1"/>
          </p:cNvSpPr>
          <p:nvPr/>
        </p:nvSpPr>
        <p:spPr bwMode="auto">
          <a:xfrm>
            <a:off x="1163191" y="3789363"/>
            <a:ext cx="2027238" cy="877887"/>
          </a:xfrm>
          <a:prstGeom prst="rect">
            <a:avLst/>
          </a:prstGeom>
          <a:solidFill>
            <a:srgbClr val="FF99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2000">
              <a:solidFill>
                <a:srgbClr val="FFFFFF"/>
              </a:solidFill>
            </a:endParaRPr>
          </a:p>
          <a:p>
            <a:pPr algn="ctr"/>
            <a:r>
              <a:rPr lang="en-US" sz="1300">
                <a:solidFill>
                  <a:srgbClr val="FFFFFF"/>
                </a:solidFill>
              </a:rPr>
              <a:t>Partial reconstruction</a:t>
            </a:r>
            <a:endParaRPr lang="en-US" sz="1100">
              <a:solidFill>
                <a:srgbClr val="FFFFFF"/>
              </a:solidFill>
            </a:endParaRPr>
          </a:p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1" name="TextBox 106"/>
          <p:cNvSpPr txBox="1">
            <a:spLocks noChangeArrowheads="1"/>
          </p:cNvSpPr>
          <p:nvPr/>
        </p:nvSpPr>
        <p:spPr bwMode="auto">
          <a:xfrm rot="16200000">
            <a:off x="733772" y="4067969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50" dirty="0" smtClean="0">
                <a:solidFill>
                  <a:srgbClr val="FF9900"/>
                </a:solidFill>
                <a:latin typeface="Tahoma" charset="0"/>
              </a:rPr>
              <a:t>HLT1</a:t>
            </a:r>
          </a:p>
        </p:txBody>
      </p:sp>
      <p:sp>
        <p:nvSpPr>
          <p:cNvPr id="28691" name="Text Box 55"/>
          <p:cNvSpPr txBox="1">
            <a:spLocks noChangeArrowheads="1"/>
          </p:cNvSpPr>
          <p:nvPr/>
        </p:nvSpPr>
        <p:spPr bwMode="auto">
          <a:xfrm>
            <a:off x="1174304" y="4697413"/>
            <a:ext cx="2016125" cy="292100"/>
          </a:xfrm>
          <a:prstGeom prst="rect">
            <a:avLst/>
          </a:prstGeom>
          <a:solidFill>
            <a:srgbClr val="008000">
              <a:alpha val="79999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300" b="1">
                <a:solidFill>
                  <a:schemeClr val="bg1"/>
                </a:solidFill>
              </a:rPr>
              <a:t>Global reconstruction</a:t>
            </a:r>
          </a:p>
        </p:txBody>
      </p:sp>
      <p:sp>
        <p:nvSpPr>
          <p:cNvPr id="24" name="Text Box 56"/>
          <p:cNvSpPr txBox="1">
            <a:spLocks noChangeArrowheads="1"/>
          </p:cNvSpPr>
          <p:nvPr/>
        </p:nvSpPr>
        <p:spPr bwMode="auto">
          <a:xfrm>
            <a:off x="485329" y="4652963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350" dirty="0" smtClean="0">
                <a:solidFill>
                  <a:srgbClr val="008200"/>
                </a:solidFill>
              </a:rPr>
              <a:t>30 kHz</a:t>
            </a:r>
          </a:p>
        </p:txBody>
      </p:sp>
      <p:sp>
        <p:nvSpPr>
          <p:cNvPr id="25" name="TextBox 106"/>
          <p:cNvSpPr txBox="1">
            <a:spLocks noChangeArrowheads="1"/>
          </p:cNvSpPr>
          <p:nvPr/>
        </p:nvSpPr>
        <p:spPr bwMode="auto">
          <a:xfrm rot="16200000">
            <a:off x="701228" y="5332413"/>
            <a:ext cx="6397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50" dirty="0" smtClean="0">
                <a:solidFill>
                  <a:srgbClr val="005DA3"/>
                </a:solidFill>
                <a:latin typeface="Tahoma" charset="0"/>
              </a:rPr>
              <a:t>HLT2</a:t>
            </a:r>
          </a:p>
        </p:txBody>
      </p:sp>
      <p:sp>
        <p:nvSpPr>
          <p:cNvPr id="28694" name="Text Box 119"/>
          <p:cNvSpPr txBox="1">
            <a:spLocks noChangeArrowheads="1"/>
          </p:cNvSpPr>
          <p:nvPr/>
        </p:nvSpPr>
        <p:spPr bwMode="auto">
          <a:xfrm>
            <a:off x="1174304" y="5013325"/>
            <a:ext cx="2016125" cy="738188"/>
          </a:xfrm>
          <a:prstGeom prst="rect">
            <a:avLst/>
          </a:prstGeom>
          <a:solidFill>
            <a:srgbClr val="005DA3"/>
          </a:solidFill>
          <a:ln w="12700">
            <a:solidFill>
              <a:srgbClr val="005DA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Inclusive selections</a:t>
            </a:r>
          </a:p>
          <a:p>
            <a:pPr algn="ctr"/>
            <a:r>
              <a:rPr lang="en-US" sz="1400">
                <a:solidFill>
                  <a:srgbClr val="FFFFFF"/>
                </a:solidFill>
                <a:latin typeface="Symbol" charset="0"/>
              </a:rPr>
              <a:t>m</a:t>
            </a:r>
            <a:r>
              <a:rPr lang="en-US" sz="1400">
                <a:solidFill>
                  <a:srgbClr val="FFFFFF"/>
                </a:solidFill>
              </a:rPr>
              <a:t>, </a:t>
            </a:r>
            <a:r>
              <a:rPr lang="en-US" sz="1400">
                <a:solidFill>
                  <a:srgbClr val="FFFFFF"/>
                </a:solidFill>
                <a:latin typeface="Symbol" charset="0"/>
              </a:rPr>
              <a:t>m</a:t>
            </a:r>
            <a:r>
              <a:rPr lang="en-US" sz="1400">
                <a:solidFill>
                  <a:srgbClr val="FFFFFF"/>
                </a:solidFill>
              </a:rPr>
              <a:t>+track, </a:t>
            </a:r>
            <a:r>
              <a:rPr lang="en-US" sz="1400">
                <a:solidFill>
                  <a:srgbClr val="FFFFFF"/>
                </a:solidFill>
                <a:latin typeface="Symbol" charset="0"/>
              </a:rPr>
              <a:t>mm, </a:t>
            </a:r>
            <a:r>
              <a:rPr lang="en-US" sz="1400">
                <a:solidFill>
                  <a:srgbClr val="FFFFFF"/>
                </a:solidFill>
              </a:rPr>
              <a:t>topological, charm, </a:t>
            </a:r>
            <a:r>
              <a:rPr lang="en-US" sz="1400">
                <a:solidFill>
                  <a:srgbClr val="FFFFFF"/>
                </a:solidFill>
                <a:latin typeface="Lucida Grande" charset="0"/>
              </a:rPr>
              <a:t>ϕ</a:t>
            </a:r>
            <a:r>
              <a:rPr lang="en-US" sz="1400">
                <a:solidFill>
                  <a:srgbClr val="FFFFFF"/>
                </a:solidFill>
                <a:latin typeface="Symbol" charset="0"/>
              </a:rPr>
              <a:t>   </a:t>
            </a:r>
          </a:p>
        </p:txBody>
      </p:sp>
      <p:sp>
        <p:nvSpPr>
          <p:cNvPr id="28695" name="Text Box 120"/>
          <p:cNvSpPr txBox="1">
            <a:spLocks noChangeArrowheads="1"/>
          </p:cNvSpPr>
          <p:nvPr/>
        </p:nvSpPr>
        <p:spPr bwMode="auto">
          <a:xfrm>
            <a:off x="1174304" y="5732463"/>
            <a:ext cx="2016125" cy="304800"/>
          </a:xfrm>
          <a:prstGeom prst="rect">
            <a:avLst/>
          </a:prstGeom>
          <a:solidFill>
            <a:srgbClr val="005DA3"/>
          </a:solidFill>
          <a:ln w="12700">
            <a:solidFill>
              <a:srgbClr val="005DA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</a:rPr>
              <a:t>&amp;  Exclusive selections</a:t>
            </a:r>
            <a:endParaRPr lang="en-US" sz="1400">
              <a:solidFill>
                <a:srgbClr val="FFFFFF"/>
              </a:solidFill>
              <a:latin typeface="Symbol" charset="0"/>
            </a:endParaRPr>
          </a:p>
        </p:txBody>
      </p:sp>
      <p:sp>
        <p:nvSpPr>
          <p:cNvPr id="28696" name="Rectangle 105"/>
          <p:cNvSpPr>
            <a:spLocks noChangeArrowheads="1"/>
          </p:cNvSpPr>
          <p:nvPr/>
        </p:nvSpPr>
        <p:spPr bwMode="auto">
          <a:xfrm>
            <a:off x="402711" y="6145559"/>
            <a:ext cx="8018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" sz="1400" dirty="0" smtClean="0">
                <a:solidFill>
                  <a:srgbClr val="8D42C6"/>
                </a:solidFill>
                <a:cs typeface="Arial" charset="0"/>
              </a:rPr>
              <a:t>3-5 </a:t>
            </a:r>
            <a:r>
              <a:rPr lang="es-ES" sz="1400" dirty="0">
                <a:solidFill>
                  <a:srgbClr val="8D42C6"/>
                </a:solidFill>
                <a:cs typeface="Arial" charset="0"/>
              </a:rPr>
              <a:t>kHz</a:t>
            </a:r>
          </a:p>
        </p:txBody>
      </p:sp>
      <p:sp>
        <p:nvSpPr>
          <p:cNvPr id="28697" name="AutoShape 121"/>
          <p:cNvSpPr>
            <a:spLocks noChangeArrowheads="1"/>
          </p:cNvSpPr>
          <p:nvPr/>
        </p:nvSpPr>
        <p:spPr bwMode="auto">
          <a:xfrm>
            <a:off x="1907729" y="6092825"/>
            <a:ext cx="615950" cy="3460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8D42C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28698" name="Rectangle 124"/>
          <p:cNvSpPr>
            <a:spLocks noChangeArrowheads="1"/>
          </p:cNvSpPr>
          <p:nvPr/>
        </p:nvSpPr>
        <p:spPr bwMode="auto">
          <a:xfrm>
            <a:off x="1065762" y="6505401"/>
            <a:ext cx="2279791" cy="307777"/>
          </a:xfrm>
          <a:prstGeom prst="rect">
            <a:avLst/>
          </a:prstGeom>
          <a:solidFill>
            <a:schemeClr val="bg1">
              <a:alpha val="79999"/>
            </a:schemeClr>
          </a:solidFill>
          <a:ln w="28575">
            <a:solidFill>
              <a:srgbClr val="8954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dirty="0">
                <a:solidFill>
                  <a:srgbClr val="8D42C6"/>
                </a:solidFill>
              </a:rPr>
              <a:t>Storage: event size </a:t>
            </a:r>
            <a:r>
              <a:rPr lang="en-GB" sz="1400" dirty="0" smtClean="0">
                <a:solidFill>
                  <a:srgbClr val="8D42C6"/>
                </a:solidFill>
              </a:rPr>
              <a:t>~60kB</a:t>
            </a:r>
            <a:endParaRPr lang="en-US" sz="1400" dirty="0">
              <a:solidFill>
                <a:srgbClr val="8D42C6"/>
              </a:solidFill>
            </a:endParaRPr>
          </a:p>
        </p:txBody>
      </p:sp>
      <p:sp>
        <p:nvSpPr>
          <p:cNvPr id="28699" name="Oval 33"/>
          <p:cNvSpPr>
            <a:spLocks noChangeAspect="1"/>
          </p:cNvSpPr>
          <p:nvPr/>
        </p:nvSpPr>
        <p:spPr bwMode="auto">
          <a:xfrm>
            <a:off x="180529" y="3441700"/>
            <a:ext cx="1000125" cy="381000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pPr eaLnBrk="0" hangingPunct="0">
              <a:lnSpc>
                <a:spcPct val="90000"/>
              </a:lnSpc>
            </a:pPr>
            <a:endParaRPr lang="en-US" sz="2000">
              <a:solidFill>
                <a:srgbClr val="0234B0"/>
              </a:solidFill>
              <a:latin typeface="Times New Roman" charset="0"/>
            </a:endParaRPr>
          </a:p>
        </p:txBody>
      </p:sp>
      <p:sp>
        <p:nvSpPr>
          <p:cNvPr id="28700" name="Oval 34"/>
          <p:cNvSpPr>
            <a:spLocks/>
          </p:cNvSpPr>
          <p:nvPr/>
        </p:nvSpPr>
        <p:spPr bwMode="auto">
          <a:xfrm>
            <a:off x="180529" y="6097736"/>
            <a:ext cx="1195387" cy="355600"/>
          </a:xfrm>
          <a:prstGeom prst="ellipse">
            <a:avLst/>
          </a:prstGeom>
          <a:noFill/>
          <a:ln w="28575">
            <a:solidFill>
              <a:srgbClr val="8954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pPr eaLnBrk="0" hangingPunct="0">
              <a:lnSpc>
                <a:spcPct val="90000"/>
              </a:lnSpc>
            </a:pPr>
            <a:endParaRPr lang="en-US" sz="2000">
              <a:solidFill>
                <a:srgbClr val="0234B0"/>
              </a:solidFill>
              <a:latin typeface="Times New Roman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3563888" y="692696"/>
            <a:ext cx="5472608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360000">
              <a:buFont typeface="Wingdings" pitchFamily="2" charset="2"/>
              <a:buChar char="§"/>
            </a:pPr>
            <a:endParaRPr lang="en-US" sz="1600" dirty="0" smtClean="0">
              <a:solidFill>
                <a:schemeClr val="bg2"/>
              </a:solidFill>
              <a:latin typeface="Arial"/>
              <a:cs typeface="Arial"/>
            </a:endParaRPr>
          </a:p>
          <a:p>
            <a:pPr marL="0" indent="-360000">
              <a:buFont typeface="Wingdings" pitchFamily="2" charset="2"/>
              <a:buChar char="§"/>
            </a:pPr>
            <a:endParaRPr lang="en-US" sz="1600" dirty="0" smtClean="0">
              <a:solidFill>
                <a:schemeClr val="bg2"/>
              </a:solidFill>
              <a:latin typeface="Arial"/>
              <a:cs typeface="Arial"/>
            </a:endParaRPr>
          </a:p>
          <a:p>
            <a:pPr marL="0" indent="-360000"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bg2"/>
                </a:solidFill>
                <a:cs typeface="Arial"/>
              </a:rPr>
              <a:t>Final states with </a:t>
            </a:r>
            <a:r>
              <a:rPr lang="en-US" sz="1800" dirty="0" err="1" smtClean="0">
                <a:solidFill>
                  <a:schemeClr val="bg2"/>
                </a:solidFill>
                <a:cs typeface="Arial"/>
              </a:rPr>
              <a:t>muons</a:t>
            </a:r>
            <a:r>
              <a:rPr lang="en-US" sz="1800" dirty="0" smtClean="0">
                <a:solidFill>
                  <a:schemeClr val="bg2"/>
                </a:solidFill>
                <a:cs typeface="Arial"/>
              </a:rPr>
              <a:t> </a:t>
            </a:r>
          </a:p>
          <a:p>
            <a:pPr marL="0" indent="-360000">
              <a:buNone/>
            </a:pPr>
            <a:r>
              <a:rPr lang="en-US" sz="1800" dirty="0" smtClean="0">
                <a:solidFill>
                  <a:srgbClr val="FFC000"/>
                </a:solidFill>
                <a:cs typeface="Arial"/>
                <a:sym typeface="Wingdings" pitchFamily="2" charset="2"/>
              </a:rPr>
              <a:t>   Linear gain</a:t>
            </a:r>
          </a:p>
          <a:p>
            <a:pPr marL="0" indent="-360000">
              <a:buFont typeface="Wingdings"/>
              <a:buChar char="à"/>
            </a:pPr>
            <a:endParaRPr lang="en-US" sz="1800" dirty="0" smtClean="0">
              <a:solidFill>
                <a:srgbClr val="FFC000"/>
              </a:solidFill>
              <a:cs typeface="Arial"/>
              <a:sym typeface="Wingdings" pitchFamily="2" charset="2"/>
            </a:endParaRPr>
          </a:p>
          <a:p>
            <a:pPr marL="0" indent="-360000">
              <a:buFont typeface="Wingdings" pitchFamily="2" charset="2"/>
              <a:buChar char="§"/>
            </a:pPr>
            <a:r>
              <a:rPr lang="en-US" sz="1800" dirty="0" err="1" smtClean="0">
                <a:solidFill>
                  <a:schemeClr val="bg2"/>
                </a:solidFill>
                <a:cs typeface="Arial"/>
                <a:sym typeface="Wingdings" pitchFamily="2" charset="2"/>
              </a:rPr>
              <a:t>Hadronic</a:t>
            </a:r>
            <a:r>
              <a:rPr lang="en-US" sz="1800" dirty="0" smtClean="0">
                <a:solidFill>
                  <a:schemeClr val="bg2"/>
                </a:solidFill>
                <a:cs typeface="Arial"/>
                <a:sym typeface="Wingdings" pitchFamily="2" charset="2"/>
              </a:rPr>
              <a:t> final states</a:t>
            </a:r>
            <a:endParaRPr lang="en-US" sz="1800" dirty="0" smtClean="0">
              <a:solidFill>
                <a:schemeClr val="bg2"/>
              </a:solidFill>
              <a:cs typeface="Arial"/>
            </a:endParaRPr>
          </a:p>
          <a:p>
            <a:pPr marL="0">
              <a:spcBef>
                <a:spcPts val="300"/>
              </a:spcBef>
              <a:buNone/>
            </a:pPr>
            <a:r>
              <a:rPr lang="en-US" sz="1800" dirty="0" smtClean="0">
                <a:solidFill>
                  <a:srgbClr val="FFC000"/>
                </a:solidFill>
                <a:cs typeface="Arial"/>
                <a:sym typeface="Wingdings" pitchFamily="2" charset="2"/>
              </a:rPr>
              <a:t>   Yield flattens out</a:t>
            </a:r>
            <a:r>
              <a:rPr lang="en-US" sz="1800" dirty="0" smtClean="0">
                <a:solidFill>
                  <a:srgbClr val="FFC000"/>
                </a:solidFill>
                <a:cs typeface="Arial"/>
              </a:rPr>
              <a:t>	</a:t>
            </a:r>
            <a:r>
              <a:rPr lang="en-US" sz="2000" dirty="0" smtClean="0">
                <a:solidFill>
                  <a:srgbClr val="FF0000"/>
                </a:solidFill>
                <a:cs typeface="Arial"/>
              </a:rPr>
              <a:t>		  ---</a:t>
            </a:r>
            <a:endParaRPr lang="en-US" sz="2000" dirty="0" smtClean="0">
              <a:solidFill>
                <a:srgbClr val="FF0000"/>
              </a:solidFill>
              <a:cs typeface="Arial"/>
              <a:sym typeface="Wingdings" pitchFamily="2" charset="2"/>
            </a:endParaRPr>
          </a:p>
          <a:p>
            <a:pPr marL="0">
              <a:spcBef>
                <a:spcPts val="300"/>
              </a:spcBef>
              <a:buNone/>
            </a:pPr>
            <a:r>
              <a:rPr lang="en-US" sz="2000" dirty="0" smtClean="0">
                <a:solidFill>
                  <a:srgbClr val="FF0000"/>
                </a:solidFill>
                <a:cs typeface="Arial"/>
                <a:sym typeface="Wingdings" pitchFamily="2" charset="2"/>
              </a:rPr>
              <a:t>  </a:t>
            </a:r>
            <a:r>
              <a:rPr lang="en-US" sz="1800" dirty="0" smtClean="0">
                <a:solidFill>
                  <a:srgbClr val="FF0000"/>
                </a:solidFill>
                <a:cs typeface="Arial"/>
                <a:sym typeface="Wingdings" pitchFamily="2" charset="2"/>
              </a:rPr>
              <a:t>Must raise </a:t>
            </a:r>
            <a:r>
              <a:rPr lang="en-US" sz="1800" dirty="0" err="1" smtClean="0">
                <a:solidFill>
                  <a:srgbClr val="FF0000"/>
                </a:solidFill>
                <a:cs typeface="Arial"/>
                <a:sym typeface="Wingdings" pitchFamily="2" charset="2"/>
              </a:rPr>
              <a:t>p</a:t>
            </a:r>
            <a:r>
              <a:rPr lang="en-US" sz="1800" baseline="-25000" dirty="0" err="1" smtClean="0">
                <a:solidFill>
                  <a:srgbClr val="FF0000"/>
                </a:solidFill>
                <a:cs typeface="Arial"/>
                <a:sym typeface="Wingdings" pitchFamily="2" charset="2"/>
              </a:rPr>
              <a:t>T</a:t>
            </a:r>
            <a:r>
              <a:rPr lang="en-US" sz="1800" dirty="0" smtClean="0">
                <a:solidFill>
                  <a:srgbClr val="FF0000"/>
                </a:solidFill>
                <a:cs typeface="Arial"/>
                <a:sym typeface="Wingdings" pitchFamily="2" charset="2"/>
              </a:rPr>
              <a:t> cut to</a:t>
            </a:r>
          </a:p>
          <a:p>
            <a:pPr marL="0">
              <a:spcBef>
                <a:spcPts val="300"/>
              </a:spcBef>
              <a:buNone/>
            </a:pPr>
            <a:r>
              <a:rPr lang="en-US" sz="1800" dirty="0" smtClean="0">
                <a:solidFill>
                  <a:srgbClr val="FF0000"/>
                </a:solidFill>
                <a:cs typeface="Arial"/>
                <a:sym typeface="Wingdings" pitchFamily="2" charset="2"/>
              </a:rPr>
              <a:t>      stay within 1 MHz</a:t>
            </a:r>
            <a:r>
              <a:rPr lang="en-GB" sz="1800" dirty="0" smtClean="0">
                <a:solidFill>
                  <a:schemeClr val="bg2"/>
                </a:solidFill>
                <a:cs typeface="Arial"/>
              </a:rPr>
              <a:t>	</a:t>
            </a:r>
          </a:p>
          <a:p>
            <a:pPr marL="0">
              <a:spcBef>
                <a:spcPts val="300"/>
              </a:spcBef>
              <a:buNone/>
            </a:pPr>
            <a:r>
              <a:rPr lang="en-GB" sz="1800" dirty="0" smtClean="0">
                <a:solidFill>
                  <a:srgbClr val="FF0000"/>
                </a:solidFill>
                <a:cs typeface="Arial"/>
              </a:rPr>
              <a:t>      readout limit	</a:t>
            </a:r>
          </a:p>
          <a:p>
            <a:pPr marL="0">
              <a:spcBef>
                <a:spcPts val="300"/>
              </a:spcBef>
              <a:buNone/>
            </a:pPr>
            <a:endParaRPr lang="en-US" sz="1800" u="sng" dirty="0" smtClean="0">
              <a:solidFill>
                <a:srgbClr val="A784FF"/>
              </a:solidFill>
            </a:endParaRPr>
          </a:p>
          <a:p>
            <a:pPr marL="360000" indent="-360000"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cs typeface="Arial"/>
              </a:rPr>
              <a:t>To profit of a luminosity of 10</a:t>
            </a:r>
            <a:r>
              <a:rPr lang="en-US" sz="1800" baseline="30000" dirty="0" smtClean="0">
                <a:solidFill>
                  <a:schemeClr val="bg1">
                    <a:lumMod val="95000"/>
                  </a:schemeClr>
                </a:solidFill>
                <a:cs typeface="Arial"/>
              </a:rPr>
              <a:t>33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cs typeface="Arial"/>
              </a:rPr>
              <a:t>cm</a:t>
            </a:r>
            <a:r>
              <a:rPr lang="en-US" sz="1800" baseline="30000" dirty="0" smtClean="0">
                <a:solidFill>
                  <a:schemeClr val="bg1">
                    <a:lumMod val="95000"/>
                  </a:schemeClr>
                </a:solidFill>
                <a:cs typeface="Arial"/>
              </a:rPr>
              <a:t>-2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cs typeface="Arial"/>
              </a:rPr>
              <a:t>s</a:t>
            </a:r>
            <a:r>
              <a:rPr lang="en-US" sz="1800" baseline="30000" dirty="0" smtClean="0">
                <a:solidFill>
                  <a:schemeClr val="bg1">
                    <a:lumMod val="95000"/>
                  </a:schemeClr>
                </a:solidFill>
                <a:cs typeface="Arial"/>
              </a:rPr>
              <a:t>-1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cs typeface="Arial"/>
              </a:rPr>
              <a:t>, information has to be introduced that is more discriminating than E</a:t>
            </a:r>
            <a:r>
              <a:rPr lang="en-US" sz="1800" baseline="-25000" dirty="0" smtClean="0">
                <a:solidFill>
                  <a:schemeClr val="bg1">
                    <a:lumMod val="95000"/>
                  </a:schemeClr>
                </a:solidFill>
                <a:cs typeface="Arial"/>
              </a:rPr>
              <a:t>T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cs typeface="Arial"/>
              </a:rPr>
              <a:t>.</a:t>
            </a:r>
            <a:endParaRPr lang="en-US" sz="1800" dirty="0">
              <a:solidFill>
                <a:schemeClr val="bg1">
                  <a:lumMod val="95000"/>
                </a:schemeClr>
              </a:solidFill>
              <a:cs typeface="Arial"/>
            </a:endParaRPr>
          </a:p>
          <a:p>
            <a:pPr marL="0">
              <a:buFont typeface="Wingdings" charset="0"/>
              <a:buNone/>
              <a:defRPr/>
            </a:pPr>
            <a:endParaRPr lang="en-US" sz="1800" u="sng" dirty="0" smtClean="0">
              <a:solidFill>
                <a:srgbClr val="A784FF"/>
              </a:solidFill>
            </a:endParaRPr>
          </a:p>
        </p:txBody>
      </p:sp>
      <p:sp>
        <p:nvSpPr>
          <p:cNvPr id="28705" name="TextBox 106"/>
          <p:cNvSpPr txBox="1">
            <a:spLocks noChangeArrowheads="1"/>
          </p:cNvSpPr>
          <p:nvPr/>
        </p:nvSpPr>
        <p:spPr bwMode="auto">
          <a:xfrm rot="-5400000">
            <a:off x="101153" y="2903538"/>
            <a:ext cx="9318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>
                <a:solidFill>
                  <a:srgbClr val="FF0000"/>
                </a:solidFill>
                <a:latin typeface="Tahoma" charset="0"/>
              </a:rPr>
              <a:t>hardware</a:t>
            </a:r>
          </a:p>
        </p:txBody>
      </p:sp>
      <p:sp>
        <p:nvSpPr>
          <p:cNvPr id="28707" name="TextBox 38"/>
          <p:cNvSpPr txBox="1">
            <a:spLocks noChangeArrowheads="1"/>
          </p:cNvSpPr>
          <p:nvPr/>
        </p:nvSpPr>
        <p:spPr bwMode="auto">
          <a:xfrm>
            <a:off x="5213826" y="5157192"/>
            <a:ext cx="2454518" cy="123110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FFCC00"/>
                </a:solidFill>
                <a:cs typeface="Arial" charset="0"/>
              </a:rPr>
              <a:t>Upgrade strategy:</a:t>
            </a:r>
            <a:endParaRPr lang="en-US" sz="2000" b="1" dirty="0">
              <a:solidFill>
                <a:srgbClr val="FFCC00"/>
              </a:solidFill>
              <a:cs typeface="Arial" charset="0"/>
            </a:endParaRPr>
          </a:p>
          <a:p>
            <a:pPr algn="ctr" eaLnBrk="1" hangingPunct="1"/>
            <a:r>
              <a:rPr lang="en-US" sz="1800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US" sz="1800" dirty="0" smtClean="0">
                <a:solidFill>
                  <a:srgbClr val="FFCC00"/>
                </a:solidFill>
                <a:cs typeface="Arial" charset="0"/>
              </a:rPr>
              <a:t>40MHz readout </a:t>
            </a:r>
            <a:r>
              <a:rPr lang="en-US" sz="1800" dirty="0">
                <a:solidFill>
                  <a:srgbClr val="FFCC00"/>
                </a:solidFill>
                <a:cs typeface="Arial" charset="0"/>
              </a:rPr>
              <a:t>rate</a:t>
            </a:r>
          </a:p>
          <a:p>
            <a:pPr algn="ctr" eaLnBrk="1" hangingPunct="1"/>
            <a:r>
              <a:rPr lang="en-US" sz="1800" dirty="0">
                <a:solidFill>
                  <a:srgbClr val="FFCC00"/>
                </a:solidFill>
                <a:cs typeface="Arial" charset="0"/>
              </a:rPr>
              <a:t>Fully software trigger </a:t>
            </a:r>
            <a:endParaRPr lang="en-US" sz="1800" dirty="0" smtClean="0">
              <a:solidFill>
                <a:srgbClr val="FFCC00"/>
              </a:solidFill>
              <a:cs typeface="Arial" charset="0"/>
            </a:endParaRPr>
          </a:p>
          <a:p>
            <a:pPr algn="ctr" eaLnBrk="1" hangingPunct="1"/>
            <a:r>
              <a:rPr lang="en-US" sz="1800" dirty="0" smtClean="0">
                <a:solidFill>
                  <a:srgbClr val="FFCC00"/>
                </a:solidFill>
                <a:cs typeface="Arial" charset="0"/>
              </a:rPr>
              <a:t>20kHz output rate</a:t>
            </a:r>
            <a:endParaRPr lang="en-US" sz="1800" dirty="0">
              <a:solidFill>
                <a:srgbClr val="FFCC00"/>
              </a:solidFill>
              <a:cs typeface="Arial" charset="0"/>
            </a:endParaRPr>
          </a:p>
        </p:txBody>
      </p:sp>
      <p:sp>
        <p:nvSpPr>
          <p:cNvPr id="40" name="Rectangle 39"/>
          <p:cNvSpPr/>
          <p:nvPr/>
        </p:nvSpPr>
        <p:spPr>
          <a:xfrm rot="16200000">
            <a:off x="210262" y="5219137"/>
            <a:ext cx="863713" cy="30777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  <a:sp3d/>
        </p:spPr>
        <p:txBody>
          <a:bodyPr wrap="none">
            <a:spAutoFit/>
            <a:flatTx/>
          </a:bodyPr>
          <a:lstStyle/>
          <a:p>
            <a:pPr>
              <a:defRPr/>
            </a:pPr>
            <a:r>
              <a:rPr lang="en-US" sz="1350" dirty="0">
                <a:solidFill>
                  <a:schemeClr val="bg1">
                    <a:lumMod val="95000"/>
                  </a:schemeClr>
                </a:solidFill>
                <a:latin typeface="Tahoma" charset="0"/>
              </a:rPr>
              <a:t>software</a:t>
            </a:r>
            <a:endParaRPr lang="en-US" sz="135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380260" y="1052736"/>
            <a:ext cx="2461958" cy="2808312"/>
            <a:chOff x="5004048" y="3157290"/>
            <a:chExt cx="3104227" cy="3238102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3501008"/>
              <a:ext cx="3104227" cy="289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Group 40"/>
            <p:cNvGrpSpPr/>
            <p:nvPr/>
          </p:nvGrpSpPr>
          <p:grpSpPr>
            <a:xfrm>
              <a:off x="6660232" y="3157290"/>
              <a:ext cx="1389932" cy="2871949"/>
              <a:chOff x="7452320" y="3066292"/>
              <a:chExt cx="1389932" cy="2871949"/>
            </a:xfrm>
          </p:grpSpPr>
          <p:cxnSp>
            <p:nvCxnSpPr>
              <p:cNvPr id="44" name="Straight Arrow Connector 43"/>
              <p:cNvCxnSpPr/>
              <p:nvPr/>
            </p:nvCxnSpPr>
            <p:spPr bwMode="auto">
              <a:xfrm>
                <a:off x="8099331" y="3460532"/>
                <a:ext cx="0" cy="2477709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C70D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5" name="TextBox 44"/>
              <p:cNvSpPr txBox="1"/>
              <p:nvPr/>
            </p:nvSpPr>
            <p:spPr>
              <a:xfrm>
                <a:off x="7452320" y="3066292"/>
                <a:ext cx="1389932" cy="39036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>
                    <a:solidFill>
                      <a:srgbClr val="FFC70D"/>
                    </a:solidFill>
                    <a:latin typeface="+mn-lt"/>
                    <a:cs typeface="Times New Roman" pitchFamily="18" charset="0"/>
                  </a:rPr>
                  <a:t>LHCb 2012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87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Group 10242"/>
          <p:cNvGrpSpPr/>
          <p:nvPr/>
        </p:nvGrpSpPr>
        <p:grpSpPr>
          <a:xfrm>
            <a:off x="4675003" y="980728"/>
            <a:ext cx="4320003" cy="4609664"/>
            <a:chOff x="4675003" y="1620894"/>
            <a:chExt cx="4320003" cy="4703666"/>
          </a:xfrm>
          <a:solidFill>
            <a:schemeClr val="bg1"/>
          </a:solidFill>
        </p:grpSpPr>
        <p:grpSp>
          <p:nvGrpSpPr>
            <p:cNvPr id="30" name="Group 29"/>
            <p:cNvGrpSpPr/>
            <p:nvPr/>
          </p:nvGrpSpPr>
          <p:grpSpPr>
            <a:xfrm>
              <a:off x="4675003" y="1620894"/>
              <a:ext cx="4320003" cy="4703666"/>
              <a:chOff x="4675003" y="1620894"/>
              <a:chExt cx="4320003" cy="4703666"/>
            </a:xfrm>
            <a:grpFill/>
          </p:grpSpPr>
          <p:grpSp>
            <p:nvGrpSpPr>
              <p:cNvPr id="17" name="Group 16"/>
              <p:cNvGrpSpPr/>
              <p:nvPr/>
            </p:nvGrpSpPr>
            <p:grpSpPr>
              <a:xfrm>
                <a:off x="4675003" y="1620894"/>
                <a:ext cx="4320003" cy="4703666"/>
                <a:chOff x="4675003" y="1620894"/>
                <a:chExt cx="4320003" cy="4703666"/>
              </a:xfrm>
              <a:grpFill/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4675003" y="1620894"/>
                  <a:ext cx="4320003" cy="4703666"/>
                  <a:chOff x="4636259" y="1461638"/>
                  <a:chExt cx="4464497" cy="4703666"/>
                </a:xfrm>
                <a:grpFill/>
              </p:grpSpPr>
              <p:sp>
                <p:nvSpPr>
                  <p:cNvPr id="9" name="Rectangle 8"/>
                  <p:cNvSpPr/>
                  <p:nvPr/>
                </p:nvSpPr>
                <p:spPr bwMode="auto">
                  <a:xfrm>
                    <a:off x="4636259" y="1475492"/>
                    <a:ext cx="4464496" cy="4689812"/>
                  </a:xfrm>
                  <a:prstGeom prst="rect">
                    <a:avLst/>
                  </a:prstGeom>
                  <a:grpFill/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2075" tIns="46038" rIns="92075" bIns="46038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000" b="0" i="0" u="none" strike="noStrike" cap="none" normalizeH="0" baseline="0" smtClean="0">
                      <a:ln>
                        <a:noFill/>
                      </a:ln>
                      <a:solidFill>
                        <a:srgbClr val="0234B0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4679138" y="1461638"/>
                    <a:ext cx="4421618" cy="40826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000" dirty="0" smtClean="0">
                        <a:solidFill>
                          <a:srgbClr val="FFC70D"/>
                        </a:solidFill>
                        <a:latin typeface="+mn-lt"/>
                        <a:cs typeface="Times New Roman" pitchFamily="18" charset="0"/>
                      </a:rPr>
                      <a:t>       </a:t>
                    </a:r>
                    <a:r>
                      <a:rPr lang="en-GB" sz="1800" dirty="0">
                        <a:latin typeface="+mn-lt"/>
                        <a:cs typeface="Times New Roman" pitchFamily="18" charset="0"/>
                      </a:rPr>
                      <a:t>E</a:t>
                    </a:r>
                    <a:r>
                      <a:rPr lang="en-GB" sz="1800" dirty="0" smtClean="0">
                        <a:latin typeface="+mn-lt"/>
                        <a:cs typeface="Times New Roman" pitchFamily="18" charset="0"/>
                      </a:rPr>
                      <a:t>ffect on luminosity and signal yields</a:t>
                    </a:r>
                    <a:endParaRPr lang="en-GB" sz="2000" dirty="0" smtClean="0">
                      <a:latin typeface="+mn-lt"/>
                      <a:cs typeface="Times New Roman" pitchFamily="18" charset="0"/>
                    </a:endParaRPr>
                  </a:p>
                </p:txBody>
              </p:sp>
            </p:grpSp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1395"/>
                <a:stretch/>
              </p:blipFill>
              <p:spPr bwMode="auto">
                <a:xfrm>
                  <a:off x="4716016" y="2005623"/>
                  <a:ext cx="4248472" cy="381328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1" name="Straight Arrow Connector 20"/>
                <p:cNvCxnSpPr/>
                <p:nvPr/>
              </p:nvCxnSpPr>
              <p:spPr bwMode="auto">
                <a:xfrm>
                  <a:off x="6732240" y="4149080"/>
                  <a:ext cx="6859" cy="864096"/>
                </a:xfrm>
                <a:prstGeom prst="straightConnector1">
                  <a:avLst/>
                </a:prstGeom>
                <a:grpFill/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6293304" y="3807456"/>
                  <a:ext cx="891591" cy="338554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600" dirty="0" smtClean="0">
                      <a:solidFill>
                        <a:srgbClr val="C00000"/>
                      </a:solidFill>
                      <a:latin typeface="+mn-lt"/>
                      <a:cs typeface="Times New Roman" pitchFamily="18" charset="0"/>
                    </a:rPr>
                    <a:t>upgrade</a:t>
                  </a: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5104848" y="5893130"/>
                <a:ext cx="3499600" cy="268477"/>
                <a:chOff x="5104848" y="5827678"/>
                <a:chExt cx="3499600" cy="268477"/>
              </a:xfrm>
              <a:grpFill/>
            </p:grpSpPr>
            <p:sp>
              <p:nvSpPr>
                <p:cNvPr id="23" name="Rectangle 22"/>
                <p:cNvSpPr/>
                <p:nvPr/>
              </p:nvSpPr>
              <p:spPr bwMode="auto">
                <a:xfrm>
                  <a:off x="5104848" y="5827678"/>
                  <a:ext cx="619280" cy="259175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200" b="0" i="0" u="none" strike="noStrike" cap="none" normalizeH="0" baseline="0" dirty="0" smtClean="0">
                      <a:ln>
                        <a:noFill/>
                      </a:ln>
                      <a:solidFill>
                        <a:schemeClr val="accent6">
                          <a:lumMod val="75000"/>
                        </a:schemeClr>
                      </a:solidFill>
                      <a:effectLst/>
                      <a:latin typeface="Times New Roman" pitchFamily="18" charset="0"/>
                    </a:rPr>
                    <a:t>Run</a:t>
                  </a:r>
                  <a:r>
                    <a:rPr kumimoji="0" lang="en-GB" sz="1200" b="0" i="0" u="none" strike="noStrike" cap="none" normalizeH="0" dirty="0" smtClean="0">
                      <a:ln>
                        <a:noFill/>
                      </a:ln>
                      <a:solidFill>
                        <a:schemeClr val="accent6">
                          <a:lumMod val="75000"/>
                        </a:schemeClr>
                      </a:solidFill>
                      <a:effectLst/>
                      <a:latin typeface="Times New Roman" pitchFamily="18" charset="0"/>
                    </a:rPr>
                    <a:t> I</a:t>
                  </a:r>
                  <a:endParaRPr kumimoji="0" lang="en-GB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 bwMode="auto">
                <a:xfrm>
                  <a:off x="5978217" y="5834121"/>
                  <a:ext cx="630941" cy="259175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2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Times New Roman" pitchFamily="18" charset="0"/>
                    </a:rPr>
                    <a:t>Run II</a:t>
                  </a:r>
                  <a:endParaRPr kumimoji="0" lang="en-GB" sz="1200" b="0" i="0" u="none" strike="noStrike" cap="none" normalizeH="0" baseline="0" dirty="0" smtClean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 bwMode="auto">
                <a:xfrm>
                  <a:off x="6845742" y="5836980"/>
                  <a:ext cx="678586" cy="259175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Times New Roman" pitchFamily="18" charset="0"/>
                    </a:rPr>
                    <a:t>Run</a:t>
                  </a:r>
                  <a:r>
                    <a:rPr kumimoji="0" lang="en-GB" sz="1200" b="0" i="0" u="none" strike="noStrike" cap="none" normalizeH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Times New Roman" pitchFamily="18" charset="0"/>
                    </a:rPr>
                    <a:t> III</a:t>
                  </a:r>
                  <a:endParaRPr kumimoji="0" lang="en-GB" sz="1200" b="0" i="0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 bwMode="auto">
                <a:xfrm>
                  <a:off x="7901428" y="5834121"/>
                  <a:ext cx="703020" cy="259175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200" b="0" i="0" u="none" strike="noStrike" cap="none" normalizeH="0" baseline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Times New Roman" pitchFamily="18" charset="0"/>
                    </a:rPr>
                    <a:t>Run</a:t>
                  </a:r>
                  <a:r>
                    <a:rPr kumimoji="0" lang="en-GB" sz="1200" b="0" i="0" u="none" strike="noStrike" cap="none" normalizeH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Times New Roman" pitchFamily="18" charset="0"/>
                    </a:rPr>
                    <a:t> IV</a:t>
                  </a:r>
                  <a:endParaRPr kumimoji="0" lang="en-GB" sz="1200" b="0" i="0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 bwMode="auto">
              <a:xfrm>
                <a:off x="4761594" y="5791402"/>
                <a:ext cx="4119917" cy="45719"/>
              </a:xfrm>
              <a:prstGeom prst="rect">
                <a:avLst/>
              </a:prstGeom>
              <a:grp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 smtClean="0">
                  <a:ln>
                    <a:noFill/>
                  </a:ln>
                  <a:solidFill>
                    <a:srgbClr val="0234B0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 bwMode="auto">
              <a:xfrm>
                <a:off x="4716016" y="5814261"/>
                <a:ext cx="0" cy="4648"/>
              </a:xfrm>
              <a:prstGeom prst="line">
                <a:avLst/>
              </a:prstGeom>
              <a:grpFill/>
              <a:ln w="9525" cap="flat" cmpd="sng" algn="ctr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flipV="1">
                <a:off x="4716016" y="5791402"/>
                <a:ext cx="4248472" cy="22859"/>
              </a:xfrm>
              <a:prstGeom prst="line">
                <a:avLst/>
              </a:prstGeom>
              <a:grpFill/>
              <a:ln w="952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240" name="TextBox 10239"/>
            <p:cNvSpPr txBox="1"/>
            <p:nvPr/>
          </p:nvSpPr>
          <p:spPr>
            <a:xfrm>
              <a:off x="4714932" y="1694370"/>
              <a:ext cx="433132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Times New Roman" pitchFamily="18" charset="0"/>
                  <a:cs typeface="Times New Roman" pitchFamily="18" charset="0"/>
                </a:rPr>
                <a:t>1/fb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924" y="152400"/>
            <a:ext cx="6096412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LHCb  Trigger  Upgrade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12</a:t>
            </a:fld>
            <a:endParaRPr lang="fr-FR" sz="1400" dirty="0"/>
          </a:p>
        </p:txBody>
      </p:sp>
      <p:sp>
        <p:nvSpPr>
          <p:cNvPr id="3" name="Rectangle 2"/>
          <p:cNvSpPr/>
          <p:nvPr/>
        </p:nvSpPr>
        <p:spPr>
          <a:xfrm>
            <a:off x="436713" y="5877272"/>
            <a:ext cx="6007495" cy="646331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r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un an efficient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and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selective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software trigger with access to the full detector information at every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25 ns bunch crossing</a:t>
            </a:r>
            <a:endParaRPr lang="en-GB" sz="2000" dirty="0" smtClean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  <a:sym typeface="Wingdings" panose="05000000000000000000" pitchFamily="2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2240" y="5877272"/>
            <a:ext cx="201622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1800" dirty="0" smtClean="0">
                <a:solidFill>
                  <a:srgbClr val="FFC000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increase </a:t>
            </a:r>
            <a:r>
              <a:rPr lang="en-GB" sz="1800" dirty="0">
                <a:solidFill>
                  <a:srgbClr val="FFC000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luminosity and signal </a:t>
            </a:r>
            <a:r>
              <a:rPr lang="en-GB" sz="1800" dirty="0" smtClean="0">
                <a:solidFill>
                  <a:srgbClr val="FFC000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yields</a:t>
            </a:r>
            <a:endParaRPr lang="en-GB" sz="1800" dirty="0">
              <a:solidFill>
                <a:srgbClr val="FFC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39126" y="5949280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endParaRPr lang="en-GB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6192" y="836712"/>
            <a:ext cx="4141792" cy="4763414"/>
            <a:chOff x="286192" y="1556792"/>
            <a:chExt cx="4141792" cy="4763414"/>
          </a:xfrm>
        </p:grpSpPr>
        <p:pic>
          <p:nvPicPr>
            <p:cNvPr id="2050" name="Picture 2" descr="\\cern.ch\dfs\Users\s\sandreas\Documents\My Pictures\Trigg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28" y="1700808"/>
              <a:ext cx="3600400" cy="4609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912073" y="1731254"/>
              <a:ext cx="272382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+mn-lt"/>
                  <a:cs typeface="Times New Roman" pitchFamily="18" charset="0"/>
                </a:rPr>
                <a:t>30 MHz inelastic collision rate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71080" y="5610726"/>
              <a:ext cx="990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GB" sz="1600" dirty="0" smtClean="0">
                  <a:latin typeface="Times New Roman" pitchFamily="18" charset="0"/>
                  <a:cs typeface="Times New Roman" pitchFamily="18" charset="0"/>
                </a:rPr>
                <a:t>o storage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86192" y="1556792"/>
              <a:ext cx="4141792" cy="476341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rgbClr val="0234B0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48260" y="2813810"/>
            <a:ext cx="1390124" cy="338554"/>
          </a:xfrm>
          <a:prstGeom prst="rect">
            <a:avLst/>
          </a:prstGeom>
          <a:solidFill>
            <a:srgbClr val="E6E6E6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(15 to) </a:t>
            </a:r>
            <a:r>
              <a:rPr lang="en-GB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MHz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12152" y="2176950"/>
            <a:ext cx="1243738" cy="307777"/>
          </a:xfrm>
          <a:prstGeom prst="rect">
            <a:avLst/>
          </a:prstGeom>
          <a:solidFill>
            <a:srgbClr val="E6E6E6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LLT (optional)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59709" y="3624948"/>
            <a:ext cx="1197764" cy="338554"/>
          </a:xfrm>
          <a:prstGeom prst="rect">
            <a:avLst/>
          </a:prstGeom>
          <a:solidFill>
            <a:srgbClr val="E6E6E6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(1 to) </a:t>
            </a:r>
            <a:r>
              <a:rPr lang="en-GB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MHz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75003" y="1349728"/>
            <a:ext cx="86591" cy="387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4675002" y="5067889"/>
            <a:ext cx="4320003" cy="89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8877897" y="1340768"/>
            <a:ext cx="86591" cy="387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4716016" y="1323473"/>
            <a:ext cx="4278989" cy="89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24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06620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Detector upgrade to 40 MHz R/O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13</a:t>
            </a:fld>
            <a:endParaRPr lang="fr-FR" sz="1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323528" y="1971537"/>
            <a:ext cx="7794232" cy="4473998"/>
            <a:chOff x="436809" y="1412776"/>
            <a:chExt cx="8441195" cy="5090711"/>
          </a:xfrm>
        </p:grpSpPr>
        <p:grpSp>
          <p:nvGrpSpPr>
            <p:cNvPr id="19" name="Group 52"/>
            <p:cNvGrpSpPr/>
            <p:nvPr/>
          </p:nvGrpSpPr>
          <p:grpSpPr>
            <a:xfrm>
              <a:off x="1029132" y="1412776"/>
              <a:ext cx="7848872" cy="5090711"/>
              <a:chOff x="886444" y="1268760"/>
              <a:chExt cx="7128792" cy="4608512"/>
            </a:xfrm>
          </p:grpSpPr>
          <p:pic>
            <p:nvPicPr>
              <p:cNvPr id="39" name="Picture 73" descr="Slide1"/>
              <p:cNvPicPr>
                <a:picLocks noChangeAspect="1" noChangeArrowheads="1"/>
              </p:cNvPicPr>
              <p:nvPr/>
            </p:nvPicPr>
            <p:blipFill>
              <a:blip r:embed="rId3"/>
              <a:srcRect l="970" r="2995" b="10318"/>
              <a:stretch>
                <a:fillRect/>
              </a:stretch>
            </p:blipFill>
            <p:spPr bwMode="auto">
              <a:xfrm flipH="1">
                <a:off x="886444" y="1268760"/>
                <a:ext cx="7128792" cy="4608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1202998" y="5542407"/>
                <a:ext cx="6637021" cy="3170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Times New Roman" pitchFamily="18" charset="0"/>
                    <a:cs typeface="Times New Roman" pitchFamily="18" charset="0"/>
                  </a:rPr>
                  <a:t>0                                                              10 m                                                            20 m      </a:t>
                </a:r>
              </a:p>
            </p:txBody>
          </p:sp>
        </p:grpSp>
        <p:grpSp>
          <p:nvGrpSpPr>
            <p:cNvPr id="20" name="Group 60"/>
            <p:cNvGrpSpPr/>
            <p:nvPr/>
          </p:nvGrpSpPr>
          <p:grpSpPr>
            <a:xfrm>
              <a:off x="436809" y="4193444"/>
              <a:ext cx="1872208" cy="1243187"/>
              <a:chOff x="436808" y="4193444"/>
              <a:chExt cx="1872208" cy="1243187"/>
            </a:xfrm>
          </p:grpSpPr>
          <p:sp>
            <p:nvSpPr>
              <p:cNvPr id="37" name="Text Box 32"/>
              <p:cNvSpPr txBox="1">
                <a:spLocks noChangeArrowheads="1"/>
              </p:cNvSpPr>
              <p:nvPr/>
            </p:nvSpPr>
            <p:spPr bwMode="auto">
              <a:xfrm>
                <a:off x="436808" y="4771248"/>
                <a:ext cx="1872208" cy="66538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dirty="0" smtClean="0">
                    <a:solidFill>
                      <a:srgbClr val="FF0000"/>
                    </a:solidFill>
                    <a:latin typeface="+mn-lt"/>
                    <a:cs typeface="Times New Roman" pitchFamily="18" charset="0"/>
                  </a:rPr>
                  <a:t>New   VELO</a:t>
                </a:r>
              </a:p>
              <a:p>
                <a:pPr algn="ctr" eaLnBrk="0" hangingPunct="0"/>
                <a:r>
                  <a:rPr lang="en-US" sz="1600" dirty="0" smtClean="0">
                    <a:solidFill>
                      <a:srgbClr val="FF0000"/>
                    </a:solidFill>
                    <a:latin typeface="+mn-lt"/>
                    <a:cs typeface="Times New Roman" pitchFamily="18" charset="0"/>
                  </a:rPr>
                  <a:t>(Vertex Locator)</a:t>
                </a:r>
                <a:endParaRPr lang="en-US" sz="1600" dirty="0">
                  <a:solidFill>
                    <a:srgbClr val="FF0000"/>
                  </a:solidFill>
                  <a:latin typeface="+mn-lt"/>
                  <a:cs typeface="Times New Roman" pitchFamily="18" charset="0"/>
                </a:endParaRPr>
              </a:p>
            </p:txBody>
          </p:sp>
          <p:cxnSp>
            <p:nvCxnSpPr>
              <p:cNvPr id="38" name="Straight Arrow Connector 37"/>
              <p:cNvCxnSpPr>
                <a:stCxn id="37" idx="0"/>
              </p:cNvCxnSpPr>
              <p:nvPr/>
            </p:nvCxnSpPr>
            <p:spPr bwMode="auto">
              <a:xfrm flipV="1">
                <a:off x="1372913" y="4193444"/>
                <a:ext cx="102747" cy="57780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1" name="Group 68"/>
            <p:cNvGrpSpPr/>
            <p:nvPr/>
          </p:nvGrpSpPr>
          <p:grpSpPr>
            <a:xfrm>
              <a:off x="2411760" y="4365104"/>
              <a:ext cx="2088232" cy="1855929"/>
              <a:chOff x="2411760" y="4334368"/>
              <a:chExt cx="2088232" cy="1855929"/>
            </a:xfrm>
          </p:grpSpPr>
          <p:grpSp>
            <p:nvGrpSpPr>
              <p:cNvPr id="33" name="Group 61"/>
              <p:cNvGrpSpPr/>
              <p:nvPr/>
            </p:nvGrpSpPr>
            <p:grpSpPr>
              <a:xfrm>
                <a:off x="2627784" y="4838424"/>
                <a:ext cx="1872208" cy="1351873"/>
                <a:chOff x="-427288" y="4652639"/>
                <a:chExt cx="1872208" cy="1351873"/>
              </a:xfrm>
            </p:grpSpPr>
            <p:sp>
              <p:nvSpPr>
                <p:cNvPr id="35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-427288" y="5339130"/>
                  <a:ext cx="1872208" cy="66538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1600" dirty="0" smtClean="0">
                      <a:latin typeface="+mn-lt"/>
                      <a:cs typeface="Times New Roman" pitchFamily="18" charset="0"/>
                    </a:rPr>
                    <a:t>New Tracking System</a:t>
                  </a:r>
                  <a:endParaRPr lang="en-US" sz="1600" dirty="0">
                    <a:latin typeface="+mn-lt"/>
                    <a:cs typeface="Times New Roman" pitchFamily="18" charset="0"/>
                  </a:endParaRPr>
                </a:p>
              </p:txBody>
            </p:sp>
            <p:cxnSp>
              <p:nvCxnSpPr>
                <p:cNvPr id="36" name="Straight Arrow Connector 35"/>
                <p:cNvCxnSpPr/>
                <p:nvPr/>
              </p:nvCxnSpPr>
              <p:spPr bwMode="auto">
                <a:xfrm rot="5400000" flipH="1" flipV="1">
                  <a:off x="594966" y="4710505"/>
                  <a:ext cx="691796" cy="576064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cxnSp>
            <p:nvCxnSpPr>
              <p:cNvPr id="34" name="Straight Arrow Connector 33"/>
              <p:cNvCxnSpPr/>
              <p:nvPr/>
            </p:nvCxnSpPr>
            <p:spPr bwMode="auto">
              <a:xfrm rot="16200000" flipV="1">
                <a:off x="1922243" y="4823885"/>
                <a:ext cx="1210426" cy="231392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2" name="Group 70"/>
            <p:cNvGrpSpPr/>
            <p:nvPr/>
          </p:nvGrpSpPr>
          <p:grpSpPr>
            <a:xfrm>
              <a:off x="2123729" y="1844824"/>
              <a:ext cx="4075502" cy="1584176"/>
              <a:chOff x="539553" y="5229200"/>
              <a:chExt cx="4075502" cy="1584176"/>
            </a:xfrm>
          </p:grpSpPr>
          <p:grpSp>
            <p:nvGrpSpPr>
              <p:cNvPr id="29" name="Group 61"/>
              <p:cNvGrpSpPr/>
              <p:nvPr/>
            </p:nvGrpSpPr>
            <p:grpSpPr>
              <a:xfrm>
                <a:off x="2123729" y="5229200"/>
                <a:ext cx="2491326" cy="1144383"/>
                <a:chOff x="-931343" y="5043415"/>
                <a:chExt cx="2491326" cy="1144383"/>
              </a:xfrm>
            </p:grpSpPr>
            <p:sp>
              <p:nvSpPr>
                <p:cNvPr id="31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-931343" y="5043415"/>
                  <a:ext cx="2491326" cy="94554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1600" dirty="0" smtClean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rPr>
                    <a:t>RICH Detectors:</a:t>
                  </a:r>
                </a:p>
                <a:p>
                  <a:pPr algn="ctr" eaLnBrk="0" hangingPunct="0"/>
                  <a:r>
                    <a:rPr lang="en-US" sz="1600" dirty="0" smtClean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rPr>
                    <a:t>Replace </a:t>
                  </a:r>
                  <a:r>
                    <a:rPr lang="en-US" sz="1600" dirty="0" err="1" smtClean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rPr>
                    <a:t>photodetectors</a:t>
                  </a:r>
                  <a:r>
                    <a:rPr lang="en-US" sz="1600" dirty="0" smtClean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rPr>
                    <a:t> and change RICH1 optics </a:t>
                  </a:r>
                  <a:endParaRPr lang="en-US" sz="1600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32" name="Straight Arrow Connector 31"/>
                <p:cNvCxnSpPr>
                  <a:stCxn id="31" idx="2"/>
                </p:cNvCxnSpPr>
                <p:nvPr/>
              </p:nvCxnSpPr>
              <p:spPr bwMode="auto">
                <a:xfrm>
                  <a:off x="314320" y="5988960"/>
                  <a:ext cx="0" cy="198838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cxnSp>
            <p:nvCxnSpPr>
              <p:cNvPr id="30" name="Straight Arrow Connector 29"/>
              <p:cNvCxnSpPr>
                <a:stCxn id="31" idx="1"/>
              </p:cNvCxnSpPr>
              <p:nvPr/>
            </p:nvCxnSpPr>
            <p:spPr bwMode="auto">
              <a:xfrm flipH="1">
                <a:off x="539553" y="5701973"/>
                <a:ext cx="1584176" cy="1111403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3" name="Group 61"/>
            <p:cNvGrpSpPr/>
            <p:nvPr/>
          </p:nvGrpSpPr>
          <p:grpSpPr>
            <a:xfrm>
              <a:off x="6441091" y="1678265"/>
              <a:ext cx="1872208" cy="886639"/>
              <a:chOff x="-790446" y="4732840"/>
              <a:chExt cx="1872208" cy="886639"/>
            </a:xfrm>
          </p:grpSpPr>
          <p:sp>
            <p:nvSpPr>
              <p:cNvPr id="27" name="Text Box 32"/>
              <p:cNvSpPr txBox="1">
                <a:spLocks noChangeArrowheads="1"/>
              </p:cNvSpPr>
              <p:nvPr/>
            </p:nvSpPr>
            <p:spPr bwMode="auto">
              <a:xfrm>
                <a:off x="-790446" y="4732840"/>
                <a:ext cx="1872208" cy="66538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C31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dirty="0" err="1" smtClean="0">
                    <a:solidFill>
                      <a:srgbClr val="006C31"/>
                    </a:solidFill>
                    <a:latin typeface="+mn-lt"/>
                    <a:cs typeface="Times New Roman" pitchFamily="18" charset="0"/>
                  </a:rPr>
                  <a:t>Muon</a:t>
                </a:r>
                <a:r>
                  <a:rPr lang="en-US" sz="1600" dirty="0" smtClean="0">
                    <a:solidFill>
                      <a:srgbClr val="006C31"/>
                    </a:solidFill>
                    <a:latin typeface="+mn-lt"/>
                    <a:cs typeface="Times New Roman" pitchFamily="18" charset="0"/>
                  </a:rPr>
                  <a:t> System</a:t>
                </a:r>
              </a:p>
              <a:p>
                <a:pPr algn="ctr" eaLnBrk="0" hangingPunct="0"/>
                <a:r>
                  <a:rPr lang="en-US" sz="1600" dirty="0" smtClean="0">
                    <a:solidFill>
                      <a:srgbClr val="006C31"/>
                    </a:solidFill>
                    <a:latin typeface="+mn-lt"/>
                    <a:cs typeface="Times New Roman" pitchFamily="18" charset="0"/>
                  </a:rPr>
                  <a:t>Replace ODE</a:t>
                </a:r>
                <a:endParaRPr lang="en-US" sz="1600" dirty="0">
                  <a:solidFill>
                    <a:srgbClr val="006C31"/>
                  </a:solidFill>
                  <a:latin typeface="+mn-lt"/>
                  <a:cs typeface="Times New Roman" pitchFamily="18" charset="0"/>
                </a:endParaRP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 bwMode="auto">
              <a:xfrm rot="5400000">
                <a:off x="-247268" y="5439459"/>
                <a:ext cx="216024" cy="14401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6C3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4" name="Group 61"/>
            <p:cNvGrpSpPr/>
            <p:nvPr/>
          </p:nvGrpSpPr>
          <p:grpSpPr>
            <a:xfrm>
              <a:off x="5171973" y="5214626"/>
              <a:ext cx="1581624" cy="1030704"/>
              <a:chOff x="-115348" y="4966125"/>
              <a:chExt cx="1581624" cy="1030704"/>
            </a:xfrm>
          </p:grpSpPr>
          <p:sp>
            <p:nvSpPr>
              <p:cNvPr id="25" name="Text Box 32"/>
              <p:cNvSpPr txBox="1">
                <a:spLocks noChangeArrowheads="1"/>
              </p:cNvSpPr>
              <p:nvPr/>
            </p:nvSpPr>
            <p:spPr bwMode="auto">
              <a:xfrm>
                <a:off x="-115348" y="5331447"/>
                <a:ext cx="1581624" cy="66538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dirty="0" smtClean="0">
                    <a:solidFill>
                      <a:srgbClr val="0033CC"/>
                    </a:solidFill>
                    <a:latin typeface="+mn-lt"/>
                    <a:cs typeface="Times New Roman" pitchFamily="18" charset="0"/>
                  </a:rPr>
                  <a:t>Calorimeters</a:t>
                </a:r>
              </a:p>
              <a:p>
                <a:pPr algn="ctr" eaLnBrk="0" hangingPunct="0"/>
                <a:r>
                  <a:rPr lang="en-US" sz="1600" dirty="0" smtClean="0">
                    <a:solidFill>
                      <a:srgbClr val="0033CC"/>
                    </a:solidFill>
                    <a:latin typeface="+mn-lt"/>
                    <a:cs typeface="Times New Roman" pitchFamily="18" charset="0"/>
                  </a:rPr>
                  <a:t>Replace R/O </a:t>
                </a:r>
                <a:endParaRPr lang="en-US" sz="1600" dirty="0">
                  <a:solidFill>
                    <a:srgbClr val="0033CC"/>
                  </a:solidFill>
                  <a:latin typeface="+mn-lt"/>
                  <a:cs typeface="Times New Roman" pitchFamily="18" charset="0"/>
                </a:endParaRP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 bwMode="auto">
              <a:xfrm rot="5400000" flipH="1" flipV="1">
                <a:off x="470964" y="5147199"/>
                <a:ext cx="363736" cy="158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33CC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3" name="TextBox 2"/>
          <p:cNvSpPr txBox="1"/>
          <p:nvPr/>
        </p:nvSpPr>
        <p:spPr>
          <a:xfrm>
            <a:off x="483446" y="836712"/>
            <a:ext cx="8337026" cy="140038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upgrade ALL sub-systems to 40 MHz Front-End (FE) electronics</a:t>
            </a:r>
          </a:p>
          <a:p>
            <a:pPr marL="342900" indent="-342900">
              <a:spcBef>
                <a:spcPts val="2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replace complete sub-systems with embedded FE electronics</a:t>
            </a:r>
          </a:p>
          <a:p>
            <a:pPr marL="342900" indent="-342900">
              <a:spcBef>
                <a:spcPts val="2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adapt sub-systems to increased occupancies due to higher luminosity</a:t>
            </a:r>
          </a:p>
          <a:p>
            <a:pPr marL="342900" indent="-342900">
              <a:spcBef>
                <a:spcPts val="2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k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eep excellent performance of sub-systems with 5 times higher luminosity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6876" y="3669308"/>
            <a:ext cx="354409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IP</a:t>
            </a:r>
          </a:p>
        </p:txBody>
      </p:sp>
    </p:spTree>
    <p:extLst>
      <p:ext uri="{BB962C8B-B14F-4D97-AF65-F5344CB8AC3E}">
        <p14:creationId xmlns:p14="http://schemas.microsoft.com/office/powerpoint/2010/main" val="316910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Vertex Detector Upgrade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Present detector and its performance</a:t>
            </a:r>
          </a:p>
          <a:p>
            <a:endParaRPr lang="en-GB" dirty="0" smtClean="0"/>
          </a:p>
          <a:p>
            <a:r>
              <a:rPr lang="en-GB" dirty="0" smtClean="0"/>
              <a:t>Detector upgrade</a:t>
            </a:r>
          </a:p>
          <a:p>
            <a:endParaRPr lang="en-GB" dirty="0" smtClean="0"/>
          </a:p>
          <a:p>
            <a:r>
              <a:rPr lang="en-GB" dirty="0" smtClean="0"/>
              <a:t>Expected Performance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48" y="1268760"/>
            <a:ext cx="3158503" cy="4624387"/>
          </a:xfrm>
          <a:prstGeom prst="rect">
            <a:avLst/>
          </a:prstGeom>
        </p:spPr>
      </p:pic>
      <p:sp>
        <p:nvSpPr>
          <p:cNvPr id="7" name="object 24"/>
          <p:cNvSpPr txBox="1"/>
          <p:nvPr/>
        </p:nvSpPr>
        <p:spPr>
          <a:xfrm>
            <a:off x="1331640" y="6176337"/>
            <a:ext cx="230425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r>
              <a:rPr sz="1800" spc="-20" dirty="0" smtClean="0">
                <a:solidFill>
                  <a:srgbClr val="FFC000"/>
                </a:solidFill>
                <a:latin typeface="+mn-lt"/>
                <a:cs typeface="Arial"/>
              </a:rPr>
              <a:t>CERN-LHCC-201</a:t>
            </a:r>
            <a:r>
              <a:rPr lang="en-GB" sz="1800" spc="-20" dirty="0" smtClean="0">
                <a:solidFill>
                  <a:srgbClr val="FFC000"/>
                </a:solidFill>
                <a:latin typeface="+mn-lt"/>
                <a:cs typeface="Arial"/>
              </a:rPr>
              <a:t>3</a:t>
            </a:r>
            <a:r>
              <a:rPr sz="1800" spc="-20" dirty="0" smtClean="0">
                <a:solidFill>
                  <a:srgbClr val="FFC000"/>
                </a:solidFill>
                <a:latin typeface="+mn-lt"/>
                <a:cs typeface="Arial"/>
              </a:rPr>
              <a:t>-0</a:t>
            </a:r>
            <a:r>
              <a:rPr lang="en-GB" sz="1800" spc="-20" dirty="0">
                <a:solidFill>
                  <a:srgbClr val="FFC000"/>
                </a:solidFill>
                <a:latin typeface="+mn-lt"/>
                <a:cs typeface="Arial"/>
              </a:rPr>
              <a:t>2</a:t>
            </a:r>
            <a:r>
              <a:rPr lang="en-GB" sz="1800" spc="-20" dirty="0" smtClean="0">
                <a:solidFill>
                  <a:srgbClr val="FFC000"/>
                </a:solidFill>
                <a:latin typeface="+mn-lt"/>
                <a:cs typeface="Arial"/>
              </a:rPr>
              <a:t>1</a:t>
            </a:r>
            <a:endParaRPr sz="1800" dirty="0">
              <a:solidFill>
                <a:srgbClr val="FFC0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95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-63624"/>
            <a:ext cx="7462604" cy="1044352"/>
          </a:xfrm>
        </p:spPr>
        <p:txBody>
          <a:bodyPr>
            <a:normAutofit/>
          </a:bodyPr>
          <a:lstStyle/>
          <a:p>
            <a:r>
              <a:rPr lang="en-GB" dirty="0" smtClean="0"/>
              <a:t>Current  </a:t>
            </a:r>
            <a:r>
              <a:rPr lang="en-GB" dirty="0" err="1" smtClean="0"/>
              <a:t>VErtex</a:t>
            </a:r>
            <a:r>
              <a:rPr lang="en-GB" dirty="0" smtClean="0"/>
              <a:t>  </a:t>
            </a:r>
            <a:r>
              <a:rPr lang="en-GB" dirty="0" err="1" smtClean="0"/>
              <a:t>LOcator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67544" y="3848195"/>
            <a:ext cx="4038600" cy="2533133"/>
          </a:xfrm>
        </p:spPr>
        <p:txBody>
          <a:bodyPr>
            <a:normAutofit lnSpcReduction="10000"/>
          </a:bodyPr>
          <a:lstStyle/>
          <a:p>
            <a:pPr marL="118872" indent="0">
              <a:buNone/>
            </a:pPr>
            <a:r>
              <a:rPr lang="en-GB" sz="2000" dirty="0" smtClean="0">
                <a:solidFill>
                  <a:srgbClr val="FFC70D"/>
                </a:solidFill>
                <a:cs typeface="Times New Roman" pitchFamily="18" charset="0"/>
              </a:rPr>
              <a:t>Two retractable halves</a:t>
            </a:r>
          </a:p>
          <a:p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5.5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mm from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beam when closed</a:t>
            </a:r>
          </a:p>
          <a:p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3o mm during injection</a:t>
            </a:r>
          </a:p>
          <a:p>
            <a:pPr marL="118872" indent="0">
              <a:buNone/>
            </a:pPr>
            <a:r>
              <a:rPr lang="en-GB" sz="2000" dirty="0" smtClean="0">
                <a:solidFill>
                  <a:srgbClr val="FFC70D"/>
                </a:solidFill>
                <a:cs typeface="Times New Roman" pitchFamily="18" charset="0"/>
              </a:rPr>
              <a:t>Operates in secondary vacuum</a:t>
            </a:r>
          </a:p>
          <a:p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300 </a:t>
            </a:r>
            <a:r>
              <a:rPr lang="el-GR" sz="1800" dirty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μ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m Al-foils separate detector from beam</a:t>
            </a:r>
          </a:p>
          <a:p>
            <a:pPr marL="118872" indent="0">
              <a:buNone/>
            </a:pPr>
            <a:r>
              <a:rPr lang="en-GB" sz="2000" dirty="0" smtClean="0">
                <a:solidFill>
                  <a:srgbClr val="FFC70D"/>
                </a:solidFill>
                <a:cs typeface="Times New Roman" pitchFamily="18" charset="0"/>
              </a:rPr>
              <a:t>21 R/</a:t>
            </a:r>
            <a:r>
              <a:rPr lang="el-GR" sz="2000" dirty="0">
                <a:solidFill>
                  <a:srgbClr val="FFC70D"/>
                </a:solidFill>
                <a:cs typeface="Times New Roman" pitchFamily="18" charset="0"/>
              </a:rPr>
              <a:t> </a:t>
            </a:r>
            <a:r>
              <a:rPr lang="el-GR" sz="2000" dirty="0" smtClean="0">
                <a:solidFill>
                  <a:srgbClr val="FFC70D"/>
                </a:solidFill>
                <a:cs typeface="Times New Roman" pitchFamily="18" charset="0"/>
              </a:rPr>
              <a:t>Φ</a:t>
            </a:r>
            <a:r>
              <a:rPr lang="en-GB" sz="2000" dirty="0" smtClean="0">
                <a:solidFill>
                  <a:srgbClr val="FFC70D"/>
                </a:solidFill>
                <a:cs typeface="Times New Roman" pitchFamily="18" charset="0"/>
              </a:rPr>
              <a:t> modules per half</a:t>
            </a:r>
          </a:p>
          <a:p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Silicon micro-strip sensors</a:t>
            </a:r>
          </a:p>
          <a:p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Pitch 38-101 </a:t>
            </a:r>
            <a:r>
              <a:rPr lang="el-GR" sz="180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μ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m</a:t>
            </a:r>
            <a:endParaRPr lang="en-GB" sz="1800" dirty="0">
              <a:solidFill>
                <a:schemeClr val="bg1">
                  <a:lumMod val="9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15</a:t>
            </a:fld>
            <a:endParaRPr lang="fr-FR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780806" y="3645024"/>
            <a:ext cx="4039666" cy="2789255"/>
            <a:chOff x="251520" y="3736089"/>
            <a:chExt cx="3993886" cy="271724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736089"/>
              <a:ext cx="3993886" cy="271724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23728" y="4005064"/>
              <a:ext cx="1845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</a:rPr>
                <a:t>I</a:t>
              </a:r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</a:rPr>
                <a:t>mpact </a:t>
              </a:r>
              <a:r>
                <a:rPr lang="en-GB" sz="1400" dirty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</a:rPr>
                <a:t>P</a:t>
              </a:r>
              <a:r>
                <a:rPr lang="en-GB" sz="1400" dirty="0" smtClean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</a:rPr>
                <a:t>arameter resolution (in x)</a:t>
              </a: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99" y="980728"/>
            <a:ext cx="403137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hcbacceptanc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3510534" cy="272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6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6660232" y="836712"/>
            <a:ext cx="2232248" cy="3240360"/>
            <a:chOff x="4499992" y="764704"/>
            <a:chExt cx="1656184" cy="269165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9992" y="764704"/>
              <a:ext cx="1656184" cy="220695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4644008" y="2970605"/>
              <a:ext cx="1512168" cy="4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tracks/chip/event </a:t>
              </a:r>
              <a:r>
                <a:rPr lang="en-GB" sz="1600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at </a:t>
              </a:r>
              <a:r>
                <a:rPr lang="en-GB" sz="1600" i="1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L</a:t>
              </a:r>
              <a:r>
                <a:rPr lang="en-GB" sz="1600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=2∙10</a:t>
              </a:r>
              <a:r>
                <a:rPr lang="en-GB" sz="1600" baseline="30000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33 </a:t>
              </a:r>
              <a:r>
                <a:rPr lang="en-GB" sz="1600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cm</a:t>
              </a:r>
              <a:r>
                <a:rPr lang="en-GB" sz="1600" baseline="30000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-2</a:t>
              </a:r>
              <a:r>
                <a:rPr lang="en-GB" sz="1600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s</a:t>
              </a:r>
              <a:r>
                <a:rPr lang="en-GB" sz="1600" baseline="30000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-1</a:t>
              </a:r>
              <a:endParaRPr lang="en-GB" sz="1600" dirty="0" smtClean="0">
                <a:solidFill>
                  <a:srgbClr val="CC9B00"/>
                </a:solidFill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16</a:t>
            </a:fld>
            <a:endParaRPr lang="fr-FR" sz="1400" dirty="0"/>
          </a:p>
        </p:txBody>
      </p:sp>
      <p:sp>
        <p:nvSpPr>
          <p:cNvPr id="3" name="Rectangle 2"/>
          <p:cNvSpPr/>
          <p:nvPr/>
        </p:nvSpPr>
        <p:spPr>
          <a:xfrm>
            <a:off x="179513" y="836712"/>
            <a:ext cx="4608512" cy="319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GB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U</a:t>
            </a:r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pgrade challenge:</a:t>
            </a:r>
          </a:p>
          <a:p>
            <a:pPr marL="34290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withstand increased radiation</a:t>
            </a:r>
          </a:p>
          <a:p>
            <a:pPr marL="612775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(highly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non-uniform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radiation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up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to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8∙10</a:t>
            </a:r>
            <a:r>
              <a:rPr lang="en-GB" sz="18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15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n</a:t>
            </a:r>
            <a:r>
              <a:rPr lang="en-GB" sz="1800" baseline="-250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eq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/cm</a:t>
            </a:r>
            <a:r>
              <a:rPr lang="en-GB" sz="1800" baseline="30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2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 for 50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fb</a:t>
            </a:r>
            <a:r>
              <a:rPr lang="en-GB" sz="18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-1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GB" sz="2000" baseline="30000" dirty="0" smtClean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h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andle high data volume</a:t>
            </a:r>
          </a:p>
          <a:p>
            <a:pPr marL="34290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keep (improve) current performance</a:t>
            </a:r>
          </a:p>
          <a:p>
            <a:pPr marL="608012" lvl="1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lower materiel budget</a:t>
            </a:r>
          </a:p>
          <a:p>
            <a:pPr marL="608012" lvl="1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enlarge acceptance</a:t>
            </a:r>
          </a:p>
          <a:p>
            <a:pPr>
              <a:spcBef>
                <a:spcPts val="300"/>
              </a:spcBef>
            </a:pPr>
            <a:endParaRPr lang="en-GB" dirty="0" smtClean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4464496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VELO upgrade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97283" y="3645024"/>
            <a:ext cx="6353735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</a:pPr>
            <a:r>
              <a:rPr lang="en-GB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Technical </a:t>
            </a:r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choices </a:t>
            </a:r>
            <a:r>
              <a:rPr lang="en-GB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:</a:t>
            </a:r>
          </a:p>
          <a:p>
            <a:pPr marL="342900" lvl="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55x55 µm</a:t>
            </a:r>
            <a:r>
              <a:rPr lang="en-GB" sz="20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2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pixel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sensors with micro channel CO</a:t>
            </a:r>
            <a:r>
              <a:rPr lang="en-GB" sz="2000" baseline="-25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2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cooling</a:t>
            </a:r>
          </a:p>
          <a:p>
            <a:pPr marL="342900" lvl="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40 MHz VELOPIX (evolution of TIMEPIX 3, </a:t>
            </a:r>
            <a:r>
              <a:rPr lang="en-GB" sz="20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Medipix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)</a:t>
            </a:r>
          </a:p>
          <a:p>
            <a:pPr marL="614363" lvl="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130 nm technology to sustain ~400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MRad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in 10 years </a:t>
            </a:r>
          </a:p>
          <a:p>
            <a:pPr marL="342900" lvl="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replace RF-foil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between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detector and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beam vacuum</a:t>
            </a:r>
          </a:p>
          <a:p>
            <a:pPr marL="800100" lvl="1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r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educe thickness from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300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μm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→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≤ 250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μm</a:t>
            </a:r>
            <a:endParaRPr lang="en-GB" sz="1800" dirty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  <a:p>
            <a:pPr marL="342900" lvl="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move closer to the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beam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  <a:p>
            <a:pPr marL="800100" lvl="1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r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educe inner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aperture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from 5.5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mm → 3.5 mm</a:t>
            </a:r>
          </a:p>
        </p:txBody>
      </p:sp>
      <p:grpSp>
        <p:nvGrpSpPr>
          <p:cNvPr id="45" name="Group 44"/>
          <p:cNvGrpSpPr>
            <a:grpSpLocks noChangeAspect="1"/>
          </p:cNvGrpSpPr>
          <p:nvPr/>
        </p:nvGrpSpPr>
        <p:grpSpPr>
          <a:xfrm flipH="1">
            <a:off x="6203666" y="4499168"/>
            <a:ext cx="2760822" cy="2079591"/>
            <a:chOff x="23887" y="4138448"/>
            <a:chExt cx="3168794" cy="2386896"/>
          </a:xfrm>
        </p:grpSpPr>
        <p:pic>
          <p:nvPicPr>
            <p:cNvPr id="46" name="Picture 45" descr="rf_foil_2.eps"/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02" t="-91" r="21290" b="21896"/>
            <a:stretch/>
          </p:blipFill>
          <p:spPr bwMode="auto">
            <a:xfrm>
              <a:off x="23887" y="4138448"/>
              <a:ext cx="3168794" cy="238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107504" y="4495544"/>
              <a:ext cx="8130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866600"/>
                  </a:solidFill>
                  <a:latin typeface="Times New Roman" pitchFamily="18" charset="0"/>
                  <a:cs typeface="Times New Roman" pitchFamily="18" charset="0"/>
                </a:rPr>
                <a:t>RF-foil</a:t>
              </a:r>
            </a:p>
          </p:txBody>
        </p: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156176" y="4471092"/>
            <a:ext cx="2808312" cy="2164292"/>
            <a:chOff x="6012160" y="4234328"/>
            <a:chExt cx="2760737" cy="204291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4260831"/>
              <a:ext cx="2760737" cy="1966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037674" y="4234328"/>
              <a:ext cx="27238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 err="1">
                  <a:solidFill>
                    <a:srgbClr val="FF0000"/>
                  </a:solidFill>
                </a:rPr>
                <a:t>c</a:t>
              </a:r>
              <a:r>
                <a:rPr lang="fr-FR" sz="1400" b="1" dirty="0" err="1" smtClean="0">
                  <a:solidFill>
                    <a:srgbClr val="FF0000"/>
                  </a:solidFill>
                </a:rPr>
                <a:t>urrent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 </a:t>
              </a:r>
              <a:r>
                <a:rPr lang="fr-FR" sz="1400" b="1" dirty="0" err="1">
                  <a:solidFill>
                    <a:srgbClr val="FF0000"/>
                  </a:solidFill>
                </a:rPr>
                <a:t>i</a:t>
              </a:r>
              <a:r>
                <a:rPr lang="fr-FR" sz="1400" b="1" dirty="0" err="1" smtClean="0">
                  <a:solidFill>
                    <a:srgbClr val="FF0000"/>
                  </a:solidFill>
                </a:rPr>
                <a:t>nner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 </a:t>
              </a:r>
              <a:r>
                <a:rPr lang="fr-FR" sz="1400" b="1" dirty="0">
                  <a:solidFill>
                    <a:srgbClr val="FF0000"/>
                  </a:solidFill>
                </a:rPr>
                <a:t>a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perture </a:t>
              </a:r>
              <a:r>
                <a:rPr lang="fr-FR" sz="1400" b="1" dirty="0">
                  <a:solidFill>
                    <a:srgbClr val="FF0000"/>
                  </a:solidFill>
                </a:rPr>
                <a:t>5.5 mm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44208" y="5969470"/>
              <a:ext cx="194867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</a:t>
              </a:r>
              <a:r>
                <a:rPr lang="en-GB" sz="14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ew aperture 3.5 </a:t>
              </a:r>
              <a:r>
                <a:rPr lang="en-GB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180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6660232" y="836712"/>
            <a:ext cx="2232248" cy="3240360"/>
            <a:chOff x="4499992" y="764704"/>
            <a:chExt cx="1656184" cy="269165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9992" y="764704"/>
              <a:ext cx="1656184" cy="220695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4644008" y="2970605"/>
              <a:ext cx="1512168" cy="4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tracks/chip/event </a:t>
              </a:r>
              <a:r>
                <a:rPr lang="en-GB" sz="1600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at </a:t>
              </a:r>
              <a:r>
                <a:rPr lang="en-GB" sz="1600" i="1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L</a:t>
              </a:r>
              <a:r>
                <a:rPr lang="en-GB" sz="1600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=2∙10</a:t>
              </a:r>
              <a:r>
                <a:rPr lang="en-GB" sz="1600" baseline="30000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33 </a:t>
              </a:r>
              <a:r>
                <a:rPr lang="en-GB" sz="1600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cm</a:t>
              </a:r>
              <a:r>
                <a:rPr lang="en-GB" sz="1600" baseline="30000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-2</a:t>
              </a:r>
              <a:r>
                <a:rPr lang="en-GB" sz="1600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s</a:t>
              </a:r>
              <a:r>
                <a:rPr lang="en-GB" sz="1600" baseline="30000" dirty="0">
                  <a:solidFill>
                    <a:srgbClr val="CC9B00"/>
                  </a:solidFill>
                  <a:latin typeface="+mn-lt"/>
                  <a:cs typeface="Times New Roman" pitchFamily="18" charset="0"/>
                </a:rPr>
                <a:t>-1</a:t>
              </a:r>
              <a:endParaRPr lang="en-GB" sz="1600" dirty="0" smtClean="0">
                <a:solidFill>
                  <a:srgbClr val="CC9B00"/>
                </a:solidFill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17</a:t>
            </a:fld>
            <a:endParaRPr lang="fr-FR" sz="1400" dirty="0"/>
          </a:p>
        </p:txBody>
      </p:sp>
      <p:sp>
        <p:nvSpPr>
          <p:cNvPr id="3" name="Rectangle 2"/>
          <p:cNvSpPr/>
          <p:nvPr/>
        </p:nvSpPr>
        <p:spPr>
          <a:xfrm>
            <a:off x="179513" y="836712"/>
            <a:ext cx="4608512" cy="319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GB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U</a:t>
            </a:r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pgrade challenge:</a:t>
            </a:r>
          </a:p>
          <a:p>
            <a:pPr marL="34290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withstand increased radiation</a:t>
            </a:r>
          </a:p>
          <a:p>
            <a:pPr marL="612775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(highly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non-uniform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radiation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of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up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to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8∙10</a:t>
            </a:r>
            <a:r>
              <a:rPr lang="en-GB" sz="18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15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n</a:t>
            </a:r>
            <a:r>
              <a:rPr lang="en-GB" sz="1800" baseline="-250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eq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/cm</a:t>
            </a:r>
            <a:r>
              <a:rPr lang="en-GB" sz="1800" baseline="30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2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 for 50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fb</a:t>
            </a:r>
            <a:r>
              <a:rPr lang="en-GB" sz="18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-1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GB" sz="2000" baseline="30000" dirty="0" smtClean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h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andle high data volume</a:t>
            </a:r>
          </a:p>
          <a:p>
            <a:pPr marL="34290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keep (improve) current performance</a:t>
            </a:r>
          </a:p>
          <a:p>
            <a:pPr marL="608012" lvl="1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lower materiel budget</a:t>
            </a:r>
          </a:p>
          <a:p>
            <a:pPr marL="608012" lvl="1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enlarge acceptance</a:t>
            </a:r>
          </a:p>
          <a:p>
            <a:pPr>
              <a:spcBef>
                <a:spcPts val="300"/>
              </a:spcBef>
            </a:pPr>
            <a:endParaRPr lang="en-GB" dirty="0" smtClean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4464496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VELO upgrade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97283" y="3645024"/>
            <a:ext cx="6353735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</a:pPr>
            <a:r>
              <a:rPr lang="en-GB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Technical </a:t>
            </a:r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choices </a:t>
            </a:r>
            <a:r>
              <a:rPr lang="en-GB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:</a:t>
            </a:r>
          </a:p>
          <a:p>
            <a:pPr marL="342900" lvl="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55x55 µm</a:t>
            </a:r>
            <a:r>
              <a:rPr lang="en-GB" sz="20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2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pixel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sensors with micro channel CO</a:t>
            </a:r>
            <a:r>
              <a:rPr lang="en-GB" sz="2000" baseline="-25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2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cooling</a:t>
            </a:r>
          </a:p>
          <a:p>
            <a:pPr marL="342900" lvl="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40 MHz VELOPIX (evolution of TIMEPIX 3, </a:t>
            </a:r>
            <a:r>
              <a:rPr lang="en-GB" sz="20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Medipix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)</a:t>
            </a:r>
          </a:p>
          <a:p>
            <a:pPr marL="614363" lvl="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130 nm technology to sustain ~400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MRad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in 10 years </a:t>
            </a:r>
          </a:p>
          <a:p>
            <a:pPr marL="342900" lvl="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replace RF-foil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between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detector and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beam vacuum</a:t>
            </a:r>
          </a:p>
          <a:p>
            <a:pPr marL="800100" lvl="1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r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educe thickness from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300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μm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→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≤ 250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μm</a:t>
            </a:r>
            <a:endParaRPr lang="en-GB" sz="1800" dirty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  <a:p>
            <a:pPr marL="342900" lvl="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move closer to the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beam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  <a:p>
            <a:pPr marL="800100" lvl="1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r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educe inner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aperture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from 5.5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mm → 3.5 mm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933129" y="836712"/>
            <a:ext cx="4031359" cy="2332298"/>
            <a:chOff x="124652" y="1628315"/>
            <a:chExt cx="4031359" cy="2332298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9"/>
            <a:stretch/>
          </p:blipFill>
          <p:spPr bwMode="auto">
            <a:xfrm rot="10800000">
              <a:off x="124652" y="1714344"/>
              <a:ext cx="2030140" cy="224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9"/>
            <a:stretch/>
          </p:blipFill>
          <p:spPr bwMode="auto">
            <a:xfrm>
              <a:off x="2125871" y="1628315"/>
              <a:ext cx="2030140" cy="224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Group 29"/>
            <p:cNvGrpSpPr/>
            <p:nvPr/>
          </p:nvGrpSpPr>
          <p:grpSpPr>
            <a:xfrm>
              <a:off x="2125871" y="1987558"/>
              <a:ext cx="984241" cy="1630509"/>
              <a:chOff x="2227465" y="2039662"/>
              <a:chExt cx="911437" cy="1547002"/>
            </a:xfrm>
          </p:grpSpPr>
          <p:cxnSp>
            <p:nvCxnSpPr>
              <p:cNvPr id="33" name="Straight Connector 32"/>
              <p:cNvCxnSpPr/>
              <p:nvPr/>
            </p:nvCxnSpPr>
            <p:spPr bwMode="auto">
              <a:xfrm>
                <a:off x="2240448" y="2040376"/>
                <a:ext cx="0" cy="668544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>
                <a:off x="2227465" y="2040376"/>
                <a:ext cx="90437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2452704" y="2674800"/>
                <a:ext cx="0" cy="898216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>
                <a:off x="3131840" y="2039662"/>
                <a:ext cx="0" cy="669258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>
                <a:off x="3025712" y="2688448"/>
                <a:ext cx="0" cy="898216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>
                <a:off x="2452704" y="3573016"/>
                <a:ext cx="573008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>
                <a:off x="2243504" y="2691503"/>
                <a:ext cx="2092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>
                <a:off x="3015358" y="2705389"/>
                <a:ext cx="12354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1" name="TextBox 30"/>
            <p:cNvSpPr txBox="1"/>
            <p:nvPr/>
          </p:nvSpPr>
          <p:spPr>
            <a:xfrm>
              <a:off x="2517975" y="3399383"/>
              <a:ext cx="13997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Sensors     </a:t>
              </a:r>
            </a:p>
            <a:p>
              <a:pPr algn="r"/>
              <a:r>
                <a:rPr lang="en-GB" sz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GB" sz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front, </a:t>
              </a:r>
              <a:r>
                <a:rPr lang="en-GB" sz="12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back, </a:t>
              </a:r>
              <a:r>
                <a:rPr lang="en-GB" sz="1200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bonds</a:t>
              </a:r>
              <a:r>
                <a:rPr lang="en-GB" sz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GB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06616" y="1643895"/>
              <a:ext cx="1176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Micro channel      cooling substrate</a:t>
              </a:r>
            </a:p>
          </p:txBody>
        </p:sp>
      </p:grpSp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/>
          <a:stretch/>
        </p:blipFill>
        <p:spPr bwMode="auto">
          <a:xfrm>
            <a:off x="6804248" y="3068960"/>
            <a:ext cx="2168127" cy="141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>
            <a:grpSpLocks noChangeAspect="1"/>
          </p:cNvGrpSpPr>
          <p:nvPr/>
        </p:nvGrpSpPr>
        <p:grpSpPr>
          <a:xfrm flipH="1">
            <a:off x="6203666" y="4499168"/>
            <a:ext cx="2760822" cy="2079591"/>
            <a:chOff x="23887" y="4138448"/>
            <a:chExt cx="3168794" cy="2386896"/>
          </a:xfrm>
        </p:grpSpPr>
        <p:pic>
          <p:nvPicPr>
            <p:cNvPr id="46" name="Picture 45" descr="rf_foil_2.eps"/>
            <p:cNvPicPr preferRelativeResize="0"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02" t="-91" r="21290" b="21896"/>
            <a:stretch/>
          </p:blipFill>
          <p:spPr bwMode="auto">
            <a:xfrm>
              <a:off x="23887" y="4138448"/>
              <a:ext cx="3168794" cy="238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107504" y="4495544"/>
              <a:ext cx="8130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866600"/>
                  </a:solidFill>
                  <a:latin typeface="Times New Roman" pitchFamily="18" charset="0"/>
                  <a:cs typeface="Times New Roman" pitchFamily="18" charset="0"/>
                </a:rPr>
                <a:t>RF-foil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66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03648" y="-99392"/>
            <a:ext cx="7462604" cy="1044352"/>
          </a:xfrm>
        </p:spPr>
        <p:txBody>
          <a:bodyPr>
            <a:normAutofit/>
          </a:bodyPr>
          <a:lstStyle/>
          <a:p>
            <a:r>
              <a:rPr lang="en-GB" sz="4100" dirty="0" smtClean="0"/>
              <a:t>VELO upgrade </a:t>
            </a:r>
            <a:r>
              <a:rPr lang="en-GB" sz="4100" dirty="0" smtClean="0">
                <a:solidFill>
                  <a:srgbClr val="FFC70D"/>
                </a:solidFill>
              </a:rPr>
              <a:t>performance</a:t>
            </a:r>
            <a:endParaRPr lang="en-GB" sz="41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5842992" cy="24906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better </a:t>
            </a:r>
            <a:r>
              <a:rPr lang="en-GB" sz="2400" dirty="0"/>
              <a:t>impact parameter </a:t>
            </a:r>
            <a:r>
              <a:rPr lang="en-GB" sz="2400" dirty="0" smtClean="0"/>
              <a:t>resolution due to </a:t>
            </a:r>
            <a:r>
              <a:rPr lang="en-GB" sz="2400" dirty="0"/>
              <a:t>reduced material </a:t>
            </a:r>
            <a:r>
              <a:rPr lang="en-GB" sz="2400" dirty="0" smtClean="0"/>
              <a:t>budget</a:t>
            </a:r>
            <a:endParaRPr lang="en-GB" sz="2400" dirty="0"/>
          </a:p>
          <a:p>
            <a:r>
              <a:rPr lang="en-GB" sz="2400" dirty="0" smtClean="0"/>
              <a:t>reduced </a:t>
            </a:r>
            <a:r>
              <a:rPr lang="en-GB" sz="2400" dirty="0"/>
              <a:t>ghost rate</a:t>
            </a:r>
          </a:p>
          <a:p>
            <a:r>
              <a:rPr lang="en-GB" sz="2400" dirty="0" smtClean="0"/>
              <a:t>improved </a:t>
            </a:r>
            <a:r>
              <a:rPr lang="en-GB" sz="2400" dirty="0"/>
              <a:t>efficiency over </a:t>
            </a:r>
            <a:r>
              <a:rPr lang="en-GB" sz="2400" dirty="0" err="1"/>
              <a:t>p</a:t>
            </a:r>
            <a:r>
              <a:rPr lang="en-GB" sz="2400" baseline="-25000" dirty="0" err="1"/>
              <a:t>T</a:t>
            </a:r>
            <a:r>
              <a:rPr lang="en-GB" sz="2400" dirty="0"/>
              <a:t>, 𝜙, 𝜂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18</a:t>
            </a:fld>
            <a:endParaRPr lang="fr-F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228184" y="3030051"/>
            <a:ext cx="259228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3D </a:t>
            </a:r>
            <a:r>
              <a:rPr lang="en-GB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I</a:t>
            </a:r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P resolution at  </a:t>
            </a:r>
          </a:p>
          <a:p>
            <a:pPr lvl="0"/>
            <a:r>
              <a:rPr lang="en-GB" i="1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L </a:t>
            </a:r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= 2∙10</a:t>
            </a:r>
            <a:r>
              <a:rPr lang="en-GB" baseline="30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33 </a:t>
            </a:r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cm</a:t>
            </a:r>
            <a:r>
              <a:rPr lang="en-GB" baseline="30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-2</a:t>
            </a:r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s</a:t>
            </a:r>
            <a:r>
              <a:rPr lang="en-GB" baseline="30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-1</a:t>
            </a:r>
            <a:endParaRPr lang="en-GB" baseline="30000" dirty="0">
              <a:solidFill>
                <a:srgbClr val="FFC70D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6197242"/>
            <a:ext cx="7851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n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ote: full GEANT Monte Carlo with standard LHCb simulation framework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3" y="3950171"/>
            <a:ext cx="23145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56" y="3950170"/>
            <a:ext cx="2355269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73" y="3950170"/>
            <a:ext cx="22764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79351"/>
            <a:ext cx="2216421" cy="218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21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Tracker Upgrade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Upstream Tracker </a:t>
            </a:r>
          </a:p>
          <a:p>
            <a:endParaRPr lang="en-GB" dirty="0"/>
          </a:p>
          <a:p>
            <a:r>
              <a:rPr lang="en-GB" dirty="0" smtClean="0"/>
              <a:t>Scintillating Fibre </a:t>
            </a:r>
          </a:p>
          <a:p>
            <a:pPr marL="118872" indent="0">
              <a:buNone/>
            </a:pPr>
            <a:r>
              <a:rPr lang="en-GB" dirty="0" smtClean="0"/>
              <a:t>	Tracker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10" y="1340768"/>
            <a:ext cx="3270779" cy="4624387"/>
          </a:xfrm>
          <a:prstGeom prst="rect">
            <a:avLst/>
          </a:prstGeom>
        </p:spPr>
      </p:pic>
      <p:sp>
        <p:nvSpPr>
          <p:cNvPr id="7" name="object 24"/>
          <p:cNvSpPr txBox="1"/>
          <p:nvPr/>
        </p:nvSpPr>
        <p:spPr>
          <a:xfrm>
            <a:off x="1331640" y="6176337"/>
            <a:ext cx="230425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r>
              <a:rPr sz="1800" spc="-20" dirty="0" smtClean="0">
                <a:solidFill>
                  <a:srgbClr val="FFC000"/>
                </a:solidFill>
                <a:latin typeface="+mn-lt"/>
                <a:cs typeface="Arial"/>
              </a:rPr>
              <a:t>CERN-LHCC-201</a:t>
            </a:r>
            <a:r>
              <a:rPr lang="en-GB" sz="1800" spc="-20" dirty="0">
                <a:solidFill>
                  <a:srgbClr val="FFC000"/>
                </a:solidFill>
                <a:latin typeface="+mn-lt"/>
                <a:cs typeface="Arial"/>
              </a:rPr>
              <a:t>4</a:t>
            </a:r>
            <a:r>
              <a:rPr sz="1800" spc="-20" dirty="0" smtClean="0">
                <a:solidFill>
                  <a:srgbClr val="FFC000"/>
                </a:solidFill>
                <a:latin typeface="+mn-lt"/>
                <a:cs typeface="Arial"/>
              </a:rPr>
              <a:t>-0</a:t>
            </a:r>
            <a:r>
              <a:rPr lang="en-GB" sz="1800" spc="-20" dirty="0" smtClean="0">
                <a:solidFill>
                  <a:srgbClr val="FFC000"/>
                </a:solidFill>
                <a:latin typeface="+mn-lt"/>
                <a:cs typeface="Arial"/>
              </a:rPr>
              <a:t>01</a:t>
            </a:r>
            <a:endParaRPr sz="1800" dirty="0">
              <a:solidFill>
                <a:srgbClr val="FFC0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772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6238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Introduction to LHCb</a:t>
            </a:r>
          </a:p>
          <a:p>
            <a:endParaRPr lang="en-US" dirty="0" smtClean="0"/>
          </a:p>
          <a:p>
            <a:r>
              <a:rPr lang="en-US" dirty="0" smtClean="0"/>
              <a:t>LHCb upgrade</a:t>
            </a:r>
          </a:p>
          <a:p>
            <a:pPr lvl="1"/>
            <a:r>
              <a:rPr lang="en-US" dirty="0"/>
              <a:t>Physics Motivation</a:t>
            </a:r>
          </a:p>
          <a:p>
            <a:pPr lvl="1"/>
            <a:r>
              <a:rPr lang="en-US" dirty="0" smtClean="0"/>
              <a:t>Trigger upgrade</a:t>
            </a:r>
          </a:p>
          <a:p>
            <a:pPr lvl="1"/>
            <a:r>
              <a:rPr lang="en-US" dirty="0" smtClean="0"/>
              <a:t>Detector upgrade</a:t>
            </a:r>
          </a:p>
          <a:p>
            <a:pPr lvl="2"/>
            <a:r>
              <a:rPr lang="en-US" dirty="0" err="1" smtClean="0"/>
              <a:t>Vertexing</a:t>
            </a:r>
            <a:r>
              <a:rPr lang="en-US" dirty="0" smtClean="0"/>
              <a:t> and tracking</a:t>
            </a:r>
          </a:p>
          <a:p>
            <a:pPr lvl="2"/>
            <a:r>
              <a:rPr lang="en-US" dirty="0" smtClean="0"/>
              <a:t>Particle Identification</a:t>
            </a:r>
          </a:p>
          <a:p>
            <a:pPr lvl="2"/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onclusions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4088" y="908719"/>
            <a:ext cx="3672408" cy="5568279"/>
          </a:xfrm>
        </p:spPr>
        <p:txBody>
          <a:bodyPr>
            <a:normAutofit lnSpcReduction="10000"/>
          </a:bodyPr>
          <a:lstStyle/>
          <a:p>
            <a:pPr marL="118872" indent="0">
              <a:buNone/>
            </a:pPr>
            <a:r>
              <a:rPr lang="en-GB" dirty="0" smtClean="0">
                <a:solidFill>
                  <a:srgbClr val="FFC000"/>
                </a:solidFill>
              </a:rPr>
              <a:t>LHCb Collaboration</a:t>
            </a:r>
          </a:p>
          <a:p>
            <a:pPr marL="118872" indent="0">
              <a:buNone/>
            </a:pPr>
            <a:endParaRPr lang="en-GB" dirty="0" smtClean="0">
              <a:solidFill>
                <a:srgbClr val="FFC000"/>
              </a:solidFill>
            </a:endParaRP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sz="1400" dirty="0"/>
          </a:p>
          <a:p>
            <a:r>
              <a:rPr lang="en-GB" dirty="0" smtClean="0"/>
              <a:t>~900 physicists</a:t>
            </a:r>
          </a:p>
          <a:p>
            <a:r>
              <a:rPr lang="en-GB" dirty="0" smtClean="0"/>
              <a:t>64 universities </a:t>
            </a:r>
          </a:p>
          <a:p>
            <a:r>
              <a:rPr lang="en-GB" dirty="0" smtClean="0"/>
              <a:t>16 countries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800"/>
            <a:ext cx="6336704" cy="330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61656" y="1412776"/>
            <a:ext cx="914400" cy="352005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98579" y="786087"/>
            <a:ext cx="437917" cy="3186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63488"/>
            <a:ext cx="7272808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Present  Tracking  System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20</a:t>
            </a:fld>
            <a:endParaRPr lang="fr-FR" sz="1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28190" y="3284984"/>
            <a:ext cx="3899794" cy="3240360"/>
            <a:chOff x="3696542" y="3106128"/>
            <a:chExt cx="3697844" cy="2869864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542" y="3106128"/>
              <a:ext cx="3697844" cy="2869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724128" y="3415646"/>
              <a:ext cx="1304458" cy="2998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solidFill>
                    <a:schemeClr val="accent1">
                      <a:lumMod val="75000"/>
                    </a:schemeClr>
                  </a:solidFill>
                  <a:cs typeface="Times New Roman" pitchFamily="18" charset="0"/>
                </a:rPr>
                <a:t>σ</a:t>
              </a:r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cs typeface="Times New Roman" pitchFamily="18" charset="0"/>
                </a:rPr>
                <a:t> = 7 MeV/c</a:t>
              </a:r>
              <a:r>
                <a:rPr lang="en-GB" sz="1600" baseline="30000" dirty="0" smtClean="0">
                  <a:solidFill>
                    <a:schemeClr val="accent1">
                      <a:lumMod val="75000"/>
                    </a:schemeClr>
                  </a:solidFill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23528" y="1052736"/>
            <a:ext cx="368377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excellent mass resolution</a:t>
            </a: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very low background, comparable to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e</a:t>
            </a:r>
            <a:r>
              <a:rPr lang="en-US" sz="2000" baseline="300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+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e</a:t>
            </a:r>
            <a:r>
              <a:rPr lang="en-US" sz="20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-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machines</a:t>
            </a: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w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orld’s best mass measurements</a:t>
            </a:r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[PLB 708 (2012) 241]</a:t>
            </a:r>
            <a:endParaRPr lang="en-US" sz="1600" dirty="0" smtClean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064333" y="786088"/>
            <a:ext cx="3930077" cy="3867048"/>
            <a:chOff x="4968060" y="1794200"/>
            <a:chExt cx="3930077" cy="3867048"/>
          </a:xfrm>
        </p:grpSpPr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4968060" y="1794200"/>
              <a:ext cx="3636388" cy="3867048"/>
              <a:chOff x="768102" y="1806133"/>
              <a:chExt cx="3050733" cy="3239157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768102" y="1806133"/>
                <a:ext cx="3050733" cy="3239157"/>
                <a:chOff x="3684426" y="1896628"/>
                <a:chExt cx="3050733" cy="3239157"/>
              </a:xfrm>
            </p:grpSpPr>
            <p:pic>
              <p:nvPicPr>
                <p:cNvPr id="27" name="Picture 1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457" r="19648"/>
                <a:stretch/>
              </p:blipFill>
              <p:spPr bwMode="auto">
                <a:xfrm>
                  <a:off x="3684426" y="1896628"/>
                  <a:ext cx="3050733" cy="323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" name="Rectangle 27"/>
                <p:cNvSpPr/>
                <p:nvPr/>
              </p:nvSpPr>
              <p:spPr bwMode="auto">
                <a:xfrm>
                  <a:off x="3684426" y="2656703"/>
                  <a:ext cx="866808" cy="1152128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 smtClean="0">
                    <a:ln>
                      <a:noFill/>
                    </a:ln>
                    <a:solidFill>
                      <a:srgbClr val="0234B0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858705" y="3296123"/>
                <a:ext cx="657678" cy="438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cs typeface="Times New Roman" pitchFamily="18" charset="0"/>
                  </a:rPr>
                  <a:t>T</a:t>
                </a:r>
                <a:r>
                  <a:rPr lang="en-GB" sz="1400" dirty="0" smtClean="0">
                    <a:cs typeface="Times New Roman" pitchFamily="18" charset="0"/>
                  </a:rPr>
                  <a:t>rigger</a:t>
                </a:r>
              </a:p>
              <a:p>
                <a:r>
                  <a:rPr lang="en-GB" sz="1400" b="1" dirty="0" smtClean="0">
                    <a:cs typeface="Times New Roman" pitchFamily="18" charset="0"/>
                  </a:rPr>
                  <a:t>T</a:t>
                </a:r>
                <a:r>
                  <a:rPr lang="en-GB" sz="1400" dirty="0" smtClean="0">
                    <a:cs typeface="Times New Roman" pitchFamily="18" charset="0"/>
                  </a:rPr>
                  <a:t>racker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872047" y="4244642"/>
                <a:ext cx="805610" cy="2578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cs typeface="Times New Roman" pitchFamily="18" charset="0"/>
                  </a:rPr>
                  <a:t>T-stations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428055" y="2276872"/>
              <a:ext cx="147008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7030A0"/>
                  </a:solidFill>
                  <a:latin typeface="+mn-lt"/>
                  <a:cs typeface="Times New Roman" pitchFamily="18" charset="0"/>
                </a:rPr>
                <a:t>TT silicon</a:t>
              </a:r>
            </a:p>
            <a:p>
              <a:r>
                <a:rPr lang="en-GB" sz="1600" dirty="0" smtClean="0">
                  <a:solidFill>
                    <a:srgbClr val="7030A0"/>
                  </a:solidFill>
                  <a:latin typeface="+mn-lt"/>
                  <a:cs typeface="Times New Roman" pitchFamily="18" charset="0"/>
                </a:rPr>
                <a:t> IT silicon</a:t>
              </a:r>
            </a:p>
            <a:p>
              <a:r>
                <a:rPr lang="en-GB" sz="1600" dirty="0" smtClean="0">
                  <a:solidFill>
                    <a:srgbClr val="006699"/>
                  </a:solidFill>
                  <a:latin typeface="+mn-lt"/>
                  <a:cs typeface="Times New Roman" pitchFamily="18" charset="0"/>
                </a:rPr>
                <a:t>OT straw tubes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76256" y="3717032"/>
              <a:ext cx="7839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cs typeface="Times New Roman" pitchFamily="18" charset="0"/>
                </a:rPr>
                <a:t>I</a:t>
              </a:r>
              <a:r>
                <a:rPr lang="en-GB" sz="1400" dirty="0" smtClean="0">
                  <a:cs typeface="Times New Roman" pitchFamily="18" charset="0"/>
                </a:rPr>
                <a:t>nner</a:t>
              </a:r>
            </a:p>
            <a:p>
              <a:r>
                <a:rPr lang="en-GB" sz="1400" b="1" dirty="0" smtClean="0">
                  <a:cs typeface="Times New Roman" pitchFamily="18" charset="0"/>
                </a:rPr>
                <a:t>T</a:t>
              </a:r>
              <a:r>
                <a:rPr lang="en-GB" sz="1400" dirty="0" smtClean="0">
                  <a:cs typeface="Times New Roman" pitchFamily="18" charset="0"/>
                </a:rPr>
                <a:t>racker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92080" y="2257708"/>
              <a:ext cx="7839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cs typeface="Times New Roman" pitchFamily="18" charset="0"/>
                </a:rPr>
                <a:t>O</a:t>
              </a:r>
              <a:r>
                <a:rPr lang="en-GB" sz="1400" dirty="0" smtClean="0">
                  <a:cs typeface="Times New Roman" pitchFamily="18" charset="0"/>
                </a:rPr>
                <a:t>uter</a:t>
              </a:r>
            </a:p>
            <a:p>
              <a:r>
                <a:rPr lang="en-GB" sz="1400" b="1" dirty="0" smtClean="0">
                  <a:cs typeface="Times New Roman" pitchFamily="18" charset="0"/>
                </a:rPr>
                <a:t>T</a:t>
              </a:r>
              <a:r>
                <a:rPr lang="en-GB" sz="1400" dirty="0" smtClean="0">
                  <a:cs typeface="Times New Roman" pitchFamily="18" charset="0"/>
                </a:rPr>
                <a:t>racker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64333" y="3921093"/>
            <a:ext cx="3972163" cy="2592288"/>
            <a:chOff x="4612112" y="3933057"/>
            <a:chExt cx="4167809" cy="259228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112" y="3933057"/>
              <a:ext cx="4167809" cy="2592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504336" y="4772912"/>
              <a:ext cx="34176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smtClean="0">
                  <a:latin typeface="Times New Roman" pitchFamily="18" charset="0"/>
                  <a:cs typeface="Times New Roman" pitchFamily="18" charset="0"/>
                </a:rPr>
                <a:t>TT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387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63488"/>
            <a:ext cx="8496944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TT upgrade: Upstream Tracker </a:t>
            </a:r>
            <a:r>
              <a:rPr lang="en-GB" sz="4000" dirty="0" smtClean="0"/>
              <a:t>(UT)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21</a:t>
            </a:fld>
            <a:endParaRPr lang="fr-FR" sz="1400" dirty="0"/>
          </a:p>
        </p:txBody>
      </p:sp>
      <p:grpSp>
        <p:nvGrpSpPr>
          <p:cNvPr id="504" name="Group 503"/>
          <p:cNvGrpSpPr/>
          <p:nvPr/>
        </p:nvGrpSpPr>
        <p:grpSpPr>
          <a:xfrm>
            <a:off x="1115616" y="2626774"/>
            <a:ext cx="7952721" cy="4903200"/>
            <a:chOff x="1087908" y="1258622"/>
            <a:chExt cx="7952721" cy="4903200"/>
          </a:xfrm>
        </p:grpSpPr>
        <p:grpSp>
          <p:nvGrpSpPr>
            <p:cNvPr id="505" name="Group 504"/>
            <p:cNvGrpSpPr>
              <a:grpSpLocks noChangeAspect="1"/>
            </p:cNvGrpSpPr>
            <p:nvPr/>
          </p:nvGrpSpPr>
          <p:grpSpPr>
            <a:xfrm>
              <a:off x="5412100" y="1258622"/>
              <a:ext cx="3628529" cy="3957034"/>
              <a:chOff x="5137647" y="2382309"/>
              <a:chExt cx="3316721" cy="3637053"/>
            </a:xfrm>
          </p:grpSpPr>
          <p:pic>
            <p:nvPicPr>
              <p:cNvPr id="51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" b="2256"/>
              <a:stretch/>
            </p:blipFill>
            <p:spPr bwMode="auto">
              <a:xfrm>
                <a:off x="5137647" y="2382309"/>
                <a:ext cx="3316721" cy="3581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11" name="Group 510"/>
              <p:cNvGrpSpPr/>
              <p:nvPr/>
            </p:nvGrpSpPr>
            <p:grpSpPr>
              <a:xfrm>
                <a:off x="7752998" y="5836980"/>
                <a:ext cx="377114" cy="182382"/>
                <a:chOff x="7752998" y="5836980"/>
                <a:chExt cx="377114" cy="182382"/>
              </a:xfrm>
            </p:grpSpPr>
            <p:sp>
              <p:nvSpPr>
                <p:cNvPr id="515" name="Parallelogram 514"/>
                <p:cNvSpPr/>
                <p:nvPr/>
              </p:nvSpPr>
              <p:spPr bwMode="auto">
                <a:xfrm rot="10800000" flipH="1">
                  <a:off x="7770072" y="5871986"/>
                  <a:ext cx="360040" cy="144000"/>
                </a:xfrm>
                <a:prstGeom prst="parallelogram">
                  <a:avLst>
                    <a:gd name="adj" fmla="val 44041"/>
                  </a:avLst>
                </a:prstGeom>
                <a:solidFill>
                  <a:srgbClr val="FFC000"/>
                </a:solidFill>
                <a:ln w="190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 smtClean="0">
                    <a:ln>
                      <a:noFill/>
                    </a:ln>
                    <a:solidFill>
                      <a:srgbClr val="0234B0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516" name="TextBox 515"/>
                <p:cNvSpPr txBox="1"/>
                <p:nvPr/>
              </p:nvSpPr>
              <p:spPr>
                <a:xfrm>
                  <a:off x="7752998" y="5836980"/>
                  <a:ext cx="337650" cy="182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800" b="1" dirty="0" smtClean="0">
                      <a:cs typeface="Times New Roman" pitchFamily="18" charset="0"/>
                    </a:rPr>
                    <a:t>GBT</a:t>
                  </a:r>
                </a:p>
              </p:txBody>
            </p:sp>
          </p:grpSp>
          <p:grpSp>
            <p:nvGrpSpPr>
              <p:cNvPr id="512" name="Group 511"/>
              <p:cNvGrpSpPr/>
              <p:nvPr/>
            </p:nvGrpSpPr>
            <p:grpSpPr>
              <a:xfrm>
                <a:off x="6156438" y="2391627"/>
                <a:ext cx="360040" cy="182382"/>
                <a:chOff x="7826484" y="6260331"/>
                <a:chExt cx="360040" cy="182382"/>
              </a:xfrm>
            </p:grpSpPr>
            <p:sp>
              <p:nvSpPr>
                <p:cNvPr id="513" name="Parallelogram 512"/>
                <p:cNvSpPr/>
                <p:nvPr/>
              </p:nvSpPr>
              <p:spPr bwMode="auto">
                <a:xfrm rot="10800000" flipH="1">
                  <a:off x="7826484" y="6260331"/>
                  <a:ext cx="360040" cy="144000"/>
                </a:xfrm>
                <a:prstGeom prst="parallelogram">
                  <a:avLst>
                    <a:gd name="adj" fmla="val 44041"/>
                  </a:avLst>
                </a:prstGeom>
                <a:solidFill>
                  <a:srgbClr val="FFC000"/>
                </a:solidFill>
                <a:ln w="1905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 smtClean="0">
                    <a:ln>
                      <a:noFill/>
                    </a:ln>
                    <a:solidFill>
                      <a:srgbClr val="0234B0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514" name="TextBox 513"/>
                <p:cNvSpPr txBox="1"/>
                <p:nvPr/>
              </p:nvSpPr>
              <p:spPr>
                <a:xfrm>
                  <a:off x="7848874" y="6260331"/>
                  <a:ext cx="337650" cy="182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800" b="1" dirty="0" smtClean="0">
                      <a:cs typeface="Times New Roman" pitchFamily="18" charset="0"/>
                    </a:rPr>
                    <a:t>GBT</a:t>
                  </a:r>
                </a:p>
              </p:txBody>
            </p:sp>
          </p:grpSp>
        </p:grpSp>
        <p:sp>
          <p:nvSpPr>
            <p:cNvPr id="507" name="TextBox 506"/>
            <p:cNvSpPr txBox="1"/>
            <p:nvPr/>
          </p:nvSpPr>
          <p:spPr>
            <a:xfrm>
              <a:off x="1087908" y="5515491"/>
              <a:ext cx="2031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40MHz silicon strip R/O </a:t>
              </a:r>
              <a:r>
                <a:rPr lang="en-GB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 </a:t>
              </a:r>
              <a:r>
                <a:rPr lang="en-GB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SALT chip</a:t>
              </a:r>
            </a:p>
          </p:txBody>
        </p:sp>
        <p:sp>
          <p:nvSpPr>
            <p:cNvPr id="508" name="Rectangle 507"/>
            <p:cNvSpPr/>
            <p:nvPr/>
          </p:nvSpPr>
          <p:spPr bwMode="auto">
            <a:xfrm>
              <a:off x="5580112" y="2897901"/>
              <a:ext cx="1224136" cy="38160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rgbClr val="0234B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09" name="TextBox 508"/>
            <p:cNvSpPr txBox="1"/>
            <p:nvPr/>
          </p:nvSpPr>
          <p:spPr>
            <a:xfrm>
              <a:off x="6292443" y="2804175"/>
              <a:ext cx="108012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>
                  <a:solidFill>
                    <a:srgbClr val="5C5C5C"/>
                  </a:solidFill>
                  <a:latin typeface="Arial Rounded MT Bold" pitchFamily="34" charset="0"/>
                  <a:cs typeface="Times New Roman" pitchFamily="18" charset="0"/>
                </a:rPr>
                <a:t>KAPTON TAPE</a:t>
              </a:r>
            </a:p>
          </p:txBody>
        </p:sp>
      </p:grpSp>
      <p:pic>
        <p:nvPicPr>
          <p:cNvPr id="7171" name="Picture 3" descr="\\cern.ch\dfs\Users\s\sandreas\Documents\My Pictures\UT-stave-crosssec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75535" y="4815053"/>
            <a:ext cx="1198844" cy="22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635896" y="908720"/>
            <a:ext cx="3688807" cy="1571402"/>
            <a:chOff x="2913911" y="577676"/>
            <a:chExt cx="3688807" cy="1571402"/>
          </a:xfrm>
        </p:grpSpPr>
        <p:sp>
          <p:nvSpPr>
            <p:cNvPr id="20" name="TextBox 19"/>
            <p:cNvSpPr txBox="1"/>
            <p:nvPr/>
          </p:nvSpPr>
          <p:spPr>
            <a:xfrm>
              <a:off x="2913911" y="577676"/>
              <a:ext cx="3688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adapt segmentation to varying occupancies (out </a:t>
              </a:r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  <a:sym typeface="Wingdings" pitchFamily="2" charset="2"/>
                </a:rPr>
                <a:t> in-side)</a:t>
              </a:r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15816" y="1225748"/>
              <a:ext cx="27318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GB" sz="18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98 </a:t>
              </a:r>
              <a:r>
                <a:rPr lang="en-GB" sz="18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  <a:sym typeface="Wingdings" pitchFamily="2" charset="2"/>
                </a:rPr>
                <a:t> 49</a:t>
              </a:r>
              <a:r>
                <a:rPr lang="en-GB" sz="18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GB" sz="1800" dirty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m</a:t>
              </a:r>
              <a:r>
                <a:rPr lang="en-GB" sz="18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m long strips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GB" sz="18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190 </a:t>
              </a:r>
              <a:r>
                <a:rPr lang="en-GB" sz="18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  <a:sym typeface="Wingdings" pitchFamily="2" charset="2"/>
                </a:rPr>
                <a:t> </a:t>
              </a:r>
              <a:r>
                <a:rPr lang="en-GB" sz="18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95 µm pitch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GB" sz="1800" dirty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p</a:t>
              </a:r>
              <a:r>
                <a:rPr lang="en-GB" sz="1800" baseline="30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+</a:t>
              </a:r>
              <a:r>
                <a:rPr lang="en-GB" sz="18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-in-n </a:t>
              </a:r>
              <a:r>
                <a:rPr lang="en-GB" sz="18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  <a:sym typeface="Wingdings" pitchFamily="2" charset="2"/>
                </a:rPr>
                <a:t> </a:t>
              </a:r>
              <a:r>
                <a:rPr lang="en-GB" sz="18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n</a:t>
              </a:r>
              <a:r>
                <a:rPr lang="en-GB" sz="1800" baseline="30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+</a:t>
              </a:r>
              <a:r>
                <a:rPr lang="en-GB" sz="18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-in-p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95536" y="879103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s</a:t>
            </a:r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ilicon strip detector</a:t>
            </a:r>
          </a:p>
        </p:txBody>
      </p:sp>
      <p:pic>
        <p:nvPicPr>
          <p:cNvPr id="7172" name="Picture 4" descr="\\cern.ch\dfs\Users\s\sandreas\Documents\My Pictures\UT-layou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" y="2626774"/>
            <a:ext cx="5464623" cy="389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2287" y="1196752"/>
            <a:ext cx="3278143" cy="1368152"/>
            <a:chOff x="-2287" y="1196752"/>
            <a:chExt cx="3278143" cy="1368152"/>
          </a:xfrm>
        </p:grpSpPr>
        <p:grpSp>
          <p:nvGrpSpPr>
            <p:cNvPr id="10" name="Group 9"/>
            <p:cNvGrpSpPr/>
            <p:nvPr/>
          </p:nvGrpSpPr>
          <p:grpSpPr>
            <a:xfrm>
              <a:off x="-2287" y="1512289"/>
              <a:ext cx="3278143" cy="1052615"/>
              <a:chOff x="-2287" y="1340768"/>
              <a:chExt cx="3278143" cy="1052615"/>
            </a:xfrm>
          </p:grpSpPr>
          <p:pic>
            <p:nvPicPr>
              <p:cNvPr id="7174" name="Picture 6" descr="\\cern.ch\dfs\Users\s\sandreas\Documents\My Pictures\UT-sensors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87" y="1340768"/>
                <a:ext cx="3278143" cy="10526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Oval 8"/>
              <p:cNvSpPr/>
              <p:nvPr/>
            </p:nvSpPr>
            <p:spPr bwMode="auto">
              <a:xfrm>
                <a:off x="86723" y="1382330"/>
                <a:ext cx="1008112" cy="995338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 smtClean="0">
                  <a:ln>
                    <a:noFill/>
                  </a:ln>
                  <a:solidFill>
                    <a:srgbClr val="0234B0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20" name="Oval 519"/>
              <p:cNvSpPr/>
              <p:nvPr/>
            </p:nvSpPr>
            <p:spPr bwMode="auto">
              <a:xfrm>
                <a:off x="1146062" y="1382330"/>
                <a:ext cx="1008112" cy="99533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 smtClean="0">
                  <a:ln>
                    <a:noFill/>
                  </a:ln>
                  <a:solidFill>
                    <a:srgbClr val="0234B0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21" name="Oval 520"/>
              <p:cNvSpPr/>
              <p:nvPr/>
            </p:nvSpPr>
            <p:spPr bwMode="auto">
              <a:xfrm>
                <a:off x="2202663" y="1385068"/>
                <a:ext cx="1008112" cy="99533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66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 smtClean="0">
                  <a:ln>
                    <a:noFill/>
                  </a:ln>
                  <a:solidFill>
                    <a:srgbClr val="0234B0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68145" y="1196752"/>
              <a:ext cx="6415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FF00"/>
                  </a:solidFill>
                  <a:latin typeface="+mn-lt"/>
                  <a:cs typeface="Times New Roman" pitchFamily="18" charset="0"/>
                </a:rPr>
                <a:t>outer</a:t>
              </a:r>
            </a:p>
          </p:txBody>
        </p:sp>
        <p:sp>
          <p:nvSpPr>
            <p:cNvPr id="524" name="TextBox 523"/>
            <p:cNvSpPr txBox="1"/>
            <p:nvPr/>
          </p:nvSpPr>
          <p:spPr>
            <a:xfrm>
              <a:off x="1290078" y="1196752"/>
              <a:ext cx="7745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FF66"/>
                  </a:solidFill>
                  <a:latin typeface="+mn-lt"/>
                  <a:cs typeface="Times New Roman" pitchFamily="18" charset="0"/>
                </a:rPr>
                <a:t>middle</a:t>
              </a:r>
            </a:p>
          </p:txBody>
        </p:sp>
        <p:sp>
          <p:nvSpPr>
            <p:cNvPr id="525" name="TextBox 524"/>
            <p:cNvSpPr txBox="1"/>
            <p:nvPr/>
          </p:nvSpPr>
          <p:spPr>
            <a:xfrm>
              <a:off x="2374902" y="1196752"/>
              <a:ext cx="622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66CC"/>
                  </a:solidFill>
                  <a:latin typeface="+mn-lt"/>
                  <a:cs typeface="Times New Roman" pitchFamily="18" charset="0"/>
                </a:rPr>
                <a:t>inner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83901" y="5384249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SUPPORT</a:t>
            </a:r>
            <a:endParaRPr lang="en-GB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804248" y="1700808"/>
            <a:ext cx="2236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40MHz silicon strip R/O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itchFamily="2" charset="2"/>
              </a:rPr>
              <a:t>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SALT chip</a:t>
            </a:r>
          </a:p>
        </p:txBody>
      </p:sp>
    </p:spTree>
    <p:extLst>
      <p:ext uri="{BB962C8B-B14F-4D97-AF65-F5344CB8AC3E}">
        <p14:creationId xmlns:p14="http://schemas.microsoft.com/office/powerpoint/2010/main" val="239408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>
                <a:solidFill>
                  <a:srgbClr val="919191"/>
                </a:solidFill>
              </a:rPr>
              <a:pPr>
                <a:defRPr/>
              </a:pPr>
              <a:t>22</a:t>
            </a:fld>
            <a:endParaRPr lang="fr-FR" sz="1400">
              <a:solidFill>
                <a:srgbClr val="000000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296144" y="163488"/>
            <a:ext cx="7812360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T-stations upgrade: Fibre Tracker </a:t>
            </a:r>
            <a:endParaRPr lang="en-GB" dirty="0"/>
          </a:p>
        </p:txBody>
      </p:sp>
      <p:grpSp>
        <p:nvGrpSpPr>
          <p:cNvPr id="14341" name="Group 14340"/>
          <p:cNvGrpSpPr/>
          <p:nvPr/>
        </p:nvGrpSpPr>
        <p:grpSpPr>
          <a:xfrm>
            <a:off x="5640632" y="1613628"/>
            <a:ext cx="3611888" cy="3137817"/>
            <a:chOff x="251520" y="1545895"/>
            <a:chExt cx="5142181" cy="4571739"/>
          </a:xfrm>
          <a:solidFill>
            <a:schemeClr val="bg1"/>
          </a:solidFill>
        </p:grpSpPr>
        <p:grpSp>
          <p:nvGrpSpPr>
            <p:cNvPr id="22" name="Group 21"/>
            <p:cNvGrpSpPr/>
            <p:nvPr/>
          </p:nvGrpSpPr>
          <p:grpSpPr>
            <a:xfrm>
              <a:off x="251520" y="1545895"/>
              <a:ext cx="4794146" cy="4571739"/>
              <a:chOff x="251520" y="1545895"/>
              <a:chExt cx="4794146" cy="4571739"/>
            </a:xfrm>
            <a:grpFill/>
          </p:grpSpPr>
          <p:grpSp>
            <p:nvGrpSpPr>
              <p:cNvPr id="2" name="Group 1"/>
              <p:cNvGrpSpPr/>
              <p:nvPr/>
            </p:nvGrpSpPr>
            <p:grpSpPr>
              <a:xfrm>
                <a:off x="251520" y="5135083"/>
                <a:ext cx="4794146" cy="982551"/>
                <a:chOff x="419838" y="5135083"/>
                <a:chExt cx="4794146" cy="982551"/>
              </a:xfrm>
              <a:grpFill/>
            </p:grpSpPr>
            <p:pic>
              <p:nvPicPr>
                <p:cNvPr id="2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577"/>
                <a:stretch/>
              </p:blipFill>
              <p:spPr bwMode="auto">
                <a:xfrm>
                  <a:off x="419838" y="5135083"/>
                  <a:ext cx="4794146" cy="98255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" name="Rectangle 28"/>
                <p:cNvSpPr/>
                <p:nvPr/>
              </p:nvSpPr>
              <p:spPr bwMode="auto">
                <a:xfrm>
                  <a:off x="1419549" y="5166802"/>
                  <a:ext cx="211910" cy="950832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 smtClean="0">
                    <a:ln>
                      <a:noFill/>
                    </a:ln>
                    <a:solidFill>
                      <a:srgbClr val="0234B0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251520" y="1545895"/>
                <a:ext cx="4708813" cy="4421354"/>
                <a:chOff x="251520" y="1545895"/>
                <a:chExt cx="4708813" cy="4421354"/>
              </a:xfrm>
              <a:grpFill/>
            </p:grpSpPr>
            <p:pic>
              <p:nvPicPr>
                <p:cNvPr id="24578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520" y="1545895"/>
                  <a:ext cx="4683765" cy="358919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7" name="Straight Arrow Connector 26"/>
                <p:cNvCxnSpPr/>
                <p:nvPr/>
              </p:nvCxnSpPr>
              <p:spPr bwMode="auto">
                <a:xfrm flipV="1">
                  <a:off x="1357187" y="4780997"/>
                  <a:ext cx="0" cy="392408"/>
                </a:xfrm>
                <a:prstGeom prst="straightConnector1">
                  <a:avLst/>
                </a:prstGeom>
                <a:grp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4015644" y="2519023"/>
                  <a:ext cx="944689" cy="2628001"/>
                </a:xfrm>
                <a:prstGeom prst="rect">
                  <a:avLst/>
                </a:prstGeom>
                <a:grp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 dirty="0" smtClean="0">
                    <a:ln>
                      <a:noFill/>
                    </a:ln>
                    <a:solidFill>
                      <a:srgbClr val="0234B0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1458418" y="5294612"/>
                  <a:ext cx="1210874" cy="672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 smtClean="0">
                      <a:solidFill>
                        <a:schemeClr val="bg1"/>
                      </a:solidFill>
                      <a:cs typeface="Times New Roman" pitchFamily="18" charset="0"/>
                    </a:rPr>
                    <a:t>1 </a:t>
                  </a:r>
                  <a:r>
                    <a:rPr lang="en-GB" sz="1200" b="1" dirty="0" err="1" smtClean="0">
                      <a:solidFill>
                        <a:schemeClr val="bg1"/>
                      </a:solidFill>
                      <a:cs typeface="Times New Roman" pitchFamily="18" charset="0"/>
                    </a:rPr>
                    <a:t>SiPM</a:t>
                  </a:r>
                  <a:r>
                    <a:rPr lang="en-GB" sz="1200" b="1" dirty="0" smtClean="0">
                      <a:solidFill>
                        <a:schemeClr val="bg1"/>
                      </a:solidFill>
                      <a:cs typeface="Times New Roman" pitchFamily="18" charset="0"/>
                    </a:rPr>
                    <a:t> channel</a:t>
                  </a:r>
                </a:p>
              </p:txBody>
            </p:sp>
          </p:grpSp>
        </p:grpSp>
        <p:sp>
          <p:nvSpPr>
            <p:cNvPr id="24" name="TextBox 23"/>
            <p:cNvSpPr txBox="1"/>
            <p:nvPr/>
          </p:nvSpPr>
          <p:spPr>
            <a:xfrm>
              <a:off x="2601975" y="1568000"/>
              <a:ext cx="2356356" cy="8520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 err="1" smtClean="0">
                  <a:latin typeface="+mn-lt"/>
                  <a:cs typeface="Times New Roman" pitchFamily="18" charset="0"/>
                </a:rPr>
                <a:t>Scint</a:t>
              </a:r>
              <a:r>
                <a:rPr lang="en-GB" sz="1600" dirty="0" smtClean="0">
                  <a:latin typeface="+mn-lt"/>
                  <a:cs typeface="Times New Roman" pitchFamily="18" charset="0"/>
                </a:rPr>
                <a:t>.-fibre mat (5-6 layers)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96165" y="5390360"/>
              <a:ext cx="2397536" cy="622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SiPM</a:t>
              </a:r>
              <a:r>
                <a:rPr lang="en-GB" sz="2000" b="1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 array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31840" y="3212976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R/O </a:t>
            </a:r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by dedicated 128 </a:t>
            </a:r>
            <a:r>
              <a:rPr lang="en-GB" sz="16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ch.</a:t>
            </a:r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                  40 MHz  PACIFIC chip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3 thresholds (2 bits)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s</a:t>
            </a:r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um threshold (FPGA)</a:t>
            </a:r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8368976" y="2348880"/>
            <a:ext cx="451496" cy="1533807"/>
            <a:chOff x="5014773" y="3959794"/>
            <a:chExt cx="544367" cy="2249227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5014773" y="3959794"/>
              <a:ext cx="0" cy="2249227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 rot="16200000">
              <a:off x="4761499" y="4987872"/>
              <a:ext cx="1187089" cy="408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70C0"/>
                  </a:solidFill>
                </a:rPr>
                <a:t>1.25 mm</a:t>
              </a:r>
            </a:p>
          </p:txBody>
        </p:sp>
      </p:grpSp>
      <p:pic>
        <p:nvPicPr>
          <p:cNvPr id="38" name="Picture 37"/>
          <p:cNvPicPr/>
          <p:nvPr/>
        </p:nvPicPr>
        <p:blipFill rotWithShape="1">
          <a:blip r:embed="rId5">
            <a:clrChange>
              <a:clrFrom>
                <a:srgbClr val="FFFFE5"/>
              </a:clrFrom>
              <a:clrTo>
                <a:srgbClr val="FFFFE5">
                  <a:alpha val="0"/>
                </a:srgbClr>
              </a:clrTo>
            </a:clrChange>
          </a:blip>
          <a:srcRect l="26454" t="4313" r="28649" b="3726"/>
          <a:stretch/>
        </p:blipFill>
        <p:spPr>
          <a:xfrm>
            <a:off x="1720809" y="2060848"/>
            <a:ext cx="1416817" cy="3195375"/>
          </a:xfrm>
          <a:prstGeom prst="rect">
            <a:avLst/>
          </a:prstGeom>
        </p:spPr>
      </p:pic>
      <p:pic>
        <p:nvPicPr>
          <p:cNvPr id="39" name="Picture 38"/>
          <p:cNvPicPr/>
          <p:nvPr/>
        </p:nvPicPr>
        <p:blipFill rotWithShape="1">
          <a:blip r:embed="rId5">
            <a:clrChange>
              <a:clrFrom>
                <a:srgbClr val="FFFFE5"/>
              </a:clrFrom>
              <a:clrTo>
                <a:srgbClr val="FFFFE5">
                  <a:alpha val="0"/>
                </a:srgbClr>
              </a:clrTo>
            </a:clrChange>
          </a:blip>
          <a:srcRect l="26454" t="4313" r="28649" b="3726"/>
          <a:stretch/>
        </p:blipFill>
        <p:spPr>
          <a:xfrm>
            <a:off x="1409434" y="2060848"/>
            <a:ext cx="1416817" cy="3195375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 rotWithShape="1">
          <a:blip r:embed="rId5">
            <a:clrChange>
              <a:clrFrom>
                <a:srgbClr val="FFFFE5"/>
              </a:clrFrom>
              <a:clrTo>
                <a:srgbClr val="FFFFE5">
                  <a:alpha val="0"/>
                </a:srgbClr>
              </a:clrTo>
            </a:clrChange>
          </a:blip>
          <a:srcRect l="26454" t="4313" r="28649" b="3726"/>
          <a:stretch/>
        </p:blipFill>
        <p:spPr>
          <a:xfrm>
            <a:off x="1169423" y="2093707"/>
            <a:ext cx="1416817" cy="3195375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1104738" y="4424986"/>
            <a:ext cx="1084551" cy="864096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77386" y="4837289"/>
            <a:ext cx="87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95000"/>
                  </a:schemeClr>
                </a:solidFill>
              </a:rPr>
              <a:t>2 x ~3 m</a:t>
            </a:r>
            <a:endParaRPr lang="fr-F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1187623" y="2327111"/>
            <a:ext cx="1" cy="1893977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13291" y="2780928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95000"/>
                  </a:schemeClr>
                </a:solidFill>
              </a:rPr>
              <a:t>2 x 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~ </a:t>
            </a:r>
            <a:r>
              <a:rPr lang="en-GB" sz="1400" dirty="0" smtClean="0">
                <a:solidFill>
                  <a:schemeClr val="bg1">
                    <a:lumMod val="95000"/>
                  </a:schemeClr>
                </a:solidFill>
              </a:rPr>
              <a:t>2.5 m</a:t>
            </a:r>
            <a:endParaRPr lang="fr-F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1221985" y="3354391"/>
            <a:ext cx="440443" cy="3465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851007" y="3862434"/>
            <a:ext cx="440443" cy="3465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347473" y="4041729"/>
            <a:ext cx="267047" cy="22572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54555" y="3992938"/>
            <a:ext cx="267047" cy="22572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040725" y="2120730"/>
            <a:ext cx="128025" cy="12802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041398" y="4064946"/>
            <a:ext cx="128025" cy="12802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01711" y="3140968"/>
            <a:ext cx="8418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>
                    <a:lumMod val="95000"/>
                  </a:schemeClr>
                </a:solidFill>
              </a:rPr>
              <a:t>f</a:t>
            </a:r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ibre ends </a:t>
            </a:r>
          </a:p>
          <a:p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mirrored</a:t>
            </a:r>
            <a:endParaRPr lang="fr-FR" sz="11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5" name="Straight Arrow Connector 54"/>
          <p:cNvCxnSpPr>
            <a:stCxn id="54" idx="3"/>
          </p:cNvCxnSpPr>
          <p:nvPr/>
        </p:nvCxnSpPr>
        <p:spPr>
          <a:xfrm>
            <a:off x="1043608" y="3356412"/>
            <a:ext cx="164728" cy="58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4" idx="3"/>
          </p:cNvCxnSpPr>
          <p:nvPr/>
        </p:nvCxnSpPr>
        <p:spPr>
          <a:xfrm>
            <a:off x="1043608" y="3356412"/>
            <a:ext cx="164728" cy="7316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232367" y="916558"/>
            <a:ext cx="844408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3 stations of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X-U-V-X (±5</a:t>
            </a:r>
            <a:r>
              <a:rPr lang="en-GB" sz="20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o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 stereo angle) scintillating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fibre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planes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e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very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plane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made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of 5 layers of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Ø=250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µ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m fibres, 2.5 m long</a:t>
            </a:r>
          </a:p>
          <a:p>
            <a:pPr marL="285750" indent="-28575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40 MHz readout and Silicon PMs at periphery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6595" y="5305271"/>
            <a:ext cx="526749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Challenges: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radiation environment</a:t>
            </a: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i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onization damage to fibres  tested ok</a:t>
            </a: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n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eutron damage to </a:t>
            </a:r>
            <a:r>
              <a:rPr lang="en-GB" sz="18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SiPM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  operate at -40</a:t>
            </a:r>
            <a:r>
              <a:rPr lang="en-GB" sz="18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o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C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l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arge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size – high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precision, O(10’000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km) of fibres</a:t>
            </a: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endParaRPr lang="en-GB" sz="1800" dirty="0" smtClean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08" y="1988840"/>
            <a:ext cx="111440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solidFill>
                  <a:schemeClr val="bg1">
                    <a:lumMod val="95000"/>
                  </a:schemeClr>
                </a:solidFill>
              </a:rPr>
              <a:t>SiPM</a:t>
            </a:r>
            <a:r>
              <a:rPr lang="en-GB" sz="1200" dirty="0" smtClean="0">
                <a:solidFill>
                  <a:schemeClr val="bg1">
                    <a:lumMod val="95000"/>
                  </a:schemeClr>
                </a:solidFill>
              </a:rPr>
              <a:t> readout</a:t>
            </a:r>
            <a:endParaRPr lang="fr-FR" sz="12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5496" y="4016097"/>
            <a:ext cx="111440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solidFill>
                  <a:schemeClr val="bg1">
                    <a:lumMod val="95000"/>
                  </a:schemeClr>
                </a:solidFill>
              </a:rPr>
              <a:t>SiPM</a:t>
            </a:r>
            <a:r>
              <a:rPr lang="en-GB" sz="1200" dirty="0" smtClean="0">
                <a:solidFill>
                  <a:schemeClr val="bg1">
                    <a:lumMod val="95000"/>
                  </a:schemeClr>
                </a:solidFill>
              </a:rPr>
              <a:t> readout</a:t>
            </a:r>
            <a:endParaRPr lang="fr-FR" sz="12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220072" y="4788148"/>
            <a:ext cx="4364633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SzPct val="45000"/>
            </a:pPr>
            <a:r>
              <a:rPr lang="en-GB" sz="2000" b="1" dirty="0">
                <a:solidFill>
                  <a:srgbClr val="FFC70D"/>
                </a:solidFill>
                <a:latin typeface="+mn-lt"/>
                <a:cs typeface="Times New Roman" panose="02020603050405020304" pitchFamily="18" charset="0"/>
              </a:rPr>
              <a:t>Benefits of </a:t>
            </a:r>
            <a:r>
              <a:rPr lang="en-GB" sz="2000" b="1" dirty="0" err="1" smtClean="0">
                <a:solidFill>
                  <a:srgbClr val="FFC70D"/>
                </a:solidFill>
                <a:latin typeface="+mn-lt"/>
                <a:cs typeface="Times New Roman" panose="02020603050405020304" pitchFamily="18" charset="0"/>
              </a:rPr>
              <a:t>SciFi</a:t>
            </a:r>
            <a:r>
              <a:rPr lang="en-GB" sz="2000" b="1" dirty="0" smtClean="0">
                <a:solidFill>
                  <a:srgbClr val="FFC70D"/>
                </a:solidFill>
                <a:latin typeface="+mn-lt"/>
                <a:cs typeface="Times New Roman" panose="02020603050405020304" pitchFamily="18" charset="0"/>
              </a:rPr>
              <a:t> concept:</a:t>
            </a:r>
            <a:endParaRPr lang="en-GB" sz="2000" b="1" dirty="0">
              <a:solidFill>
                <a:srgbClr val="FFC70D"/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300"/>
              </a:spcBef>
              <a:buClr>
                <a:srgbClr val="FFC70D"/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a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single technology to operate</a:t>
            </a:r>
          </a:p>
          <a:p>
            <a:pPr marL="285750" indent="-285750">
              <a:spcBef>
                <a:spcPts val="300"/>
              </a:spcBef>
              <a:buClr>
                <a:srgbClr val="FFC70D"/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u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niform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material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budget </a:t>
            </a:r>
          </a:p>
          <a:p>
            <a:pPr marL="285750" indent="-285750">
              <a:spcBef>
                <a:spcPts val="300"/>
              </a:spcBef>
              <a:buClr>
                <a:srgbClr val="FFC70D"/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sz="18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SiPM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 + infrastructure outside accept.</a:t>
            </a:r>
            <a:endParaRPr lang="en-GB" sz="1800" dirty="0">
              <a:solidFill>
                <a:schemeClr val="bg1">
                  <a:lumMod val="9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300"/>
              </a:spcBef>
              <a:buClr>
                <a:srgbClr val="FFC70D"/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x-position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resolution of 50 – 75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µm</a:t>
            </a:r>
          </a:p>
          <a:p>
            <a:pPr marL="285750" indent="-285750">
              <a:spcBef>
                <a:spcPts val="300"/>
              </a:spcBef>
              <a:buClr>
                <a:srgbClr val="FFC70D"/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fast pattern recognition for HLT</a:t>
            </a:r>
            <a:endParaRPr lang="en-GB" sz="1800" dirty="0">
              <a:solidFill>
                <a:schemeClr val="bg1">
                  <a:lumMod val="9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300"/>
              </a:spcBef>
              <a:buSzPct val="90000"/>
              <a:buFont typeface="Wingdings" panose="05000000000000000000" pitchFamily="2" charset="2"/>
              <a:buChar char="ü"/>
            </a:pPr>
            <a:endParaRPr lang="en-GB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9423" y="1988840"/>
            <a:ext cx="2034425" cy="19590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73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2" grpId="0"/>
      <p:bldP spid="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52400"/>
            <a:ext cx="6135846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Tracking performance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23</a:t>
            </a:fld>
            <a:endParaRPr lang="fr-FR" sz="1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799540" y="1844824"/>
            <a:ext cx="3700453" cy="576064"/>
            <a:chOff x="2094082" y="1068169"/>
            <a:chExt cx="4752528" cy="69953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2130099" y="1417934"/>
              <a:ext cx="3024338" cy="0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988493" y="1068169"/>
              <a:ext cx="574558" cy="4111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OT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97607" y="1068169"/>
              <a:ext cx="459513" cy="4111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IT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5076725" y="1417934"/>
              <a:ext cx="1728192" cy="0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094082" y="1767699"/>
              <a:ext cx="4752528" cy="0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979712" y="1356584"/>
              <a:ext cx="867147" cy="411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FFC70D"/>
                  </a:solidFill>
                </a:rPr>
                <a:t>SciFi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59044" y="980728"/>
            <a:ext cx="3535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Efficiency for </a:t>
            </a:r>
            <a:r>
              <a:rPr lang="en-GB" sz="2000" b="1" dirty="0" err="1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B</a:t>
            </a:r>
            <a:r>
              <a:rPr lang="en-GB" sz="2000" b="1" baseline="-25000" dirty="0" err="1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s</a:t>
            </a:r>
            <a:r>
              <a:rPr lang="en-GB" sz="2000" b="1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 → </a:t>
            </a:r>
            <a:r>
              <a:rPr lang="el-GR" sz="2000" b="1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ΦΦ</a:t>
            </a:r>
            <a:r>
              <a:rPr lang="en-GB" sz="2000" b="1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 events:</a:t>
            </a:r>
          </a:p>
          <a:p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  upgrade conditions,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endParaRPr lang="en-GB" sz="1800" dirty="0" smtClean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  <a:p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  current and upgraded T-stations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36256" y="980728"/>
            <a:ext cx="4099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Ghost rate </a:t>
            </a:r>
            <a:r>
              <a:rPr lang="en-GB" sz="2000" b="1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for </a:t>
            </a:r>
            <a:r>
              <a:rPr lang="en-GB" sz="2000" b="1" dirty="0" err="1">
                <a:solidFill>
                  <a:srgbClr val="FFC70D"/>
                </a:solidFill>
                <a:latin typeface="+mn-lt"/>
                <a:cs typeface="Times New Roman" pitchFamily="18" charset="0"/>
              </a:rPr>
              <a:t>B</a:t>
            </a:r>
            <a:r>
              <a:rPr lang="en-GB" sz="2000" b="1" baseline="-25000" dirty="0" err="1">
                <a:solidFill>
                  <a:srgbClr val="FFC70D"/>
                </a:solidFill>
                <a:latin typeface="+mn-lt"/>
                <a:cs typeface="Times New Roman" pitchFamily="18" charset="0"/>
              </a:rPr>
              <a:t>s</a:t>
            </a:r>
            <a:r>
              <a:rPr lang="en-GB" sz="2000" b="1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 → </a:t>
            </a:r>
            <a:r>
              <a:rPr lang="el-GR" sz="2000" b="1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ΦΦ</a:t>
            </a:r>
            <a:r>
              <a:rPr lang="en-GB" sz="2000" b="1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events:</a:t>
            </a:r>
          </a:p>
          <a:p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	long tracks without UT and </a:t>
            </a:r>
          </a:p>
          <a:p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	with 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UT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(≥ 3hits)</a:t>
            </a:r>
            <a:endParaRPr lang="en-GB" sz="1800" dirty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9216" name="Group 9215"/>
          <p:cNvGrpSpPr/>
          <p:nvPr/>
        </p:nvGrpSpPr>
        <p:grpSpPr>
          <a:xfrm>
            <a:off x="4689352" y="2550898"/>
            <a:ext cx="4440163" cy="3182358"/>
            <a:chOff x="4689352" y="2376176"/>
            <a:chExt cx="4440163" cy="3240361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9352" y="2376176"/>
              <a:ext cx="4440163" cy="3240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092280" y="4129335"/>
              <a:ext cx="78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</a:t>
              </a:r>
              <a:r>
                <a:rPr lang="en-GB" sz="1400" dirty="0" smtClean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ith UT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57013" y="3284984"/>
              <a:ext cx="10166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Times New Roman" pitchFamily="18" charset="0"/>
                  <a:cs typeface="Times New Roman" pitchFamily="18" charset="0"/>
                </a:rPr>
                <a:t>without UT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79513" y="5805264"/>
            <a:ext cx="43204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sz="1800" dirty="0" smtClean="0">
                <a:solidFill>
                  <a:srgbClr val="FFC70D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improve tracking performance at upgrade luminosity with Fibre Tracker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88815" y="5805264"/>
            <a:ext cx="45077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sz="1800" dirty="0">
                <a:solidFill>
                  <a:srgbClr val="FFC70D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r</a:t>
            </a:r>
            <a:r>
              <a:rPr lang="en-GB" sz="1800" dirty="0" smtClean="0">
                <a:solidFill>
                  <a:srgbClr val="FFC70D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educe significantly the ghost rate using the Upstream Tracker  information</a:t>
            </a:r>
            <a:endParaRPr lang="en-GB" sz="1800" dirty="0" smtClean="0">
              <a:solidFill>
                <a:srgbClr val="FFC70D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6" y="2550898"/>
            <a:ext cx="4676750" cy="318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78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63488"/>
            <a:ext cx="8568952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Tracking algorithm for the Trigger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24</a:t>
            </a:fld>
            <a:endParaRPr lang="fr-F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836712"/>
            <a:ext cx="928903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Expected CPU budget with upgraded Event Filter Farm: </a:t>
            </a:r>
          </a:p>
          <a:p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	~13 </a:t>
            </a:r>
            <a:r>
              <a:rPr lang="en-GB" sz="20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ms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 (10 x current CPU farm)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4037002"/>
            <a:ext cx="431400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  <a:sym typeface="Wingdings" pitchFamily="2" charset="2"/>
              </a:rPr>
              <a:t> leaves ~ 6-7 </a:t>
            </a:r>
            <a:r>
              <a:rPr lang="en-GB" sz="2000" dirty="0" err="1" smtClean="0">
                <a:solidFill>
                  <a:srgbClr val="FFC70D"/>
                </a:solidFill>
                <a:latin typeface="+mn-lt"/>
                <a:cs typeface="Times New Roman" pitchFamily="18" charset="0"/>
                <a:sym typeface="Wingdings" pitchFamily="2" charset="2"/>
              </a:rPr>
              <a:t>ms</a:t>
            </a:r>
            <a:r>
              <a:rPr lang="en-GB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  <a:sym typeface="Wingdings" pitchFamily="2" charset="2"/>
              </a:rPr>
              <a:t> for a trigger decision</a:t>
            </a:r>
            <a:endParaRPr lang="en-GB" sz="2000" dirty="0" smtClean="0">
              <a:solidFill>
                <a:srgbClr val="FFC70D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484784"/>
            <a:ext cx="6682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Performance of HLT tracking with upgraded VELO, UT and FT: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17186" y="1963883"/>
            <a:ext cx="3635334" cy="4161351"/>
            <a:chOff x="5471253" y="1751930"/>
            <a:chExt cx="3834741" cy="4438070"/>
          </a:xfrm>
        </p:grpSpPr>
        <p:pic>
          <p:nvPicPr>
            <p:cNvPr id="8197" name="Picture 5" descr="\\cern.ch\dfs\Users\s\sandreas\Documents\My Pictures\GEC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2622307"/>
              <a:ext cx="3384376" cy="3567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471253" y="1751930"/>
              <a:ext cx="3834741" cy="886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  <a:latin typeface="+mn-lt"/>
                  <a:cs typeface="Times New Roman" pitchFamily="18" charset="0"/>
                </a:rPr>
                <a:t>GEC (Global Event Cut)  → multiplicity cut </a:t>
              </a:r>
              <a:r>
                <a:rPr lang="en-GB" sz="1600" dirty="0">
                  <a:solidFill>
                    <a:srgbClr val="FF0000"/>
                  </a:solidFill>
                  <a:latin typeface="+mn-lt"/>
                  <a:cs typeface="Times New Roman" pitchFamily="18" charset="0"/>
                </a:rPr>
                <a:t>to remove pathological events </a:t>
              </a:r>
              <a:r>
                <a:rPr lang="en-GB" sz="1600" dirty="0" smtClean="0">
                  <a:solidFill>
                    <a:srgbClr val="FF0000"/>
                  </a:solidFill>
                  <a:latin typeface="+mn-lt"/>
                  <a:cs typeface="Times New Roman" pitchFamily="18" charset="0"/>
                </a:rPr>
                <a:t>                                       (e.g. hit multiplicity of sub-detector)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6183" y="4509994"/>
            <a:ext cx="4976058" cy="1608872"/>
            <a:chOff x="146183" y="4628440"/>
            <a:chExt cx="4976058" cy="1608872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183" y="4628440"/>
              <a:ext cx="4976058" cy="1608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ounded Rectangle 24"/>
            <p:cNvSpPr/>
            <p:nvPr/>
          </p:nvSpPr>
          <p:spPr bwMode="auto">
            <a:xfrm>
              <a:off x="2627388" y="5915160"/>
              <a:ext cx="2369836" cy="240720"/>
            </a:xfrm>
            <a:prstGeom prst="roundRect">
              <a:avLst/>
            </a:prstGeom>
            <a:noFill/>
            <a:ln w="1905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rgbClr val="0234B0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23528" y="1916832"/>
            <a:ext cx="3744416" cy="2107616"/>
            <a:chOff x="323528" y="1753432"/>
            <a:chExt cx="3744416" cy="2107616"/>
          </a:xfrm>
        </p:grpSpPr>
        <p:pic>
          <p:nvPicPr>
            <p:cNvPr id="8194" name="Picture 2" descr="\\cern.ch\dfs\Users\s\sandreas\Documents\My Pictures\trigger-timin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753432"/>
              <a:ext cx="3744416" cy="2107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 bwMode="auto">
            <a:xfrm>
              <a:off x="2188912" y="3535128"/>
              <a:ext cx="1440160" cy="216024"/>
            </a:xfrm>
            <a:prstGeom prst="roundRect">
              <a:avLst/>
            </a:prstGeom>
            <a:noFill/>
            <a:ln w="19050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rgbClr val="0234B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43432" y="3481263"/>
              <a:ext cx="3946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latin typeface="Times New Roman" pitchFamily="18" charset="0"/>
                  <a:cs typeface="Times New Roman" pitchFamily="18" charset="0"/>
                </a:rPr>
                <a:t>ms</a:t>
              </a:r>
              <a:endParaRPr lang="en-GB" sz="14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57828" y="6125234"/>
            <a:ext cx="385413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  <a:sym typeface="Wingdings" pitchFamily="2" charset="2"/>
              </a:rPr>
              <a:t> high efficiency (even with GEC)</a:t>
            </a:r>
            <a:endParaRPr lang="en-GB" sz="2000" dirty="0" smtClean="0">
              <a:solidFill>
                <a:srgbClr val="FFC70D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68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606620" cy="684312"/>
          </a:xfrm>
        </p:spPr>
        <p:txBody>
          <a:bodyPr>
            <a:normAutofit fontScale="90000"/>
          </a:bodyPr>
          <a:lstStyle/>
          <a:p>
            <a:pPr marL="118872" indent="0"/>
            <a:r>
              <a:rPr lang="en-GB" dirty="0"/>
              <a:t>Particle Identification </a:t>
            </a:r>
            <a:r>
              <a:rPr lang="en-GB" dirty="0" smtClean="0"/>
              <a:t>Upgrade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18872" indent="0">
              <a:buNone/>
            </a:pPr>
            <a:endParaRPr lang="en-GB" dirty="0"/>
          </a:p>
          <a:p>
            <a:r>
              <a:rPr lang="en-GB" dirty="0" smtClean="0"/>
              <a:t>RICH </a:t>
            </a:r>
          </a:p>
          <a:p>
            <a:endParaRPr lang="en-GB" dirty="0"/>
          </a:p>
          <a:p>
            <a:r>
              <a:rPr lang="en-GB" dirty="0" smtClean="0"/>
              <a:t>Calorimeter </a:t>
            </a:r>
          </a:p>
          <a:p>
            <a:endParaRPr lang="en-GB" dirty="0"/>
          </a:p>
          <a:p>
            <a:r>
              <a:rPr lang="en-GB" dirty="0" err="1" smtClean="0"/>
              <a:t>Muon</a:t>
            </a:r>
            <a:r>
              <a:rPr lang="en-GB" dirty="0" smtClean="0"/>
              <a:t> System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35" y="1484784"/>
            <a:ext cx="3113001" cy="4624387"/>
          </a:xfrm>
          <a:prstGeom prst="rect">
            <a:avLst/>
          </a:prstGeom>
        </p:spPr>
      </p:pic>
      <p:sp>
        <p:nvSpPr>
          <p:cNvPr id="9" name="object 24"/>
          <p:cNvSpPr txBox="1"/>
          <p:nvPr/>
        </p:nvSpPr>
        <p:spPr>
          <a:xfrm>
            <a:off x="1331640" y="6176337"/>
            <a:ext cx="230425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r>
              <a:rPr sz="1800" spc="-20" dirty="0" smtClean="0">
                <a:solidFill>
                  <a:srgbClr val="FFC000"/>
                </a:solidFill>
                <a:latin typeface="+mn-lt"/>
                <a:cs typeface="Arial"/>
              </a:rPr>
              <a:t>CERN-LHCC-201</a:t>
            </a:r>
            <a:r>
              <a:rPr lang="en-GB" sz="1800" spc="-20" dirty="0" smtClean="0">
                <a:solidFill>
                  <a:srgbClr val="FFC000"/>
                </a:solidFill>
                <a:latin typeface="+mn-lt"/>
                <a:cs typeface="Arial"/>
              </a:rPr>
              <a:t>3</a:t>
            </a:r>
            <a:r>
              <a:rPr sz="1800" spc="-20" dirty="0" smtClean="0">
                <a:solidFill>
                  <a:srgbClr val="FFC000"/>
                </a:solidFill>
                <a:latin typeface="+mn-lt"/>
                <a:cs typeface="Arial"/>
              </a:rPr>
              <a:t>-0</a:t>
            </a:r>
            <a:r>
              <a:rPr lang="en-GB" sz="1800" spc="-20" dirty="0" smtClean="0">
                <a:solidFill>
                  <a:srgbClr val="FFC000"/>
                </a:solidFill>
                <a:latin typeface="+mn-lt"/>
                <a:cs typeface="Arial"/>
              </a:rPr>
              <a:t>01</a:t>
            </a:r>
            <a:endParaRPr sz="1800" dirty="0">
              <a:solidFill>
                <a:srgbClr val="FFC0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27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52400"/>
            <a:ext cx="5904656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Particle ID with RICH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26</a:t>
            </a:fld>
            <a:endParaRPr lang="fr-FR" sz="1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7504" y="3843873"/>
            <a:ext cx="4048350" cy="2537455"/>
            <a:chOff x="4659910" y="3445923"/>
            <a:chExt cx="3869905" cy="2620888"/>
          </a:xfrm>
        </p:grpSpPr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910" y="3445923"/>
              <a:ext cx="3869905" cy="262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6380760" y="4561558"/>
              <a:ext cx="1574025" cy="4768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+mn-lt"/>
                  <a:cs typeface="Times New Roman" pitchFamily="18" charset="0"/>
                </a:rPr>
                <a:t>B</a:t>
              </a:r>
              <a:r>
                <a:rPr lang="en-US" b="1" baseline="-25000" dirty="0" smtClean="0">
                  <a:latin typeface="+mn-lt"/>
                  <a:cs typeface="Times New Roman" pitchFamily="18" charset="0"/>
                </a:rPr>
                <a:t>d</a:t>
              </a:r>
              <a:r>
                <a:rPr lang="en-US" b="1" baseline="30000" dirty="0" smtClean="0">
                  <a:latin typeface="+mn-lt"/>
                  <a:cs typeface="Times New Roman" pitchFamily="18" charset="0"/>
                </a:rPr>
                <a:t>0</a:t>
              </a:r>
              <a:r>
                <a:rPr lang="en-US" b="1" dirty="0" smtClean="0">
                  <a:latin typeface="+mn-lt"/>
                  <a:cs typeface="Times New Roman" pitchFamily="18" charset="0"/>
                </a:rPr>
                <a:t> </a:t>
              </a:r>
              <a:r>
                <a:rPr lang="en-US" b="1" dirty="0" smtClean="0">
                  <a:latin typeface="+mn-lt"/>
                  <a:cs typeface="Times New Roman" pitchFamily="18" charset="0"/>
                  <a:sym typeface="Symbol"/>
                </a:rPr>
                <a:t> π</a:t>
              </a:r>
              <a:r>
                <a:rPr lang="en-US" b="1" baseline="30000" dirty="0" smtClean="0">
                  <a:latin typeface="+mn-lt"/>
                  <a:cs typeface="Times New Roman" pitchFamily="18" charset="0"/>
                  <a:sym typeface="Symbol"/>
                </a:rPr>
                <a:t>+</a:t>
              </a:r>
              <a:r>
                <a:rPr lang="en-US" b="1" dirty="0" smtClean="0">
                  <a:latin typeface="+mn-lt"/>
                  <a:cs typeface="Times New Roman" pitchFamily="18" charset="0"/>
                  <a:sym typeface="Symbol"/>
                </a:rPr>
                <a:t> </a:t>
              </a:r>
              <a:r>
                <a:rPr lang="el-GR" b="1" dirty="0" smtClean="0">
                  <a:latin typeface="+mn-lt"/>
                  <a:cs typeface="Times New Roman" pitchFamily="18" charset="0"/>
                  <a:sym typeface="Symbol"/>
                </a:rPr>
                <a:t>π</a:t>
              </a:r>
              <a:r>
                <a:rPr lang="en-US" b="1" baseline="30000" dirty="0" smtClean="0">
                  <a:latin typeface="+mn-lt"/>
                  <a:cs typeface="Times New Roman" pitchFamily="18" charset="0"/>
                  <a:sym typeface="Symbol"/>
                </a:rPr>
                <a:t>-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7964" y="3111351"/>
            <a:ext cx="3092499" cy="688142"/>
            <a:chOff x="33908" y="3268152"/>
            <a:chExt cx="3092499" cy="688142"/>
          </a:xfrm>
        </p:grpSpPr>
        <p:cxnSp>
          <p:nvCxnSpPr>
            <p:cNvPr id="9" name="Straight Arrow Connector 8"/>
            <p:cNvCxnSpPr/>
            <p:nvPr/>
          </p:nvCxnSpPr>
          <p:spPr bwMode="auto">
            <a:xfrm rot="5400000">
              <a:off x="-181322" y="3729023"/>
              <a:ext cx="432048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C70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35496" y="3268152"/>
              <a:ext cx="30909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6700" indent="-266700"/>
              <a:r>
                <a:rPr lang="en-US" sz="2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particle identification of 2 </a:t>
              </a:r>
              <a:r>
                <a:rPr lang="el-GR" sz="2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π</a:t>
              </a:r>
              <a:endParaRPr lang="en-US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</a:endParaRPr>
            </a:p>
          </p:txBody>
        </p:sp>
        <p:sp>
          <p:nvSpPr>
            <p:cNvPr id="11" name="TextBox 27"/>
            <p:cNvSpPr txBox="1">
              <a:spLocks noChangeArrowheads="1"/>
            </p:cNvSpPr>
            <p:nvPr/>
          </p:nvSpPr>
          <p:spPr bwMode="auto">
            <a:xfrm>
              <a:off x="323528" y="3556184"/>
              <a:ext cx="257314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i="1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BR</a:t>
              </a:r>
              <a:r>
                <a:rPr lang="en-GB" sz="2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(B</a:t>
              </a:r>
              <a:r>
                <a:rPr lang="en-GB" sz="2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  <a:sym typeface="Symbol"/>
                </a:rPr>
                <a:t></a:t>
              </a:r>
              <a:r>
                <a:rPr lang="el-GR" sz="2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  <a:sym typeface="Symbol"/>
                </a:rPr>
                <a:t>π</a:t>
              </a:r>
              <a:r>
                <a:rPr lang="en-US" sz="2000" baseline="30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  <a:sym typeface="Symbol"/>
                </a:rPr>
                <a:t>+</a:t>
              </a:r>
              <a:r>
                <a:rPr lang="el-GR" sz="2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  <a:sym typeface="Symbol"/>
                </a:rPr>
                <a:t>π</a:t>
              </a:r>
              <a:r>
                <a:rPr lang="en-US" sz="2000" baseline="30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  <a:sym typeface="Symbol"/>
                </a:rPr>
                <a:t>-</a:t>
              </a:r>
              <a:r>
                <a:rPr lang="en-US" sz="2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  <a:sym typeface="Symbol"/>
                </a:rPr>
                <a:t>)</a:t>
              </a:r>
              <a:r>
                <a:rPr lang="en-GB" sz="2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GB" sz="2000" dirty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= 5 x 10</a:t>
              </a:r>
              <a:r>
                <a:rPr lang="en-GB" sz="2000" baseline="30000" dirty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-6</a:t>
              </a:r>
              <a:r>
                <a:rPr lang="en-GB" sz="2000" dirty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GB" sz="2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!</a:t>
              </a:r>
              <a:endParaRPr lang="en-GB" sz="2000" dirty="0">
                <a:solidFill>
                  <a:srgbClr val="FFC70D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211960" y="2204864"/>
            <a:ext cx="4824536" cy="4176464"/>
            <a:chOff x="4355976" y="2210451"/>
            <a:chExt cx="4635789" cy="3804423"/>
          </a:xfrm>
        </p:grpSpPr>
        <p:grpSp>
          <p:nvGrpSpPr>
            <p:cNvPr id="20" name="Group 19"/>
            <p:cNvGrpSpPr/>
            <p:nvPr/>
          </p:nvGrpSpPr>
          <p:grpSpPr>
            <a:xfrm>
              <a:off x="4355976" y="2913920"/>
              <a:ext cx="4566598" cy="3100954"/>
              <a:chOff x="4397890" y="1041712"/>
              <a:chExt cx="4566598" cy="3100954"/>
            </a:xfrm>
          </p:grpSpPr>
          <p:pic>
            <p:nvPicPr>
              <p:cNvPr id="17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7890" y="1041712"/>
                <a:ext cx="4566598" cy="3100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8" name="Straight Connector 17"/>
              <p:cNvCxnSpPr/>
              <p:nvPr/>
            </p:nvCxnSpPr>
            <p:spPr bwMode="auto">
              <a:xfrm>
                <a:off x="4985468" y="1804946"/>
                <a:ext cx="3522428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2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" name="TextBox 20"/>
            <p:cNvSpPr txBox="1"/>
            <p:nvPr/>
          </p:nvSpPr>
          <p:spPr>
            <a:xfrm>
              <a:off x="4727133" y="2210451"/>
              <a:ext cx="4264632" cy="588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K</a:t>
              </a:r>
              <a:r>
                <a:rPr lang="en-GB" sz="18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-</a:t>
              </a:r>
              <a:r>
                <a:rPr lang="en-GB" sz="18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identification and </a:t>
              </a:r>
              <a:r>
                <a:rPr lang="el-GR" sz="18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π</a:t>
              </a:r>
              <a:r>
                <a:rPr lang="en-GB" sz="18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-</a:t>
              </a:r>
              <a:r>
                <a:rPr lang="en-GB" sz="18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misidentification efficiencies vs. particle momentum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7504" y="764704"/>
            <a:ext cx="4048350" cy="2376264"/>
            <a:chOff x="107504" y="836712"/>
            <a:chExt cx="4048350" cy="2376264"/>
          </a:xfrm>
        </p:grpSpPr>
        <p:grpSp>
          <p:nvGrpSpPr>
            <p:cNvPr id="8" name="Group 7"/>
            <p:cNvGrpSpPr/>
            <p:nvPr/>
          </p:nvGrpSpPr>
          <p:grpSpPr>
            <a:xfrm>
              <a:off x="107504" y="836712"/>
              <a:ext cx="4048350" cy="2376264"/>
              <a:chOff x="4662535" y="1332686"/>
              <a:chExt cx="3869905" cy="2454397"/>
            </a:xfrm>
          </p:grpSpPr>
          <p:pic>
            <p:nvPicPr>
              <p:cNvPr id="22530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53"/>
              <a:stretch/>
            </p:blipFill>
            <p:spPr bwMode="auto">
              <a:xfrm>
                <a:off x="4662535" y="1332686"/>
                <a:ext cx="3869905" cy="2454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6521053" y="2078989"/>
                <a:ext cx="1495876" cy="4768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latin typeface="+mn-lt"/>
                    <a:cs typeface="Times New Roman" pitchFamily="18" charset="0"/>
                  </a:rPr>
                  <a:t>B</a:t>
                </a:r>
                <a:r>
                  <a:rPr lang="en-US" b="1" baseline="30000" dirty="0" smtClean="0">
                    <a:latin typeface="+mn-lt"/>
                    <a:cs typeface="Times New Roman" pitchFamily="18" charset="0"/>
                  </a:rPr>
                  <a:t>0</a:t>
                </a:r>
                <a:r>
                  <a:rPr lang="en-US" b="1" dirty="0" smtClean="0">
                    <a:latin typeface="+mn-lt"/>
                    <a:cs typeface="Times New Roman" pitchFamily="18" charset="0"/>
                  </a:rPr>
                  <a:t> </a:t>
                </a:r>
                <a:r>
                  <a:rPr lang="en-US" b="1" dirty="0" smtClean="0">
                    <a:latin typeface="+mn-lt"/>
                    <a:cs typeface="Times New Roman" pitchFamily="18" charset="0"/>
                    <a:sym typeface="Symbol"/>
                  </a:rPr>
                  <a:t> h</a:t>
                </a:r>
                <a:r>
                  <a:rPr lang="en-US" b="1" baseline="30000" dirty="0" smtClean="0">
                    <a:latin typeface="+mn-lt"/>
                    <a:cs typeface="Times New Roman" pitchFamily="18" charset="0"/>
                    <a:sym typeface="Symbol"/>
                  </a:rPr>
                  <a:t>+</a:t>
                </a:r>
                <a:r>
                  <a:rPr lang="en-US" b="1" dirty="0" smtClean="0">
                    <a:latin typeface="+mn-lt"/>
                    <a:cs typeface="Times New Roman" pitchFamily="18" charset="0"/>
                    <a:sym typeface="Symbol"/>
                  </a:rPr>
                  <a:t> h</a:t>
                </a:r>
                <a:r>
                  <a:rPr lang="en-US" b="1" baseline="30000" dirty="0" smtClean="0">
                    <a:latin typeface="+mn-lt"/>
                    <a:cs typeface="Times New Roman" pitchFamily="18" charset="0"/>
                    <a:sym typeface="Symbol"/>
                  </a:rPr>
                  <a:t>-</a:t>
                </a:r>
                <a:r>
                  <a:rPr lang="en-US" b="1" dirty="0" smtClean="0">
                    <a:latin typeface="+mn-lt"/>
                    <a:cs typeface="Times New Roman" pitchFamily="18" charset="0"/>
                    <a:sym typeface="Symbol"/>
                  </a:rPr>
                  <a:t> </a:t>
                </a:r>
                <a:endParaRPr lang="en-US" b="1" baseline="30000" dirty="0">
                  <a:latin typeface="+mn-lt"/>
                  <a:cs typeface="Times New Roman" pitchFamily="18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299179" y="2593920"/>
              <a:ext cx="104868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2EBBB8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1400" b="1" baseline="-25000" dirty="0" smtClean="0">
                  <a:solidFill>
                    <a:srgbClr val="2EBBB8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1400" b="1" baseline="30000" dirty="0" smtClean="0">
                  <a:solidFill>
                    <a:srgbClr val="2EBBB8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sz="1400" b="1" dirty="0" smtClean="0">
                  <a:solidFill>
                    <a:srgbClr val="2EBBB8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dirty="0" smtClean="0">
                  <a:solidFill>
                    <a:srgbClr val="2EBBB8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 π</a:t>
              </a:r>
              <a:r>
                <a:rPr lang="en-US" sz="1400" b="1" baseline="30000" dirty="0" smtClean="0">
                  <a:solidFill>
                    <a:srgbClr val="2EBBB8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+</a:t>
              </a:r>
              <a:r>
                <a:rPr lang="en-US" sz="1400" b="1" dirty="0" smtClean="0">
                  <a:solidFill>
                    <a:srgbClr val="2EBBB8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 </a:t>
              </a:r>
              <a:r>
                <a:rPr lang="el-GR" sz="1400" b="1" dirty="0" smtClean="0">
                  <a:solidFill>
                    <a:srgbClr val="2EBBB8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π</a:t>
              </a:r>
              <a:r>
                <a:rPr lang="en-US" sz="1400" b="1" baseline="30000" dirty="0" smtClean="0">
                  <a:solidFill>
                    <a:srgbClr val="2EBBB8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-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flipH="1">
              <a:off x="1578660" y="2747808"/>
              <a:ext cx="72228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2EBBB8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" name="TextBox 2"/>
          <p:cNvSpPr txBox="1"/>
          <p:nvPr/>
        </p:nvSpPr>
        <p:spPr>
          <a:xfrm>
            <a:off x="4283968" y="908720"/>
            <a:ext cx="48965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GB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Efficient particle ID of  </a:t>
            </a:r>
            <a:r>
              <a:rPr lang="el-GR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π</a:t>
            </a:r>
            <a:r>
              <a:rPr lang="en-GB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, K, p essential for selecting rare beauty and charm decays </a:t>
            </a:r>
            <a:endParaRPr lang="en-GB" dirty="0" smtClean="0">
              <a:solidFill>
                <a:srgbClr val="FFC70D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2688945" y="4930321"/>
            <a:ext cx="2563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+mn-lt"/>
              </a:rPr>
              <a:t>Eur</a:t>
            </a:r>
            <a:r>
              <a:rPr lang="fr-FR" sz="1600" dirty="0">
                <a:latin typeface="+mn-lt"/>
              </a:rPr>
              <a:t>. Phys. J. C (2013) 73:2431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918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5688632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Present RICH 1</a:t>
            </a:r>
            <a:r>
              <a:rPr lang="en-GB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27</a:t>
            </a:fld>
            <a:endParaRPr lang="fr-FR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788024" y="836712"/>
            <a:ext cx="4176464" cy="2694249"/>
            <a:chOff x="5668356" y="44624"/>
            <a:chExt cx="3436560" cy="2265136"/>
          </a:xfrm>
        </p:grpSpPr>
        <p:pic>
          <p:nvPicPr>
            <p:cNvPr id="20487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76"/>
            <a:stretch/>
          </p:blipFill>
          <p:spPr bwMode="auto">
            <a:xfrm>
              <a:off x="5668356" y="44624"/>
              <a:ext cx="3436560" cy="2265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201042" y="1630570"/>
              <a:ext cx="502976" cy="253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GB" sz="1600" b="1" baseline="-25000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GB" sz="16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GB" sz="1600" b="1" baseline="-25000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508104" y="3584265"/>
            <a:ext cx="3384376" cy="2869071"/>
            <a:chOff x="5504324" y="3463898"/>
            <a:chExt cx="3384376" cy="2869071"/>
          </a:xfrm>
        </p:grpSpPr>
        <p:pic>
          <p:nvPicPr>
            <p:cNvPr id="20493" name="Picture 13" descr="https://twiki.cern.ch/twiki/pub/LHCb/RICHPicturesAndFigures/hpd-schematic_ne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9186" y="4747424"/>
              <a:ext cx="2099514" cy="1585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1" name="Picture 11" descr="https://twiki.cern.ch/twiki/pub/LHCb/RICHPicturesAndFigures/hpdphoto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087129" y="3177238"/>
              <a:ext cx="1283527" cy="1856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504324" y="3589114"/>
              <a:ext cx="12241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H</a:t>
              </a:r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ybrid </a:t>
              </a:r>
              <a:r>
                <a:rPr lang="en-GB" sz="2000" b="1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P</a:t>
              </a:r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hoton </a:t>
              </a:r>
              <a:r>
                <a:rPr lang="en-GB" sz="2000" b="1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D</a:t>
              </a:r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etector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76332" y="4946814"/>
              <a:ext cx="10801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with </a:t>
              </a:r>
              <a:r>
                <a:rPr lang="en-GB" sz="1400" u="sng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embedded</a:t>
              </a:r>
              <a:r>
                <a:rPr lang="en-GB" sz="14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 1 MHz R/O chip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384644" y="5900921"/>
              <a:ext cx="504056" cy="379204"/>
            </a:xfrm>
            <a:prstGeom prst="rect">
              <a:avLst/>
            </a:prstGeom>
            <a:noFill/>
            <a:ln w="1905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rgbClr val="0234B0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496" y="1916832"/>
            <a:ext cx="5089321" cy="4536504"/>
            <a:chOff x="35496" y="1124744"/>
            <a:chExt cx="5089321" cy="4536504"/>
          </a:xfrm>
        </p:grpSpPr>
        <p:grpSp>
          <p:nvGrpSpPr>
            <p:cNvPr id="14" name="Group 13"/>
            <p:cNvGrpSpPr/>
            <p:nvPr/>
          </p:nvGrpSpPr>
          <p:grpSpPr>
            <a:xfrm>
              <a:off x="35496" y="1124744"/>
              <a:ext cx="5089321" cy="4536504"/>
              <a:chOff x="35496" y="1340768"/>
              <a:chExt cx="5089321" cy="4536504"/>
            </a:xfrm>
          </p:grpSpPr>
          <p:grpSp>
            <p:nvGrpSpPr>
              <p:cNvPr id="11" name="Group 10"/>
              <p:cNvGrpSpPr>
                <a:grpSpLocks noChangeAspect="1"/>
              </p:cNvGrpSpPr>
              <p:nvPr/>
            </p:nvGrpSpPr>
            <p:grpSpPr>
              <a:xfrm>
                <a:off x="35496" y="1340768"/>
                <a:ext cx="3505192" cy="4536504"/>
                <a:chOff x="280497" y="631886"/>
                <a:chExt cx="2527391" cy="3362891"/>
              </a:xfrm>
            </p:grpSpPr>
            <p:pic>
              <p:nvPicPr>
                <p:cNvPr id="20485" name="Picture 5" descr="D:\LHCb talks\ECFA 2013\rich1-2d.pn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8803" y="1195691"/>
                  <a:ext cx="3070780" cy="25273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1153479" y="631886"/>
                  <a:ext cx="558498" cy="2509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b="1" dirty="0" smtClean="0">
                      <a:solidFill>
                        <a:srgbClr val="FF0000"/>
                      </a:solidFill>
                      <a:latin typeface="+mn-lt"/>
                      <a:cs typeface="Times New Roman" pitchFamily="18" charset="0"/>
                    </a:rPr>
                    <a:t>RICH 1</a:t>
                  </a:r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 flipV="1">
                <a:off x="3559801" y="3512041"/>
                <a:ext cx="1565016" cy="2365231"/>
                <a:chOff x="2339752" y="2628806"/>
                <a:chExt cx="1800200" cy="2896268"/>
              </a:xfrm>
            </p:grpSpPr>
            <p:pic>
              <p:nvPicPr>
                <p:cNvPr id="36" name="Picture 6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140"/>
                <a:stretch/>
              </p:blipFill>
              <p:spPr bwMode="auto">
                <a:xfrm>
                  <a:off x="2339752" y="2628806"/>
                  <a:ext cx="1800200" cy="28664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7" name="TextBox 36"/>
                <p:cNvSpPr txBox="1"/>
                <p:nvPr/>
              </p:nvSpPr>
              <p:spPr>
                <a:xfrm rot="10800000">
                  <a:off x="2588240" y="2628807"/>
                  <a:ext cx="1408094" cy="3391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latin typeface="Times New Roman" pitchFamily="18" charset="0"/>
                      <a:cs typeface="Times New Roman" pitchFamily="18" charset="0"/>
                    </a:rPr>
                    <a:t>p</a:t>
                  </a:r>
                  <a:r>
                    <a:rPr lang="en-GB" sz="1200" dirty="0" smtClean="0">
                      <a:latin typeface="Times New Roman" pitchFamily="18" charset="0"/>
                      <a:cs typeface="Times New Roman" pitchFamily="18" charset="0"/>
                    </a:rPr>
                    <a:t>hoton detectors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 rot="15106273">
                  <a:off x="2083956" y="4046384"/>
                  <a:ext cx="1166360" cy="3186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>
                      <a:latin typeface="Times New Roman" pitchFamily="18" charset="0"/>
                      <a:cs typeface="Times New Roman" pitchFamily="18" charset="0"/>
                    </a:rPr>
                    <a:t>plane mirror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 rot="10800000">
                  <a:off x="2592942" y="5185884"/>
                  <a:ext cx="1447242" cy="3391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latin typeface="Times New Roman" pitchFamily="18" charset="0"/>
                      <a:cs typeface="Times New Roman" pitchFamily="18" charset="0"/>
                    </a:rPr>
                    <a:t>s</a:t>
                  </a:r>
                  <a:r>
                    <a:rPr lang="en-GB" sz="1200" dirty="0" smtClean="0">
                      <a:latin typeface="Times New Roman" pitchFamily="18" charset="0"/>
                      <a:cs typeface="Times New Roman" pitchFamily="18" charset="0"/>
                    </a:rPr>
                    <a:t>pherical mirror</a:t>
                  </a:r>
                </a:p>
              </p:txBody>
            </p:sp>
          </p:grpSp>
        </p:grpSp>
        <p:sp>
          <p:nvSpPr>
            <p:cNvPr id="15" name="TextBox 14"/>
            <p:cNvSpPr txBox="1"/>
            <p:nvPr/>
          </p:nvSpPr>
          <p:spPr>
            <a:xfrm rot="20067691">
              <a:off x="1584240" y="4595368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Times New Roman" pitchFamily="18" charset="0"/>
                  <a:cs typeface="Times New Roman" pitchFamily="18" charset="0"/>
                </a:rPr>
                <a:t>HPDs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89311" y="878767"/>
            <a:ext cx="42876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Particles traversing radiator produce Cherenkov light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rings on an array of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HPDs located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outside the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acceptance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4" y="3234462"/>
            <a:ext cx="2563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+mn-lt"/>
              </a:rPr>
              <a:t>Eur</a:t>
            </a:r>
            <a:r>
              <a:rPr lang="fr-FR" sz="1600" dirty="0">
                <a:latin typeface="+mn-lt"/>
              </a:rPr>
              <a:t>. Phys. J. C (2013) 73:2431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278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35496"/>
            <a:ext cx="4208460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RICH upgrade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28</a:t>
            </a:fld>
            <a:endParaRPr lang="fr-FR" sz="1400" dirty="0"/>
          </a:p>
        </p:txBody>
      </p:sp>
      <p:sp>
        <p:nvSpPr>
          <p:cNvPr id="16" name="Rectangle 15"/>
          <p:cNvSpPr/>
          <p:nvPr/>
        </p:nvSpPr>
        <p:spPr>
          <a:xfrm>
            <a:off x="3042067" y="876489"/>
            <a:ext cx="6210453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GB" sz="2000" dirty="0" smtClean="0">
                <a:solidFill>
                  <a:srgbClr val="FFC000"/>
                </a:solidFill>
                <a:latin typeface="+mn-lt"/>
                <a:cs typeface="Times New Roman" panose="02020603050405020304" pitchFamily="18" charset="0"/>
              </a:rPr>
              <a:t>Luminosity of 2</a:t>
            </a:r>
            <a:r>
              <a:rPr lang="en-GB" sz="2000" dirty="0">
                <a:solidFill>
                  <a:srgbClr val="FFC000"/>
                </a:solidFill>
                <a:latin typeface="+mn-lt"/>
                <a:cs typeface="Times New Roman" panose="02020603050405020304" pitchFamily="18" charset="0"/>
              </a:rPr>
              <a:t>∙</a:t>
            </a:r>
            <a:r>
              <a:rPr lang="en-GB" sz="2000" dirty="0" smtClean="0">
                <a:solidFill>
                  <a:srgbClr val="FFC000"/>
                </a:solidFill>
                <a:latin typeface="+mn-lt"/>
                <a:cs typeface="Times New Roman" panose="02020603050405020304" pitchFamily="18" charset="0"/>
              </a:rPr>
              <a:t>10</a:t>
            </a:r>
            <a:r>
              <a:rPr lang="en-GB" sz="2000" baseline="30000" dirty="0" smtClean="0">
                <a:solidFill>
                  <a:srgbClr val="FFC000"/>
                </a:solidFill>
                <a:latin typeface="+mn-lt"/>
                <a:cs typeface="Times New Roman" panose="02020603050405020304" pitchFamily="18" charset="0"/>
              </a:rPr>
              <a:t>33</a:t>
            </a:r>
            <a:r>
              <a:rPr lang="en-GB" sz="2000" dirty="0" smtClean="0">
                <a:solidFill>
                  <a:srgbClr val="FFC000"/>
                </a:solidFill>
                <a:latin typeface="+mn-lt"/>
                <a:cs typeface="Times New Roman" panose="02020603050405020304" pitchFamily="18" charset="0"/>
              </a:rPr>
              <a:t> cm</a:t>
            </a:r>
            <a:r>
              <a:rPr lang="en-GB" sz="2000" baseline="30000" dirty="0" smtClean="0">
                <a:solidFill>
                  <a:srgbClr val="FFC000"/>
                </a:solidFill>
                <a:latin typeface="+mn-lt"/>
                <a:cs typeface="Times New Roman" panose="02020603050405020304" pitchFamily="18" charset="0"/>
              </a:rPr>
              <a:t>-2</a:t>
            </a:r>
            <a:r>
              <a:rPr lang="en-GB" sz="2000" dirty="0" smtClean="0">
                <a:solidFill>
                  <a:srgbClr val="FFC000"/>
                </a:solidFill>
                <a:latin typeface="+mn-lt"/>
                <a:cs typeface="Times New Roman" panose="02020603050405020304" pitchFamily="18" charset="0"/>
              </a:rPr>
              <a:t>s</a:t>
            </a:r>
            <a:r>
              <a:rPr lang="en-GB" sz="2000" baseline="30000" dirty="0" smtClean="0">
                <a:solidFill>
                  <a:srgbClr val="FFC000"/>
                </a:solidFill>
                <a:latin typeface="+mn-lt"/>
                <a:cs typeface="Times New Roman" panose="02020603050405020304" pitchFamily="18" charset="0"/>
              </a:rPr>
              <a:t>-1</a:t>
            </a:r>
            <a:r>
              <a:rPr lang="en-GB" sz="2000" dirty="0" smtClean="0">
                <a:solidFill>
                  <a:srgbClr val="FFC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2000" dirty="0" smtClean="0">
                <a:solidFill>
                  <a:srgbClr val="FFC000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 adapt </a:t>
            </a:r>
            <a:r>
              <a:rPr lang="en-GB" sz="2000" dirty="0" smtClean="0">
                <a:solidFill>
                  <a:srgbClr val="FFC000"/>
                </a:solidFill>
                <a:latin typeface="+mn-lt"/>
                <a:cs typeface="Times New Roman" panose="02020603050405020304" pitchFamily="18" charset="0"/>
              </a:rPr>
              <a:t>to high occupancies</a:t>
            </a:r>
            <a:endParaRPr lang="en-GB" sz="2000" dirty="0">
              <a:solidFill>
                <a:srgbClr val="FFC00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aerogel radiator removed 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modify optics of RICH1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to spread out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Cherenkov rings (optimise gas enclosure without modifying B-shield)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03848" y="2624425"/>
            <a:ext cx="590465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GB" sz="2000" dirty="0" smtClean="0">
                <a:solidFill>
                  <a:srgbClr val="FFC000"/>
                </a:solidFill>
                <a:latin typeface="+mn-lt"/>
                <a:cs typeface="Times New Roman" panose="02020603050405020304" pitchFamily="18" charset="0"/>
              </a:rPr>
              <a:t>40 MHz readout </a:t>
            </a:r>
            <a:r>
              <a:rPr lang="en-GB" sz="2000" dirty="0" smtClean="0">
                <a:solidFill>
                  <a:srgbClr val="FFC000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sz="2000" dirty="0" smtClean="0">
                <a:solidFill>
                  <a:srgbClr val="FFC000"/>
                </a:solidFill>
                <a:latin typeface="+mn-lt"/>
                <a:cs typeface="Times New Roman" panose="02020603050405020304" pitchFamily="18" charset="0"/>
              </a:rPr>
              <a:t>replace HPDs due to embedded FE</a:t>
            </a:r>
            <a:endParaRPr lang="en-GB" sz="2000" dirty="0">
              <a:solidFill>
                <a:srgbClr val="FFC00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64 </a:t>
            </a:r>
            <a:r>
              <a:rPr lang="en-GB" sz="20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ch.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m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ulti-anode PMTs  (baseline)</a:t>
            </a:r>
          </a:p>
          <a:p>
            <a:pPr marL="342900" indent="-342900"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40 MHz Front-End: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CLARO chip  (or MAROC)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083201" y="3677066"/>
            <a:ext cx="3585143" cy="3064302"/>
            <a:chOff x="3055839" y="3306134"/>
            <a:chExt cx="3585143" cy="3064302"/>
          </a:xfrm>
        </p:grpSpPr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3055839" y="3306134"/>
              <a:ext cx="3460377" cy="3064302"/>
              <a:chOff x="3292332" y="3515528"/>
              <a:chExt cx="3223884" cy="2854878"/>
            </a:xfrm>
          </p:grpSpPr>
          <p:grpSp>
            <p:nvGrpSpPr>
              <p:cNvPr id="3" name="Group 2"/>
              <p:cNvGrpSpPr>
                <a:grpSpLocks noChangeAspect="1"/>
              </p:cNvGrpSpPr>
              <p:nvPr/>
            </p:nvGrpSpPr>
            <p:grpSpPr>
              <a:xfrm>
                <a:off x="3347864" y="3547701"/>
                <a:ext cx="3168352" cy="2822705"/>
                <a:chOff x="3851920" y="3868414"/>
                <a:chExt cx="2808312" cy="2501943"/>
              </a:xfrm>
            </p:grpSpPr>
            <p:pic>
              <p:nvPicPr>
                <p:cNvPr id="1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950" t="17971" r="2624" b="4035"/>
                <a:stretch/>
              </p:blipFill>
              <p:spPr bwMode="auto">
                <a:xfrm>
                  <a:off x="3851920" y="3868414"/>
                  <a:ext cx="2808312" cy="2501579"/>
                </a:xfrm>
                <a:prstGeom prst="rect">
                  <a:avLst/>
                </a:prstGeom>
                <a:noFill/>
                <a:ln w="25400" algn="ctr">
                  <a:solidFill>
                    <a:srgbClr val="0000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66FF"/>
                      </a:solidFill>
                    </a14:hiddenFill>
                  </a:ext>
                </a:extLst>
              </p:spPr>
            </p:pic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083" t="18480" r="61457" b="15059"/>
                <a:stretch/>
              </p:blipFill>
              <p:spPr bwMode="auto">
                <a:xfrm>
                  <a:off x="5642170" y="5153453"/>
                  <a:ext cx="1017270" cy="1216904"/>
                </a:xfrm>
                <a:prstGeom prst="rect">
                  <a:avLst/>
                </a:prstGeom>
                <a:noFill/>
                <a:ln w="25400" algn="ctr">
                  <a:solidFill>
                    <a:srgbClr val="0000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3366FF"/>
                      </a:solidFill>
                    </a14:hiddenFill>
                  </a:ext>
                </a:extLst>
              </p:spPr>
            </p:pic>
          </p:grpSp>
          <p:sp>
            <p:nvSpPr>
              <p:cNvPr id="9" name="TextBox 8"/>
              <p:cNvSpPr txBox="1"/>
              <p:nvPr/>
            </p:nvSpPr>
            <p:spPr>
              <a:xfrm>
                <a:off x="3292332" y="3515528"/>
                <a:ext cx="2537963" cy="487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solidFill>
                      <a:srgbClr val="FFFF00"/>
                    </a:solidFill>
                    <a:latin typeface="+mn-lt"/>
                    <a:cs typeface="Times New Roman" pitchFamily="18" charset="0"/>
                  </a:rPr>
                  <a:t>Prototype of photo-detector  readout module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5274674" y="4811176"/>
              <a:ext cx="1366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64 </a:t>
              </a:r>
              <a:r>
                <a:rPr lang="en-GB" sz="1400" dirty="0" err="1" smtClean="0"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ch.</a:t>
              </a:r>
              <a:r>
                <a:rPr lang="en-GB" sz="1400" dirty="0" smtClean="0"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GB" sz="1400" dirty="0" err="1" smtClean="0">
                  <a:solidFill>
                    <a:srgbClr val="FFFF00"/>
                  </a:solidFill>
                  <a:latin typeface="+mn-lt"/>
                  <a:cs typeface="Times New Roman" pitchFamily="18" charset="0"/>
                </a:rPr>
                <a:t>MaPMT</a:t>
              </a:r>
              <a:endParaRPr lang="en-GB" sz="1400" dirty="0" smtClean="0">
                <a:solidFill>
                  <a:srgbClr val="FFFF00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3912" y="868650"/>
            <a:ext cx="2781904" cy="6025386"/>
            <a:chOff x="133912" y="355302"/>
            <a:chExt cx="2781904" cy="6025386"/>
          </a:xfrm>
        </p:grpSpPr>
        <p:grpSp>
          <p:nvGrpSpPr>
            <p:cNvPr id="31" name="Group 30"/>
            <p:cNvGrpSpPr/>
            <p:nvPr/>
          </p:nvGrpSpPr>
          <p:grpSpPr>
            <a:xfrm>
              <a:off x="133912" y="355302"/>
              <a:ext cx="2781904" cy="6025386"/>
              <a:chOff x="35496" y="146578"/>
              <a:chExt cx="2781904" cy="60253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45596" y="146578"/>
                <a:ext cx="2527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smtClean="0">
                    <a:solidFill>
                      <a:srgbClr val="FFC000"/>
                    </a:solidFill>
                    <a:latin typeface="+mn-lt"/>
                    <a:cs typeface="Times New Roman" pitchFamily="18" charset="0"/>
                  </a:rPr>
                  <a:t>optimise RICH1 optics</a:t>
                </a:r>
              </a:p>
            </p:txBody>
          </p:sp>
          <p:pic>
            <p:nvPicPr>
              <p:cNvPr id="6146" name="Picture 2" descr="\\cern.ch\dfs\Users\s\sandreas\Documents\My Pictures\RICH_optics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57"/>
              <a:stretch/>
            </p:blipFill>
            <p:spPr bwMode="auto">
              <a:xfrm>
                <a:off x="131877" y="3717032"/>
                <a:ext cx="2685523" cy="2329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\\cern.ch\dfs\Users\s\sandreas\Documents\My Pictures\RICH_optics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6" r="47943"/>
              <a:stretch/>
            </p:blipFill>
            <p:spPr bwMode="auto">
              <a:xfrm>
                <a:off x="35496" y="1012933"/>
                <a:ext cx="2754864" cy="2329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35496" y="411964"/>
                <a:ext cx="2781904" cy="5760000"/>
              </a:xfrm>
              <a:prstGeom prst="rect">
                <a:avLst/>
              </a:prstGeom>
              <a:no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 smtClean="0">
                  <a:ln>
                    <a:noFill/>
                  </a:ln>
                  <a:solidFill>
                    <a:srgbClr val="0234B0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1259632" y="786190"/>
              <a:ext cx="7681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u="sng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current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77021" y="3494786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u="sng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upgrade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387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20272" y="980728"/>
            <a:ext cx="2088232" cy="5112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29</a:t>
            </a:fld>
            <a:endParaRPr lang="fr-FR" sz="14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75656" y="163488"/>
            <a:ext cx="7128792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Performance  RICH upgrade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020272" y="1484784"/>
            <a:ext cx="2016224" cy="24776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GB" sz="2000" dirty="0" smtClean="0">
                <a:latin typeface="+mn-lt"/>
                <a:cs typeface="Times New Roman" pitchFamily="18" charset="0"/>
              </a:rPr>
              <a:t>Current RICH1</a:t>
            </a:r>
          </a:p>
          <a:p>
            <a:pPr marL="285750" lvl="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en-GB" sz="2000" dirty="0" smtClean="0">
                <a:latin typeface="+mn-lt"/>
                <a:cs typeface="Times New Roman" pitchFamily="18" charset="0"/>
              </a:rPr>
              <a:t>  2∙10</a:t>
            </a:r>
            <a:r>
              <a:rPr lang="en-GB" sz="2000" baseline="30000" dirty="0" smtClean="0">
                <a:latin typeface="+mn-lt"/>
                <a:cs typeface="Times New Roman" pitchFamily="18" charset="0"/>
              </a:rPr>
              <a:t>32 </a:t>
            </a:r>
            <a:r>
              <a:rPr lang="en-GB" sz="2000" dirty="0" smtClean="0">
                <a:latin typeface="+mn-lt"/>
                <a:cs typeface="Times New Roman" pitchFamily="18" charset="0"/>
              </a:rPr>
              <a:t>cm</a:t>
            </a:r>
            <a:r>
              <a:rPr lang="en-GB" sz="2000" baseline="30000" dirty="0" smtClean="0">
                <a:latin typeface="+mn-lt"/>
                <a:cs typeface="Times New Roman" pitchFamily="18" charset="0"/>
              </a:rPr>
              <a:t>-2</a:t>
            </a:r>
            <a:r>
              <a:rPr lang="en-GB" sz="2000" dirty="0" smtClean="0">
                <a:latin typeface="+mn-lt"/>
                <a:cs typeface="Times New Roman" pitchFamily="18" charset="0"/>
              </a:rPr>
              <a:t>s</a:t>
            </a:r>
            <a:r>
              <a:rPr lang="en-GB" sz="2000" baseline="30000" dirty="0" smtClean="0">
                <a:latin typeface="+mn-lt"/>
                <a:cs typeface="Times New Roman" pitchFamily="18" charset="0"/>
              </a:rPr>
              <a:t>-1 </a:t>
            </a:r>
          </a:p>
          <a:p>
            <a:pPr marL="285750" lvl="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33CC"/>
                </a:solidFill>
                <a:latin typeface="+mn-lt"/>
                <a:cs typeface="Times New Roman" pitchFamily="18" charset="0"/>
              </a:rPr>
              <a:t>10∙</a:t>
            </a:r>
            <a:r>
              <a:rPr lang="en-GB" sz="2000" dirty="0">
                <a:solidFill>
                  <a:srgbClr val="0033CC"/>
                </a:solidFill>
                <a:latin typeface="+mn-lt"/>
                <a:cs typeface="Times New Roman" pitchFamily="18" charset="0"/>
              </a:rPr>
              <a:t>10</a:t>
            </a:r>
            <a:r>
              <a:rPr lang="en-GB" sz="2000" baseline="30000" dirty="0">
                <a:solidFill>
                  <a:srgbClr val="0033CC"/>
                </a:solidFill>
                <a:latin typeface="+mn-lt"/>
                <a:cs typeface="Times New Roman" pitchFamily="18" charset="0"/>
              </a:rPr>
              <a:t>32 </a:t>
            </a:r>
            <a:r>
              <a:rPr lang="en-GB" sz="2000" dirty="0" smtClean="0">
                <a:solidFill>
                  <a:srgbClr val="0033CC"/>
                </a:solidFill>
                <a:latin typeface="+mn-lt"/>
                <a:cs typeface="Times New Roman" pitchFamily="18" charset="0"/>
              </a:rPr>
              <a:t>cm</a:t>
            </a:r>
            <a:r>
              <a:rPr lang="en-GB" sz="2000" baseline="30000" dirty="0" smtClean="0">
                <a:solidFill>
                  <a:srgbClr val="0033CC"/>
                </a:solidFill>
                <a:latin typeface="+mn-lt"/>
                <a:cs typeface="Times New Roman" pitchFamily="18" charset="0"/>
              </a:rPr>
              <a:t>-2</a:t>
            </a:r>
            <a:r>
              <a:rPr lang="en-GB" sz="2000" dirty="0" smtClean="0">
                <a:solidFill>
                  <a:srgbClr val="0033CC"/>
                </a:solidFill>
                <a:latin typeface="+mn-lt"/>
                <a:cs typeface="Times New Roman" pitchFamily="18" charset="0"/>
              </a:rPr>
              <a:t>s</a:t>
            </a:r>
            <a:r>
              <a:rPr lang="en-GB" sz="2000" baseline="30000" dirty="0" smtClean="0">
                <a:solidFill>
                  <a:srgbClr val="0033CC"/>
                </a:solidFill>
                <a:latin typeface="+mn-lt"/>
                <a:cs typeface="Times New Roman" pitchFamily="18" charset="0"/>
              </a:rPr>
              <a:t>-1</a:t>
            </a:r>
            <a:endParaRPr lang="en-GB" sz="2000" baseline="30000" dirty="0">
              <a:solidFill>
                <a:srgbClr val="0033CC"/>
              </a:solidFill>
              <a:latin typeface="+mn-lt"/>
              <a:cs typeface="Times New Roman" pitchFamily="18" charset="0"/>
            </a:endParaRPr>
          </a:p>
          <a:p>
            <a:pPr marL="285750" lvl="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20∙</a:t>
            </a:r>
            <a:r>
              <a:rPr lang="en-GB" sz="2000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10</a:t>
            </a:r>
            <a:r>
              <a:rPr lang="en-GB" sz="2000" baseline="30000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32 </a:t>
            </a:r>
            <a:r>
              <a:rPr lang="en-GB" sz="2000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cm</a:t>
            </a:r>
            <a:r>
              <a:rPr lang="en-GB" sz="2000" baseline="30000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-2</a:t>
            </a:r>
            <a:r>
              <a:rPr lang="en-GB" sz="2000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s</a:t>
            </a:r>
            <a:r>
              <a:rPr lang="en-GB" sz="2000" baseline="30000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-1</a:t>
            </a:r>
          </a:p>
          <a:p>
            <a:pPr>
              <a:spcBef>
                <a:spcPts val="300"/>
              </a:spcBef>
            </a:pPr>
            <a:endParaRPr lang="en-GB" sz="2000" dirty="0" smtClean="0">
              <a:latin typeface="+mn-lt"/>
              <a:cs typeface="Times New Roman" pitchFamily="18" charset="0"/>
            </a:endParaRPr>
          </a:p>
          <a:p>
            <a:pPr>
              <a:spcBef>
                <a:spcPts val="300"/>
              </a:spcBef>
            </a:pPr>
            <a:r>
              <a:rPr lang="en-GB" sz="2000" dirty="0" smtClean="0">
                <a:latin typeface="+mn-lt"/>
                <a:cs typeface="Times New Roman" pitchFamily="18" charset="0"/>
              </a:rPr>
              <a:t>RICH1 upgrade</a:t>
            </a:r>
            <a:endParaRPr lang="en-GB" sz="2000" dirty="0">
              <a:latin typeface="+mn-lt"/>
              <a:cs typeface="Times New Roman" pitchFamily="18" charset="0"/>
            </a:endParaRPr>
          </a:p>
          <a:p>
            <a:pPr marL="285750" lvl="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928F00"/>
                </a:solidFill>
                <a:latin typeface="+mn-lt"/>
                <a:cs typeface="Times New Roman" pitchFamily="18" charset="0"/>
              </a:rPr>
              <a:t>20∙</a:t>
            </a:r>
            <a:r>
              <a:rPr lang="en-GB" sz="2000" dirty="0">
                <a:solidFill>
                  <a:srgbClr val="928F00"/>
                </a:solidFill>
                <a:latin typeface="+mn-lt"/>
                <a:cs typeface="Times New Roman" pitchFamily="18" charset="0"/>
              </a:rPr>
              <a:t>10</a:t>
            </a:r>
            <a:r>
              <a:rPr lang="en-GB" sz="2000" baseline="30000" dirty="0">
                <a:solidFill>
                  <a:srgbClr val="928F00"/>
                </a:solidFill>
                <a:latin typeface="+mn-lt"/>
                <a:cs typeface="Times New Roman" pitchFamily="18" charset="0"/>
              </a:rPr>
              <a:t>32 </a:t>
            </a:r>
            <a:r>
              <a:rPr lang="en-GB" sz="2000" dirty="0" smtClean="0">
                <a:solidFill>
                  <a:srgbClr val="928F00"/>
                </a:solidFill>
                <a:latin typeface="+mn-lt"/>
                <a:cs typeface="Times New Roman" pitchFamily="18" charset="0"/>
              </a:rPr>
              <a:t>cm</a:t>
            </a:r>
            <a:r>
              <a:rPr lang="en-GB" sz="2000" baseline="30000" dirty="0" smtClean="0">
                <a:solidFill>
                  <a:srgbClr val="928F00"/>
                </a:solidFill>
                <a:latin typeface="+mn-lt"/>
                <a:cs typeface="Times New Roman" pitchFamily="18" charset="0"/>
              </a:rPr>
              <a:t>-2</a:t>
            </a:r>
            <a:r>
              <a:rPr lang="en-GB" sz="2000" dirty="0" smtClean="0">
                <a:solidFill>
                  <a:srgbClr val="928F00"/>
                </a:solidFill>
                <a:latin typeface="+mn-lt"/>
                <a:cs typeface="Times New Roman" pitchFamily="18" charset="0"/>
              </a:rPr>
              <a:t>s</a:t>
            </a:r>
            <a:r>
              <a:rPr lang="en-GB" sz="2000" baseline="30000" dirty="0" smtClean="0">
                <a:solidFill>
                  <a:srgbClr val="928F00"/>
                </a:solidFill>
                <a:latin typeface="+mn-lt"/>
                <a:cs typeface="Times New Roman" pitchFamily="18" charset="0"/>
              </a:rPr>
              <a:t>-1</a:t>
            </a:r>
            <a:endParaRPr lang="en-GB" sz="2000" baseline="30000" dirty="0">
              <a:solidFill>
                <a:srgbClr val="928F00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5463" y="980728"/>
            <a:ext cx="6664809" cy="5112888"/>
            <a:chOff x="427472" y="980728"/>
            <a:chExt cx="6664809" cy="5112888"/>
          </a:xfrm>
          <a:solidFill>
            <a:schemeClr val="bg1"/>
          </a:solidFill>
        </p:grpSpPr>
        <p:grpSp>
          <p:nvGrpSpPr>
            <p:cNvPr id="7" name="Group 6"/>
            <p:cNvGrpSpPr/>
            <p:nvPr/>
          </p:nvGrpSpPr>
          <p:grpSpPr>
            <a:xfrm>
              <a:off x="427472" y="980728"/>
              <a:ext cx="6664809" cy="5112888"/>
              <a:chOff x="4002914" y="1081104"/>
              <a:chExt cx="4673542" cy="3622781"/>
            </a:xfrm>
            <a:grpFill/>
          </p:grpSpPr>
          <p:pic>
            <p:nvPicPr>
              <p:cNvPr id="8" name="Picture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2789" y="1081104"/>
                <a:ext cx="4423667" cy="335600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 rot="16200000">
                <a:off x="2331808" y="2752210"/>
                <a:ext cx="3622780" cy="28056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2000" dirty="0" smtClean="0">
                    <a:latin typeface="+mn-lt"/>
                    <a:cs typeface="Times New Roman" pitchFamily="18" charset="0"/>
                  </a:rPr>
                  <a:t>Pion misidentification efficiency [%]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260986" y="4420384"/>
                <a:ext cx="4415470" cy="28350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2000" dirty="0" err="1" smtClean="0">
                    <a:latin typeface="+mn-lt"/>
                    <a:cs typeface="Times New Roman" pitchFamily="18" charset="0"/>
                  </a:rPr>
                  <a:t>Kaon</a:t>
                </a:r>
                <a:r>
                  <a:rPr lang="en-GB" sz="2000" dirty="0">
                    <a:latin typeface="+mn-lt"/>
                    <a:cs typeface="Times New Roman" pitchFamily="18" charset="0"/>
                  </a:rPr>
                  <a:t> </a:t>
                </a:r>
                <a:r>
                  <a:rPr lang="en-GB" sz="2000" dirty="0" smtClean="0">
                    <a:latin typeface="+mn-lt"/>
                    <a:cs typeface="Times New Roman" pitchFamily="18" charset="0"/>
                  </a:rPr>
                  <a:t>identification efficiency [%]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 bwMode="auto">
            <a:xfrm>
              <a:off x="795500" y="1652682"/>
              <a:ext cx="0" cy="3406632"/>
            </a:xfrm>
            <a:prstGeom prst="straightConnector1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1484040" y="5717214"/>
              <a:ext cx="4960168" cy="0"/>
            </a:xfrm>
            <a:prstGeom prst="straightConnector1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2" name="TextBox 11"/>
          <p:cNvSpPr txBox="1"/>
          <p:nvPr/>
        </p:nvSpPr>
        <p:spPr>
          <a:xfrm>
            <a:off x="5798032" y="1036385"/>
            <a:ext cx="2616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cs typeface="Times New Roman" pitchFamily="18" charset="0"/>
              </a:rPr>
              <a:t>as function of luminosity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41368" y="4005064"/>
            <a:ext cx="19671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latin typeface="+mn-lt"/>
                <a:cs typeface="Times New Roman" pitchFamily="18" charset="0"/>
              </a:rPr>
              <a:t>n</a:t>
            </a:r>
            <a:r>
              <a:rPr lang="en-GB" sz="2000" u="sng" dirty="0" smtClean="0">
                <a:latin typeface="+mn-lt"/>
                <a:cs typeface="Times New Roman" pitchFamily="18" charset="0"/>
              </a:rPr>
              <a:t>ote</a:t>
            </a:r>
            <a:r>
              <a:rPr lang="en-GB" sz="2000" dirty="0" smtClean="0">
                <a:latin typeface="+mn-lt"/>
                <a:cs typeface="Times New Roman" pitchFamily="18" charset="0"/>
              </a:rPr>
              <a:t>: </a:t>
            </a:r>
          </a:p>
          <a:p>
            <a:r>
              <a:rPr lang="en-GB" sz="2000" dirty="0" smtClean="0">
                <a:latin typeface="+mn-lt"/>
                <a:cs typeface="Times New Roman" pitchFamily="18" charset="0"/>
              </a:rPr>
              <a:t>full GEANT MC with standard LHCb simulation framework</a:t>
            </a:r>
          </a:p>
        </p:txBody>
      </p:sp>
    </p:spTree>
    <p:extLst>
      <p:ext uri="{BB962C8B-B14F-4D97-AF65-F5344CB8AC3E}">
        <p14:creationId xmlns:p14="http://schemas.microsoft.com/office/powerpoint/2010/main" val="152387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4968552" cy="7271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3</a:t>
            </a:fld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224118" y="891441"/>
            <a:ext cx="8784976" cy="217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GB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LHCb is a high precision experiment devoted to the search for  New Physics (NP) beyond the Standard Model (SM)</a:t>
            </a:r>
          </a:p>
          <a:p>
            <a:pPr marL="342900" indent="-3429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Study CP violation and rare decays in the b and c-quark sectors</a:t>
            </a:r>
          </a:p>
          <a:p>
            <a:pPr marL="342900" indent="-3429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Search for deviations from the SM due to virtual contributions of new heavy particles in loop diagrams </a:t>
            </a:r>
            <a:endParaRPr lang="en-GB" sz="2000" dirty="0" smtClean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S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ensitive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to new particles above the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TeV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scale not accessible to direct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searches</a:t>
            </a:r>
          </a:p>
        </p:txBody>
      </p:sp>
      <p:pic>
        <p:nvPicPr>
          <p:cNvPr id="11" name="Picture 4" descr="E:\schmidtb\My Documents\MPI@LHC 2013\LHCb3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605" y="3195439"/>
            <a:ext cx="5885723" cy="332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3429000"/>
            <a:ext cx="22140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Vertex Detector</a:t>
            </a:r>
            <a:endParaRPr lang="en-GB" sz="16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reconstruct vertices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decay time resolution: 45 fs</a:t>
            </a:r>
          </a:p>
          <a:p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IP resolution: 20 </a:t>
            </a:r>
            <a:r>
              <a:rPr lang="el-GR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μ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16606" y="5757437"/>
            <a:ext cx="18517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Tracking system</a:t>
            </a:r>
          </a:p>
          <a:p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momentum resolution</a:t>
            </a:r>
          </a:p>
          <a:p>
            <a:r>
              <a:rPr lang="el-GR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Δ</a:t>
            </a:r>
            <a:r>
              <a:rPr lang="en-GB" sz="1400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p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/</a:t>
            </a:r>
            <a:r>
              <a:rPr lang="en-GB" sz="1400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p 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= 0.4%–0.6%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78247" y="3068960"/>
            <a:ext cx="15183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RICH detectors</a:t>
            </a:r>
          </a:p>
          <a:p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K/</a:t>
            </a:r>
            <a:r>
              <a:rPr lang="el-GR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π/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p separation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2345" y="5827330"/>
            <a:ext cx="17335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Dipole Magnet</a:t>
            </a:r>
          </a:p>
          <a:p>
            <a:r>
              <a:rPr lang="en-GB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bending power: 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 </a:t>
            </a:r>
            <a:r>
              <a:rPr lang="en-GB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Tm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28792" y="5642664"/>
            <a:ext cx="21237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Calorimeters</a:t>
            </a:r>
          </a:p>
          <a:p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energy measurement</a:t>
            </a:r>
          </a:p>
          <a:p>
            <a:r>
              <a:rPr lang="en-GB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e/</a:t>
            </a:r>
            <a:r>
              <a:rPr lang="el-GR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γ</a:t>
            </a:r>
            <a:r>
              <a:rPr lang="en-GB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identification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24328" y="3645024"/>
            <a:ext cx="13740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Muon system</a:t>
            </a:r>
          </a:p>
          <a:p>
            <a:r>
              <a:rPr lang="el-GR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μ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identification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267744" y="4413885"/>
            <a:ext cx="0" cy="311259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275856" y="5468452"/>
            <a:ext cx="0" cy="418111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860032" y="4797152"/>
            <a:ext cx="0" cy="944873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771800" y="3429000"/>
            <a:ext cx="0" cy="720080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156176" y="5157192"/>
            <a:ext cx="971890" cy="889634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932040" y="3429000"/>
            <a:ext cx="0" cy="432048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71800" y="3429000"/>
            <a:ext cx="306447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5593" y="3429000"/>
            <a:ext cx="306447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275856" y="5877272"/>
            <a:ext cx="1320755" cy="9291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7272518" y="3835510"/>
            <a:ext cx="251810" cy="0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30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Particle ID with Calorimeters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9615"/>
            <a:ext cx="8229600" cy="2371205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Calorimeters allow to reconstruct neutral hadrons </a:t>
            </a:r>
          </a:p>
          <a:p>
            <a:r>
              <a:rPr lang="en-GB" sz="2400" dirty="0" smtClean="0"/>
              <a:t>They provide an E</a:t>
            </a:r>
            <a:r>
              <a:rPr lang="en-GB" sz="2400" baseline="-25000" dirty="0" smtClean="0"/>
              <a:t>T</a:t>
            </a:r>
            <a:r>
              <a:rPr lang="en-GB" sz="2400" dirty="0" smtClean="0"/>
              <a:t> measurement used in the LO trigger</a:t>
            </a:r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30</a:t>
            </a:fld>
            <a:endParaRPr lang="fr-FR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499992" y="1772816"/>
            <a:ext cx="42739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Radiative b</a:t>
            </a:r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 s </a:t>
            </a:r>
            <a:r>
              <a:rPr lang="el-GR" dirty="0" smtClean="0">
                <a:solidFill>
                  <a:srgbClr val="FFC70D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γ</a:t>
            </a:r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 transitions: </a:t>
            </a:r>
          </a:p>
          <a:p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Invariant mass resolution ~ 94 MeV/c</a:t>
            </a:r>
            <a:r>
              <a:rPr lang="en-GB" sz="20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2</a:t>
            </a:r>
          </a:p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d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ominated by ECAL energy resolution.</a:t>
            </a:r>
            <a:endParaRPr lang="en-GB" sz="2000" baseline="30000" dirty="0" smtClean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1176" y="1772816"/>
            <a:ext cx="4546848" cy="4608512"/>
            <a:chOff x="4057600" y="1772816"/>
            <a:chExt cx="4546848" cy="4608512"/>
          </a:xfrm>
        </p:grpSpPr>
        <p:grpSp>
          <p:nvGrpSpPr>
            <p:cNvPr id="12" name="Group 11"/>
            <p:cNvGrpSpPr/>
            <p:nvPr/>
          </p:nvGrpSpPr>
          <p:grpSpPr>
            <a:xfrm>
              <a:off x="4057600" y="1772816"/>
              <a:ext cx="4546848" cy="4608512"/>
              <a:chOff x="4489648" y="1894418"/>
              <a:chExt cx="4546848" cy="4608512"/>
            </a:xfrm>
          </p:grpSpPr>
          <p:pic>
            <p:nvPicPr>
              <p:cNvPr id="28676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749"/>
              <a:stretch/>
            </p:blipFill>
            <p:spPr bwMode="auto">
              <a:xfrm>
                <a:off x="4788024" y="3312422"/>
                <a:ext cx="3384376" cy="3190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4489648" y="1894418"/>
                <a:ext cx="454684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FFC000"/>
                    </a:solidFill>
                    <a:latin typeface="+mn-lt"/>
                    <a:cs typeface="Times New Roman" pitchFamily="18" charset="0"/>
                  </a:rPr>
                  <a:t>Typical </a:t>
                </a:r>
                <a:r>
                  <a:rPr lang="el-GR" dirty="0">
                    <a:solidFill>
                      <a:srgbClr val="FFC000"/>
                    </a:solidFill>
                    <a:latin typeface="+mn-lt"/>
                    <a:cs typeface="Times New Roman" pitchFamily="18" charset="0"/>
                  </a:rPr>
                  <a:t>π</a:t>
                </a:r>
                <a:r>
                  <a:rPr lang="en-GB" baseline="30000" dirty="0">
                    <a:solidFill>
                      <a:srgbClr val="FFC000"/>
                    </a:solidFill>
                    <a:latin typeface="+mn-lt"/>
                    <a:cs typeface="Times New Roman" pitchFamily="18" charset="0"/>
                  </a:rPr>
                  <a:t>0 </a:t>
                </a:r>
                <a:r>
                  <a:rPr lang="en-GB" dirty="0" smtClean="0">
                    <a:solidFill>
                      <a:srgbClr val="FFC000"/>
                    </a:solidFill>
                    <a:latin typeface="+mn-lt"/>
                    <a:cs typeface="Times New Roman" pitchFamily="18" charset="0"/>
                  </a:rPr>
                  <a:t>mass </a:t>
                </a:r>
                <a:r>
                  <a:rPr lang="en-GB" dirty="0" smtClean="0">
                    <a:solidFill>
                      <a:srgbClr val="FFC000"/>
                    </a:solidFill>
                    <a:latin typeface="+mn-lt"/>
                    <a:cs typeface="Times New Roman" pitchFamily="18" charset="0"/>
                  </a:rPr>
                  <a:t>resolution:</a:t>
                </a:r>
              </a:p>
              <a:p>
                <a:r>
                  <a:rPr lang="en-GB" sz="2000" dirty="0" smtClean="0">
                    <a:solidFill>
                      <a:srgbClr val="FFC000"/>
                    </a:solidFill>
                    <a:latin typeface="+mn-lt"/>
                    <a:cs typeface="Times New Roman" pitchFamily="18" charset="0"/>
                  </a:rPr>
                  <a:t>       </a:t>
                </a:r>
                <a:r>
                  <a:rPr lang="en-GB" sz="2000" dirty="0" smtClean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Times New Roman" pitchFamily="18" charset="0"/>
                  </a:rPr>
                  <a:t>~</a:t>
                </a:r>
                <a:r>
                  <a:rPr lang="en-GB" sz="2000" dirty="0" smtClean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Times New Roman" pitchFamily="18" charset="0"/>
                  </a:rPr>
                  <a:t>7-10 </a:t>
                </a:r>
                <a:r>
                  <a:rPr lang="en-GB" sz="2000" dirty="0" smtClean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Times New Roman" pitchFamily="18" charset="0"/>
                  </a:rPr>
                  <a:t>MeV/c</a:t>
                </a:r>
                <a:r>
                  <a:rPr lang="en-GB" sz="2000" baseline="30000" dirty="0" smtClean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Times New Roman" pitchFamily="18" charset="0"/>
                  </a:rPr>
                  <a:t>2</a:t>
                </a:r>
                <a:r>
                  <a:rPr lang="en-GB" sz="2000" dirty="0" smtClean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Times New Roman" pitchFamily="18" charset="0"/>
                  </a:rPr>
                  <a:t> (depending </a:t>
                </a:r>
                <a:r>
                  <a:rPr lang="en-GB" sz="2000" dirty="0" smtClean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Times New Roman" pitchFamily="18" charset="0"/>
                  </a:rPr>
                  <a:t>on </a:t>
                </a:r>
                <a:endPara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endParaRPr>
              </a:p>
              <a:p>
                <a:r>
                  <a:rPr lang="en-GB" sz="20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Times New Roman" pitchFamily="18" charset="0"/>
                  </a:rPr>
                  <a:t> </a:t>
                </a:r>
                <a:r>
                  <a:rPr lang="en-GB" sz="2000" dirty="0" smtClean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Times New Roman" pitchFamily="18" charset="0"/>
                  </a:rPr>
                  <a:t>     </a:t>
                </a:r>
                <a:r>
                  <a:rPr lang="en-GB" sz="2000" dirty="0" smtClean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Times New Roman" pitchFamily="18" charset="0"/>
                  </a:rPr>
                  <a:t>number </a:t>
                </a:r>
                <a:r>
                  <a:rPr lang="en-GB" sz="2000" dirty="0" smtClean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Times New Roman" pitchFamily="18" charset="0"/>
                  </a:rPr>
                  <a:t>of converted photons)</a:t>
                </a:r>
                <a:endParaRPr lang="en-GB" sz="28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6368497" y="3861048"/>
              <a:ext cx="101181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000" dirty="0" smtClean="0">
                  <a:latin typeface="+mn-lt"/>
                  <a:cs typeface="Times New Roman" pitchFamily="18" charset="0"/>
                </a:rPr>
                <a:t>π</a:t>
              </a:r>
              <a:r>
                <a:rPr lang="en-GB" sz="2000" baseline="30000" dirty="0" smtClean="0">
                  <a:latin typeface="+mn-lt"/>
                  <a:cs typeface="Times New Roman" pitchFamily="18" charset="0"/>
                </a:rPr>
                <a:t>0 </a:t>
              </a:r>
              <a:r>
                <a:rPr lang="en-GB" sz="2000" dirty="0" smtClean="0">
                  <a:latin typeface="+mn-lt"/>
                  <a:cs typeface="Times New Roman" pitchFamily="18" charset="0"/>
                </a:rPr>
                <a:t>→ </a:t>
              </a:r>
              <a:r>
                <a:rPr lang="el-GR" sz="2000" dirty="0" smtClean="0">
                  <a:latin typeface="+mn-lt"/>
                  <a:cs typeface="Times New Roman" pitchFamily="18" charset="0"/>
                </a:rPr>
                <a:t>γγ</a:t>
              </a:r>
              <a:endParaRPr lang="en-GB" sz="2000" dirty="0">
                <a:latin typeface="+mn-l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716017" y="3190820"/>
            <a:ext cx="3816423" cy="3190508"/>
            <a:chOff x="323528" y="3190820"/>
            <a:chExt cx="3816423" cy="3190508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190820"/>
              <a:ext cx="3776656" cy="3190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 rot="5400000">
              <a:off x="2769832" y="4552899"/>
              <a:ext cx="249401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dirty="0"/>
                <a:t>Nuclear Physics, Section B 867 (</a:t>
              </a:r>
              <a:r>
                <a:rPr lang="en-GB" sz="1000" dirty="0" smtClean="0"/>
                <a:t>2013) 1</a:t>
              </a:r>
              <a:endParaRPr lang="en-GB" sz="1000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416235" y="3892986"/>
            <a:ext cx="109998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latin typeface="+mn-lt"/>
                <a:cs typeface="Times New Roman" pitchFamily="18" charset="0"/>
              </a:rPr>
              <a:t>B</a:t>
            </a:r>
            <a:r>
              <a:rPr lang="en-US" sz="2000" baseline="30000" dirty="0">
                <a:latin typeface="+mn-lt"/>
                <a:cs typeface="Times New Roman" pitchFamily="18" charset="0"/>
              </a:rPr>
              <a:t>0</a:t>
            </a:r>
            <a:r>
              <a:rPr lang="en-US" sz="2000" dirty="0">
                <a:latin typeface="+mn-lt"/>
                <a:cs typeface="Times New Roman" pitchFamily="18" charset="0"/>
              </a:rPr>
              <a:t>→K*</a:t>
            </a:r>
            <a:r>
              <a:rPr lang="el-GR" sz="2000" dirty="0">
                <a:latin typeface="+mn-lt"/>
                <a:cs typeface="Times New Roman" pitchFamily="18" charset="0"/>
              </a:rPr>
              <a:t>γ</a:t>
            </a:r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622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32040" y="2436814"/>
            <a:ext cx="4032448" cy="1136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-99392"/>
            <a:ext cx="7462604" cy="1044352"/>
          </a:xfrm>
        </p:spPr>
        <p:txBody>
          <a:bodyPr>
            <a:normAutofit/>
          </a:bodyPr>
          <a:lstStyle/>
          <a:p>
            <a:r>
              <a:rPr lang="en-GB" dirty="0" smtClean="0"/>
              <a:t>Calorimeter  upgrade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31</a:t>
            </a:fld>
            <a:endParaRPr lang="fr-FR" sz="1400" dirty="0"/>
          </a:p>
        </p:txBody>
      </p:sp>
      <p:sp>
        <p:nvSpPr>
          <p:cNvPr id="11" name="Rectangle 10"/>
          <p:cNvSpPr/>
          <p:nvPr/>
        </p:nvSpPr>
        <p:spPr>
          <a:xfrm>
            <a:off x="288032" y="836712"/>
            <a:ext cx="4139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40 MHz readout electronics:</a:t>
            </a:r>
          </a:p>
          <a:p>
            <a:pPr marL="285750" indent="-28575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r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educe photomultiplier gain </a:t>
            </a:r>
          </a:p>
          <a:p>
            <a:pPr marL="285750" indent="-28575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a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dopt electronics </a:t>
            </a:r>
            <a:endParaRPr lang="en-GB" sz="1800" dirty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003356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Radiation </a:t>
            </a:r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damage on detectors:</a:t>
            </a:r>
            <a:endParaRPr lang="en-GB" dirty="0" smtClean="0">
              <a:solidFill>
                <a:srgbClr val="FFC70D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 err="1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Preshower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and SPD removed</a:t>
            </a: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HCAL modules ok up to ~50 fb</a:t>
            </a:r>
            <a:r>
              <a:rPr lang="en-GB" sz="18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-1</a:t>
            </a: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irradiation tests show that most exposed ECAL modules resist up to ~20 fb</a:t>
            </a:r>
            <a:r>
              <a:rPr lang="en-GB" sz="18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-1 </a:t>
            </a: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  <a:sym typeface="Wingdings" pitchFamily="2" charset="2"/>
              </a:rPr>
              <a:t> LS3</a:t>
            </a:r>
            <a:endParaRPr lang="en-GB" sz="1800" dirty="0" smtClean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4682" y="3502749"/>
            <a:ext cx="4356498" cy="3094603"/>
            <a:chOff x="179503" y="2350621"/>
            <a:chExt cx="4356498" cy="3094603"/>
          </a:xfrm>
        </p:grpSpPr>
        <p:grpSp>
          <p:nvGrpSpPr>
            <p:cNvPr id="23" name="Group 22"/>
            <p:cNvGrpSpPr/>
            <p:nvPr/>
          </p:nvGrpSpPr>
          <p:grpSpPr>
            <a:xfrm>
              <a:off x="179512" y="2350621"/>
              <a:ext cx="4356489" cy="3094603"/>
              <a:chOff x="4398781" y="3245096"/>
              <a:chExt cx="4637724" cy="3094603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404335" y="3861048"/>
                <a:ext cx="4632170" cy="2478651"/>
                <a:chOff x="-1347513" y="3965454"/>
                <a:chExt cx="4632170" cy="2478651"/>
              </a:xfrm>
            </p:grpSpPr>
            <p:pic>
              <p:nvPicPr>
                <p:cNvPr id="1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331"/>
                <a:stretch/>
              </p:blipFill>
              <p:spPr bwMode="auto">
                <a:xfrm>
                  <a:off x="251520" y="3965454"/>
                  <a:ext cx="3033137" cy="24786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347513" y="4211181"/>
                  <a:ext cx="1296144" cy="213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7" name="Straight Connector 16"/>
                <p:cNvCxnSpPr/>
                <p:nvPr/>
              </p:nvCxnSpPr>
              <p:spPr bwMode="auto">
                <a:xfrm>
                  <a:off x="-819799" y="5815754"/>
                  <a:ext cx="1368152" cy="432048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accent2">
                      <a:lumMod val="75000"/>
                    </a:schemeClr>
                  </a:solidFill>
                  <a:prstDash val="solid"/>
                  <a:round/>
                  <a:headEnd type="arrow" w="med" len="med"/>
                  <a:tailEnd type="none" w="med" len="med"/>
                </a:ln>
                <a:effectLst/>
              </p:spPr>
            </p:cxnSp>
            <p:cxnSp>
              <p:nvCxnSpPr>
                <p:cNvPr id="18" name="Straight Connector 17"/>
                <p:cNvCxnSpPr/>
                <p:nvPr/>
              </p:nvCxnSpPr>
              <p:spPr bwMode="auto">
                <a:xfrm>
                  <a:off x="-819799" y="4735634"/>
                  <a:ext cx="1368152" cy="1152128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accent2">
                      <a:lumMod val="75000"/>
                    </a:schemeClr>
                  </a:solidFill>
                  <a:prstDash val="solid"/>
                  <a:round/>
                  <a:headEnd type="arrow" w="med" len="med"/>
                  <a:tailEnd type="none" w="med" len="med"/>
                </a:ln>
                <a:effectLst/>
              </p:spPr>
            </p:cxnSp>
          </p:grpSp>
          <p:sp>
            <p:nvSpPr>
              <p:cNvPr id="3" name="TextBox 2"/>
              <p:cNvSpPr txBox="1"/>
              <p:nvPr/>
            </p:nvSpPr>
            <p:spPr>
              <a:xfrm>
                <a:off x="4398781" y="3245096"/>
                <a:ext cx="45759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dirty="0" smtClean="0">
                    <a:solidFill>
                      <a:srgbClr val="FFC70D"/>
                    </a:solidFill>
                    <a:latin typeface="+mn-lt"/>
                    <a:cs typeface="Times New Roman" pitchFamily="18" charset="0"/>
                  </a:rPr>
                  <a:t>Innermost ECAL modules around beam-pipe can be replaced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 bwMode="auto">
            <a:xfrm>
              <a:off x="179503" y="3717032"/>
              <a:ext cx="504065" cy="1080120"/>
            </a:xfrm>
            <a:prstGeom prst="rect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rgbClr val="0234B0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4038600" cy="300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44008" y="836712"/>
            <a:ext cx="44246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70D"/>
                </a:solidFill>
                <a:latin typeface="+mn-lt"/>
              </a:rPr>
              <a:t> Impact of pile-up on</a:t>
            </a:r>
            <a:r>
              <a:rPr lang="en-GB" dirty="0">
                <a:solidFill>
                  <a:srgbClr val="FFC70D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FFC70D"/>
                </a:solidFill>
                <a:latin typeface="+mn-lt"/>
              </a:rPr>
              <a:t>the energy / </a:t>
            </a:r>
          </a:p>
          <a:p>
            <a:r>
              <a:rPr lang="en-GB" dirty="0">
                <a:solidFill>
                  <a:srgbClr val="FFC70D"/>
                </a:solidFill>
                <a:latin typeface="+mn-lt"/>
              </a:rPr>
              <a:t> </a:t>
            </a:r>
            <a:r>
              <a:rPr lang="en-GB" dirty="0" smtClean="0">
                <a:solidFill>
                  <a:srgbClr val="FFC70D"/>
                </a:solidFill>
                <a:latin typeface="+mn-lt"/>
              </a:rPr>
              <a:t>position measurement:</a:t>
            </a:r>
            <a:endParaRPr lang="en-GB" dirty="0">
              <a:solidFill>
                <a:srgbClr val="FFC70D"/>
              </a:solidFill>
              <a:latin typeface="+mn-lt"/>
            </a:endParaRPr>
          </a:p>
          <a:p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Change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the reconstruction and define</a:t>
            </a:r>
          </a:p>
          <a:p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smaller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clusters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575" y="2454853"/>
            <a:ext cx="3547889" cy="11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80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876" y="174352"/>
            <a:ext cx="7714124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Particle ID with the </a:t>
            </a:r>
            <a:r>
              <a:rPr lang="en-GB" dirty="0" err="1" smtClean="0"/>
              <a:t>Muon</a:t>
            </a:r>
            <a:r>
              <a:rPr lang="en-GB" dirty="0" smtClean="0"/>
              <a:t> System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32</a:t>
            </a:fld>
            <a:endParaRPr lang="fr-FR" sz="14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5" y="936221"/>
            <a:ext cx="2779421" cy="342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23528" y="4509120"/>
            <a:ext cx="4935265" cy="1725870"/>
            <a:chOff x="179512" y="1034152"/>
            <a:chExt cx="4935265" cy="1725870"/>
          </a:xfrm>
        </p:grpSpPr>
        <p:sp>
          <p:nvSpPr>
            <p:cNvPr id="3" name="Rectangle 2"/>
            <p:cNvSpPr/>
            <p:nvPr/>
          </p:nvSpPr>
          <p:spPr>
            <a:xfrm>
              <a:off x="190031" y="1034152"/>
              <a:ext cx="49247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H</a:t>
              </a:r>
              <a:r>
                <a:rPr lang="en-GB" sz="2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igh detection efficiency: ε(</a:t>
              </a:r>
              <a:r>
                <a:rPr lang="el-GR" sz="2000" dirty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μ) = (</a:t>
              </a:r>
              <a:r>
                <a:rPr lang="el-GR" sz="2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97.3±1.2</a:t>
              </a:r>
              <a:r>
                <a:rPr lang="el-GR" sz="2000" dirty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)%</a:t>
              </a:r>
              <a:endParaRPr lang="en-GB" sz="2000" dirty="0">
                <a:solidFill>
                  <a:srgbClr val="FFC70D"/>
                </a:solidFill>
                <a:latin typeface="+mn-lt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79512" y="1436583"/>
              <a:ext cx="4572000" cy="13234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sz="2000" dirty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L</a:t>
              </a:r>
              <a:r>
                <a:rPr lang="en-GB" sz="2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ow misidentification rates:</a:t>
              </a:r>
              <a:endParaRPr lang="en-GB" sz="2000" dirty="0">
                <a:solidFill>
                  <a:srgbClr val="FFC70D"/>
                </a:solidFill>
                <a:latin typeface="+mn-lt"/>
                <a:cs typeface="Times New Roman" pitchFamily="18" charset="0"/>
              </a:endParaRPr>
            </a:p>
            <a:p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	ε(p </a:t>
              </a:r>
              <a:r>
                <a:rPr lang="en-GB" sz="20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→ µ) = (0.21 ± 0.05)%</a:t>
              </a:r>
            </a:p>
            <a:p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	ε(</a:t>
              </a:r>
              <a:r>
                <a:rPr lang="el-GR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π</a:t>
              </a:r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→ </a:t>
              </a:r>
              <a:r>
                <a:rPr lang="en-GB" sz="20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µ) </a:t>
              </a:r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 = </a:t>
              </a:r>
              <a:r>
                <a:rPr lang="en-GB" sz="20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(2.38 ± 0.02)%</a:t>
              </a:r>
            </a:p>
            <a:p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	ε(K→ </a:t>
              </a:r>
              <a:r>
                <a:rPr lang="en-GB" sz="20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µ) = (1.67 ± 0.06)%</a:t>
              </a:r>
            </a:p>
          </p:txBody>
        </p:sp>
      </p:grp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62507"/>
            <a:ext cx="3107494" cy="269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99695" y="1099899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MWPC</a:t>
            </a:r>
          </a:p>
        </p:txBody>
      </p:sp>
      <p:cxnSp>
        <p:nvCxnSpPr>
          <p:cNvPr id="11" name="Straight Arrow Connector 10"/>
          <p:cNvCxnSpPr>
            <a:stCxn id="7" idx="1"/>
          </p:cNvCxnSpPr>
          <p:nvPr/>
        </p:nvCxnSpPr>
        <p:spPr bwMode="auto">
          <a:xfrm flipH="1">
            <a:off x="2797871" y="1269176"/>
            <a:ext cx="701824" cy="167045"/>
          </a:xfrm>
          <a:prstGeom prst="straightConnector1">
            <a:avLst/>
          </a:prstGeom>
          <a:noFill/>
          <a:ln w="19050" cap="flat" cmpd="sng" algn="ctr">
            <a:solidFill>
              <a:srgbClr val="FFC70D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5004048" y="961694"/>
            <a:ext cx="3649550" cy="2683330"/>
            <a:chOff x="4788024" y="836712"/>
            <a:chExt cx="3649550" cy="2683330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836712"/>
              <a:ext cx="3649550" cy="268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372199" y="1412776"/>
              <a:ext cx="473627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Y</a:t>
              </a:r>
              <a:r>
                <a:rPr lang="en-US" sz="1600" b="1" baseline="-25000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1S</a:t>
              </a:r>
              <a:r>
                <a:rPr lang="en-US" sz="16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 </a:t>
              </a:r>
              <a:endPara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60232" y="2010326"/>
              <a:ext cx="473627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Y</a:t>
              </a:r>
              <a:r>
                <a:rPr lang="en-US" sz="1600" b="1" baseline="-25000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2S</a:t>
              </a:r>
              <a:r>
                <a:rPr lang="en-US" sz="16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 </a:t>
              </a:r>
              <a:endPara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22709" y="2370366"/>
              <a:ext cx="473627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Y</a:t>
              </a:r>
              <a:r>
                <a:rPr lang="en-US" sz="1600" b="1" baseline="-25000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3S</a:t>
              </a:r>
              <a:r>
                <a:rPr lang="en-US" sz="1600" b="1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 </a:t>
              </a:r>
              <a:endPara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89057" y="1650286"/>
              <a:ext cx="119936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b="1" dirty="0" err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sz="1600" b="1" baseline="-25000" dirty="0" err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nS</a:t>
              </a:r>
              <a:r>
                <a:rPr lang="en-GB" sz="16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→ µ</a:t>
              </a:r>
              <a:r>
                <a:rPr lang="en-GB" sz="1600" b="1" baseline="30000" dirty="0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GB" sz="16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µ</a:t>
              </a:r>
              <a:r>
                <a:rPr lang="en-GB" sz="1600" b="1" baseline="30000" dirty="0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̶ </a:t>
              </a:r>
            </a:p>
          </p:txBody>
        </p:sp>
      </p:grpSp>
      <p:sp>
        <p:nvSpPr>
          <p:cNvPr id="20" name="Rectangle 19"/>
          <p:cNvSpPr/>
          <p:nvPr/>
        </p:nvSpPr>
        <p:spPr bwMode="auto">
          <a:xfrm>
            <a:off x="496435" y="4509120"/>
            <a:ext cx="4400109" cy="16027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rgbClr val="0234B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760" y="152400"/>
            <a:ext cx="6482680" cy="45720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Muon</a:t>
            </a:r>
            <a:r>
              <a:rPr lang="en-GB" dirty="0" smtClean="0"/>
              <a:t> System upgrade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33</a:t>
            </a:fld>
            <a:endParaRPr lang="fr-FR" sz="1400" dirty="0"/>
          </a:p>
        </p:txBody>
      </p:sp>
      <p:pic>
        <p:nvPicPr>
          <p:cNvPr id="7" name="Picture 6" descr="upgraded system.pptx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" t="12690" r="7198" b="8848"/>
          <a:stretch/>
        </p:blipFill>
        <p:spPr>
          <a:xfrm>
            <a:off x="1778543" y="2470118"/>
            <a:ext cx="6753897" cy="4055226"/>
          </a:xfrm>
          <a:prstGeom prst="rect">
            <a:avLst/>
          </a:prstGeom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899592" y="807983"/>
            <a:ext cx="7848872" cy="204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996600"/>
              </a:buClr>
              <a:buSzPct val="70000"/>
              <a:buFont typeface="+mj-lt"/>
              <a:buNone/>
              <a:defRPr sz="2000" b="1" u="none">
                <a:solidFill>
                  <a:srgbClr val="0234B0"/>
                </a:solidFill>
                <a:effectLst/>
                <a:latin typeface="+mn-lt"/>
                <a:ea typeface="+mn-ea"/>
                <a:cs typeface="+mn-cs"/>
              </a:defRPr>
            </a:lvl1pPr>
            <a:lvl2pPr marL="265113" indent="-265113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itchFamily="2" charset="2"/>
              <a:buChar char="Ø"/>
              <a:defRPr sz="2800" b="1">
                <a:solidFill>
                  <a:schemeClr val="accent6">
                    <a:lumMod val="75000"/>
                  </a:schemeClr>
                </a:solidFill>
                <a:latin typeface="+mn-lt"/>
              </a:defRPr>
            </a:lvl2pPr>
            <a:lvl3pPr marL="447675" indent="-182563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1800">
                <a:solidFill>
                  <a:srgbClr val="0234B0"/>
                </a:solidFill>
                <a:latin typeface="+mn-lt"/>
              </a:defRPr>
            </a:lvl3pPr>
            <a:lvl4pPr marL="539750" indent="-274638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ü"/>
              <a:defRPr sz="1600" b="1">
                <a:solidFill>
                  <a:schemeClr val="tx2"/>
                </a:solidFill>
                <a:latin typeface="+mn-lt"/>
              </a:defRPr>
            </a:lvl4pPr>
            <a:lvl5pPr marL="895350" indent="-265113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defRPr sz="1600" b="1" baseline="0">
                <a:solidFill>
                  <a:schemeClr val="tx2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b="0" kern="0" dirty="0" smtClean="0">
                <a:solidFill>
                  <a:srgbClr val="FFC000"/>
                </a:solidFill>
                <a:cs typeface="Times New Roman" pitchFamily="18" charset="0"/>
              </a:rPr>
              <a:t>Modifications due to higher luminosity and 40 MHz readout: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1800" b="0" kern="0" dirty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r</a:t>
            </a:r>
            <a:r>
              <a:rPr lang="en-US" sz="1800" b="0" kern="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emove M1 due to too high occupancies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1800" b="0" kern="0" dirty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  <a:sym typeface="Wingdings"/>
              </a:rPr>
              <a:t>additional shielding behind HCAL to reduce the rate in the inner region of </a:t>
            </a:r>
            <a:r>
              <a:rPr lang="en-GB" sz="1800" b="0" kern="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  <a:sym typeface="Wingdings"/>
              </a:rPr>
              <a:t>M2</a:t>
            </a:r>
            <a:endParaRPr lang="en-US" sz="1800" b="0" kern="0" dirty="0" smtClean="0">
              <a:solidFill>
                <a:schemeClr val="bg1">
                  <a:lumMod val="95000"/>
                </a:schemeClr>
              </a:solidFill>
              <a:cs typeface="Times New Roman" pitchFamily="18" charset="0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1800" b="0" kern="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keep on-detector </a:t>
            </a:r>
            <a:r>
              <a:rPr lang="en-US" sz="1800" b="0" kern="0" dirty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e</a:t>
            </a:r>
            <a:r>
              <a:rPr lang="en-US" sz="1800" b="0" kern="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lectronics (CARIOCA); already at 40 MHz readout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US" sz="1800" b="0" kern="0" dirty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n</a:t>
            </a:r>
            <a:r>
              <a:rPr lang="en-US" sz="1800" b="0" kern="0" dirty="0" smtClean="0">
                <a:solidFill>
                  <a:schemeClr val="bg1">
                    <a:lumMod val="95000"/>
                  </a:schemeClr>
                </a:solidFill>
                <a:cs typeface="Times New Roman" pitchFamily="18" charset="0"/>
              </a:rPr>
              <a:t>ew off-detector electronics for an efficient readout via PCIe40 R/O boards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1800" b="0" kern="0" dirty="0" smtClean="0">
              <a:solidFill>
                <a:schemeClr val="bg1">
                  <a:lumMod val="9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3" y="3140968"/>
            <a:ext cx="1584175" cy="707886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o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n-detector electronics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504" y="4869160"/>
            <a:ext cx="1584175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off-detector electronics</a:t>
            </a:r>
          </a:p>
        </p:txBody>
      </p:sp>
    </p:spTree>
    <p:extLst>
      <p:ext uri="{BB962C8B-B14F-4D97-AF65-F5344CB8AC3E}">
        <p14:creationId xmlns:p14="http://schemas.microsoft.com/office/powerpoint/2010/main" val="35597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35496"/>
            <a:ext cx="7462604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Summary  and  Conclusions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34</a:t>
            </a:fld>
            <a:endParaRPr lang="fr-FR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124744"/>
            <a:ext cx="7632848" cy="5157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LHCb is producing world best measurements in the b- and c-quark sector </a:t>
            </a:r>
            <a:r>
              <a:rPr lang="en-GB" sz="2000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d</a:t>
            </a:r>
            <a:r>
              <a:rPr lang="en-GB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ue </a:t>
            </a:r>
            <a:r>
              <a:rPr lang="en-GB" sz="2000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to its excellent detector </a:t>
            </a:r>
            <a:r>
              <a:rPr lang="en-GB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performance. </a:t>
            </a:r>
          </a:p>
          <a:p>
            <a:pPr marL="342900" indent="-342900">
              <a:spcBef>
                <a:spcPts val="500"/>
              </a:spcBef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B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y 2018 with ~8 fb</a:t>
            </a:r>
            <a:r>
              <a:rPr lang="en-GB" sz="20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-1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LHCb will find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or rule-out large sources of flavour symmetry breaking at the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TeV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scale.</a:t>
            </a:r>
          </a:p>
          <a:p>
            <a:pPr marL="342900" indent="-342900">
              <a:spcBef>
                <a:spcPts val="5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endParaRPr lang="en-GB" sz="2000" dirty="0" smtClean="0">
              <a:solidFill>
                <a:srgbClr val="FFC70D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5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T</a:t>
            </a:r>
            <a:r>
              <a:rPr lang="en-GB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he LHCb upgrade is mandatory to reach experimental precisions of the order of the theoretical uncertainties.</a:t>
            </a:r>
          </a:p>
          <a:p>
            <a:pPr marL="342900" indent="-342900">
              <a:spcBef>
                <a:spcPts val="500"/>
              </a:spcBef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A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n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efficient and selective software trigger with access to the full detector information at every 25 ns bunch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crossing will allow to collect the necessary ≥50 fb</a:t>
            </a:r>
            <a:r>
              <a:rPr lang="en-GB" sz="20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-1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within ~10 years.</a:t>
            </a:r>
          </a:p>
          <a:p>
            <a:pPr marL="342900" indent="-342900">
              <a:spcBef>
                <a:spcPts val="5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FFC70D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500"/>
              </a:spcBef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T</a:t>
            </a:r>
            <a:r>
              <a:rPr lang="en-GB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he LHCb </a:t>
            </a:r>
            <a:r>
              <a:rPr lang="en-GB" sz="2000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upgrade is fully </a:t>
            </a:r>
            <a:r>
              <a:rPr lang="en-GB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approved, </a:t>
            </a:r>
            <a:r>
              <a:rPr lang="en-GB" sz="2000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with </a:t>
            </a:r>
            <a:r>
              <a:rPr lang="en-GB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the last </a:t>
            </a:r>
            <a:r>
              <a:rPr lang="en-GB" sz="2000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TDR under </a:t>
            </a:r>
            <a:r>
              <a:rPr lang="en-GB" sz="2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review.</a:t>
            </a:r>
            <a:endParaRPr lang="en-GB" sz="2000" dirty="0">
              <a:solidFill>
                <a:srgbClr val="FFC70D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500"/>
              </a:spcBef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T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he detector upgrade to 40 MHz readout sustaining a levelled luminosity of 2 x 10</a:t>
            </a:r>
            <a:r>
              <a:rPr lang="en-GB" sz="2000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33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cm</a:t>
            </a:r>
            <a:r>
              <a:rPr lang="en-GB" sz="2000" baseline="30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-2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s</a:t>
            </a:r>
            <a:r>
              <a:rPr lang="en-GB" sz="2000" baseline="30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anose="02020603050405020304" pitchFamily="18" charset="0"/>
              </a:rPr>
              <a:t>-1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at 25 ns bunch spacing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is under preparation, to be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operational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at the beginning of 2020.</a:t>
            </a:r>
          </a:p>
        </p:txBody>
      </p:sp>
    </p:spTree>
    <p:extLst>
      <p:ext uri="{BB962C8B-B14F-4D97-AF65-F5344CB8AC3E}">
        <p14:creationId xmlns:p14="http://schemas.microsoft.com/office/powerpoint/2010/main" val="14176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841" y="152400"/>
            <a:ext cx="7610655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Some highlights of LHCb results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4</a:t>
            </a:fld>
            <a:endParaRPr lang="fr-FR" sz="1400" dirty="0"/>
          </a:p>
        </p:txBody>
      </p:sp>
      <p:grpSp>
        <p:nvGrpSpPr>
          <p:cNvPr id="7" name="Group 6"/>
          <p:cNvGrpSpPr/>
          <p:nvPr/>
        </p:nvGrpSpPr>
        <p:grpSpPr>
          <a:xfrm>
            <a:off x="251520" y="925654"/>
            <a:ext cx="3862209" cy="2791379"/>
            <a:chOff x="179512" y="836712"/>
            <a:chExt cx="3856143" cy="2704753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836712"/>
              <a:ext cx="3856143" cy="2544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 rot="5400000">
              <a:off x="3077797" y="1898128"/>
              <a:ext cx="149432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dirty="0" smtClean="0"/>
                <a:t>PRD </a:t>
              </a:r>
              <a:r>
                <a:rPr lang="en-GB" sz="1000" dirty="0"/>
                <a:t>87 (2013) 112010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9512" y="3213417"/>
              <a:ext cx="3856143" cy="328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l-GR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Φ</a:t>
              </a:r>
              <a:r>
                <a:rPr lang="en-GB" sz="16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 </a:t>
              </a:r>
              <a:r>
                <a:rPr lang="en-GB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0.01 ± 0.07(</a:t>
              </a:r>
              <a:r>
                <a:rPr lang="en-GB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stat</a:t>
              </a:r>
              <a:r>
                <a:rPr lang="en-GB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± 0.01(</a:t>
              </a:r>
              <a:r>
                <a:rPr lang="en-GB" sz="16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syst</a:t>
              </a:r>
              <a:r>
                <a:rPr lang="en-GB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GB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84550" y="3764942"/>
            <a:ext cx="3863914" cy="2904418"/>
            <a:chOff x="228600" y="3789040"/>
            <a:chExt cx="3887253" cy="2736304"/>
          </a:xfrm>
        </p:grpSpPr>
        <p:grpSp>
          <p:nvGrpSpPr>
            <p:cNvPr id="2063" name="Group 2062"/>
            <p:cNvGrpSpPr/>
            <p:nvPr/>
          </p:nvGrpSpPr>
          <p:grpSpPr>
            <a:xfrm>
              <a:off x="228600" y="3789040"/>
              <a:ext cx="3767336" cy="2736304"/>
              <a:chOff x="228600" y="3805974"/>
              <a:chExt cx="3692949" cy="2664296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28600" y="3805974"/>
                <a:ext cx="3692949" cy="2664296"/>
                <a:chOff x="296283" y="3933056"/>
                <a:chExt cx="3561058" cy="2520280"/>
              </a:xfrm>
            </p:grpSpPr>
            <p:pic>
              <p:nvPicPr>
                <p:cNvPr id="2056" name="Picture 8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3" r="5416"/>
                <a:stretch/>
              </p:blipFill>
              <p:spPr bwMode="auto">
                <a:xfrm>
                  <a:off x="296283" y="3933056"/>
                  <a:ext cx="3561058" cy="25202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5" name="Rectangle 24"/>
                <p:cNvSpPr/>
                <p:nvPr/>
              </p:nvSpPr>
              <p:spPr>
                <a:xfrm>
                  <a:off x="1429365" y="5295370"/>
                  <a:ext cx="1268552" cy="3118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sz="1600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 </a:t>
                  </a:r>
                  <a:r>
                    <a:rPr lang="en-US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Wingdings"/>
                    </a:rPr>
                    <a:t>→ </a:t>
                  </a:r>
                  <a:r>
                    <a:rPr lang="en-US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K*</a:t>
                  </a:r>
                  <a:r>
                    <a:rPr lang="en-US" sz="1600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r>
                    <a:rPr lang="en-US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μ</a:t>
                  </a:r>
                  <a:r>
                    <a:rPr lang="en-US" sz="1600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</a:t>
                  </a:r>
                  <a:r>
                    <a:rPr lang="en-US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μ</a:t>
                  </a:r>
                  <a:r>
                    <a:rPr lang="en-US" sz="1600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</a:t>
                  </a:r>
                  <a:endPara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62" name="TextBox 2061"/>
              <p:cNvSpPr txBox="1"/>
              <p:nvPr/>
            </p:nvSpPr>
            <p:spPr>
              <a:xfrm>
                <a:off x="1466430" y="4287195"/>
                <a:ext cx="5677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latin typeface="Times New Roman" pitchFamily="18" charset="0"/>
                    <a:cs typeface="Times New Roman" pitchFamily="18" charset="0"/>
                  </a:rPr>
                  <a:t>1 fb</a:t>
                </a:r>
                <a:r>
                  <a:rPr lang="en-GB" sz="1400" baseline="30000" dirty="0" smtClean="0">
                    <a:latin typeface="Times New Roman" pitchFamily="18" charset="0"/>
                    <a:cs typeface="Times New Roman" pitchFamily="18" charset="0"/>
                  </a:rPr>
                  <a:t>-1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420607" y="5585325"/>
              <a:ext cx="20954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n-GB" sz="16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GB" sz="16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GB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4.9 ± 0.9 GeV</a:t>
              </a:r>
              <a:r>
                <a:rPr lang="en-GB" sz="16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GB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/c</a:t>
              </a:r>
              <a:r>
                <a:rPr lang="en-GB" sz="16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2624592" y="5034083"/>
              <a:ext cx="273630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/>
                <a:t>JHEP 1308 (2013) 131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1520" y="3786207"/>
            <a:ext cx="3862208" cy="2877531"/>
            <a:chOff x="4716016" y="781862"/>
            <a:chExt cx="3790198" cy="2719148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875912"/>
              <a:ext cx="3627870" cy="2625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49" name="Group 2048"/>
            <p:cNvGrpSpPr/>
            <p:nvPr/>
          </p:nvGrpSpPr>
          <p:grpSpPr>
            <a:xfrm>
              <a:off x="4716016" y="781862"/>
              <a:ext cx="3548457" cy="1598822"/>
              <a:chOff x="4878287" y="709854"/>
              <a:chExt cx="3548457" cy="1598822"/>
            </a:xfrm>
          </p:grpSpPr>
          <p:pic>
            <p:nvPicPr>
              <p:cNvPr id="2061" name="Picture 1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8287" y="709854"/>
                <a:ext cx="3548457" cy="20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6715509" y="1970122"/>
                <a:ext cx="159530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l-G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GB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GB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(67.2±12.0</a:t>
                </a:r>
                <a:r>
                  <a:rPr lang="el-G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l-G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 </a:t>
                </a:r>
                <a:endParaRPr lang="en-GB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6559966" y="2401143"/>
              <a:ext cx="132440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GB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rom B</a:t>
              </a: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→DK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7027470" y="2022266"/>
              <a:ext cx="2711155" cy="246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 smtClean="0"/>
                <a:t>LHCb-CONF-2013-006</a:t>
              </a:r>
              <a:endParaRPr lang="en-GB" sz="1000" dirty="0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7740352" y="2693018"/>
              <a:ext cx="288032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rgbClr val="0234B0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84550" y="908720"/>
            <a:ext cx="3863914" cy="2739658"/>
            <a:chOff x="4668526" y="3586635"/>
            <a:chExt cx="3863914" cy="273965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8526" y="3586635"/>
              <a:ext cx="3634509" cy="2557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" name="Rectangle 2049"/>
            <p:cNvSpPr/>
            <p:nvPr/>
          </p:nvSpPr>
          <p:spPr>
            <a:xfrm rot="5400000">
              <a:off x="7083989" y="4802480"/>
              <a:ext cx="265068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 smtClean="0"/>
                <a:t>PRL 111 (2013) 101805</a:t>
              </a:r>
              <a:endParaRPr lang="en-GB" sz="1000" dirty="0"/>
            </a:p>
          </p:txBody>
        </p:sp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8526" y="6034907"/>
              <a:ext cx="3863914" cy="29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extBox 32"/>
          <p:cNvSpPr txBox="1"/>
          <p:nvPr/>
        </p:nvSpPr>
        <p:spPr>
          <a:xfrm>
            <a:off x="5868144" y="1124744"/>
            <a:ext cx="115448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1600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16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 → µ</a:t>
            </a:r>
            <a:r>
              <a:rPr lang="en-GB" sz="160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GB" sz="1600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GB" sz="1600" baseline="30000" dirty="0" smtClean="0">
                <a:latin typeface="Times New Roman" pitchFamily="18" charset="0"/>
                <a:cs typeface="Times New Roman" pitchFamily="18" charset="0"/>
              </a:rPr>
              <a:t> ̶ </a:t>
            </a:r>
          </a:p>
        </p:txBody>
      </p:sp>
    </p:spTree>
    <p:extLst>
      <p:ext uri="{BB962C8B-B14F-4D97-AF65-F5344CB8AC3E}">
        <p14:creationId xmlns:p14="http://schemas.microsoft.com/office/powerpoint/2010/main" val="19898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44624"/>
            <a:ext cx="7668344" cy="72717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Motivation for the LHCb upgrade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5</a:t>
            </a:fld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224118" y="852532"/>
            <a:ext cx="891988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Clr>
                <a:srgbClr val="FFC000"/>
              </a:buClr>
            </a:pPr>
            <a:r>
              <a:rPr lang="en-GB" b="1" dirty="0" smtClean="0">
                <a:solidFill>
                  <a:srgbClr val="FFC000"/>
                </a:solidFill>
                <a:latin typeface="+mn-lt"/>
                <a:cs typeface="Times New Roman" pitchFamily="18" charset="0"/>
              </a:rPr>
              <a:t>Present </a:t>
            </a:r>
            <a:r>
              <a:rPr lang="en-GB" b="1" dirty="0">
                <a:solidFill>
                  <a:srgbClr val="FFC000"/>
                </a:solidFill>
                <a:latin typeface="+mn-lt"/>
                <a:cs typeface="Times New Roman" pitchFamily="18" charset="0"/>
              </a:rPr>
              <a:t>experimental status:</a:t>
            </a:r>
          </a:p>
          <a:p>
            <a:pPr marL="342900" indent="-3429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flavour changing processes are consistent with the CKM mechanism</a:t>
            </a:r>
          </a:p>
          <a:p>
            <a:pPr marL="342900" indent="-3429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large sources of flavour symmetry breaking are excluded at the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TeV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scale</a:t>
            </a:r>
          </a:p>
          <a:p>
            <a:pPr marL="342900" indent="-3429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the flavour structure of NP would be very peculiar at the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TeV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 scale (MFV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)</a:t>
            </a:r>
          </a:p>
          <a:p>
            <a:pPr marL="342900" indent="-3429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ts val="300"/>
              </a:spcBef>
            </a:pPr>
            <a:r>
              <a:rPr lang="en-GB" b="1" dirty="0" smtClean="0">
                <a:solidFill>
                  <a:srgbClr val="FFC000"/>
                </a:solidFill>
                <a:latin typeface="+mn-lt"/>
                <a:cs typeface="Times New Roman" pitchFamily="18" charset="0"/>
              </a:rPr>
              <a:t>Why is the LHCb upgrade important:</a:t>
            </a:r>
            <a:endParaRPr lang="en-GB" b="1" dirty="0">
              <a:solidFill>
                <a:srgbClr val="FFC000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measurable deviations from the SM are still expected, but should be small</a:t>
            </a:r>
          </a:p>
          <a:p>
            <a:pPr marL="342900" indent="-3429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need to go to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high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precision measurements to probe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clean observables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ts val="300"/>
              </a:spcBef>
              <a:buClr>
                <a:srgbClr val="FFC000"/>
              </a:buClr>
            </a:pPr>
            <a:r>
              <a:rPr lang="en-GB" sz="2200" b="1" dirty="0" smtClean="0">
                <a:solidFill>
                  <a:srgbClr val="FF0000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 LHCb </a:t>
            </a:r>
            <a:r>
              <a:rPr lang="en-GB" sz="2200" b="1" dirty="0">
                <a:solidFill>
                  <a:srgbClr val="FF0000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upgrade essential</a:t>
            </a:r>
            <a:r>
              <a:rPr lang="en-GB" sz="2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to increase statistical precision </a:t>
            </a:r>
            <a:r>
              <a:rPr lang="en-GB" sz="22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significantly</a:t>
            </a:r>
          </a:p>
          <a:p>
            <a:pPr>
              <a:spcBef>
                <a:spcPts val="300"/>
              </a:spcBef>
              <a:buClr>
                <a:srgbClr val="FFC000"/>
              </a:buClr>
            </a:pPr>
            <a:endParaRPr lang="en-US" sz="1900" dirty="0" smtClean="0">
              <a:solidFill>
                <a:schemeClr val="bg1">
                  <a:lumMod val="95000"/>
                </a:schemeClr>
              </a:solidFill>
              <a:latin typeface="+mn-lt"/>
              <a:cs typeface="Arial"/>
            </a:endParaRPr>
          </a:p>
          <a:p>
            <a:pPr marL="342900" indent="-3429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/>
              </a:rPr>
              <a:t>Quark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Arial"/>
              </a:rPr>
              <a:t>flavour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Arial"/>
              </a:rPr>
              <a:t> physics main component, but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/>
              </a:rPr>
              <a:t>physics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Arial"/>
              </a:rPr>
              <a:t>program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/>
              </a:rPr>
              <a:t>includes also:</a:t>
            </a:r>
          </a:p>
          <a:p>
            <a:pPr marL="800100" lvl="1" indent="-3429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/>
              </a:rPr>
              <a:t>Lepton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Arial"/>
              </a:rPr>
              <a:t>flavour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Arial"/>
              </a:rPr>
              <a:t>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/>
              </a:rPr>
              <a:t>physics</a:t>
            </a:r>
          </a:p>
          <a:p>
            <a:pPr marL="800100" lvl="1" indent="-3429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/>
              </a:rPr>
              <a:t>Electroweak physics</a:t>
            </a:r>
          </a:p>
          <a:p>
            <a:pPr marL="800100" lvl="1" indent="-342900">
              <a:spcBef>
                <a:spcPts val="300"/>
              </a:spcBef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Arial"/>
              </a:rPr>
              <a:t>Exotic searches, proton-ion physics</a:t>
            </a:r>
          </a:p>
          <a:p>
            <a:pPr>
              <a:spcBef>
                <a:spcPts val="300"/>
              </a:spcBef>
              <a:buClr>
                <a:srgbClr val="FFC000"/>
              </a:buClr>
            </a:pP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  <a:sym typeface="Wingdings" panose="05000000000000000000" pitchFamily="2" charset="2"/>
              </a:rPr>
              <a:t> Reinforce LHCb as 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  <a:sym typeface="Wingdings" panose="05000000000000000000" pitchFamily="2" charset="2"/>
              </a:rPr>
              <a:t>g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eneral 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purpose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forward detector </a:t>
            </a:r>
            <a:endParaRPr lang="en-US" b="1" dirty="0">
              <a:solidFill>
                <a:srgbClr val="FF00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71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LHCb upgrade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85" y="1514995"/>
            <a:ext cx="2881810" cy="40941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905A7-C380-224C-AE77-88C3488D350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36" y="1514995"/>
            <a:ext cx="2886724" cy="409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4"/>
          <p:cNvSpPr txBox="1"/>
          <p:nvPr/>
        </p:nvSpPr>
        <p:spPr>
          <a:xfrm>
            <a:off x="1619672" y="5949280"/>
            <a:ext cx="230425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r>
              <a:rPr sz="1800" spc="-20" dirty="0" smtClean="0">
                <a:solidFill>
                  <a:srgbClr val="FFC000"/>
                </a:solidFill>
                <a:latin typeface="+mn-lt"/>
                <a:cs typeface="Arial"/>
              </a:rPr>
              <a:t>CERN-LHCC-201</a:t>
            </a:r>
            <a:r>
              <a:rPr lang="en-GB" sz="1800" spc="-20" dirty="0">
                <a:solidFill>
                  <a:srgbClr val="FFC000"/>
                </a:solidFill>
                <a:latin typeface="+mn-lt"/>
                <a:cs typeface="Arial"/>
              </a:rPr>
              <a:t>1</a:t>
            </a:r>
            <a:r>
              <a:rPr sz="1800" spc="-20" dirty="0" smtClean="0">
                <a:solidFill>
                  <a:srgbClr val="FFC000"/>
                </a:solidFill>
                <a:latin typeface="+mn-lt"/>
                <a:cs typeface="Arial"/>
              </a:rPr>
              <a:t>-0</a:t>
            </a:r>
            <a:r>
              <a:rPr lang="en-GB" sz="1800" spc="-20" dirty="0" smtClean="0">
                <a:solidFill>
                  <a:srgbClr val="FFC000"/>
                </a:solidFill>
                <a:latin typeface="+mn-lt"/>
                <a:cs typeface="Arial"/>
              </a:rPr>
              <a:t>01</a:t>
            </a:r>
            <a:endParaRPr sz="1800" dirty="0">
              <a:solidFill>
                <a:srgbClr val="FFC000"/>
              </a:solidFill>
              <a:latin typeface="+mn-lt"/>
              <a:cs typeface="Arial"/>
            </a:endParaRPr>
          </a:p>
        </p:txBody>
      </p:sp>
      <p:sp>
        <p:nvSpPr>
          <p:cNvPr id="13" name="object 24"/>
          <p:cNvSpPr txBox="1"/>
          <p:nvPr/>
        </p:nvSpPr>
        <p:spPr>
          <a:xfrm>
            <a:off x="5220072" y="5960313"/>
            <a:ext cx="230425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r>
              <a:rPr sz="1800" spc="-20" dirty="0" smtClean="0">
                <a:solidFill>
                  <a:srgbClr val="FFC000"/>
                </a:solidFill>
                <a:latin typeface="+mn-lt"/>
                <a:cs typeface="Arial"/>
              </a:rPr>
              <a:t>CERN-LHCC-201</a:t>
            </a:r>
            <a:r>
              <a:rPr lang="en-GB" sz="1800" spc="-20" dirty="0">
                <a:solidFill>
                  <a:srgbClr val="FFC000"/>
                </a:solidFill>
                <a:latin typeface="+mn-lt"/>
                <a:cs typeface="Arial"/>
              </a:rPr>
              <a:t>2</a:t>
            </a:r>
            <a:r>
              <a:rPr sz="1800" spc="-20" dirty="0" smtClean="0">
                <a:solidFill>
                  <a:srgbClr val="FFC000"/>
                </a:solidFill>
                <a:latin typeface="+mn-lt"/>
                <a:cs typeface="Arial"/>
              </a:rPr>
              <a:t>-0</a:t>
            </a:r>
            <a:r>
              <a:rPr lang="en-GB" sz="1800" spc="-20" dirty="0" smtClean="0">
                <a:solidFill>
                  <a:srgbClr val="FFC000"/>
                </a:solidFill>
                <a:latin typeface="+mn-lt"/>
                <a:cs typeface="Arial"/>
              </a:rPr>
              <a:t>07</a:t>
            </a:r>
            <a:endParaRPr sz="1800" dirty="0">
              <a:solidFill>
                <a:srgbClr val="FFC0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9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895341" y="1501620"/>
            <a:ext cx="936104" cy="142332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1C200-3A00-42FE-B0FA-53B0F3BCD125}" type="slidenum">
              <a:rPr lang="fr-FR" smtClean="0"/>
              <a:pPr>
                <a:defRPr/>
              </a:pPr>
              <a:t>7</a:t>
            </a:fld>
            <a:endParaRPr lang="fr-FR" sz="1400" dirty="0"/>
          </a:p>
        </p:txBody>
      </p:sp>
      <p:sp>
        <p:nvSpPr>
          <p:cNvPr id="16" name="Rectangle 15"/>
          <p:cNvSpPr/>
          <p:nvPr/>
        </p:nvSpPr>
        <p:spPr>
          <a:xfrm>
            <a:off x="4392488" y="4472533"/>
            <a:ext cx="471601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LHCb</a:t>
            </a:r>
            <a:r>
              <a:rPr lang="en-GB" b="1" dirty="0" smtClean="0">
                <a:solidFill>
                  <a:srgbClr val="FFC70D"/>
                </a:solidFill>
                <a:latin typeface="+mn-lt"/>
                <a:cs typeface="Times New Roman" pitchFamily="18" charset="0"/>
                <a:sym typeface="Wingdings" pitchFamily="2" charset="2"/>
              </a:rPr>
              <a:t> </a:t>
            </a:r>
            <a:r>
              <a:rPr lang="en-GB" b="1" dirty="0">
                <a:solidFill>
                  <a:srgbClr val="FFC70D"/>
                </a:solidFill>
                <a:latin typeface="+mn-lt"/>
                <a:cs typeface="Times New Roman" pitchFamily="18" charset="0"/>
              </a:rPr>
              <a:t>upgrade </a:t>
            </a:r>
            <a:r>
              <a:rPr lang="en-GB" b="1" dirty="0" smtClean="0">
                <a:solidFill>
                  <a:srgbClr val="FFC70D"/>
                </a:solidFill>
                <a:latin typeface="+mn-lt"/>
                <a:cs typeface="Times New Roman" pitchFamily="18" charset="0"/>
                <a:sym typeface="Wingdings" pitchFamily="2" charset="2"/>
              </a:rPr>
              <a:t> ≥ </a:t>
            </a:r>
            <a:r>
              <a:rPr lang="en-GB" b="1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50 fb</a:t>
            </a:r>
            <a:r>
              <a:rPr lang="en-GB" b="1" baseline="30000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-1</a:t>
            </a:r>
            <a:r>
              <a:rPr lang="en-GB" b="1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:</a:t>
            </a:r>
            <a:r>
              <a:rPr lang="en-GB" dirty="0" smtClean="0">
                <a:solidFill>
                  <a:srgbClr val="FFC70D"/>
                </a:solidFill>
                <a:latin typeface="+mn-lt"/>
                <a:cs typeface="Times New Roman" pitchFamily="18" charset="0"/>
              </a:rPr>
              <a:t> </a:t>
            </a:r>
            <a:endParaRPr lang="en-GB" dirty="0">
              <a:solidFill>
                <a:srgbClr val="FFC70D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increase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precision on quark flavour physics observables</a:t>
            </a:r>
          </a:p>
          <a:p>
            <a:pPr marL="342900" indent="-342900">
              <a:buClr>
                <a:srgbClr val="FFC70D"/>
              </a:buCl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aim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at experimental sensitivities comparable to theoretical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rPr>
              <a:t>uncertainties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704856" cy="457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Expected luminosity evolution </a:t>
            </a:r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4382869" y="3284984"/>
            <a:ext cx="4653627" cy="1384995"/>
            <a:chOff x="539552" y="3464339"/>
            <a:chExt cx="3376400" cy="1384995"/>
          </a:xfrm>
        </p:grpSpPr>
        <p:sp>
          <p:nvSpPr>
            <p:cNvPr id="15" name="Rectangle 14"/>
            <p:cNvSpPr/>
            <p:nvPr/>
          </p:nvSpPr>
          <p:spPr>
            <a:xfrm>
              <a:off x="539552" y="3464339"/>
              <a:ext cx="33764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LHCb </a:t>
              </a:r>
              <a:r>
                <a:rPr lang="en-GB" b="1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up </a:t>
              </a:r>
              <a:r>
                <a:rPr lang="en-GB" b="1" dirty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to 2018 </a:t>
              </a:r>
              <a:r>
                <a:rPr lang="en-GB" b="1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  <a:sym typeface="Wingdings" pitchFamily="2" charset="2"/>
                </a:rPr>
                <a:t> ~ </a:t>
              </a:r>
              <a:r>
                <a:rPr lang="en-GB" b="1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8 fb</a:t>
              </a:r>
              <a:r>
                <a:rPr lang="en-GB" b="1" baseline="30000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-1</a:t>
              </a:r>
              <a:r>
                <a:rPr lang="en-GB" b="1" dirty="0" smtClean="0">
                  <a:solidFill>
                    <a:srgbClr val="FFC70D"/>
                  </a:solidFill>
                  <a:latin typeface="+mn-lt"/>
                  <a:cs typeface="Times New Roman" pitchFamily="18" charset="0"/>
                </a:rPr>
                <a:t>:</a:t>
              </a:r>
              <a:endParaRPr lang="en-GB" b="1" dirty="0">
                <a:solidFill>
                  <a:srgbClr val="FFC70D"/>
                </a:solidFill>
                <a:latin typeface="+mn-lt"/>
                <a:cs typeface="Times New Roman" pitchFamily="18" charset="0"/>
              </a:endParaRPr>
            </a:p>
            <a:p>
              <a:pPr marL="342900" indent="-342900">
                <a:buClr>
                  <a:srgbClr val="FFC70D"/>
                </a:buClr>
                <a:buFont typeface="Wingdings" panose="05000000000000000000" pitchFamily="2" charset="2"/>
                <a:buChar char="§"/>
              </a:pPr>
              <a:r>
                <a:rPr lang="en-GB" sz="20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f</a:t>
              </a:r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ind or rule-out </a:t>
              </a:r>
              <a:r>
                <a:rPr lang="en-GB" sz="20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l</a:t>
              </a:r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arge sources </a:t>
              </a:r>
              <a:r>
                <a:rPr lang="en-GB" sz="20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of </a:t>
              </a:r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flavour </a:t>
              </a:r>
              <a:r>
                <a:rPr lang="en-GB" sz="20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symmetry </a:t>
              </a:r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breaking </a:t>
              </a:r>
              <a:r>
                <a:rPr lang="en-GB" sz="20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at the </a:t>
              </a:r>
              <a:r>
                <a:rPr lang="en-GB" sz="2000" dirty="0" err="1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TeV</a:t>
              </a:r>
              <a:r>
                <a:rPr lang="en-GB" sz="20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GB" sz="2000" dirty="0" smtClean="0">
                  <a:solidFill>
                    <a:schemeClr val="bg1">
                      <a:lumMod val="95000"/>
                    </a:schemeClr>
                  </a:solidFill>
                  <a:latin typeface="+mn-lt"/>
                  <a:cs typeface="Times New Roman" pitchFamily="18" charset="0"/>
                </a:rPr>
                <a:t>scale</a:t>
              </a:r>
              <a:endParaRPr lang="en-GB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Times New Roman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91050" y="4249169"/>
              <a:ext cx="304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006C31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~</a:t>
              </a:r>
              <a:endParaRPr lang="en-GB" dirty="0"/>
            </a:p>
          </p:txBody>
        </p:sp>
      </p:grpSp>
      <p:cxnSp>
        <p:nvCxnSpPr>
          <p:cNvPr id="34" name="Straight Connector 33"/>
          <p:cNvCxnSpPr/>
          <p:nvPr/>
        </p:nvCxnSpPr>
        <p:spPr>
          <a:xfrm>
            <a:off x="196062" y="1429613"/>
            <a:ext cx="843528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50422" y="142961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50422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54478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358534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862590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366646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870702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374758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878814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382870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886926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390982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895038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99094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903150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407206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911262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415318" y="1285597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598894" y="1501621"/>
            <a:ext cx="936104" cy="142332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6903150" y="1501621"/>
            <a:ext cx="1152128" cy="142332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-8098" y="997565"/>
            <a:ext cx="93326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2010"/>
            </a:pP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 2011   2012   2013   2014   2015   2016   2017   2018   2019   2020   2021   2022   2023   2024   2025  2026</a:t>
            </a:r>
          </a:p>
          <a:p>
            <a:endParaRPr lang="en-US" sz="1600" dirty="0" smtClean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r>
              <a:rPr lang="en-US" sz="1600" b="1" dirty="0" smtClean="0">
                <a:solidFill>
                  <a:srgbClr val="FFC70D"/>
                </a:solidFill>
                <a:latin typeface="+mn-lt"/>
              </a:rPr>
              <a:t>         LHC Run I </a:t>
            </a:r>
            <a:r>
              <a:rPr lang="en-US" sz="1600" dirty="0" smtClean="0">
                <a:solidFill>
                  <a:srgbClr val="FFC70D"/>
                </a:solidFill>
                <a:latin typeface="+mn-lt"/>
              </a:rPr>
              <a:t>  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	      </a:t>
            </a:r>
            <a:r>
              <a:rPr lang="en-US" sz="1600" b="1" dirty="0" smtClean="0">
                <a:solidFill>
                  <a:srgbClr val="FFC70D"/>
                </a:solidFill>
                <a:latin typeface="+mn-lt"/>
              </a:rPr>
              <a:t>LS1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	        </a:t>
            </a:r>
            <a:r>
              <a:rPr lang="en-US" sz="1600" b="1" dirty="0" smtClean="0">
                <a:solidFill>
                  <a:srgbClr val="FFC70D"/>
                </a:solidFill>
                <a:latin typeface="+mn-lt"/>
              </a:rPr>
              <a:t>LHC Run II                 LS 2 	LHC Run III               LS3               LHC Run IV</a:t>
            </a: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    pp runs with 	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LHC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splice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	      pp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runs with 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        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LHC injector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	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pp runs with 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    HL-LHC prep</a:t>
            </a:r>
          </a:p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- 50ns bunch spacing	   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consoli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-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	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- 25ns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bunch spacing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,	    upgrade 	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- 25ns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b.spacing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     GPD phase 2	</a:t>
            </a:r>
          </a:p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- E</a:t>
            </a:r>
            <a:r>
              <a:rPr lang="en-US" sz="1400" baseline="-25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CM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 7TeV and 8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TeV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	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dation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	    -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E</a:t>
            </a:r>
            <a:r>
              <a:rPr lang="en-US" sz="1400" baseline="-25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CM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13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TeV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	     LHCb 	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- E</a:t>
            </a:r>
            <a:r>
              <a:rPr lang="en-US" sz="1400" baseline="-25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CM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14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TeV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            upgrades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LHCb </a:t>
            </a:r>
            <a:r>
              <a:rPr lang="en-GB" sz="1400" dirty="0" smtClean="0">
                <a:solidFill>
                  <a:schemeClr val="bg1"/>
                </a:solidFill>
                <a:latin typeface="Lucida Calligraphy" charset="0"/>
                <a:cs typeface="Lucida Calligraphy" charset="0"/>
                <a:sym typeface="Symbol" charset="0"/>
              </a:rPr>
              <a:t>L~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4x10</a:t>
            </a:r>
            <a:r>
              <a:rPr lang="en-GB" sz="1400" baseline="300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32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/cm</a:t>
            </a:r>
            <a:r>
              <a:rPr lang="en-GB" sz="1400" baseline="300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2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/s                                   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LHCb </a:t>
            </a:r>
            <a:r>
              <a:rPr lang="en-GB" sz="1400" dirty="0" smtClean="0">
                <a:solidFill>
                  <a:schemeClr val="bg1"/>
                </a:solidFill>
                <a:latin typeface="Lucida Calligraphy" charset="0"/>
                <a:cs typeface="Lucida Calligraphy" charset="0"/>
                <a:sym typeface="Symbol" charset="0"/>
              </a:rPr>
              <a:t>L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&gt;4x10</a:t>
            </a:r>
            <a:r>
              <a:rPr lang="en-GB" sz="1400" baseline="300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32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/cm</a:t>
            </a:r>
            <a:r>
              <a:rPr lang="en-GB" sz="1400" baseline="300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2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/s	  upgrade	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  <a:cs typeface="Lucida Calligraphy" charset="0"/>
                <a:sym typeface="Symbol" charset="0"/>
              </a:rPr>
              <a:t>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Lucida Calligraphy" charset="0"/>
                <a:sym typeface="Symbol" charset="0"/>
              </a:rPr>
              <a:t>  </a:t>
            </a:r>
            <a:r>
              <a:rPr lang="en-GB" sz="1400" dirty="0" smtClean="0">
                <a:solidFill>
                  <a:schemeClr val="bg1"/>
                </a:solidFill>
                <a:latin typeface="Lucida Calligraphy" charset="0"/>
                <a:cs typeface="Lucida Calligraphy" charset="0"/>
                <a:sym typeface="Symbol" charset="0"/>
              </a:rPr>
              <a:t>L 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&gt; 1x10</a:t>
            </a:r>
            <a:r>
              <a:rPr lang="en-GB" sz="1400" baseline="300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33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/cm</a:t>
            </a:r>
            <a:r>
              <a:rPr lang="en-GB" sz="1400" baseline="300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2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/s	                  </a:t>
            </a:r>
            <a:r>
              <a:rPr lang="en-GB" sz="1400" dirty="0" smtClean="0">
                <a:solidFill>
                  <a:schemeClr val="bg1"/>
                </a:solidFill>
                <a:latin typeface="Lucida Calligraphy" charset="0"/>
                <a:cs typeface="Lucida Calligraphy" charset="0"/>
                <a:sym typeface="Symbol" charset="0"/>
              </a:rPr>
              <a:t>L</a:t>
            </a:r>
            <a:r>
              <a:rPr lang="en-GB" sz="1400" dirty="0" smtClean="0">
                <a:solidFill>
                  <a:schemeClr val="bg1"/>
                </a:solidFill>
                <a:cs typeface="Lucida Calligraphy" charset="0"/>
                <a:sym typeface="Symbol" charset="0"/>
              </a:rPr>
              <a:t>=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2x10</a:t>
            </a:r>
            <a:r>
              <a:rPr lang="en-GB" sz="1400" baseline="300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33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/cm</a:t>
            </a:r>
            <a:r>
              <a:rPr lang="en-GB" sz="1400" baseline="300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2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/s</a:t>
            </a:r>
            <a:endParaRPr lang="en-US" sz="1400" dirty="0" smtClean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      LHCb 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∫</a:t>
            </a:r>
            <a:r>
              <a:rPr lang="en-GB" sz="1400" dirty="0" smtClean="0">
                <a:solidFill>
                  <a:schemeClr val="bg1"/>
                </a:solidFill>
                <a:latin typeface="Lucida Calligraphy" charset="0"/>
                <a:cs typeface="Lucida Calligraphy" charset="0"/>
                <a:sym typeface="Symbol" charset="0"/>
              </a:rPr>
              <a:t>L ~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3/fb                                     	         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LHCb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∫</a:t>
            </a:r>
            <a:r>
              <a:rPr lang="en-GB" sz="1400" dirty="0" smtClean="0">
                <a:solidFill>
                  <a:schemeClr val="bg1"/>
                </a:solidFill>
                <a:latin typeface="Lucida Calligraphy" charset="0"/>
                <a:cs typeface="Lucida Calligraphy" charset="0"/>
                <a:sym typeface="Symbol" charset="0"/>
              </a:rPr>
              <a:t>L 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&gt;5/fb		  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LHCb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∫</a:t>
            </a:r>
            <a:r>
              <a:rPr lang="en-GB" sz="1400" dirty="0">
                <a:solidFill>
                  <a:schemeClr val="bg1"/>
                </a:solidFill>
                <a:latin typeface="Lucida Calligraphy" charset="0"/>
                <a:cs typeface="Lucida Calligraphy" charset="0"/>
                <a:sym typeface="Symbol" charset="0"/>
              </a:rPr>
              <a:t>L 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&gt; 15/fb 	               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  <a:cs typeface="Lucida Calligraphy" charset="0"/>
                <a:sym typeface="Symbol" charset="0"/>
              </a:rPr>
              <a:t>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Lucida Calligraphy" charset="0"/>
                <a:sym typeface="Symbol" charset="0"/>
              </a:rPr>
              <a:t>      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∫</a:t>
            </a:r>
            <a:r>
              <a:rPr lang="en-GB" sz="1400" dirty="0">
                <a:solidFill>
                  <a:schemeClr val="bg1"/>
                </a:solidFill>
                <a:latin typeface="Lucida Calligraphy" charset="0"/>
                <a:cs typeface="Lucida Calligraphy" charset="0"/>
                <a:sym typeface="Symbol" charset="0"/>
              </a:rPr>
              <a:t>L </a:t>
            </a:r>
            <a:r>
              <a:rPr lang="en-GB" sz="1400" dirty="0" smtClean="0">
                <a:solidFill>
                  <a:schemeClr val="bg1"/>
                </a:solidFill>
                <a:latin typeface="+mn-lt"/>
                <a:cs typeface="Lucida Calligraphy" charset="0"/>
                <a:sym typeface="Symbol" charset="0"/>
              </a:rPr>
              <a:t>&gt; 23/fb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>
                  <a:lumMod val="9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endParaRPr lang="en-US" sz="1600" dirty="0" smtClean="0">
              <a:solidFill>
                <a:schemeClr val="bg1">
                  <a:lumMod val="9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endParaRPr lang="en-GB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8982"/>
            <a:ext cx="3744416" cy="332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-99392"/>
            <a:ext cx="8136904" cy="10443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LHCb upgrade - expected precision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462624" cy="227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1268760"/>
            <a:ext cx="3894584" cy="227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435783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49080"/>
            <a:ext cx="403244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7848" y="836712"/>
            <a:ext cx="2626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C000"/>
                </a:solidFill>
                <a:latin typeface="+mn-lt"/>
              </a:rPr>
              <a:t>B</a:t>
            </a:r>
            <a:r>
              <a:rPr lang="en-US" i="1" baseline="-25000" dirty="0" err="1">
                <a:solidFill>
                  <a:srgbClr val="FFC000"/>
                </a:solidFill>
                <a:latin typeface="+mn-lt"/>
              </a:rPr>
              <a:t>s</a:t>
            </a:r>
            <a:r>
              <a:rPr lang="en-US" i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en-US" dirty="0">
                <a:solidFill>
                  <a:srgbClr val="FFC000"/>
                </a:solidFill>
                <a:latin typeface="+mn-lt"/>
              </a:rPr>
              <a:t>mixing phase 𝜙</a:t>
            </a:r>
            <a:r>
              <a:rPr lang="en-US" i="1" baseline="-25000" dirty="0">
                <a:solidFill>
                  <a:srgbClr val="FFC000"/>
                </a:solidFill>
                <a:latin typeface="+mn-lt"/>
              </a:rPr>
              <a:t>s</a:t>
            </a:r>
            <a:endParaRPr lang="en-GB" baseline="-25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764704"/>
            <a:ext cx="21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FFC000"/>
                </a:solidFill>
                <a:latin typeface="+mn-lt"/>
              </a:rPr>
              <a:t>q</a:t>
            </a:r>
            <a:r>
              <a:rPr lang="en-GB" baseline="-25000" dirty="0">
                <a:solidFill>
                  <a:srgbClr val="FFC000"/>
                </a:solidFill>
                <a:latin typeface="+mn-lt"/>
              </a:rPr>
              <a:t>0</a:t>
            </a:r>
            <a:r>
              <a:rPr lang="en-GB" dirty="0">
                <a:solidFill>
                  <a:srgbClr val="FFC000"/>
                </a:solidFill>
                <a:latin typeface="+mn-lt"/>
              </a:rPr>
              <a:t> from </a:t>
            </a:r>
            <a:r>
              <a:rPr lang="en-GB" i="1" dirty="0">
                <a:solidFill>
                  <a:srgbClr val="FFC000"/>
                </a:solidFill>
                <a:latin typeface="+mn-lt"/>
              </a:rPr>
              <a:t>B→K</a:t>
            </a:r>
            <a:r>
              <a:rPr lang="en-GB" i="1" baseline="30000" dirty="0">
                <a:solidFill>
                  <a:srgbClr val="FFC000"/>
                </a:solidFill>
                <a:latin typeface="+mn-lt"/>
              </a:rPr>
              <a:t>*</a:t>
            </a:r>
            <a:r>
              <a:rPr lang="en-GB" i="1" dirty="0" err="1">
                <a:solidFill>
                  <a:srgbClr val="FFC000"/>
                </a:solidFill>
                <a:latin typeface="+mn-lt"/>
              </a:rPr>
              <a:t>ll</a:t>
            </a:r>
            <a:endParaRPr lang="en-GB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3687415"/>
            <a:ext cx="3174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+mn-lt"/>
              </a:rPr>
              <a:t>CKM angle 𝛾 from trees</a:t>
            </a:r>
            <a:endParaRPr lang="en-GB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2120" y="3717032"/>
            <a:ext cx="2405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+mn-lt"/>
              </a:rPr>
              <a:t>A</a:t>
            </a:r>
            <a:r>
              <a:rPr lang="en-US" baseline="-25000" dirty="0">
                <a:solidFill>
                  <a:srgbClr val="FFC000"/>
                </a:solidFill>
                <a:latin typeface="+mn-lt"/>
              </a:rPr>
              <a:t>𝛤</a:t>
            </a:r>
            <a:r>
              <a:rPr lang="en-US" dirty="0">
                <a:solidFill>
                  <a:srgbClr val="FFC000"/>
                </a:solidFill>
                <a:latin typeface="+mn-lt"/>
              </a:rPr>
              <a:t>: CPV in charm</a:t>
            </a:r>
            <a:endParaRPr lang="en-GB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193533" y="3679675"/>
            <a:ext cx="536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From M.H. Schune, ECFA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HL-LHC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2013 workshop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347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227456"/>
            <a:ext cx="7534612" cy="681264"/>
          </a:xfrm>
        </p:spPr>
        <p:txBody>
          <a:bodyPr>
            <a:normAutofit fontScale="90000"/>
          </a:bodyPr>
          <a:lstStyle/>
          <a:p>
            <a:r>
              <a:rPr lang="en-GB" dirty="0"/>
              <a:t>LHCb statistical sensitivity to flavour observables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16" y="5811830"/>
            <a:ext cx="8779436" cy="665169"/>
          </a:xfrm>
        </p:spPr>
        <p:txBody>
          <a:bodyPr>
            <a:normAutofit fontScale="92500" lnSpcReduction="10000"/>
          </a:bodyPr>
          <a:lstStyle/>
          <a:p>
            <a:pPr marL="118872" indent="0">
              <a:buNone/>
            </a:pPr>
            <a:r>
              <a:rPr lang="en-US" sz="2000" dirty="0">
                <a:solidFill>
                  <a:srgbClr val="FFC000"/>
                </a:solidFill>
              </a:rPr>
              <a:t>Getting </a:t>
            </a:r>
            <a:r>
              <a:rPr lang="en-US" sz="2000" dirty="0" smtClean="0">
                <a:solidFill>
                  <a:srgbClr val="FFC000"/>
                </a:solidFill>
              </a:rPr>
              <a:t>close </a:t>
            </a:r>
            <a:r>
              <a:rPr lang="en-US" sz="2000" dirty="0">
                <a:solidFill>
                  <a:srgbClr val="FFC000"/>
                </a:solidFill>
              </a:rPr>
              <a:t>to the theoretical </a:t>
            </a:r>
            <a:r>
              <a:rPr lang="en-US" sz="2000" dirty="0" smtClean="0">
                <a:solidFill>
                  <a:srgbClr val="FFC000"/>
                </a:solidFill>
              </a:rPr>
              <a:t>uncertainties           </a:t>
            </a:r>
            <a:r>
              <a:rPr lang="en-GB" sz="2000" b="1" dirty="0" smtClean="0">
                <a:solidFill>
                  <a:srgbClr val="008000"/>
                </a:solidFill>
                <a:cs typeface="Times New Roman" pitchFamily="18" charset="0"/>
              </a:rPr>
              <a:t>8 fb</a:t>
            </a:r>
            <a:r>
              <a:rPr lang="en-GB" sz="2000" b="1" baseline="30000" dirty="0" smtClean="0">
                <a:solidFill>
                  <a:srgbClr val="008000"/>
                </a:solidFill>
                <a:cs typeface="Times New Roman" pitchFamily="18" charset="0"/>
              </a:rPr>
              <a:t>-1  </a:t>
            </a:r>
            <a:r>
              <a:rPr lang="en-GB" sz="2000" b="1" dirty="0" smtClean="0">
                <a:solidFill>
                  <a:srgbClr val="008000"/>
                </a:solidFill>
                <a:cs typeface="Times New Roman" pitchFamily="18" charset="0"/>
              </a:rPr>
              <a:t>up to 2018</a:t>
            </a:r>
          </a:p>
          <a:p>
            <a:pPr marL="118872" indent="0">
              <a:buNone/>
            </a:pPr>
            <a:r>
              <a:rPr lang="en-US" sz="2000" b="1" dirty="0">
                <a:solidFill>
                  <a:srgbClr val="FFC70D"/>
                </a:solidFill>
                <a:cs typeface="Times New Roman" pitchFamily="18" charset="0"/>
              </a:rPr>
              <a:t>	</a:t>
            </a:r>
            <a:r>
              <a:rPr lang="en-US" sz="2000" b="1" dirty="0" smtClean="0">
                <a:solidFill>
                  <a:srgbClr val="FFC70D"/>
                </a:solidFill>
                <a:cs typeface="Times New Roman" pitchFamily="18" charset="0"/>
              </a:rPr>
              <a:t>					</a:t>
            </a:r>
            <a:r>
              <a:rPr lang="en-GB" sz="2000" b="1" dirty="0">
                <a:solidFill>
                  <a:srgbClr val="FFC70D"/>
                </a:solidFill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rgbClr val="FFC70D"/>
                </a:solidFill>
                <a:cs typeface="Times New Roman" pitchFamily="18" charset="0"/>
              </a:rPr>
              <a:t>       </a:t>
            </a:r>
            <a:r>
              <a:rPr lang="en-GB" sz="2000" b="1" dirty="0" smtClean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≥ </a:t>
            </a:r>
            <a:r>
              <a:rPr lang="en-GB" sz="2000" b="1" dirty="0" smtClean="0">
                <a:solidFill>
                  <a:srgbClr val="FF0000"/>
                </a:solidFill>
                <a:cs typeface="Times New Roman" pitchFamily="18" charset="0"/>
              </a:rPr>
              <a:t>50 </a:t>
            </a:r>
            <a:r>
              <a:rPr lang="en-GB" sz="2000" b="1" dirty="0">
                <a:solidFill>
                  <a:srgbClr val="FF0000"/>
                </a:solidFill>
                <a:cs typeface="Times New Roman" pitchFamily="18" charset="0"/>
              </a:rPr>
              <a:t>fb</a:t>
            </a:r>
            <a:r>
              <a:rPr lang="en-GB" sz="2000" b="1" baseline="30000" dirty="0">
                <a:solidFill>
                  <a:srgbClr val="FF0000"/>
                </a:solidFill>
                <a:cs typeface="Times New Roman" pitchFamily="18" charset="0"/>
              </a:rPr>
              <a:t>-1  </a:t>
            </a:r>
            <a:r>
              <a:rPr lang="en-GB" sz="2000" b="1" dirty="0" smtClean="0">
                <a:solidFill>
                  <a:srgbClr val="FF0000"/>
                </a:solidFill>
                <a:cs typeface="Times New Roman" pitchFamily="18" charset="0"/>
              </a:rPr>
              <a:t>for the upgrade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403802" cy="428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6879914" y="3253412"/>
            <a:ext cx="3954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Framework TDR for the  LHCb Upgrade </a:t>
            </a:r>
          </a:p>
          <a:p>
            <a:pPr algn="ctr"/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CERN-LHCC-2012-007</a:t>
            </a:r>
            <a:endParaRPr lang="en-GB" sz="1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706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63697</TotalTime>
  <Words>2482</Words>
  <Application>Microsoft Office PowerPoint</Application>
  <PresentationFormat>On-screen Show (4:3)</PresentationFormat>
  <Paragraphs>501</Paragraphs>
  <Slides>34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Module</vt:lpstr>
      <vt:lpstr>PowerPoint Presentation</vt:lpstr>
      <vt:lpstr>Overview </vt:lpstr>
      <vt:lpstr>Introduction</vt:lpstr>
      <vt:lpstr>Some highlights of LHCb results</vt:lpstr>
      <vt:lpstr>Motivation for the LHCb upgrade</vt:lpstr>
      <vt:lpstr>LHCb upgrade</vt:lpstr>
      <vt:lpstr>Expected luminosity evolution </vt:lpstr>
      <vt:lpstr>LHCb upgrade - expected precision </vt:lpstr>
      <vt:lpstr>LHCb statistical sensitivity to flavour observables</vt:lpstr>
      <vt:lpstr>Trigger upgrade</vt:lpstr>
      <vt:lpstr>LHCb  Trigger – Limitations</vt:lpstr>
      <vt:lpstr>LHCb  Trigger  Upgrade</vt:lpstr>
      <vt:lpstr>Detector upgrade to 40 MHz R/O </vt:lpstr>
      <vt:lpstr>Vertex Detector Upgrade </vt:lpstr>
      <vt:lpstr>Current  VErtex  LOcator</vt:lpstr>
      <vt:lpstr>VELO upgrade</vt:lpstr>
      <vt:lpstr>VELO upgrade</vt:lpstr>
      <vt:lpstr>VELO upgrade performance</vt:lpstr>
      <vt:lpstr>Tracker Upgrade</vt:lpstr>
      <vt:lpstr>Present  Tracking  System</vt:lpstr>
      <vt:lpstr>TT upgrade: Upstream Tracker (UT)</vt:lpstr>
      <vt:lpstr>T-stations upgrade: Fibre Tracker </vt:lpstr>
      <vt:lpstr>Tracking performance</vt:lpstr>
      <vt:lpstr>Tracking algorithm for the Trigger</vt:lpstr>
      <vt:lpstr>Particle Identification Upgrade</vt:lpstr>
      <vt:lpstr>Particle ID with RICH</vt:lpstr>
      <vt:lpstr>Present RICH 1 </vt:lpstr>
      <vt:lpstr>RICH upgrade</vt:lpstr>
      <vt:lpstr>Performance  RICH upgrade</vt:lpstr>
      <vt:lpstr>Particle ID with Calorimeters</vt:lpstr>
      <vt:lpstr>Calorimeter  upgrade</vt:lpstr>
      <vt:lpstr>Particle ID with the Muon System</vt:lpstr>
      <vt:lpstr>Muon System upgrade</vt:lpstr>
      <vt:lpstr>Summary  and  Conclusions</vt:lpstr>
    </vt:vector>
  </TitlesOfParts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Abraham Gallas</dc:title>
  <dc:creator>CERN User</dc:creator>
  <cp:lastModifiedBy>Burkhard Schmidt</cp:lastModifiedBy>
  <cp:revision>1686</cp:revision>
  <cp:lastPrinted>2011-06-06T13:24:06Z</cp:lastPrinted>
  <dcterms:created xsi:type="dcterms:W3CDTF">2009-08-30T01:52:09Z</dcterms:created>
  <dcterms:modified xsi:type="dcterms:W3CDTF">2014-07-11T11:00:23Z</dcterms:modified>
</cp:coreProperties>
</file>