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2" r:id="rId5"/>
    <p:sldId id="263" r:id="rId6"/>
    <p:sldId id="261" r:id="rId7"/>
    <p:sldId id="273" r:id="rId8"/>
    <p:sldId id="268" r:id="rId9"/>
    <p:sldId id="281" r:id="rId10"/>
    <p:sldId id="271" r:id="rId11"/>
    <p:sldId id="264" r:id="rId12"/>
    <p:sldId id="274" r:id="rId13"/>
    <p:sldId id="266" r:id="rId14"/>
    <p:sldId id="275" r:id="rId15"/>
    <p:sldId id="267" r:id="rId16"/>
    <p:sldId id="277" r:id="rId17"/>
    <p:sldId id="280" r:id="rId18"/>
    <p:sldId id="279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e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e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e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0.emf"/><Relationship Id="rId4" Type="http://schemas.openxmlformats.org/officeDocument/2006/relationships/image" Target="../media/image21.e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66C58-E364-42AD-B308-33FFCEAB8203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EBAF4-CAD5-4EFA-8032-68DA1F9D9FE3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88422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21C28-70C9-4310-B921-8BE9197B1912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10406-080D-430E-8DBA-56C6F09E6FE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55104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10406-080D-430E-8DBA-56C6F09E6FE9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616339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10406-080D-430E-8DBA-56C6F09E6FE9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9356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4206E-C559-4E3E-97C0-5DCAF305E8E1}" type="slidenum">
              <a:rPr lang="ja-JP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21951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359C-2F28-4141-9F1A-3A1E04DBBB9A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864B-3142-4AF4-B050-D09B6AEB48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359C-2F28-4141-9F1A-3A1E04DBBB9A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864B-3142-4AF4-B050-D09B6AEB48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359C-2F28-4141-9F1A-3A1E04DBBB9A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864B-3142-4AF4-B050-D09B6AEB48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359C-2F28-4141-9F1A-3A1E04DBBB9A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864B-3142-4AF4-B050-D09B6AEB48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359C-2F28-4141-9F1A-3A1E04DBBB9A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864B-3142-4AF4-B050-D09B6AEB48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359C-2F28-4141-9F1A-3A1E04DBBB9A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864B-3142-4AF4-B050-D09B6AEB48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359C-2F28-4141-9F1A-3A1E04DBBB9A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864B-3142-4AF4-B050-D09B6AEB48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359C-2F28-4141-9F1A-3A1E04DBBB9A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864B-3142-4AF4-B050-D09B6AEB48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359C-2F28-4141-9F1A-3A1E04DBBB9A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864B-3142-4AF4-B050-D09B6AEB48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359C-2F28-4141-9F1A-3A1E04DBBB9A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864B-3142-4AF4-B050-D09B6AEB48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6359C-2F28-4141-9F1A-3A1E04DBBB9A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864B-3142-4AF4-B050-D09B6AEB48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6359C-2F28-4141-9F1A-3A1E04DBBB9A}" type="datetimeFigureOut">
              <a:rPr kumimoji="1" lang="ja-JP" altLang="en-US" smtClean="0"/>
              <a:pPr/>
              <a:t>2014/7/8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864B-3142-4AF4-B050-D09B6AEB4880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oleObject" Target="../embeddings/oleObject49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51.bin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Relationship Id="rId14" Type="http://schemas.openxmlformats.org/officeDocument/2006/relationships/oleObject" Target="../embeddings/oleObject5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5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link.com/index/10.1140/epjc/s2005-02169-1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kmfitter.in2p3.fr/" TargetMode="External"/><Relationship Id="rId4" Type="http://schemas.openxmlformats.org/officeDocument/2006/relationships/hyperlink" Target="http://arxiv.org/abs/hep-ph/0406184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3.bin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 Violation and Six Quark Model 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400800" cy="1270992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M. Kobayashi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KEK and JSPS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80312" y="476672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2014/07/10</a:t>
            </a:r>
          </a:p>
          <a:p>
            <a:r>
              <a:rPr lang="en-US" altLang="ja-JP" dirty="0" smtClean="0"/>
              <a:t>London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900263" y="4755553"/>
            <a:ext cx="7500937" cy="1258887"/>
            <a:chOff x="827584" y="2780928"/>
            <a:chExt cx="7500937" cy="1258887"/>
          </a:xfrm>
        </p:grpSpPr>
        <p:graphicFrame>
          <p:nvGraphicFramePr>
            <p:cNvPr id="8194" name="Object 2"/>
            <p:cNvGraphicFramePr>
              <a:graphicFrameLocks noChangeAspect="1"/>
            </p:cNvGraphicFramePr>
            <p:nvPr/>
          </p:nvGraphicFramePr>
          <p:xfrm>
            <a:off x="827584" y="2780928"/>
            <a:ext cx="7500937" cy="1258887"/>
          </p:xfrm>
          <a:graphic>
            <a:graphicData uri="http://schemas.openxmlformats.org/presentationml/2006/ole">
              <p:oleObj spid="_x0000_s26680" name="数式" r:id="rId4" imgW="3898900" imgH="673100" progId="Equation.3">
                <p:embed/>
              </p:oleObj>
            </a:graphicData>
          </a:graphic>
        </p:graphicFrame>
        <p:sp>
          <p:nvSpPr>
            <p:cNvPr id="7" name="正方形/長方形 6"/>
            <p:cNvSpPr/>
            <p:nvPr/>
          </p:nvSpPr>
          <p:spPr>
            <a:xfrm>
              <a:off x="4860032" y="3645024"/>
              <a:ext cx="357187" cy="3571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7740352" y="2852936"/>
              <a:ext cx="428625" cy="35718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077913" y="1016000"/>
          <a:ext cx="2697162" cy="979488"/>
        </p:xfrm>
        <a:graphic>
          <a:graphicData uri="http://schemas.openxmlformats.org/presentationml/2006/ole">
            <p:oleObj spid="_x0000_s26681" name="数式" r:id="rId5" imgW="1333440" imgH="482400" progId="Equation.3">
              <p:embed/>
            </p:oleObj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4211960" y="764704"/>
          <a:ext cx="3357562" cy="1260475"/>
        </p:xfrm>
        <a:graphic>
          <a:graphicData uri="http://schemas.openxmlformats.org/presentationml/2006/ole">
            <p:oleObj spid="_x0000_s26682" name="数式" r:id="rId6" imgW="1841500" imgH="711200" progId="Equation.3">
              <p:embed/>
            </p:oleObj>
          </a:graphicData>
        </a:graphic>
      </p:graphicFrame>
      <p:sp>
        <p:nvSpPr>
          <p:cNvPr id="8200" name="テキスト ボックス 10"/>
          <p:cNvSpPr txBox="1">
            <a:spLocks noChangeArrowheads="1"/>
          </p:cNvSpPr>
          <p:nvPr/>
        </p:nvSpPr>
        <p:spPr bwMode="auto">
          <a:xfrm>
            <a:off x="829103" y="284522"/>
            <a:ext cx="2077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u="sng" dirty="0">
                <a:ea typeface="HG明朝B" pitchFamily="17" charset="-128"/>
              </a:rPr>
              <a:t>6-Quark Model</a:t>
            </a:r>
            <a:endParaRPr lang="ja-JP" altLang="en-US" sz="2400" u="sng" dirty="0">
              <a:ea typeface="HG明朝B" pitchFamily="17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2051720" y="2488699"/>
            <a:ext cx="4626448" cy="1768262"/>
            <a:chOff x="1691680" y="3717032"/>
            <a:chExt cx="4626448" cy="1768262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1835696" y="3717032"/>
              <a:ext cx="3919663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9     -      5      =     3    +     1</a:t>
              </a:r>
              <a:endParaRPr kumimoji="1" lang="ja-JP" altLang="en-US" sz="28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691680" y="4509120"/>
              <a:ext cx="636713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U(3)</a:t>
              </a:r>
              <a:endParaRPr kumimoji="1" lang="ja-JP" altLang="en-US" sz="2000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123728" y="5085184"/>
              <a:ext cx="2204193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# of relative phases</a:t>
              </a:r>
              <a:endParaRPr kumimoji="1" lang="ja-JP" altLang="en-US" sz="2000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923928" y="4509120"/>
              <a:ext cx="1107804" cy="4001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/>
                <a:t>O</a:t>
              </a:r>
              <a:r>
                <a:rPr kumimoji="1" lang="en-US" altLang="ja-JP" sz="2000" dirty="0" smtClean="0"/>
                <a:t>(3):real</a:t>
              </a:r>
              <a:endParaRPr kumimoji="1" lang="ja-JP" altLang="en-US" sz="2000" dirty="0"/>
            </a:p>
          </p:txBody>
        </p:sp>
        <p:sp>
          <p:nvSpPr>
            <p:cNvPr id="15" name="上矢印 14"/>
            <p:cNvSpPr/>
            <p:nvPr/>
          </p:nvSpPr>
          <p:spPr>
            <a:xfrm>
              <a:off x="1979712" y="4293096"/>
              <a:ext cx="72008" cy="21602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上矢印 15"/>
            <p:cNvSpPr/>
            <p:nvPr/>
          </p:nvSpPr>
          <p:spPr>
            <a:xfrm>
              <a:off x="3131840" y="4293096"/>
              <a:ext cx="72008" cy="79208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上矢印 16"/>
            <p:cNvSpPr/>
            <p:nvPr/>
          </p:nvSpPr>
          <p:spPr>
            <a:xfrm>
              <a:off x="4427984" y="4293096"/>
              <a:ext cx="72008" cy="21602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148064" y="5085184"/>
              <a:ext cx="1170064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Imaginary </a:t>
              </a:r>
              <a:endParaRPr kumimoji="1" lang="ja-JP" altLang="en-US" dirty="0"/>
            </a:p>
          </p:txBody>
        </p:sp>
        <p:sp>
          <p:nvSpPr>
            <p:cNvPr id="19" name="上矢印 18"/>
            <p:cNvSpPr/>
            <p:nvPr/>
          </p:nvSpPr>
          <p:spPr>
            <a:xfrm>
              <a:off x="5508104" y="4293096"/>
              <a:ext cx="72008" cy="792088"/>
            </a:xfrm>
            <a:prstGeom prst="up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827584" y="1196752"/>
            <a:ext cx="3586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1973</a:t>
            </a:r>
            <a:r>
              <a:rPr kumimoji="1" lang="ja-JP" altLang="en-US" sz="2400" dirty="0" smtClean="0"/>
              <a:t>　</a:t>
            </a:r>
            <a:r>
              <a:rPr kumimoji="1" lang="en-US" altLang="ja-JP" sz="2400" dirty="0" smtClean="0"/>
              <a:t>Kobayashi, </a:t>
            </a:r>
            <a:r>
              <a:rPr kumimoji="1" lang="en-US" altLang="ja-JP" sz="2400" dirty="0" err="1" smtClean="0"/>
              <a:t>Maskawa</a:t>
            </a:r>
            <a:endParaRPr kumimoji="1" lang="ja-JP" altLang="en-US" sz="2400" dirty="0"/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27584" y="1844824"/>
            <a:ext cx="5544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Calibri" pitchFamily="34" charset="0"/>
              </a:rPr>
              <a:t>1974  </a:t>
            </a:r>
            <a:r>
              <a:rPr lang="en-US" altLang="ja-JP" sz="2400" dirty="0">
                <a:latin typeface="Calibri" pitchFamily="34" charset="0"/>
              </a:rPr>
              <a:t>Discovery of J/</a:t>
            </a:r>
            <a:r>
              <a:rPr lang="en-US" altLang="ja-JP" sz="2400" dirty="0">
                <a:latin typeface="Symbol" pitchFamily="18" charset="2"/>
              </a:rPr>
              <a:t>y </a:t>
            </a:r>
            <a:r>
              <a:rPr lang="en-US" altLang="ja-JP" sz="2400" dirty="0">
                <a:latin typeface="Calibri" pitchFamily="34" charset="0"/>
              </a:rPr>
              <a:t>particle </a:t>
            </a:r>
            <a:r>
              <a:rPr lang="en-US" altLang="ja-JP" sz="2400" dirty="0">
                <a:latin typeface="Symbol" pitchFamily="18" charset="2"/>
              </a:rPr>
              <a:t> </a:t>
            </a:r>
            <a:r>
              <a:rPr lang="en-US" altLang="ja-JP" sz="2400" dirty="0">
                <a:latin typeface="Calibri" pitchFamily="34" charset="0"/>
              </a:rPr>
              <a:t>  </a:t>
            </a:r>
            <a:r>
              <a:rPr lang="en-US" altLang="ja-JP" sz="2400" dirty="0" smtClean="0">
                <a:latin typeface="Calibri" pitchFamily="34" charset="0"/>
              </a:rPr>
              <a:t>( </a:t>
            </a:r>
            <a:r>
              <a:rPr lang="en-US" altLang="ja-JP" sz="2400" dirty="0">
                <a:latin typeface="Calibri" pitchFamily="34" charset="0"/>
              </a:rPr>
              <a:t>c-quark </a:t>
            </a:r>
            <a:r>
              <a:rPr lang="en-US" altLang="ja-JP" sz="2400" dirty="0" smtClean="0">
                <a:latin typeface="Calibri" pitchFamily="34" charset="0"/>
              </a:rPr>
              <a:t>)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7" name="テキスト ボックス 5"/>
          <p:cNvSpPr txBox="1">
            <a:spLocks noChangeArrowheads="1"/>
          </p:cNvSpPr>
          <p:nvPr/>
        </p:nvSpPr>
        <p:spPr bwMode="auto">
          <a:xfrm>
            <a:off x="827584" y="4149080"/>
            <a:ext cx="41118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Calibri" pitchFamily="34" charset="0"/>
              </a:rPr>
              <a:t>1975  </a:t>
            </a:r>
            <a:r>
              <a:rPr lang="en-US" altLang="ja-JP" sz="2400" dirty="0">
                <a:latin typeface="Calibri" pitchFamily="34" charset="0"/>
              </a:rPr>
              <a:t>Discovery of </a:t>
            </a:r>
            <a:r>
              <a:rPr lang="en-US" altLang="ja-JP" sz="2400" dirty="0">
                <a:latin typeface="Symbol" pitchFamily="18" charset="2"/>
              </a:rPr>
              <a:t>t</a:t>
            </a:r>
            <a:r>
              <a:rPr lang="en-US" altLang="ja-JP" sz="2400" dirty="0">
                <a:latin typeface="Calibri" pitchFamily="34" charset="0"/>
              </a:rPr>
              <a:t>-lepton </a:t>
            </a:r>
            <a:r>
              <a:rPr lang="en-US" altLang="ja-JP" sz="2400" dirty="0">
                <a:latin typeface="Symbol" pitchFamily="18" charset="2"/>
              </a:rPr>
              <a:t> </a:t>
            </a:r>
            <a:r>
              <a:rPr lang="en-US" altLang="ja-JP" sz="2400" dirty="0">
                <a:latin typeface="Calibri" pitchFamily="34" charset="0"/>
              </a:rPr>
              <a:t>    </a:t>
            </a:r>
            <a:endParaRPr lang="ja-JP" altLang="en-US" sz="2400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" name="テキスト ボックス 6"/>
          <p:cNvSpPr txBox="1">
            <a:spLocks noChangeArrowheads="1"/>
          </p:cNvSpPr>
          <p:nvPr/>
        </p:nvSpPr>
        <p:spPr bwMode="auto">
          <a:xfrm>
            <a:off x="827584" y="4725144"/>
            <a:ext cx="5360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Calibri" pitchFamily="34" charset="0"/>
              </a:rPr>
              <a:t>1977  </a:t>
            </a:r>
            <a:r>
              <a:rPr lang="en-US" altLang="ja-JP" sz="2400" dirty="0">
                <a:latin typeface="Calibri" pitchFamily="34" charset="0"/>
              </a:rPr>
              <a:t>Discovery of </a:t>
            </a:r>
            <a:r>
              <a:rPr lang="en-US" altLang="ja-JP" sz="2400" dirty="0">
                <a:latin typeface="Symbol" pitchFamily="18" charset="2"/>
              </a:rPr>
              <a:t>U </a:t>
            </a:r>
            <a:r>
              <a:rPr lang="en-US" altLang="ja-JP" sz="2400" dirty="0">
                <a:latin typeface="Calibri" pitchFamily="34" charset="0"/>
              </a:rPr>
              <a:t>particle </a:t>
            </a:r>
            <a:r>
              <a:rPr lang="en-US" altLang="ja-JP" sz="2400" dirty="0">
                <a:latin typeface="Symbol" pitchFamily="18" charset="2"/>
              </a:rPr>
              <a:t> </a:t>
            </a:r>
            <a:r>
              <a:rPr lang="en-US" altLang="ja-JP" sz="2400" dirty="0">
                <a:latin typeface="Calibri" pitchFamily="34" charset="0"/>
              </a:rPr>
              <a:t> </a:t>
            </a:r>
            <a:r>
              <a:rPr lang="en-US" altLang="ja-JP" sz="2400" dirty="0" smtClean="0">
                <a:latin typeface="Calibri" pitchFamily="34" charset="0"/>
              </a:rPr>
              <a:t>( b-quark ) 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13" name="テキスト ボックス 6"/>
          <p:cNvSpPr txBox="1">
            <a:spLocks noChangeArrowheads="1"/>
          </p:cNvSpPr>
          <p:nvPr/>
        </p:nvSpPr>
        <p:spPr bwMode="auto">
          <a:xfrm>
            <a:off x="827584" y="5445224"/>
            <a:ext cx="36224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Calibri" pitchFamily="34" charset="0"/>
              </a:rPr>
              <a:t>1995  </a:t>
            </a:r>
            <a:r>
              <a:rPr lang="en-US" altLang="ja-JP" sz="2400" dirty="0">
                <a:latin typeface="Calibri" pitchFamily="34" charset="0"/>
              </a:rPr>
              <a:t>Discovery of </a:t>
            </a:r>
            <a:r>
              <a:rPr lang="en-US" altLang="ja-JP" sz="2400" dirty="0" smtClean="0">
                <a:latin typeface="Calibri" pitchFamily="34" charset="0"/>
              </a:rPr>
              <a:t>t-quark 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3568" y="620688"/>
            <a:ext cx="365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Discoveries of new particles</a:t>
            </a:r>
            <a:endParaRPr kumimoji="1" lang="ja-JP" altLang="en-US" sz="2400" u="sng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5364088" y="2564904"/>
            <a:ext cx="2592288" cy="2016224"/>
            <a:chOff x="4499992" y="1772816"/>
            <a:chExt cx="3863975" cy="4848225"/>
          </a:xfrm>
        </p:grpSpPr>
        <p:pic>
          <p:nvPicPr>
            <p:cNvPr id="21" name="Picture 4" descr="42DD8B0B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10000"/>
            </a:blip>
            <a:srcRect/>
            <a:stretch>
              <a:fillRect/>
            </a:stretch>
          </p:blipFill>
          <p:spPr bwMode="auto">
            <a:xfrm>
              <a:off x="4499992" y="1772816"/>
              <a:ext cx="3863975" cy="4848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5436096" y="3501008"/>
              <a:ext cx="5762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5148064" y="5301208"/>
              <a:ext cx="5762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1115616" y="2564904"/>
            <a:ext cx="4032448" cy="1152128"/>
            <a:chOff x="971600" y="2852936"/>
            <a:chExt cx="4032448" cy="1152128"/>
          </a:xfrm>
        </p:grpSpPr>
        <p:sp>
          <p:nvSpPr>
            <p:cNvPr id="25" name="正方形/長方形 24"/>
            <p:cNvSpPr/>
            <p:nvPr/>
          </p:nvSpPr>
          <p:spPr>
            <a:xfrm>
              <a:off x="1403648" y="2852936"/>
              <a:ext cx="3600400" cy="115212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971600" y="2924944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dirty="0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1547664" y="2924944"/>
              <a:ext cx="2448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/>
                <a:t>1971  </a:t>
              </a:r>
              <a:r>
                <a:rPr kumimoji="1" lang="en-US" altLang="ja-JP" sz="2000" dirty="0" err="1" smtClean="0"/>
                <a:t>Niu</a:t>
              </a:r>
              <a:r>
                <a:rPr kumimoji="1" lang="en-US" altLang="ja-JP" sz="2000" dirty="0" smtClean="0"/>
                <a:t> et al.   </a:t>
              </a:r>
            </a:p>
            <a:p>
              <a:r>
                <a:rPr lang="en-US" altLang="ja-JP" sz="2000" dirty="0" smtClean="0"/>
                <a:t>     </a:t>
              </a:r>
              <a:r>
                <a:rPr kumimoji="1" lang="en-US" altLang="ja-JP" sz="2000" dirty="0" smtClean="0"/>
                <a:t>Cosmic ray events</a:t>
              </a:r>
              <a:endParaRPr kumimoji="1" lang="ja-JP" altLang="en-US" sz="2000" dirty="0"/>
            </a:p>
          </p:txBody>
        </p:sp>
        <p:graphicFrame>
          <p:nvGraphicFramePr>
            <p:cNvPr id="24" name="オブジェクト 23"/>
            <p:cNvGraphicFramePr>
              <a:graphicFrameLocks noChangeAspect="1"/>
            </p:cNvGraphicFramePr>
            <p:nvPr/>
          </p:nvGraphicFramePr>
          <p:xfrm>
            <a:off x="1907704" y="3573016"/>
            <a:ext cx="2734349" cy="330324"/>
          </p:xfrm>
          <a:graphic>
            <a:graphicData uri="http://schemas.openxmlformats.org/presentationml/2006/ole">
              <p:oleObj spid="_x0000_s35852" name="数式" r:id="rId4" imgW="18923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27584" y="764704"/>
            <a:ext cx="3173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Early Theoretical Papers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88202" y="1344982"/>
            <a:ext cx="611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Pakvasa</a:t>
            </a:r>
            <a:r>
              <a:rPr lang="en-US" altLang="ja-JP" sz="2400" dirty="0" smtClean="0"/>
              <a:t>, Sugawara   </a:t>
            </a:r>
            <a:r>
              <a:rPr lang="en-US" altLang="ja-JP" sz="2400" dirty="0" err="1" smtClean="0"/>
              <a:t>Phys.Rev</a:t>
            </a:r>
            <a:r>
              <a:rPr lang="en-US" altLang="ja-JP" sz="2400" dirty="0" smtClean="0"/>
              <a:t>. D14, 305 (1976)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2051556"/>
            <a:ext cx="7160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2400" dirty="0" smtClean="0"/>
              <a:t> </a:t>
            </a:r>
            <a:r>
              <a:rPr lang="en-US" altLang="ja-JP" sz="2400" dirty="0" smtClean="0"/>
              <a:t>Ellis, Gaillard, </a:t>
            </a:r>
            <a:r>
              <a:rPr lang="en-US" altLang="ja-JP" sz="2400" dirty="0" err="1" smtClean="0"/>
              <a:t>Nanopilos</a:t>
            </a:r>
            <a:r>
              <a:rPr lang="en-US" altLang="ja-JP" sz="2400" dirty="0" smtClean="0"/>
              <a:t>  </a:t>
            </a:r>
            <a:r>
              <a:rPr lang="en-US" altLang="ja-JP" sz="2400" dirty="0" err="1" smtClean="0"/>
              <a:t>Nucl.Phys</a:t>
            </a:r>
            <a:r>
              <a:rPr lang="en-US" altLang="ja-JP" sz="2400" dirty="0" smtClean="0"/>
              <a:t>. B109, 213 (1976) 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2905489"/>
            <a:ext cx="4184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CP Violation in the Neutral </a:t>
            </a:r>
            <a:r>
              <a:rPr kumimoji="1" lang="en-US" altLang="ja-JP" sz="2400" u="sng" dirty="0" err="1" smtClean="0"/>
              <a:t>Kaon</a:t>
            </a:r>
            <a:endParaRPr kumimoji="1" lang="ja-JP" altLang="en-US" sz="2400" u="sng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86744395"/>
              </p:ext>
            </p:extLst>
          </p:nvPr>
        </p:nvGraphicFramePr>
        <p:xfrm>
          <a:off x="1556996" y="3485767"/>
          <a:ext cx="1862876" cy="1064500"/>
        </p:xfrm>
        <a:graphic>
          <a:graphicData uri="http://schemas.openxmlformats.org/presentationml/2006/ole">
            <p:oleObj spid="_x0000_s33041" name="数式" r:id="rId3" imgW="800100" imgH="45720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331640" y="4581128"/>
            <a:ext cx="6324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Dominant contribution to </a:t>
            </a:r>
            <a:r>
              <a:rPr kumimoji="1" lang="en-US" altLang="ja-JP" sz="2400" dirty="0" smtClean="0">
                <a:latin typeface="Symbol" pitchFamily="18" charset="2"/>
              </a:rPr>
              <a:t>e </a:t>
            </a:r>
            <a:r>
              <a:rPr kumimoji="1" lang="en-US" altLang="ja-JP" sz="2400" dirty="0" smtClean="0"/>
              <a:t>is from box diagrams:</a:t>
            </a:r>
            <a:endParaRPr kumimoji="1" lang="ja-JP" altLang="en-US" sz="2400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5148064" y="5229200"/>
            <a:ext cx="2340198" cy="1368152"/>
            <a:chOff x="5940152" y="1700808"/>
            <a:chExt cx="2340198" cy="1368152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6012160" y="1988840"/>
              <a:ext cx="2160240" cy="724729"/>
              <a:chOff x="2411760" y="3429000"/>
              <a:chExt cx="2160240" cy="724729"/>
            </a:xfrm>
          </p:grpSpPr>
          <p:grpSp>
            <p:nvGrpSpPr>
              <p:cNvPr id="19" name="グループ化 18"/>
              <p:cNvGrpSpPr/>
              <p:nvPr/>
            </p:nvGrpSpPr>
            <p:grpSpPr>
              <a:xfrm rot="10800000">
                <a:off x="3851920" y="4005063"/>
                <a:ext cx="720080" cy="144016"/>
                <a:chOff x="251520" y="1268760"/>
                <a:chExt cx="1440159" cy="30610050"/>
              </a:xfrm>
            </p:grpSpPr>
            <p:cxnSp>
              <p:nvCxnSpPr>
                <p:cNvPr id="51" name="直線コネクタ 50"/>
                <p:cNvCxnSpPr/>
                <p:nvPr/>
              </p:nvCxnSpPr>
              <p:spPr>
                <a:xfrm flipH="1">
                  <a:off x="977462" y="1268760"/>
                  <a:ext cx="714218" cy="299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矢印コネクタ 51"/>
                <p:cNvCxnSpPr/>
                <p:nvPr/>
              </p:nvCxnSpPr>
              <p:spPr>
                <a:xfrm>
                  <a:off x="251520" y="1268760"/>
                  <a:ext cx="792088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グループ化 19"/>
              <p:cNvGrpSpPr/>
              <p:nvPr/>
            </p:nvGrpSpPr>
            <p:grpSpPr>
              <a:xfrm rot="10800000">
                <a:off x="3131840" y="4005063"/>
                <a:ext cx="720080" cy="144016"/>
                <a:chOff x="251520" y="1268760"/>
                <a:chExt cx="1440159" cy="30610050"/>
              </a:xfrm>
            </p:grpSpPr>
            <p:cxnSp>
              <p:nvCxnSpPr>
                <p:cNvPr id="49" name="直線コネクタ 48"/>
                <p:cNvCxnSpPr/>
                <p:nvPr/>
              </p:nvCxnSpPr>
              <p:spPr>
                <a:xfrm flipH="1">
                  <a:off x="977462" y="1268760"/>
                  <a:ext cx="714218" cy="299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矢印コネクタ 49"/>
                <p:cNvCxnSpPr/>
                <p:nvPr/>
              </p:nvCxnSpPr>
              <p:spPr>
                <a:xfrm>
                  <a:off x="251520" y="1268760"/>
                  <a:ext cx="792088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グループ化 20"/>
              <p:cNvGrpSpPr/>
              <p:nvPr/>
            </p:nvGrpSpPr>
            <p:grpSpPr>
              <a:xfrm rot="10800000">
                <a:off x="2411761" y="4005064"/>
                <a:ext cx="720080" cy="144016"/>
                <a:chOff x="251520" y="1268760"/>
                <a:chExt cx="1440159" cy="30610050"/>
              </a:xfrm>
            </p:grpSpPr>
            <p:cxnSp>
              <p:nvCxnSpPr>
                <p:cNvPr id="47" name="直線コネクタ 46"/>
                <p:cNvCxnSpPr/>
                <p:nvPr/>
              </p:nvCxnSpPr>
              <p:spPr>
                <a:xfrm flipH="1">
                  <a:off x="977462" y="1268760"/>
                  <a:ext cx="714218" cy="299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矢印コネクタ 47"/>
                <p:cNvCxnSpPr/>
                <p:nvPr/>
              </p:nvCxnSpPr>
              <p:spPr>
                <a:xfrm>
                  <a:off x="251520" y="1268760"/>
                  <a:ext cx="792088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グループ化 21"/>
              <p:cNvGrpSpPr/>
              <p:nvPr/>
            </p:nvGrpSpPr>
            <p:grpSpPr>
              <a:xfrm rot="5400000">
                <a:off x="3489556" y="3719357"/>
                <a:ext cx="724728" cy="144016"/>
                <a:chOff x="246872" y="4149080"/>
                <a:chExt cx="8645608" cy="1443030"/>
              </a:xfrm>
            </p:grpSpPr>
            <p:cxnSp>
              <p:nvCxnSpPr>
                <p:cNvPr id="40" name="直線コネクタ 39"/>
                <p:cNvCxnSpPr/>
                <p:nvPr/>
              </p:nvCxnSpPr>
              <p:spPr>
                <a:xfrm flipH="1">
                  <a:off x="246872" y="4149080"/>
                  <a:ext cx="724728" cy="71721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>
                <a:xfrm>
                  <a:off x="971600" y="4149080"/>
                  <a:ext cx="1440159" cy="14401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線コネクタ 41"/>
                <p:cNvCxnSpPr/>
                <p:nvPr/>
              </p:nvCxnSpPr>
              <p:spPr>
                <a:xfrm flipV="1">
                  <a:off x="2411759" y="4149080"/>
                  <a:ext cx="1440161" cy="14430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線コネクタ 42"/>
                <p:cNvCxnSpPr/>
                <p:nvPr/>
              </p:nvCxnSpPr>
              <p:spPr>
                <a:xfrm>
                  <a:off x="3851921" y="4149080"/>
                  <a:ext cx="1440159" cy="14401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線コネクタ 43"/>
                <p:cNvCxnSpPr/>
                <p:nvPr/>
              </p:nvCxnSpPr>
              <p:spPr>
                <a:xfrm flipV="1">
                  <a:off x="5292079" y="4149080"/>
                  <a:ext cx="1440161" cy="14430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44"/>
                <p:cNvCxnSpPr/>
                <p:nvPr/>
              </p:nvCxnSpPr>
              <p:spPr>
                <a:xfrm>
                  <a:off x="6732241" y="4149080"/>
                  <a:ext cx="1440159" cy="14401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45"/>
                <p:cNvCxnSpPr/>
                <p:nvPr/>
              </p:nvCxnSpPr>
              <p:spPr>
                <a:xfrm flipH="1">
                  <a:off x="8167752" y="4872030"/>
                  <a:ext cx="724728" cy="71721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グループ化 22"/>
              <p:cNvGrpSpPr/>
              <p:nvPr/>
            </p:nvGrpSpPr>
            <p:grpSpPr>
              <a:xfrm rot="5400000">
                <a:off x="2769476" y="3719357"/>
                <a:ext cx="724728" cy="144016"/>
                <a:chOff x="246872" y="4149080"/>
                <a:chExt cx="8645608" cy="1443030"/>
              </a:xfrm>
            </p:grpSpPr>
            <p:cxnSp>
              <p:nvCxnSpPr>
                <p:cNvPr id="33" name="直線コネクタ 32"/>
                <p:cNvCxnSpPr/>
                <p:nvPr/>
              </p:nvCxnSpPr>
              <p:spPr>
                <a:xfrm flipH="1">
                  <a:off x="246872" y="4149080"/>
                  <a:ext cx="724728" cy="71721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線コネクタ 33"/>
                <p:cNvCxnSpPr/>
                <p:nvPr/>
              </p:nvCxnSpPr>
              <p:spPr>
                <a:xfrm>
                  <a:off x="971600" y="4149080"/>
                  <a:ext cx="1440159" cy="14401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線コネクタ 34"/>
                <p:cNvCxnSpPr/>
                <p:nvPr/>
              </p:nvCxnSpPr>
              <p:spPr>
                <a:xfrm flipV="1">
                  <a:off x="2411759" y="4149080"/>
                  <a:ext cx="1440161" cy="14430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線コネクタ 35"/>
                <p:cNvCxnSpPr/>
                <p:nvPr/>
              </p:nvCxnSpPr>
              <p:spPr>
                <a:xfrm>
                  <a:off x="3851921" y="4149080"/>
                  <a:ext cx="1440159" cy="14401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線コネクタ 36"/>
                <p:cNvCxnSpPr/>
                <p:nvPr/>
              </p:nvCxnSpPr>
              <p:spPr>
                <a:xfrm flipV="1">
                  <a:off x="5292079" y="4149080"/>
                  <a:ext cx="1440161" cy="14430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線コネクタ 37"/>
                <p:cNvCxnSpPr/>
                <p:nvPr/>
              </p:nvCxnSpPr>
              <p:spPr>
                <a:xfrm>
                  <a:off x="6732241" y="4149080"/>
                  <a:ext cx="1440159" cy="14401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線コネクタ 38"/>
                <p:cNvCxnSpPr/>
                <p:nvPr/>
              </p:nvCxnSpPr>
              <p:spPr>
                <a:xfrm flipH="1">
                  <a:off x="8167752" y="4872030"/>
                  <a:ext cx="724728" cy="71721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グループ化 23"/>
              <p:cNvGrpSpPr/>
              <p:nvPr/>
            </p:nvGrpSpPr>
            <p:grpSpPr>
              <a:xfrm>
                <a:off x="3851920" y="3429000"/>
                <a:ext cx="720080" cy="144016"/>
                <a:chOff x="251520" y="1268760"/>
                <a:chExt cx="1440159" cy="30610050"/>
              </a:xfrm>
            </p:grpSpPr>
            <p:cxnSp>
              <p:nvCxnSpPr>
                <p:cNvPr id="31" name="直線コネクタ 30"/>
                <p:cNvCxnSpPr/>
                <p:nvPr/>
              </p:nvCxnSpPr>
              <p:spPr>
                <a:xfrm flipH="1">
                  <a:off x="977462" y="1268760"/>
                  <a:ext cx="714218" cy="299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線矢印コネクタ 31"/>
                <p:cNvCxnSpPr/>
                <p:nvPr/>
              </p:nvCxnSpPr>
              <p:spPr>
                <a:xfrm>
                  <a:off x="251520" y="1268760"/>
                  <a:ext cx="792088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グループ化 24"/>
              <p:cNvGrpSpPr/>
              <p:nvPr/>
            </p:nvGrpSpPr>
            <p:grpSpPr>
              <a:xfrm>
                <a:off x="3131840" y="3429000"/>
                <a:ext cx="720080" cy="144016"/>
                <a:chOff x="251520" y="1268760"/>
                <a:chExt cx="1440159" cy="30610050"/>
              </a:xfrm>
            </p:grpSpPr>
            <p:cxnSp>
              <p:nvCxnSpPr>
                <p:cNvPr id="29" name="直線コネクタ 28"/>
                <p:cNvCxnSpPr/>
                <p:nvPr/>
              </p:nvCxnSpPr>
              <p:spPr>
                <a:xfrm flipH="1">
                  <a:off x="977462" y="1268760"/>
                  <a:ext cx="714218" cy="299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線矢印コネクタ 29"/>
                <p:cNvCxnSpPr/>
                <p:nvPr/>
              </p:nvCxnSpPr>
              <p:spPr>
                <a:xfrm>
                  <a:off x="251520" y="1268760"/>
                  <a:ext cx="792088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グループ化 25"/>
              <p:cNvGrpSpPr/>
              <p:nvPr/>
            </p:nvGrpSpPr>
            <p:grpSpPr>
              <a:xfrm>
                <a:off x="2411760" y="3429000"/>
                <a:ext cx="720080" cy="144016"/>
                <a:chOff x="251520" y="1268760"/>
                <a:chExt cx="1440159" cy="30610050"/>
              </a:xfrm>
            </p:grpSpPr>
            <p:cxnSp>
              <p:nvCxnSpPr>
                <p:cNvPr id="27" name="直線コネクタ 26"/>
                <p:cNvCxnSpPr/>
                <p:nvPr/>
              </p:nvCxnSpPr>
              <p:spPr>
                <a:xfrm flipH="1">
                  <a:off x="977462" y="1268760"/>
                  <a:ext cx="714218" cy="299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線矢印コネクタ 27"/>
                <p:cNvCxnSpPr/>
                <p:nvPr/>
              </p:nvCxnSpPr>
              <p:spPr>
                <a:xfrm>
                  <a:off x="251520" y="1268760"/>
                  <a:ext cx="792088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12" name="オブジェクト 11"/>
            <p:cNvGraphicFramePr>
              <a:graphicFrameLocks noChangeAspect="1"/>
            </p:cNvGraphicFramePr>
            <p:nvPr/>
          </p:nvGraphicFramePr>
          <p:xfrm>
            <a:off x="5940152" y="2132856"/>
            <a:ext cx="395982" cy="349396"/>
          </p:xfrm>
          <a:graphic>
            <a:graphicData uri="http://schemas.openxmlformats.org/presentationml/2006/ole">
              <p:oleObj spid="_x0000_s33042" name="数式" r:id="rId4" imgW="215713" imgH="190335" progId="Equation.3">
                <p:embed/>
              </p:oleObj>
            </a:graphicData>
          </a:graphic>
        </p:graphicFrame>
        <p:graphicFrame>
          <p:nvGraphicFramePr>
            <p:cNvPr id="13" name="オブジェクト 12"/>
            <p:cNvGraphicFramePr>
              <a:graphicFrameLocks noChangeAspect="1"/>
            </p:cNvGraphicFramePr>
            <p:nvPr/>
          </p:nvGraphicFramePr>
          <p:xfrm>
            <a:off x="7884368" y="2132856"/>
            <a:ext cx="395982" cy="349396"/>
          </p:xfrm>
          <a:graphic>
            <a:graphicData uri="http://schemas.openxmlformats.org/presentationml/2006/ole">
              <p:oleObj spid="_x0000_s33043" name="数式" r:id="rId5" imgW="215713" imgH="190335" progId="Equation.3">
                <p:embed/>
              </p:oleObj>
            </a:graphicData>
          </a:graphic>
        </p:graphicFrame>
        <p:graphicFrame>
          <p:nvGraphicFramePr>
            <p:cNvPr id="14" name="オブジェクト 13"/>
            <p:cNvGraphicFramePr>
              <a:graphicFrameLocks noChangeAspect="1"/>
            </p:cNvGraphicFramePr>
            <p:nvPr/>
          </p:nvGraphicFramePr>
          <p:xfrm>
            <a:off x="6372200" y="1700808"/>
            <a:ext cx="217803" cy="304924"/>
          </p:xfrm>
          <a:graphic>
            <a:graphicData uri="http://schemas.openxmlformats.org/presentationml/2006/ole">
              <p:oleObj spid="_x0000_s33044" name="数式" r:id="rId6" imgW="126725" imgH="177415" progId="Equation.3">
                <p:embed/>
              </p:oleObj>
            </a:graphicData>
          </a:graphic>
        </p:graphicFrame>
        <p:graphicFrame>
          <p:nvGraphicFramePr>
            <p:cNvPr id="15" name="オブジェクト 14"/>
            <p:cNvGraphicFramePr>
              <a:graphicFrameLocks noChangeAspect="1"/>
            </p:cNvGraphicFramePr>
            <p:nvPr/>
          </p:nvGraphicFramePr>
          <p:xfrm>
            <a:off x="7812360" y="1772816"/>
            <a:ext cx="173038" cy="238125"/>
          </p:xfrm>
          <a:graphic>
            <a:graphicData uri="http://schemas.openxmlformats.org/presentationml/2006/ole">
              <p:oleObj spid="_x0000_s33045" name="数式" r:id="rId7" imgW="101556" imgH="139639" progId="Equation.3">
                <p:embed/>
              </p:oleObj>
            </a:graphicData>
          </a:graphic>
        </p:graphicFrame>
        <p:graphicFrame>
          <p:nvGraphicFramePr>
            <p:cNvPr id="16" name="オブジェクト 15"/>
            <p:cNvGraphicFramePr>
              <a:graphicFrameLocks noChangeAspect="1"/>
            </p:cNvGraphicFramePr>
            <p:nvPr/>
          </p:nvGraphicFramePr>
          <p:xfrm>
            <a:off x="6228184" y="2714377"/>
            <a:ext cx="195263" cy="282575"/>
          </p:xfrm>
          <a:graphic>
            <a:graphicData uri="http://schemas.openxmlformats.org/presentationml/2006/ole">
              <p:oleObj spid="_x0000_s33046" name="数式" r:id="rId8" imgW="114151" imgH="164885" progId="Equation.3">
                <p:embed/>
              </p:oleObj>
            </a:graphicData>
          </a:graphic>
        </p:graphicFrame>
        <p:graphicFrame>
          <p:nvGraphicFramePr>
            <p:cNvPr id="17" name="オブジェクト 16"/>
            <p:cNvGraphicFramePr>
              <a:graphicFrameLocks noChangeAspect="1"/>
            </p:cNvGraphicFramePr>
            <p:nvPr/>
          </p:nvGraphicFramePr>
          <p:xfrm>
            <a:off x="7666880" y="2721298"/>
            <a:ext cx="217488" cy="347662"/>
          </p:xfrm>
          <a:graphic>
            <a:graphicData uri="http://schemas.openxmlformats.org/presentationml/2006/ole">
              <p:oleObj spid="_x0000_s33047" name="数式" r:id="rId9" imgW="126835" imgH="202936" progId="Equation.3">
                <p:embed/>
              </p:oleObj>
            </a:graphicData>
          </a:graphic>
        </p:graphicFrame>
        <p:graphicFrame>
          <p:nvGraphicFramePr>
            <p:cNvPr id="18" name="オブジェクト 17"/>
            <p:cNvGraphicFramePr>
              <a:graphicFrameLocks noChangeAspect="1"/>
            </p:cNvGraphicFramePr>
            <p:nvPr/>
          </p:nvGraphicFramePr>
          <p:xfrm>
            <a:off x="6839545" y="2167458"/>
            <a:ext cx="612775" cy="325438"/>
          </p:xfrm>
          <a:graphic>
            <a:graphicData uri="http://schemas.openxmlformats.org/presentationml/2006/ole">
              <p:oleObj spid="_x0000_s33048" name="数式" r:id="rId10" imgW="355446" imgH="190417" progId="Equation.3">
                <p:embed/>
              </p:oleObj>
            </a:graphicData>
          </a:graphic>
        </p:graphicFrame>
      </p:grpSp>
      <p:grpSp>
        <p:nvGrpSpPr>
          <p:cNvPr id="53" name="グループ化 52"/>
          <p:cNvGrpSpPr/>
          <p:nvPr/>
        </p:nvGrpSpPr>
        <p:grpSpPr>
          <a:xfrm>
            <a:off x="2090037" y="5229200"/>
            <a:ext cx="2304132" cy="1368152"/>
            <a:chOff x="5976218" y="260648"/>
            <a:chExt cx="2304132" cy="1368152"/>
          </a:xfrm>
        </p:grpSpPr>
        <p:grpSp>
          <p:nvGrpSpPr>
            <p:cNvPr id="54" name="グループ化 53"/>
            <p:cNvGrpSpPr/>
            <p:nvPr/>
          </p:nvGrpSpPr>
          <p:grpSpPr>
            <a:xfrm>
              <a:off x="6012160" y="476672"/>
              <a:ext cx="2160241" cy="864096"/>
              <a:chOff x="3131840" y="2636912"/>
              <a:chExt cx="2160241" cy="864096"/>
            </a:xfrm>
          </p:grpSpPr>
          <p:grpSp>
            <p:nvGrpSpPr>
              <p:cNvPr id="62" name="グループ化 61"/>
              <p:cNvGrpSpPr/>
              <p:nvPr/>
            </p:nvGrpSpPr>
            <p:grpSpPr>
              <a:xfrm>
                <a:off x="3131840" y="2708920"/>
                <a:ext cx="720081" cy="720080"/>
                <a:chOff x="3131840" y="2708920"/>
                <a:chExt cx="720081" cy="720080"/>
              </a:xfrm>
            </p:grpSpPr>
            <p:grpSp>
              <p:nvGrpSpPr>
                <p:cNvPr id="89" name="グループ化 88"/>
                <p:cNvGrpSpPr/>
                <p:nvPr/>
              </p:nvGrpSpPr>
              <p:grpSpPr>
                <a:xfrm rot="5400000">
                  <a:off x="3419872" y="2996952"/>
                  <a:ext cx="720080" cy="144016"/>
                  <a:chOff x="251520" y="1268760"/>
                  <a:chExt cx="1440159" cy="30610050"/>
                </a:xfrm>
              </p:grpSpPr>
              <p:cxnSp>
                <p:nvCxnSpPr>
                  <p:cNvPr id="96" name="直線コネクタ 95"/>
                  <p:cNvCxnSpPr/>
                  <p:nvPr/>
                </p:nvCxnSpPr>
                <p:spPr>
                  <a:xfrm flipH="1">
                    <a:off x="977462" y="1268760"/>
                    <a:ext cx="714218" cy="299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直線矢印コネクタ 96"/>
                  <p:cNvCxnSpPr/>
                  <p:nvPr/>
                </p:nvCxnSpPr>
                <p:spPr>
                  <a:xfrm>
                    <a:off x="251520" y="1268760"/>
                    <a:ext cx="792088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" name="グループ化 89"/>
                <p:cNvGrpSpPr/>
                <p:nvPr/>
              </p:nvGrpSpPr>
              <p:grpSpPr>
                <a:xfrm rot="10800000">
                  <a:off x="3131841" y="3284984"/>
                  <a:ext cx="720080" cy="144016"/>
                  <a:chOff x="251520" y="1268760"/>
                  <a:chExt cx="1440159" cy="30610050"/>
                </a:xfrm>
              </p:grpSpPr>
              <p:cxnSp>
                <p:nvCxnSpPr>
                  <p:cNvPr id="94" name="直線コネクタ 93"/>
                  <p:cNvCxnSpPr/>
                  <p:nvPr/>
                </p:nvCxnSpPr>
                <p:spPr>
                  <a:xfrm flipH="1">
                    <a:off x="977462" y="1268760"/>
                    <a:ext cx="714218" cy="299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直線矢印コネクタ 94"/>
                  <p:cNvCxnSpPr/>
                  <p:nvPr/>
                </p:nvCxnSpPr>
                <p:spPr>
                  <a:xfrm>
                    <a:off x="251520" y="1268760"/>
                    <a:ext cx="792088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" name="グループ化 90"/>
                <p:cNvGrpSpPr/>
                <p:nvPr/>
              </p:nvGrpSpPr>
              <p:grpSpPr>
                <a:xfrm>
                  <a:off x="3131840" y="2708920"/>
                  <a:ext cx="720080" cy="144016"/>
                  <a:chOff x="251520" y="1268760"/>
                  <a:chExt cx="1440159" cy="30610050"/>
                </a:xfrm>
              </p:grpSpPr>
              <p:cxnSp>
                <p:nvCxnSpPr>
                  <p:cNvPr id="92" name="直線コネクタ 91"/>
                  <p:cNvCxnSpPr/>
                  <p:nvPr/>
                </p:nvCxnSpPr>
                <p:spPr>
                  <a:xfrm flipH="1">
                    <a:off x="977462" y="1268760"/>
                    <a:ext cx="714218" cy="299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直線矢印コネクタ 92"/>
                  <p:cNvCxnSpPr/>
                  <p:nvPr/>
                </p:nvCxnSpPr>
                <p:spPr>
                  <a:xfrm>
                    <a:off x="251520" y="1268760"/>
                    <a:ext cx="792088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3" name="グループ化 62"/>
              <p:cNvGrpSpPr/>
              <p:nvPr/>
            </p:nvGrpSpPr>
            <p:grpSpPr>
              <a:xfrm rot="10800000">
                <a:off x="4572000" y="2708920"/>
                <a:ext cx="720081" cy="720080"/>
                <a:chOff x="3131840" y="2708920"/>
                <a:chExt cx="720081" cy="720080"/>
              </a:xfrm>
            </p:grpSpPr>
            <p:grpSp>
              <p:nvGrpSpPr>
                <p:cNvPr id="80" name="グループ化 79"/>
                <p:cNvGrpSpPr/>
                <p:nvPr/>
              </p:nvGrpSpPr>
              <p:grpSpPr>
                <a:xfrm rot="5400000">
                  <a:off x="3419872" y="2996952"/>
                  <a:ext cx="720080" cy="144016"/>
                  <a:chOff x="251520" y="1268760"/>
                  <a:chExt cx="1440159" cy="30610050"/>
                </a:xfrm>
              </p:grpSpPr>
              <p:cxnSp>
                <p:nvCxnSpPr>
                  <p:cNvPr id="87" name="直線コネクタ 86"/>
                  <p:cNvCxnSpPr/>
                  <p:nvPr/>
                </p:nvCxnSpPr>
                <p:spPr>
                  <a:xfrm flipH="1">
                    <a:off x="977462" y="1268760"/>
                    <a:ext cx="714218" cy="299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直線矢印コネクタ 87"/>
                  <p:cNvCxnSpPr/>
                  <p:nvPr/>
                </p:nvCxnSpPr>
                <p:spPr>
                  <a:xfrm>
                    <a:off x="251520" y="1268760"/>
                    <a:ext cx="792088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グループ化 80"/>
                <p:cNvGrpSpPr/>
                <p:nvPr/>
              </p:nvGrpSpPr>
              <p:grpSpPr>
                <a:xfrm rot="10800000">
                  <a:off x="3131841" y="3284984"/>
                  <a:ext cx="720080" cy="144016"/>
                  <a:chOff x="251520" y="1268760"/>
                  <a:chExt cx="1440159" cy="30610050"/>
                </a:xfrm>
              </p:grpSpPr>
              <p:cxnSp>
                <p:nvCxnSpPr>
                  <p:cNvPr id="85" name="直線コネクタ 84"/>
                  <p:cNvCxnSpPr/>
                  <p:nvPr/>
                </p:nvCxnSpPr>
                <p:spPr>
                  <a:xfrm flipH="1">
                    <a:off x="977462" y="1268760"/>
                    <a:ext cx="714218" cy="299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直線矢印コネクタ 85"/>
                  <p:cNvCxnSpPr/>
                  <p:nvPr/>
                </p:nvCxnSpPr>
                <p:spPr>
                  <a:xfrm>
                    <a:off x="251520" y="1268760"/>
                    <a:ext cx="792088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2" name="グループ化 81"/>
                <p:cNvGrpSpPr/>
                <p:nvPr/>
              </p:nvGrpSpPr>
              <p:grpSpPr>
                <a:xfrm>
                  <a:off x="3131840" y="2708920"/>
                  <a:ext cx="720080" cy="144016"/>
                  <a:chOff x="251520" y="1268760"/>
                  <a:chExt cx="1440159" cy="30610050"/>
                </a:xfrm>
              </p:grpSpPr>
              <p:cxnSp>
                <p:nvCxnSpPr>
                  <p:cNvPr id="83" name="直線コネクタ 82"/>
                  <p:cNvCxnSpPr/>
                  <p:nvPr/>
                </p:nvCxnSpPr>
                <p:spPr>
                  <a:xfrm flipH="1">
                    <a:off x="977462" y="1268760"/>
                    <a:ext cx="714218" cy="2992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矢印コネクタ 83"/>
                  <p:cNvCxnSpPr/>
                  <p:nvPr/>
                </p:nvCxnSpPr>
                <p:spPr>
                  <a:xfrm>
                    <a:off x="251520" y="1268760"/>
                    <a:ext cx="792088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64" name="グループ化 63"/>
              <p:cNvGrpSpPr/>
              <p:nvPr/>
            </p:nvGrpSpPr>
            <p:grpSpPr>
              <a:xfrm>
                <a:off x="3851920" y="3356992"/>
                <a:ext cx="724728" cy="144016"/>
                <a:chOff x="246872" y="4149080"/>
                <a:chExt cx="8645608" cy="1443030"/>
              </a:xfrm>
            </p:grpSpPr>
            <p:cxnSp>
              <p:nvCxnSpPr>
                <p:cNvPr id="73" name="直線コネクタ 72"/>
                <p:cNvCxnSpPr/>
                <p:nvPr/>
              </p:nvCxnSpPr>
              <p:spPr>
                <a:xfrm flipH="1">
                  <a:off x="246872" y="4149080"/>
                  <a:ext cx="724728" cy="71721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/>
                <p:nvPr/>
              </p:nvCxnSpPr>
              <p:spPr>
                <a:xfrm>
                  <a:off x="971600" y="4149080"/>
                  <a:ext cx="1440159" cy="14401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/>
                <p:cNvCxnSpPr/>
                <p:nvPr/>
              </p:nvCxnSpPr>
              <p:spPr>
                <a:xfrm flipV="1">
                  <a:off x="2411759" y="4149080"/>
                  <a:ext cx="1440161" cy="14430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3851921" y="4149080"/>
                  <a:ext cx="1440159" cy="14401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 flipV="1">
                  <a:off x="5292079" y="4149080"/>
                  <a:ext cx="1440161" cy="14430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/>
                <p:cNvCxnSpPr/>
                <p:nvPr/>
              </p:nvCxnSpPr>
              <p:spPr>
                <a:xfrm>
                  <a:off x="6732241" y="4149080"/>
                  <a:ext cx="1440159" cy="14401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/>
                <p:cNvCxnSpPr/>
                <p:nvPr/>
              </p:nvCxnSpPr>
              <p:spPr>
                <a:xfrm flipH="1">
                  <a:off x="8167752" y="4872030"/>
                  <a:ext cx="724728" cy="71721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グループ化 64"/>
              <p:cNvGrpSpPr/>
              <p:nvPr/>
            </p:nvGrpSpPr>
            <p:grpSpPr>
              <a:xfrm>
                <a:off x="3847272" y="2636912"/>
                <a:ext cx="724728" cy="144016"/>
                <a:chOff x="246872" y="4149080"/>
                <a:chExt cx="8645608" cy="1443030"/>
              </a:xfrm>
            </p:grpSpPr>
            <p:cxnSp>
              <p:nvCxnSpPr>
                <p:cNvPr id="66" name="直線コネクタ 65"/>
                <p:cNvCxnSpPr/>
                <p:nvPr/>
              </p:nvCxnSpPr>
              <p:spPr>
                <a:xfrm flipH="1">
                  <a:off x="246872" y="4149080"/>
                  <a:ext cx="724728" cy="71721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66"/>
                <p:cNvCxnSpPr/>
                <p:nvPr/>
              </p:nvCxnSpPr>
              <p:spPr>
                <a:xfrm>
                  <a:off x="971600" y="4149080"/>
                  <a:ext cx="1440159" cy="14401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67"/>
                <p:cNvCxnSpPr/>
                <p:nvPr/>
              </p:nvCxnSpPr>
              <p:spPr>
                <a:xfrm flipV="1">
                  <a:off x="2411759" y="4149080"/>
                  <a:ext cx="1440161" cy="14430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68"/>
                <p:cNvCxnSpPr/>
                <p:nvPr/>
              </p:nvCxnSpPr>
              <p:spPr>
                <a:xfrm>
                  <a:off x="3851921" y="4149080"/>
                  <a:ext cx="1440159" cy="14401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69"/>
                <p:cNvCxnSpPr/>
                <p:nvPr/>
              </p:nvCxnSpPr>
              <p:spPr>
                <a:xfrm flipV="1">
                  <a:off x="5292079" y="4149080"/>
                  <a:ext cx="1440161" cy="144303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70"/>
                <p:cNvCxnSpPr/>
                <p:nvPr/>
              </p:nvCxnSpPr>
              <p:spPr>
                <a:xfrm>
                  <a:off x="6732241" y="4149080"/>
                  <a:ext cx="1440159" cy="144016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71"/>
                <p:cNvCxnSpPr/>
                <p:nvPr/>
              </p:nvCxnSpPr>
              <p:spPr>
                <a:xfrm flipH="1">
                  <a:off x="8167752" y="4872030"/>
                  <a:ext cx="724728" cy="71721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55" name="オブジェクト 54"/>
            <p:cNvGraphicFramePr>
              <a:graphicFrameLocks noChangeAspect="1"/>
            </p:cNvGraphicFramePr>
            <p:nvPr/>
          </p:nvGraphicFramePr>
          <p:xfrm>
            <a:off x="5976218" y="703340"/>
            <a:ext cx="395982" cy="349396"/>
          </p:xfrm>
          <a:graphic>
            <a:graphicData uri="http://schemas.openxmlformats.org/presentationml/2006/ole">
              <p:oleObj spid="_x0000_s33049" name="数式" r:id="rId11" imgW="215713" imgH="190335" progId="Equation.3">
                <p:embed/>
              </p:oleObj>
            </a:graphicData>
          </a:graphic>
        </p:graphicFrame>
        <p:graphicFrame>
          <p:nvGraphicFramePr>
            <p:cNvPr id="56" name="オブジェクト 55"/>
            <p:cNvGraphicFramePr>
              <a:graphicFrameLocks noChangeAspect="1"/>
            </p:cNvGraphicFramePr>
            <p:nvPr/>
          </p:nvGraphicFramePr>
          <p:xfrm>
            <a:off x="7884368" y="692696"/>
            <a:ext cx="395982" cy="349396"/>
          </p:xfrm>
          <a:graphic>
            <a:graphicData uri="http://schemas.openxmlformats.org/presentationml/2006/ole">
              <p:oleObj spid="_x0000_s33050" name="数式" r:id="rId12" imgW="215713" imgH="190335" progId="Equation.3">
                <p:embed/>
              </p:oleObj>
            </a:graphicData>
          </a:graphic>
        </p:graphicFrame>
        <p:graphicFrame>
          <p:nvGraphicFramePr>
            <p:cNvPr id="57" name="オブジェクト 56"/>
            <p:cNvGraphicFramePr>
              <a:graphicFrameLocks noChangeAspect="1"/>
            </p:cNvGraphicFramePr>
            <p:nvPr/>
          </p:nvGraphicFramePr>
          <p:xfrm>
            <a:off x="6298413" y="260648"/>
            <a:ext cx="217803" cy="304924"/>
          </p:xfrm>
          <a:graphic>
            <a:graphicData uri="http://schemas.openxmlformats.org/presentationml/2006/ole">
              <p:oleObj spid="_x0000_s33051" name="数式" r:id="rId13" imgW="126725" imgH="177415" progId="Equation.3">
                <p:embed/>
              </p:oleObj>
            </a:graphicData>
          </a:graphic>
        </p:graphicFrame>
        <p:graphicFrame>
          <p:nvGraphicFramePr>
            <p:cNvPr id="58" name="オブジェクト 57"/>
            <p:cNvGraphicFramePr>
              <a:graphicFrameLocks noChangeAspect="1"/>
            </p:cNvGraphicFramePr>
            <p:nvPr/>
          </p:nvGraphicFramePr>
          <p:xfrm>
            <a:off x="7783338" y="332656"/>
            <a:ext cx="173038" cy="238125"/>
          </p:xfrm>
          <a:graphic>
            <a:graphicData uri="http://schemas.openxmlformats.org/presentationml/2006/ole">
              <p:oleObj spid="_x0000_s33052" name="数式" r:id="rId14" imgW="101556" imgH="139639" progId="Equation.3">
                <p:embed/>
              </p:oleObj>
            </a:graphicData>
          </a:graphic>
        </p:graphicFrame>
        <p:graphicFrame>
          <p:nvGraphicFramePr>
            <p:cNvPr id="59" name="オブジェクト 58"/>
            <p:cNvGraphicFramePr>
              <a:graphicFrameLocks noChangeAspect="1"/>
            </p:cNvGraphicFramePr>
            <p:nvPr/>
          </p:nvGraphicFramePr>
          <p:xfrm>
            <a:off x="7666880" y="1281138"/>
            <a:ext cx="217488" cy="347662"/>
          </p:xfrm>
          <a:graphic>
            <a:graphicData uri="http://schemas.openxmlformats.org/presentationml/2006/ole">
              <p:oleObj spid="_x0000_s33053" name="数式" r:id="rId15" imgW="126835" imgH="202936" progId="Equation.3">
                <p:embed/>
              </p:oleObj>
            </a:graphicData>
          </a:graphic>
        </p:graphicFrame>
        <p:graphicFrame>
          <p:nvGraphicFramePr>
            <p:cNvPr id="60" name="オブジェクト 59"/>
            <p:cNvGraphicFramePr>
              <a:graphicFrameLocks noChangeAspect="1"/>
            </p:cNvGraphicFramePr>
            <p:nvPr/>
          </p:nvGraphicFramePr>
          <p:xfrm>
            <a:off x="6176937" y="1268760"/>
            <a:ext cx="195263" cy="282575"/>
          </p:xfrm>
          <a:graphic>
            <a:graphicData uri="http://schemas.openxmlformats.org/presentationml/2006/ole">
              <p:oleObj spid="_x0000_s33054" name="数式" r:id="rId16" imgW="114151" imgH="164885" progId="Equation.3">
                <p:embed/>
              </p:oleObj>
            </a:graphicData>
          </a:graphic>
        </p:graphicFrame>
        <p:graphicFrame>
          <p:nvGraphicFramePr>
            <p:cNvPr id="61" name="オブジェクト 60"/>
            <p:cNvGraphicFramePr>
              <a:graphicFrameLocks noChangeAspect="1"/>
            </p:cNvGraphicFramePr>
            <p:nvPr/>
          </p:nvGraphicFramePr>
          <p:xfrm>
            <a:off x="6804248" y="764704"/>
            <a:ext cx="612775" cy="325438"/>
          </p:xfrm>
          <a:graphic>
            <a:graphicData uri="http://schemas.openxmlformats.org/presentationml/2006/ole">
              <p:oleObj spid="_x0000_s33055" name="数式" r:id="rId17" imgW="355446" imgH="190417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179537" y="840892"/>
            <a:ext cx="3994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Direct CP Violation in K</a:t>
            </a:r>
            <a:r>
              <a:rPr kumimoji="1" lang="en-US" altLang="ja-JP" sz="2400" u="sng" baseline="-25000" dirty="0" smtClean="0"/>
              <a:t>L</a:t>
            </a:r>
            <a:r>
              <a:rPr kumimoji="1" lang="en-US" altLang="ja-JP" sz="2400" u="sng" dirty="0" smtClean="0"/>
              <a:t> Decay</a:t>
            </a:r>
            <a:endParaRPr kumimoji="1" lang="ja-JP" altLang="en-US" sz="2400" u="sng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26897460"/>
              </p:ext>
            </p:extLst>
          </p:nvPr>
        </p:nvGraphicFramePr>
        <p:xfrm>
          <a:off x="2123728" y="2966044"/>
          <a:ext cx="4134379" cy="967106"/>
        </p:xfrm>
        <a:graphic>
          <a:graphicData uri="http://schemas.openxmlformats.org/presentationml/2006/ole">
            <p:oleObj spid="_x0000_s21544" name="数式" r:id="rId3" imgW="2171700" imgH="508000" progId="Equation.3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688541" y="4419163"/>
            <a:ext cx="3443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Lattice QCD Calculation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77052" y="1586620"/>
            <a:ext cx="4115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r</a:t>
            </a:r>
            <a:r>
              <a:rPr kumimoji="1" lang="en-US" altLang="ja-JP" sz="2400" dirty="0" smtClean="0"/>
              <a:t>ules out the </a:t>
            </a:r>
            <a:r>
              <a:rPr kumimoji="1" lang="en-US" altLang="ja-JP" sz="2400" dirty="0" err="1" smtClean="0"/>
              <a:t>Superweak</a:t>
            </a:r>
            <a:r>
              <a:rPr kumimoji="1" lang="en-US" altLang="ja-JP" sz="2400" dirty="0" smtClean="0"/>
              <a:t> Model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48281" y="4963888"/>
            <a:ext cx="4274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Final results are not available yet</a:t>
            </a:r>
            <a:endParaRPr kumimoji="1" lang="ja-JP" altLang="en-US" sz="2400" dirty="0"/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32718264"/>
              </p:ext>
            </p:extLst>
          </p:nvPr>
        </p:nvGraphicFramePr>
        <p:xfrm>
          <a:off x="1791548" y="1556792"/>
          <a:ext cx="1052260" cy="491493"/>
        </p:xfrm>
        <a:graphic>
          <a:graphicData uri="http://schemas.openxmlformats.org/presentationml/2006/ole">
            <p:oleObj spid="_x0000_s21545" name="数式" r:id="rId4" imgW="355320" imgH="177480" progId="Equation.3">
              <p:embed/>
            </p:oleObj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1691680" y="2388672"/>
            <a:ext cx="2115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err="1" smtClean="0"/>
              <a:t>Experimemts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99592" y="61657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Time dependent CP asymmetry in B-decays</a:t>
            </a:r>
            <a:endParaRPr kumimoji="1" lang="ja-JP" altLang="en-US" sz="2400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33393" y="1280238"/>
            <a:ext cx="48049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Carter, </a:t>
            </a:r>
            <a:r>
              <a:rPr kumimoji="1" lang="en-US" altLang="ja-JP" sz="2000" dirty="0" err="1" smtClean="0"/>
              <a:t>Sanda</a:t>
            </a:r>
            <a:r>
              <a:rPr kumimoji="1" lang="en-US" altLang="ja-JP" sz="2000" dirty="0" smtClean="0"/>
              <a:t>  </a:t>
            </a:r>
            <a:r>
              <a:rPr kumimoji="1" lang="en-US" altLang="ja-JP" sz="2000" dirty="0" err="1" smtClean="0"/>
              <a:t>Phys.Rev.Lett</a:t>
            </a:r>
            <a:r>
              <a:rPr kumimoji="1" lang="en-US" altLang="ja-JP" sz="2000" dirty="0" smtClean="0"/>
              <a:t>. </a:t>
            </a:r>
            <a:r>
              <a:rPr kumimoji="1" lang="en-US" altLang="ja-JP" sz="2000" u="sng" dirty="0" smtClean="0"/>
              <a:t>45</a:t>
            </a:r>
            <a:r>
              <a:rPr kumimoji="1" lang="en-US" altLang="ja-JP" sz="2000" dirty="0" smtClean="0"/>
              <a:t>, 952 (1980); 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                     </a:t>
            </a:r>
            <a:r>
              <a:rPr kumimoji="1" lang="en-US" altLang="ja-JP" sz="2000" dirty="0" err="1" smtClean="0"/>
              <a:t>Phys.Rev</a:t>
            </a:r>
            <a:r>
              <a:rPr kumimoji="1" lang="en-US" altLang="ja-JP" sz="2000" dirty="0" smtClean="0"/>
              <a:t>. D23, 1567(1981)</a:t>
            </a:r>
            <a:endParaRPr kumimoji="1" lang="ja-JP" altLang="en-US" sz="2000" u="sng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9433943"/>
              </p:ext>
            </p:extLst>
          </p:nvPr>
        </p:nvGraphicFramePr>
        <p:xfrm>
          <a:off x="1485841" y="2088647"/>
          <a:ext cx="5718740" cy="803839"/>
        </p:xfrm>
        <a:graphic>
          <a:graphicData uri="http://schemas.openxmlformats.org/presentationml/2006/ole">
            <p:oleObj spid="_x0000_s33886" name="数式" r:id="rId3" imgW="3162300" imgH="444500" progId="Equation.3">
              <p:embed/>
            </p:oleObj>
          </a:graphicData>
        </a:graphic>
      </p:graphicFrame>
      <p:grpSp>
        <p:nvGrpSpPr>
          <p:cNvPr id="2" name="グループ化 1"/>
          <p:cNvGrpSpPr/>
          <p:nvPr/>
        </p:nvGrpSpPr>
        <p:grpSpPr>
          <a:xfrm>
            <a:off x="1403648" y="3140968"/>
            <a:ext cx="5760640" cy="1440160"/>
            <a:chOff x="1403648" y="2795906"/>
            <a:chExt cx="5760640" cy="1440160"/>
          </a:xfrm>
        </p:grpSpPr>
        <p:sp>
          <p:nvSpPr>
            <p:cNvPr id="21" name="正方形/長方形 20"/>
            <p:cNvSpPr/>
            <p:nvPr/>
          </p:nvSpPr>
          <p:spPr>
            <a:xfrm>
              <a:off x="1403648" y="2795906"/>
              <a:ext cx="5760640" cy="144016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/>
            <p:cNvGrpSpPr/>
            <p:nvPr/>
          </p:nvGrpSpPr>
          <p:grpSpPr>
            <a:xfrm>
              <a:off x="1619672" y="2996952"/>
              <a:ext cx="5112568" cy="1080120"/>
              <a:chOff x="1619672" y="1124744"/>
              <a:chExt cx="5472608" cy="1125125"/>
            </a:xfrm>
            <a:solidFill>
              <a:schemeClr val="accent5">
                <a:lumMod val="20000"/>
                <a:lumOff val="80000"/>
              </a:schemeClr>
            </a:solidFill>
          </p:grpSpPr>
          <p:graphicFrame>
            <p:nvGraphicFramePr>
              <p:cNvPr id="8" name="オブジェクト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865956995"/>
                  </p:ext>
                </p:extLst>
              </p:nvPr>
            </p:nvGraphicFramePr>
            <p:xfrm>
              <a:off x="1619672" y="1124744"/>
              <a:ext cx="432048" cy="405045"/>
            </p:xfrm>
            <a:graphic>
              <a:graphicData uri="http://schemas.openxmlformats.org/presentationml/2006/ole">
                <p:oleObj spid="_x0000_s33887" name="数式" r:id="rId4" imgW="203112" imgH="190417" progId="Equation.3">
                  <p:embed/>
                </p:oleObj>
              </a:graphicData>
            </a:graphic>
          </p:graphicFrame>
          <p:graphicFrame>
            <p:nvGraphicFramePr>
              <p:cNvPr id="9" name="オブジェクト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434927534"/>
                  </p:ext>
                </p:extLst>
              </p:nvPr>
            </p:nvGraphicFramePr>
            <p:xfrm>
              <a:off x="5940152" y="1844824"/>
              <a:ext cx="432048" cy="405045"/>
            </p:xfrm>
            <a:graphic>
              <a:graphicData uri="http://schemas.openxmlformats.org/presentationml/2006/ole">
                <p:oleObj spid="_x0000_s33888" name="数式" r:id="rId5" imgW="203112" imgH="190417" progId="Equation.3">
                  <p:embed/>
                </p:oleObj>
              </a:graphicData>
            </a:graphic>
          </p:graphicFrame>
          <p:graphicFrame>
            <p:nvGraphicFramePr>
              <p:cNvPr id="10" name="オブジェクト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3548074597"/>
                  </p:ext>
                </p:extLst>
              </p:nvPr>
            </p:nvGraphicFramePr>
            <p:xfrm>
              <a:off x="2339752" y="1844824"/>
              <a:ext cx="432048" cy="405045"/>
            </p:xfrm>
            <a:graphic>
              <a:graphicData uri="http://schemas.openxmlformats.org/presentationml/2006/ole">
                <p:oleObj spid="_x0000_s33889" name="数式" r:id="rId6" imgW="203112" imgH="190417" progId="Equation.3">
                  <p:embed/>
                </p:oleObj>
              </a:graphicData>
            </a:graphic>
          </p:graphicFrame>
          <p:graphicFrame>
            <p:nvGraphicFramePr>
              <p:cNvPr id="11" name="オブジェクト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577125448"/>
                  </p:ext>
                </p:extLst>
              </p:nvPr>
            </p:nvGraphicFramePr>
            <p:xfrm>
              <a:off x="5220072" y="1124744"/>
              <a:ext cx="432048" cy="405045"/>
            </p:xfrm>
            <a:graphic>
              <a:graphicData uri="http://schemas.openxmlformats.org/presentationml/2006/ole">
                <p:oleObj spid="_x0000_s33890" name="数式" r:id="rId7" imgW="203112" imgH="190417" progId="Equation.3">
                  <p:embed/>
                </p:oleObj>
              </a:graphicData>
            </a:graphic>
          </p:graphicFrame>
          <p:graphicFrame>
            <p:nvGraphicFramePr>
              <p:cNvPr id="12" name="オブジェクト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336484994"/>
                  </p:ext>
                </p:extLst>
              </p:nvPr>
            </p:nvGraphicFramePr>
            <p:xfrm>
              <a:off x="3059832" y="1124744"/>
              <a:ext cx="432048" cy="399644"/>
            </p:xfrm>
            <a:graphic>
              <a:graphicData uri="http://schemas.openxmlformats.org/presentationml/2006/ole">
                <p:oleObj spid="_x0000_s33891" name="数式" r:id="rId8" imgW="114151" imgH="164885" progId="Equation.3">
                  <p:embed/>
                </p:oleObj>
              </a:graphicData>
            </a:graphic>
          </p:graphicFrame>
          <p:graphicFrame>
            <p:nvGraphicFramePr>
              <p:cNvPr id="13" name="オブジェクト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675764871"/>
                  </p:ext>
                </p:extLst>
              </p:nvPr>
            </p:nvGraphicFramePr>
            <p:xfrm>
              <a:off x="6660232" y="1124744"/>
              <a:ext cx="432048" cy="399644"/>
            </p:xfrm>
            <a:graphic>
              <a:graphicData uri="http://schemas.openxmlformats.org/presentationml/2006/ole">
                <p:oleObj spid="_x0000_s33892" name="数式" r:id="rId9" imgW="114151" imgH="164885" progId="Equation.3">
                  <p:embed/>
                </p:oleObj>
              </a:graphicData>
            </a:graphic>
          </p:graphicFrame>
          <p:cxnSp>
            <p:nvCxnSpPr>
              <p:cNvPr id="14" name="直線矢印コネクタ 13"/>
              <p:cNvCxnSpPr/>
              <p:nvPr/>
            </p:nvCxnSpPr>
            <p:spPr>
              <a:xfrm>
                <a:off x="2195736" y="1340768"/>
                <a:ext cx="720080" cy="0"/>
              </a:xfrm>
              <a:prstGeom prst="straightConnector1">
                <a:avLst/>
              </a:prstGeom>
              <a:grpFill/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矢印コネクタ 14"/>
              <p:cNvCxnSpPr/>
              <p:nvPr/>
            </p:nvCxnSpPr>
            <p:spPr>
              <a:xfrm>
                <a:off x="5796136" y="1340768"/>
                <a:ext cx="720080" cy="0"/>
              </a:xfrm>
              <a:prstGeom prst="straightConnector1">
                <a:avLst/>
              </a:prstGeom>
              <a:grpFill/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矢印コネクタ 15"/>
              <p:cNvCxnSpPr/>
              <p:nvPr/>
            </p:nvCxnSpPr>
            <p:spPr>
              <a:xfrm>
                <a:off x="1979712" y="1484784"/>
                <a:ext cx="360040" cy="432048"/>
              </a:xfrm>
              <a:prstGeom prst="straightConnector1">
                <a:avLst/>
              </a:prstGeom>
              <a:grpFill/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>
                <a:off x="5580112" y="1484784"/>
                <a:ext cx="360040" cy="432048"/>
              </a:xfrm>
              <a:prstGeom prst="straightConnector1">
                <a:avLst/>
              </a:prstGeom>
              <a:grpFill/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矢印コネクタ 17"/>
              <p:cNvCxnSpPr/>
              <p:nvPr/>
            </p:nvCxnSpPr>
            <p:spPr>
              <a:xfrm flipV="1">
                <a:off x="2771800" y="1524388"/>
                <a:ext cx="288032" cy="320436"/>
              </a:xfrm>
              <a:prstGeom prst="straightConnector1">
                <a:avLst/>
              </a:prstGeom>
              <a:grpFill/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矢印コネクタ 18"/>
              <p:cNvCxnSpPr/>
              <p:nvPr/>
            </p:nvCxnSpPr>
            <p:spPr>
              <a:xfrm flipV="1">
                <a:off x="6372200" y="1556792"/>
                <a:ext cx="288032" cy="320436"/>
              </a:xfrm>
              <a:prstGeom prst="straightConnector1">
                <a:avLst/>
              </a:prstGeom>
              <a:grpFill/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左右矢印 19"/>
              <p:cNvSpPr/>
              <p:nvPr/>
            </p:nvSpPr>
            <p:spPr>
              <a:xfrm>
                <a:off x="3851920" y="1556792"/>
                <a:ext cx="792088" cy="144016"/>
              </a:xfrm>
              <a:prstGeom prst="left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2" name="右矢印 21"/>
          <p:cNvSpPr/>
          <p:nvPr/>
        </p:nvSpPr>
        <p:spPr>
          <a:xfrm>
            <a:off x="1593989" y="5207070"/>
            <a:ext cx="5302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42050" y="5069395"/>
            <a:ext cx="287572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Asymmetric B-factory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368709" y="5745860"/>
            <a:ext cx="219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</a:t>
            </a:r>
            <a:r>
              <a:rPr kumimoji="1" lang="en-US" altLang="ja-JP" sz="2400" dirty="0" smtClean="0"/>
              <a:t>t KEK and SLAC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:\2014\０７月１０日ロンドン\belle_rhoeta_lar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342174" cy="6330989"/>
          </a:xfrm>
          <a:prstGeom prst="rect">
            <a:avLst/>
          </a:prstGeom>
          <a:noFill/>
        </p:spPr>
      </p:pic>
      <p:sp>
        <p:nvSpPr>
          <p:cNvPr id="4" name="テキスト ボックス 2"/>
          <p:cNvSpPr txBox="1">
            <a:spLocks noChangeArrowheads="1"/>
          </p:cNvSpPr>
          <p:nvPr/>
        </p:nvSpPr>
        <p:spPr bwMode="auto">
          <a:xfrm>
            <a:off x="5286375" y="6093296"/>
            <a:ext cx="38576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b="1" dirty="0" err="1">
                <a:latin typeface="ＭＳ Ｐゴシック" pitchFamily="50" charset="-128"/>
                <a:ea typeface="+mn-ea"/>
                <a:cs typeface="Arial" charset="0"/>
                <a:hlinkClick r:id="rId3"/>
              </a:rPr>
              <a:t>CKMfitter</a:t>
            </a:r>
            <a:r>
              <a:rPr lang="en-US" altLang="ja-JP" sz="1050" b="1" dirty="0">
                <a:latin typeface="ＭＳ Ｐゴシック" pitchFamily="50" charset="-128"/>
                <a:ea typeface="+mn-ea"/>
                <a:cs typeface="Arial" charset="0"/>
                <a:hlinkClick r:id="rId3"/>
              </a:rPr>
              <a:t> Group (J. Charles </a:t>
            </a:r>
            <a:r>
              <a:rPr lang="en-US" altLang="ja-JP" sz="1050" b="1" i="1" dirty="0">
                <a:latin typeface="ＭＳ Ｐゴシック" pitchFamily="50" charset="-128"/>
                <a:ea typeface="+mn-ea"/>
                <a:cs typeface="Arial" charset="0"/>
                <a:hlinkClick r:id="rId3"/>
              </a:rPr>
              <a:t>et al.</a:t>
            </a:r>
            <a:r>
              <a:rPr lang="en-US" altLang="ja-JP" sz="1050" b="1" dirty="0">
                <a:latin typeface="ＭＳ Ｐゴシック" pitchFamily="50" charset="-128"/>
                <a:ea typeface="+mn-ea"/>
                <a:cs typeface="Arial" charset="0"/>
                <a:hlinkClick r:id="rId3"/>
              </a:rPr>
              <a:t>), </a:t>
            </a:r>
            <a:br>
              <a:rPr lang="en-US" altLang="ja-JP" sz="1050" b="1" dirty="0">
                <a:latin typeface="ＭＳ Ｐゴシック" pitchFamily="50" charset="-128"/>
                <a:ea typeface="+mn-ea"/>
                <a:cs typeface="Arial" charset="0"/>
                <a:hlinkClick r:id="rId3"/>
              </a:rPr>
            </a:br>
            <a:r>
              <a:rPr lang="en-US" altLang="ja-JP" sz="1050" b="1" dirty="0">
                <a:latin typeface="ＭＳ Ｐゴシック" pitchFamily="50" charset="-128"/>
                <a:ea typeface="+mn-ea"/>
                <a:cs typeface="Arial" charset="0"/>
                <a:hlinkClick r:id="rId3"/>
              </a:rPr>
              <a:t>Eur. Phys. J. C41, 1-131 (2005) </a:t>
            </a:r>
            <a:r>
              <a:rPr lang="en-US" altLang="ja-JP" sz="1050" b="1" dirty="0">
                <a:latin typeface="ＭＳ Ｐゴシック" pitchFamily="50" charset="-128"/>
                <a:ea typeface="+mn-ea"/>
                <a:cs typeface="Arial" charset="0"/>
                <a:hlinkClick r:id="rId4"/>
              </a:rPr>
              <a:t>[</a:t>
            </a:r>
            <a:r>
              <a:rPr lang="en-US" altLang="ja-JP" sz="1050" b="1" dirty="0" err="1">
                <a:latin typeface="ＭＳ Ｐゴシック" pitchFamily="50" charset="-128"/>
                <a:ea typeface="+mn-ea"/>
                <a:cs typeface="Arial" charset="0"/>
                <a:hlinkClick r:id="rId4"/>
              </a:rPr>
              <a:t>hep</a:t>
            </a:r>
            <a:r>
              <a:rPr lang="en-US" altLang="ja-JP" sz="1050" b="1" dirty="0">
                <a:latin typeface="ＭＳ Ｐゴシック" pitchFamily="50" charset="-128"/>
                <a:ea typeface="+mn-ea"/>
                <a:cs typeface="Arial" charset="0"/>
                <a:hlinkClick r:id="rId4"/>
              </a:rPr>
              <a:t>-ph/0406184],</a:t>
            </a:r>
            <a:br>
              <a:rPr lang="en-US" altLang="ja-JP" sz="1050" b="1" dirty="0">
                <a:latin typeface="ＭＳ Ｐゴシック" pitchFamily="50" charset="-128"/>
                <a:ea typeface="+mn-ea"/>
                <a:cs typeface="Arial" charset="0"/>
                <a:hlinkClick r:id="rId4"/>
              </a:rPr>
            </a:br>
            <a:r>
              <a:rPr lang="en-US" altLang="ja-JP" sz="1050" b="1" dirty="0">
                <a:latin typeface="ＭＳ Ｐゴシック" pitchFamily="50" charset="-128"/>
                <a:ea typeface="+mn-ea"/>
                <a:cs typeface="Arial" charset="0"/>
                <a:hlinkClick r:id="rId5"/>
              </a:rPr>
              <a:t>updated results and plots available at: http://ckmfitter.in2p3.fr </a:t>
            </a:r>
            <a:endParaRPr lang="en-US" altLang="ja-JP" sz="1050" b="1" dirty="0">
              <a:latin typeface="ＭＳ Ｐゴシック" pitchFamily="50" charset="-128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3608" y="764704"/>
            <a:ext cx="3564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 smtClean="0"/>
              <a:t>Matter  dominant Universe</a:t>
            </a:r>
            <a:endParaRPr kumimoji="1" lang="ja-JP" altLang="en-US" sz="2400" u="sng" dirty="0"/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1403648" y="1340768"/>
            <a:ext cx="2084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 smtClean="0"/>
              <a:t>1967  Sakharov</a:t>
            </a:r>
            <a:endParaRPr lang="ja-JP" altLang="en-US" sz="2400" dirty="0"/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966825" y="1979922"/>
            <a:ext cx="383829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ja-JP" sz="2000" dirty="0"/>
              <a:t> Baryon number </a:t>
            </a:r>
            <a:r>
              <a:rPr lang="en-US" altLang="ja-JP" sz="2000" dirty="0" smtClean="0"/>
              <a:t>non-conservation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en-US" altLang="ja-JP" sz="2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ja-JP" sz="2000" dirty="0"/>
              <a:t> C and CP </a:t>
            </a:r>
            <a:r>
              <a:rPr lang="en-US" altLang="ja-JP" sz="2000" dirty="0" smtClean="0"/>
              <a:t>violation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ja-JP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Out of thermal equilibrium</a:t>
            </a:r>
            <a:endParaRPr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4077072"/>
            <a:ext cx="5459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400" dirty="0" smtClean="0"/>
              <a:t> Standard Model meets three conditions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63888" y="2204864"/>
            <a:ext cx="2072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srgbClr val="C00000"/>
                </a:solidFill>
              </a:rPr>
              <a:t>sphaleron</a:t>
            </a:r>
            <a:r>
              <a:rPr lang="en-US" altLang="ja-JP" sz="2000" dirty="0" smtClean="0">
                <a:solidFill>
                  <a:srgbClr val="C00000"/>
                </a:solidFill>
              </a:rPr>
              <a:t> process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35896" y="2852936"/>
            <a:ext cx="2023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V-A, flavor mixing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635896" y="3501008"/>
            <a:ext cx="2868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C00000"/>
                </a:solidFill>
              </a:rPr>
              <a:t>1</a:t>
            </a:r>
            <a:r>
              <a:rPr kumimoji="1" lang="en-US" altLang="ja-JP" sz="2000" baseline="30000" dirty="0" smtClean="0">
                <a:solidFill>
                  <a:srgbClr val="C00000"/>
                </a:solidFill>
              </a:rPr>
              <a:t>st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  order phase transition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31640" y="4653136"/>
            <a:ext cx="6767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1" lang="en-US" altLang="ja-JP" sz="2400" dirty="0" smtClean="0"/>
              <a:t> Detailed analysis shows that the effect is too weak</a:t>
            </a:r>
            <a:endParaRPr kumimoji="1" lang="ja-JP" altLang="en-US" sz="2400" dirty="0"/>
          </a:p>
        </p:txBody>
      </p:sp>
      <p:sp>
        <p:nvSpPr>
          <p:cNvPr id="12" name="右矢印 11"/>
          <p:cNvSpPr/>
          <p:nvPr/>
        </p:nvSpPr>
        <p:spPr>
          <a:xfrm>
            <a:off x="1403648" y="5661248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23728" y="5517232"/>
            <a:ext cx="352449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New source of CP violation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テキスト ボックス 1"/>
          <p:cNvSpPr txBox="1">
            <a:spLocks noChangeArrowheads="1"/>
          </p:cNvSpPr>
          <p:nvPr/>
        </p:nvSpPr>
        <p:spPr bwMode="auto">
          <a:xfrm>
            <a:off x="1043608" y="1052736"/>
            <a:ext cx="38195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u="sng" dirty="0"/>
              <a:t>Present status of CP violation</a:t>
            </a:r>
            <a:endParaRPr lang="ja-JP" altLang="en-US" sz="2400" u="sng" dirty="0"/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1331640" y="1988840"/>
            <a:ext cx="5623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ja-JP" sz="2400" dirty="0"/>
              <a:t>  The standard model explains CP violation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/>
              <a:t>    in both K-mesons and B-mesons</a:t>
            </a:r>
            <a:endParaRPr lang="ja-JP" altLang="en-US" sz="2400" dirty="0"/>
          </a:p>
        </p:txBody>
      </p:sp>
      <p:sp>
        <p:nvSpPr>
          <p:cNvPr id="4" name="テキスト ボックス 3"/>
          <p:cNvSpPr txBox="1">
            <a:spLocks noChangeArrowheads="1"/>
          </p:cNvSpPr>
          <p:nvPr/>
        </p:nvSpPr>
        <p:spPr bwMode="auto">
          <a:xfrm>
            <a:off x="1353865" y="3429000"/>
            <a:ext cx="66745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ja-JP" sz="2400" dirty="0"/>
              <a:t>  The standard model, however, cannot explain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/>
              <a:t>    the matter dominance of the Universe.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/>
              <a:t>    There will be yet unknown particles and unknown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ja-JP" sz="2400" dirty="0"/>
              <a:t>    CP violating interactions.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51203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メモ 36"/>
          <p:cNvSpPr/>
          <p:nvPr/>
        </p:nvSpPr>
        <p:spPr>
          <a:xfrm>
            <a:off x="4413796" y="3694363"/>
            <a:ext cx="4406676" cy="1606845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/>
          <p:cNvSpPr/>
          <p:nvPr/>
        </p:nvSpPr>
        <p:spPr>
          <a:xfrm>
            <a:off x="467544" y="3717479"/>
            <a:ext cx="3817379" cy="1511721"/>
          </a:xfrm>
          <a:prstGeom prst="foldedCorne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テキスト ボックス 11"/>
          <p:cNvSpPr txBox="1">
            <a:spLocks noChangeArrowheads="1"/>
          </p:cNvSpPr>
          <p:nvPr/>
        </p:nvSpPr>
        <p:spPr bwMode="auto">
          <a:xfrm>
            <a:off x="6633514" y="2852936"/>
            <a:ext cx="1800225" cy="6771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dirty="0" err="1"/>
              <a:t>Shoichi</a:t>
            </a:r>
            <a:r>
              <a:rPr lang="en-US" altLang="ja-JP" sz="2000" dirty="0"/>
              <a:t> Sakata</a:t>
            </a:r>
          </a:p>
          <a:p>
            <a:pPr algn="ctr"/>
            <a:r>
              <a:rPr lang="en-US" altLang="ja-JP" dirty="0"/>
              <a:t>1911-1970</a:t>
            </a:r>
          </a:p>
        </p:txBody>
      </p:sp>
      <p:sp>
        <p:nvSpPr>
          <p:cNvPr id="1035" name="テキスト ボックス 2"/>
          <p:cNvSpPr txBox="1">
            <a:spLocks noChangeArrowheads="1"/>
          </p:cNvSpPr>
          <p:nvPr/>
        </p:nvSpPr>
        <p:spPr bwMode="auto">
          <a:xfrm>
            <a:off x="661218" y="540627"/>
            <a:ext cx="1870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Calibri" pitchFamily="34" charset="0"/>
              </a:rPr>
              <a:t>1956  Sakata</a:t>
            </a:r>
            <a:endParaRPr lang="ja-JP" altLang="en-US" sz="2400" dirty="0">
              <a:latin typeface="Calibri" pitchFamily="34" charset="0"/>
            </a:endParaRPr>
          </a:p>
        </p:txBody>
      </p:sp>
      <p:grpSp>
        <p:nvGrpSpPr>
          <p:cNvPr id="3" name="グループ化 22"/>
          <p:cNvGrpSpPr>
            <a:grpSpLocks/>
          </p:cNvGrpSpPr>
          <p:nvPr/>
        </p:nvGrpSpPr>
        <p:grpSpPr bwMode="auto">
          <a:xfrm>
            <a:off x="957640" y="1533525"/>
            <a:ext cx="2071687" cy="642937"/>
            <a:chOff x="1643042" y="4429132"/>
            <a:chExt cx="2071687" cy="642937"/>
          </a:xfrm>
        </p:grpSpPr>
        <p:sp>
          <p:nvSpPr>
            <p:cNvPr id="15" name="正方形/長方形 14"/>
            <p:cNvSpPr/>
            <p:nvPr/>
          </p:nvSpPr>
          <p:spPr>
            <a:xfrm>
              <a:off x="1643042" y="4429132"/>
              <a:ext cx="2071687" cy="64293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aphicFrame>
          <p:nvGraphicFramePr>
            <p:cNvPr id="1029" name="Object 2"/>
            <p:cNvGraphicFramePr>
              <a:graphicFrameLocks noChangeAspect="1"/>
            </p:cNvGraphicFramePr>
            <p:nvPr/>
          </p:nvGraphicFramePr>
          <p:xfrm>
            <a:off x="1857356" y="4500570"/>
            <a:ext cx="1655763" cy="481013"/>
          </p:xfrm>
          <a:graphic>
            <a:graphicData uri="http://schemas.openxmlformats.org/presentationml/2006/ole">
              <p:oleObj spid="_x0000_s1211" name="数式" r:id="rId3" imgW="11596320" imgH="3352320" progId="Equation.3">
                <p:embed/>
              </p:oleObj>
            </a:graphicData>
          </a:graphic>
        </p:graphicFrame>
      </p:grpSp>
      <p:sp>
        <p:nvSpPr>
          <p:cNvPr id="1037" name="テキスト ボックス 4"/>
          <p:cNvSpPr txBox="1">
            <a:spLocks noChangeArrowheads="1"/>
          </p:cNvSpPr>
          <p:nvPr/>
        </p:nvSpPr>
        <p:spPr bwMode="auto">
          <a:xfrm>
            <a:off x="3101999" y="1553163"/>
            <a:ext cx="290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Calibri" pitchFamily="34" charset="0"/>
              </a:rPr>
              <a:t>:</a:t>
            </a:r>
            <a:r>
              <a:rPr lang="ja-JP" altLang="en-US" sz="2400" dirty="0">
                <a:latin typeface="Calibri" pitchFamily="34" charset="0"/>
              </a:rPr>
              <a:t> </a:t>
            </a:r>
            <a:r>
              <a:rPr lang="en-US" altLang="ja-JP" sz="2400" dirty="0">
                <a:latin typeface="Calibri" pitchFamily="34" charset="0"/>
              </a:rPr>
              <a:t>Fundamental Triplet</a:t>
            </a:r>
          </a:p>
        </p:txBody>
      </p:sp>
      <p:sp>
        <p:nvSpPr>
          <p:cNvPr id="1038" name="テキスト ボックス 15"/>
          <p:cNvSpPr txBox="1">
            <a:spLocks noChangeArrowheads="1"/>
          </p:cNvSpPr>
          <p:nvPr/>
        </p:nvSpPr>
        <p:spPr bwMode="auto">
          <a:xfrm>
            <a:off x="2844575" y="540627"/>
            <a:ext cx="2068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Sakata Model</a:t>
            </a:r>
            <a:endParaRPr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041" name="テキスト ボックス 23"/>
          <p:cNvSpPr txBox="1">
            <a:spLocks noChangeArrowheads="1"/>
          </p:cNvSpPr>
          <p:nvPr/>
        </p:nvSpPr>
        <p:spPr bwMode="auto">
          <a:xfrm>
            <a:off x="796155" y="931318"/>
            <a:ext cx="461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/>
              <a:t>All the hadrons are composite states of</a:t>
            </a:r>
            <a:endParaRPr lang="ja-JP" altLang="en-US" sz="2000" dirty="0"/>
          </a:p>
        </p:txBody>
      </p:sp>
      <p:pic>
        <p:nvPicPr>
          <p:cNvPr id="1042" name="Picture 20" descr="坂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3797" y="415214"/>
            <a:ext cx="2746785" cy="218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Text Box 21"/>
          <p:cNvSpPr txBox="1">
            <a:spLocks noChangeArrowheads="1"/>
          </p:cNvSpPr>
          <p:nvPr/>
        </p:nvSpPr>
        <p:spPr bwMode="auto">
          <a:xfrm>
            <a:off x="7507734" y="2564904"/>
            <a:ext cx="15287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 dirty="0"/>
              <a:t>Courtesy of Sakata Memorial </a:t>
            </a:r>
          </a:p>
          <a:p>
            <a:r>
              <a:rPr lang="en-US" altLang="ja-JP" sz="800" dirty="0"/>
              <a:t>Archival Library</a:t>
            </a:r>
            <a:endParaRPr lang="ja-JP" altLang="en-US" sz="8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1835696" y="2493963"/>
            <a:ext cx="3059113" cy="935037"/>
            <a:chOff x="2016943" y="5518299"/>
            <a:chExt cx="3059113" cy="935037"/>
          </a:xfrm>
        </p:grpSpPr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2016943" y="5627836"/>
              <a:ext cx="514350" cy="471488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graphicFrame>
          <p:nvGraphicFramePr>
            <p:cNvPr id="2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000697972"/>
                </p:ext>
              </p:extLst>
            </p:nvPr>
          </p:nvGraphicFramePr>
          <p:xfrm>
            <a:off x="2086793" y="5707211"/>
            <a:ext cx="411163" cy="358775"/>
          </p:xfrm>
          <a:graphic>
            <a:graphicData uri="http://schemas.openxmlformats.org/presentationml/2006/ole">
              <p:oleObj spid="_x0000_s1212" name="数式" r:id="rId5" imgW="228600" imgH="190500" progId="Equation.3">
                <p:embed/>
              </p:oleObj>
            </a:graphicData>
          </a:graphic>
        </p:graphicFrame>
        <p:graphicFrame>
          <p:nvGraphicFramePr>
            <p:cNvPr id="2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509113922"/>
                </p:ext>
              </p:extLst>
            </p:nvPr>
          </p:nvGraphicFramePr>
          <p:xfrm>
            <a:off x="2147118" y="6088211"/>
            <a:ext cx="325438" cy="365125"/>
          </p:xfrm>
          <a:graphic>
            <a:graphicData uri="http://schemas.openxmlformats.org/presentationml/2006/ole">
              <p:oleObj spid="_x0000_s1213" name="数式" r:id="rId6" imgW="190417" imgH="203112" progId="Equation.3">
                <p:embed/>
              </p:oleObj>
            </a:graphicData>
          </a:graphic>
        </p:graphicFrame>
        <p:sp>
          <p:nvSpPr>
            <p:cNvPr id="25" name="Oval 11"/>
            <p:cNvSpPr>
              <a:spLocks noChangeArrowheads="1"/>
            </p:cNvSpPr>
            <p:nvPr/>
          </p:nvSpPr>
          <p:spPr bwMode="auto">
            <a:xfrm>
              <a:off x="2809106" y="5600849"/>
              <a:ext cx="514350" cy="46990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graphicFrame>
          <p:nvGraphicFramePr>
            <p:cNvPr id="2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65306869"/>
                </p:ext>
              </p:extLst>
            </p:nvPr>
          </p:nvGraphicFramePr>
          <p:xfrm>
            <a:off x="2867843" y="5643711"/>
            <a:ext cx="403225" cy="400050"/>
          </p:xfrm>
          <a:graphic>
            <a:graphicData uri="http://schemas.openxmlformats.org/presentationml/2006/ole">
              <p:oleObj spid="_x0000_s1214" name="数式" r:id="rId7" imgW="241300" imgH="228600" progId="Equation.3">
                <p:embed/>
              </p:oleObj>
            </a:graphicData>
          </a:graphic>
        </p:graphicFrame>
        <p:graphicFrame>
          <p:nvGraphicFramePr>
            <p:cNvPr id="27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142376895"/>
                </p:ext>
              </p:extLst>
            </p:nvPr>
          </p:nvGraphicFramePr>
          <p:xfrm>
            <a:off x="2905943" y="6110436"/>
            <a:ext cx="392113" cy="342900"/>
          </p:xfrm>
          <a:graphic>
            <a:graphicData uri="http://schemas.openxmlformats.org/presentationml/2006/ole">
              <p:oleObj spid="_x0000_s1215" name="数式" r:id="rId8" imgW="228600" imgH="190500" progId="Equation.3">
                <p:embed/>
              </p:oleObj>
            </a:graphicData>
          </a:graphic>
        </p:graphicFrame>
        <p:sp>
          <p:nvSpPr>
            <p:cNvPr id="28" name="Oval 10"/>
            <p:cNvSpPr>
              <a:spLocks noChangeArrowheads="1"/>
            </p:cNvSpPr>
            <p:nvPr/>
          </p:nvSpPr>
          <p:spPr bwMode="auto">
            <a:xfrm rot="21461284">
              <a:off x="3612381" y="5523061"/>
              <a:ext cx="569912" cy="5334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Calibri" pitchFamily="34" charset="0"/>
                <a:ea typeface="ＭＳ Ｐゴシック" pitchFamily="50" charset="-128"/>
              </a:endParaRPr>
            </a:p>
          </p:txBody>
        </p:sp>
        <p:graphicFrame>
          <p:nvGraphicFramePr>
            <p:cNvPr id="2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98483033"/>
                </p:ext>
              </p:extLst>
            </p:nvPr>
          </p:nvGraphicFramePr>
          <p:xfrm>
            <a:off x="3618731" y="5640536"/>
            <a:ext cx="587375" cy="363538"/>
          </p:xfrm>
          <a:graphic>
            <a:graphicData uri="http://schemas.openxmlformats.org/presentationml/2006/ole">
              <p:oleObj spid="_x0000_s1216" name="数式" r:id="rId9" imgW="342751" imgH="203112" progId="Equation.3">
                <p:embed/>
              </p:oleObj>
            </a:graphicData>
          </a:graphic>
        </p:graphicFrame>
        <p:graphicFrame>
          <p:nvGraphicFramePr>
            <p:cNvPr id="3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24203592"/>
                </p:ext>
              </p:extLst>
            </p:nvPr>
          </p:nvGraphicFramePr>
          <p:xfrm>
            <a:off x="3828281" y="6105674"/>
            <a:ext cx="346075" cy="342900"/>
          </p:xfrm>
          <a:graphic>
            <a:graphicData uri="http://schemas.openxmlformats.org/presentationml/2006/ole">
              <p:oleObj spid="_x0000_s1217" name="数式" r:id="rId10" imgW="203112" imgH="190417" progId="Equation.3">
                <p:embed/>
              </p:oleObj>
            </a:graphicData>
          </a:graphic>
        </p:graphicFrame>
        <p:sp>
          <p:nvSpPr>
            <p:cNvPr id="31" name="Oval 10"/>
            <p:cNvSpPr>
              <a:spLocks noChangeArrowheads="1"/>
            </p:cNvSpPr>
            <p:nvPr/>
          </p:nvSpPr>
          <p:spPr bwMode="auto">
            <a:xfrm rot="21461284">
              <a:off x="4477568" y="5518299"/>
              <a:ext cx="555625" cy="5762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>
                <a:latin typeface="Calibri" pitchFamily="34" charset="0"/>
                <a:ea typeface="ＭＳ Ｐゴシック" pitchFamily="50" charset="-128"/>
              </a:endParaRPr>
            </a:p>
          </p:txBody>
        </p:sp>
        <p:graphicFrame>
          <p:nvGraphicFramePr>
            <p:cNvPr id="32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764088124"/>
                </p:ext>
              </p:extLst>
            </p:nvPr>
          </p:nvGraphicFramePr>
          <p:xfrm>
            <a:off x="4466456" y="5640536"/>
            <a:ext cx="609600" cy="295275"/>
          </p:xfrm>
          <a:graphic>
            <a:graphicData uri="http://schemas.openxmlformats.org/presentationml/2006/ole">
              <p:oleObj spid="_x0000_s1218" name="数式" r:id="rId11" imgW="355292" imgH="164957" progId="Equation.3">
                <p:embed/>
              </p:oleObj>
            </a:graphicData>
          </a:graphic>
        </p:graphicFrame>
        <p:graphicFrame>
          <p:nvGraphicFramePr>
            <p:cNvPr id="3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311539703"/>
                </p:ext>
              </p:extLst>
            </p:nvPr>
          </p:nvGraphicFramePr>
          <p:xfrm>
            <a:off x="4595043" y="6112024"/>
            <a:ext cx="347663" cy="341312"/>
          </p:xfrm>
          <a:graphic>
            <a:graphicData uri="http://schemas.openxmlformats.org/presentationml/2006/ole">
              <p:oleObj spid="_x0000_s1219" name="数式" r:id="rId12" imgW="203112" imgH="190417" progId="Equation.3">
                <p:embed/>
              </p:oleObj>
            </a:graphicData>
          </a:graphic>
        </p:graphicFrame>
      </p:grpSp>
      <p:sp>
        <p:nvSpPr>
          <p:cNvPr id="35" name="正方形/長方形 34"/>
          <p:cNvSpPr/>
          <p:nvPr/>
        </p:nvSpPr>
        <p:spPr>
          <a:xfrm>
            <a:off x="634752" y="3812847"/>
            <a:ext cx="3650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</a:rPr>
              <a:t>It seems to me that the present state</a:t>
            </a:r>
          </a:p>
          <a:p>
            <a:r>
              <a:rPr lang="en-US" altLang="ja-JP" dirty="0">
                <a:latin typeface="Times New Roman" panose="02020603050405020304" pitchFamily="18" charset="0"/>
              </a:rPr>
              <a:t>of the theory of new particles is very</a:t>
            </a:r>
          </a:p>
          <a:p>
            <a:r>
              <a:rPr lang="en-US" altLang="ja-JP" dirty="0">
                <a:latin typeface="Times New Roman" panose="02020603050405020304" pitchFamily="18" charset="0"/>
              </a:rPr>
              <a:t>similar to that of the atomic nuclei 25</a:t>
            </a:r>
          </a:p>
          <a:p>
            <a:r>
              <a:rPr lang="en-US" altLang="ja-JP" dirty="0">
                <a:latin typeface="Times New Roman" panose="02020603050405020304" pitchFamily="18" charset="0"/>
              </a:rPr>
              <a:t>years ago.</a:t>
            </a:r>
            <a:endParaRPr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4413796" y="3744406"/>
            <a:ext cx="4710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</a:rPr>
              <a:t>Supposing that the similar situation</a:t>
            </a:r>
          </a:p>
          <a:p>
            <a:r>
              <a:rPr lang="en-US" altLang="ja-JP" dirty="0">
                <a:latin typeface="Times New Roman" panose="02020603050405020304" pitchFamily="18" charset="0"/>
              </a:rPr>
              <a:t>is realized at present, I proposed a compound</a:t>
            </a:r>
          </a:p>
          <a:p>
            <a:r>
              <a:rPr lang="en-US" altLang="ja-JP" dirty="0">
                <a:latin typeface="Times New Roman" panose="02020603050405020304" pitchFamily="18" charset="0"/>
              </a:rPr>
              <a:t>hypothesis for new unstable particles</a:t>
            </a:r>
          </a:p>
          <a:p>
            <a:r>
              <a:rPr lang="en-US" altLang="ja-JP" dirty="0">
                <a:latin typeface="Times New Roman" panose="02020603050405020304" pitchFamily="18" charset="0"/>
              </a:rPr>
              <a:t>to account for </a:t>
            </a:r>
            <a:r>
              <a:rPr lang="en-US" altLang="ja-JP" dirty="0" err="1">
                <a:latin typeface="Times New Roman" panose="02020603050405020304" pitchFamily="18" charset="0"/>
              </a:rPr>
              <a:t>Nishijima</a:t>
            </a:r>
            <a:r>
              <a:rPr lang="en-US" altLang="ja-JP" dirty="0">
                <a:latin typeface="Times New Roman" panose="02020603050405020304" pitchFamily="18" charset="0"/>
              </a:rPr>
              <a:t>-Gell-Mann's</a:t>
            </a:r>
          </a:p>
          <a:p>
            <a:r>
              <a:rPr lang="en-US" altLang="ja-JP" dirty="0">
                <a:latin typeface="Times New Roman" panose="02020603050405020304" pitchFamily="18" charset="0"/>
              </a:rPr>
              <a:t>rule.</a:t>
            </a:r>
            <a:endParaRPr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5517232"/>
            <a:ext cx="365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1959 </a:t>
            </a:r>
            <a:r>
              <a:rPr kumimoji="1" lang="en-US" altLang="ja-JP" sz="2400" dirty="0" smtClean="0"/>
              <a:t> Ikeda</a:t>
            </a:r>
            <a:r>
              <a:rPr kumimoji="1" lang="en-US" altLang="ja-JP" sz="2400" dirty="0" smtClean="0"/>
              <a:t>, Ogawa, </a:t>
            </a:r>
            <a:r>
              <a:rPr kumimoji="1" lang="en-US" altLang="ja-JP" sz="2400" dirty="0" err="1" smtClean="0"/>
              <a:t>Ohnuki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96255" y="6030723"/>
            <a:ext cx="3754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U(3) symmetry of the Sakata </a:t>
            </a:r>
            <a:r>
              <a:rPr lang="en-US" altLang="ja-JP" sz="2000" dirty="0" err="1" smtClean="0"/>
              <a:t>Moel</a:t>
            </a:r>
            <a:endParaRPr kumimoji="1" lang="ja-JP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 animBg="1"/>
      <p:bldP spid="1035" grpId="0"/>
      <p:bldP spid="1037" grpId="0"/>
      <p:bldP spid="1038" grpId="0"/>
      <p:bldP spid="1041" grpId="0"/>
      <p:bldP spid="35" grpId="0"/>
      <p:bldP spid="3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1259632" y="4869160"/>
            <a:ext cx="6591077" cy="7920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057" name="テキスト ボックス 6"/>
          <p:cNvSpPr txBox="1">
            <a:spLocks noChangeArrowheads="1"/>
          </p:cNvSpPr>
          <p:nvPr/>
        </p:nvSpPr>
        <p:spPr bwMode="auto">
          <a:xfrm>
            <a:off x="827584" y="908720"/>
            <a:ext cx="487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Calibri" pitchFamily="34" charset="0"/>
              </a:rPr>
              <a:t>Weak Interaction in the Sakata Model</a:t>
            </a:r>
            <a:endParaRPr lang="ja-JP" altLang="en-US" sz="2400" dirty="0">
              <a:latin typeface="Calibri" pitchFamily="34" charset="0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1403648" y="1556792"/>
            <a:ext cx="4320480" cy="1440160"/>
            <a:chOff x="1259632" y="2420888"/>
            <a:chExt cx="4320480" cy="1440160"/>
          </a:xfrm>
        </p:grpSpPr>
        <p:sp>
          <p:nvSpPr>
            <p:cNvPr id="23" name="正方形/長方形 22"/>
            <p:cNvSpPr/>
            <p:nvPr/>
          </p:nvSpPr>
          <p:spPr>
            <a:xfrm>
              <a:off x="1259632" y="2420888"/>
              <a:ext cx="4320480" cy="144016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1691680" y="2564904"/>
              <a:ext cx="3632795" cy="1173162"/>
              <a:chOff x="1928813" y="2928938"/>
              <a:chExt cx="3632795" cy="1173162"/>
            </a:xfrm>
          </p:grpSpPr>
          <p:grpSp>
            <p:nvGrpSpPr>
              <p:cNvPr id="3" name="グループ化 15"/>
              <p:cNvGrpSpPr>
                <a:grpSpLocks/>
              </p:cNvGrpSpPr>
              <p:nvPr/>
            </p:nvGrpSpPr>
            <p:grpSpPr bwMode="auto">
              <a:xfrm>
                <a:off x="1928813" y="2929434"/>
                <a:ext cx="1016000" cy="1172666"/>
                <a:chOff x="1785918" y="3358058"/>
                <a:chExt cx="1015357" cy="1172674"/>
              </a:xfrm>
            </p:grpSpPr>
            <p:graphicFrame>
              <p:nvGraphicFramePr>
                <p:cNvPr id="2054" name="Object 3"/>
                <p:cNvGraphicFramePr>
                  <a:graphicFrameLocks noChangeAspect="1"/>
                </p:cNvGraphicFramePr>
                <p:nvPr/>
              </p:nvGraphicFramePr>
              <p:xfrm>
                <a:off x="1815070" y="3358058"/>
                <a:ext cx="298261" cy="385766"/>
              </p:xfrm>
              <a:graphic>
                <a:graphicData uri="http://schemas.openxmlformats.org/presentationml/2006/ole">
                  <p:oleObj spid="_x0000_s2159" name="数式" r:id="rId3" imgW="126780" imgH="164814" progId="Equation.3">
                    <p:embed/>
                  </p:oleObj>
                </a:graphicData>
              </a:graphic>
            </p:graphicFrame>
            <p:graphicFrame>
              <p:nvGraphicFramePr>
                <p:cNvPr id="2055" name="Object 8"/>
                <p:cNvGraphicFramePr>
                  <a:graphicFrameLocks noChangeAspect="1"/>
                </p:cNvGraphicFramePr>
                <p:nvPr/>
              </p:nvGraphicFramePr>
              <p:xfrm>
                <a:off x="1785918" y="4071942"/>
                <a:ext cx="1015357" cy="458790"/>
              </p:xfrm>
              <a:graphic>
                <a:graphicData uri="http://schemas.openxmlformats.org/presentationml/2006/ole">
                  <p:oleObj spid="_x0000_s2160" name="数式" r:id="rId4" imgW="393529" imgH="203112" progId="Equation.3">
                    <p:embed/>
                  </p:oleObj>
                </a:graphicData>
              </a:graphic>
            </p:graphicFrame>
            <p:cxnSp>
              <p:nvCxnSpPr>
                <p:cNvPr id="11" name="直線矢印コネクタ 10"/>
                <p:cNvCxnSpPr/>
                <p:nvPr/>
              </p:nvCxnSpPr>
              <p:spPr>
                <a:xfrm rot="5400000">
                  <a:off x="1785826" y="3929066"/>
                  <a:ext cx="287339" cy="1586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矢印コネクタ 14"/>
                <p:cNvCxnSpPr/>
                <p:nvPr/>
              </p:nvCxnSpPr>
              <p:spPr>
                <a:xfrm rot="16200000" flipH="1">
                  <a:off x="2214180" y="3786281"/>
                  <a:ext cx="285752" cy="285569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" name="グループ化 25"/>
              <p:cNvGrpSpPr>
                <a:grpSpLocks/>
              </p:cNvGrpSpPr>
              <p:nvPr/>
            </p:nvGrpSpPr>
            <p:grpSpPr bwMode="auto">
              <a:xfrm>
                <a:off x="4672008" y="2928938"/>
                <a:ext cx="889600" cy="1099046"/>
                <a:chOff x="5314950" y="3459163"/>
                <a:chExt cx="889601" cy="1099046"/>
              </a:xfrm>
            </p:grpSpPr>
            <p:graphicFrame>
              <p:nvGraphicFramePr>
                <p:cNvPr id="2052" name="Object 9"/>
                <p:cNvGraphicFramePr>
                  <a:graphicFrameLocks noChangeAspect="1"/>
                </p:cNvGraphicFramePr>
                <p:nvPr/>
              </p:nvGraphicFramePr>
              <p:xfrm>
                <a:off x="5314950" y="3459163"/>
                <a:ext cx="298450" cy="327025"/>
              </p:xfrm>
              <a:graphic>
                <a:graphicData uri="http://schemas.openxmlformats.org/presentationml/2006/ole">
                  <p:oleObj spid="_x0000_s2161" name="数式" r:id="rId5" imgW="126835" imgH="139518" progId="Equation.3">
                    <p:embed/>
                  </p:oleObj>
                </a:graphicData>
              </a:graphic>
            </p:graphicFrame>
            <p:graphicFrame>
              <p:nvGraphicFramePr>
                <p:cNvPr id="2053" name="Object 10"/>
                <p:cNvGraphicFramePr>
                  <a:graphicFrameLocks noChangeAspect="1"/>
                </p:cNvGraphicFramePr>
                <p:nvPr/>
              </p:nvGraphicFramePr>
              <p:xfrm>
                <a:off x="5320313" y="4186734"/>
                <a:ext cx="884238" cy="371475"/>
              </p:xfrm>
              <a:graphic>
                <a:graphicData uri="http://schemas.openxmlformats.org/presentationml/2006/ole">
                  <p:oleObj spid="_x0000_s2162" name="数式" r:id="rId6" imgW="342603" imgH="164957" progId="Equation.3">
                    <p:embed/>
                  </p:oleObj>
                </a:graphicData>
              </a:graphic>
            </p:graphicFrame>
            <p:cxnSp>
              <p:nvCxnSpPr>
                <p:cNvPr id="20" name="直線矢印コネクタ 19"/>
                <p:cNvCxnSpPr/>
                <p:nvPr/>
              </p:nvCxnSpPr>
              <p:spPr>
                <a:xfrm rot="5400000">
                  <a:off x="5287174" y="4001294"/>
                  <a:ext cx="285750" cy="1587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線矢印コネクタ 20"/>
                <p:cNvCxnSpPr/>
                <p:nvPr/>
              </p:nvCxnSpPr>
              <p:spPr>
                <a:xfrm rot="16200000" flipH="1">
                  <a:off x="5715006" y="3857625"/>
                  <a:ext cx="285750" cy="285750"/>
                </a:xfrm>
                <a:prstGeom prst="straightConnector1">
                  <a:avLst/>
                </a:prstGeom>
                <a:ln>
                  <a:headEnd type="arrow"/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左右矢印 26"/>
              <p:cNvSpPr/>
              <p:nvPr/>
            </p:nvSpPr>
            <p:spPr>
              <a:xfrm>
                <a:off x="3429000" y="3500438"/>
                <a:ext cx="571500" cy="142875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sp>
        <p:nvSpPr>
          <p:cNvPr id="2061" name="テキスト ボックス 27"/>
          <p:cNvSpPr txBox="1">
            <a:spLocks noChangeArrowheads="1"/>
          </p:cNvSpPr>
          <p:nvPr/>
        </p:nvSpPr>
        <p:spPr bwMode="auto">
          <a:xfrm>
            <a:off x="971600" y="3429000"/>
            <a:ext cx="4176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lain" startAt="1959"/>
            </a:pPr>
            <a:r>
              <a:rPr lang="en-US" altLang="ja-JP" sz="2400" dirty="0">
                <a:latin typeface="Calibri" pitchFamily="34" charset="0"/>
              </a:rPr>
              <a:t>  </a:t>
            </a:r>
            <a:r>
              <a:rPr lang="en-US" altLang="ja-JP" sz="2400" dirty="0" err="1">
                <a:latin typeface="Calibri" pitchFamily="34" charset="0"/>
              </a:rPr>
              <a:t>Gamba</a:t>
            </a:r>
            <a:r>
              <a:rPr lang="en-US" altLang="ja-JP" sz="2400" dirty="0">
                <a:latin typeface="Calibri" pitchFamily="34" charset="0"/>
              </a:rPr>
              <a:t>, </a:t>
            </a:r>
            <a:r>
              <a:rPr lang="en-US" altLang="ja-JP" sz="2400" dirty="0" err="1">
                <a:latin typeface="Calibri" pitchFamily="34" charset="0"/>
              </a:rPr>
              <a:t>Marshak</a:t>
            </a:r>
            <a:r>
              <a:rPr lang="en-US" altLang="ja-JP" sz="2400" dirty="0">
                <a:latin typeface="Calibri" pitchFamily="34" charset="0"/>
              </a:rPr>
              <a:t>, Okubo </a:t>
            </a:r>
            <a:endParaRPr lang="ja-JP" altLang="en-US" sz="2400" dirty="0">
              <a:latin typeface="Calibri" pitchFamily="34" charset="0"/>
            </a:endParaRPr>
          </a:p>
        </p:txBody>
      </p:sp>
      <p:sp>
        <p:nvSpPr>
          <p:cNvPr id="2062" name="テキスト ボックス 28"/>
          <p:cNvSpPr txBox="1">
            <a:spLocks noChangeArrowheads="1"/>
          </p:cNvSpPr>
          <p:nvPr/>
        </p:nvSpPr>
        <p:spPr bwMode="auto">
          <a:xfrm>
            <a:off x="971600" y="4335189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Calibri" pitchFamily="34" charset="0"/>
              </a:rPr>
              <a:t>1960  Maki, Nakagawa, </a:t>
            </a:r>
            <a:r>
              <a:rPr lang="en-US" altLang="ja-JP" sz="2400" dirty="0" err="1">
                <a:latin typeface="Calibri" pitchFamily="34" charset="0"/>
              </a:rPr>
              <a:t>Ohnuki</a:t>
            </a:r>
            <a:r>
              <a:rPr lang="en-US" altLang="ja-JP" sz="2400" dirty="0">
                <a:latin typeface="Calibri" pitchFamily="34" charset="0"/>
              </a:rPr>
              <a:t>, Sakata </a:t>
            </a:r>
            <a:endParaRPr lang="ja-JP" altLang="en-US" sz="2400" dirty="0">
              <a:latin typeface="Calibri" pitchFamily="34" charset="0"/>
            </a:endParaRP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3873500" y="4940945"/>
          <a:ext cx="3738563" cy="573088"/>
        </p:xfrm>
        <a:graphic>
          <a:graphicData uri="http://schemas.openxmlformats.org/presentationml/2006/ole">
            <p:oleObj spid="_x0000_s2163" name="数式" r:id="rId7" imgW="33114240" imgH="4611600" progId="Equation.3">
              <p:embed/>
            </p:oleObj>
          </a:graphicData>
        </a:graphic>
      </p:graphicFrame>
      <p:sp>
        <p:nvSpPr>
          <p:cNvPr id="2063" name="テキスト ボックス 30"/>
          <p:cNvSpPr txBox="1">
            <a:spLocks noChangeArrowheads="1"/>
          </p:cNvSpPr>
          <p:nvPr/>
        </p:nvSpPr>
        <p:spPr bwMode="auto">
          <a:xfrm>
            <a:off x="1331640" y="4941168"/>
            <a:ext cx="2475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002060"/>
                </a:solidFill>
                <a:latin typeface="Calibri" pitchFamily="34" charset="0"/>
              </a:rPr>
              <a:t>Nagoya Model :</a:t>
            </a:r>
            <a:endParaRPr lang="ja-JP" altLang="en-US" sz="28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2064" name="テキスト ボックス 32"/>
          <p:cNvSpPr txBox="1">
            <a:spLocks noChangeArrowheads="1"/>
          </p:cNvSpPr>
          <p:nvPr/>
        </p:nvSpPr>
        <p:spPr bwMode="auto">
          <a:xfrm>
            <a:off x="1547664" y="3789040"/>
            <a:ext cx="2098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2060"/>
                </a:solidFill>
                <a:latin typeface="Calibri" pitchFamily="34" charset="0"/>
              </a:rPr>
              <a:t>B-L Symmetry</a:t>
            </a:r>
            <a:endParaRPr lang="ja-JP" altLang="en-US" sz="2400" dirty="0">
              <a:solidFill>
                <a:srgbClr val="002060"/>
              </a:solidFill>
              <a:latin typeface="Calibri" pitchFamily="34" charset="0"/>
            </a:endParaRPr>
          </a:p>
        </p:txBody>
      </p:sp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3995936" y="5733256"/>
          <a:ext cx="1656184" cy="358094"/>
        </p:xfrm>
        <a:graphic>
          <a:graphicData uri="http://schemas.openxmlformats.org/presentationml/2006/ole">
            <p:oleObj spid="_x0000_s2164" name="数式" r:id="rId8" imgW="939392" imgH="203112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61" grpId="0"/>
      <p:bldP spid="2062" grpId="0"/>
      <p:bldP spid="2063" grpId="0"/>
      <p:bldP spid="20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1089046" y="4631940"/>
            <a:ext cx="7011346" cy="20374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331640" y="1340768"/>
            <a:ext cx="4719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Calibri" pitchFamily="34" charset="0"/>
              </a:rPr>
              <a:t>1962  </a:t>
            </a:r>
            <a:r>
              <a:rPr lang="en-US" altLang="ja-JP" sz="2400" dirty="0" smtClean="0">
                <a:latin typeface="Calibri" pitchFamily="34" charset="0"/>
              </a:rPr>
              <a:t>Danby et al.    PRL </a:t>
            </a:r>
            <a:r>
              <a:rPr lang="en-US" altLang="ja-JP" sz="2400" u="sng" dirty="0" smtClean="0">
                <a:latin typeface="Calibri" pitchFamily="34" charset="0"/>
              </a:rPr>
              <a:t>9</a:t>
            </a:r>
            <a:r>
              <a:rPr lang="en-US" altLang="ja-JP" sz="2400" dirty="0" smtClean="0">
                <a:latin typeface="Calibri" pitchFamily="34" charset="0"/>
              </a:rPr>
              <a:t>, 36</a:t>
            </a:r>
            <a:r>
              <a:rPr lang="ja-JP" altLang="en-US" sz="2400" dirty="0" smtClean="0">
                <a:latin typeface="Calibri" pitchFamily="34" charset="0"/>
              </a:rPr>
              <a:t> </a:t>
            </a:r>
            <a:r>
              <a:rPr lang="en-US" altLang="ja-JP" sz="2400" dirty="0" smtClean="0">
                <a:latin typeface="Calibri" pitchFamily="34" charset="0"/>
              </a:rPr>
              <a:t>(1962)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836712"/>
            <a:ext cx="360983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alibri" pitchFamily="34" charset="0"/>
              </a:rPr>
              <a:t>Discovery of Two Neutrinos</a:t>
            </a:r>
            <a:endParaRPr lang="ja-JP" altLang="en-US" sz="2400" dirty="0" smtClean="0">
              <a:latin typeface="Calibri" pitchFamily="34" charset="0"/>
            </a:endParaRPr>
          </a:p>
        </p:txBody>
      </p:sp>
      <p:grpSp>
        <p:nvGrpSpPr>
          <p:cNvPr id="4" name="グループ化 9"/>
          <p:cNvGrpSpPr>
            <a:grpSpLocks/>
          </p:cNvGrpSpPr>
          <p:nvPr/>
        </p:nvGrpSpPr>
        <p:grpSpPr bwMode="auto">
          <a:xfrm>
            <a:off x="6839222" y="764704"/>
            <a:ext cx="973138" cy="1143000"/>
            <a:chOff x="1857356" y="1714488"/>
            <a:chExt cx="973814" cy="1143008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1857356" y="1714488"/>
            <a:ext cx="973814" cy="500066"/>
          </p:xfrm>
          <a:graphic>
            <a:graphicData uri="http://schemas.openxmlformats.org/presentationml/2006/ole">
              <p:oleObj spid="_x0000_s17495" name="数式" r:id="rId3" imgW="469696" imgH="241195" progId="Equation.3">
                <p:embed/>
              </p:oleObj>
            </a:graphicData>
          </a:graphic>
        </p:graphicFrame>
        <p:graphicFrame>
          <p:nvGraphicFramePr>
            <p:cNvPr id="6" name="Object 3"/>
            <p:cNvGraphicFramePr>
              <a:graphicFrameLocks noChangeAspect="1"/>
            </p:cNvGraphicFramePr>
            <p:nvPr/>
          </p:nvGraphicFramePr>
          <p:xfrm>
            <a:off x="1857356" y="2500306"/>
            <a:ext cx="879237" cy="357190"/>
          </p:xfrm>
          <a:graphic>
            <a:graphicData uri="http://schemas.openxmlformats.org/presentationml/2006/ole">
              <p:oleObj spid="_x0000_s17496" name="数式" r:id="rId4" imgW="406048" imgH="164957" progId="Equation.3">
                <p:embed/>
              </p:oleObj>
            </a:graphicData>
          </a:graphic>
        </p:graphicFrame>
        <p:cxnSp>
          <p:nvCxnSpPr>
            <p:cNvPr id="7" name="直線矢印コネクタ 6"/>
            <p:cNvCxnSpPr/>
            <p:nvPr/>
          </p:nvCxnSpPr>
          <p:spPr>
            <a:xfrm rot="5400000">
              <a:off x="1858248" y="2286786"/>
              <a:ext cx="28416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rot="5400000">
              <a:off x="2429351" y="2285992"/>
              <a:ext cx="28575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テキスト ボックス 19"/>
          <p:cNvSpPr txBox="1">
            <a:spLocks noChangeArrowheads="1"/>
          </p:cNvSpPr>
          <p:nvPr/>
        </p:nvSpPr>
        <p:spPr bwMode="auto">
          <a:xfrm>
            <a:off x="1427237" y="2598167"/>
            <a:ext cx="6308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latin typeface="Calibri" pitchFamily="34" charset="0"/>
              </a:rPr>
              <a:t>1962</a:t>
            </a:r>
            <a:r>
              <a:rPr lang="ja-JP" altLang="en-US" sz="2400" dirty="0">
                <a:latin typeface="Calibri" pitchFamily="34" charset="0"/>
              </a:rPr>
              <a:t>　</a:t>
            </a:r>
            <a:r>
              <a:rPr lang="en-US" altLang="ja-JP" sz="2400" dirty="0">
                <a:latin typeface="Calibri" pitchFamily="34" charset="0"/>
              </a:rPr>
              <a:t>Katayama, </a:t>
            </a:r>
            <a:r>
              <a:rPr lang="en-US" altLang="ja-JP" sz="2400" dirty="0" err="1">
                <a:latin typeface="Calibri" pitchFamily="34" charset="0"/>
              </a:rPr>
              <a:t>Matumoto</a:t>
            </a:r>
            <a:r>
              <a:rPr lang="en-US" altLang="ja-JP" sz="2400" dirty="0">
                <a:latin typeface="Calibri" pitchFamily="34" charset="0"/>
              </a:rPr>
              <a:t>, </a:t>
            </a:r>
            <a:r>
              <a:rPr lang="en-US" altLang="ja-JP" sz="2400" dirty="0" smtClean="0">
                <a:latin typeface="Calibri" pitchFamily="34" charset="0"/>
              </a:rPr>
              <a:t>Tanaka and Yamada</a:t>
            </a:r>
          </a:p>
        </p:txBody>
      </p:sp>
      <p:sp>
        <p:nvSpPr>
          <p:cNvPr id="13" name="テキスト ボックス 19"/>
          <p:cNvSpPr txBox="1">
            <a:spLocks noChangeArrowheads="1"/>
          </p:cNvSpPr>
          <p:nvPr/>
        </p:nvSpPr>
        <p:spPr bwMode="auto">
          <a:xfrm>
            <a:off x="1427237" y="3492314"/>
            <a:ext cx="4476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>
                <a:latin typeface="Calibri" pitchFamily="34" charset="0"/>
              </a:rPr>
              <a:t>1962</a:t>
            </a:r>
            <a:r>
              <a:rPr lang="ja-JP" altLang="en-US" sz="2400" dirty="0">
                <a:latin typeface="Calibri" pitchFamily="34" charset="0"/>
              </a:rPr>
              <a:t>　</a:t>
            </a:r>
            <a:r>
              <a:rPr lang="en-US" altLang="ja-JP" sz="2400" dirty="0" smtClean="0">
                <a:latin typeface="Calibri" pitchFamily="34" charset="0"/>
              </a:rPr>
              <a:t>Maki, Nakagawa and Sakata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71600" y="1988840"/>
            <a:ext cx="405001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Calibri" pitchFamily="34" charset="0"/>
              </a:rPr>
              <a:t>Modification of Nagoya Model</a:t>
            </a:r>
            <a:endParaRPr lang="ja-JP" altLang="en-US" sz="2400" dirty="0" smtClean="0">
              <a:latin typeface="Calibri" pitchFamily="34" charset="0"/>
            </a:endParaRPr>
          </a:p>
        </p:txBody>
      </p:sp>
      <p:graphicFrame>
        <p:nvGraphicFramePr>
          <p:cNvPr id="1744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4828781"/>
              </p:ext>
            </p:extLst>
          </p:nvPr>
        </p:nvGraphicFramePr>
        <p:xfrm>
          <a:off x="1614332" y="4844033"/>
          <a:ext cx="4102100" cy="558800"/>
        </p:xfrm>
        <a:graphic>
          <a:graphicData uri="http://schemas.openxmlformats.org/presentationml/2006/ole">
            <p:oleObj spid="_x0000_s17497" name="数式" r:id="rId5" imgW="1905120" imgH="236160" progId="Equation.3">
              <p:embed/>
            </p:oleObj>
          </a:graphicData>
        </a:graphic>
      </p:graphicFrame>
      <p:graphicFrame>
        <p:nvGraphicFramePr>
          <p:cNvPr id="1744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3853294"/>
              </p:ext>
            </p:extLst>
          </p:nvPr>
        </p:nvGraphicFramePr>
        <p:xfrm>
          <a:off x="2570439" y="5463021"/>
          <a:ext cx="3132945" cy="963983"/>
        </p:xfrm>
        <a:graphic>
          <a:graphicData uri="http://schemas.openxmlformats.org/presentationml/2006/ole">
            <p:oleObj spid="_x0000_s17498" name="数式" r:id="rId6" imgW="25941600" imgH="7970400" progId="Equation.3">
              <p:embed/>
            </p:oleObj>
          </a:graphicData>
        </a:graphic>
      </p:graphicFrame>
      <p:graphicFrame>
        <p:nvGraphicFramePr>
          <p:cNvPr id="1744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6463671"/>
              </p:ext>
            </p:extLst>
          </p:nvPr>
        </p:nvGraphicFramePr>
        <p:xfrm>
          <a:off x="5814303" y="4844404"/>
          <a:ext cx="1295400" cy="508000"/>
        </p:xfrm>
        <a:graphic>
          <a:graphicData uri="http://schemas.openxmlformats.org/presentationml/2006/ole">
            <p:oleObj spid="_x0000_s17499" name="数式" r:id="rId7" imgW="652680" imgH="236160" progId="Equation.3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2570440" y="2985566"/>
            <a:ext cx="441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alibri" pitchFamily="34" charset="0"/>
              </a:rPr>
              <a:t> </a:t>
            </a:r>
            <a:r>
              <a:rPr lang="en-US" altLang="ja-JP" sz="2400" dirty="0" err="1">
                <a:latin typeface="Calibri" pitchFamily="34" charset="0"/>
              </a:rPr>
              <a:t>Progr</a:t>
            </a:r>
            <a:r>
              <a:rPr lang="en-US" altLang="ja-JP" sz="2400" dirty="0">
                <a:latin typeface="Calibri" pitchFamily="34" charset="0"/>
              </a:rPr>
              <a:t>. </a:t>
            </a:r>
            <a:r>
              <a:rPr lang="en-US" altLang="ja-JP" sz="2400" dirty="0" err="1">
                <a:latin typeface="Calibri" pitchFamily="34" charset="0"/>
              </a:rPr>
              <a:t>Theor</a:t>
            </a:r>
            <a:r>
              <a:rPr lang="en-US" altLang="ja-JP" sz="2400" dirty="0">
                <a:latin typeface="Calibri" pitchFamily="34" charset="0"/>
              </a:rPr>
              <a:t>. Phys. </a:t>
            </a:r>
            <a:r>
              <a:rPr lang="en-US" altLang="ja-JP" sz="2400" u="sng" dirty="0">
                <a:latin typeface="Calibri" pitchFamily="34" charset="0"/>
              </a:rPr>
              <a:t>28</a:t>
            </a:r>
            <a:r>
              <a:rPr lang="en-US" altLang="ja-JP" sz="2400" dirty="0">
                <a:latin typeface="Calibri" pitchFamily="34" charset="0"/>
              </a:rPr>
              <a:t>, 675 (1962)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628471" y="3861048"/>
            <a:ext cx="4411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Calibri" pitchFamily="34" charset="0"/>
              </a:rPr>
              <a:t> </a:t>
            </a:r>
            <a:r>
              <a:rPr lang="en-US" altLang="ja-JP" sz="2400" dirty="0" err="1">
                <a:latin typeface="Calibri" pitchFamily="34" charset="0"/>
              </a:rPr>
              <a:t>Progr</a:t>
            </a:r>
            <a:r>
              <a:rPr lang="en-US" altLang="ja-JP" sz="2400" dirty="0">
                <a:latin typeface="Calibri" pitchFamily="34" charset="0"/>
              </a:rPr>
              <a:t>. </a:t>
            </a:r>
            <a:r>
              <a:rPr lang="en-US" altLang="ja-JP" sz="2400" dirty="0" err="1">
                <a:latin typeface="Calibri" pitchFamily="34" charset="0"/>
              </a:rPr>
              <a:t>Theor</a:t>
            </a:r>
            <a:r>
              <a:rPr lang="en-US" altLang="ja-JP" sz="2400" dirty="0">
                <a:latin typeface="Calibri" pitchFamily="34" charset="0"/>
              </a:rPr>
              <a:t>. Phys. </a:t>
            </a:r>
            <a:r>
              <a:rPr lang="en-US" altLang="ja-JP" sz="2400" u="sng" dirty="0">
                <a:latin typeface="Calibri" pitchFamily="34" charset="0"/>
              </a:rPr>
              <a:t>28</a:t>
            </a:r>
            <a:r>
              <a:rPr lang="en-US" altLang="ja-JP" sz="2400" dirty="0">
                <a:latin typeface="Calibri" pitchFamily="34" charset="0"/>
              </a:rPr>
              <a:t>, 870 (1962)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3" grpId="0"/>
      <p:bldP spid="14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187624" y="5877272"/>
            <a:ext cx="6480720" cy="64807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9"/>
          <p:cNvGrpSpPr>
            <a:grpSpLocks/>
          </p:cNvGrpSpPr>
          <p:nvPr/>
        </p:nvGrpSpPr>
        <p:grpSpPr bwMode="auto">
          <a:xfrm>
            <a:off x="7092280" y="836712"/>
            <a:ext cx="1080120" cy="1152128"/>
            <a:chOff x="1857356" y="1714488"/>
            <a:chExt cx="973814" cy="1143008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1857356" y="1714488"/>
            <a:ext cx="973814" cy="500066"/>
          </p:xfrm>
          <a:graphic>
            <a:graphicData uri="http://schemas.openxmlformats.org/presentationml/2006/ole">
              <p:oleObj spid="_x0000_s18596" name="数式" r:id="rId3" imgW="469696" imgH="241195" progId="Equation.3">
                <p:embed/>
              </p:oleObj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1857356" y="2500306"/>
            <a:ext cx="879237" cy="357190"/>
          </p:xfrm>
          <a:graphic>
            <a:graphicData uri="http://schemas.openxmlformats.org/presentationml/2006/ole">
              <p:oleObj spid="_x0000_s18597" name="数式" r:id="rId4" imgW="406048" imgH="164957" progId="Equation.3">
                <p:embed/>
              </p:oleObj>
            </a:graphicData>
          </a:graphic>
        </p:graphicFrame>
        <p:cxnSp>
          <p:nvCxnSpPr>
            <p:cNvPr id="5" name="直線矢印コネクタ 4"/>
            <p:cNvCxnSpPr/>
            <p:nvPr/>
          </p:nvCxnSpPr>
          <p:spPr>
            <a:xfrm rot="5400000">
              <a:off x="1858248" y="2286786"/>
              <a:ext cx="28416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直線矢印コネクタ 5"/>
            <p:cNvCxnSpPr/>
            <p:nvPr/>
          </p:nvCxnSpPr>
          <p:spPr>
            <a:xfrm rot="5400000">
              <a:off x="2429351" y="2285992"/>
              <a:ext cx="28575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1475656" y="1052736"/>
          <a:ext cx="3168352" cy="431829"/>
        </p:xfrm>
        <a:graphic>
          <a:graphicData uri="http://schemas.openxmlformats.org/presentationml/2006/ole">
            <p:oleObj spid="_x0000_s18598" name="数式" r:id="rId5" imgW="1905120" imgH="236160" progId="Equation.3">
              <p:embed/>
            </p:oleObj>
          </a:graphicData>
        </a:graphic>
      </p:graphicFrame>
      <p:graphicFrame>
        <p:nvGraphicFramePr>
          <p:cNvPr id="18437" name="Object 4"/>
          <p:cNvGraphicFramePr>
            <a:graphicFrameLocks noChangeAspect="1"/>
          </p:cNvGraphicFramePr>
          <p:nvPr/>
        </p:nvGraphicFramePr>
        <p:xfrm>
          <a:off x="4572000" y="1052736"/>
          <a:ext cx="1092756" cy="432048"/>
        </p:xfrm>
        <a:graphic>
          <a:graphicData uri="http://schemas.openxmlformats.org/presentationml/2006/ole">
            <p:oleObj spid="_x0000_s18599" name="数式" r:id="rId6" imgW="652680" imgH="236160" progId="Equation.3">
              <p:embed/>
            </p:oleObj>
          </a:graphicData>
        </a:graphic>
      </p:graphicFrame>
      <p:graphicFrame>
        <p:nvGraphicFramePr>
          <p:cNvPr id="18438" name="Object 7"/>
          <p:cNvGraphicFramePr>
            <a:graphicFrameLocks noChangeAspect="1"/>
          </p:cNvGraphicFramePr>
          <p:nvPr/>
        </p:nvGraphicFramePr>
        <p:xfrm>
          <a:off x="2411760" y="1484784"/>
          <a:ext cx="2304256" cy="712594"/>
        </p:xfrm>
        <a:graphic>
          <a:graphicData uri="http://schemas.openxmlformats.org/presentationml/2006/ole">
            <p:oleObj spid="_x0000_s18600" name="数式" r:id="rId7" imgW="25941600" imgH="7970400" progId="Equation.3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115616" y="4005064"/>
            <a:ext cx="1458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Bare field:</a:t>
            </a:r>
            <a:endParaRPr kumimoji="1" lang="ja-JP" altLang="en-US" sz="2400" dirty="0"/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2699792" y="3861048"/>
          <a:ext cx="2581149" cy="817364"/>
        </p:xfrm>
        <a:graphic>
          <a:graphicData uri="http://schemas.openxmlformats.org/presentationml/2006/ole">
            <p:oleObj spid="_x0000_s18601" name="数式" r:id="rId8" imgW="1524000" imgH="482600" progId="Equation.3">
              <p:embed/>
            </p:oleObj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1403648" y="4869160"/>
          <a:ext cx="3960440" cy="431429"/>
        </p:xfrm>
        <a:graphic>
          <a:graphicData uri="http://schemas.openxmlformats.org/presentationml/2006/ole">
            <p:oleObj spid="_x0000_s18602" name="数式" r:id="rId9" imgW="2095500" imgH="228600" progId="Equation.3">
              <p:embed/>
            </p:oleObj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2051720" y="5373216"/>
          <a:ext cx="864096" cy="406633"/>
        </p:xfrm>
        <a:graphic>
          <a:graphicData uri="http://schemas.openxmlformats.org/presentationml/2006/ole">
            <p:oleObj spid="_x0000_s18603" name="数式" r:id="rId10" imgW="431613" imgH="203112" progId="Equation.3">
              <p:embed/>
            </p:oleObj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2987824" y="5301208"/>
            <a:ext cx="247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2x2 mass matrices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475656" y="6021288"/>
            <a:ext cx="451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Identify the mass </a:t>
            </a:r>
            <a:r>
              <a:rPr lang="en-US" altLang="ja-JP" sz="2400" dirty="0" err="1" smtClean="0"/>
              <a:t>eigenstates</a:t>
            </a:r>
            <a:r>
              <a:rPr lang="en-US" altLang="ja-JP" sz="2400" dirty="0" smtClean="0"/>
              <a:t> with </a:t>
            </a:r>
            <a:endParaRPr kumimoji="1" lang="ja-JP" altLang="en-US" sz="2400" dirty="0"/>
          </a:p>
        </p:txBody>
      </p: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868144" y="6021288"/>
          <a:ext cx="1524875" cy="432048"/>
        </p:xfrm>
        <a:graphic>
          <a:graphicData uri="http://schemas.openxmlformats.org/presentationml/2006/ole">
            <p:oleObj spid="_x0000_s18604" name="数式" r:id="rId11" imgW="761669" imgH="215806" progId="Equation.3">
              <p:embed/>
            </p:oleObj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827584" y="2420888"/>
            <a:ext cx="7413504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“Under what conditions should the parameter delta be determined?”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7575" y="419472"/>
            <a:ext cx="62599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u="sng" dirty="0" smtClean="0"/>
              <a:t>Neutrino</a:t>
            </a:r>
            <a:r>
              <a:rPr lang="ja-JP" altLang="en-US" sz="2400" u="sng" dirty="0" smtClean="0"/>
              <a:t> </a:t>
            </a:r>
            <a:r>
              <a:rPr lang="en-US" altLang="ja-JP" sz="2400" u="sng" dirty="0" smtClean="0"/>
              <a:t>Mixing: </a:t>
            </a:r>
            <a:r>
              <a:rPr kumimoji="1" lang="en-US" altLang="ja-JP" sz="2400" u="sng" dirty="0" smtClean="0"/>
              <a:t>Maki, Nakagawa, Sakata (MNS)</a:t>
            </a:r>
            <a:endParaRPr kumimoji="1" lang="ja-JP" altLang="en-US" sz="2400" u="sng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27584" y="2852936"/>
            <a:ext cx="749756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“It is tempting to suppose that the question mentioned above may be </a:t>
            </a:r>
          </a:p>
          <a:p>
            <a:r>
              <a:rPr lang="en-US" altLang="ja-JP" sz="2000" dirty="0" smtClean="0"/>
              <a:t>closely connected with the problem of mu-e mass difference.”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2012\０６月０４日ニュートリノ\資料\M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344816" cy="5054139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1306540" y="5661248"/>
            <a:ext cx="14724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S. Sakata</a:t>
            </a:r>
          </a:p>
          <a:p>
            <a:pPr algn="ctr"/>
            <a:r>
              <a:rPr kumimoji="1" lang="en-US" altLang="ja-JP" sz="1600" dirty="0" smtClean="0"/>
              <a:t>1911-1970</a:t>
            </a:r>
            <a:endParaRPr kumimoji="1" lang="ja-JP" altLang="en-US" sz="1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66962" y="5661248"/>
            <a:ext cx="12506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Z. Maki</a:t>
            </a:r>
          </a:p>
          <a:p>
            <a:pPr algn="ctr"/>
            <a:r>
              <a:rPr lang="en-US" altLang="ja-JP" sz="1600" dirty="0" smtClean="0"/>
              <a:t>1929-2005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27694" y="5642084"/>
            <a:ext cx="2153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/>
              <a:t>M. Nakagawa</a:t>
            </a:r>
          </a:p>
          <a:p>
            <a:pPr algn="ctr"/>
            <a:r>
              <a:rPr lang="en-US" altLang="ja-JP" sz="1600" dirty="0" smtClean="0"/>
              <a:t>1932-2001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012160" y="5445804"/>
            <a:ext cx="20633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00" dirty="0"/>
              <a:t>Courtesy of Sakata Memorial </a:t>
            </a:r>
            <a:r>
              <a:rPr lang="en-US" altLang="ja-JP" sz="800" dirty="0" smtClean="0"/>
              <a:t>Archival </a:t>
            </a:r>
            <a:r>
              <a:rPr lang="en-US" altLang="ja-JP" sz="800" dirty="0"/>
              <a:t>Library</a:t>
            </a:r>
            <a:endParaRPr lang="ja-JP" alt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259632" y="1268760"/>
            <a:ext cx="4836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1967   Graduate Course </a:t>
            </a:r>
            <a:r>
              <a:rPr lang="en-US" altLang="ja-JP" sz="2000" dirty="0" smtClean="0"/>
              <a:t>of Nagoya University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238285" y="1857018"/>
            <a:ext cx="4485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 startAt="1972"/>
            </a:pPr>
            <a:r>
              <a:rPr kumimoji="1" lang="en-US" altLang="ja-JP" sz="2000" dirty="0" smtClean="0"/>
              <a:t>   Ph.D. from </a:t>
            </a:r>
            <a:r>
              <a:rPr kumimoji="1" lang="en-US" altLang="ja-JP" sz="2000" dirty="0" err="1" smtClean="0"/>
              <a:t>Ngayoya</a:t>
            </a:r>
            <a:r>
              <a:rPr kumimoji="1" lang="en-US" altLang="ja-JP" sz="2000" dirty="0" smtClean="0"/>
              <a:t> </a:t>
            </a:r>
            <a:r>
              <a:rPr lang="en-US" altLang="ja-JP" sz="2000" dirty="0" smtClean="0"/>
              <a:t>University</a:t>
            </a:r>
          </a:p>
          <a:p>
            <a:pPr marL="457200" indent="-457200"/>
            <a:r>
              <a:rPr lang="en-US" altLang="ja-JP" sz="2000" dirty="0" smtClean="0"/>
              <a:t>            Assistant Prof.  of Kyoto University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9632" y="3573016"/>
            <a:ext cx="4836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1962   Graduate Course </a:t>
            </a:r>
            <a:r>
              <a:rPr lang="en-US" altLang="ja-JP" sz="2000" dirty="0" smtClean="0"/>
              <a:t>of Nagoya University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4077072"/>
            <a:ext cx="4036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lain" startAt="1967"/>
            </a:pPr>
            <a:r>
              <a:rPr kumimoji="1" lang="en-US" altLang="ja-JP" sz="2000" dirty="0" smtClean="0"/>
              <a:t>   Ph.D.</a:t>
            </a:r>
          </a:p>
          <a:p>
            <a:pPr marL="457200" indent="-457200"/>
            <a:r>
              <a:rPr lang="en-US" altLang="ja-JP" sz="2000" dirty="0" smtClean="0"/>
              <a:t>            Pos. Doc. of Nagoya University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81693" y="4973106"/>
            <a:ext cx="4370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1970   Assistant Prof. </a:t>
            </a:r>
            <a:r>
              <a:rPr lang="en-US" altLang="ja-JP" sz="2000" dirty="0" smtClean="0"/>
              <a:t>of Kyoto University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2996952"/>
            <a:ext cx="2212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u="sng" dirty="0" err="1" smtClean="0"/>
              <a:t>Toshihide</a:t>
            </a:r>
            <a:r>
              <a:rPr kumimoji="1" lang="en-US" altLang="ja-JP" sz="2000" u="sng" dirty="0" smtClean="0"/>
              <a:t> </a:t>
            </a:r>
            <a:r>
              <a:rPr kumimoji="1" lang="en-US" altLang="ja-JP" sz="2000" u="sng" dirty="0" err="1" smtClean="0"/>
              <a:t>Maskawa</a:t>
            </a:r>
            <a:endParaRPr kumimoji="1" lang="ja-JP" altLang="en-US" sz="2000" u="sng" dirty="0"/>
          </a:p>
        </p:txBody>
      </p:sp>
      <p:pic>
        <p:nvPicPr>
          <p:cNvPr id="10" name="Picture 2" descr="D:\2010\０８月１８日インド\maska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77072"/>
            <a:ext cx="3241104" cy="243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971600" y="692696"/>
            <a:ext cx="2093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u="sng" dirty="0" smtClean="0"/>
              <a:t>Makoto Kobayashi</a:t>
            </a:r>
            <a:endParaRPr kumimoji="1" lang="ja-JP" alt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テキスト ボックス 2"/>
          <p:cNvSpPr txBox="1">
            <a:spLocks noChangeArrowheads="1"/>
          </p:cNvSpPr>
          <p:nvPr/>
        </p:nvSpPr>
        <p:spPr bwMode="auto">
          <a:xfrm>
            <a:off x="395536" y="1124744"/>
            <a:ext cx="81378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HG明朝B" pitchFamily="17" charset="-128"/>
              </a:rPr>
              <a:t>1971</a:t>
            </a:r>
            <a:r>
              <a:rPr lang="ja-JP" altLang="en-US" sz="2400" dirty="0">
                <a:ea typeface="HG明朝B" pitchFamily="17" charset="-128"/>
              </a:rPr>
              <a:t>　</a:t>
            </a:r>
            <a:r>
              <a:rPr lang="en-US" altLang="ja-JP" sz="2400" dirty="0">
                <a:ea typeface="HG明朝B" pitchFamily="17" charset="-128"/>
              </a:rPr>
              <a:t>‘t </a:t>
            </a:r>
            <a:r>
              <a:rPr lang="en-US" altLang="ja-JP" sz="2400" dirty="0" err="1">
                <a:ea typeface="HG明朝B" pitchFamily="17" charset="-128"/>
              </a:rPr>
              <a:t>Hooft</a:t>
            </a:r>
            <a:r>
              <a:rPr lang="en-US" altLang="ja-JP" sz="2400" dirty="0">
                <a:ea typeface="HG明朝B" pitchFamily="17" charset="-128"/>
              </a:rPr>
              <a:t> :  </a:t>
            </a:r>
            <a:r>
              <a:rPr lang="en-US" altLang="ja-JP" sz="2400" dirty="0" smtClean="0">
                <a:ea typeface="HG明朝B" pitchFamily="17" charset="-128"/>
              </a:rPr>
              <a:t>Renormalization </a:t>
            </a:r>
            <a:r>
              <a:rPr lang="en-US" altLang="ja-JP" sz="2400" dirty="0">
                <a:ea typeface="HG明朝B" pitchFamily="17" charset="-128"/>
              </a:rPr>
              <a:t>of Non-</a:t>
            </a:r>
            <a:r>
              <a:rPr lang="en-US" altLang="ja-JP" sz="2400" dirty="0" err="1">
                <a:ea typeface="HG明朝B" pitchFamily="17" charset="-128"/>
              </a:rPr>
              <a:t>Abelian</a:t>
            </a:r>
            <a:r>
              <a:rPr lang="en-US" altLang="ja-JP" sz="2400" dirty="0">
                <a:ea typeface="HG明朝B" pitchFamily="17" charset="-128"/>
              </a:rPr>
              <a:t> gauge theory</a:t>
            </a:r>
            <a:endParaRPr lang="ja-JP" altLang="en-US" sz="2400" dirty="0">
              <a:ea typeface="HG明朝B" pitchFamily="17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971600" y="2132856"/>
            <a:ext cx="57150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84" name="テキスト ボックス 5"/>
          <p:cNvSpPr txBox="1">
            <a:spLocks noChangeArrowheads="1"/>
          </p:cNvSpPr>
          <p:nvPr/>
        </p:nvSpPr>
        <p:spPr bwMode="auto">
          <a:xfrm>
            <a:off x="1763688" y="1772816"/>
            <a:ext cx="48690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 err="1">
                <a:ea typeface="HG明朝B" pitchFamily="17" charset="-128"/>
              </a:rPr>
              <a:t>Renormalizable</a:t>
            </a:r>
            <a:r>
              <a:rPr lang="en-US" altLang="ja-JP" sz="2400" dirty="0">
                <a:ea typeface="HG明朝B" pitchFamily="17" charset="-128"/>
              </a:rPr>
              <a:t> Electro-Weak Theory </a:t>
            </a:r>
          </a:p>
          <a:p>
            <a:r>
              <a:rPr lang="en-US" altLang="ja-JP" sz="2400" dirty="0">
                <a:ea typeface="HG明朝B" pitchFamily="17" charset="-128"/>
              </a:rPr>
              <a:t>      </a:t>
            </a:r>
            <a:r>
              <a:rPr lang="en-US" altLang="ja-JP" sz="2000" dirty="0">
                <a:ea typeface="HG明朝B" pitchFamily="17" charset="-128"/>
              </a:rPr>
              <a:t>(Weinberg-Salam-Glashow )</a:t>
            </a:r>
          </a:p>
        </p:txBody>
      </p:sp>
      <p:sp>
        <p:nvSpPr>
          <p:cNvPr id="4103" name="テキスト ボックス 6"/>
          <p:cNvSpPr txBox="1">
            <a:spLocks noChangeArrowheads="1"/>
          </p:cNvSpPr>
          <p:nvPr/>
        </p:nvSpPr>
        <p:spPr bwMode="auto">
          <a:xfrm>
            <a:off x="357188" y="3143250"/>
            <a:ext cx="3602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dirty="0">
                <a:ea typeface="HG明朝B" pitchFamily="17" charset="-128"/>
              </a:rPr>
              <a:t>1973  Kobayashi, </a:t>
            </a:r>
            <a:r>
              <a:rPr lang="en-US" altLang="ja-JP" sz="2400" dirty="0" err="1">
                <a:ea typeface="HG明朝B" pitchFamily="17" charset="-128"/>
              </a:rPr>
              <a:t>Maskawa</a:t>
            </a:r>
            <a:endParaRPr lang="ja-JP" altLang="en-US" sz="2400" dirty="0">
              <a:ea typeface="HG明朝B" pitchFamily="17" charset="-128"/>
            </a:endParaRPr>
          </a:p>
        </p:txBody>
      </p:sp>
      <p:sp>
        <p:nvSpPr>
          <p:cNvPr id="4104" name="テキスト ボックス 7"/>
          <p:cNvSpPr txBox="1">
            <a:spLocks noChangeArrowheads="1"/>
          </p:cNvSpPr>
          <p:nvPr/>
        </p:nvSpPr>
        <p:spPr bwMode="auto">
          <a:xfrm>
            <a:off x="1187624" y="3645024"/>
            <a:ext cx="5000625" cy="4619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ea typeface="HG明朝B" pitchFamily="17" charset="-128"/>
              </a:rPr>
              <a:t>How to accommodate CP violation</a:t>
            </a:r>
            <a:endParaRPr lang="ja-JP" altLang="en-US" sz="2400" dirty="0">
              <a:ea typeface="HG明朝B" pitchFamily="17" charset="-128"/>
            </a:endParaRPr>
          </a:p>
        </p:txBody>
      </p:sp>
      <p:sp>
        <p:nvSpPr>
          <p:cNvPr id="4105" name="テキスト ボックス 8"/>
          <p:cNvSpPr txBox="1">
            <a:spLocks noChangeArrowheads="1"/>
          </p:cNvSpPr>
          <p:nvPr/>
        </p:nvSpPr>
        <p:spPr bwMode="auto">
          <a:xfrm>
            <a:off x="1115616" y="4509120"/>
            <a:ext cx="6215062" cy="15700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>
                <a:ea typeface="HG明朝B" pitchFamily="17" charset="-128"/>
              </a:rPr>
              <a:t>What we found</a:t>
            </a:r>
          </a:p>
          <a:p>
            <a:pPr lvl="1">
              <a:buFont typeface="Arial" pitchFamily="34" charset="0"/>
              <a:buChar char="•"/>
            </a:pPr>
            <a:r>
              <a:rPr lang="ja-JP" altLang="en-US" sz="2400" dirty="0">
                <a:ea typeface="HG明朝B" pitchFamily="17" charset="-128"/>
              </a:rPr>
              <a:t> </a:t>
            </a:r>
            <a:r>
              <a:rPr lang="en-US" altLang="ja-JP" sz="2400" dirty="0">
                <a:ea typeface="HG明朝B" pitchFamily="17" charset="-128"/>
              </a:rPr>
              <a:t>Not possible with three or four quarks</a:t>
            </a:r>
          </a:p>
          <a:p>
            <a:pPr lvl="1">
              <a:buFont typeface="Arial" pitchFamily="34" charset="0"/>
              <a:buChar char="•"/>
            </a:pPr>
            <a:r>
              <a:rPr lang="ja-JP" altLang="en-US" sz="2400" dirty="0">
                <a:ea typeface="HG明朝B" pitchFamily="17" charset="-128"/>
              </a:rPr>
              <a:t> </a:t>
            </a:r>
            <a:r>
              <a:rPr lang="en-US" altLang="ja-JP" sz="2400" dirty="0">
                <a:ea typeface="HG明朝B" pitchFamily="17" charset="-128"/>
              </a:rPr>
              <a:t>Existence of unknown particles</a:t>
            </a:r>
          </a:p>
          <a:p>
            <a:pPr lvl="1">
              <a:buFont typeface="Arial" pitchFamily="34" charset="0"/>
              <a:buChar char="•"/>
            </a:pPr>
            <a:r>
              <a:rPr lang="ja-JP" altLang="en-US" sz="2400" dirty="0">
                <a:ea typeface="HG明朝B" pitchFamily="17" charset="-128"/>
              </a:rPr>
              <a:t> </a:t>
            </a:r>
            <a:r>
              <a:rPr lang="en-US" altLang="ja-JP" sz="2400" dirty="0">
                <a:ea typeface="HG明朝B" pitchFamily="17" charset="-128"/>
              </a:rPr>
              <a:t>A possible candidate is six-quark model  </a:t>
            </a:r>
            <a:endParaRPr lang="ja-JP" altLang="en-US" sz="2400" dirty="0">
              <a:ea typeface="HG明朝B" pitchFamily="17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 animBg="1"/>
      <p:bldP spid="41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07236550"/>
              </p:ext>
            </p:extLst>
          </p:nvPr>
        </p:nvGraphicFramePr>
        <p:xfrm>
          <a:off x="1243013" y="1016000"/>
          <a:ext cx="1717675" cy="979488"/>
        </p:xfrm>
        <a:graphic>
          <a:graphicData uri="http://schemas.openxmlformats.org/presentationml/2006/ole">
            <p:oleObj spid="_x0000_s36915" name="数式" r:id="rId4" imgW="850680" imgH="482400" progId="Equation.3">
              <p:embed/>
            </p:oleObj>
          </a:graphicData>
        </a:graphic>
      </p:graphicFrame>
      <p:sp>
        <p:nvSpPr>
          <p:cNvPr id="7175" name="テキスト ボックス 4"/>
          <p:cNvSpPr txBox="1">
            <a:spLocks noChangeArrowheads="1"/>
          </p:cNvSpPr>
          <p:nvPr/>
        </p:nvSpPr>
        <p:spPr bwMode="auto">
          <a:xfrm>
            <a:off x="682316" y="412840"/>
            <a:ext cx="41440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u="sng" dirty="0">
                <a:ea typeface="HG明朝B" pitchFamily="17" charset="-128"/>
              </a:rPr>
              <a:t>Flavor </a:t>
            </a:r>
            <a:r>
              <a:rPr lang="en-US" altLang="ja-JP" sz="2400" u="sng" dirty="0" smtClean="0">
                <a:ea typeface="HG明朝B" pitchFamily="17" charset="-128"/>
              </a:rPr>
              <a:t>Mixing of 4-Quark Model</a:t>
            </a:r>
            <a:endParaRPr lang="en-US" altLang="ja-JP" sz="2400" u="sng" dirty="0">
              <a:ea typeface="HG明朝B" pitchFamily="17" charset="-128"/>
            </a:endParaRP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1739828"/>
              </p:ext>
            </p:extLst>
          </p:nvPr>
        </p:nvGraphicFramePr>
        <p:xfrm>
          <a:off x="3701011" y="1005927"/>
          <a:ext cx="2732087" cy="903287"/>
        </p:xfrm>
        <a:graphic>
          <a:graphicData uri="http://schemas.openxmlformats.org/presentationml/2006/ole">
            <p:oleObj spid="_x0000_s36916" name="数式" r:id="rId5" imgW="1497950" imgH="482391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70743331"/>
              </p:ext>
            </p:extLst>
          </p:nvPr>
        </p:nvGraphicFramePr>
        <p:xfrm>
          <a:off x="1360585" y="3489183"/>
          <a:ext cx="6286500" cy="892175"/>
        </p:xfrm>
        <a:graphic>
          <a:graphicData uri="http://schemas.openxmlformats.org/presentationml/2006/ole">
            <p:oleObj spid="_x0000_s36917" name="数式" r:id="rId6" imgW="3403600" imgH="482600" progId="Equation.3">
              <p:embed/>
            </p:oleObj>
          </a:graphicData>
        </a:graphic>
      </p:graphicFrame>
      <p:sp>
        <p:nvSpPr>
          <p:cNvPr id="50" name="右矢印 49"/>
          <p:cNvSpPr/>
          <p:nvPr/>
        </p:nvSpPr>
        <p:spPr>
          <a:xfrm>
            <a:off x="2381432" y="4646438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3151451" y="4559621"/>
            <a:ext cx="212462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No CP Violation</a:t>
            </a:r>
            <a:endParaRPr kumimoji="1" lang="ja-JP" altLang="en-US" sz="2400" dirty="0"/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3907058"/>
              </p:ext>
            </p:extLst>
          </p:nvPr>
        </p:nvGraphicFramePr>
        <p:xfrm>
          <a:off x="2125912" y="2793692"/>
          <a:ext cx="2941142" cy="430411"/>
        </p:xfrm>
        <a:graphic>
          <a:graphicData uri="http://schemas.openxmlformats.org/presentationml/2006/ole">
            <p:oleObj spid="_x0000_s36918" name="数式" r:id="rId7" imgW="1562040" imgH="228600" progId="Equation.3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070512" y="2249704"/>
            <a:ext cx="356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Redefinition of quark fields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09722" y="5317198"/>
            <a:ext cx="349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Generic CP transformation</a:t>
            </a:r>
            <a:endParaRPr kumimoji="1" lang="ja-JP" altLang="en-US" sz="24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3138831" y="5826845"/>
            <a:ext cx="2657305" cy="556878"/>
            <a:chOff x="3138831" y="5826845"/>
            <a:chExt cx="2657305" cy="556878"/>
          </a:xfrm>
        </p:grpSpPr>
        <p:graphicFrame>
          <p:nvGraphicFramePr>
            <p:cNvPr id="14" name="オブジェクト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609323836"/>
                </p:ext>
              </p:extLst>
            </p:nvPr>
          </p:nvGraphicFramePr>
          <p:xfrm>
            <a:off x="3138831" y="5857798"/>
            <a:ext cx="2657305" cy="525925"/>
          </p:xfrm>
          <a:graphic>
            <a:graphicData uri="http://schemas.openxmlformats.org/presentationml/2006/ole">
              <p:oleObj spid="_x0000_s36919" name="数式" r:id="rId8" imgW="1218960" imgH="241200" progId="Equation.3">
                <p:embed/>
              </p:oleObj>
            </a:graphicData>
          </a:graphic>
        </p:graphicFrame>
        <p:sp>
          <p:nvSpPr>
            <p:cNvPr id="15" name="円/楕円 14"/>
            <p:cNvSpPr/>
            <p:nvPr/>
          </p:nvSpPr>
          <p:spPr>
            <a:xfrm>
              <a:off x="4867038" y="5826845"/>
              <a:ext cx="425042" cy="5568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672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6660</TotalTime>
  <Words>614</Words>
  <Application>Microsoft Office PowerPoint</Application>
  <PresentationFormat>画面に合わせる (4:3)</PresentationFormat>
  <Paragraphs>125</Paragraphs>
  <Slides>18</Slides>
  <Notes>3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1" baseType="lpstr">
      <vt:lpstr>Office テーマ</vt:lpstr>
      <vt:lpstr>数式</vt:lpstr>
      <vt:lpstr>Microsoft 数式 3.0</vt:lpstr>
      <vt:lpstr>CP Violation and Six Quark Model 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 Mass and Mixing The beginning and Future</dc:title>
  <dc:creator>Kobayashi</dc:creator>
  <cp:lastModifiedBy>kobayashi</cp:lastModifiedBy>
  <cp:revision>86</cp:revision>
  <dcterms:created xsi:type="dcterms:W3CDTF">2012-04-22T07:59:43Z</dcterms:created>
  <dcterms:modified xsi:type="dcterms:W3CDTF">2014-07-08T05:33:35Z</dcterms:modified>
</cp:coreProperties>
</file>