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259" r:id="rId3"/>
    <p:sldId id="258" r:id="rId4"/>
    <p:sldId id="477" r:id="rId5"/>
    <p:sldId id="478" r:id="rId6"/>
    <p:sldId id="378" r:id="rId7"/>
    <p:sldId id="476" r:id="rId8"/>
    <p:sldId id="434" r:id="rId9"/>
    <p:sldId id="313" r:id="rId10"/>
    <p:sldId id="479" r:id="rId11"/>
    <p:sldId id="285" r:id="rId12"/>
    <p:sldId id="359" r:id="rId13"/>
    <p:sldId id="432" r:id="rId14"/>
    <p:sldId id="360" r:id="rId15"/>
    <p:sldId id="372" r:id="rId16"/>
    <p:sldId id="362" r:id="rId17"/>
    <p:sldId id="361" r:id="rId18"/>
    <p:sldId id="480" r:id="rId19"/>
    <p:sldId id="377" r:id="rId20"/>
    <p:sldId id="439" r:id="rId21"/>
    <p:sldId id="482" r:id="rId22"/>
    <p:sldId id="355" r:id="rId23"/>
    <p:sldId id="444" r:id="rId24"/>
    <p:sldId id="441" r:id="rId25"/>
    <p:sldId id="269" r:id="rId26"/>
    <p:sldId id="401" r:id="rId27"/>
    <p:sldId id="281" r:id="rId28"/>
    <p:sldId id="442" r:id="rId29"/>
    <p:sldId id="393" r:id="rId30"/>
    <p:sldId id="394" r:id="rId31"/>
    <p:sldId id="421" r:id="rId32"/>
    <p:sldId id="424" r:id="rId33"/>
    <p:sldId id="415" r:id="rId34"/>
    <p:sldId id="416" r:id="rId35"/>
    <p:sldId id="417" r:id="rId36"/>
    <p:sldId id="420" r:id="rId37"/>
    <p:sldId id="400" r:id="rId38"/>
    <p:sldId id="464" r:id="rId39"/>
    <p:sldId id="409" r:id="rId40"/>
    <p:sldId id="457" r:id="rId41"/>
    <p:sldId id="468" r:id="rId42"/>
    <p:sldId id="460" r:id="rId43"/>
    <p:sldId id="425" r:id="rId44"/>
    <p:sldId id="426" r:id="rId45"/>
    <p:sldId id="469" r:id="rId46"/>
    <p:sldId id="449" r:id="rId47"/>
    <p:sldId id="470" r:id="rId48"/>
    <p:sldId id="472" r:id="rId49"/>
  </p:sldIdLst>
  <p:sldSz cx="9144000" cy="6858000" type="screen4x3"/>
  <p:notesSz cx="6942138" cy="9120188"/>
  <p:embeddedFontLst>
    <p:embeddedFont>
      <p:font typeface="Arial Unicode MS" panose="020B0604020202020204" pitchFamily="34" charset="-128"/>
      <p:regular r:id="rId52"/>
    </p:embeddedFont>
    <p:embeddedFont>
      <p:font typeface="Euclid Math One" panose="05050601010101010101" pitchFamily="18" charset="2"/>
      <p:regular r:id="rId53"/>
      <p:bold r:id="rId54"/>
    </p:embeddedFont>
    <p:embeddedFont>
      <p:font typeface="Wingdings 3" panose="05040102010807070707" pitchFamily="18" charset="2"/>
      <p:regular r:id="rId55"/>
    </p:embeddedFont>
    <p:embeddedFont>
      <p:font typeface="ＭＳ Ｐゴシック" panose="020B0600070205080204" pitchFamily="34" charset="-128"/>
      <p:regular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Papyrus" panose="03070502060502030205" pitchFamily="66" charset="0"/>
      <p:regular r:id="rId61"/>
    </p:embeddedFont>
    <p:embeddedFont>
      <p:font typeface="Euclid Symbol" panose="05050102010706020507" pitchFamily="18" charset="2"/>
      <p:regular r:id="rId62"/>
      <p:bold r:id="rId63"/>
      <p:italic r:id="rId64"/>
      <p:boldItalic r:id="rId65"/>
    </p:embeddedFont>
    <p:embeddedFont>
      <p:font typeface="Verdana" panose="020B0604030504040204" pitchFamily="34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3CC"/>
    <a:srgbClr val="FF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 autoAdjust="0"/>
    <p:restoredTop sz="94660"/>
  </p:normalViewPr>
  <p:slideViewPr>
    <p:cSldViewPr snapToGrid="0">
      <p:cViewPr varScale="1">
        <p:scale>
          <a:sx n="81" d="100"/>
          <a:sy n="81" d="100"/>
        </p:scale>
        <p:origin x="59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image" Target="../media/image13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wmf"/><Relationship Id="rId1" Type="http://schemas.openxmlformats.org/officeDocument/2006/relationships/image" Target="../media/image143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image" Target="../media/image14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NULL"/><Relationship Id="rId5" Type="http://schemas.openxmlformats.org/officeDocument/2006/relationships/image" Target="../media/image155.emf"/><Relationship Id="rId4" Type="http://schemas.openxmlformats.org/officeDocument/2006/relationships/image" Target="../media/image154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wmf"/><Relationship Id="rId1" Type="http://schemas.openxmlformats.org/officeDocument/2006/relationships/image" Target="../media/image162.wmf"/><Relationship Id="rId4" Type="http://schemas.openxmlformats.org/officeDocument/2006/relationships/image" Target="../media/image165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image" Target="../media/image166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wmf"/><Relationship Id="rId2" Type="http://schemas.openxmlformats.org/officeDocument/2006/relationships/image" Target="../media/image195.wmf"/><Relationship Id="rId1" Type="http://schemas.openxmlformats.org/officeDocument/2006/relationships/image" Target="../media/image194.emf"/><Relationship Id="rId6" Type="http://schemas.openxmlformats.org/officeDocument/2006/relationships/image" Target="../media/image199.emf"/><Relationship Id="rId5" Type="http://schemas.openxmlformats.org/officeDocument/2006/relationships/image" Target="../media/image198.emf"/><Relationship Id="rId4" Type="http://schemas.openxmlformats.org/officeDocument/2006/relationships/image" Target="../media/image19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image" Target="../media/image208.wmf"/><Relationship Id="rId1" Type="http://schemas.openxmlformats.org/officeDocument/2006/relationships/image" Target="../media/image207.wmf"/><Relationship Id="rId4" Type="http://schemas.openxmlformats.org/officeDocument/2006/relationships/image" Target="../media/image210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wmf"/><Relationship Id="rId2" Type="http://schemas.openxmlformats.org/officeDocument/2006/relationships/image" Target="../media/image212.wmf"/><Relationship Id="rId1" Type="http://schemas.openxmlformats.org/officeDocument/2006/relationships/image" Target="../media/image211.emf"/><Relationship Id="rId4" Type="http://schemas.openxmlformats.org/officeDocument/2006/relationships/image" Target="../media/image21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.wmf"/><Relationship Id="rId2" Type="http://schemas.openxmlformats.org/officeDocument/2006/relationships/image" Target="../media/image12.emf"/><Relationship Id="rId1" Type="http://schemas.openxmlformats.org/officeDocument/2006/relationships/image" Target="../media/image11.wmf"/><Relationship Id="rId6" Type="http://schemas.openxmlformats.org/officeDocument/2006/relationships/image" Target="../media/image15.wmf"/><Relationship Id="rId5" Type="http://schemas.openxmlformats.org/officeDocument/2006/relationships/image" Target="../media/image8.emf"/><Relationship Id="rId4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20.emf"/><Relationship Id="rId7" Type="http://schemas.openxmlformats.org/officeDocument/2006/relationships/image" Target="../media/image23.wmf"/><Relationship Id="rId2" Type="http://schemas.openxmlformats.org/officeDocument/2006/relationships/image" Target="../media/image19.wmf"/><Relationship Id="rId1" Type="http://schemas.openxmlformats.org/officeDocument/2006/relationships/image" Target="../media/image18.emf"/><Relationship Id="rId6" Type="http://schemas.openxmlformats.org/officeDocument/2006/relationships/image" Target="../media/image22.wmf"/><Relationship Id="rId5" Type="http://schemas.openxmlformats.org/officeDocument/2006/relationships/image" Target="../media/image3.wmf"/><Relationship Id="rId4" Type="http://schemas.openxmlformats.org/officeDocument/2006/relationships/image" Target="../media/image21.emf"/><Relationship Id="rId9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39.wmf"/><Relationship Id="rId3" Type="http://schemas.openxmlformats.org/officeDocument/2006/relationships/image" Target="../media/image29.emf"/><Relationship Id="rId7" Type="http://schemas.openxmlformats.org/officeDocument/2006/relationships/image" Target="../media/image33.wmf"/><Relationship Id="rId12" Type="http://schemas.openxmlformats.org/officeDocument/2006/relationships/image" Target="../media/image38.wmf"/><Relationship Id="rId2" Type="http://schemas.openxmlformats.org/officeDocument/2006/relationships/image" Target="../media/image28.wmf"/><Relationship Id="rId16" Type="http://schemas.openxmlformats.org/officeDocument/2006/relationships/image" Target="../media/image42.wmf"/><Relationship Id="rId1" Type="http://schemas.openxmlformats.org/officeDocument/2006/relationships/image" Target="../media/image27.emf"/><Relationship Id="rId6" Type="http://schemas.openxmlformats.org/officeDocument/2006/relationships/image" Target="../media/image32.wmf"/><Relationship Id="rId11" Type="http://schemas.openxmlformats.org/officeDocument/2006/relationships/image" Target="../media/image37.wmf"/><Relationship Id="rId5" Type="http://schemas.openxmlformats.org/officeDocument/2006/relationships/image" Target="../media/image31.wmf"/><Relationship Id="rId15" Type="http://schemas.openxmlformats.org/officeDocument/2006/relationships/image" Target="../media/image41.wmf"/><Relationship Id="rId10" Type="http://schemas.openxmlformats.org/officeDocument/2006/relationships/image" Target="../media/image36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Relationship Id="rId14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83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2238" y="0"/>
            <a:ext cx="300831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2988"/>
            <a:ext cx="300831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2238" y="8662988"/>
            <a:ext cx="300831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fld id="{9DE0D232-B998-465D-BA37-53B527BB4D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82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121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1775" y="8662618"/>
            <a:ext cx="3008786" cy="456009"/>
          </a:xfrm>
          <a:prstGeom prst="rect">
            <a:avLst/>
          </a:prstGeom>
          <a:noFill/>
        </p:spPr>
        <p:txBody>
          <a:bodyPr lIns="90343" tIns="45171" rIns="90343" bIns="45171"/>
          <a:lstStyle/>
          <a:p>
            <a:fld id="{C180B0FB-B8BC-2E43-906D-7EFC33B03879}" type="slidenum">
              <a:rPr lang="en-US"/>
              <a:pPr/>
              <a:t>1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84213"/>
            <a:ext cx="4560888" cy="3419475"/>
          </a:xfrm>
          <a:prstGeom prst="rect">
            <a:avLst/>
          </a:prstGeo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4214" y="4332089"/>
            <a:ext cx="5553710" cy="4104085"/>
          </a:xfrm>
          <a:prstGeom prst="rect">
            <a:avLst/>
          </a:prstGeom>
          <a:noFill/>
          <a:ln/>
        </p:spPr>
        <p:txBody>
          <a:bodyPr lIns="90343" tIns="45171" rIns="90343" bIns="45171"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827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684213"/>
            <a:ext cx="4560888" cy="3419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8" y="4332288"/>
            <a:ext cx="5554662" cy="41036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44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90625" y="684213"/>
            <a:ext cx="4560888" cy="34194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93738" y="4332288"/>
            <a:ext cx="5554662" cy="41036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9431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684213"/>
            <a:ext cx="4560888" cy="3419475"/>
          </a:xfrm>
          <a:prstGeom prst="rect">
            <a:avLst/>
          </a:prstGeo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xfrm>
            <a:off x="694214" y="4332089"/>
            <a:ext cx="5553710" cy="4104085"/>
          </a:xfrm>
          <a:prstGeom prst="rect">
            <a:avLst/>
          </a:prstGeom>
          <a:noFill/>
          <a:ln/>
        </p:spPr>
        <p:txBody>
          <a:bodyPr lIns="90343" tIns="45171" rIns="90343" bIns="45171"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1775" y="8662618"/>
            <a:ext cx="3008786" cy="456009"/>
          </a:xfrm>
          <a:prstGeom prst="rect">
            <a:avLst/>
          </a:prstGeom>
        </p:spPr>
        <p:txBody>
          <a:bodyPr lIns="90343" tIns="45171" rIns="90343" bIns="45171"/>
          <a:lstStyle/>
          <a:p>
            <a:fld id="{3BD8BFA8-A683-CB41-8EEC-EF85BEB3F966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84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32238" y="8661400"/>
            <a:ext cx="3008312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8" tIns="45679" rIns="91358" bIns="45679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5CCE704-988D-40F1-9C38-BB6B86EB7B59}" type="slidenum">
              <a:rPr lang="en-US"/>
              <a:pPr/>
              <a:t>16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2213" y="684213"/>
            <a:ext cx="4557712" cy="341947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4332288"/>
            <a:ext cx="5551488" cy="41036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8" tIns="45679" rIns="91358" bIns="45679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85318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684213"/>
            <a:ext cx="4560888" cy="341947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738" y="4332288"/>
            <a:ext cx="5554662" cy="41036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9765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684213"/>
            <a:ext cx="4560888" cy="341947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738" y="4332288"/>
            <a:ext cx="5554662" cy="41036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5044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684213"/>
            <a:ext cx="4560888" cy="3419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8" y="4332288"/>
            <a:ext cx="5554662" cy="41036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714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8396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solidFill>
            <a:srgbClr val="FFFFFF"/>
          </a:solidFill>
          <a:ln w="9525" cap="flat">
            <a:headEnd type="none" w="med" len="med"/>
            <a:tailEnd type="none" w="med" len="med"/>
          </a:ln>
        </p:spPr>
      </p:sp>
      <p:sp>
        <p:nvSpPr>
          <p:cNvPr id="82947" name="Rectangle 8396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03725"/>
            <a:ext cx="5130800" cy="4171950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 type="none" w="med" len="med"/>
            <a:tailEnd type="none" w="med" len="med"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99" tIns="45750" rIns="91499" bIns="45750"/>
          <a:lstStyle/>
          <a:p>
            <a:endParaRPr lang="en-US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323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684213"/>
            <a:ext cx="4560888" cy="3419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8" y="4332288"/>
            <a:ext cx="5554662" cy="41036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72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684213"/>
            <a:ext cx="4560888" cy="3419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8" y="4332288"/>
            <a:ext cx="5554662" cy="41036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8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1775" y="8662618"/>
            <a:ext cx="3008786" cy="456009"/>
          </a:xfrm>
          <a:prstGeom prst="rect">
            <a:avLst/>
          </a:prstGeom>
        </p:spPr>
        <p:txBody>
          <a:bodyPr lIns="90343" tIns="45171" rIns="90343" bIns="45171"/>
          <a:lstStyle/>
          <a:p>
            <a:fld id="{92917C6D-20C5-AB4C-BF12-36431224E56B}" type="slidenum">
              <a:rPr lang="en-US"/>
              <a:pPr/>
              <a:t>2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84213"/>
            <a:ext cx="4560888" cy="3419475"/>
          </a:xfrm>
          <a:prstGeom prst="rect">
            <a:avLst/>
          </a:prstGeo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4214" y="4332089"/>
            <a:ext cx="5553710" cy="4104085"/>
          </a:xfrm>
          <a:prstGeom prst="rect">
            <a:avLst/>
          </a:prstGeom>
          <a:noFill/>
          <a:ln/>
        </p:spPr>
        <p:txBody>
          <a:bodyPr lIns="90343" tIns="45171" rIns="90343" bIns="45171"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89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439250" y="6949110"/>
            <a:ext cx="4161950" cy="366091"/>
          </a:xfrm>
          <a:prstGeom prst="rect">
            <a:avLst/>
          </a:prstGeom>
          <a:ln/>
        </p:spPr>
        <p:txBody>
          <a:bodyPr/>
          <a:lstStyle/>
          <a:p>
            <a:fld id="{74409DB7-1031-4BE0-AB21-B82E5335384F}" type="slidenum">
              <a:rPr lang="en-GB"/>
              <a:pPr/>
              <a:t>33</a:t>
            </a:fld>
            <a:endParaRPr lang="en-GB"/>
          </a:p>
        </p:txBody>
      </p:sp>
      <p:sp>
        <p:nvSpPr>
          <p:cNvPr id="90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prstGeom prst="rect">
            <a:avLst/>
          </a:prstGeom>
          <a:ln/>
        </p:spPr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601" y="3475383"/>
            <a:ext cx="7040000" cy="329150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09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80601" y="3475383"/>
            <a:ext cx="7040000" cy="329150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39250" y="6949110"/>
            <a:ext cx="4161950" cy="366091"/>
          </a:xfrm>
          <a:prstGeom prst="rect">
            <a:avLst/>
          </a:prstGeom>
        </p:spPr>
        <p:txBody>
          <a:bodyPr/>
          <a:lstStyle/>
          <a:p>
            <a:fld id="{62EBDB3F-5A2B-4072-9051-4269ACE9BB35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716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439250" y="6949110"/>
            <a:ext cx="4161950" cy="366091"/>
          </a:xfrm>
          <a:prstGeom prst="rect">
            <a:avLst/>
          </a:prstGeom>
          <a:ln/>
        </p:spPr>
        <p:txBody>
          <a:bodyPr/>
          <a:lstStyle/>
          <a:p>
            <a:fld id="{B7A98E25-12C2-45E9-BB06-E8C8EE9D2F67}" type="slidenum">
              <a:rPr lang="en-GB"/>
              <a:pPr/>
              <a:t>35</a:t>
            </a:fld>
            <a:endParaRPr lang="en-GB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86088" y="547688"/>
            <a:ext cx="3657600" cy="2744787"/>
          </a:xfrm>
          <a:prstGeom prst="rect">
            <a:avLst/>
          </a:prstGeom>
          <a:ln/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552" y="3477040"/>
            <a:ext cx="7030098" cy="32898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81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80601" y="3475383"/>
            <a:ext cx="7040000" cy="329150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39250" y="6949110"/>
            <a:ext cx="4161950" cy="366091"/>
          </a:xfrm>
          <a:prstGeom prst="rect">
            <a:avLst/>
          </a:prstGeom>
        </p:spPr>
        <p:txBody>
          <a:bodyPr/>
          <a:lstStyle/>
          <a:p>
            <a:fld id="{62EBDB3F-5A2B-4072-9051-4269ACE9BB35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050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420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85800"/>
            <a:ext cx="4559300" cy="3419475"/>
          </a:xfrm>
          <a:prstGeom prst="rect">
            <a:avLst/>
          </a:prstGeom>
          <a:solidFill>
            <a:srgbClr val="FFFFFF"/>
          </a:solidFill>
          <a:ln w="9525" cap="flat">
            <a:headEnd type="none" w="med" len="med"/>
            <a:tailEnd type="none" w="med" len="med"/>
          </a:ln>
        </p:spPr>
      </p:sp>
      <p:sp>
        <p:nvSpPr>
          <p:cNvPr id="94211" name="Rectangle 9420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039" y="4333652"/>
            <a:ext cx="5090061" cy="4100961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 type="none" w="med" len="med"/>
            <a:tailEnd type="none" w="med" len="med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337" tIns="45169" rIns="90337" bIns="45169"/>
          <a:lstStyle/>
          <a:p>
            <a:endParaRPr lang="en-US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44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932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696913"/>
            <a:ext cx="4633912" cy="3476625"/>
          </a:xfrm>
          <a:prstGeom prst="rect">
            <a:avLst/>
          </a:prstGeom>
          <a:solidFill>
            <a:srgbClr val="FFFFFF"/>
          </a:solidFill>
          <a:ln w="9525" cap="flat">
            <a:headEnd type="none" w="med" len="med"/>
            <a:tailEnd type="none" w="med" len="med"/>
          </a:ln>
        </p:spPr>
      </p:sp>
      <p:sp>
        <p:nvSpPr>
          <p:cNvPr id="101379" name="Rectangle 993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05313"/>
            <a:ext cx="5130800" cy="4168775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 type="none" w="med" len="med"/>
            <a:tailEnd type="none" w="med" len="med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99" tIns="45750" rIns="91499" bIns="45750"/>
          <a:lstStyle/>
          <a:p>
            <a:endParaRPr lang="en-US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40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8643938" y="6553200"/>
            <a:ext cx="500062" cy="304800"/>
          </a:xfrm>
          <a:prstGeom prst="rect">
            <a:avLst/>
          </a:prstGeom>
          <a:ln/>
        </p:spPr>
        <p:txBody>
          <a:bodyPr/>
          <a:lstStyle/>
          <a:p>
            <a:fld id="{AF2B80EB-93DC-AC47-8BB2-D8D28AC3BFEA}" type="slidenum">
              <a:rPr lang="en-US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43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8643938" y="6553200"/>
            <a:ext cx="500062" cy="304800"/>
          </a:xfrm>
          <a:prstGeom prst="rect">
            <a:avLst/>
          </a:prstGeom>
          <a:ln/>
        </p:spPr>
        <p:txBody>
          <a:bodyPr/>
          <a:lstStyle/>
          <a:p>
            <a:fld id="{AF2B80EB-93DC-AC47-8BB2-D8D28AC3BFEA}" type="slidenum">
              <a:rPr lang="en-US"/>
              <a:pPr/>
              <a:t>46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>
          <a:xfrm>
            <a:off x="693738" y="4332288"/>
            <a:ext cx="5554662" cy="410368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C7gamma electromagnetic dipole,  C8g </a:t>
            </a:r>
            <a:r>
              <a:rPr lang="en-US" dirty="0" err="1" smtClean="0"/>
              <a:t>chromomagnetic</a:t>
            </a:r>
            <a:r>
              <a:rPr lang="en-US" smtClean="0"/>
              <a:t> dipole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42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0625" y="684213"/>
            <a:ext cx="4560888" cy="3419475"/>
          </a:xfrm>
          <a:prstGeom prst="rect">
            <a:avLst/>
          </a:prstGeo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xfrm>
            <a:off x="694214" y="4332089"/>
            <a:ext cx="5553710" cy="4104085"/>
          </a:xfrm>
          <a:prstGeom prst="rect">
            <a:avLst/>
          </a:prstGeom>
          <a:noFill/>
          <a:ln/>
        </p:spPr>
        <p:txBody>
          <a:bodyPr lIns="90343" tIns="45171" rIns="90343" bIns="45171"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1775" y="8662618"/>
            <a:ext cx="3008786" cy="456009"/>
          </a:xfrm>
          <a:prstGeom prst="rect">
            <a:avLst/>
          </a:prstGeom>
        </p:spPr>
        <p:txBody>
          <a:bodyPr lIns="90343" tIns="45171" rIns="90343" bIns="45171"/>
          <a:lstStyle/>
          <a:p>
            <a:fld id="{48B2F7AD-5F4A-6843-9F63-ABB576695411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02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80601" y="3475383"/>
            <a:ext cx="7040000" cy="329150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39250" y="6949110"/>
            <a:ext cx="4161950" cy="366091"/>
          </a:xfrm>
          <a:prstGeom prst="rect">
            <a:avLst/>
          </a:prstGeom>
        </p:spPr>
        <p:txBody>
          <a:bodyPr/>
          <a:lstStyle/>
          <a:p>
            <a:fld id="{62EBDB3F-5A2B-4072-9051-4269ACE9BB3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01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9225" y="8809038"/>
            <a:ext cx="3025775" cy="461962"/>
          </a:xfrm>
          <a:prstGeom prst="rect">
            <a:avLst/>
          </a:prstGeom>
          <a:ln/>
        </p:spPr>
        <p:txBody>
          <a:bodyPr/>
          <a:lstStyle/>
          <a:p>
            <a:fld id="{FD14E158-3BC3-4F55-97D3-059B77F1FD52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35500" cy="3476625"/>
          </a:xfrm>
          <a:prstGeom prst="rect">
            <a:avLst/>
          </a:prstGeo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5313"/>
            <a:ext cx="5121275" cy="416877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692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9225" y="8809038"/>
            <a:ext cx="3025775" cy="461962"/>
          </a:xfrm>
          <a:prstGeom prst="rect">
            <a:avLst/>
          </a:prstGeom>
          <a:ln/>
        </p:spPr>
        <p:txBody>
          <a:bodyPr/>
          <a:lstStyle/>
          <a:p>
            <a:fld id="{D4284B92-41F0-4EF1-81E4-24F400D34823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35500" cy="3476625"/>
          </a:xfrm>
          <a:prstGeom prst="rect">
            <a:avLst/>
          </a:prstGeo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5313"/>
            <a:ext cx="5121275" cy="416877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36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  <a:ln/>
        </p:spPr>
        <p:txBody>
          <a:bodyPr/>
          <a:lstStyle/>
          <a:p>
            <a:fld id="{5ABDCFD2-7EDF-44C5-814E-D421238EFA39}" type="slidenum">
              <a:rPr lang="en-US"/>
              <a:pPr/>
              <a:t>9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3725"/>
            <a:ext cx="2025650" cy="16589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4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9225" y="8809038"/>
            <a:ext cx="3025775" cy="461962"/>
          </a:xfrm>
          <a:prstGeom prst="rect">
            <a:avLst/>
          </a:prstGeom>
          <a:ln/>
        </p:spPr>
        <p:txBody>
          <a:bodyPr/>
          <a:lstStyle/>
          <a:p>
            <a:fld id="{FD14E158-3BC3-4F55-97D3-059B77F1FD52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35500" cy="3476625"/>
          </a:xfrm>
          <a:prstGeom prst="rect">
            <a:avLst/>
          </a:prstGeo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5313"/>
            <a:ext cx="5121275" cy="416877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662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684213"/>
            <a:ext cx="4560888" cy="3419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738" y="4332288"/>
            <a:ext cx="5554662" cy="41036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7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924219" y="6269542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67A041-DD69-4F7F-B21B-1A26E062BD88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54798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09F579-A934-4F4E-995C-364472B2679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David Hitlin                   Designing and Building BABAR           B Factory Symposium                        Oct. 27 2008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0675" y="215900"/>
            <a:ext cx="1812925" cy="5664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1900" y="215900"/>
            <a:ext cx="5286375" cy="5664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D5FCB7-EAE9-4034-ADF3-D0ECD11DABC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David Hitlin                   Designing and Building BABAR           B Factory Symposium                        Oct. 27 2008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0000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D66DD7-B7C2-4E8A-996D-08763DAC078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54798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B47848-29F8-4084-83CC-204A5AB38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956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4600" y="838200"/>
            <a:ext cx="3543300" cy="504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0300" y="838200"/>
            <a:ext cx="3543300" cy="504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E0211E-635F-4549-919A-82FD0F35EED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0" y="667385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                            </a:t>
            </a:r>
            <a:r>
              <a:rPr lang="en-US" i="1" dirty="0" smtClean="0"/>
              <a:t>B</a:t>
            </a:r>
            <a:r>
              <a:rPr lang="en-US" sz="700" i="1" dirty="0" smtClean="0"/>
              <a:t>A</a:t>
            </a:r>
            <a:r>
              <a:rPr lang="en-US" i="1" dirty="0" smtClean="0"/>
              <a:t>B</a:t>
            </a:r>
            <a:r>
              <a:rPr lang="en-US" sz="700" i="1" dirty="0" smtClean="0"/>
              <a:t>AR</a:t>
            </a:r>
            <a:r>
              <a:rPr lang="en-US" dirty="0" smtClean="0"/>
              <a:t> 20                                     December 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BC1ED4-B306-4DA7-9BCE-43B609621A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079500" y="667385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                            </a:t>
            </a:r>
            <a:r>
              <a:rPr lang="en-US" i="1" dirty="0" smtClean="0"/>
              <a:t>B</a:t>
            </a:r>
            <a:r>
              <a:rPr lang="en-US" sz="700" i="1" dirty="0" smtClean="0"/>
              <a:t>A</a:t>
            </a:r>
            <a:r>
              <a:rPr lang="en-US" i="1" dirty="0" smtClean="0"/>
              <a:t>B</a:t>
            </a:r>
            <a:r>
              <a:rPr lang="en-US" sz="700" i="1" dirty="0" smtClean="0"/>
              <a:t>AR</a:t>
            </a:r>
            <a:r>
              <a:rPr lang="en-US" dirty="0" smtClean="0"/>
              <a:t> 20                                     December 5,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CA783B-0CA9-43D6-A1C0-C7D60AA0BE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David Hitlin                   Designing and Building BABAR           B Factory Symposium                        Oct. 27 2008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7192CC-D0A2-41DB-BC12-00D41E292FA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1720" y="6654798"/>
            <a:ext cx="6153150" cy="184150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 dirty="0" smtClean="0"/>
              <a:t>David Hitlin                                                       </a:t>
            </a:r>
            <a:r>
              <a:rPr lang="en-US" i="1" dirty="0" smtClean="0"/>
              <a:t>B</a:t>
            </a:r>
            <a:r>
              <a:rPr lang="en-US" sz="700" i="1" dirty="0" smtClean="0"/>
              <a:t>A</a:t>
            </a:r>
            <a:r>
              <a:rPr lang="en-US" i="1" dirty="0" smtClean="0"/>
              <a:t>B</a:t>
            </a:r>
            <a:r>
              <a:rPr lang="en-US" sz="700" i="1" dirty="0" smtClean="0"/>
              <a:t>AR</a:t>
            </a:r>
            <a:r>
              <a:rPr lang="en-US" dirty="0" smtClean="0"/>
              <a:t> Physics                  Fifty Years of </a:t>
            </a:r>
            <a:r>
              <a:rPr lang="en-US" i="1" dirty="0" smtClean="0"/>
              <a:t>CP</a:t>
            </a:r>
            <a:r>
              <a:rPr lang="en-US" dirty="0" smtClean="0"/>
              <a:t> Violation                          July 10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ACB26A-3DA6-4A9B-A5AF-33A5EA048AD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David Hitlin                   Designing and Building BABAR           B Factory Symposium                        Oct. 27 2008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8CBBD-D25A-49DB-8DE9-7EC3424BF60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David Hitlin                   Designing and Building BABAR           B Factory Symposium                        Oct. 27 2008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B43C553A-9F90-40BA-B481-390482CA0C8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215900"/>
            <a:ext cx="72390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4600" y="838200"/>
            <a:ext cx="72390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aphicFrame>
        <p:nvGraphicFramePr>
          <p:cNvPr id="1029" name="Object 5"/>
          <p:cNvGraphicFramePr>
            <a:graphicFrameLocks/>
          </p:cNvGraphicFramePr>
          <p:nvPr/>
        </p:nvGraphicFramePr>
        <p:xfrm>
          <a:off x="0" y="0"/>
          <a:ext cx="91313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" name="CorelDRAW" r:id="rId14" imgW="9240480" imgH="7192800" progId="CorelDraw.Graphic.15">
                  <p:embed/>
                </p:oleObj>
              </mc:Choice>
              <mc:Fallback>
                <p:oleObj name="CorelDRAW" r:id="rId14" imgW="9240480" imgH="7192800" progId="CorelDraw.Graphic.15">
                  <p:embed/>
                  <p:pic>
                    <p:nvPicPr>
                      <p:cNvPr id="0" name="Picture 5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313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40FF4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FF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956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7348179" y="6323807"/>
            <a:ext cx="555864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7867A041-DD69-4F7F-B21B-1A26E062BD88}" type="slidenum">
              <a:rPr lang="en-US" sz="1800" smtClean="0"/>
              <a:pPr/>
              <a:t>‹#›</a:t>
            </a:fld>
            <a:endParaRPr lang="en-US" sz="1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C008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C008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C008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C008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C0081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C0081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C0081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C0081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DC008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C0081"/>
        </a:buClr>
        <a:buSzPct val="100000"/>
        <a:buFont typeface="Monotype Sorts" charset="2"/>
        <a:buChar char="p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65FB"/>
        </a:buClr>
        <a:buSzPct val="100000"/>
        <a:buFont typeface="ZapfDingbats" charset="2"/>
        <a:buChar char="m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Dingbats" charset="2"/>
        <a:buChar char="F"/>
        <a:defRPr sz="16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760F9"/>
        </a:buClr>
        <a:buSzPct val="65000"/>
        <a:buFont typeface="Monotype Sorts" charset="2"/>
        <a:buChar char="n"/>
        <a:defRPr sz="16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ZapfDingbats" charset="2"/>
        <a:buChar char="l"/>
        <a:defRPr sz="16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ZapfDingbats" charset="2"/>
        <a:buChar char="l"/>
        <a:defRPr sz="16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ZapfDingbats" charset="2"/>
        <a:buChar char="l"/>
        <a:defRPr sz="16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ZapfDingbats" charset="2"/>
        <a:buChar char="l"/>
        <a:defRPr sz="16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ZapfDingbats" charset="2"/>
        <a:buChar char="l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9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10" Type="http://schemas.openxmlformats.org/officeDocument/2006/relationships/image" Target="../media/image55.jpeg"/><Relationship Id="rId4" Type="http://schemas.openxmlformats.org/officeDocument/2006/relationships/image" Target="../media/image49.tiff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4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4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69.emf"/><Relationship Id="rId4" Type="http://schemas.openxmlformats.org/officeDocument/2006/relationships/oleObject" Target="../embeddings/oleObject4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46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7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11" Type="http://schemas.openxmlformats.org/officeDocument/2006/relationships/image" Target="../media/image72.jpeg"/><Relationship Id="rId5" Type="http://schemas.openxmlformats.org/officeDocument/2006/relationships/image" Target="../media/image50.tiff"/><Relationship Id="rId10" Type="http://schemas.openxmlformats.org/officeDocument/2006/relationships/image" Target="../media/image55.jpeg"/><Relationship Id="rId4" Type="http://schemas.openxmlformats.org/officeDocument/2006/relationships/image" Target="../media/image49.tiff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18" Type="http://schemas.openxmlformats.org/officeDocument/2006/relationships/image" Target="../media/image10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" Type="http://schemas.openxmlformats.org/officeDocument/2006/relationships/image" Target="../media/image90.jpeg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19" Type="http://schemas.openxmlformats.org/officeDocument/2006/relationships/image" Target="../media/image107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jpe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7.wmf"/><Relationship Id="rId11" Type="http://schemas.openxmlformats.org/officeDocument/2006/relationships/image" Target="../media/image142.png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138.emf"/><Relationship Id="rId4" Type="http://schemas.openxmlformats.org/officeDocument/2006/relationships/image" Target="../media/image139.png"/><Relationship Id="rId9" Type="http://schemas.openxmlformats.org/officeDocument/2006/relationships/oleObject" Target="../embeddings/oleObject49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143.emf"/><Relationship Id="rId4" Type="http://schemas.openxmlformats.org/officeDocument/2006/relationships/oleObject" Target="../embeddings/oleObject50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50.png"/><Relationship Id="rId12" Type="http://schemas.openxmlformats.org/officeDocument/2006/relationships/image" Target="../media/image14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46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147.emf"/><Relationship Id="rId4" Type="http://schemas.openxmlformats.org/officeDocument/2006/relationships/image" Target="../media/image149.jpeg"/><Relationship Id="rId9" Type="http://schemas.openxmlformats.org/officeDocument/2006/relationships/oleObject" Target="../embeddings/oleObject53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13" Type="http://schemas.openxmlformats.org/officeDocument/2006/relationships/image" Target="../media/image155.e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57.bin"/><Relationship Id="rId12" Type="http://schemas.openxmlformats.org/officeDocument/2006/relationships/oleObject" Target="../embeddings/oleObject5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2.wmf"/><Relationship Id="rId11" Type="http://schemas.openxmlformats.org/officeDocument/2006/relationships/image" Target="../media/image156.png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154.emf"/><Relationship Id="rId4" Type="http://schemas.openxmlformats.org/officeDocument/2006/relationships/oleObject" Target="../embeddings/oleObject55.bin"/><Relationship Id="rId9" Type="http://schemas.openxmlformats.org/officeDocument/2006/relationships/oleObject" Target="../embeddings/oleObject5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63.wmf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165.emf"/><Relationship Id="rId4" Type="http://schemas.openxmlformats.org/officeDocument/2006/relationships/image" Target="../media/image162.wmf"/><Relationship Id="rId9" Type="http://schemas.openxmlformats.org/officeDocument/2006/relationships/oleObject" Target="../embeddings/oleObject6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emf"/><Relationship Id="rId13" Type="http://schemas.openxmlformats.org/officeDocument/2006/relationships/image" Target="../media/image178.emf"/><Relationship Id="rId18" Type="http://schemas.openxmlformats.org/officeDocument/2006/relationships/image" Target="../media/image183.emf"/><Relationship Id="rId3" Type="http://schemas.openxmlformats.org/officeDocument/2006/relationships/image" Target="../media/image168.emf"/><Relationship Id="rId21" Type="http://schemas.openxmlformats.org/officeDocument/2006/relationships/oleObject" Target="../embeddings/oleObject64.bin"/><Relationship Id="rId7" Type="http://schemas.openxmlformats.org/officeDocument/2006/relationships/image" Target="../media/image172.emf"/><Relationship Id="rId12" Type="http://schemas.openxmlformats.org/officeDocument/2006/relationships/image" Target="../media/image177.emf"/><Relationship Id="rId17" Type="http://schemas.openxmlformats.org/officeDocument/2006/relationships/image" Target="../media/image18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1.emf"/><Relationship Id="rId20" Type="http://schemas.openxmlformats.org/officeDocument/2006/relationships/image" Target="../media/image185.e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71.emf"/><Relationship Id="rId11" Type="http://schemas.openxmlformats.org/officeDocument/2006/relationships/image" Target="../media/image176.emf"/><Relationship Id="rId24" Type="http://schemas.openxmlformats.org/officeDocument/2006/relationships/image" Target="../media/image167.emf"/><Relationship Id="rId5" Type="http://schemas.openxmlformats.org/officeDocument/2006/relationships/image" Target="../media/image170.emf"/><Relationship Id="rId15" Type="http://schemas.openxmlformats.org/officeDocument/2006/relationships/image" Target="../media/image180.emf"/><Relationship Id="rId23" Type="http://schemas.openxmlformats.org/officeDocument/2006/relationships/oleObject" Target="../embeddings/oleObject65.bin"/><Relationship Id="rId10" Type="http://schemas.openxmlformats.org/officeDocument/2006/relationships/image" Target="../media/image175.emf"/><Relationship Id="rId19" Type="http://schemas.openxmlformats.org/officeDocument/2006/relationships/image" Target="../media/image184.emf"/><Relationship Id="rId4" Type="http://schemas.openxmlformats.org/officeDocument/2006/relationships/image" Target="../media/image169.emf"/><Relationship Id="rId9" Type="http://schemas.openxmlformats.org/officeDocument/2006/relationships/image" Target="../media/image174.emf"/><Relationship Id="rId14" Type="http://schemas.openxmlformats.org/officeDocument/2006/relationships/image" Target="../media/image179.emf"/><Relationship Id="rId22" Type="http://schemas.openxmlformats.org/officeDocument/2006/relationships/image" Target="../media/image166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jpeg"/><Relationship Id="rId3" Type="http://schemas.openxmlformats.org/officeDocument/2006/relationships/tags" Target="../tags/tag3.xml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0.png"/><Relationship Id="rId5" Type="http://schemas.openxmlformats.org/officeDocument/2006/relationships/tags" Target="../tags/tag5.xml"/><Relationship Id="rId10" Type="http://schemas.openxmlformats.org/officeDocument/2006/relationships/image" Target="../media/image189.png"/><Relationship Id="rId4" Type="http://schemas.openxmlformats.org/officeDocument/2006/relationships/tags" Target="../tags/tag4.xml"/><Relationship Id="rId9" Type="http://schemas.openxmlformats.org/officeDocument/2006/relationships/image" Target="../media/image188.png"/><Relationship Id="rId14" Type="http://schemas.openxmlformats.org/officeDocument/2006/relationships/image" Target="../media/image193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196.wmf"/><Relationship Id="rId18" Type="http://schemas.openxmlformats.org/officeDocument/2006/relationships/oleObject" Target="../embeddings/oleObject71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03.png"/><Relationship Id="rId12" Type="http://schemas.openxmlformats.org/officeDocument/2006/relationships/oleObject" Target="../embeddings/oleObject68.bin"/><Relationship Id="rId17" Type="http://schemas.openxmlformats.org/officeDocument/2006/relationships/image" Target="../media/image198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0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02.png"/><Relationship Id="rId11" Type="http://schemas.openxmlformats.org/officeDocument/2006/relationships/image" Target="../media/image195.wmf"/><Relationship Id="rId5" Type="http://schemas.openxmlformats.org/officeDocument/2006/relationships/image" Target="../media/image201.png"/><Relationship Id="rId15" Type="http://schemas.openxmlformats.org/officeDocument/2006/relationships/image" Target="../media/image197.emf"/><Relationship Id="rId10" Type="http://schemas.openxmlformats.org/officeDocument/2006/relationships/oleObject" Target="../embeddings/oleObject67.bin"/><Relationship Id="rId19" Type="http://schemas.openxmlformats.org/officeDocument/2006/relationships/image" Target="../media/image199.emf"/><Relationship Id="rId4" Type="http://schemas.openxmlformats.org/officeDocument/2006/relationships/image" Target="../media/image200.png"/><Relationship Id="rId9" Type="http://schemas.openxmlformats.org/officeDocument/2006/relationships/image" Target="../media/image194.emf"/><Relationship Id="rId14" Type="http://schemas.openxmlformats.org/officeDocument/2006/relationships/oleObject" Target="../embeddings/oleObject6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08.wmf"/><Relationship Id="rId12" Type="http://schemas.openxmlformats.org/officeDocument/2006/relationships/hyperlink" Target="http://arXiv.org/abs/arXiv:1406.0534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210.wmf"/><Relationship Id="rId5" Type="http://schemas.openxmlformats.org/officeDocument/2006/relationships/image" Target="../media/image207.wmf"/><Relationship Id="rId10" Type="http://schemas.openxmlformats.org/officeDocument/2006/relationships/oleObject" Target="../embeddings/oleObject75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209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wmf"/><Relationship Id="rId13" Type="http://schemas.openxmlformats.org/officeDocument/2006/relationships/image" Target="../media/image218.png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217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4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11.emf"/><Relationship Id="rId11" Type="http://schemas.openxmlformats.org/officeDocument/2006/relationships/image" Target="../media/image213.wmf"/><Relationship Id="rId5" Type="http://schemas.openxmlformats.org/officeDocument/2006/relationships/oleObject" Target="../embeddings/oleObject76.bin"/><Relationship Id="rId15" Type="http://schemas.openxmlformats.org/officeDocument/2006/relationships/oleObject" Target="../embeddings/oleObject79.bin"/><Relationship Id="rId10" Type="http://schemas.openxmlformats.org/officeDocument/2006/relationships/oleObject" Target="../embeddings/oleObject78.bin"/><Relationship Id="rId4" Type="http://schemas.openxmlformats.org/officeDocument/2006/relationships/image" Target="../media/image215.emf"/><Relationship Id="rId9" Type="http://schemas.openxmlformats.org/officeDocument/2006/relationships/image" Target="../media/image216.png"/><Relationship Id="rId14" Type="http://schemas.openxmlformats.org/officeDocument/2006/relationships/image" Target="../media/image2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8.emf"/><Relationship Id="rId3" Type="http://schemas.openxmlformats.org/officeDocument/2006/relationships/oleObject" Target="../embeddings/oleObject7.bin"/><Relationship Id="rId7" Type="http://schemas.openxmlformats.org/officeDocument/2006/relationships/image" Target="../media/image10.png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emf"/><Relationship Id="rId11" Type="http://schemas.openxmlformats.org/officeDocument/2006/relationships/image" Target="../media/image14.emf"/><Relationship Id="rId5" Type="http://schemas.openxmlformats.org/officeDocument/2006/relationships/oleObject" Target="../embeddings/oleObject8.bin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11.wmf"/><Relationship Id="rId9" Type="http://schemas.openxmlformats.org/officeDocument/2006/relationships/image" Target="../media/image13.emf"/><Relationship Id="rId14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3.wmf"/><Relationship Id="rId18" Type="http://schemas.openxmlformats.org/officeDocument/2006/relationships/image" Target="../media/image23.wmf"/><Relationship Id="rId3" Type="http://schemas.openxmlformats.org/officeDocument/2006/relationships/notesSlide" Target="../notesSlides/notesSlide5.xml"/><Relationship Id="rId21" Type="http://schemas.openxmlformats.org/officeDocument/2006/relationships/oleObject" Target="../embeddings/oleObject22.bin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18.bin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5" Type="http://schemas.openxmlformats.org/officeDocument/2006/relationships/oleObject" Target="../embeddings/oleObject19.bin"/><Relationship Id="rId10" Type="http://schemas.openxmlformats.org/officeDocument/2006/relationships/oleObject" Target="../embeddings/oleObject17.bin"/><Relationship Id="rId19" Type="http://schemas.openxmlformats.org/officeDocument/2006/relationships/oleObject" Target="../embeddings/oleObject21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0.emf"/><Relationship Id="rId14" Type="http://schemas.openxmlformats.org/officeDocument/2006/relationships/image" Target="../media/image26.wmf"/><Relationship Id="rId22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31.wmf"/><Relationship Id="rId18" Type="http://schemas.openxmlformats.org/officeDocument/2006/relationships/oleObject" Target="../embeddings/oleObject30.bin"/><Relationship Id="rId26" Type="http://schemas.openxmlformats.org/officeDocument/2006/relationships/oleObject" Target="../embeddings/oleObject34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5.wmf"/><Relationship Id="rId34" Type="http://schemas.openxmlformats.org/officeDocument/2006/relationships/oleObject" Target="../embeddings/oleObject38.bin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33.wmf"/><Relationship Id="rId25" Type="http://schemas.openxmlformats.org/officeDocument/2006/relationships/image" Target="../media/image37.wmf"/><Relationship Id="rId33" Type="http://schemas.openxmlformats.org/officeDocument/2006/relationships/image" Target="../media/image41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29.bin"/><Relationship Id="rId20" Type="http://schemas.openxmlformats.org/officeDocument/2006/relationships/oleObject" Target="../embeddings/oleObject31.bin"/><Relationship Id="rId29" Type="http://schemas.openxmlformats.org/officeDocument/2006/relationships/image" Target="../media/image39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0.wmf"/><Relationship Id="rId24" Type="http://schemas.openxmlformats.org/officeDocument/2006/relationships/oleObject" Target="../embeddings/oleObject33.bin"/><Relationship Id="rId32" Type="http://schemas.openxmlformats.org/officeDocument/2006/relationships/oleObject" Target="../embeddings/oleObject37.bin"/><Relationship Id="rId5" Type="http://schemas.openxmlformats.org/officeDocument/2006/relationships/image" Target="../media/image27.emf"/><Relationship Id="rId15" Type="http://schemas.openxmlformats.org/officeDocument/2006/relationships/image" Target="../media/image32.wmf"/><Relationship Id="rId23" Type="http://schemas.openxmlformats.org/officeDocument/2006/relationships/image" Target="../media/image36.wmf"/><Relationship Id="rId28" Type="http://schemas.openxmlformats.org/officeDocument/2006/relationships/oleObject" Target="../embeddings/oleObject35.bin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34.wmf"/><Relationship Id="rId31" Type="http://schemas.openxmlformats.org/officeDocument/2006/relationships/image" Target="../media/image40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9.emf"/><Relationship Id="rId14" Type="http://schemas.openxmlformats.org/officeDocument/2006/relationships/oleObject" Target="../embeddings/oleObject28.bin"/><Relationship Id="rId22" Type="http://schemas.openxmlformats.org/officeDocument/2006/relationships/oleObject" Target="../embeddings/oleObject32.bin"/><Relationship Id="rId27" Type="http://schemas.openxmlformats.org/officeDocument/2006/relationships/image" Target="../media/image38.wmf"/><Relationship Id="rId30" Type="http://schemas.openxmlformats.org/officeDocument/2006/relationships/oleObject" Target="../embeddings/oleObject36.bin"/><Relationship Id="rId35" Type="http://schemas.openxmlformats.org/officeDocument/2006/relationships/image" Target="../media/image4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472757" y="4301681"/>
            <a:ext cx="7243762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David Hitlin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Caltech</a:t>
            </a:r>
            <a:r>
              <a:rPr lang="en-US" b="1" dirty="0">
                <a:solidFill>
                  <a:srgbClr val="C00000"/>
                </a:solidFill>
                <a:latin typeface="Comic Sans MS" charset="0"/>
              </a:rPr>
              <a:t/>
            </a:r>
            <a:br>
              <a:rPr lang="en-US" b="1" dirty="0">
                <a:solidFill>
                  <a:srgbClr val="C00000"/>
                </a:solidFill>
                <a:latin typeface="Comic Sans MS" charset="0"/>
              </a:rPr>
            </a:br>
            <a:r>
              <a:rPr lang="en-US" sz="300" b="1" dirty="0" smtClean="0">
                <a:solidFill>
                  <a:srgbClr val="C00000"/>
                </a:solidFill>
                <a:latin typeface="Comic Sans MS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omic Sans MS" charset="0"/>
              </a:rPr>
              <a:t/>
            </a:r>
            <a:br>
              <a:rPr lang="en-US" b="1" dirty="0" smtClean="0">
                <a:solidFill>
                  <a:srgbClr val="C00000"/>
                </a:solidFill>
                <a:latin typeface="Comic Sans MS" charset="0"/>
              </a:rPr>
            </a:br>
            <a:r>
              <a:rPr lang="en-US" sz="1800" dirty="0" smtClean="0">
                <a:solidFill>
                  <a:srgbClr val="C00000"/>
                </a:solidFill>
                <a:cs typeface="Times New Roman" pitchFamily="18" charset="0"/>
              </a:rPr>
              <a:t>Fifty Years of </a:t>
            </a:r>
            <a:r>
              <a:rPr lang="en-US" sz="1800" i="1" dirty="0" smtClean="0">
                <a:solidFill>
                  <a:srgbClr val="C00000"/>
                </a:solidFill>
                <a:cs typeface="Times New Roman" pitchFamily="18" charset="0"/>
              </a:rPr>
              <a:t>CP </a:t>
            </a:r>
            <a:r>
              <a:rPr lang="en-US" sz="1800" dirty="0" smtClean="0">
                <a:solidFill>
                  <a:srgbClr val="C00000"/>
                </a:solidFill>
                <a:cs typeface="Times New Roman" pitchFamily="18" charset="0"/>
              </a:rPr>
              <a:t>Violation</a:t>
            </a:r>
            <a:br>
              <a:rPr lang="en-US" sz="1800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en-US" sz="1800" dirty="0" smtClean="0">
                <a:solidFill>
                  <a:srgbClr val="C00000"/>
                </a:solidFill>
                <a:cs typeface="Times New Roman" pitchFamily="18" charset="0"/>
              </a:rPr>
              <a:t>Queen </a:t>
            </a:r>
            <a:r>
              <a:rPr lang="en-US" sz="1800" dirty="0">
                <a:solidFill>
                  <a:srgbClr val="C00000"/>
                </a:solidFill>
                <a:cs typeface="Times New Roman" pitchFamily="18" charset="0"/>
              </a:rPr>
              <a:t>M</a:t>
            </a:r>
            <a:r>
              <a:rPr lang="en-US" sz="1800" dirty="0" smtClean="0">
                <a:solidFill>
                  <a:srgbClr val="C00000"/>
                </a:solidFill>
                <a:cs typeface="Times New Roman" pitchFamily="18" charset="0"/>
              </a:rPr>
              <a:t>ary, University of London</a:t>
            </a:r>
          </a:p>
          <a:p>
            <a:pPr algn="ctr" eaLnBrk="0" hangingPunct="0"/>
            <a:r>
              <a:rPr lang="en-US" sz="1600" dirty="0" smtClean="0">
                <a:solidFill>
                  <a:srgbClr val="C00000"/>
                </a:solidFill>
                <a:cs typeface="Times New Roman" pitchFamily="18" charset="0"/>
              </a:rPr>
              <a:t>July 10, 2014</a:t>
            </a:r>
            <a:endParaRPr lang="en-US" sz="16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4035" name="TextBox 6"/>
          <p:cNvSpPr txBox="1">
            <a:spLocks noChangeArrowheads="1"/>
          </p:cNvSpPr>
          <p:nvPr/>
        </p:nvSpPr>
        <p:spPr bwMode="auto">
          <a:xfrm>
            <a:off x="2728055" y="362141"/>
            <a:ext cx="4434226" cy="137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Physics Highlights</a:t>
            </a:r>
            <a:b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endParaRPr lang="en-US" sz="44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4037" name="Picture 6" descr="BABAR_letters.gif"/>
          <p:cNvPicPr>
            <a:picLocks noChangeAspect="1"/>
          </p:cNvPicPr>
          <p:nvPr/>
        </p:nvPicPr>
        <p:blipFill>
          <a:blip r:embed="rId3"/>
          <a:srcRect r="52309"/>
          <a:stretch>
            <a:fillRect/>
          </a:stretch>
        </p:blipFill>
        <p:spPr bwMode="auto">
          <a:xfrm>
            <a:off x="3585652" y="1848492"/>
            <a:ext cx="2864476" cy="9052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983075" y="377006"/>
            <a:ext cx="5924186" cy="329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Physics Highlights</a:t>
            </a:r>
            <a:b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</a:p>
          <a:p>
            <a:pPr algn="ctr">
              <a:lnSpc>
                <a:spcPts val="5000"/>
              </a:lnSpc>
            </a:pPr>
            <a:endParaRPr lang="en-US" sz="44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lnSpc>
                <a:spcPts val="5000"/>
              </a:lnSpc>
            </a:pPr>
            <a:endParaRPr lang="en-US" sz="4400" dirty="0" smtClean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lnSpc>
                <a:spcPts val="5000"/>
              </a:lnSpc>
            </a:pP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(mainly) on </a:t>
            </a:r>
            <a:r>
              <a:rPr lang="en-US" sz="44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44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Violation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3075" y="362141"/>
            <a:ext cx="5924186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Physics Highlights</a:t>
            </a:r>
            <a:b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</a:p>
          <a:p>
            <a:pPr algn="ctr">
              <a:lnSpc>
                <a:spcPts val="5000"/>
              </a:lnSpc>
            </a:pPr>
            <a:endParaRPr lang="en-US" sz="44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lnSpc>
                <a:spcPts val="5000"/>
              </a:lnSpc>
            </a:pPr>
            <a:endParaRPr lang="en-US" sz="4400" dirty="0" smtClean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lnSpc>
                <a:spcPts val="5000"/>
              </a:lnSpc>
            </a:pP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(mainly) on </a:t>
            </a:r>
            <a:r>
              <a:rPr lang="en-US" sz="44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44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Violation</a:t>
            </a:r>
          </a:p>
          <a:p>
            <a:pPr algn="ctr">
              <a:lnSpc>
                <a:spcPts val="5000"/>
              </a:lnSpc>
            </a:pP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(with </a:t>
            </a:r>
            <a:r>
              <a:rPr lang="en-US" sz="44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4400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ome history)</a:t>
            </a:r>
            <a:endParaRPr lang="en-US" sz="44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097174" y="44899"/>
            <a:ext cx="5044651" cy="46230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0" dirty="0">
                <a:solidFill>
                  <a:srgbClr val="FF0000"/>
                </a:solidFill>
              </a:rPr>
              <a:t>Measuring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b="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CP</a:t>
            </a:r>
            <a:r>
              <a:rPr lang="en-US" altLang="en-US" b="0" i="1" dirty="0">
                <a:solidFill>
                  <a:srgbClr val="FF0000"/>
                </a:solidFill>
              </a:rPr>
              <a:t> </a:t>
            </a:r>
            <a:r>
              <a:rPr lang="en-US" altLang="en-US" b="0" dirty="0">
                <a:solidFill>
                  <a:srgbClr val="FF0000"/>
                </a:solidFill>
              </a:rPr>
              <a:t>violation at the</a:t>
            </a:r>
            <a:r>
              <a:rPr lang="en-US" altLang="en-US" b="0" dirty="0"/>
              <a:t>   </a:t>
            </a:r>
            <a:r>
              <a:rPr lang="en-US" altLang="en-US" sz="2400" dirty="0">
                <a:latin typeface="Euclid Symbol" panose="05050102010706020507" pitchFamily="18" charset="2"/>
              </a:rPr>
              <a:t>            </a:t>
            </a:r>
            <a:endParaRPr lang="en-US" altLang="en-US" dirty="0"/>
          </a:p>
        </p:txBody>
      </p:sp>
      <p:graphicFrame>
        <p:nvGraphicFramePr>
          <p:cNvPr id="798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827727"/>
              </p:ext>
            </p:extLst>
          </p:nvPr>
        </p:nvGraphicFramePr>
        <p:xfrm>
          <a:off x="4951927" y="119066"/>
          <a:ext cx="836149" cy="384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87" name="Equation" r:id="rId4" imgW="660240" imgH="291960" progId="Equation.DSMT4">
                  <p:embed/>
                </p:oleObj>
              </mc:Choice>
              <mc:Fallback>
                <p:oleObj name="Equation" r:id="rId4" imgW="66024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927" y="119066"/>
                        <a:ext cx="836149" cy="384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911720" y="667385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199023"/>
              </p:ext>
            </p:extLst>
          </p:nvPr>
        </p:nvGraphicFramePr>
        <p:xfrm>
          <a:off x="1460663" y="1762926"/>
          <a:ext cx="3004879" cy="2801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88" name="CorelDRAW" r:id="rId6" imgW="5428800" imgH="5063040" progId="CorelDRAW.Graphic.9">
                  <p:embed/>
                </p:oleObj>
              </mc:Choice>
              <mc:Fallback>
                <p:oleObj name="CorelDRAW" r:id="rId6" imgW="5428800" imgH="5063040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alphaModFix/>
                        <a:lum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663" y="1762926"/>
                        <a:ext cx="3004879" cy="2801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-854" t="19245" r="4682" b="-253"/>
          <a:stretch/>
        </p:blipFill>
        <p:spPr>
          <a:xfrm>
            <a:off x="5448707" y="1634924"/>
            <a:ext cx="3276556" cy="390348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 bwMode="auto">
          <a:xfrm>
            <a:off x="4722472" y="2831179"/>
            <a:ext cx="502672" cy="484632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2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two pages   (</a:t>
            </a:r>
            <a:r>
              <a:rPr lang="en-US" i="1" dirty="0" smtClean="0"/>
              <a:t>c.f. </a:t>
            </a:r>
            <a:r>
              <a:rPr lang="en-US" dirty="0" smtClean="0"/>
              <a:t>Cronin)</a:t>
            </a:r>
            <a:endParaRPr lang="en-US" dirty="0"/>
          </a:p>
        </p:txBody>
      </p:sp>
      <p:pic>
        <p:nvPicPr>
          <p:cNvPr id="11" name="Picture 10" descr="scan000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2365" y="889669"/>
            <a:ext cx="3909310" cy="5029200"/>
          </a:xfrm>
          <a:prstGeom prst="rect">
            <a:avLst/>
          </a:prstGeom>
        </p:spPr>
      </p:pic>
      <p:pic>
        <p:nvPicPr>
          <p:cNvPr id="7" name="Content Placeholder 6" descr="scan0002.t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87802" y="885436"/>
            <a:ext cx="3919182" cy="5041900"/>
          </a:xfrm>
        </p:spPr>
      </p:pic>
      <p:pic>
        <p:nvPicPr>
          <p:cNvPr id="9" name="Picture 8" descr="scan0005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5377" y="890413"/>
            <a:ext cx="3790221" cy="5029200"/>
          </a:xfrm>
          <a:prstGeom prst="rect">
            <a:avLst/>
          </a:prstGeom>
        </p:spPr>
      </p:pic>
      <p:pic>
        <p:nvPicPr>
          <p:cNvPr id="13" name="Picture 12" descr="scan0015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08448" y="896551"/>
            <a:ext cx="3909272" cy="502920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123" y="909004"/>
            <a:ext cx="3806825" cy="5029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</p:pic>
      <p:pic>
        <p:nvPicPr>
          <p:cNvPr id="5" name="Picture 4" descr="scan0006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800000">
            <a:off x="3286789" y="906964"/>
            <a:ext cx="3848171" cy="5029200"/>
          </a:xfrm>
          <a:prstGeom prst="rect">
            <a:avLst/>
          </a:prstGeom>
        </p:spPr>
      </p:pic>
      <p:pic>
        <p:nvPicPr>
          <p:cNvPr id="8" name="Picture 7" descr="scan0004.tif"/>
          <p:cNvPicPr>
            <a:picLocks noChangeAspect="1"/>
          </p:cNvPicPr>
          <p:nvPr/>
        </p:nvPicPr>
        <p:blipFill>
          <a:blip r:embed="rId9" cstate="print"/>
          <a:srcRect r="1605" b="741"/>
          <a:stretch>
            <a:fillRect/>
          </a:stretch>
        </p:blipFill>
        <p:spPr>
          <a:xfrm rot="10800000">
            <a:off x="3722162" y="913827"/>
            <a:ext cx="3719968" cy="5029200"/>
          </a:xfrm>
          <a:prstGeom prst="rect">
            <a:avLst/>
          </a:prstGeom>
        </p:spPr>
      </p:pic>
      <p:pic>
        <p:nvPicPr>
          <p:cNvPr id="12" name="Picture 11" descr="scan0004.t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88581" y="902482"/>
            <a:ext cx="3909310" cy="5029200"/>
          </a:xfrm>
          <a:prstGeom prst="rect">
            <a:avLst/>
          </a:prstGeom>
        </p:spPr>
      </p:pic>
      <p:sp>
        <p:nvSpPr>
          <p:cNvPr id="1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2" y="0"/>
            <a:ext cx="4068586" cy="625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0"/>
            <a:ext cx="7953375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278130"/>
            <a:ext cx="52197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079500" y="145256"/>
            <a:ext cx="7239000" cy="393700"/>
          </a:xfrm>
        </p:spPr>
        <p:txBody>
          <a:bodyPr/>
          <a:lstStyle/>
          <a:p>
            <a:r>
              <a:rPr lang="en-US" dirty="0" smtClean="0">
                <a:solidFill>
                  <a:srgbClr val="FF0033"/>
                </a:solidFill>
              </a:rPr>
              <a:t>How </a:t>
            </a:r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sz="2000" i="1" dirty="0">
                <a:solidFill>
                  <a:srgbClr val="FF0000"/>
                </a:solidFill>
              </a:rPr>
              <a:t>A</a:t>
            </a:r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sz="2000" i="1" dirty="0">
                <a:solidFill>
                  <a:srgbClr val="FF0000"/>
                </a:solidFill>
              </a:rPr>
              <a:t>AR</a:t>
            </a:r>
            <a:r>
              <a:rPr lang="en-US" dirty="0" smtClean="0">
                <a:solidFill>
                  <a:srgbClr val="FF0033"/>
                </a:solidFill>
              </a:rPr>
              <a:t> got its name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994782" y="605998"/>
            <a:ext cx="8151541" cy="5490001"/>
          </a:xfrm>
        </p:spPr>
        <p:txBody>
          <a:bodyPr/>
          <a:lstStyle/>
          <a:p>
            <a:r>
              <a:rPr lang="en-US" dirty="0" smtClean="0"/>
              <a:t>The first use of the name was in 1990, spelled as               (</a:t>
            </a:r>
            <a:r>
              <a:rPr lang="en-US" dirty="0" smtClean="0">
                <a:solidFill>
                  <a:srgbClr val="FF0000"/>
                </a:solidFill>
              </a:rPr>
              <a:t>not an acronym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 1992 the question of copyright was raised and we asked the SLAC</a:t>
            </a:r>
            <a:r>
              <a:rPr lang="en-US" sz="1200" baseline="-25000" dirty="0" smtClean="0">
                <a:cs typeface="Times New Roman" panose="02020603050405020304" pitchFamily="18" charset="0"/>
              </a:rPr>
              <a:t>™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Business Office to make inquiries</a:t>
            </a:r>
          </a:p>
          <a:p>
            <a:r>
              <a:rPr lang="en-US" dirty="0" smtClean="0"/>
              <a:t> In the Fall of 1993 I wrote to Laurent de </a:t>
            </a:r>
            <a:r>
              <a:rPr lang="en-US" dirty="0" err="1" smtClean="0"/>
              <a:t>Brunhoff</a:t>
            </a:r>
            <a:r>
              <a:rPr lang="en-US" dirty="0" smtClean="0"/>
              <a:t> extolling the virtues of </a:t>
            </a:r>
            <a:br>
              <a:rPr lang="en-US" dirty="0" smtClean="0"/>
            </a:br>
            <a:r>
              <a:rPr lang="en-US" i="1" dirty="0" smtClean="0"/>
              <a:t>CP</a:t>
            </a:r>
            <a:r>
              <a:rPr lang="en-US" dirty="0" smtClean="0"/>
              <a:t> violation measurements in the        meson system and the importance of investigating the origin of the matter-antimatter asymmetry</a:t>
            </a:r>
          </a:p>
          <a:p>
            <a:r>
              <a:rPr lang="en-US" dirty="0" smtClean="0"/>
              <a:t>He did not answer directly, but in December, 1993 I received a call from </a:t>
            </a:r>
            <a:r>
              <a:rPr lang="en-US" dirty="0" err="1" smtClean="0"/>
              <a:t>Nelvana</a:t>
            </a:r>
            <a:r>
              <a:rPr lang="en-US" dirty="0" smtClean="0"/>
              <a:t>, which held the licensing rights to Babar, offering a five year, renewable, royalty-free license for use of the Babar name and images</a:t>
            </a:r>
          </a:p>
          <a:p>
            <a:r>
              <a:rPr lang="en-US" dirty="0" smtClean="0"/>
              <a:t>The SLAC</a:t>
            </a:r>
            <a:r>
              <a:rPr lang="en-US" baseline="-25000" dirty="0" smtClean="0">
                <a:cs typeface="Times New Roman" panose="02020603050405020304" pitchFamily="18" charset="0"/>
              </a:rPr>
              <a:t>™</a:t>
            </a:r>
            <a:r>
              <a:rPr lang="en-US" dirty="0" smtClean="0"/>
              <a:t>  Business Office then concluded a formal agreement</a:t>
            </a:r>
          </a:p>
          <a:p>
            <a:r>
              <a:rPr lang="en-US" dirty="0" smtClean="0"/>
              <a:t>With the new initiative to form a detector collaboration for a  detector for </a:t>
            </a:r>
            <a:br>
              <a:rPr lang="en-US" dirty="0" smtClean="0"/>
            </a:br>
            <a:r>
              <a:rPr lang="en-US" dirty="0" smtClean="0"/>
              <a:t>PEP-II it seemed wise to have the new group choose its own name</a:t>
            </a:r>
          </a:p>
          <a:p>
            <a:r>
              <a:rPr lang="en-US" dirty="0" smtClean="0"/>
              <a:t>An email vote was organized, with John Fry as Election Commissioner, and the name chosen by the proto-Collaboration Council, on May 12, 1994, was </a:t>
            </a:r>
            <a:r>
              <a:rPr lang="en-US" i="1" dirty="0" smtClean="0"/>
              <a:t>B</a:t>
            </a:r>
            <a:r>
              <a:rPr lang="en-US" sz="1600" i="1" dirty="0" smtClean="0"/>
              <a:t>A</a:t>
            </a:r>
            <a:r>
              <a:rPr lang="en-US" i="1" dirty="0" smtClean="0"/>
              <a:t>B</a:t>
            </a:r>
            <a:r>
              <a:rPr lang="en-US" sz="1600" i="1" dirty="0" smtClean="0"/>
              <a:t>AR</a:t>
            </a:r>
            <a:r>
              <a:rPr lang="en-US" dirty="0" smtClean="0"/>
              <a:t>, with capitalization and relative letter size subsequently decided upon by the Interim Steering Committee:</a:t>
            </a:r>
          </a:p>
          <a:p>
            <a:pPr>
              <a:buFont typeface="Monotype Sorts" pitchFamily="-65" charset="2"/>
              <a:buNone/>
            </a:pPr>
            <a:r>
              <a:rPr lang="en-US" sz="20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\</a:t>
            </a:r>
            <a:r>
              <a:rPr lang="en-US" sz="1600" dirty="0" err="1" smtClean="0">
                <a:solidFill>
                  <a:srgbClr val="FF0000"/>
                </a:solidFill>
              </a:rPr>
              <a:t>def</a:t>
            </a:r>
            <a:r>
              <a:rPr lang="en-US" sz="1600" dirty="0" smtClean="0">
                <a:solidFill>
                  <a:srgbClr val="FF0000"/>
                </a:solidFill>
              </a:rPr>
              <a:t>\babar{\</a:t>
            </a:r>
            <a:r>
              <a:rPr lang="en-US" sz="1600" dirty="0" err="1" smtClean="0">
                <a:solidFill>
                  <a:srgbClr val="FF0000"/>
                </a:solidFill>
              </a:rPr>
              <a:t>mbox</a:t>
            </a:r>
            <a:r>
              <a:rPr lang="en-US" sz="1600" dirty="0" smtClean="0">
                <a:solidFill>
                  <a:srgbClr val="FF0000"/>
                </a:solidFill>
              </a:rPr>
              <a:t>{\</a:t>
            </a:r>
            <a:r>
              <a:rPr lang="en-US" sz="1600" dirty="0" err="1" smtClean="0">
                <a:solidFill>
                  <a:srgbClr val="FF0000"/>
                </a:solidFill>
              </a:rPr>
              <a:t>slshape</a:t>
            </a:r>
            <a:r>
              <a:rPr lang="en-US" sz="1600" dirty="0" smtClean="0">
                <a:solidFill>
                  <a:srgbClr val="FF0000"/>
                </a:solidFill>
              </a:rPr>
              <a:t> B\kern-0.1em{\smaller A}\kern-0.1em    B\kern-0.1em{\smaller A\kern-0.2em R}}}</a:t>
            </a:r>
          </a:p>
        </p:txBody>
      </p:sp>
      <p:graphicFrame>
        <p:nvGraphicFramePr>
          <p:cNvPr id="122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71258"/>
              </p:ext>
            </p:extLst>
          </p:nvPr>
        </p:nvGraphicFramePr>
        <p:xfrm>
          <a:off x="5898259" y="594673"/>
          <a:ext cx="79057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72" name="Equation" r:id="rId4" imgW="457002" imgH="203112" progId="Equation.DSMT4">
                  <p:embed/>
                </p:oleObj>
              </mc:Choice>
              <mc:Fallback>
                <p:oleObj name="Equation" r:id="rId4" imgW="457002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8259" y="594673"/>
                        <a:ext cx="790575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012670"/>
              </p:ext>
            </p:extLst>
          </p:nvPr>
        </p:nvGraphicFramePr>
        <p:xfrm>
          <a:off x="4552459" y="1805762"/>
          <a:ext cx="401638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73" name="Equation" r:id="rId6" imgW="241195" imgH="190417" progId="Equation.DSMT4">
                  <p:embed/>
                </p:oleObj>
              </mc:Choice>
              <mc:Fallback>
                <p:oleObj name="Equation" r:id="rId6" imgW="241195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459" y="1805762"/>
                        <a:ext cx="401638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Slide Number Placeholder 8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F424530-AABB-44F4-A8F3-28D9D8267783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14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7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574108"/>
            <a:ext cx="9144000" cy="5480956"/>
            <a:chOff x="1" y="574108"/>
            <a:chExt cx="9144000" cy="5480956"/>
          </a:xfrm>
        </p:grpSpPr>
        <p:pic>
          <p:nvPicPr>
            <p:cNvPr id="55298" name="Picture 21" descr="\\.host\Shared Folders\Drive D\Graphics Files\byctrant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49439" y="574108"/>
              <a:ext cx="1866900" cy="336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299" name="Picture 16" descr="\\.host\Shared Folders\Drive D\Graphics Files\bicycle2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02026" y="718571"/>
              <a:ext cx="2130425" cy="209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0" name="Picture 19" descr="\\.host\Shared Folders\Drive D\Graphics Files\bb_helicopter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27764" y="2876436"/>
              <a:ext cx="2916237" cy="2890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10799999" rev="0"/>
              </a:camera>
              <a:lightRig rig="threePt" dir="t"/>
            </a:scene3d>
          </p:spPr>
        </p:pic>
        <p:pic>
          <p:nvPicPr>
            <p:cNvPr id="55301" name="Picture 2" descr="\\.host\Shared Folders\Drive D\Graphics Files\BABTEELT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" y="2444183"/>
              <a:ext cx="2000250" cy="3333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2" name="Picture 17" descr="\\.host\Shared Folders\Drive D\Graphics Files\car.g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716589" y="602683"/>
              <a:ext cx="3427412" cy="246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BABAR_plane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847193">
              <a:off x="2850696" y="3664986"/>
              <a:ext cx="3822246" cy="2390078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sp>
        <p:nvSpPr>
          <p:cNvPr id="10" name="Shape 69645"/>
          <p:cNvSpPr txBox="1">
            <a:spLocks noChangeArrowheads="1"/>
          </p:cNvSpPr>
          <p:nvPr/>
        </p:nvSpPr>
        <p:spPr bwMode="auto">
          <a:xfrm>
            <a:off x="1079500" y="116908"/>
            <a:ext cx="5408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eaLnBrk="0" hangingPunct="0">
              <a:lnSpc>
                <a:spcPct val="90000"/>
              </a:lnSpc>
            </a:pPr>
            <a:endParaRPr lang="de-DE" sz="2500" b="1" dirty="0">
              <a:solidFill>
                <a:srgbClr val="FF0000"/>
              </a:solidFill>
              <a:latin typeface="Comic Sans M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5902" y="647446"/>
            <a:ext cx="6481125" cy="236005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026687" y="41252"/>
            <a:ext cx="7982497" cy="393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>
                <a:solidFill>
                  <a:srgbClr val="FF0000"/>
                </a:solidFill>
              </a:rPr>
              <a:t>The license for the </a:t>
            </a:r>
            <a:r>
              <a:rPr lang="en-US" i="1" kern="0" dirty="0" smtClean="0">
                <a:solidFill>
                  <a:srgbClr val="FF0000"/>
                </a:solidFill>
              </a:rPr>
              <a:t>B</a:t>
            </a:r>
            <a:r>
              <a:rPr lang="en-US" sz="2000" i="1" kern="0" dirty="0" smtClean="0">
                <a:solidFill>
                  <a:srgbClr val="FF0000"/>
                </a:solidFill>
              </a:rPr>
              <a:t>A</a:t>
            </a:r>
            <a:r>
              <a:rPr lang="en-US" i="1" kern="0" dirty="0" smtClean="0">
                <a:solidFill>
                  <a:srgbClr val="FF0000"/>
                </a:solidFill>
              </a:rPr>
              <a:t>B</a:t>
            </a:r>
            <a:r>
              <a:rPr lang="en-US" sz="2000" i="1" kern="0" dirty="0" smtClean="0">
                <a:solidFill>
                  <a:srgbClr val="FF0000"/>
                </a:solidFill>
              </a:rPr>
              <a:t>AR</a:t>
            </a:r>
            <a:r>
              <a:rPr lang="en-US" kern="0" dirty="0" smtClean="0">
                <a:solidFill>
                  <a:srgbClr val="FF0000"/>
                </a:solidFill>
              </a:rPr>
              <a:t> name and logo came with rules: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157288" y="263525"/>
            <a:ext cx="25654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99" tIns="45048" rIns="91599" bIns="45048"/>
          <a:lstStyle>
            <a:lvl1pPr marL="339725" indent="-339725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</a:rPr>
              <a:t>USA	[33/244]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California Institute of Technology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UC, Davis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UC, Irvine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UC, Los Angeles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UC, San Diego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UC, Santa Barbara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UC, Santa Cruz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Cincinnati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Colorado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Colorado State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Iowa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Iowa State U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LBNL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LLNL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Louisville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Maryland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Massachusetts, Amherst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MIT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Mississippi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Mount Holyoke College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Northern Kentucky U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Notre Dame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ORNL/Y-12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Pennsylvania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Prairie View A&amp;M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Princeton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Rutgers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SLAC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South Carolina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Stanford U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Texas at Dallas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Vanderbilt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Wisconsin</a:t>
            </a:r>
            <a:endParaRPr lang="en-US" sz="120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30600" y="2138363"/>
            <a:ext cx="256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99" tIns="45048" rIns="91599" bIns="45048"/>
          <a:lstStyle>
            <a:lvl1pPr marL="339725" indent="-339725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</a:rPr>
              <a:t>Canada	[7/25]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British Columbia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Carleton U and CRPP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McGill U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de Montréal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TRIUMF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Victoria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York U</a:t>
            </a:r>
          </a:p>
          <a:p>
            <a:pPr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</a:rPr>
              <a:t>China	[4/19]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Beijing Glass Research Inst.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Inst. of High Energy Physics, Beijing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Shanghai Inst. of Ceramics (SICCAS)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Tsinghua U, Beijing</a:t>
            </a:r>
          </a:p>
          <a:p>
            <a:pPr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</a:rPr>
              <a:t>France	[5/44]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LAPP, Annecy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LAL Orsay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LPNHE des Universités Paris 6/7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Ecole Polytechnique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CEA, DAPNIA, CE-Saclay</a:t>
            </a:r>
            <a:endParaRPr lang="en-US" sz="100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</a:rPr>
              <a:t>Germany	[1/7]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Technische U Dresden</a:t>
            </a:r>
          </a:p>
          <a:p>
            <a:pPr>
              <a:spcBef>
                <a:spcPct val="20000"/>
              </a:spcBef>
            </a:pPr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565900" y="298450"/>
            <a:ext cx="2565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99" tIns="45048" rIns="91599" bIns="45048"/>
          <a:lstStyle>
            <a:lvl1pPr marL="339725" indent="-339725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</a:rPr>
              <a:t>Italy	[13/72]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INFN, Bari and U di Bari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INFN, Ferrara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Lab. Nazionali di Frascati dell' INFN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INFN, Genova and U di Genova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INFN, Milano and U di Milano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INFN, Napoli and U di Napoli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INFN, Padova</a:t>
            </a:r>
            <a:endParaRPr lang="en-US" sz="120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di Pavia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INFN, Pisa, U di Pisa &amp; Scuola Normale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INFN, Roma and U "La Sapienza"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INFN, Superiore di Sanita', Roma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INFN, Torino and U di Torino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INFN, Trieste and U di Trieste</a:t>
            </a:r>
            <a:endParaRPr lang="en-US" sz="120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</a:rPr>
              <a:t>Norway	[1/1]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Bergen</a:t>
            </a:r>
          </a:p>
          <a:p>
            <a:pPr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</a:rPr>
              <a:t>Russia	[2/28]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Budker Institute, Novosibirsk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JINR, Dubna</a:t>
            </a:r>
          </a:p>
          <a:p>
            <a:pPr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</a:rPr>
              <a:t>United Kingdom    [10/42]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Bristol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Brunel University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Edinburgh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Lancaster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Liverpool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Imperial College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Queen Mary &amp; Westfield College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Royal Holloway &amp; Bedford New College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U of Manchester</a:t>
            </a:r>
            <a:endParaRPr lang="en-US" sz="120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Rutherford Appleton Laboratory</a:t>
            </a:r>
          </a:p>
          <a:p>
            <a:pPr>
              <a:spcBef>
                <a:spcPct val="20000"/>
              </a:spcBef>
            </a:pPr>
            <a:r>
              <a:rPr lang="en-US" sz="1400" b="1">
                <a:solidFill>
                  <a:schemeClr val="tx2"/>
                </a:solidFill>
              </a:rPr>
              <a:t>Taiwan	[1/3]</a:t>
            </a:r>
          </a:p>
          <a:p>
            <a:pPr>
              <a:spcBef>
                <a:spcPct val="20000"/>
              </a:spcBef>
            </a:pPr>
            <a:r>
              <a:rPr lang="en-US" sz="900">
                <a:solidFill>
                  <a:schemeClr val="tx2"/>
                </a:solidFill>
              </a:rPr>
              <a:t>Academia Sinica</a:t>
            </a:r>
          </a:p>
          <a:p>
            <a:pPr>
              <a:spcBef>
                <a:spcPct val="20000"/>
              </a:spcBef>
            </a:pPr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135313" y="6350"/>
            <a:ext cx="3181350" cy="1663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86493" tIns="43247" rIns="86493" bIns="43247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255963" y="92075"/>
            <a:ext cx="28575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599" tIns="45048" rIns="91599" bIns="45048">
            <a:spAutoFit/>
          </a:bodyPr>
          <a:lstStyle/>
          <a:p>
            <a:pPr defTabSz="952500" eaLnBrk="0" hangingPunct="0">
              <a:defRPr/>
            </a:pPr>
            <a:r>
              <a:rPr lang="en-US" sz="2000">
                <a:solidFill>
                  <a:srgbClr val="DC008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65" charset="0"/>
                <a:cs typeface="Arial" charset="0"/>
              </a:rPr>
              <a:t>The </a:t>
            </a:r>
            <a:r>
              <a:rPr lang="en-US" sz="2000" i="1">
                <a:solidFill>
                  <a:srgbClr val="DC008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65" charset="0"/>
                <a:cs typeface="Arial" charset="0"/>
              </a:rPr>
              <a:t>B</a:t>
            </a:r>
            <a:r>
              <a:rPr lang="en-US" sz="1800" i="1">
                <a:solidFill>
                  <a:srgbClr val="DC008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65" charset="0"/>
                <a:cs typeface="Arial" charset="0"/>
              </a:rPr>
              <a:t>A</a:t>
            </a:r>
            <a:r>
              <a:rPr lang="en-US" sz="2000" i="1">
                <a:solidFill>
                  <a:srgbClr val="DC008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65" charset="0"/>
                <a:cs typeface="Arial" charset="0"/>
              </a:rPr>
              <a:t>B</a:t>
            </a:r>
            <a:r>
              <a:rPr lang="en-US" sz="1800" i="1">
                <a:solidFill>
                  <a:srgbClr val="DC008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65" charset="0"/>
                <a:cs typeface="Arial" charset="0"/>
              </a:rPr>
              <a:t>AR</a:t>
            </a:r>
            <a:r>
              <a:rPr lang="en-US" sz="2000">
                <a:solidFill>
                  <a:srgbClr val="DC008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-65" charset="0"/>
                <a:cs typeface="Arial" charset="0"/>
              </a:rPr>
              <a:t> Collaboration</a:t>
            </a:r>
            <a:endParaRPr lang="en-US" sz="1600">
              <a:latin typeface="Times New Roman" pitchFamily="-65" charset="0"/>
              <a:cs typeface="Arial" charset="0"/>
            </a:endParaRPr>
          </a:p>
          <a:p>
            <a:pPr defTabSz="952500" eaLnBrk="0" hangingPunct="0">
              <a:defRPr/>
            </a:pPr>
            <a:endParaRPr lang="en-US" sz="1600">
              <a:latin typeface="Times New Roman" pitchFamily="-65" charset="0"/>
              <a:cs typeface="Arial" charset="0"/>
            </a:endParaRPr>
          </a:p>
          <a:p>
            <a:pPr defTabSz="952500" eaLnBrk="0" hangingPunct="0">
              <a:defRPr/>
            </a:pPr>
            <a:r>
              <a:rPr lang="en-US" sz="1600">
                <a:latin typeface="Times New Roman" pitchFamily="-65" charset="0"/>
                <a:cs typeface="Arial" charset="0"/>
              </a:rPr>
              <a:t>10 Countries</a:t>
            </a:r>
          </a:p>
          <a:p>
            <a:pPr defTabSz="952500" eaLnBrk="0" hangingPunct="0">
              <a:defRPr/>
            </a:pPr>
            <a:r>
              <a:rPr lang="en-US" sz="1600">
                <a:latin typeface="Times New Roman" pitchFamily="-65" charset="0"/>
                <a:cs typeface="Arial" charset="0"/>
              </a:rPr>
              <a:t>77 Institutions</a:t>
            </a:r>
          </a:p>
          <a:p>
            <a:pPr defTabSz="952500" eaLnBrk="0" hangingPunct="0">
              <a:defRPr/>
            </a:pPr>
            <a:r>
              <a:rPr lang="en-US" sz="1600">
                <a:latin typeface="Times New Roman" pitchFamily="-65" charset="0"/>
                <a:cs typeface="Arial" charset="0"/>
              </a:rPr>
              <a:t>485 Collaborators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073805" y="1370013"/>
            <a:ext cx="1333346" cy="30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99" tIns="45048" rIns="91599" bIns="45048">
            <a:spAutoFit/>
          </a:bodyPr>
          <a:lstStyle>
            <a:lvl1pPr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52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1400" dirty="0"/>
              <a:t>October 1995</a:t>
            </a:r>
          </a:p>
        </p:txBody>
      </p:sp>
      <p:graphicFrame>
        <p:nvGraphicFramePr>
          <p:cNvPr id="15368" name="Object 2"/>
          <p:cNvGraphicFramePr>
            <a:graphicFrameLocks/>
          </p:cNvGraphicFramePr>
          <p:nvPr/>
        </p:nvGraphicFramePr>
        <p:xfrm>
          <a:off x="3135313" y="1771650"/>
          <a:ext cx="319405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51" name="CorelDRAW 6.0" r:id="rId4" imgW="6858000" imgH="448970" progId="CorelDRAW.Graphic.6">
                  <p:embed/>
                </p:oleObj>
              </mc:Choice>
              <mc:Fallback>
                <p:oleObj name="CorelDRAW 6.0" r:id="rId4" imgW="6858000" imgH="448970" progId="CorelDRAW.Graphic.6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313" y="1771650"/>
                        <a:ext cx="319405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84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i="1" dirty="0" smtClean="0"/>
              <a:t>B</a:t>
            </a:r>
            <a:r>
              <a:rPr lang="en-US" sz="2000" i="1" dirty="0" smtClean="0"/>
              <a:t>A</a:t>
            </a:r>
            <a:r>
              <a:rPr lang="en-US" i="1" dirty="0" smtClean="0"/>
              <a:t>B</a:t>
            </a:r>
            <a:r>
              <a:rPr lang="en-US" sz="2000" i="1" dirty="0" smtClean="0"/>
              <a:t>AR</a:t>
            </a:r>
            <a:r>
              <a:rPr lang="en-US" dirty="0" smtClean="0"/>
              <a:t> Collaboration Membership</a:t>
            </a:r>
          </a:p>
        </p:txBody>
      </p:sp>
      <p:graphicFrame>
        <p:nvGraphicFramePr>
          <p:cNvPr id="14339" name="Object 2"/>
          <p:cNvGraphicFramePr>
            <a:graphicFrameLocks/>
          </p:cNvGraphicFramePr>
          <p:nvPr/>
        </p:nvGraphicFramePr>
        <p:xfrm>
          <a:off x="1908175" y="1747838"/>
          <a:ext cx="6243638" cy="413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090" name="Document" r:id="rId4" imgW="6248340" imgH="5162640" progId="Word.Document.6">
                  <p:embed/>
                </p:oleObj>
              </mc:Choice>
              <mc:Fallback>
                <p:oleObj name="Document" r:id="rId4" imgW="6248340" imgH="5162640" progId="Word.Document.6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747838"/>
                        <a:ext cx="6243638" cy="413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3"/>
          <p:cNvGraphicFramePr>
            <a:graphicFrameLocks/>
          </p:cNvGraphicFramePr>
          <p:nvPr/>
        </p:nvGraphicFramePr>
        <p:xfrm>
          <a:off x="1349375" y="909638"/>
          <a:ext cx="68421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091" name="CorelDRAW!" r:id="rId6" imgW="6858000" imgH="448970" progId="CDraw5">
                  <p:embed/>
                </p:oleObj>
              </mc:Choice>
              <mc:Fallback>
                <p:oleObj name="CorelDRAW!" r:id="rId6" imgW="6858000" imgH="448970" progId="CDraw5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909638"/>
                        <a:ext cx="68421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5778539" y="223838"/>
            <a:ext cx="18870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dirty="0"/>
              <a:t>August 30, 1995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70437" y="5519179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ventually &gt;600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4584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/>
          </p:cNvGraphicFramePr>
          <p:nvPr/>
        </p:nvGraphicFramePr>
        <p:xfrm>
          <a:off x="1263650" y="160338"/>
          <a:ext cx="7529513" cy="593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63" name="Aldus IntelliDraw Drawing" r:id="rId4" imgW="6858000" imgH="5412740" progId="IntelliDraw">
                  <p:embed/>
                </p:oleObj>
              </mc:Choice>
              <mc:Fallback>
                <p:oleObj name="Aldus IntelliDraw Drawing" r:id="rId4" imgW="6858000" imgH="5412740" progId="IntelliDraw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160338"/>
                        <a:ext cx="7529513" cy="593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E3AD9F1-B09B-4272-B799-2529F12FBB4D}" type="slidenum">
              <a:rPr 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18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7385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344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8" name="Picture 2" descr="C:\Graphics Files\collabPhoto2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174625"/>
            <a:ext cx="7315200" cy="5854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988164" y="145074"/>
            <a:ext cx="7239000" cy="393700"/>
          </a:xfrm>
        </p:spPr>
        <p:txBody>
          <a:bodyPr/>
          <a:lstStyle/>
          <a:p>
            <a:r>
              <a:rPr lang="en-US" dirty="0"/>
              <a:t>The situation in the mid ’80’s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5538" y="570768"/>
            <a:ext cx="7865067" cy="5645393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sz="1800" dirty="0"/>
              <a:t>In 1981 </a:t>
            </a:r>
            <a:r>
              <a:rPr lang="en-US" sz="1800" dirty="0" err="1"/>
              <a:t>Bigi</a:t>
            </a:r>
            <a:r>
              <a:rPr lang="en-US" sz="1800" dirty="0"/>
              <a:t> and </a:t>
            </a:r>
            <a:r>
              <a:rPr lang="en-US" sz="1800" dirty="0" err="1"/>
              <a:t>Sanda</a:t>
            </a:r>
            <a:r>
              <a:rPr lang="en-US" sz="1800" dirty="0"/>
              <a:t> showed that a measurement of 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1800" dirty="0"/>
              <a:t> violation in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1800" dirty="0"/>
              <a:t> meson decay to </a:t>
            </a:r>
            <a:r>
              <a:rPr lang="en-US" sz="1800" i="1" dirty="0" smtClean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sz="1800" dirty="0" err="1" smtClean="0"/>
              <a:t>eigenstates</a:t>
            </a:r>
            <a:r>
              <a:rPr lang="en-US" sz="1800" dirty="0" smtClean="0"/>
              <a:t> </a:t>
            </a:r>
            <a:r>
              <a:rPr lang="en-US" sz="1800" dirty="0"/>
              <a:t>could be clearly </a:t>
            </a:r>
            <a:r>
              <a:rPr lang="en-US" sz="1800" dirty="0" smtClean="0"/>
              <a:t>interpreted, </a:t>
            </a:r>
            <a:r>
              <a:rPr lang="en-US" dirty="0" smtClean="0"/>
              <a:t>without theoretical uncertainties due to hadronic structure,</a:t>
            </a:r>
            <a:r>
              <a:rPr lang="en-US" sz="1800" dirty="0" smtClean="0"/>
              <a:t> directly </a:t>
            </a:r>
            <a:r>
              <a:rPr lang="en-US" dirty="0" smtClean="0"/>
              <a:t>in </a:t>
            </a:r>
            <a:r>
              <a:rPr lang="en-US" sz="1800" dirty="0" smtClean="0"/>
              <a:t>terms of CKM parameters</a:t>
            </a:r>
            <a:endParaRPr lang="en-US" sz="1800" dirty="0"/>
          </a:p>
          <a:p>
            <a:pPr>
              <a:lnSpc>
                <a:spcPts val="2000"/>
              </a:lnSpc>
            </a:pPr>
            <a:r>
              <a:rPr lang="en-US" sz="1800" dirty="0"/>
              <a:t>The prospect of a clean </a:t>
            </a:r>
            <a:r>
              <a:rPr lang="en-US" sz="1800" i="1" dirty="0" smtClean="0"/>
              <a:t>CP</a:t>
            </a:r>
            <a:r>
              <a:rPr lang="en-US" sz="1800" dirty="0" smtClean="0"/>
              <a:t>V measurement </a:t>
            </a:r>
            <a:r>
              <a:rPr lang="en-US" sz="1800" dirty="0"/>
              <a:t>in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1800" dirty="0"/>
              <a:t> decays was exciting; perhaps the Standard Model </a:t>
            </a:r>
            <a:r>
              <a:rPr lang="en-US" sz="1800" dirty="0" smtClean="0"/>
              <a:t>prediction </a:t>
            </a:r>
            <a:r>
              <a:rPr lang="en-US" sz="1800" dirty="0"/>
              <a:t>of the strength of 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1800" dirty="0"/>
              <a:t> violation would fail</a:t>
            </a:r>
          </a:p>
          <a:p>
            <a:pPr>
              <a:lnSpc>
                <a:spcPts val="2000"/>
              </a:lnSpc>
            </a:pPr>
            <a:r>
              <a:rPr lang="en-US" sz="1800" dirty="0"/>
              <a:t>With the observation  in ’83 of a long </a:t>
            </a:r>
            <a:r>
              <a:rPr lang="en-US" i="1" dirty="0">
                <a:latin typeface="Times New Roman" charset="0"/>
              </a:rPr>
              <a:t>B</a:t>
            </a:r>
            <a:r>
              <a:rPr lang="en-US" sz="1800" dirty="0"/>
              <a:t> meson lifetime by Mark II and MAC and in ’87 of substantial </a:t>
            </a:r>
            <a:r>
              <a:rPr lang="en-US" i="1" dirty="0">
                <a:latin typeface="Times New Roman" charset="0"/>
              </a:rPr>
              <a:t>B</a:t>
            </a:r>
            <a:r>
              <a:rPr lang="en-US" i="1" baseline="-25000" dirty="0">
                <a:latin typeface="Times New Roman" charset="0"/>
              </a:rPr>
              <a:t>d</a:t>
            </a:r>
            <a:r>
              <a:rPr lang="en-US" sz="1800" dirty="0"/>
              <a:t> mixing by ARGUS and UA1, </a:t>
            </a:r>
            <a:r>
              <a:rPr lang="en-US" sz="1800" dirty="0" smtClean="0"/>
              <a:t>it became clear that one </a:t>
            </a:r>
            <a:r>
              <a:rPr lang="en-US" sz="1800" dirty="0"/>
              <a:t>could </a:t>
            </a:r>
            <a:r>
              <a:rPr lang="en-US" sz="1800" dirty="0" smtClean="0"/>
              <a:t>actually contemplate </a:t>
            </a:r>
            <a:r>
              <a:rPr lang="en-US" sz="1800" dirty="0"/>
              <a:t>measuring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1800" dirty="0"/>
              <a:t>-violating asymmetries in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i="1" dirty="0" smtClean="0">
                <a:latin typeface="Times New Roman" charset="0"/>
              </a:rPr>
              <a:t>B</a:t>
            </a:r>
            <a:r>
              <a:rPr lang="en-US" baseline="30000" dirty="0" smtClean="0">
                <a:latin typeface="Times New Roman" charset="0"/>
              </a:rPr>
              <a:t>0</a:t>
            </a:r>
            <a:r>
              <a:rPr lang="en-US" sz="1800" dirty="0" smtClean="0"/>
              <a:t> </a:t>
            </a:r>
            <a:r>
              <a:rPr lang="en-US" sz="1800" dirty="0"/>
              <a:t>meson decays</a:t>
            </a:r>
          </a:p>
          <a:p>
            <a:pPr>
              <a:lnSpc>
                <a:spcPts val="2000"/>
              </a:lnSpc>
            </a:pPr>
            <a:r>
              <a:rPr lang="en-US" sz="1800" dirty="0"/>
              <a:t>Doing so would require flavor-tagging a </a:t>
            </a:r>
            <a:r>
              <a:rPr lang="en-US" i="1" dirty="0">
                <a:latin typeface="Times New Roman" charset="0"/>
              </a:rPr>
              <a:t>B</a:t>
            </a:r>
            <a:r>
              <a:rPr lang="en-US" sz="1800" dirty="0"/>
              <a:t> meson and then </a:t>
            </a:r>
            <a:r>
              <a:rPr lang="en-US" sz="1800" dirty="0" smtClean="0"/>
              <a:t>distinguishing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mixed from unmixed decays, which could be done using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1800" dirty="0"/>
              <a:t>’s produced in </a:t>
            </a:r>
            <a:br>
              <a:rPr lang="en-US" sz="1800" dirty="0"/>
            </a:br>
            <a:r>
              <a:rPr lang="en-US" sz="18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800" i="1" baseline="30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sz="18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800" i="1" baseline="30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1800" dirty="0">
                <a:solidFill>
                  <a:srgbClr val="FF0000"/>
                </a:solidFill>
              </a:rPr>
              <a:t> annihilation or in hadronic collisions</a:t>
            </a:r>
          </a:p>
          <a:p>
            <a:pPr>
              <a:lnSpc>
                <a:spcPts val="2000"/>
              </a:lnSpc>
            </a:pPr>
            <a:r>
              <a:rPr lang="en-US" sz="1800" dirty="0"/>
              <a:t>However, </a:t>
            </a:r>
            <a:r>
              <a:rPr lang="en-US" sz="1800" dirty="0" smtClean="0"/>
              <a:t>in </a:t>
            </a:r>
            <a:r>
              <a:rPr lang="en-US" sz="1800" i="1" dirty="0" smtClean="0"/>
              <a:t>e</a:t>
            </a:r>
            <a:r>
              <a:rPr lang="en-US" sz="1800" baseline="30000" dirty="0" smtClean="0"/>
              <a:t>+</a:t>
            </a:r>
            <a:r>
              <a:rPr lang="en-US" sz="1800" i="1" dirty="0" smtClean="0"/>
              <a:t>e</a:t>
            </a:r>
            <a:r>
              <a:rPr lang="en-US" sz="1800" baseline="30000" dirty="0" smtClean="0"/>
              <a:t>- </a:t>
            </a:r>
            <a:r>
              <a:rPr lang="en-US" sz="1800" dirty="0" smtClean="0"/>
              <a:t> ~10</a:t>
            </a:r>
            <a:r>
              <a:rPr lang="en-US" sz="1800" baseline="30000" dirty="0" smtClean="0"/>
              <a:t>7</a:t>
            </a:r>
            <a:r>
              <a:rPr lang="en-US" sz="1800" dirty="0" smtClean="0"/>
              <a:t>-10</a:t>
            </a:r>
            <a:r>
              <a:rPr lang="en-US" sz="1800" baseline="30000" dirty="0" smtClean="0"/>
              <a:t>8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         </a:t>
            </a:r>
            <a:r>
              <a:rPr lang="en-US" sz="1800" dirty="0" smtClean="0"/>
              <a:t>pairs </a:t>
            </a:r>
            <a:r>
              <a:rPr lang="en-US" sz="1800" dirty="0"/>
              <a:t>would be needed, a </a:t>
            </a:r>
            <a:r>
              <a:rPr lang="en-US" sz="1800" dirty="0" smtClean="0">
                <a:solidFill>
                  <a:srgbClr val="FF0000"/>
                </a:solidFill>
              </a:rPr>
              <a:t>2 to 3 </a:t>
            </a:r>
            <a:r>
              <a:rPr lang="en-US" sz="1800" dirty="0">
                <a:solidFill>
                  <a:srgbClr val="FF0000"/>
                </a:solidFill>
              </a:rPr>
              <a:t>order of magnitude</a:t>
            </a:r>
            <a:r>
              <a:rPr lang="en-US" sz="1800" dirty="0"/>
              <a:t> increase in the </a:t>
            </a:r>
            <a:r>
              <a:rPr lang="en-US" sz="1800" dirty="0" smtClean="0"/>
              <a:t>then-existing </a:t>
            </a:r>
            <a:r>
              <a:rPr lang="en-US" sz="1800" dirty="0"/>
              <a:t>data sample</a:t>
            </a:r>
          </a:p>
          <a:p>
            <a:pPr>
              <a:lnSpc>
                <a:spcPts val="2000"/>
              </a:lnSpc>
            </a:pPr>
            <a:r>
              <a:rPr lang="en-US" sz="1800" dirty="0"/>
              <a:t>Exploiting the </a:t>
            </a:r>
            <a:r>
              <a:rPr lang="en-US" sz="1800" dirty="0">
                <a:solidFill>
                  <a:srgbClr val="FF0000"/>
                </a:solidFill>
              </a:rPr>
              <a:t>quantum correlations</a:t>
            </a:r>
            <a:r>
              <a:rPr lang="en-US" sz="1800" dirty="0"/>
              <a:t> of         </a:t>
            </a:r>
            <a:r>
              <a:rPr lang="en-US" sz="1800" dirty="0" smtClean="0"/>
              <a:t> pairs </a:t>
            </a:r>
            <a:r>
              <a:rPr lang="en-US" sz="1800" dirty="0"/>
              <a:t>produced in </a:t>
            </a:r>
            <a:r>
              <a:rPr lang="el-GR" sz="1800" i="1" dirty="0">
                <a:latin typeface="Times New Roman" charset="0"/>
                <a:ea typeface="Times New Roman" charset="0"/>
                <a:cs typeface="Times New Roman" charset="0"/>
              </a:rPr>
              <a:t>ϒ</a:t>
            </a:r>
            <a:r>
              <a:rPr lang="en-US" sz="1800" dirty="0"/>
              <a:t>(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1800" dirty="0"/>
              <a:t>) decays in 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800" i="1" baseline="30000" dirty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800" i="1" baseline="30000" dirty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1800" dirty="0"/>
              <a:t> seemed like a particularly elegant approach, but separating the decays was </a:t>
            </a:r>
            <a:r>
              <a:rPr lang="en-US" sz="1800" dirty="0" smtClean="0"/>
              <a:t>difficult, </a:t>
            </a:r>
            <a:r>
              <a:rPr lang="en-US" sz="1800" dirty="0"/>
              <a:t>as the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0 </a:t>
            </a:r>
            <a:r>
              <a:rPr lang="en-US" sz="1800" dirty="0" smtClean="0"/>
              <a:t>lifetime </a:t>
            </a:r>
            <a:r>
              <a:rPr lang="en-US" sz="1800" dirty="0"/>
              <a:t>in the laboratory corresponds </a:t>
            </a:r>
            <a:r>
              <a:rPr lang="en-US" sz="1800" dirty="0" smtClean="0"/>
              <a:t>to a distance of </a:t>
            </a:r>
            <a:r>
              <a:rPr lang="en-US" sz="1800" dirty="0"/>
              <a:t>19</a:t>
            </a:r>
            <a:r>
              <a:rPr lang="el-GR" sz="1800" dirty="0"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US" sz="1800" dirty="0" smtClean="0"/>
              <a:t>m</a:t>
            </a:r>
          </a:p>
          <a:p>
            <a:pPr>
              <a:lnSpc>
                <a:spcPts val="2000"/>
              </a:lnSpc>
            </a:pPr>
            <a:r>
              <a:rPr lang="en-US" dirty="0" smtClean="0"/>
              <a:t>Thus making this measurement required not only </a:t>
            </a:r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asymmetric energy 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e</a:t>
            </a:r>
            <a:r>
              <a:rPr lang="en-US" baseline="30000" dirty="0"/>
              <a:t>+</a:t>
            </a:r>
            <a:r>
              <a:rPr lang="en-US" i="1" dirty="0"/>
              <a:t>e</a:t>
            </a:r>
            <a:r>
              <a:rPr lang="en-US" baseline="30000" dirty="0"/>
              <a:t>-</a:t>
            </a:r>
            <a:r>
              <a:rPr lang="en-US" dirty="0"/>
              <a:t> collider of unprecedented </a:t>
            </a:r>
            <a:r>
              <a:rPr lang="en-US" dirty="0" smtClean="0"/>
              <a:t>luminosity, but also a detector with excellent vertex and exclusive state reconstruction</a:t>
            </a:r>
            <a:endParaRPr lang="en-US" sz="1800" dirty="0"/>
          </a:p>
          <a:p>
            <a:endParaRPr lang="en-US" sz="1800" dirty="0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066422"/>
              </p:ext>
            </p:extLst>
          </p:nvPr>
        </p:nvGraphicFramePr>
        <p:xfrm>
          <a:off x="5040358" y="4393953"/>
          <a:ext cx="551382" cy="296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4" name="Equation" r:id="rId4" imgW="355320" imgH="190440" progId="Equation.DSMT4">
                  <p:embed/>
                </p:oleObj>
              </mc:Choice>
              <mc:Fallback>
                <p:oleObj name="Equation" r:id="rId4" imgW="355320" imgH="1904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358" y="4393953"/>
                        <a:ext cx="551382" cy="2963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4"/>
          <p:cNvGraphicFramePr>
            <a:graphicFrameLocks noChangeAspect="1"/>
          </p:cNvGraphicFramePr>
          <p:nvPr/>
        </p:nvGraphicFramePr>
        <p:xfrm>
          <a:off x="9086850" y="148748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5" name="Equation" r:id="rId6" imgW="3657600" imgH="5689600" progId="Equation.DSMT4">
                  <p:embed/>
                </p:oleObj>
              </mc:Choice>
              <mc:Fallback>
                <p:oleObj name="Equation" r:id="rId6" imgW="3657600" imgH="5689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6850" y="1487488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214703"/>
              </p:ext>
            </p:extLst>
          </p:nvPr>
        </p:nvGraphicFramePr>
        <p:xfrm>
          <a:off x="3926510" y="3846762"/>
          <a:ext cx="538107" cy="289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6" name="Equation" r:id="rId8" imgW="355320" imgH="190440" progId="Equation.DSMT4">
                  <p:embed/>
                </p:oleObj>
              </mc:Choice>
              <mc:Fallback>
                <p:oleObj name="Equation" r:id="rId8" imgW="355320" imgH="1904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6510" y="3846762"/>
                        <a:ext cx="538107" cy="2892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7385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the LOI (June 94) and the TDR (March 95) </a:t>
            </a:r>
            <a:endParaRPr lang="en-US" dirty="0"/>
          </a:p>
        </p:txBody>
      </p:sp>
      <p:pic>
        <p:nvPicPr>
          <p:cNvPr id="11" name="Picture 10" descr="scan000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2365" y="889669"/>
            <a:ext cx="3909310" cy="5029200"/>
          </a:xfrm>
          <a:prstGeom prst="rect">
            <a:avLst/>
          </a:prstGeom>
        </p:spPr>
      </p:pic>
      <p:pic>
        <p:nvPicPr>
          <p:cNvPr id="7" name="Content Placeholder 6" descr="scan0002.t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87802" y="885436"/>
            <a:ext cx="3919182" cy="5041900"/>
          </a:xfrm>
        </p:spPr>
      </p:pic>
      <p:pic>
        <p:nvPicPr>
          <p:cNvPr id="9" name="Picture 8" descr="scan0005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5377" y="890413"/>
            <a:ext cx="3790221" cy="5029200"/>
          </a:xfrm>
          <a:prstGeom prst="rect">
            <a:avLst/>
          </a:prstGeom>
        </p:spPr>
      </p:pic>
      <p:pic>
        <p:nvPicPr>
          <p:cNvPr id="13" name="Picture 12" descr="scan0015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08448" y="896551"/>
            <a:ext cx="3909272" cy="502920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123" y="909004"/>
            <a:ext cx="3806825" cy="5029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</p:pic>
      <p:pic>
        <p:nvPicPr>
          <p:cNvPr id="5" name="Picture 4" descr="scan0006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800000">
            <a:off x="3286789" y="906964"/>
            <a:ext cx="3848171" cy="5029200"/>
          </a:xfrm>
          <a:prstGeom prst="rect">
            <a:avLst/>
          </a:prstGeom>
        </p:spPr>
      </p:pic>
      <p:pic>
        <p:nvPicPr>
          <p:cNvPr id="8" name="Picture 7" descr="scan0004.tif"/>
          <p:cNvPicPr>
            <a:picLocks noChangeAspect="1"/>
          </p:cNvPicPr>
          <p:nvPr/>
        </p:nvPicPr>
        <p:blipFill>
          <a:blip r:embed="rId9" cstate="print"/>
          <a:srcRect r="1605" b="741"/>
          <a:stretch>
            <a:fillRect/>
          </a:stretch>
        </p:blipFill>
        <p:spPr>
          <a:xfrm rot="10800000">
            <a:off x="3722162" y="913827"/>
            <a:ext cx="3719968" cy="5029200"/>
          </a:xfrm>
          <a:prstGeom prst="rect">
            <a:avLst/>
          </a:prstGeom>
        </p:spPr>
      </p:pic>
      <p:pic>
        <p:nvPicPr>
          <p:cNvPr id="12" name="Picture 11" descr="scan0004.t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88581" y="902482"/>
            <a:ext cx="3909310" cy="5029200"/>
          </a:xfrm>
          <a:prstGeom prst="rect">
            <a:avLst/>
          </a:prstGeom>
        </p:spPr>
      </p:pic>
      <p:sp>
        <p:nvSpPr>
          <p:cNvPr id="1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pic>
        <p:nvPicPr>
          <p:cNvPr id="17" name="Content Placeholder 7" descr="scan0008.t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633485" y="909004"/>
            <a:ext cx="3911739" cy="504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8" name="Content Placeholder 4" descr="scan0009.t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5027601" y="896132"/>
            <a:ext cx="3872754" cy="505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936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409575" y="914400"/>
            <a:ext cx="5181600" cy="4114800"/>
            <a:chOff x="1433" y="0"/>
            <a:chExt cx="2887" cy="2459"/>
          </a:xfrm>
        </p:grpSpPr>
        <p:pic>
          <p:nvPicPr>
            <p:cNvPr id="20507" name="Rectangle 3688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" y="0"/>
              <a:ext cx="2887" cy="2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8" name="Rectangle 3689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" y="1245"/>
              <a:ext cx="50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Rectangle 368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222875"/>
            <a:ext cx="27432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Rectangle 3686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581400"/>
            <a:ext cx="27432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Rectangle 368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752600"/>
            <a:ext cx="27432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Rectangle 3687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27432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36871"/>
          <p:cNvSpPr>
            <a:spLocks noChangeArrowheads="1"/>
          </p:cNvSpPr>
          <p:nvPr/>
        </p:nvSpPr>
        <p:spPr bwMode="auto">
          <a:xfrm>
            <a:off x="5724525" y="1798638"/>
            <a:ext cx="2743200" cy="1682750"/>
          </a:xfrm>
          <a:prstGeom prst="rect">
            <a:avLst/>
          </a:prstGeom>
          <a:noFill/>
          <a:ln w="762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89" name="Rectangle 36872"/>
          <p:cNvSpPr>
            <a:spLocks noChangeArrowheads="1"/>
          </p:cNvSpPr>
          <p:nvPr/>
        </p:nvSpPr>
        <p:spPr bwMode="auto">
          <a:xfrm>
            <a:off x="5724525" y="0"/>
            <a:ext cx="2743200" cy="1725613"/>
          </a:xfrm>
          <a:prstGeom prst="rect">
            <a:avLst/>
          </a:prstGeom>
          <a:noFill/>
          <a:ln w="762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90" name="Rectangle 36873"/>
          <p:cNvSpPr>
            <a:spLocks noChangeArrowheads="1"/>
          </p:cNvSpPr>
          <p:nvPr/>
        </p:nvSpPr>
        <p:spPr bwMode="auto">
          <a:xfrm>
            <a:off x="5724525" y="5221288"/>
            <a:ext cx="2743200" cy="1636712"/>
          </a:xfrm>
          <a:prstGeom prst="rect">
            <a:avLst/>
          </a:prstGeom>
          <a:noFill/>
          <a:ln w="762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91" name="Rectangle 36874"/>
          <p:cNvSpPr>
            <a:spLocks noChangeArrowheads="1"/>
          </p:cNvSpPr>
          <p:nvPr/>
        </p:nvSpPr>
        <p:spPr bwMode="auto">
          <a:xfrm>
            <a:off x="5724525" y="3551238"/>
            <a:ext cx="2743200" cy="1595437"/>
          </a:xfrm>
          <a:prstGeom prst="rect">
            <a:avLst/>
          </a:prstGeom>
          <a:noFill/>
          <a:ln w="762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492" name="Shape 69645"/>
          <p:cNvSpPr>
            <a:spLocks noGrp="1" noChangeArrowheads="1"/>
          </p:cNvSpPr>
          <p:nvPr>
            <p:ph type="title" idx="4294967295"/>
          </p:nvPr>
        </p:nvSpPr>
        <p:spPr>
          <a:xfrm>
            <a:off x="933450" y="193675"/>
            <a:ext cx="5408613" cy="457200"/>
          </a:xfrm>
        </p:spPr>
        <p:txBody>
          <a:bodyPr/>
          <a:lstStyle/>
          <a:p>
            <a:r>
              <a:rPr lang="en-US" sz="2800" dirty="0"/>
              <a:t>The</a:t>
            </a:r>
            <a:r>
              <a:rPr lang="en-US" sz="2800" b="1" i="1" dirty="0">
                <a:latin typeface="Comic Sans MS" charset="0"/>
              </a:rPr>
              <a:t> </a:t>
            </a:r>
            <a:r>
              <a:rPr lang="en-US" sz="2800" i="1" dirty="0">
                <a:latin typeface="Times New Roman" charset="0"/>
              </a:rPr>
              <a:t>BABAR</a:t>
            </a:r>
            <a:r>
              <a:rPr lang="en-US" sz="2800" dirty="0">
                <a:latin typeface="Times New Roman" charset="0"/>
              </a:rPr>
              <a:t> </a:t>
            </a:r>
            <a:r>
              <a:rPr lang="en-US" sz="2800" dirty="0"/>
              <a:t>Detector</a:t>
            </a:r>
            <a:endParaRPr lang="de-DE" sz="2800" b="1" dirty="0"/>
          </a:p>
        </p:txBody>
      </p:sp>
      <p:sp>
        <p:nvSpPr>
          <p:cNvPr id="20493" name="Straight Connector 36876"/>
          <p:cNvSpPr>
            <a:spLocks noChangeShapeType="1"/>
          </p:cNvSpPr>
          <p:nvPr/>
        </p:nvSpPr>
        <p:spPr bwMode="auto">
          <a:xfrm>
            <a:off x="5899150" y="3152775"/>
            <a:ext cx="4429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sm" len="sm"/>
            <a:tailEnd type="arrow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TextBox 36877"/>
          <p:cNvSpPr txBox="1">
            <a:spLocks noChangeArrowheads="1"/>
          </p:cNvSpPr>
          <p:nvPr/>
        </p:nvSpPr>
        <p:spPr bwMode="auto">
          <a:xfrm>
            <a:off x="5883275" y="2771775"/>
            <a:ext cx="50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1m</a:t>
            </a:r>
            <a:endParaRPr lang="de-DE"/>
          </a:p>
        </p:txBody>
      </p:sp>
      <p:sp>
        <p:nvSpPr>
          <p:cNvPr id="20495" name="Straight Connector 36878"/>
          <p:cNvSpPr>
            <a:spLocks noChangeShapeType="1"/>
          </p:cNvSpPr>
          <p:nvPr/>
        </p:nvSpPr>
        <p:spPr bwMode="auto">
          <a:xfrm rot="-5400000">
            <a:off x="4839493" y="2964657"/>
            <a:ext cx="4429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sm" len="sm"/>
            <a:tailEnd type="arrow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96" name="Rectangle 368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23900"/>
            <a:ext cx="60801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Rectangle 368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5" y="1220788"/>
            <a:ext cx="6127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Rectangle 368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0" y="1773238"/>
            <a:ext cx="5937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Rectangle 3688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5" y="2300288"/>
            <a:ext cx="612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Rectangle 3688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851150"/>
            <a:ext cx="60801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Rectangle 3688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5" y="3348038"/>
            <a:ext cx="612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Rectangle 3688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13" y="4495800"/>
            <a:ext cx="5842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Rectangle 3688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5" y="5072063"/>
            <a:ext cx="6127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Rectangle 3688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5578475"/>
            <a:ext cx="6111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Rectangle 3688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8" y="3900488"/>
            <a:ext cx="6032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911720" y="6638225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sp>
        <p:nvSpPr>
          <p:cNvPr id="20482" name="TextBox 36865"/>
          <p:cNvSpPr txBox="1">
            <a:spLocks noChangeArrowheads="1"/>
          </p:cNvSpPr>
          <p:nvPr/>
        </p:nvSpPr>
        <p:spPr bwMode="auto">
          <a:xfrm>
            <a:off x="933450" y="5059362"/>
            <a:ext cx="5819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Si Vertex-Tracker</a:t>
            </a:r>
            <a:r>
              <a:rPr lang="en-US" sz="2000" dirty="0">
                <a:solidFill>
                  <a:srgbClr val="FF3300"/>
                </a:solidFill>
                <a:latin typeface="+mj-lt"/>
              </a:rPr>
              <a:t>,</a:t>
            </a:r>
            <a:r>
              <a:rPr lang="en-US" sz="2000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CC6600"/>
                </a:solidFill>
                <a:latin typeface="+mj-lt"/>
              </a:rPr>
              <a:t>Drift Chamber, </a:t>
            </a:r>
            <a:r>
              <a:rPr lang="en-US" sz="2000" dirty="0" smtClean="0">
                <a:solidFill>
                  <a:srgbClr val="CC6600"/>
                </a:solidFill>
                <a:latin typeface="+mj-lt"/>
              </a:rPr>
              <a:t/>
            </a:r>
            <a:br>
              <a:rPr lang="en-US" sz="2000" dirty="0" smtClean="0">
                <a:solidFill>
                  <a:srgbClr val="CC6600"/>
                </a:solidFill>
                <a:latin typeface="+mj-lt"/>
              </a:rPr>
            </a:b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DIRC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(Cherenkov), </a:t>
            </a:r>
            <a:r>
              <a:rPr lang="en-US" sz="2000" dirty="0" smtClean="0">
                <a:solidFill>
                  <a:srgbClr val="D6BD00"/>
                </a:solidFill>
                <a:latin typeface="+mj-lt"/>
              </a:rPr>
              <a:t>CsI-Calorimeter</a:t>
            </a:r>
            <a:r>
              <a:rPr lang="en-US" sz="2000" dirty="0">
                <a:solidFill>
                  <a:srgbClr val="D6BD00"/>
                </a:solidFill>
                <a:latin typeface="+mj-lt"/>
              </a:rPr>
              <a:t>, </a:t>
            </a:r>
            <a:r>
              <a:rPr lang="en-US" sz="2000" dirty="0" smtClean="0">
                <a:solidFill>
                  <a:srgbClr val="D6BD00"/>
                </a:solidFill>
                <a:latin typeface="+mj-lt"/>
              </a:rPr>
              <a:t/>
            </a:r>
            <a:br>
              <a:rPr lang="en-US" sz="2000" dirty="0" smtClean="0">
                <a:solidFill>
                  <a:srgbClr val="D6BD00"/>
                </a:solidFill>
                <a:latin typeface="+mj-lt"/>
              </a:rPr>
            </a:br>
            <a:r>
              <a:rPr lang="en-US" sz="2000" dirty="0" smtClean="0">
                <a:solidFill>
                  <a:srgbClr val="0099FF"/>
                </a:solidFill>
                <a:latin typeface="+mj-lt"/>
              </a:rPr>
              <a:t>Superconducting </a:t>
            </a:r>
            <a:r>
              <a:rPr lang="en-US" sz="2000" dirty="0">
                <a:solidFill>
                  <a:srgbClr val="0099FF"/>
                </a:solidFill>
                <a:latin typeface="+mj-lt"/>
              </a:rPr>
              <a:t>Coil, </a:t>
            </a:r>
            <a:r>
              <a:rPr lang="en-US" sz="2000" dirty="0" smtClean="0">
                <a:solidFill>
                  <a:srgbClr val="FF00FF"/>
                </a:solidFill>
                <a:latin typeface="+mj-lt"/>
              </a:rPr>
              <a:t>Iron </a:t>
            </a:r>
            <a:r>
              <a:rPr lang="en-US" sz="2000" dirty="0">
                <a:solidFill>
                  <a:srgbClr val="FF00FF"/>
                </a:solidFill>
                <a:latin typeface="+mj-lt"/>
              </a:rPr>
              <a:t>Yoke + RPCs/LSTs</a:t>
            </a:r>
          </a:p>
        </p:txBody>
      </p:sp>
    </p:spTree>
    <p:extLst>
      <p:ext uri="{BB962C8B-B14F-4D97-AF65-F5344CB8AC3E}">
        <p14:creationId xmlns:p14="http://schemas.microsoft.com/office/powerpoint/2010/main" val="823678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22" name="Picture 18" descr="http://www-project.slac.stanford.edu/slacpix/Special%20Events/1999/041699_bb_party/41699_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29056" r="63404" b="2462"/>
          <a:stretch/>
        </p:blipFill>
        <p:spPr bwMode="auto">
          <a:xfrm>
            <a:off x="0" y="2176495"/>
            <a:ext cx="1519881" cy="201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8" name="Picture 4" descr="http://www-project.slac.stanford.edu/slacpix/Special%20Events/1999/081399_bb_ded/bb2ded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13383" r="62348" b="30994"/>
          <a:stretch/>
        </p:blipFill>
        <p:spPr bwMode="auto">
          <a:xfrm>
            <a:off x="6312" y="4192814"/>
            <a:ext cx="1508969" cy="1723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20" name="Picture 16" descr="http://www-project.slac.stanford.edu/slacpix/Special%20Events/1999/041699_bb_party/41699_3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r="70062" b="29717"/>
          <a:stretch/>
        </p:blipFill>
        <p:spPr bwMode="auto">
          <a:xfrm>
            <a:off x="2900681" y="2236696"/>
            <a:ext cx="1360145" cy="1915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2" name="Picture 8" descr="http://www-project.slac.stanford.edu/slacpix/Special%20Events/1999/081399_bb_ded/Untitled-5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9" t="32931" r="22860" b="33401"/>
          <a:stretch/>
        </p:blipFill>
        <p:spPr bwMode="auto">
          <a:xfrm>
            <a:off x="2987269" y="4146018"/>
            <a:ext cx="1558574" cy="17848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6" name="Picture 12" descr="http://www-project.slac.stanford.edu/slacpix/Special%20Events/1999/041699_bb_party/41699_3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3" b="28643"/>
          <a:stretch/>
        </p:blipFill>
        <p:spPr bwMode="auto">
          <a:xfrm>
            <a:off x="4257219" y="2242683"/>
            <a:ext cx="1198154" cy="1956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-project.slac.stanford.edu/slacpix/BaBar/bb_people/bonneau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4" t="256" r="9893" b="8142"/>
          <a:stretch/>
        </p:blipFill>
        <p:spPr bwMode="auto">
          <a:xfrm>
            <a:off x="7501787" y="4167987"/>
            <a:ext cx="1642213" cy="16999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5140410" cy="2242783"/>
            <a:chOff x="2314575" y="1985963"/>
            <a:chExt cx="3419475" cy="14097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" t="13034" r="7551" b="36929"/>
            <a:stretch/>
          </p:blipFill>
          <p:spPr>
            <a:xfrm>
              <a:off x="2314575" y="1985963"/>
              <a:ext cx="3419475" cy="1409700"/>
            </a:xfrm>
            <a:prstGeom prst="rect">
              <a:avLst/>
            </a:prstGeom>
          </p:spPr>
        </p:pic>
        <p:pic>
          <p:nvPicPr>
            <p:cNvPr id="17" name="Picture 20" descr="https://encrypted-tbn1.gstatic.com/images?q=tbn:ANd9GcRlZae9_RKBxmGEGOi-be1khYDvRyV9bcVeod-yydUbQ4lpfKq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9" t="6471" r="58577" b="21535"/>
            <a:stretch/>
          </p:blipFill>
          <p:spPr bwMode="auto">
            <a:xfrm>
              <a:off x="3361886" y="2081811"/>
              <a:ext cx="429921" cy="862013"/>
            </a:xfrm>
            <a:prstGeom prst="ellipse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8" descr="http://www-project.slac.stanford.edu/slacpix/Special%20Events/1999/041699_bb_party/41699_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1" t="29056" r="15712" b="2462"/>
          <a:stretch/>
        </p:blipFill>
        <p:spPr bwMode="auto">
          <a:xfrm>
            <a:off x="1515282" y="2242783"/>
            <a:ext cx="1385399" cy="201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today.slac.stanford.edu/images/2009/jd-grad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t="1" r="53617" b="15171"/>
          <a:stretch/>
        </p:blipFill>
        <p:spPr bwMode="auto">
          <a:xfrm>
            <a:off x="5517870" y="2235796"/>
            <a:ext cx="1047238" cy="1946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www-glast.slac.stanford.edu/PictureGallery/2004/LowellPisa07/Clean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3" t="13072" r="25826" b="34516"/>
          <a:stretch/>
        </p:blipFill>
        <p:spPr bwMode="auto">
          <a:xfrm>
            <a:off x="5500131" y="2242783"/>
            <a:ext cx="1042069" cy="193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://newsline.linearcollider.org/images/2008/20080724_dc_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9" t="2657" r="33504" b="17304"/>
          <a:stretch/>
        </p:blipFill>
        <p:spPr bwMode="auto">
          <a:xfrm>
            <a:off x="5468250" y="2255007"/>
            <a:ext cx="1050084" cy="19238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newsline.linearcollider.org/newsline/images/20060209_article_0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9" t="-1108" r="29228" b="46720"/>
          <a:stretch/>
        </p:blipFill>
        <p:spPr bwMode="auto">
          <a:xfrm>
            <a:off x="5899130" y="4144144"/>
            <a:ext cx="1619662" cy="1747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498" name="Picture 2" descr="http://hep.phy.tu-dresden.de/~schubert/krs-130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-1297" r="16684" b="1297"/>
          <a:stretch/>
        </p:blipFill>
        <p:spPr bwMode="auto">
          <a:xfrm>
            <a:off x="6535457" y="2260208"/>
            <a:ext cx="1470454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0" name="Picture 4" descr="http://rskaltschmidt.zenfolio.com/img/s2/v4/p476416310-3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9" r="64935" b="57760"/>
          <a:stretch/>
        </p:blipFill>
        <p:spPr bwMode="auto">
          <a:xfrm>
            <a:off x="1443125" y="4178142"/>
            <a:ext cx="1529711" cy="1709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6" name="Picture 2" descr="http://www-project.slac.stanford.edu/slacpix/Special%20Events/1999/081399_bb_ded/81399-55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1" b="16613"/>
          <a:stretch/>
        </p:blipFill>
        <p:spPr bwMode="auto">
          <a:xfrm>
            <a:off x="5140410" y="27347"/>
            <a:ext cx="3278371" cy="2224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2" name="Picture 6" descr="http://images.iop.org/objects/ccr/cern/40/3/16/cernrichter2_4-00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1" t="23136" b="13013"/>
          <a:stretch/>
        </p:blipFill>
        <p:spPr bwMode="auto">
          <a:xfrm>
            <a:off x="7809470" y="28976"/>
            <a:ext cx="1334530" cy="21859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today.slac.stanford.edu/images/2006/profile-rafe-LG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1" t="4549" r="20529" b="52856"/>
          <a:stretch/>
        </p:blipFill>
        <p:spPr bwMode="auto">
          <a:xfrm>
            <a:off x="4531413" y="4171187"/>
            <a:ext cx="1356537" cy="17566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8" name="Picture 14" descr="http://www-project.slac.stanford.edu/slacpix/Special%20Events/1999/041699_bb_party/41699_27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5" t="23079" r="26162" b="15195"/>
          <a:stretch/>
        </p:blipFill>
        <p:spPr bwMode="auto">
          <a:xfrm>
            <a:off x="7922756" y="2265556"/>
            <a:ext cx="1221244" cy="1890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911720" y="667385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David Hitlin                                                       </a:t>
            </a:r>
            <a:r>
              <a:rPr lang="en-US" i="1" smtClean="0"/>
              <a:t>B</a:t>
            </a:r>
            <a:r>
              <a:rPr lang="en-US" sz="700" i="1" smtClean="0"/>
              <a:t>A</a:t>
            </a:r>
            <a:r>
              <a:rPr lang="en-US" i="1" smtClean="0"/>
              <a:t>B</a:t>
            </a:r>
            <a:r>
              <a:rPr lang="en-US" sz="700" i="1" smtClean="0"/>
              <a:t>AR</a:t>
            </a:r>
            <a:r>
              <a:rPr lang="en-US" smtClean="0"/>
              <a:t> Physics                  Fifty Years of </a:t>
            </a:r>
            <a:r>
              <a:rPr lang="en-US" i="1" smtClean="0"/>
              <a:t>CP</a:t>
            </a:r>
            <a:r>
              <a:rPr lang="en-US" smtClean="0"/>
              <a:t> Violation                          July 10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4" t="22375" r="60534" b="568"/>
          <a:stretch/>
        </p:blipFill>
        <p:spPr>
          <a:xfrm>
            <a:off x="1454775" y="3925043"/>
            <a:ext cx="1482058" cy="1957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254"/>
          <a:stretch/>
        </p:blipFill>
        <p:spPr>
          <a:xfrm>
            <a:off x="2814093" y="2184466"/>
            <a:ext cx="1388033" cy="1740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499" y="2204610"/>
            <a:ext cx="1524950" cy="1751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437" y="2155574"/>
            <a:ext cx="1478597" cy="1769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468" y="395076"/>
            <a:ext cx="1549400" cy="185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626" y="389618"/>
            <a:ext cx="1340215" cy="1786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493" y="2228280"/>
            <a:ext cx="1315434" cy="1696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768" y="401344"/>
            <a:ext cx="1344862" cy="18155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4036" y="390962"/>
            <a:ext cx="1469550" cy="1849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6211" r="21533" b="13090"/>
          <a:stretch/>
        </p:blipFill>
        <p:spPr>
          <a:xfrm>
            <a:off x="7013586" y="2232915"/>
            <a:ext cx="1544144" cy="16776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393" y="393346"/>
            <a:ext cx="1371600" cy="1828800"/>
          </a:xfrm>
          <a:prstGeom prst="rect">
            <a:avLst/>
          </a:prstGeom>
        </p:spPr>
      </p:pic>
      <p:pic>
        <p:nvPicPr>
          <p:cNvPr id="272386" name="Picture 2" descr="http://www-group.slac.stanford.edu/sluo/elections/Elect11/Eigen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r="11908"/>
          <a:stretch/>
        </p:blipFill>
        <p:spPr bwMode="auto">
          <a:xfrm>
            <a:off x="2939405" y="3926045"/>
            <a:ext cx="1285103" cy="1956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75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David Hitlin                                                       </a:t>
            </a:r>
            <a:r>
              <a:rPr lang="en-US" i="1" smtClean="0"/>
              <a:t>B</a:t>
            </a:r>
            <a:r>
              <a:rPr lang="en-US" sz="700" i="1" smtClean="0"/>
              <a:t>A</a:t>
            </a:r>
            <a:r>
              <a:rPr lang="en-US" i="1" smtClean="0"/>
              <a:t>B</a:t>
            </a:r>
            <a:r>
              <a:rPr lang="en-US" sz="700" i="1" smtClean="0"/>
              <a:t>AR</a:t>
            </a:r>
            <a:r>
              <a:rPr lang="en-US" smtClean="0"/>
              <a:t> Physics                  Fifty Years of </a:t>
            </a:r>
            <a:r>
              <a:rPr lang="en-US" i="1" smtClean="0"/>
              <a:t>CP</a:t>
            </a:r>
            <a:r>
              <a:rPr lang="en-US" smtClean="0"/>
              <a:t> Violation                          July 10 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20" y="243595"/>
            <a:ext cx="8232280" cy="2785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9825" y="5660314"/>
            <a:ext cx="8300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 should avail ourselves of the new EU rules on Google privacy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3880" y="2747805"/>
            <a:ext cx="5514535" cy="2731423"/>
            <a:chOff x="2763880" y="3447535"/>
            <a:chExt cx="5514535" cy="2731423"/>
          </a:xfrm>
        </p:grpSpPr>
        <p:pic>
          <p:nvPicPr>
            <p:cNvPr id="5" name="Picture 24" descr="http://static.guim.co.uk/sys-images/Guardian/Pix/pictures/2007/03/12/riot37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880" y="3729294"/>
              <a:ext cx="4746224" cy="24496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 bwMode="auto">
            <a:xfrm flipH="1">
              <a:off x="2763880" y="3447535"/>
              <a:ext cx="3463925" cy="28175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flipH="1">
              <a:off x="7510104" y="3508086"/>
              <a:ext cx="768311" cy="22120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3852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37" y="112237"/>
            <a:ext cx="7239000" cy="3937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Preparing to do physics – four additional workshops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dh_b_00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5149" y="622299"/>
            <a:ext cx="6935251" cy="5474225"/>
          </a:xfrm>
        </p:spPr>
      </p:pic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11720" y="6642441"/>
            <a:ext cx="6153150" cy="184150"/>
          </a:xfrm>
        </p:spPr>
        <p:txBody>
          <a:bodyPr/>
          <a:lstStyle/>
          <a:p>
            <a:pPr algn="l"/>
            <a:r>
              <a:rPr lang="en-US" dirty="0" smtClean="0"/>
              <a:t>David Hitlin                                                       BABAR Physics                  Fifty Years of </a:t>
            </a:r>
            <a:r>
              <a:rPr lang="en-US" i="1" dirty="0" smtClean="0"/>
              <a:t>CP</a:t>
            </a:r>
            <a:r>
              <a:rPr lang="en-US" dirty="0" smtClean="0"/>
              <a:t> Violation                          July 10 2014</a:t>
            </a:r>
            <a:endParaRPr lang="en-US" dirty="0"/>
          </a:p>
        </p:txBody>
      </p:sp>
      <p:pic>
        <p:nvPicPr>
          <p:cNvPr id="155650" name="Picture 2" descr="http://www-project.slac.stanford.edu/slacpix/BaBar/bb_draw/1st_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19" y="-1"/>
            <a:ext cx="8209006" cy="6154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8" descr="\\.host\Shared Folders\Drive D\Graphics Files\BABAR_blind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3533" y="786100"/>
            <a:ext cx="300355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53127" y="4262532"/>
            <a:ext cx="7883890" cy="236988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After a plenary discussion at the </a:t>
            </a:r>
            <a:r>
              <a:rPr lang="en-US" sz="1800" dirty="0" err="1" smtClean="0">
                <a:latin typeface="Times New Roman" charset="0"/>
                <a:ea typeface="Times New Roman" charset="0"/>
                <a:cs typeface="Times New Roman" charset="0"/>
              </a:rPr>
              <a:t>Padova</a:t>
            </a: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 Collaboration Meeting in 1997</a:t>
            </a:r>
            <a:b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1800" i="1" dirty="0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1800" i="1" dirty="0" smtClean="0">
                <a:latin typeface="Times New Roman" charset="0"/>
                <a:ea typeface="Times New Roman" charset="0"/>
                <a:cs typeface="Times New Roman" charset="0"/>
              </a:rPr>
              <a:t>AR</a:t>
            </a:r>
            <a:r>
              <a:rPr lang="en-US" sz="1800" dirty="0" smtClean="0">
                <a:latin typeface="Comic Sans MS" charset="0"/>
              </a:rPr>
              <a:t> </a:t>
            </a:r>
            <a:r>
              <a:rPr lang="en-US" sz="1800" dirty="0" smtClean="0">
                <a:latin typeface="+mn-lt"/>
              </a:rPr>
              <a:t>committed</a:t>
            </a:r>
            <a:r>
              <a:rPr lang="en-US" sz="1800" dirty="0" smtClean="0">
                <a:latin typeface="Comic Sans MS" charset="0"/>
              </a:rPr>
              <a:t> </a:t>
            </a:r>
            <a:r>
              <a:rPr lang="en-US" sz="1800" dirty="0" smtClean="0">
                <a:latin typeface="+mn-lt"/>
              </a:rPr>
              <a:t>to</a:t>
            </a:r>
            <a:r>
              <a:rPr lang="en-US" sz="1800" dirty="0" smtClean="0">
                <a:latin typeface="Comic Sans MS" charset="0"/>
              </a:rPr>
              <a:t> </a:t>
            </a:r>
            <a:r>
              <a:rPr lang="en-US" sz="1800" dirty="0" smtClean="0">
                <a:latin typeface="+mn-lt"/>
              </a:rPr>
              <a:t>employing </a:t>
            </a:r>
            <a:r>
              <a:rPr lang="en-US" sz="1800" dirty="0">
                <a:latin typeface="+mn-lt"/>
              </a:rPr>
              <a:t>blind analysis </a:t>
            </a:r>
            <a:r>
              <a:rPr lang="en-US" sz="1800" dirty="0" smtClean="0">
                <a:latin typeface="+mn-lt"/>
              </a:rPr>
              <a:t>techniques, becoming one of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the first major experiments to do so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We also pioneered the use of </a:t>
            </a:r>
            <a:r>
              <a:rPr lang="en-US" sz="1800" dirty="0">
                <a:latin typeface="+mn-lt"/>
              </a:rPr>
              <a:t>sophisticated maximum likelihood </a:t>
            </a:r>
            <a:r>
              <a:rPr lang="en-US" sz="1800" dirty="0" smtClean="0">
                <a:latin typeface="+mn-lt"/>
              </a:rPr>
              <a:t>and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multivariate techniques that enabled us to extract </a:t>
            </a:r>
            <a:r>
              <a:rPr lang="en-US" sz="1800" dirty="0">
                <a:latin typeface="+mn-lt"/>
              </a:rPr>
              <a:t>maximum information from </a:t>
            </a:r>
            <a:r>
              <a:rPr lang="en-US" sz="1800" dirty="0" smtClean="0">
                <a:latin typeface="+mn-lt"/>
              </a:rPr>
              <a:t/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the data in </a:t>
            </a:r>
            <a:r>
              <a:rPr lang="en-US" sz="1800" dirty="0">
                <a:latin typeface="+mn-lt"/>
              </a:rPr>
              <a:t>an </a:t>
            </a:r>
            <a:r>
              <a:rPr lang="en-US" sz="1800" dirty="0" smtClean="0">
                <a:latin typeface="+mn-lt"/>
              </a:rPr>
              <a:t>unbiased </a:t>
            </a:r>
            <a:r>
              <a:rPr lang="en-US" sz="1800" dirty="0">
                <a:latin typeface="+mn-lt"/>
              </a:rPr>
              <a:t>manner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FF0000"/>
              </a:solidFill>
              <a:latin typeface="+mn-lt"/>
            </a:endParaRPr>
          </a:p>
          <a:p>
            <a:pPr algn="just"/>
            <a:endParaRPr lang="en-US" sz="18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/>
              <a:t>CP</a:t>
            </a:r>
            <a:r>
              <a:rPr lang="en-US" sz="2800" dirty="0" smtClean="0"/>
              <a:t>V-related physics goals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967" y="812545"/>
            <a:ext cx="7761486" cy="5041900"/>
          </a:xfrm>
        </p:spPr>
        <p:txBody>
          <a:bodyPr/>
          <a:lstStyle/>
          <a:p>
            <a:r>
              <a:rPr lang="en-US" sz="2000" dirty="0"/>
              <a:t>O</a:t>
            </a:r>
            <a:r>
              <a:rPr lang="en-US" sz="2000" dirty="0" smtClean="0"/>
              <a:t>ur initial goal was to measure sin2</a:t>
            </a:r>
            <a:r>
              <a:rPr lang="en-US" sz="2000" i="1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/>
              <a:t>, </a:t>
            </a:r>
            <a:r>
              <a:rPr lang="en-US" sz="2000" i="1" dirty="0" smtClean="0"/>
              <a:t>i.e.</a:t>
            </a:r>
            <a:r>
              <a:rPr lang="en-US" sz="2000" dirty="0" smtClean="0"/>
              <a:t>, to find evidence for </a:t>
            </a:r>
            <a:br>
              <a:rPr lang="en-US" sz="2000" dirty="0" smtClean="0"/>
            </a:br>
            <a:r>
              <a:rPr lang="en-US" sz="2000" i="1" dirty="0" smtClean="0"/>
              <a:t>CP</a:t>
            </a:r>
            <a:r>
              <a:rPr lang="en-US" sz="2000" dirty="0" smtClean="0"/>
              <a:t> violation in the interference of mixing and decay in the </a:t>
            </a:r>
            <a:r>
              <a:rPr lang="en-US" sz="2000" i="1" dirty="0" smtClean="0"/>
              <a:t>B</a:t>
            </a:r>
            <a:r>
              <a:rPr lang="en-US" sz="2000" dirty="0" smtClean="0"/>
              <a:t> meson system</a:t>
            </a:r>
          </a:p>
          <a:p>
            <a:r>
              <a:rPr lang="en-US" sz="2000" dirty="0" smtClean="0"/>
              <a:t>We then made those measurements needed to over-constrain the </a:t>
            </a:r>
            <a:br>
              <a:rPr lang="en-US" sz="2000" dirty="0" smtClean="0"/>
            </a:br>
            <a:r>
              <a:rPr lang="en-US" sz="2000" dirty="0" err="1" smtClean="0"/>
              <a:t>Unitarity</a:t>
            </a:r>
            <a:r>
              <a:rPr lang="en-US" sz="2000" dirty="0" smtClean="0"/>
              <a:t> Triangle</a:t>
            </a:r>
          </a:p>
          <a:p>
            <a:pPr lvl="1"/>
            <a:r>
              <a:rPr lang="en-US" sz="2000" dirty="0" smtClean="0"/>
              <a:t>This required measurements of </a:t>
            </a:r>
            <a:r>
              <a:rPr lang="en-US" sz="2000" i="1" dirty="0" err="1" smtClean="0"/>
              <a:t>V</a:t>
            </a:r>
            <a:r>
              <a:rPr lang="en-US" sz="2000" i="1" baseline="-25000" dirty="0" err="1" smtClean="0"/>
              <a:t>ub</a:t>
            </a:r>
            <a:r>
              <a:rPr lang="en-US" sz="2000" dirty="0" smtClean="0"/>
              <a:t>, </a:t>
            </a:r>
            <a:r>
              <a:rPr lang="en-US" sz="2000" i="1" dirty="0" err="1" smtClean="0"/>
              <a:t>V</a:t>
            </a:r>
            <a:r>
              <a:rPr lang="en-US" sz="2000" i="1" baseline="-25000" dirty="0" err="1" smtClean="0"/>
              <a:t>cb</a:t>
            </a:r>
            <a:r>
              <a:rPr lang="en-US" sz="2000" dirty="0" smtClean="0"/>
              <a:t>, 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i="1" dirty="0" err="1" smtClean="0"/>
              <a:t>m</a:t>
            </a:r>
            <a:r>
              <a:rPr lang="en-US" sz="2000" i="1" baseline="-25000" dirty="0" err="1" smtClean="0"/>
              <a:t>d</a:t>
            </a:r>
            <a:r>
              <a:rPr lang="en-US" sz="2000" dirty="0" smtClean="0"/>
              <a:t>, and  </a:t>
            </a:r>
            <a:r>
              <a:rPr lang="en-US" sz="2000" i="1" dirty="0" err="1" smtClean="0"/>
              <a:t>t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, </a:t>
            </a:r>
            <a:br>
              <a:rPr lang="en-US" sz="2000" dirty="0" smtClean="0"/>
            </a:br>
            <a:r>
              <a:rPr lang="en-US" sz="2000" dirty="0" smtClean="0"/>
              <a:t>as well as sin2</a:t>
            </a:r>
            <a:r>
              <a:rPr lang="en-US" sz="2000" i="1" dirty="0" smtClean="0">
                <a:latin typeface="Symbol" charset="2"/>
                <a:cs typeface="Symbol" charset="2"/>
              </a:rPr>
              <a:t>a</a:t>
            </a:r>
            <a:r>
              <a:rPr lang="en-US" sz="2000" dirty="0" smtClean="0"/>
              <a:t> and </a:t>
            </a:r>
            <a:r>
              <a:rPr lang="en-US" sz="2000" i="1" dirty="0" smtClean="0">
                <a:latin typeface="Symbol" charset="2"/>
                <a:cs typeface="Symbol" charset="2"/>
              </a:rPr>
              <a:t>g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We were also able to resolve trigonometric ambiguities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We were able to exploit other features of the entangled           state </a:t>
            </a:r>
            <a:br>
              <a:rPr lang="en-US" sz="2000" dirty="0" smtClean="0">
                <a:latin typeface="Times New Roman"/>
                <a:cs typeface="Times New Roman"/>
              </a:rPr>
            </a:br>
            <a:r>
              <a:rPr lang="en-US" sz="2000" dirty="0" smtClean="0">
                <a:latin typeface="Times New Roman"/>
                <a:cs typeface="Times New Roman"/>
              </a:rPr>
              <a:t>to observe </a:t>
            </a:r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latin typeface="Times New Roman"/>
                <a:cs typeface="Times New Roman"/>
              </a:rPr>
              <a:t> violation in particle decay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As the data sample increased, it became possible to investigate rare inclusive and exclusive penguin-dominated decays and to search for </a:t>
            </a:r>
            <a:r>
              <a:rPr lang="en-US" sz="2000" i="1" dirty="0" smtClean="0">
                <a:latin typeface="Times New Roman"/>
                <a:cs typeface="Times New Roman"/>
              </a:rPr>
              <a:t>CP</a:t>
            </a:r>
            <a:r>
              <a:rPr lang="en-US" sz="2000" dirty="0" smtClean="0">
                <a:latin typeface="Times New Roman"/>
                <a:cs typeface="Times New Roman"/>
              </a:rPr>
              <a:t>V in these decays, in which physics beyond the Standard Model is most likely to be observable</a:t>
            </a:r>
          </a:p>
          <a:p>
            <a:pPr lvl="1"/>
            <a:endParaRPr lang="en-US" sz="18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Hitlin                                           </a:t>
            </a:r>
            <a:r>
              <a:rPr lang="en-US" i="1" smtClean="0"/>
              <a:t>BABAR </a:t>
            </a:r>
            <a:r>
              <a:rPr lang="en-US" smtClean="0"/>
              <a:t>Physics </a:t>
            </a:r>
            <a:r>
              <a:rPr lang="en-US" i="1" smtClean="0"/>
              <a:t>                                        </a:t>
            </a:r>
            <a:r>
              <a:rPr lang="en-US" smtClean="0"/>
              <a:t>Fifty Years of </a:t>
            </a:r>
            <a:r>
              <a:rPr lang="en-US" i="1" smtClean="0"/>
              <a:t>CP </a:t>
            </a:r>
            <a:r>
              <a:rPr lang="en-US" smtClean="0"/>
              <a:t>Violation </a:t>
            </a:r>
            <a:r>
              <a:rPr lang="en-US" i="1" smtClean="0"/>
              <a:t>                         </a:t>
            </a:r>
            <a:r>
              <a:rPr lang="en-US" smtClean="0"/>
              <a:t>July 10, 2014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788970"/>
              </p:ext>
            </p:extLst>
          </p:nvPr>
        </p:nvGraphicFramePr>
        <p:xfrm>
          <a:off x="7170144" y="3503972"/>
          <a:ext cx="633842" cy="339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16" name="Equation" r:id="rId3" imgW="355600" imgH="190500" progId="Equation.DSMT4">
                  <p:embed/>
                </p:oleObj>
              </mc:Choice>
              <mc:Fallback>
                <p:oleObj name="Equation" r:id="rId3" imgW="355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70144" y="3503972"/>
                        <a:ext cx="633842" cy="339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708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5" b="20390"/>
          <a:stretch/>
        </p:blipFill>
        <p:spPr bwMode="auto">
          <a:xfrm>
            <a:off x="978395" y="1090411"/>
            <a:ext cx="8165605" cy="97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8"/>
          <a:stretch/>
        </p:blipFill>
        <p:spPr bwMode="auto">
          <a:xfrm>
            <a:off x="1193887" y="2742736"/>
            <a:ext cx="7854863" cy="134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96" y="2405301"/>
            <a:ext cx="3314580" cy="19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87" y="2091278"/>
            <a:ext cx="1881714" cy="29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93" y="4069998"/>
            <a:ext cx="6905374" cy="44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8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436" y="643843"/>
            <a:ext cx="7740650" cy="5464175"/>
          </a:xfrm>
        </p:spPr>
        <p:txBody>
          <a:bodyPr/>
          <a:lstStyle/>
          <a:p>
            <a:pPr eaLnBrk="1" hangingPunct="1"/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Jonathan Dorfan has told you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story of PEP-II</a:t>
            </a:r>
          </a:p>
          <a:p>
            <a:pPr eaLnBrk="1" hangingPunct="1"/>
            <a:r>
              <a:rPr lang="en-US" dirty="0" smtClean="0"/>
              <a:t>I will briefly describe our early </a:t>
            </a:r>
            <a:br>
              <a:rPr lang="en-US" dirty="0" smtClean="0"/>
            </a:br>
            <a:r>
              <a:rPr lang="en-US" dirty="0" smtClean="0"/>
              <a:t>efforts </a:t>
            </a:r>
            <a:r>
              <a:rPr lang="en-US" dirty="0"/>
              <a:t>to find a way to measure </a:t>
            </a:r>
            <a:br>
              <a:rPr lang="en-US" dirty="0"/>
            </a:br>
            <a:r>
              <a:rPr lang="en-US" i="1" dirty="0"/>
              <a:t>CP</a:t>
            </a:r>
            <a:r>
              <a:rPr lang="en-US" dirty="0"/>
              <a:t> violation in </a:t>
            </a:r>
            <a:r>
              <a:rPr lang="en-US" i="1" dirty="0"/>
              <a:t>B</a:t>
            </a:r>
            <a:r>
              <a:rPr lang="en-US" dirty="0"/>
              <a:t> decay, how </a:t>
            </a:r>
            <a:r>
              <a:rPr lang="en-US" dirty="0" smtClean="0"/>
              <a:t>the </a:t>
            </a:r>
            <a:r>
              <a:rPr lang="en-US" dirty="0"/>
              <a:t/>
            </a:r>
            <a:br>
              <a:rPr lang="en-US" dirty="0"/>
            </a:b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AR </a:t>
            </a:r>
            <a:r>
              <a:rPr lang="en-US" dirty="0" smtClean="0"/>
              <a:t>collaboration </a:t>
            </a:r>
            <a:r>
              <a:rPr lang="en-US" dirty="0"/>
              <a:t>came together, </a:t>
            </a:r>
            <a:br>
              <a:rPr lang="en-US" dirty="0"/>
            </a:br>
            <a:r>
              <a:rPr lang="en-US" dirty="0" smtClean="0"/>
              <a:t>and built </a:t>
            </a:r>
            <a:r>
              <a:rPr lang="en-US" dirty="0"/>
              <a:t>a detector </a:t>
            </a:r>
            <a:r>
              <a:rPr lang="en-US" dirty="0" smtClean="0"/>
              <a:t>capable of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measuring </a:t>
            </a:r>
            <a:r>
              <a:rPr lang="en-US" i="1" dirty="0"/>
              <a:t>CP</a:t>
            </a:r>
            <a:r>
              <a:rPr lang="en-US" dirty="0"/>
              <a:t> violation at </a:t>
            </a:r>
            <a:r>
              <a:rPr lang="en-US" dirty="0" smtClean="0"/>
              <a:t>PEP-II</a:t>
            </a:r>
            <a:endParaRPr lang="en-US" dirty="0"/>
          </a:p>
          <a:p>
            <a:pPr eaLnBrk="1" hangingPunct="1"/>
            <a:r>
              <a:rPr lang="en-US" dirty="0" smtClean="0"/>
              <a:t>I will then survey a selection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i="1" dirty="0" smtClean="0"/>
              <a:t>B</a:t>
            </a:r>
            <a:r>
              <a:rPr lang="en-US" sz="1600" i="1" dirty="0" smtClean="0"/>
              <a:t>A</a:t>
            </a:r>
            <a:r>
              <a:rPr lang="en-US" i="1" dirty="0" smtClean="0"/>
              <a:t>B</a:t>
            </a:r>
            <a:r>
              <a:rPr lang="en-US" sz="1600" i="1" dirty="0" smtClean="0"/>
              <a:t>AR</a:t>
            </a:r>
            <a:r>
              <a:rPr lang="en-US" dirty="0" smtClean="0"/>
              <a:t>’s important physics</a:t>
            </a:r>
            <a:br>
              <a:rPr lang="en-US" dirty="0" smtClean="0"/>
            </a:br>
            <a:r>
              <a:rPr lang="en-US" dirty="0" smtClean="0"/>
              <a:t>results pertaining (mostly) to</a:t>
            </a:r>
            <a:br>
              <a:rPr lang="en-US" dirty="0" smtClean="0"/>
            </a:br>
            <a:r>
              <a:rPr lang="en-US" i="1" dirty="0" smtClean="0"/>
              <a:t>CP</a:t>
            </a:r>
            <a:r>
              <a:rPr lang="en-US" dirty="0" smtClean="0"/>
              <a:t> violation </a:t>
            </a:r>
          </a:p>
          <a:p>
            <a:pPr eaLnBrk="1" hangingPunct="1"/>
            <a:r>
              <a:rPr lang="en-US" dirty="0" smtClean="0"/>
              <a:t>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AR</a:t>
            </a:r>
            <a:r>
              <a:rPr lang="en-US" dirty="0" smtClean="0"/>
              <a:t> currently has 538 </a:t>
            </a:r>
            <a:br>
              <a:rPr lang="en-US" dirty="0" smtClean="0"/>
            </a:br>
            <a:r>
              <a:rPr lang="en-US" dirty="0" smtClean="0"/>
              <a:t>publications</a:t>
            </a:r>
            <a:r>
              <a:rPr lang="en-US" dirty="0"/>
              <a:t> </a:t>
            </a:r>
            <a:r>
              <a:rPr lang="en-US" dirty="0" smtClean="0"/>
              <a:t>in refereed journals, </a:t>
            </a:r>
            <a:br>
              <a:rPr lang="en-US" dirty="0" smtClean="0"/>
            </a:br>
            <a:r>
              <a:rPr lang="en-US" dirty="0" smtClean="0"/>
              <a:t>6 more submitted for publication, </a:t>
            </a:r>
            <a:br>
              <a:rPr lang="en-US" dirty="0" smtClean="0"/>
            </a:br>
            <a:r>
              <a:rPr lang="en-US" dirty="0" smtClean="0"/>
              <a:t>and many analyses ongoing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8817" y="145658"/>
            <a:ext cx="7740650" cy="4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C0081"/>
              </a:buClr>
              <a:buSzPct val="100000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Histoire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 de </a:t>
            </a: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B</a:t>
            </a:r>
            <a:r>
              <a:rPr kumimoji="0" lang="en-US" sz="2000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A</a:t>
            </a:r>
            <a:r>
              <a:rPr kumimoji="0" lang="en-US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B</a:t>
            </a:r>
            <a:r>
              <a:rPr kumimoji="0" lang="en-US" sz="2000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AR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3752" y="1302741"/>
            <a:ext cx="3581400" cy="455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3752" y="1328594"/>
            <a:ext cx="3581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49136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99181" y="538619"/>
            <a:ext cx="6629400" cy="53578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Monotype Sorts" pitchFamily="-65" charset="2"/>
              <a:buNone/>
            </a:pP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Eons ago</a:t>
            </a:r>
          </a:p>
          <a:p>
            <a:pPr>
              <a:buFont typeface="Monotype Sorts" pitchFamily="-65" charset="2"/>
              <a:buNone/>
            </a:pP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in the parking lot of the Stanford Park Hotel</a:t>
            </a:r>
          </a:p>
          <a:p>
            <a:pPr>
              <a:buFont typeface="Monotype Sorts" pitchFamily="-65" charset="2"/>
              <a:buNone/>
            </a:pPr>
            <a:r>
              <a:rPr lang="en-US" sz="600" dirty="0" smtClean="0">
                <a:solidFill>
                  <a:schemeClr val="tx1"/>
                </a:solidFill>
                <a:latin typeface="Papyrus" pitchFamily="66" charset="0"/>
              </a:rPr>
              <a:t> </a:t>
            </a:r>
          </a:p>
          <a:p>
            <a:pPr>
              <a:lnSpc>
                <a:spcPct val="120000"/>
              </a:lnSpc>
              <a:buFont typeface="Monotype Sorts" pitchFamily="-65" charset="2"/>
              <a:buNone/>
            </a:pP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A bet was made between</a:t>
            </a:r>
          </a:p>
          <a:p>
            <a:pPr>
              <a:lnSpc>
                <a:spcPct val="120000"/>
              </a:lnSpc>
              <a:buFont typeface="Monotype Sorts" pitchFamily="-65" charset="2"/>
              <a:buNone/>
            </a:pP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Professor David Hitlin </a:t>
            </a:r>
            <a:b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of the </a:t>
            </a:r>
            <a:b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California Institute of Technology </a:t>
            </a:r>
            <a:b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and</a:t>
            </a:r>
          </a:p>
          <a:p>
            <a:pPr>
              <a:lnSpc>
                <a:spcPct val="120000"/>
              </a:lnSpc>
              <a:buFont typeface="Monotype Sorts" pitchFamily="-65" charset="2"/>
              <a:buNone/>
            </a:pP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Professor Bruce </a:t>
            </a:r>
            <a:r>
              <a:rPr lang="en-US" sz="1400" dirty="0" err="1" smtClean="0">
                <a:solidFill>
                  <a:schemeClr val="tx1"/>
                </a:solidFill>
                <a:latin typeface="Papyrus" pitchFamily="66" charset="0"/>
              </a:rPr>
              <a:t>Winstein</a:t>
            </a: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of the</a:t>
            </a:r>
            <a:b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University of Chicago.</a:t>
            </a:r>
          </a:p>
          <a:p>
            <a:pPr>
              <a:buFont typeface="Monotype Sorts" pitchFamily="-65" charset="2"/>
              <a:buNone/>
            </a:pPr>
            <a:r>
              <a:rPr lang="en-US" sz="900" dirty="0" smtClean="0">
                <a:solidFill>
                  <a:schemeClr val="tx1"/>
                </a:solidFill>
                <a:latin typeface="Papyrus" pitchFamily="66" charset="0"/>
              </a:rPr>
              <a:t> </a:t>
            </a:r>
            <a:endParaRPr lang="en-US" sz="500" dirty="0" smtClean="0">
              <a:solidFill>
                <a:schemeClr val="tx1"/>
              </a:solidFill>
              <a:latin typeface="Papyrus" pitchFamily="66" charset="0"/>
            </a:endParaRPr>
          </a:p>
          <a:p>
            <a:pPr>
              <a:buFont typeface="Monotype Sorts" pitchFamily="-65" charset="2"/>
              <a:buNone/>
            </a:pP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These esteemed scholars bet</a:t>
            </a:r>
          </a:p>
          <a:p>
            <a:pPr>
              <a:buFont typeface="Monotype Sorts" pitchFamily="-65" charset="2"/>
              <a:buNone/>
            </a:pPr>
            <a:endParaRPr lang="en-US" sz="1400" dirty="0" smtClean="0">
              <a:solidFill>
                <a:schemeClr val="tx1"/>
              </a:solidFill>
              <a:latin typeface="Papyrus" pitchFamily="66" charset="0"/>
            </a:endParaRPr>
          </a:p>
          <a:p>
            <a:pPr>
              <a:buFont typeface="Monotype Sorts" pitchFamily="-65" charset="2"/>
              <a:buNone/>
            </a:pP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One Case of Chateau Lynch-</a:t>
            </a:r>
            <a:r>
              <a:rPr lang="en-US" sz="1400" dirty="0" err="1" smtClean="0">
                <a:solidFill>
                  <a:schemeClr val="tx1"/>
                </a:solidFill>
                <a:latin typeface="Papyrus" pitchFamily="66" charset="0"/>
              </a:rPr>
              <a:t>Bages</a:t>
            </a:r>
            <a:endParaRPr lang="en-US" sz="1400" dirty="0" smtClean="0">
              <a:solidFill>
                <a:schemeClr val="tx1"/>
              </a:solidFill>
              <a:latin typeface="Papyrus" pitchFamily="66" charset="0"/>
            </a:endParaRPr>
          </a:p>
          <a:p>
            <a:pPr>
              <a:buFont typeface="Monotype Sorts" pitchFamily="-65" charset="2"/>
              <a:buNone/>
            </a:pPr>
            <a:r>
              <a:rPr lang="en-US" sz="1000" dirty="0" smtClean="0">
                <a:solidFill>
                  <a:schemeClr val="tx1"/>
                </a:solidFill>
                <a:latin typeface="Papyrus" pitchFamily="66" charset="0"/>
              </a:rPr>
              <a:t> </a:t>
            </a:r>
          </a:p>
          <a:p>
            <a:pPr>
              <a:lnSpc>
                <a:spcPct val="120000"/>
              </a:lnSpc>
              <a:buFont typeface="Monotype Sorts" pitchFamily="-65" charset="2"/>
              <a:buNone/>
            </a:pP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that a three standard deviation signal of </a:t>
            </a:r>
            <a:b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CP violation would be seen in </a:t>
            </a:r>
            <a:b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B meson decay by the end of the millennium. </a:t>
            </a:r>
            <a:b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Professor Hitlin took the affirmative side.</a:t>
            </a:r>
          </a:p>
          <a:p>
            <a:pPr>
              <a:buFont typeface="Monotype Sorts" pitchFamily="-65" charset="2"/>
              <a:buNone/>
            </a:pP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 		        </a:t>
            </a:r>
          </a:p>
          <a:p>
            <a:pPr>
              <a:buFont typeface="Monotype Sorts" pitchFamily="-65" charset="2"/>
              <a:buNone/>
            </a:pPr>
            <a:r>
              <a:rPr lang="en-US" sz="1400" dirty="0">
                <a:solidFill>
                  <a:schemeClr val="tx1"/>
                </a:solidFill>
                <a:latin typeface="Papyrus" pitchFamily="66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                                   Performing my duty,</a:t>
            </a:r>
            <a:b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		Professor Robert </a:t>
            </a:r>
            <a:r>
              <a:rPr lang="en-US" sz="1400" dirty="0" err="1" smtClean="0">
                <a:solidFill>
                  <a:schemeClr val="tx1"/>
                </a:solidFill>
                <a:latin typeface="Papyrus" pitchFamily="66" charset="0"/>
              </a:rPr>
              <a:t>Siemann</a:t>
            </a: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Papyrus" pitchFamily="66" charset="0"/>
              </a:rPr>
              <a:t>     Stanford Linear Accelerator Center</a:t>
            </a:r>
          </a:p>
          <a:p>
            <a:pPr>
              <a:buFont typeface="Monotype Sorts" pitchFamily="-65" charset="2"/>
              <a:buNone/>
            </a:pPr>
            <a:endParaRPr lang="en-US" sz="1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/>
          <a:stretch>
            <a:fillRect/>
          </a:stretch>
        </p:blipFill>
        <p:spPr bwMode="auto">
          <a:xfrm>
            <a:off x="6256219" y="330954"/>
            <a:ext cx="1803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3479" r="2098" b="4407"/>
          <a:stretch>
            <a:fillRect/>
          </a:stretch>
        </p:blipFill>
        <p:spPr bwMode="auto">
          <a:xfrm>
            <a:off x="5555578" y="2451001"/>
            <a:ext cx="28924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1816314" y="115673"/>
            <a:ext cx="914400" cy="612648"/>
          </a:xfrm>
          <a:prstGeom prst="wedgeRectCallout">
            <a:avLst>
              <a:gd name="adj1" fmla="val 122878"/>
              <a:gd name="adj2" fmla="val 452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1989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7762456" y="4483455"/>
            <a:ext cx="1381544" cy="1694354"/>
          </a:xfrm>
          <a:prstGeom prst="wedgeRectCallout">
            <a:avLst>
              <a:gd name="adj1" fmla="val -170133"/>
              <a:gd name="adj2" fmla="val -5611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Year of the </a:t>
            </a:r>
            <a:r>
              <a:rPr lang="en-US" i="1" dirty="0" smtClean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 quark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discovery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pic>
        <p:nvPicPr>
          <p:cNvPr id="8" name="Picture 6" descr="D:\Graphics Files\daveh\pic0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127" y="107513"/>
            <a:ext cx="2986206" cy="2239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5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26012" y="187332"/>
            <a:ext cx="4628626" cy="5916906"/>
            <a:chOff x="1521068" y="395653"/>
            <a:chExt cx="3956539" cy="50995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921" t="9354" r="4569" b="4519"/>
            <a:stretch/>
          </p:blipFill>
          <p:spPr>
            <a:xfrm>
              <a:off x="1521068" y="395653"/>
              <a:ext cx="3956539" cy="509953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917544" y="5262721"/>
              <a:ext cx="39754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/>
                <a:t>sin2</a:t>
              </a:r>
              <a:r>
                <a:rPr lang="en-US" sz="1400" i="1" dirty="0" smtClean="0">
                  <a:latin typeface="Symbol" panose="05050102010706020507" pitchFamily="18" charset="2"/>
                </a:rPr>
                <a:t>b</a:t>
              </a:r>
              <a:endParaRPr lang="en-US" sz="1400" i="1" dirty="0">
                <a:latin typeface="Symbol" panose="05050102010706020507" pitchFamily="18" charset="2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083344" y="80533"/>
            <a:ext cx="7239000" cy="393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9pPr>
          </a:lstStyle>
          <a:p>
            <a:r>
              <a:rPr lang="en-US" sz="2800" kern="0" dirty="0" smtClean="0">
                <a:solidFill>
                  <a:srgbClr val="FF0000"/>
                </a:solidFill>
              </a:rPr>
              <a:t>Chronology of </a:t>
            </a:r>
            <a:br>
              <a:rPr lang="en-US" sz="2800" kern="0" dirty="0" smtClean="0">
                <a:solidFill>
                  <a:srgbClr val="FF0000"/>
                </a:solidFill>
              </a:rPr>
            </a:br>
            <a:r>
              <a:rPr lang="en-US" sz="2800" kern="0" dirty="0" smtClean="0">
                <a:solidFill>
                  <a:srgbClr val="FF0000"/>
                </a:solidFill>
              </a:rPr>
              <a:t>sin2</a:t>
            </a:r>
            <a:r>
              <a:rPr lang="en-US" sz="2800" i="1" kern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800" i="1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</a:rPr>
              <a:t>measurements</a:t>
            </a:r>
            <a:endParaRPr lang="en-US" sz="3200" kern="0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911720" y="667385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4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62" y="136522"/>
            <a:ext cx="7239000" cy="393700"/>
          </a:xfrm>
        </p:spPr>
        <p:txBody>
          <a:bodyPr/>
          <a:lstStyle/>
          <a:p>
            <a:r>
              <a:rPr lang="en-US" dirty="0" smtClean="0"/>
              <a:t>Resolution of the sin2</a:t>
            </a:r>
            <a:r>
              <a:rPr lang="en-US" i="1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trigonometric ambiguity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Hitlin                                           </a:t>
            </a:r>
            <a:r>
              <a:rPr lang="en-US" i="1" smtClean="0"/>
              <a:t>BABAR </a:t>
            </a:r>
            <a:r>
              <a:rPr lang="en-US" smtClean="0"/>
              <a:t>Physics </a:t>
            </a:r>
            <a:r>
              <a:rPr lang="en-US" i="1" smtClean="0"/>
              <a:t>                                        </a:t>
            </a:r>
            <a:r>
              <a:rPr lang="en-US" smtClean="0"/>
              <a:t>Fifty Years of </a:t>
            </a:r>
            <a:r>
              <a:rPr lang="en-US" i="1" smtClean="0"/>
              <a:t>CP </a:t>
            </a:r>
            <a:r>
              <a:rPr lang="en-US" smtClean="0"/>
              <a:t>Violation </a:t>
            </a:r>
            <a:r>
              <a:rPr lang="en-US" i="1" smtClean="0"/>
              <a:t>                         </a:t>
            </a:r>
            <a:r>
              <a:rPr lang="en-US" smtClean="0"/>
              <a:t>July 10, 2014</a:t>
            </a:r>
            <a:endParaRPr lang="en-US" dirty="0"/>
          </a:p>
        </p:txBody>
      </p:sp>
      <p:pic>
        <p:nvPicPr>
          <p:cNvPr id="226308" name="Picture 4" descr="http://www.slac.stanford.edu/xorg/hfag/triangle/winter2014/plots/phi1_rhoBar_etaB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40" y="2147649"/>
            <a:ext cx="4104052" cy="41040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6306" name="Picture 2" descr="http://www.slac.stanford.edu/xorg/hfag/triangle/winter2014/plots/phi1_rhoBar_etaBar_w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40" y="2146413"/>
            <a:ext cx="4104052" cy="41040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546" y="600063"/>
            <a:ext cx="7239000" cy="5041900"/>
          </a:xfrm>
        </p:spPr>
        <p:txBody>
          <a:bodyPr/>
          <a:lstStyle/>
          <a:p>
            <a:r>
              <a:rPr lang="en-US" dirty="0" smtClean="0"/>
              <a:t>There are several techniques for resolving the four-fold ambiguity in </a:t>
            </a:r>
            <a:r>
              <a:rPr lang="en-US" i="1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that results from measuring sin2</a:t>
            </a:r>
            <a:r>
              <a:rPr lang="en-US" i="1" dirty="0" smtClean="0">
                <a:latin typeface="Symbol" charset="2"/>
                <a:cs typeface="Symbol" charset="2"/>
              </a:rPr>
              <a:t>b</a:t>
            </a:r>
          </a:p>
          <a:p>
            <a:pPr lvl="1"/>
            <a:r>
              <a:rPr lang="en-US" sz="1800" dirty="0" smtClean="0"/>
              <a:t>Time-dependent angular analysis of </a:t>
            </a:r>
            <a:r>
              <a:rPr lang="en-US" sz="1800" i="1" dirty="0" smtClean="0"/>
              <a:t>B</a:t>
            </a:r>
            <a:r>
              <a:rPr lang="en-US" sz="1800" baseline="30000" dirty="0" smtClean="0"/>
              <a:t>0</a:t>
            </a:r>
            <a:r>
              <a:rPr lang="en-US" sz="1800" dirty="0"/>
              <a:t>→</a:t>
            </a:r>
            <a:r>
              <a:rPr lang="en-US" sz="1800" dirty="0" smtClean="0"/>
              <a:t> </a:t>
            </a:r>
            <a:r>
              <a:rPr lang="en-US" sz="1800" i="1" dirty="0" smtClean="0"/>
              <a:t>J</a:t>
            </a:r>
            <a:r>
              <a:rPr lang="en-US" sz="1800" dirty="0" smtClean="0"/>
              <a:t>/</a:t>
            </a:r>
            <a:r>
              <a:rPr lang="el-GR" sz="1800" i="1" dirty="0" smtClean="0">
                <a:latin typeface="Symbol" charset="2"/>
                <a:cs typeface="Symbol" charset="2"/>
                <a:sym typeface="Euclid Symbol" panose="05050102010706020507" pitchFamily="18" charset="2"/>
              </a:rPr>
              <a:t></a:t>
            </a:r>
            <a:r>
              <a:rPr lang="en-US" sz="1800" i="1" dirty="0" smtClean="0"/>
              <a:t>K</a:t>
            </a:r>
            <a:r>
              <a:rPr lang="en-US" sz="1800" baseline="30000" dirty="0" smtClean="0"/>
              <a:t>*0</a:t>
            </a:r>
            <a:r>
              <a:rPr lang="en-US" sz="1800" dirty="0" smtClean="0"/>
              <a:t> decay</a:t>
            </a:r>
          </a:p>
          <a:p>
            <a:pPr lvl="1"/>
            <a:r>
              <a:rPr lang="en-US" sz="1800" dirty="0" smtClean="0"/>
              <a:t>Time-dependent </a:t>
            </a:r>
            <a:r>
              <a:rPr lang="en-US" sz="1800" dirty="0" err="1"/>
              <a:t>D</a:t>
            </a:r>
            <a:r>
              <a:rPr lang="en-US" sz="1800" dirty="0" err="1" smtClean="0"/>
              <a:t>alitz</a:t>
            </a:r>
            <a:r>
              <a:rPr lang="en-US" sz="1800" dirty="0" smtClean="0"/>
              <a:t> plot analysis of </a:t>
            </a:r>
            <a:r>
              <a:rPr lang="en-US" sz="1800" i="1" dirty="0" smtClean="0"/>
              <a:t>B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→ </a:t>
            </a:r>
            <a:r>
              <a:rPr lang="en-US" sz="1800" i="1" dirty="0" smtClean="0"/>
              <a:t>D</a:t>
            </a:r>
            <a:r>
              <a:rPr lang="en-US" sz="1800" baseline="30000" dirty="0" smtClean="0"/>
              <a:t>(*)0</a:t>
            </a:r>
            <a:r>
              <a:rPr lang="en-US" sz="1800" dirty="0" smtClean="0"/>
              <a:t>[</a:t>
            </a:r>
            <a:r>
              <a:rPr lang="en-US" sz="1800" i="1" dirty="0" smtClean="0"/>
              <a:t>K</a:t>
            </a:r>
            <a:r>
              <a:rPr lang="en-US" sz="1800" i="1" baseline="-25000" dirty="0" smtClean="0"/>
              <a:t>S</a:t>
            </a:r>
            <a:r>
              <a:rPr lang="en-US" sz="1800" baseline="30000" dirty="0" smtClean="0"/>
              <a:t>0</a:t>
            </a:r>
            <a:r>
              <a:rPr lang="en-US" sz="1800" i="1" dirty="0" smtClean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/>
              <a:t>+</a:t>
            </a:r>
            <a:r>
              <a:rPr lang="en-US" sz="1800" i="1" dirty="0" smtClean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]</a:t>
            </a:r>
            <a:r>
              <a:rPr lang="en-US" sz="1800" i="1" dirty="0" smtClean="0"/>
              <a:t>h</a:t>
            </a:r>
            <a:r>
              <a:rPr lang="en-US" sz="1800" baseline="30000" dirty="0" smtClean="0"/>
              <a:t>0 </a:t>
            </a:r>
            <a:r>
              <a:rPr lang="en-US" sz="1800" dirty="0" smtClean="0"/>
              <a:t>decay</a:t>
            </a:r>
          </a:p>
          <a:p>
            <a:pPr lvl="1"/>
            <a:r>
              <a:rPr lang="en-US" sz="1800" dirty="0" smtClean="0"/>
              <a:t>Time-dependent CP asymmetry in </a:t>
            </a:r>
            <a:r>
              <a:rPr lang="en-US" sz="1800" i="1" dirty="0" smtClean="0"/>
              <a:t>B</a:t>
            </a:r>
            <a:r>
              <a:rPr lang="en-US" sz="1800" baseline="30000" dirty="0" smtClean="0"/>
              <a:t>0</a:t>
            </a:r>
            <a:r>
              <a:rPr lang="en-US" sz="1800" dirty="0"/>
              <a:t>→ </a:t>
            </a:r>
            <a:r>
              <a:rPr lang="en-US" sz="1800" i="1" dirty="0" smtClean="0"/>
              <a:t>D</a:t>
            </a:r>
            <a:r>
              <a:rPr lang="en-US" sz="1800" baseline="30000" dirty="0" smtClean="0"/>
              <a:t>*+</a:t>
            </a:r>
            <a:r>
              <a:rPr lang="en-US" sz="1800" i="1" dirty="0"/>
              <a:t>D</a:t>
            </a:r>
            <a:r>
              <a:rPr lang="en-US" sz="1800" baseline="30000" dirty="0" smtClean="0"/>
              <a:t>*-</a:t>
            </a:r>
            <a:r>
              <a:rPr lang="en-US" sz="1800" i="1" dirty="0" smtClean="0"/>
              <a:t>K</a:t>
            </a:r>
            <a:r>
              <a:rPr lang="en-US" sz="1800" i="1" baseline="-25000" dirty="0" smtClean="0"/>
              <a:t>S</a:t>
            </a:r>
            <a:r>
              <a:rPr lang="en-US" sz="1800" baseline="30000" dirty="0" smtClean="0"/>
              <a:t>0</a:t>
            </a:r>
            <a:r>
              <a:rPr lang="en-US" sz="1800" i="1" dirty="0">
                <a:latin typeface="Symbol" charset="2"/>
                <a:cs typeface="Symbol" charset="2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decay</a:t>
            </a:r>
            <a:endParaRPr lang="en-US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978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175026" y="3820063"/>
            <a:ext cx="3460744" cy="2206622"/>
            <a:chOff x="96" y="2387"/>
            <a:chExt cx="2448" cy="1660"/>
          </a:xfrm>
        </p:grpSpPr>
        <p:pic>
          <p:nvPicPr>
            <p:cNvPr id="69632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" y="2387"/>
              <a:ext cx="2448" cy="166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</p:pic>
        <p:sp>
          <p:nvSpPr>
            <p:cNvPr id="696324" name="Line 4"/>
            <p:cNvSpPr>
              <a:spLocks noChangeShapeType="1"/>
            </p:cNvSpPr>
            <p:nvPr/>
          </p:nvSpPr>
          <p:spPr bwMode="auto">
            <a:xfrm flipV="1">
              <a:off x="192" y="2435"/>
              <a:ext cx="1872" cy="1248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325" name="Line 5"/>
            <p:cNvSpPr>
              <a:spLocks noChangeShapeType="1"/>
            </p:cNvSpPr>
            <p:nvPr/>
          </p:nvSpPr>
          <p:spPr bwMode="auto">
            <a:xfrm>
              <a:off x="2064" y="2435"/>
              <a:ext cx="336" cy="1248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326" name="Line 6"/>
            <p:cNvSpPr>
              <a:spLocks noChangeShapeType="1"/>
            </p:cNvSpPr>
            <p:nvPr/>
          </p:nvSpPr>
          <p:spPr bwMode="auto">
            <a:xfrm>
              <a:off x="1008" y="2531"/>
              <a:ext cx="1392" cy="115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327" name="Line 7"/>
            <p:cNvSpPr>
              <a:spLocks noChangeShapeType="1"/>
            </p:cNvSpPr>
            <p:nvPr/>
          </p:nvSpPr>
          <p:spPr bwMode="auto">
            <a:xfrm flipV="1">
              <a:off x="192" y="2531"/>
              <a:ext cx="816" cy="115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328" name="Line 8"/>
            <p:cNvSpPr>
              <a:spLocks noChangeShapeType="1"/>
            </p:cNvSpPr>
            <p:nvPr/>
          </p:nvSpPr>
          <p:spPr bwMode="auto">
            <a:xfrm>
              <a:off x="192" y="3683"/>
              <a:ext cx="220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29" name="Text Box 9"/>
          <p:cNvSpPr txBox="1">
            <a:spLocks noChangeArrowheads="1"/>
          </p:cNvSpPr>
          <p:nvPr/>
        </p:nvSpPr>
        <p:spPr bwMode="auto">
          <a:xfrm>
            <a:off x="4498841" y="2375134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i="1" dirty="0" smtClean="0">
                <a:sym typeface="Symbol" pitchFamily="18" charset="2"/>
              </a:rPr>
              <a:t>S</a:t>
            </a:r>
            <a:r>
              <a:rPr lang="el-GR" sz="2400" i="1" baseline="-25000" dirty="0" smtClean="0">
                <a:sym typeface="Symbol" pitchFamily="18" charset="2"/>
              </a:rPr>
              <a:t>ππ</a:t>
            </a:r>
            <a:r>
              <a:rPr lang="en-US" sz="2400" i="1" dirty="0" smtClean="0">
                <a:sym typeface="Symbol" pitchFamily="18" charset="2"/>
              </a:rPr>
              <a:t> </a:t>
            </a:r>
            <a:r>
              <a:rPr lang="en-US" sz="2400" i="1" dirty="0">
                <a:sym typeface="Symbol" pitchFamily="18" charset="2"/>
              </a:rPr>
              <a:t> </a:t>
            </a:r>
            <a:r>
              <a:rPr lang="en-US" sz="2400" dirty="0">
                <a:sym typeface="Symbol" pitchFamily="18" charset="2"/>
              </a:rPr>
              <a:t>sin2</a:t>
            </a:r>
            <a:r>
              <a:rPr lang="en-US" sz="2400" i="1" dirty="0">
                <a:latin typeface="Symbol" pitchFamily="18" charset="2"/>
                <a:sym typeface="Symbol" pitchFamily="18" charset="2"/>
              </a:rPr>
              <a:t>a</a:t>
            </a:r>
            <a:r>
              <a:rPr lang="en-US" sz="2400" i="1" baseline="-25000" dirty="0">
                <a:sym typeface="Symbol" pitchFamily="18" charset="2"/>
              </a:rPr>
              <a:t>eff</a:t>
            </a:r>
            <a:r>
              <a:rPr lang="en-US" sz="2400" i="1" dirty="0">
                <a:sym typeface="Symbol" pitchFamily="18" charset="2"/>
              </a:rPr>
              <a:t> = </a:t>
            </a:r>
            <a:r>
              <a:rPr lang="en-US" sz="2400" dirty="0">
                <a:sym typeface="Symbol" pitchFamily="18" charset="2"/>
              </a:rPr>
              <a:t>sin2(</a:t>
            </a:r>
            <a:r>
              <a:rPr lang="en-US" sz="2400" i="1" dirty="0">
                <a:latin typeface="Symbol" pitchFamily="18" charset="2"/>
                <a:sym typeface="Symbol" pitchFamily="18" charset="2"/>
              </a:rPr>
              <a:t>a</a:t>
            </a:r>
            <a:r>
              <a:rPr lang="en-US" sz="2400" i="1" dirty="0">
                <a:sym typeface="Symbol" pitchFamily="18" charset="2"/>
              </a:rPr>
              <a:t> </a:t>
            </a:r>
            <a:r>
              <a:rPr lang="en-US" sz="2400" i="1" dirty="0">
                <a:latin typeface="Symbol" pitchFamily="18" charset="2"/>
                <a:sym typeface="Symbol" pitchFamily="18" charset="2"/>
              </a:rPr>
              <a:t>+</a:t>
            </a:r>
            <a:r>
              <a:rPr lang="en-US" sz="2400" b="1" i="1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d </a:t>
            </a:r>
            <a:r>
              <a:rPr lang="en-US" sz="2400" dirty="0" smtClean="0">
                <a:sym typeface="Symbol" pitchFamily="18" charset="2"/>
              </a:rPr>
              <a:t>)</a:t>
            </a:r>
            <a:endParaRPr lang="en-US" sz="2400" b="1" dirty="0"/>
          </a:p>
        </p:txBody>
      </p:sp>
      <p:graphicFrame>
        <p:nvGraphicFramePr>
          <p:cNvPr id="696361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025616"/>
              </p:ext>
            </p:extLst>
          </p:nvPr>
        </p:nvGraphicFramePr>
        <p:xfrm>
          <a:off x="3193590" y="1345023"/>
          <a:ext cx="79375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01" name="Equation" r:id="rId5" imgW="139680" imgH="177480" progId="Equation.3">
                  <p:embed/>
                </p:oleObj>
              </mc:Choice>
              <mc:Fallback>
                <p:oleObj name="Equation" r:id="rId5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3590" y="1345023"/>
                        <a:ext cx="79375" cy="101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62" name="Rectangle 42"/>
          <p:cNvSpPr>
            <a:spLocks noChangeArrowheads="1"/>
          </p:cNvSpPr>
          <p:nvPr/>
        </p:nvSpPr>
        <p:spPr bwMode="auto">
          <a:xfrm>
            <a:off x="3650790" y="1497423"/>
            <a:ext cx="228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363" name="Rectangle 43"/>
          <p:cNvSpPr>
            <a:spLocks noChangeArrowheads="1"/>
          </p:cNvSpPr>
          <p:nvPr/>
        </p:nvSpPr>
        <p:spPr bwMode="auto">
          <a:xfrm>
            <a:off x="3650790" y="2183223"/>
            <a:ext cx="228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364" name="Rectangle 44"/>
          <p:cNvSpPr>
            <a:spLocks noChangeArrowheads="1"/>
          </p:cNvSpPr>
          <p:nvPr/>
        </p:nvSpPr>
        <p:spPr bwMode="auto">
          <a:xfrm>
            <a:off x="990600" y="14601"/>
            <a:ext cx="5572132" cy="45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Sin2</a:t>
            </a:r>
            <a:r>
              <a:rPr lang="en-US" sz="2800" i="1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using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>
                <a:solidFill>
                  <a:srgbClr val="FF0000"/>
                </a:solidFill>
              </a:rPr>
              <a:t>B</a:t>
            </a:r>
            <a:r>
              <a:rPr lang="en-US" sz="3200" baseline="30000" dirty="0">
                <a:solidFill>
                  <a:srgbClr val="FF0000"/>
                </a:solidFill>
              </a:rPr>
              <a:t>0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>
                <a:solidFill>
                  <a:srgbClr val="FF0000"/>
                </a:solidFill>
                <a:cs typeface="Arial" pitchFamily="34" charset="0"/>
              </a:rPr>
              <a:t>→ </a:t>
            </a:r>
            <a:r>
              <a:rPr lang="en-US" sz="3200" i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pp 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696365" name="Text Box 45"/>
          <p:cNvSpPr txBox="1">
            <a:spLocks noChangeArrowheads="1"/>
          </p:cNvSpPr>
          <p:nvPr/>
        </p:nvSpPr>
        <p:spPr bwMode="auto">
          <a:xfrm>
            <a:off x="1060176" y="539793"/>
            <a:ext cx="8010834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/>
              <a:t>Penguin amplitude is significant (</a:t>
            </a:r>
            <a:r>
              <a:rPr lang="en-US" sz="2000" i="1" dirty="0"/>
              <a:t>P/T </a:t>
            </a:r>
            <a:r>
              <a:rPr lang="en-US" sz="2000" dirty="0"/>
              <a:t>~ 0.3</a:t>
            </a:r>
            <a:r>
              <a:rPr lang="en-US" sz="2000" dirty="0" smtClean="0"/>
              <a:t>), and has a different weak phase</a:t>
            </a:r>
            <a:endParaRPr lang="en-US" sz="2000" i="1" dirty="0"/>
          </a:p>
        </p:txBody>
      </p:sp>
      <p:pic>
        <p:nvPicPr>
          <p:cNvPr id="696369" name="Picture 4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27607" y="1024574"/>
            <a:ext cx="20574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2161098" y="852689"/>
            <a:ext cx="1981200" cy="1187450"/>
            <a:chOff x="68" y="1026"/>
            <a:chExt cx="1248" cy="748"/>
          </a:xfrm>
        </p:grpSpPr>
        <p:pic>
          <p:nvPicPr>
            <p:cNvPr id="696368" name="Picture 4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8" y="1071"/>
              <a:ext cx="1248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6370" name="Rectangle 50"/>
            <p:cNvSpPr>
              <a:spLocks noChangeArrowheads="1"/>
            </p:cNvSpPr>
            <p:nvPr/>
          </p:nvSpPr>
          <p:spPr bwMode="auto">
            <a:xfrm>
              <a:off x="966" y="1026"/>
              <a:ext cx="45" cy="72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96373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645462"/>
              </p:ext>
            </p:extLst>
          </p:nvPr>
        </p:nvGraphicFramePr>
        <p:xfrm>
          <a:off x="1970768" y="2160690"/>
          <a:ext cx="2554700" cy="920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02" name="Equation" r:id="rId9" imgW="1397000" imgH="520700" progId="Equation.3">
                  <p:embed/>
                </p:oleObj>
              </mc:Choice>
              <mc:Fallback>
                <p:oleObj name="Equation" r:id="rId9" imgW="13970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768" y="2160690"/>
                        <a:ext cx="2554700" cy="92045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76" name="Text Box 56"/>
          <p:cNvSpPr txBox="1">
            <a:spLocks noChangeArrowheads="1"/>
          </p:cNvSpPr>
          <p:nvPr/>
        </p:nvSpPr>
        <p:spPr bwMode="auto">
          <a:xfrm>
            <a:off x="872132" y="3089128"/>
            <a:ext cx="8271868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Determine</a:t>
            </a:r>
            <a:r>
              <a:rPr lang="en-US" sz="2000" i="1" dirty="0"/>
              <a:t> </a:t>
            </a:r>
            <a:r>
              <a:rPr lang="en-US" sz="2000" i="1" dirty="0" smtClean="0">
                <a:latin typeface="Symbol" pitchFamily="18" charset="2"/>
              </a:rPr>
              <a:t>d</a:t>
            </a:r>
            <a:r>
              <a:rPr lang="en-US" sz="2000" i="1" dirty="0" smtClean="0"/>
              <a:t> </a:t>
            </a:r>
            <a:r>
              <a:rPr lang="en-US" sz="2000" dirty="0" smtClean="0"/>
              <a:t>using </a:t>
            </a:r>
            <a:r>
              <a:rPr lang="en-US" sz="2000" dirty="0" err="1" smtClean="0"/>
              <a:t>isospin</a:t>
            </a:r>
            <a:r>
              <a:rPr lang="en-US" sz="2000" dirty="0" smtClean="0"/>
              <a:t> analysis (</a:t>
            </a:r>
            <a:r>
              <a:rPr lang="en-US" sz="2000" dirty="0" err="1" smtClean="0"/>
              <a:t>Gronau</a:t>
            </a:r>
            <a:r>
              <a:rPr lang="en-US" sz="2000" dirty="0" smtClean="0"/>
              <a:t> &amp; London, PRL 65, 3381 (1990))</a:t>
            </a:r>
            <a:endParaRPr lang="en-US" sz="2000" i="1" dirty="0"/>
          </a:p>
        </p:txBody>
      </p:sp>
      <p:sp>
        <p:nvSpPr>
          <p:cNvPr id="696380" name="Rectangle 60"/>
          <p:cNvSpPr>
            <a:spLocks noChangeArrowheads="1"/>
          </p:cNvSpPr>
          <p:nvPr/>
        </p:nvSpPr>
        <p:spPr bwMode="auto">
          <a:xfrm>
            <a:off x="1031907" y="765486"/>
            <a:ext cx="4464050" cy="278608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911720" y="663575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11869" y="1309666"/>
            <a:ext cx="35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04677" y="1170869"/>
            <a:ext cx="1441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“penguin </a:t>
            </a:r>
            <a:br>
              <a:rPr lang="en-US" dirty="0" smtClean="0"/>
            </a:br>
            <a:r>
              <a:rPr lang="en-US" dirty="0" smtClean="0"/>
              <a:t>pollution”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9870" y="3369732"/>
            <a:ext cx="2562263" cy="28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640" y="145699"/>
            <a:ext cx="7239000" cy="39370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s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in 2</a:t>
            </a:r>
            <a:r>
              <a:rPr lang="en-US" sz="2800" i="1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using </a:t>
            </a:r>
            <a:r>
              <a:rPr lang="en-US" i="1" dirty="0" smtClean="0"/>
              <a:t>B</a:t>
            </a:r>
            <a:r>
              <a:rPr lang="en-US" dirty="0" smtClean="0"/>
              <a:t> </a:t>
            </a:r>
            <a:r>
              <a:rPr lang="en-US" dirty="0" smtClean="0">
                <a:cs typeface="Arial" pitchFamily="34" charset="0"/>
              </a:rPr>
              <a:t>→ </a:t>
            </a:r>
            <a:r>
              <a:rPr lang="en-US" i="1" dirty="0" smtClean="0">
                <a:latin typeface="Symbol" pitchFamily="18" charset="2"/>
                <a:cs typeface="Arial" pitchFamily="34" charset="0"/>
              </a:rPr>
              <a:t>pp</a:t>
            </a:r>
            <a:r>
              <a:rPr lang="en-US" dirty="0" smtClean="0"/>
              <a:t>, </a:t>
            </a:r>
            <a:r>
              <a:rPr lang="en-US" i="1" dirty="0" err="1" smtClean="0">
                <a:latin typeface="Symbol" pitchFamily="18" charset="2"/>
                <a:cs typeface="Arial" pitchFamily="34" charset="0"/>
              </a:rPr>
              <a:t>rr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, </a:t>
            </a:r>
            <a:r>
              <a:rPr lang="en-US" i="1" dirty="0" err="1" smtClean="0">
                <a:latin typeface="Symbol" pitchFamily="18" charset="2"/>
                <a:cs typeface="Arial" pitchFamily="34" charset="0"/>
              </a:rPr>
              <a:t>rp</a:t>
            </a:r>
            <a:endParaRPr lang="en-US" i="1" dirty="0"/>
          </a:p>
        </p:txBody>
      </p:sp>
      <p:grpSp>
        <p:nvGrpSpPr>
          <p:cNvPr id="39" name="Group 38"/>
          <p:cNvGrpSpPr/>
          <p:nvPr/>
        </p:nvGrpSpPr>
        <p:grpSpPr>
          <a:xfrm>
            <a:off x="5423931" y="1848396"/>
            <a:ext cx="3276600" cy="228600"/>
            <a:chOff x="5541963" y="1271574"/>
            <a:chExt cx="3276600" cy="228600"/>
          </a:xfrm>
        </p:grpSpPr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5541963" y="1347774"/>
              <a:ext cx="3200400" cy="152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5541963" y="1500174"/>
              <a:ext cx="3276600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8742363" y="1347774"/>
              <a:ext cx="76200" cy="1524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5541963" y="1271574"/>
              <a:ext cx="2971800" cy="22860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8513763" y="1271574"/>
              <a:ext cx="304800" cy="22860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989234"/>
              </p:ext>
            </p:extLst>
          </p:nvPr>
        </p:nvGraphicFramePr>
        <p:xfrm>
          <a:off x="6419833" y="644528"/>
          <a:ext cx="25527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58" name="Equation" r:id="rId4" imgW="1612900" imgH="330200" progId="Equation.DSMT4">
                  <p:embed/>
                </p:oleObj>
              </mc:Choice>
              <mc:Fallback>
                <p:oleObj name="Equation" r:id="rId4" imgW="16129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9833" y="644528"/>
                        <a:ext cx="2552700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394757"/>
              </p:ext>
            </p:extLst>
          </p:nvPr>
        </p:nvGraphicFramePr>
        <p:xfrm>
          <a:off x="6217255" y="5239998"/>
          <a:ext cx="1770156" cy="60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59" name="Equation" r:id="rId6" imgW="672840" imgH="241200" progId="Equation.DSMT4">
                  <p:embed/>
                </p:oleObj>
              </mc:Choice>
              <mc:Fallback>
                <p:oleObj name="Equation" r:id="rId6" imgW="6728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7255" y="5239998"/>
                        <a:ext cx="1770156" cy="60168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096" y="623893"/>
            <a:ext cx="5322573" cy="4664090"/>
          </a:xfrm>
        </p:spPr>
        <p:txBody>
          <a:bodyPr/>
          <a:lstStyle/>
          <a:p>
            <a:pPr>
              <a:buNone/>
            </a:pPr>
            <a:r>
              <a:rPr lang="en-US" i="1" dirty="0" err="1" smtClean="0">
                <a:latin typeface="Symbol" charset="2"/>
                <a:cs typeface="Symbol" charset="2"/>
              </a:rPr>
              <a:t>rp</a:t>
            </a:r>
            <a:r>
              <a:rPr lang="en-US" i="1" dirty="0" smtClean="0"/>
              <a:t> </a:t>
            </a:r>
            <a:r>
              <a:rPr lang="en-US" dirty="0" smtClean="0"/>
              <a:t>and</a:t>
            </a:r>
            <a:r>
              <a:rPr lang="en-US" i="1" dirty="0" smtClean="0">
                <a:latin typeface="Symbol" charset="2"/>
                <a:cs typeface="Symbol" charset="2"/>
              </a:rPr>
              <a:t> </a:t>
            </a:r>
            <a:r>
              <a:rPr lang="en-US" i="1" dirty="0" err="1" smtClean="0">
                <a:latin typeface="Symbol" charset="2"/>
                <a:cs typeface="Symbol" charset="2"/>
              </a:rPr>
              <a:t>rr</a:t>
            </a:r>
            <a:r>
              <a:rPr lang="en-US" i="1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decays can also be used to measure sin</a:t>
            </a:r>
            <a:r>
              <a:rPr lang="en-US" i="1" dirty="0" smtClean="0"/>
              <a:t>2</a:t>
            </a:r>
            <a:r>
              <a:rPr lang="en-US" i="1" dirty="0" smtClean="0">
                <a:latin typeface="Symbol" charset="2"/>
                <a:cs typeface="Symbol" charset="2"/>
              </a:rPr>
              <a:t>a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B</a:t>
            </a:r>
            <a:r>
              <a:rPr lang="en-US" dirty="0" smtClean="0"/>
              <a:t> </a:t>
            </a:r>
            <a:r>
              <a:rPr lang="en-US" dirty="0">
                <a:cs typeface="Arial" pitchFamily="34" charset="0"/>
              </a:rPr>
              <a:t>→ </a:t>
            </a:r>
            <a:r>
              <a:rPr lang="en-US" i="1" dirty="0" err="1" smtClean="0">
                <a:latin typeface="Symbol" pitchFamily="18" charset="2"/>
                <a:cs typeface="Arial" pitchFamily="34" charset="0"/>
              </a:rPr>
              <a:t>rr</a:t>
            </a:r>
            <a:r>
              <a:rPr lang="en-US" i="1" dirty="0" smtClean="0"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</a:rPr>
              <a:t>is a </a:t>
            </a:r>
            <a:r>
              <a:rPr lang="en-US" i="1" dirty="0" smtClean="0">
                <a:cs typeface="Arial" pitchFamily="34" charset="0"/>
              </a:rPr>
              <a:t>VV</a:t>
            </a:r>
            <a:r>
              <a:rPr lang="en-US" dirty="0" smtClean="0">
                <a:cs typeface="Arial" pitchFamily="34" charset="0"/>
              </a:rPr>
              <a:t> decay, requiring a</a:t>
            </a:r>
            <a:r>
              <a:rPr lang="en-US" dirty="0" smtClean="0"/>
              <a:t> </a:t>
            </a:r>
            <a:r>
              <a:rPr lang="en-US" sz="1800" dirty="0" smtClean="0">
                <a:cs typeface="Arial" pitchFamily="34" charset="0"/>
              </a:rPr>
              <a:t>separate </a:t>
            </a:r>
            <a:r>
              <a:rPr lang="en-US" sz="1800" dirty="0" err="1" smtClean="0">
                <a:cs typeface="Arial" pitchFamily="34" charset="0"/>
              </a:rPr>
              <a:t>isospin</a:t>
            </a:r>
            <a:r>
              <a:rPr lang="en-US" sz="1800" dirty="0" smtClean="0">
                <a:cs typeface="Arial" pitchFamily="34" charset="0"/>
              </a:rPr>
              <a:t> analysis for each polarization amplitude</a:t>
            </a:r>
          </a:p>
          <a:p>
            <a:pPr lvl="1"/>
            <a:r>
              <a:rPr lang="en-US" sz="1800" dirty="0" smtClean="0">
                <a:cs typeface="Arial" pitchFamily="34" charset="0"/>
              </a:rPr>
              <a:t>longitudinal polarization is dominant  (&gt; 90%)</a:t>
            </a:r>
          </a:p>
          <a:p>
            <a:r>
              <a:rPr lang="en-US" dirty="0">
                <a:cs typeface="Arial" pitchFamily="34" charset="0"/>
              </a:rPr>
              <a:t>P</a:t>
            </a:r>
            <a:r>
              <a:rPr lang="en-US" sz="1800" dirty="0" smtClean="0">
                <a:cs typeface="Arial" pitchFamily="34" charset="0"/>
              </a:rPr>
              <a:t>enguin contribution in </a:t>
            </a:r>
            <a:r>
              <a:rPr lang="en-US" sz="1800" i="1" dirty="0" err="1" smtClean="0"/>
              <a:t>B</a:t>
            </a:r>
            <a:r>
              <a:rPr lang="en-US" sz="1800" dirty="0" err="1" smtClean="0">
                <a:cs typeface="Arial" pitchFamily="34" charset="0"/>
              </a:rPr>
              <a:t>→</a:t>
            </a:r>
            <a:r>
              <a:rPr lang="en-US" sz="1800" i="1" dirty="0" err="1" smtClean="0">
                <a:latin typeface="Symbol" pitchFamily="18" charset="2"/>
                <a:cs typeface="Arial" pitchFamily="34" charset="0"/>
              </a:rPr>
              <a:t>rr</a:t>
            </a:r>
            <a:r>
              <a:rPr lang="en-US" sz="1800" i="1" dirty="0" smtClean="0">
                <a:latin typeface="Symbol" pitchFamily="18" charset="2"/>
                <a:cs typeface="Arial" pitchFamily="34" charset="0"/>
              </a:rPr>
              <a:t> </a:t>
            </a:r>
            <a:r>
              <a:rPr lang="en-US" sz="1800" dirty="0" smtClean="0">
                <a:cs typeface="Arial" pitchFamily="34" charset="0"/>
              </a:rPr>
              <a:t>is small</a:t>
            </a:r>
            <a:endParaRPr lang="en-US" sz="1800" i="1" dirty="0" smtClean="0"/>
          </a:p>
        </p:txBody>
      </p:sp>
      <p:sp>
        <p:nvSpPr>
          <p:cNvPr id="43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pic>
        <p:nvPicPr>
          <p:cNvPr id="30" name="Content Placeholder 4"/>
          <p:cNvPicPr>
            <a:picLocks noChangeAspect="1"/>
          </p:cNvPicPr>
          <p:nvPr/>
        </p:nvPicPr>
        <p:blipFill rotWithShape="1">
          <a:blip r:embed="rId8"/>
          <a:srcRect l="223" t="-4199" r="-3291" b="-1679"/>
          <a:stretch/>
        </p:blipFill>
        <p:spPr bwMode="auto">
          <a:xfrm>
            <a:off x="1185333" y="2378893"/>
            <a:ext cx="7958667" cy="283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655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5223" y="161544"/>
            <a:ext cx="7239000" cy="393700"/>
          </a:xfrm>
        </p:spPr>
        <p:txBody>
          <a:bodyPr/>
          <a:lstStyle/>
          <a:p>
            <a:r>
              <a:rPr lang="it-IT" sz="3600" dirty="0" smtClean="0">
                <a:solidFill>
                  <a:srgbClr val="FF0000"/>
                </a:solidFill>
              </a:rPr>
              <a:t> </a:t>
            </a:r>
            <a:r>
              <a:rPr lang="it-IT" sz="3200" i="1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it-IT" sz="3200" dirty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it-IT" sz="3200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it-IT" sz="2800" dirty="0" smtClean="0">
                <a:latin typeface="+mn-lt"/>
              </a:rPr>
              <a:t>from</a:t>
            </a:r>
            <a:r>
              <a:rPr lang="it-IT" sz="2800" dirty="0" smtClean="0">
                <a:latin typeface="Symbol" pitchFamily="18" charset="2"/>
              </a:rPr>
              <a:t> </a:t>
            </a:r>
            <a:r>
              <a:rPr lang="en-US" sz="2800" i="1" dirty="0" smtClean="0"/>
              <a:t>B</a:t>
            </a:r>
            <a:r>
              <a:rPr lang="en-US" sz="2800" baseline="30000" dirty="0" smtClean="0">
                <a:latin typeface="Symbol" pitchFamily="18" charset="2"/>
              </a:rPr>
              <a:t>-</a:t>
            </a:r>
            <a:r>
              <a:rPr lang="en-US" sz="2800" dirty="0" smtClean="0">
                <a:cs typeface="Arial" pitchFamily="34" charset="0"/>
              </a:rPr>
              <a:t>→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baseline="30000" dirty="0" smtClean="0">
                <a:cs typeface="Arial" pitchFamily="34" charset="0"/>
              </a:rPr>
              <a:t>(*)</a:t>
            </a:r>
            <a:r>
              <a:rPr lang="en-US" sz="2800" i="1" dirty="0" smtClean="0">
                <a:cs typeface="Arial" pitchFamily="34" charset="0"/>
              </a:rPr>
              <a:t>K</a:t>
            </a:r>
            <a:r>
              <a:rPr lang="en-US" sz="2800" baseline="30000" dirty="0" smtClean="0">
                <a:latin typeface="Symbol" pitchFamily="18" charset="2"/>
              </a:rPr>
              <a:t>-</a:t>
            </a:r>
            <a:r>
              <a:rPr lang="it-IT" sz="2800" dirty="0" smtClean="0">
                <a:latin typeface="Symbol" pitchFamily="18" charset="2"/>
              </a:rPr>
              <a:t> </a:t>
            </a:r>
            <a:r>
              <a:rPr lang="it-IT" sz="2800" dirty="0"/>
              <a:t>d</a:t>
            </a:r>
            <a:r>
              <a:rPr lang="it-IT" sz="2800" dirty="0" smtClean="0"/>
              <a:t>ecays</a:t>
            </a:r>
            <a:endParaRPr lang="it-IT" sz="2800" dirty="0"/>
          </a:p>
        </p:txBody>
      </p:sp>
      <p:pic>
        <p:nvPicPr>
          <p:cNvPr id="798723" name="Picture 3" descr="BtoDKads_dia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6196" y="1968882"/>
            <a:ext cx="4727173" cy="1754366"/>
          </a:xfrm>
          <a:prstGeom prst="rect">
            <a:avLst/>
          </a:prstGeom>
          <a:noFill/>
        </p:spPr>
      </p:pic>
      <p:graphicFrame>
        <p:nvGraphicFramePr>
          <p:cNvPr id="798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039708"/>
              </p:ext>
            </p:extLst>
          </p:nvPr>
        </p:nvGraphicFramePr>
        <p:xfrm>
          <a:off x="4495819" y="2486688"/>
          <a:ext cx="254776" cy="266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65" name="Equation" r:id="rId5" imgW="368280" imgH="380880" progId="Equation.DSMT4">
                  <p:embed/>
                </p:oleObj>
              </mc:Choice>
              <mc:Fallback>
                <p:oleObj name="Equation" r:id="rId5" imgW="36828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19" y="2486688"/>
                        <a:ext cx="254776" cy="2660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40" name="Oval 20"/>
          <p:cNvSpPr>
            <a:spLocks noChangeArrowheads="1"/>
          </p:cNvSpPr>
          <p:nvPr/>
        </p:nvSpPr>
        <p:spPr bwMode="auto">
          <a:xfrm>
            <a:off x="4709451" y="2789039"/>
            <a:ext cx="82288" cy="88945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Content Placeholder 32"/>
          <p:cNvSpPr>
            <a:spLocks noGrp="1"/>
          </p:cNvSpPr>
          <p:nvPr>
            <p:ph idx="1"/>
          </p:nvPr>
        </p:nvSpPr>
        <p:spPr>
          <a:xfrm>
            <a:off x="946926" y="610308"/>
            <a:ext cx="5000628" cy="4929222"/>
          </a:xfrm>
        </p:spPr>
        <p:txBody>
          <a:bodyPr/>
          <a:lstStyle/>
          <a:p>
            <a:r>
              <a:rPr lang="en-US" sz="1600" dirty="0" smtClean="0"/>
              <a:t>Rates of </a:t>
            </a:r>
            <a:r>
              <a:rPr lang="en-US" sz="1600" i="1" dirty="0" smtClean="0"/>
              <a:t>B</a:t>
            </a:r>
            <a:r>
              <a:rPr lang="en-US" sz="1600" baseline="30000" dirty="0" smtClean="0">
                <a:latin typeface="Arial"/>
                <a:cs typeface="Arial"/>
              </a:rPr>
              <a:t>±</a:t>
            </a:r>
            <a:r>
              <a:rPr lang="en-US" sz="1600" dirty="0" smtClean="0">
                <a:cs typeface="Arial" pitchFamily="34" charset="0"/>
              </a:rPr>
              <a:t>→</a:t>
            </a:r>
            <a:r>
              <a:rPr lang="en-US" sz="1600" i="1" dirty="0" smtClean="0">
                <a:cs typeface="Arial" pitchFamily="34" charset="0"/>
              </a:rPr>
              <a:t>D</a:t>
            </a:r>
            <a:r>
              <a:rPr lang="en-US" sz="1600" baseline="30000" dirty="0" smtClean="0">
                <a:cs typeface="Arial" pitchFamily="34" charset="0"/>
              </a:rPr>
              <a:t> (*) </a:t>
            </a:r>
            <a:r>
              <a:rPr lang="en-US" sz="1600" i="1" dirty="0" smtClean="0">
                <a:cs typeface="Arial" pitchFamily="34" charset="0"/>
              </a:rPr>
              <a:t>K</a:t>
            </a:r>
            <a:r>
              <a:rPr lang="en-US" sz="1600" baseline="30000" dirty="0" smtClean="0">
                <a:cs typeface="Arial"/>
              </a:rPr>
              <a:t>±</a:t>
            </a:r>
            <a:r>
              <a:rPr lang="it-IT" sz="1600" dirty="0">
                <a:latin typeface="Symbol" pitchFamily="18" charset="2"/>
              </a:rPr>
              <a:t> </a:t>
            </a:r>
            <a:r>
              <a:rPr lang="en-US" sz="1600" dirty="0" smtClean="0"/>
              <a:t>decays are sensitive to </a:t>
            </a:r>
            <a:br>
              <a:rPr lang="en-US" sz="1600" dirty="0" smtClean="0"/>
            </a:br>
            <a:r>
              <a:rPr lang="el-GR" sz="1600" i="1" dirty="0" smtClean="0"/>
              <a:t>γ</a:t>
            </a:r>
            <a:r>
              <a:rPr lang="en-US" sz="1600" dirty="0" smtClean="0"/>
              <a:t> through the interference of </a:t>
            </a:r>
            <a:r>
              <a:rPr lang="en-US" sz="1600" i="1" dirty="0" err="1" smtClean="0"/>
              <a:t>b</a:t>
            </a:r>
            <a:r>
              <a:rPr lang="en-US" sz="1600" dirty="0" err="1" smtClean="0"/>
              <a:t>→</a:t>
            </a:r>
            <a:r>
              <a:rPr lang="en-US" sz="1600" i="1" dirty="0" err="1" smtClean="0"/>
              <a:t>c</a:t>
            </a:r>
            <a:r>
              <a:rPr lang="en-US" sz="1600" dirty="0" smtClean="0"/>
              <a:t> and </a:t>
            </a:r>
            <a:r>
              <a:rPr lang="en-US" sz="1600" i="1" dirty="0" err="1" smtClean="0"/>
              <a:t>b</a:t>
            </a:r>
            <a:r>
              <a:rPr lang="en-US" sz="1600" dirty="0" err="1" smtClean="0"/>
              <a:t>→</a:t>
            </a:r>
            <a:r>
              <a:rPr lang="en-US" sz="1600" i="1" dirty="0" err="1" smtClean="0"/>
              <a:t>u</a:t>
            </a:r>
            <a:r>
              <a:rPr lang="en-US" sz="1600" dirty="0" smtClean="0"/>
              <a:t> transitions</a:t>
            </a:r>
          </a:p>
          <a:p>
            <a:pPr lvl="1"/>
            <a:r>
              <a:rPr lang="en-US" dirty="0" smtClean="0"/>
              <a:t>Need states accessible to </a:t>
            </a:r>
            <a:r>
              <a:rPr lang="en-US" i="1" dirty="0" smtClean="0"/>
              <a:t>D</a:t>
            </a:r>
            <a:r>
              <a:rPr lang="en-US" i="0" baseline="30000" dirty="0" smtClean="0">
                <a:cs typeface="Arial" pitchFamily="34" charset="0"/>
              </a:rPr>
              <a:t>(*)0  </a:t>
            </a:r>
            <a:r>
              <a:rPr lang="en-US" dirty="0" smtClean="0">
                <a:cs typeface="Arial" pitchFamily="34" charset="0"/>
              </a:rPr>
              <a:t>and </a:t>
            </a:r>
            <a:r>
              <a:rPr lang="en-US" i="1" dirty="0" smtClean="0">
                <a:cs typeface="Arial Unicode MS" panose="020B0604020202020204" pitchFamily="34" charset="-128"/>
              </a:rPr>
              <a:t>D</a:t>
            </a:r>
            <a:r>
              <a:rPr lang="en-US" i="0" baseline="30000" dirty="0" smtClean="0">
                <a:cs typeface="Arial" pitchFamily="34" charset="0"/>
              </a:rPr>
              <a:t>(*)0</a:t>
            </a:r>
            <a:r>
              <a:rPr lang="en-US" dirty="0" smtClean="0">
                <a:cs typeface="Arial" pitchFamily="34" charset="0"/>
              </a:rPr>
              <a:t> </a:t>
            </a:r>
            <a:endParaRPr lang="en-US" dirty="0" smtClean="0"/>
          </a:p>
          <a:p>
            <a:r>
              <a:rPr lang="en-US" sz="1600" dirty="0" smtClean="0"/>
              <a:t>Several neutral </a:t>
            </a:r>
            <a:r>
              <a:rPr lang="en-US" sz="1600" i="1" dirty="0" smtClean="0"/>
              <a:t>D</a:t>
            </a:r>
            <a:r>
              <a:rPr lang="en-US" sz="1600" i="1" baseline="30000" dirty="0" smtClean="0">
                <a:cs typeface="Arial" pitchFamily="34" charset="0"/>
              </a:rPr>
              <a:t> </a:t>
            </a:r>
            <a:r>
              <a:rPr lang="en-US" sz="1600" baseline="30000" dirty="0" smtClean="0">
                <a:cs typeface="Arial" pitchFamily="34" charset="0"/>
              </a:rPr>
              <a:t>(*) </a:t>
            </a:r>
            <a:r>
              <a:rPr lang="en-US" sz="1600" dirty="0" smtClean="0"/>
              <a:t>final states investigated by </a:t>
            </a:r>
            <a:r>
              <a:rPr lang="en-US" sz="1600" i="1" dirty="0" smtClean="0"/>
              <a:t>B</a:t>
            </a:r>
            <a:r>
              <a:rPr lang="en-US" sz="1600" dirty="0" smtClean="0"/>
              <a:t> factories and CDF</a:t>
            </a:r>
          </a:p>
          <a:p>
            <a:pPr lvl="1"/>
            <a:endParaRPr lang="en-US" dirty="0" smtClean="0"/>
          </a:p>
          <a:p>
            <a:endParaRPr lang="en-US" sz="1600" dirty="0"/>
          </a:p>
        </p:txBody>
      </p:sp>
      <p:sp>
        <p:nvSpPr>
          <p:cNvPr id="798738" name="Text Box 18"/>
          <p:cNvSpPr txBox="1">
            <a:spLocks noChangeArrowheads="1"/>
          </p:cNvSpPr>
          <p:nvPr/>
        </p:nvSpPr>
        <p:spPr bwMode="auto">
          <a:xfrm>
            <a:off x="1086196" y="3850009"/>
            <a:ext cx="3950120" cy="20621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i="1" dirty="0" smtClean="0"/>
              <a:t>GLW : CP </a:t>
            </a:r>
            <a:r>
              <a:rPr lang="en-US" sz="2000" i="1" dirty="0" err="1" smtClean="0"/>
              <a:t>eigenstates</a:t>
            </a:r>
            <a:r>
              <a:rPr lang="en-US" sz="2000" i="1" dirty="0" smtClean="0">
                <a:latin typeface="Symbol" pitchFamily="18" charset="2"/>
              </a:rPr>
              <a:t> (pp</a:t>
            </a:r>
            <a:r>
              <a:rPr lang="en-US" sz="2000" i="1" dirty="0" smtClean="0"/>
              <a:t>, KK, etc.)</a:t>
            </a:r>
          </a:p>
          <a:p>
            <a:pPr algn="l"/>
            <a:r>
              <a:rPr lang="en-US" sz="1100" i="1" dirty="0" err="1" smtClean="0"/>
              <a:t>Gronau</a:t>
            </a:r>
            <a:r>
              <a:rPr lang="en-US" sz="1100" i="1" dirty="0" smtClean="0"/>
              <a:t> &amp; London, PLB 253, 483 (1991);</a:t>
            </a:r>
          </a:p>
          <a:p>
            <a:pPr algn="l"/>
            <a:r>
              <a:rPr lang="en-US" sz="1100" i="1" dirty="0" err="1" smtClean="0"/>
              <a:t>Gronau</a:t>
            </a:r>
            <a:r>
              <a:rPr lang="en-US" sz="1100" i="1" dirty="0" smtClean="0"/>
              <a:t> &amp; Wyler, PLB 265, 172 (1991)</a:t>
            </a:r>
            <a:endParaRPr lang="en-US" sz="2000" i="1" dirty="0" smtClean="0"/>
          </a:p>
          <a:p>
            <a:pPr algn="l" eaLnBrk="0" hangingPunct="0"/>
            <a:r>
              <a:rPr lang="en-US" sz="2000" i="1" dirty="0" smtClean="0"/>
              <a:t>ADS: Flavor DCSD states (</a:t>
            </a:r>
            <a:r>
              <a:rPr lang="en-US" sz="2000" i="1" dirty="0" err="1" smtClean="0"/>
              <a:t>K</a:t>
            </a:r>
            <a:r>
              <a:rPr lang="en-US" sz="2000" i="1" dirty="0" err="1" smtClean="0">
                <a:latin typeface="Symbol" pitchFamily="18" charset="2"/>
              </a:rPr>
              <a:t>p</a:t>
            </a:r>
            <a:r>
              <a:rPr lang="en-US" sz="2000" i="1" dirty="0" smtClean="0"/>
              <a:t>)</a:t>
            </a:r>
          </a:p>
          <a:p>
            <a:pPr algn="l" eaLnBrk="0" hangingPunct="0"/>
            <a:r>
              <a:rPr lang="en-US" sz="1100" i="1" dirty="0" smtClean="0"/>
              <a:t>Atwood, </a:t>
            </a:r>
            <a:r>
              <a:rPr lang="en-US" sz="1100" i="1" dirty="0" err="1" smtClean="0"/>
              <a:t>Dunietz</a:t>
            </a:r>
            <a:r>
              <a:rPr lang="en-US" sz="1100" i="1" dirty="0" smtClean="0"/>
              <a:t>, &amp; </a:t>
            </a:r>
            <a:r>
              <a:rPr lang="en-US" sz="1100" i="1" dirty="0" err="1" smtClean="0"/>
              <a:t>Soni</a:t>
            </a:r>
            <a:r>
              <a:rPr lang="en-US" sz="1100" i="1" dirty="0" smtClean="0"/>
              <a:t>, PRL 78, 3257 (1997),</a:t>
            </a:r>
          </a:p>
          <a:p>
            <a:pPr algn="l" eaLnBrk="0" hangingPunct="0"/>
            <a:r>
              <a:rPr lang="en-US" sz="1100" i="1" dirty="0" smtClean="0"/>
              <a:t>Atwood, </a:t>
            </a:r>
            <a:r>
              <a:rPr lang="en-US" sz="1100" i="1" dirty="0" err="1" smtClean="0"/>
              <a:t>Dunietz</a:t>
            </a:r>
            <a:r>
              <a:rPr lang="en-US" sz="1100" i="1" dirty="0" smtClean="0"/>
              <a:t>, &amp; </a:t>
            </a:r>
            <a:r>
              <a:rPr lang="en-US" sz="1100" i="1" dirty="0" err="1" smtClean="0"/>
              <a:t>Soni</a:t>
            </a:r>
            <a:r>
              <a:rPr lang="en-US" sz="1100" i="1" dirty="0" smtClean="0"/>
              <a:t>, PRD 63, 036005 (2001)</a:t>
            </a:r>
          </a:p>
          <a:p>
            <a:pPr algn="l"/>
            <a:r>
              <a:rPr lang="en-US" sz="2000" i="1" dirty="0" smtClean="0"/>
              <a:t>GGSZ: 3-body decays (</a:t>
            </a:r>
            <a:r>
              <a:rPr lang="en-US" sz="2000" i="1" dirty="0" err="1" smtClean="0"/>
              <a:t>K</a:t>
            </a:r>
            <a:r>
              <a:rPr lang="en-US" sz="2000" baseline="-25000" dirty="0" err="1" smtClean="0"/>
              <a:t>S</a:t>
            </a:r>
            <a:r>
              <a:rPr lang="en-US" sz="2000" i="1" dirty="0" err="1" smtClean="0">
                <a:latin typeface="Symbol" pitchFamily="18" charset="2"/>
              </a:rPr>
              <a:t>pp</a:t>
            </a:r>
            <a:r>
              <a:rPr lang="en-US" sz="2000" i="1" dirty="0" smtClean="0">
                <a:latin typeface="Symbol" pitchFamily="18" charset="2"/>
              </a:rPr>
              <a:t>, </a:t>
            </a:r>
            <a:r>
              <a:rPr lang="en-US" sz="2000" i="1" dirty="0" smtClean="0"/>
              <a:t>K</a:t>
            </a:r>
            <a:r>
              <a:rPr lang="en-US" sz="2000" baseline="-25000" dirty="0" smtClean="0"/>
              <a:t>S</a:t>
            </a:r>
            <a:r>
              <a:rPr lang="en-US" sz="2000" i="1" dirty="0" smtClean="0">
                <a:latin typeface="+mn-lt"/>
              </a:rPr>
              <a:t>KK</a:t>
            </a:r>
            <a:r>
              <a:rPr lang="en-US" sz="2000" i="1" dirty="0" smtClean="0"/>
              <a:t>)</a:t>
            </a:r>
          </a:p>
          <a:p>
            <a:pPr algn="l" eaLnBrk="0" hangingPunct="0"/>
            <a:r>
              <a:rPr lang="en-US" sz="1100" i="1" dirty="0" err="1" smtClean="0"/>
              <a:t>Giri</a:t>
            </a:r>
            <a:r>
              <a:rPr lang="en-US" sz="1100" i="1" dirty="0" smtClean="0"/>
              <a:t>, Grossman, </a:t>
            </a:r>
            <a:r>
              <a:rPr lang="en-US" sz="1100" i="1" dirty="0" err="1" smtClean="0"/>
              <a:t>Soffer</a:t>
            </a:r>
            <a:r>
              <a:rPr lang="en-US" sz="1100" i="1" dirty="0" smtClean="0"/>
              <a:t>, &amp; </a:t>
            </a:r>
            <a:r>
              <a:rPr lang="en-US" sz="1100" i="1" dirty="0" err="1" smtClean="0"/>
              <a:t>Zupan</a:t>
            </a:r>
            <a:r>
              <a:rPr lang="en-US" sz="1100" i="1" dirty="0" smtClean="0"/>
              <a:t>, PRD 68, 054018 (2003)</a:t>
            </a:r>
          </a:p>
          <a:p>
            <a:pPr algn="l" eaLnBrk="0" hangingPunct="0"/>
            <a:r>
              <a:rPr lang="en-US" sz="1100" i="1" dirty="0" err="1" smtClean="0"/>
              <a:t>Bondar</a:t>
            </a:r>
            <a:r>
              <a:rPr lang="en-US" sz="1100" i="1" dirty="0" smtClean="0"/>
              <a:t>, PRD 70, 072003 (2004)</a:t>
            </a: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3052872" y="2856953"/>
            <a:ext cx="355438" cy="359377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5457931" y="2486688"/>
            <a:ext cx="355438" cy="359377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418" y="4535679"/>
            <a:ext cx="2780582" cy="2035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r="48181"/>
          <a:stretch/>
        </p:blipFill>
        <p:spPr>
          <a:xfrm>
            <a:off x="6379842" y="0"/>
            <a:ext cx="2764158" cy="23520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50082"/>
          <a:stretch/>
        </p:blipFill>
        <p:spPr>
          <a:xfrm>
            <a:off x="6390729" y="2251049"/>
            <a:ext cx="2662776" cy="2352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632675" y="171986"/>
            <a:ext cx="965659" cy="27782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963382" y="2375006"/>
            <a:ext cx="661411" cy="27095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567344"/>
              </p:ext>
            </p:extLst>
          </p:nvPr>
        </p:nvGraphicFramePr>
        <p:xfrm>
          <a:off x="7617108" y="154888"/>
          <a:ext cx="965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66" name="Equation" r:id="rId9" imgW="965200" imgH="254000" progId="Equation.DSMT4">
                  <p:embed/>
                </p:oleObj>
              </mc:Choice>
              <mc:Fallback>
                <p:oleObj name="Equation" r:id="rId9" imgW="9652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17108" y="154888"/>
                        <a:ext cx="9652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077571"/>
              </p:ext>
            </p:extLst>
          </p:nvPr>
        </p:nvGraphicFramePr>
        <p:xfrm>
          <a:off x="7658100" y="2430463"/>
          <a:ext cx="1003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67" name="Equation" r:id="rId11" imgW="1003300" imgH="266700" progId="Equation.3">
                  <p:embed/>
                </p:oleObj>
              </mc:Choice>
              <mc:Fallback>
                <p:oleObj name="Equation" r:id="rId11" imgW="10033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58100" y="2430463"/>
                        <a:ext cx="1003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062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338" y="129687"/>
            <a:ext cx="7239000" cy="393700"/>
          </a:xfrm>
        </p:spPr>
        <p:txBody>
          <a:bodyPr/>
          <a:lstStyle/>
          <a:p>
            <a:r>
              <a:rPr lang="en-US" sz="3200" dirty="0" smtClean="0"/>
              <a:t>Global CKM Fit</a:t>
            </a:r>
            <a:endParaRPr lang="en-US" sz="3200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</p:nvPr>
        </p:nvGraphicFramePr>
        <p:xfrm>
          <a:off x="2471738" y="3392488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25" name="Equation" r:id="rId4" imgW="0" imgH="0" progId="Equation.DSMT4">
                  <p:embed/>
                </p:oleObj>
              </mc:Choice>
              <mc:Fallback>
                <p:oleObj name="Equation" r:id="rId4" imgW="0" imgH="0" progId="Equation.DSMT4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738" y="3392488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5917333" y="326537"/>
            <a:ext cx="3119583" cy="5738834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Consistency of angles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Consistency of angles and sides from global fit</a:t>
            </a:r>
          </a:p>
          <a:p>
            <a:pPr lvl="2"/>
            <a:endParaRPr lang="en-US" sz="1200" dirty="0">
              <a:solidFill>
                <a:srgbClr val="FF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233377"/>
              </p:ext>
            </p:extLst>
          </p:nvPr>
        </p:nvGraphicFramePr>
        <p:xfrm>
          <a:off x="6229350" y="786909"/>
          <a:ext cx="2054225" cy="161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26" name="Equation" r:id="rId5" imgW="1066680" imgH="838080" progId="Equation.DSMT4">
                  <p:embed/>
                </p:oleObj>
              </mc:Choice>
              <mc:Fallback>
                <p:oleObj name="Equation" r:id="rId5" imgW="106668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0" y="786909"/>
                        <a:ext cx="2054225" cy="161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516130"/>
              </p:ext>
            </p:extLst>
          </p:nvPr>
        </p:nvGraphicFramePr>
        <p:xfrm>
          <a:off x="6229350" y="2481263"/>
          <a:ext cx="249555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27" name="Equation" r:id="rId7" imgW="1295280" imgH="304560" progId="Equation.DSMT4">
                  <p:embed/>
                </p:oleObj>
              </mc:Choice>
              <mc:Fallback>
                <p:oleObj name="Equation" r:id="rId7" imgW="12952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0" y="2481263"/>
                        <a:ext cx="2495550" cy="587375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713227"/>
              </p:ext>
            </p:extLst>
          </p:nvPr>
        </p:nvGraphicFramePr>
        <p:xfrm>
          <a:off x="1563231" y="5235570"/>
          <a:ext cx="2633663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28" name="Equation" r:id="rId9" imgW="1727200" imgH="520700" progId="Equation.3">
                  <p:embed/>
                </p:oleObj>
              </mc:Choice>
              <mc:Fallback>
                <p:oleObj name="Equation" r:id="rId9" imgW="17272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3231" y="5235570"/>
                        <a:ext cx="2633663" cy="792162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338" y="962493"/>
            <a:ext cx="4887441" cy="4361577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836623"/>
              </p:ext>
            </p:extLst>
          </p:nvPr>
        </p:nvGraphicFramePr>
        <p:xfrm>
          <a:off x="4641402" y="5309658"/>
          <a:ext cx="3078163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29" name="Equation" r:id="rId12" imgW="2019300" imgH="431800" progId="Equation.3">
                  <p:embed/>
                </p:oleObj>
              </mc:Choice>
              <mc:Fallback>
                <p:oleObj name="Equation" r:id="rId12" imgW="2019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402" y="5309658"/>
                        <a:ext cx="3078163" cy="657225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23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90113"/>
          <p:cNvSpPr>
            <a:spLocks noGrp="1" noChangeArrowheads="1"/>
          </p:cNvSpPr>
          <p:nvPr>
            <p:ph type="title" idx="4294967295"/>
          </p:nvPr>
        </p:nvSpPr>
        <p:spPr>
          <a:xfrm>
            <a:off x="1049561" y="123506"/>
            <a:ext cx="7934129" cy="544175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unitarity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triangle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Shape 44034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r>
              <a:rPr lang="en-US">
                <a:latin typeface="Verdana" charset="0"/>
              </a:rPr>
              <a:t> </a:t>
            </a:r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5729675" y="5566411"/>
            <a:ext cx="2755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 dirty="0">
                <a:latin typeface="+mj-lt"/>
              </a:rPr>
              <a:t>CP</a:t>
            </a:r>
            <a:r>
              <a:rPr lang="en-US" sz="1800" dirty="0">
                <a:latin typeface="+mj-lt"/>
              </a:rPr>
              <a:t>-violating measurements</a:t>
            </a:r>
          </a:p>
        </p:txBody>
      </p:sp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5575168" y="2897049"/>
            <a:ext cx="30298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j-lt"/>
              </a:rPr>
              <a:t>Tree-dominated measurements</a:t>
            </a:r>
          </a:p>
        </p:txBody>
      </p:sp>
      <p:sp>
        <p:nvSpPr>
          <p:cNvPr id="31753" name="Text Box 11"/>
          <p:cNvSpPr txBox="1">
            <a:spLocks noChangeArrowheads="1"/>
          </p:cNvSpPr>
          <p:nvPr/>
        </p:nvSpPr>
        <p:spPr bwMode="auto">
          <a:xfrm>
            <a:off x="1159287" y="5566411"/>
            <a:ext cx="3967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+mj-lt"/>
              </a:rPr>
              <a:t>Loop (mixing)-</a:t>
            </a:r>
            <a:r>
              <a:rPr lang="en-US" sz="1800" dirty="0" smtClean="0">
                <a:latin typeface="+mj-lt"/>
              </a:rPr>
              <a:t>dominated measurements</a:t>
            </a:r>
            <a:endParaRPr lang="en-US" sz="1800" dirty="0">
              <a:latin typeface="+mj-lt"/>
            </a:endParaRPr>
          </a:p>
        </p:txBody>
      </p:sp>
      <p:sp>
        <p:nvSpPr>
          <p:cNvPr id="31755" name="Text Box 13"/>
          <p:cNvSpPr txBox="1">
            <a:spLocks noChangeArrowheads="1"/>
          </p:cNvSpPr>
          <p:nvPr/>
        </p:nvSpPr>
        <p:spPr bwMode="auto">
          <a:xfrm>
            <a:off x="2012358" y="2897049"/>
            <a:ext cx="1858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j-lt"/>
              </a:rPr>
              <a:t>All measurements</a:t>
            </a:r>
          </a:p>
        </p:txBody>
      </p:sp>
      <p:pic>
        <p:nvPicPr>
          <p:cNvPr id="154626" name="Picture 2" descr="http://ckmfitter.in2p3.fr/www/results/plots_moriond14/png/rhoeta_small_globa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2682"/>
          <a:stretch/>
        </p:blipFill>
        <p:spPr bwMode="auto">
          <a:xfrm>
            <a:off x="919410" y="644282"/>
            <a:ext cx="4097216" cy="2258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8" name="Picture 4" descr="http://ckmfitter.in2p3.fr/www/results/plots_moriond14/png/rhoeta_small_tre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r="2634"/>
          <a:stretch/>
        </p:blipFill>
        <p:spPr bwMode="auto">
          <a:xfrm>
            <a:off x="5016626" y="646850"/>
            <a:ext cx="4102226" cy="2268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2" name="Picture 8" descr="http://ckmfitter.in2p3.fr/www/results/plots_moriond14/png/rhoeta_small_noBtaunu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r="2811"/>
          <a:stretch/>
        </p:blipFill>
        <p:spPr bwMode="auto">
          <a:xfrm>
            <a:off x="948290" y="3236994"/>
            <a:ext cx="4105836" cy="22659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0" name="Picture 6" descr="http://ckmfitter.in2p3.fr/www/results/plots_moriond14/png/rhoeta_small_CPviolating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r="2985"/>
          <a:stretch/>
        </p:blipFill>
        <p:spPr bwMode="auto">
          <a:xfrm>
            <a:off x="5003048" y="3242603"/>
            <a:ext cx="4096871" cy="22672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656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080" y="132160"/>
            <a:ext cx="7239000" cy="393700"/>
          </a:xfrm>
        </p:spPr>
        <p:txBody>
          <a:bodyPr/>
          <a:lstStyle/>
          <a:p>
            <a:r>
              <a:rPr lang="en-US" dirty="0" smtClean="0"/>
              <a:t>A full CKM fit with the Scan </a:t>
            </a:r>
            <a:r>
              <a:rPr lang="en-US" dirty="0"/>
              <a:t>M</a:t>
            </a:r>
            <a:r>
              <a:rPr lang="en-US" dirty="0" smtClean="0"/>
              <a:t>ethod</a:t>
            </a:r>
            <a:endParaRPr lang="en-US" dirty="0"/>
          </a:p>
        </p:txBody>
      </p:sp>
      <p:pic>
        <p:nvPicPr>
          <p:cNvPr id="5" name="Content Placeholder 4" descr="poster_fig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1" t="-4299" r="-5558" b="-4491"/>
          <a:stretch/>
        </p:blipFill>
        <p:spPr>
          <a:xfrm>
            <a:off x="902345" y="463312"/>
            <a:ext cx="8431261" cy="455748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Hitlin                                           </a:t>
            </a:r>
            <a:r>
              <a:rPr lang="en-US" i="1" smtClean="0"/>
              <a:t>BABAR </a:t>
            </a:r>
            <a:r>
              <a:rPr lang="en-US" smtClean="0"/>
              <a:t>Physics </a:t>
            </a:r>
            <a:r>
              <a:rPr lang="en-US" i="1" smtClean="0"/>
              <a:t>                                        </a:t>
            </a:r>
            <a:r>
              <a:rPr lang="en-US" smtClean="0"/>
              <a:t>Fifty Years of </a:t>
            </a:r>
            <a:r>
              <a:rPr lang="en-US" i="1" smtClean="0"/>
              <a:t>CP </a:t>
            </a:r>
            <a:r>
              <a:rPr lang="en-US" smtClean="0"/>
              <a:t>Violation </a:t>
            </a:r>
            <a:r>
              <a:rPr lang="en-US" i="1" smtClean="0"/>
              <a:t>                         </a:t>
            </a:r>
            <a:r>
              <a:rPr lang="en-US" smtClean="0"/>
              <a:t>July 10, 2014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166713"/>
              </p:ext>
            </p:extLst>
          </p:nvPr>
        </p:nvGraphicFramePr>
        <p:xfrm>
          <a:off x="5422119" y="3772068"/>
          <a:ext cx="3688048" cy="2497455"/>
        </p:xfrm>
        <a:graphic>
          <a:graphicData uri="http://schemas.openxmlformats.org/drawingml/2006/table">
            <a:tbl>
              <a:tblPr/>
              <a:tblGrid>
                <a:gridCol w="1904999"/>
                <a:gridCol w="1783049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Parameter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(95% CL range)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Full fit 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A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0.058—0.191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0.314—0.406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[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19.0—25.8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[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81.1—93.3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[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62.8—79.8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08118" y="4775968"/>
            <a:ext cx="3751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assumptions as to the </a:t>
            </a:r>
            <a:br>
              <a:rPr lang="en-US" sz="2000" dirty="0" smtClean="0"/>
            </a:br>
            <a:r>
              <a:rPr lang="en-US" sz="2000" dirty="0" smtClean="0"/>
              <a:t>distribution of theory uncertainties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108118" y="5546106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</a:t>
            </a:r>
            <a:r>
              <a:rPr lang="en-US" sz="14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 Eigen, G.P. Dubois-</a:t>
            </a:r>
            <a:r>
              <a:rPr lang="en-US" sz="1400" dirty="0" err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Felsmann</a:t>
            </a:r>
            <a:r>
              <a:rPr lang="en-US" sz="14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, D.G. Hitlin, F.C. </a:t>
            </a:r>
            <a:r>
              <a:rPr lang="en-US" sz="14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Porter</a:t>
            </a:r>
            <a:br>
              <a:rPr lang="en-US" sz="14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400" i="1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Phys. Rev. </a:t>
            </a:r>
            <a:r>
              <a:rPr lang="en-US" sz="1400" b="1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D89</a:t>
            </a:r>
            <a:r>
              <a:rPr lang="en-US" sz="1400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, 033004 (2014) </a:t>
            </a:r>
            <a:endParaRPr lang="en-US" sz="20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8472" y="3031299"/>
            <a:ext cx="940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|V</a:t>
            </a:r>
            <a:r>
              <a:rPr lang="en-US" sz="1600" i="1" baseline="-25000" dirty="0" smtClean="0"/>
              <a:t>ub</a:t>
            </a:r>
            <a:r>
              <a:rPr lang="en-US" sz="1600" dirty="0" smtClean="0"/>
              <a:t>|/|</a:t>
            </a:r>
            <a:r>
              <a:rPr lang="en-US" sz="1600" i="1" dirty="0" smtClean="0"/>
              <a:t>V</a:t>
            </a:r>
            <a:r>
              <a:rPr lang="en-US" sz="1600" i="1" baseline="-25000" dirty="0" smtClean="0"/>
              <a:t>cb</a:t>
            </a:r>
            <a:r>
              <a:rPr lang="en-US" sz="1600" i="1" dirty="0" smtClean="0"/>
              <a:t>|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697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266" y="229706"/>
            <a:ext cx="4179609" cy="393700"/>
          </a:xfrm>
        </p:spPr>
        <p:txBody>
          <a:bodyPr/>
          <a:lstStyle/>
          <a:p>
            <a:r>
              <a:rPr lang="en-US" sz="3200" dirty="0" smtClean="0"/>
              <a:t>CKM matrix </a:t>
            </a:r>
            <a:r>
              <a:rPr lang="en-US" sz="3200" dirty="0" err="1" smtClean="0"/>
              <a:t>unitarity</a:t>
            </a:r>
            <a:endParaRPr lang="en-US" sz="3200" dirty="0"/>
          </a:p>
        </p:txBody>
      </p:sp>
      <p:graphicFrame>
        <p:nvGraphicFramePr>
          <p:cNvPr id="18329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240967"/>
              </p:ext>
            </p:extLst>
          </p:nvPr>
        </p:nvGraphicFramePr>
        <p:xfrm>
          <a:off x="1027107" y="1845215"/>
          <a:ext cx="8005762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46" name="Equation" r:id="rId3" imgW="6006960" imgH="863280" progId="Equation.3">
                  <p:embed/>
                </p:oleObj>
              </mc:Choice>
              <mc:Fallback>
                <p:oleObj name="Equation" r:id="rId3" imgW="600696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107" y="1845215"/>
                        <a:ext cx="8005762" cy="1150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2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838485"/>
              </p:ext>
            </p:extLst>
          </p:nvPr>
        </p:nvGraphicFramePr>
        <p:xfrm>
          <a:off x="6742642" y="133061"/>
          <a:ext cx="2106278" cy="1474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47" name="Equation" r:id="rId5" imgW="1015920" imgH="711000" progId="Equation.DSMT4">
                  <p:embed/>
                </p:oleObj>
              </mc:Choice>
              <mc:Fallback>
                <p:oleObj name="Equation" r:id="rId5" imgW="101592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2642" y="133061"/>
                        <a:ext cx="2106278" cy="147439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3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750285"/>
              </p:ext>
            </p:extLst>
          </p:nvPr>
        </p:nvGraphicFramePr>
        <p:xfrm>
          <a:off x="3814683" y="3221558"/>
          <a:ext cx="43688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48" name="Equation" r:id="rId7" imgW="2641320" imgH="990360" progId="Equation.DSMT4">
                  <p:embed/>
                </p:oleObj>
              </mc:Choice>
              <mc:Fallback>
                <p:oleObj name="Equation" r:id="rId7" imgW="264132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683" y="3221558"/>
                        <a:ext cx="4368800" cy="1638300"/>
                      </a:xfrm>
                      <a:prstGeom prst="rect">
                        <a:avLst/>
                      </a:prstGeom>
                      <a:solidFill>
                        <a:srgbClr val="FFFFFF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1723" y="775425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PDG review fits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856207"/>
              </p:ext>
            </p:extLst>
          </p:nvPr>
        </p:nvGraphicFramePr>
        <p:xfrm>
          <a:off x="4784674" y="5321920"/>
          <a:ext cx="2389750" cy="578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49" name="Equation" r:id="rId9" imgW="1206500" imgH="292100" progId="Equation.DSMT4">
                  <p:embed/>
                </p:oleObj>
              </mc:Choice>
              <mc:Fallback>
                <p:oleObj name="Equation" r:id="rId9" imgW="12065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84674" y="5321920"/>
                        <a:ext cx="2389750" cy="578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28928" y="3216582"/>
            <a:ext cx="2287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Row and column</a:t>
            </a:r>
            <a:br>
              <a:rPr lang="en-US" dirty="0" smtClean="0"/>
            </a:br>
            <a:r>
              <a:rPr lang="en-US" dirty="0" err="1" smtClean="0"/>
              <a:t>unitarity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32663" y="5340223"/>
            <a:ext cx="3005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Jarkskog</a:t>
            </a:r>
            <a:r>
              <a:rPr lang="en-US" dirty="0" smtClean="0"/>
              <a:t> 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440" y="132160"/>
            <a:ext cx="7239000" cy="393700"/>
          </a:xfrm>
        </p:spPr>
        <p:txBody>
          <a:bodyPr/>
          <a:lstStyle/>
          <a:p>
            <a:r>
              <a:rPr lang="en-US" sz="2800" dirty="0" smtClean="0"/>
              <a:t>The CKM Matrix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328164" y="592488"/>
            <a:ext cx="223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d          s       b</a:t>
            </a:r>
            <a:endParaRPr lang="en-US" sz="2400" i="1" dirty="0"/>
          </a:p>
        </p:txBody>
      </p:sp>
      <p:sp>
        <p:nvSpPr>
          <p:cNvPr id="31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98083" y="922662"/>
            <a:ext cx="4214404" cy="1991927"/>
            <a:chOff x="893119" y="910885"/>
            <a:chExt cx="4214404" cy="1991927"/>
          </a:xfrm>
        </p:grpSpPr>
        <p:sp>
          <p:nvSpPr>
            <p:cNvPr id="19" name="TextBox 18"/>
            <p:cNvSpPr txBox="1"/>
            <p:nvPr/>
          </p:nvSpPr>
          <p:spPr>
            <a:xfrm>
              <a:off x="4574780" y="1058974"/>
              <a:ext cx="532743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00"/>
                  </a:solidFill>
                </a:rPr>
                <a:t>u</a:t>
              </a:r>
            </a:p>
            <a:p>
              <a:r>
                <a:rPr lang="en-US" sz="1400" i="1" dirty="0" smtClean="0">
                  <a:solidFill>
                    <a:srgbClr val="000000"/>
                  </a:solidFill>
                </a:rPr>
                <a:t> </a:t>
              </a:r>
              <a:endParaRPr lang="en-US" sz="1600" i="1" dirty="0" smtClean="0">
                <a:solidFill>
                  <a:srgbClr val="000000"/>
                </a:solidFill>
              </a:endParaRPr>
            </a:p>
            <a:p>
              <a:r>
                <a:rPr lang="en-US" sz="2400" i="1" dirty="0" smtClean="0">
                  <a:solidFill>
                    <a:srgbClr val="000000"/>
                  </a:solidFill>
                </a:rPr>
                <a:t>c</a:t>
              </a:r>
            </a:p>
            <a:p>
              <a:r>
                <a:rPr lang="en-US" sz="1600" i="1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2400" i="1" dirty="0" smtClean="0">
                  <a:solidFill>
                    <a:srgbClr val="000000"/>
                  </a:solidFill>
                </a:rPr>
                <a:t>t</a:t>
              </a:r>
              <a:endParaRPr lang="en-US" sz="2400" i="1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7455119"/>
                </p:ext>
              </p:extLst>
            </p:nvPr>
          </p:nvGraphicFramePr>
          <p:xfrm>
            <a:off x="1953697" y="910885"/>
            <a:ext cx="2656467" cy="19919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412" name="Equation" r:id="rId4" imgW="965200" imgH="723900" progId="Equation.DSMT4">
                    <p:embed/>
                  </p:oleObj>
                </mc:Choice>
                <mc:Fallback>
                  <p:oleObj name="Equation" r:id="rId4" imgW="965200" imgH="723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53697" y="910885"/>
                          <a:ext cx="2656467" cy="19919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893119" y="1535243"/>
              <a:ext cx="1297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V</a:t>
              </a:r>
              <a:r>
                <a:rPr lang="en-US" baseline="-25000" dirty="0" smtClean="0"/>
                <a:t>CKM  </a:t>
              </a:r>
              <a:r>
                <a:rPr lang="en-US" dirty="0" smtClean="0"/>
                <a:t>=</a:t>
              </a:r>
              <a:endParaRPr lang="en-US" dirty="0"/>
            </a:p>
          </p:txBody>
        </p:sp>
      </p:grpSp>
      <p:pic>
        <p:nvPicPr>
          <p:cNvPr id="36" name="Picture 35" descr="cvm_element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07" y="3060369"/>
            <a:ext cx="3926307" cy="301729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/>
          <a:srcRect t="11533"/>
          <a:stretch/>
        </p:blipFill>
        <p:spPr bwMode="auto">
          <a:xfrm>
            <a:off x="5846869" y="2526893"/>
            <a:ext cx="3191306" cy="172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 bwMode="auto">
          <a:xfrm>
            <a:off x="6094585" y="679297"/>
            <a:ext cx="437460" cy="24773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397015"/>
              </p:ext>
            </p:extLst>
          </p:nvPr>
        </p:nvGraphicFramePr>
        <p:xfrm>
          <a:off x="5542619" y="1620050"/>
          <a:ext cx="3274311" cy="5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13" name="Equation" r:id="rId8" imgW="1524000" imgH="254000" progId="Equation.DSMT4">
                  <p:embed/>
                </p:oleObj>
              </mc:Choice>
              <mc:Fallback>
                <p:oleObj name="Equation" r:id="rId8" imgW="15240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42619" y="1620050"/>
                        <a:ext cx="3274311" cy="545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48299" y="751975"/>
            <a:ext cx="3421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There are six </a:t>
            </a:r>
            <a:r>
              <a:rPr lang="en-US" sz="1800" dirty="0" err="1" smtClean="0"/>
              <a:t>unitarity</a:t>
            </a:r>
            <a:r>
              <a:rPr lang="en-US" sz="1800" dirty="0" smtClean="0"/>
              <a:t> conditions: </a:t>
            </a:r>
            <a:br>
              <a:rPr lang="en-US" sz="1800" dirty="0" smtClean="0"/>
            </a:br>
            <a:r>
              <a:rPr lang="en-US" sz="1800" dirty="0" smtClean="0"/>
              <a:t>one has sides of comparable length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97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718096" y="115111"/>
            <a:ext cx="3425903" cy="363602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Eight different transitions related by different symmetries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These transitions are related by </a:t>
            </a:r>
            <a:r>
              <a:rPr lang="en-US" i="1" dirty="0" smtClean="0"/>
              <a:t>CP</a:t>
            </a:r>
            <a:r>
              <a:rPr lang="en-US" dirty="0" smtClean="0"/>
              <a:t>, </a:t>
            </a:r>
            <a:r>
              <a:rPr lang="en-US" i="1" dirty="0" smtClean="0"/>
              <a:t>T</a:t>
            </a:r>
            <a:r>
              <a:rPr lang="en-US" dirty="0" smtClean="0"/>
              <a:t> and  </a:t>
            </a:r>
            <a:r>
              <a:rPr lang="en-US" i="1" dirty="0" smtClean="0"/>
              <a:t>CPT</a:t>
            </a:r>
            <a:r>
              <a:rPr lang="en-US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transition represents a distinct set of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Analysis consists of comparing the </a:t>
            </a:r>
            <a:r>
              <a:rPr lang="en-US" i="1" dirty="0" smtClean="0"/>
              <a:t>t</a:t>
            </a:r>
            <a:r>
              <a:rPr lang="en-US" dirty="0" smtClean="0"/>
              <a:t> </a:t>
            </a:r>
            <a:r>
              <a:rPr lang="en-US" dirty="0"/>
              <a:t>dependence of the transitions related by the various </a:t>
            </a:r>
            <a:r>
              <a:rPr lang="en-US" dirty="0" smtClean="0"/>
              <a:t>transitions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Not all independent – show results for </a:t>
            </a:r>
            <a:r>
              <a:rPr lang="en-US" dirty="0" smtClean="0"/>
              <a:t>six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191768" y="211582"/>
            <a:ext cx="4284223" cy="3562804"/>
            <a:chOff x="1191768" y="403570"/>
            <a:chExt cx="4284223" cy="3562804"/>
          </a:xfrm>
        </p:grpSpPr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768" y="403570"/>
              <a:ext cx="1009524" cy="228572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6943" y="403570"/>
              <a:ext cx="1019048" cy="228572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8338" y="468344"/>
              <a:ext cx="790476" cy="180953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768" y="1781135"/>
              <a:ext cx="1009524" cy="228572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56181" y="1784183"/>
              <a:ext cx="1019048" cy="228572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56190" y="3680660"/>
              <a:ext cx="1019048" cy="285714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56190" y="2326555"/>
              <a:ext cx="1019048" cy="285714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91782" y="2322999"/>
              <a:ext cx="1019048" cy="285714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91782" y="3677104"/>
              <a:ext cx="1019048" cy="285714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69292" y="752715"/>
              <a:ext cx="380952" cy="961905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02272" y="748397"/>
              <a:ext cx="380952" cy="961905"/>
            </a:xfrm>
            <a:prstGeom prst="rect">
              <a:avLst/>
            </a:prstGeom>
          </p:spPr>
        </p:pic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6569" y="3726383"/>
              <a:ext cx="790476" cy="180953"/>
            </a:xfrm>
            <a:prstGeom prst="rect">
              <a:avLst/>
            </a:prstGeom>
          </p:spPr>
        </p:pic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67269" y="2684633"/>
              <a:ext cx="380952" cy="961905"/>
            </a:xfrm>
            <a:prstGeom prst="rect">
              <a:avLst/>
            </a:prstGeom>
          </p:spPr>
        </p:pic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32261" y="2684633"/>
              <a:ext cx="380952" cy="961905"/>
            </a:xfrm>
            <a:prstGeom prst="rect">
              <a:avLst/>
            </a:prstGeom>
          </p:spPr>
        </p:pic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6569" y="2390566"/>
              <a:ext cx="790476" cy="180953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6560" y="1833463"/>
              <a:ext cx="790476" cy="180953"/>
            </a:xfrm>
            <a:prstGeom prst="rect">
              <a:avLst/>
            </a:prstGeom>
          </p:spPr>
        </p:pic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29451" y="1135645"/>
              <a:ext cx="561905" cy="190476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39937" y="2677775"/>
              <a:ext cx="142857" cy="961905"/>
            </a:xfrm>
            <a:prstGeom prst="rect">
              <a:avLst/>
            </a:prstGeom>
            <a:scene3d>
              <a:camera prst="orthographicFront">
                <a:rot lat="0" lon="0" rev="3420000"/>
              </a:camera>
              <a:lightRig rig="threePt" dir="t"/>
            </a:scene3d>
          </p:spPr>
        </p:pic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40426" y="3059137"/>
              <a:ext cx="561905" cy="190476"/>
            </a:xfrm>
            <a:prstGeom prst="rect">
              <a:avLst/>
            </a:prstGeom>
          </p:spPr>
        </p:pic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41207" y="2675489"/>
              <a:ext cx="142857" cy="961905"/>
            </a:xfrm>
            <a:prstGeom prst="rect">
              <a:avLst/>
            </a:prstGeom>
            <a:scene3d>
              <a:camera prst="orthographicFront">
                <a:rot lat="0" lon="0" rev="7380000"/>
              </a:camera>
              <a:lightRig rig="threePt" dir="t"/>
            </a:scene3d>
          </p:spPr>
        </p:pic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41198" y="742809"/>
              <a:ext cx="142857" cy="961905"/>
            </a:xfrm>
            <a:prstGeom prst="rect">
              <a:avLst/>
            </a:prstGeom>
            <a:scene3d>
              <a:camera prst="orthographicFront">
                <a:rot lat="0" lon="0" rev="7380000"/>
              </a:camera>
              <a:lightRig rig="threePt" dir="t"/>
            </a:scene3d>
          </p:spPr>
        </p:pic>
        <p:pic>
          <p:nvPicPr>
            <p:cNvPr id="41" name="Picture 40" descr="latex-image-1.pd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41198" y="742809"/>
              <a:ext cx="142857" cy="961905"/>
            </a:xfrm>
            <a:prstGeom prst="rect">
              <a:avLst/>
            </a:prstGeom>
            <a:scene3d>
              <a:camera prst="orthographicFront">
                <a:rot lat="0" lon="0" rev="3420000"/>
              </a:camera>
              <a:lightRig rig="threePt" dir="t"/>
            </a:scene3d>
          </p:spPr>
        </p:pic>
      </p:grpSp>
      <p:cxnSp>
        <p:nvCxnSpPr>
          <p:cNvPr id="8" name="Straight Connector 7"/>
          <p:cNvCxnSpPr/>
          <p:nvPr/>
        </p:nvCxnSpPr>
        <p:spPr bwMode="auto">
          <a:xfrm flipH="1">
            <a:off x="2941983" y="5274365"/>
            <a:ext cx="1457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1191768" y="1992680"/>
            <a:ext cx="4400649" cy="188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9" name="Content Placeholder 3"/>
          <p:cNvSpPr txBox="1">
            <a:spLocks/>
          </p:cNvSpPr>
          <p:nvPr/>
        </p:nvSpPr>
        <p:spPr bwMode="auto">
          <a:xfrm>
            <a:off x="1091594" y="3904866"/>
            <a:ext cx="7772400" cy="274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Monotype Sorts" charset="2"/>
              <a:buChar char="p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5FB"/>
              </a:buClr>
              <a:buSzPct val="100000"/>
              <a:buFont typeface="ZapfDingbats" charset="2"/>
              <a:buChar char="m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Dingbats" charset="2"/>
              <a:buChar char="F"/>
              <a:defRPr sz="16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60F9"/>
              </a:buClr>
              <a:buSzPct val="65000"/>
              <a:buFont typeface="Monotype Sorts" charset="2"/>
              <a:buChar char="n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ZapfDingbats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ZapfDingbats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ZapfDingbats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ZapfDingbats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ZapfDingbats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800" dirty="0" smtClean="0"/>
              <a:t>The transition                                         is characterized by </a:t>
            </a:r>
          </a:p>
          <a:p>
            <a:pPr>
              <a:buFont typeface="Wingdings" charset="2"/>
              <a:buChar char="§"/>
            </a:pPr>
            <a:r>
              <a:rPr lang="en-US" sz="1800" i="1" dirty="0" smtClean="0"/>
              <a:t>T</a:t>
            </a:r>
            <a:r>
              <a:rPr lang="en-US" sz="1800" dirty="0" smtClean="0"/>
              <a:t>-reversed transition is                                       , characterized by 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If  </a:t>
            </a:r>
            <a:r>
              <a:rPr lang="en-US" sz="1800" i="1" dirty="0" smtClean="0"/>
              <a:t>T</a:t>
            </a:r>
            <a:r>
              <a:rPr lang="en-US" sz="1800" dirty="0" smtClean="0"/>
              <a:t> were a good symmetry,               and                would be equal.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We can quantify the size of </a:t>
            </a:r>
            <a:r>
              <a:rPr lang="en-US" sz="1800" i="1" dirty="0" smtClean="0"/>
              <a:t>T</a:t>
            </a:r>
            <a:r>
              <a:rPr lang="en-US" sz="1800" dirty="0" smtClean="0"/>
              <a:t> violation by 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The are similar expressions for, </a:t>
            </a:r>
            <a:r>
              <a:rPr lang="en-US" sz="1800" i="1" dirty="0" smtClean="0"/>
              <a:t>e.g.</a:t>
            </a:r>
            <a:r>
              <a:rPr lang="en-US" sz="1800" dirty="0" smtClean="0"/>
              <a:t>, </a:t>
            </a:r>
          </a:p>
          <a:p>
            <a:pPr marL="0" indent="0">
              <a:buNone/>
            </a:pPr>
            <a:r>
              <a:rPr lang="en-US" sz="1000" dirty="0" smtClean="0"/>
              <a:t>  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In the Standard Model </a:t>
            </a: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2300" y="3951819"/>
            <a:ext cx="2108200" cy="2794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85558" y="3948265"/>
            <a:ext cx="698500" cy="3683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56897" y="4321717"/>
            <a:ext cx="723900" cy="3429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9127" y="4282455"/>
            <a:ext cx="2120900" cy="2921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94729" y="4574956"/>
            <a:ext cx="698500" cy="3683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84701" y="4654566"/>
            <a:ext cx="723900" cy="3429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10548" y="4952693"/>
            <a:ext cx="2667000" cy="3810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 rotWithShape="1">
          <a:blip r:embed="rId20"/>
          <a:srcRect b="51143"/>
          <a:stretch/>
        </p:blipFill>
        <p:spPr>
          <a:xfrm>
            <a:off x="3858782" y="5789114"/>
            <a:ext cx="2768600" cy="347472"/>
          </a:xfrm>
          <a:prstGeom prst="rect">
            <a:avLst/>
          </a:prstGeom>
        </p:spPr>
      </p:pic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539957"/>
              </p:ext>
            </p:extLst>
          </p:nvPr>
        </p:nvGraphicFramePr>
        <p:xfrm>
          <a:off x="4104468" y="6109076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02" name="Equation" r:id="rId21" imgW="114300" imgH="165100" progId="Equation.DSMT4">
                  <p:embed/>
                </p:oleObj>
              </mc:Choice>
              <mc:Fallback>
                <p:oleObj name="Equation" r:id="rId21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104468" y="6109076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789130"/>
              </p:ext>
            </p:extLst>
          </p:nvPr>
        </p:nvGraphicFramePr>
        <p:xfrm>
          <a:off x="4902395" y="5207857"/>
          <a:ext cx="683211" cy="495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03" name="Equation" r:id="rId23" imgW="419100" imgH="304800" progId="Equation.3">
                  <p:embed/>
                </p:oleObj>
              </mc:Choice>
              <mc:Fallback>
                <p:oleObj name="Equation" r:id="rId23" imgW="4191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902395" y="5207857"/>
                        <a:ext cx="683211" cy="495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42" descr="latex-image-1.pdf"/>
          <p:cNvPicPr>
            <a:picLocks noChangeAspect="1"/>
          </p:cNvPicPr>
          <p:nvPr/>
        </p:nvPicPr>
        <p:blipFill rotWithShape="1">
          <a:blip r:embed="rId20"/>
          <a:srcRect t="47101" r="55543" b="985"/>
          <a:stretch/>
        </p:blipFill>
        <p:spPr>
          <a:xfrm>
            <a:off x="6890600" y="5715306"/>
            <a:ext cx="1230837" cy="369207"/>
          </a:xfrm>
          <a:prstGeom prst="rect">
            <a:avLst/>
          </a:prstGeom>
        </p:spPr>
      </p:pic>
      <p:sp>
        <p:nvSpPr>
          <p:cNvPr id="4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7385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Hitlin                                           </a:t>
            </a:r>
            <a:r>
              <a:rPr lang="en-US" i="1" smtClean="0"/>
              <a:t>BABAR </a:t>
            </a:r>
            <a:r>
              <a:rPr lang="en-US" smtClean="0"/>
              <a:t>Physics </a:t>
            </a:r>
            <a:r>
              <a:rPr lang="en-US" i="1" smtClean="0"/>
              <a:t>                                        </a:t>
            </a:r>
            <a:r>
              <a:rPr lang="en-US" smtClean="0"/>
              <a:t>Fifty Years of </a:t>
            </a:r>
            <a:r>
              <a:rPr lang="en-US" i="1" smtClean="0"/>
              <a:t>CP </a:t>
            </a:r>
            <a:r>
              <a:rPr lang="en-US" smtClean="0"/>
              <a:t>Violation </a:t>
            </a:r>
            <a:r>
              <a:rPr lang="en-US" i="1" smtClean="0"/>
              <a:t>                         </a:t>
            </a:r>
            <a:r>
              <a:rPr lang="en-US" smtClean="0"/>
              <a:t>July 10, 2014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783846" y="306833"/>
            <a:ext cx="4324154" cy="2760674"/>
            <a:chOff x="4070839" y="949591"/>
            <a:chExt cx="4324154" cy="2760674"/>
          </a:xfrm>
        </p:grpSpPr>
        <p:grpSp>
          <p:nvGrpSpPr>
            <p:cNvPr id="6" name="Group 5"/>
            <p:cNvGrpSpPr/>
            <p:nvPr/>
          </p:nvGrpSpPr>
          <p:grpSpPr>
            <a:xfrm>
              <a:off x="4070839" y="949591"/>
              <a:ext cx="4324154" cy="2760674"/>
              <a:chOff x="4070839" y="949591"/>
              <a:chExt cx="4324154" cy="276067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839" y="949591"/>
                <a:ext cx="4324154" cy="2760674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519245" y="1046285"/>
                <a:ext cx="167055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19244" y="2455986"/>
                <a:ext cx="167055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685083" y="1034562"/>
                <a:ext cx="167055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693875" y="2455985"/>
                <a:ext cx="167055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244" y="1034562"/>
              <a:ext cx="1041276" cy="228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875" y="1662723"/>
              <a:ext cx="1041276" cy="30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9380" y="3044092"/>
              <a:ext cx="1041140" cy="3047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00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875" y="2455985"/>
              <a:ext cx="1041276" cy="228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crgbClr r="0" g="0" b="0">
                      <a:alpha val="0"/>
                    </a:scrgbClr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1071077" y="688716"/>
            <a:ext cx="380104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Measure 4 </a:t>
            </a:r>
            <a:r>
              <a:rPr lang="en-US" sz="1800" i="1" dirty="0" smtClean="0"/>
              <a:t>T</a:t>
            </a:r>
            <a:r>
              <a:rPr lang="en-US" sz="1800" dirty="0" smtClean="0"/>
              <a:t>-violating asymmetries,</a:t>
            </a:r>
          </a:p>
          <a:p>
            <a:r>
              <a:rPr lang="en-US" sz="1800" dirty="0" smtClean="0"/>
              <a:t>    </a:t>
            </a:r>
            <a:r>
              <a:rPr lang="en-US" sz="1800" i="1" dirty="0" smtClean="0"/>
              <a:t>  e.g.</a:t>
            </a:r>
          </a:p>
          <a:p>
            <a:endParaRPr lang="en-US" sz="1800" dirty="0"/>
          </a:p>
          <a:p>
            <a:pPr marL="285750" indent="-285750">
              <a:buFont typeface="Arial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all asymmetries show the expected </a:t>
            </a:r>
            <a:br>
              <a:rPr lang="en-US" sz="1800" dirty="0" smtClean="0"/>
            </a:br>
            <a:r>
              <a:rPr lang="en-US" sz="1800" dirty="0" smtClean="0"/>
              <a:t>asymmetry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14</a:t>
            </a:r>
            <a:r>
              <a:rPr lang="el-GR" sz="1800" dirty="0" smtClean="0"/>
              <a:t>σ</a:t>
            </a:r>
            <a:r>
              <a:rPr lang="en-US" sz="1800" dirty="0" smtClean="0"/>
              <a:t> significance other results are </a:t>
            </a:r>
            <a:br>
              <a:rPr lang="en-US" sz="1800" dirty="0" smtClean="0"/>
            </a:br>
            <a:r>
              <a:rPr lang="en-US" sz="1800" dirty="0" smtClean="0"/>
              <a:t>consistent with</a:t>
            </a:r>
            <a:r>
              <a:rPr lang="en-US" sz="1800" i="1" dirty="0" smtClean="0"/>
              <a:t> CP </a:t>
            </a:r>
            <a:r>
              <a:rPr lang="en-US" sz="1800" dirty="0" smtClean="0"/>
              <a:t>violation and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</a:t>
            </a:r>
            <a:r>
              <a:rPr lang="en-US" sz="1800" i="1" dirty="0" smtClean="0"/>
              <a:t>  CPT </a:t>
            </a:r>
            <a:r>
              <a:rPr lang="en-US" sz="1800" dirty="0" smtClean="0"/>
              <a:t>invariance</a:t>
            </a:r>
          </a:p>
          <a:p>
            <a:endParaRPr lang="en-US" dirty="0"/>
          </a:p>
          <a:p>
            <a:endParaRPr lang="de-DE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93" y="1225420"/>
            <a:ext cx="3405775" cy="6350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03264" y="692609"/>
            <a:ext cx="1423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PRL </a:t>
            </a:r>
            <a:r>
              <a:rPr lang="en-US" sz="1000" b="1" dirty="0" smtClean="0"/>
              <a:t>109</a:t>
            </a:r>
            <a:r>
              <a:rPr lang="en-US" sz="1000" dirty="0" smtClean="0"/>
              <a:t>, 211901 (2012)</a:t>
            </a:r>
            <a:endParaRPr lang="de-DE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1057450" y="5832371"/>
            <a:ext cx="17855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PRL </a:t>
            </a:r>
            <a:r>
              <a:rPr lang="en-US" sz="1000" b="1" dirty="0" smtClean="0"/>
              <a:t>109</a:t>
            </a:r>
            <a:r>
              <a:rPr lang="en-US" sz="1000" dirty="0" smtClean="0"/>
              <a:t>, 211901 (2012)</a:t>
            </a:r>
            <a:endParaRPr lang="de-DE" sz="1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91" y="2728334"/>
            <a:ext cx="177466" cy="325960"/>
          </a:xfrm>
          <a:prstGeom prst="rect">
            <a:avLst/>
          </a:prstGeom>
        </p:spPr>
      </p:pic>
      <p:sp>
        <p:nvSpPr>
          <p:cNvPr id="23" name="Text Placeholder 2"/>
          <p:cNvSpPr txBox="1">
            <a:spLocks/>
          </p:cNvSpPr>
          <p:nvPr/>
        </p:nvSpPr>
        <p:spPr>
          <a:xfrm>
            <a:off x="1147206" y="0"/>
            <a:ext cx="9072000" cy="50378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0081"/>
              </a:buClr>
              <a:buSzPct val="100000"/>
              <a:buFont typeface="Monotype Sorts" charset="2"/>
              <a:buChar char="p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5FB"/>
              </a:buClr>
              <a:buSzPct val="100000"/>
              <a:buFont typeface="ZapfDingbats" charset="2"/>
              <a:buChar char="m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Dingbats" charset="2"/>
              <a:buChar char="F"/>
              <a:defRPr sz="16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760F9"/>
              </a:buClr>
              <a:buSzPct val="65000"/>
              <a:buFont typeface="Monotype Sorts" charset="2"/>
              <a:buChar char="n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ZapfDingbats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ZapfDingbats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ZapfDingbats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ZapfDingbats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ZapfDingbats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800" i="1" dirty="0" smtClean="0">
                <a:solidFill>
                  <a:srgbClr val="FF0000"/>
                </a:solidFill>
                <a:latin typeface="+mj-lt"/>
              </a:rPr>
              <a:t>T</a:t>
            </a:r>
            <a:r>
              <a:rPr lang="de-DE" sz="2800" dirty="0" smtClean="0">
                <a:solidFill>
                  <a:srgbClr val="FF0000"/>
                </a:solidFill>
                <a:latin typeface="+mj-lt"/>
              </a:rPr>
              <a:t> Violation </a:t>
            </a:r>
            <a:endParaRPr lang="de-DE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4" name="Picture 23" descr="Data_unblindSCDE_pnll-scanT-8sigmas.ep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5962" y="3221493"/>
            <a:ext cx="4613625" cy="296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36" name="Group 18"/>
          <p:cNvGrpSpPr>
            <a:grpSpLocks/>
          </p:cNvGrpSpPr>
          <p:nvPr/>
        </p:nvGrpSpPr>
        <p:grpSpPr bwMode="auto">
          <a:xfrm>
            <a:off x="1155700" y="4941885"/>
            <a:ext cx="7086599" cy="304800"/>
            <a:chOff x="617" y="3102"/>
            <a:chExt cx="4464" cy="192"/>
          </a:xfrm>
        </p:grpSpPr>
        <p:pic>
          <p:nvPicPr>
            <p:cNvPr id="38941" name="Picture 15" descr="beyo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" y="3102"/>
              <a:ext cx="446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42" name="Picture 16" descr="beyond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" y="3115"/>
              <a:ext cx="106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37" name="Text Box 19"/>
          <p:cNvSpPr txBox="1">
            <a:spLocks noChangeArrowheads="1"/>
          </p:cNvSpPr>
          <p:nvPr/>
        </p:nvSpPr>
        <p:spPr bwMode="auto">
          <a:xfrm>
            <a:off x="1022350" y="5301692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i="1" dirty="0">
                <a:latin typeface="Times New Roman" charset="0"/>
              </a:rPr>
              <a:t>b          </a:t>
            </a:r>
            <a:r>
              <a:rPr lang="en-US" sz="1800" i="1" dirty="0" err="1">
                <a:latin typeface="Times New Roman" charset="0"/>
              </a:rPr>
              <a:t>u,c,t</a:t>
            </a:r>
            <a:r>
              <a:rPr lang="en-US" sz="1800" i="1" dirty="0">
                <a:latin typeface="Times New Roman" charset="0"/>
              </a:rPr>
              <a:t>         </a:t>
            </a:r>
            <a:r>
              <a:rPr lang="en-US" sz="1800" i="1" dirty="0" smtClean="0">
                <a:latin typeface="Times New Roman" charset="0"/>
              </a:rPr>
              <a:t> </a:t>
            </a:r>
            <a:r>
              <a:rPr lang="en-US" sz="1800" i="1" dirty="0">
                <a:latin typeface="Times New Roman" charset="0"/>
              </a:rPr>
              <a:t>s</a:t>
            </a:r>
            <a:endParaRPr lang="en-US" sz="2800" dirty="0"/>
          </a:p>
        </p:txBody>
      </p:sp>
      <p:sp>
        <p:nvSpPr>
          <p:cNvPr id="38938" name="Text Box 20"/>
          <p:cNvSpPr txBox="1">
            <a:spLocks noChangeArrowheads="1"/>
          </p:cNvSpPr>
          <p:nvPr/>
        </p:nvSpPr>
        <p:spPr bwMode="auto">
          <a:xfrm>
            <a:off x="2947987" y="5301692"/>
            <a:ext cx="1671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i="1" dirty="0">
                <a:latin typeface="Times New Roman" charset="0"/>
              </a:rPr>
              <a:t>b  </a:t>
            </a:r>
            <a:r>
              <a:rPr lang="en-US" sz="1800" i="1" dirty="0" smtClean="0">
                <a:latin typeface="Times New Roman" charset="0"/>
              </a:rPr>
              <a:t>       </a:t>
            </a:r>
            <a:r>
              <a:rPr lang="en-US" sz="1800" i="1" dirty="0" err="1">
                <a:latin typeface="Times New Roman" charset="0"/>
              </a:rPr>
              <a:t>u,c,t</a:t>
            </a:r>
            <a:r>
              <a:rPr lang="en-US" sz="1800" i="1" dirty="0">
                <a:latin typeface="Times New Roman" charset="0"/>
              </a:rPr>
              <a:t>   </a:t>
            </a:r>
            <a:r>
              <a:rPr lang="en-US" sz="1800" i="1" dirty="0" smtClean="0">
                <a:latin typeface="Times New Roman" charset="0"/>
              </a:rPr>
              <a:t>   </a:t>
            </a:r>
            <a:r>
              <a:rPr lang="en-US" sz="1800" i="1" dirty="0">
                <a:latin typeface="Times New Roman" charset="0"/>
              </a:rPr>
              <a:t>s</a:t>
            </a:r>
            <a:endParaRPr lang="en-US" sz="2800" dirty="0"/>
          </a:p>
        </p:txBody>
      </p:sp>
      <p:sp>
        <p:nvSpPr>
          <p:cNvPr id="38939" name="Text Box 21"/>
          <p:cNvSpPr txBox="1">
            <a:spLocks noChangeArrowheads="1"/>
          </p:cNvSpPr>
          <p:nvPr/>
        </p:nvSpPr>
        <p:spPr bwMode="auto">
          <a:xfrm>
            <a:off x="4747645" y="5302247"/>
            <a:ext cx="17870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i="1" dirty="0" smtClean="0">
                <a:latin typeface="Times New Roman" charset="0"/>
              </a:rPr>
              <a:t>b        </a:t>
            </a:r>
            <a:r>
              <a:rPr lang="en-US" sz="1800" i="1" dirty="0" err="1">
                <a:latin typeface="Times New Roman" charset="0"/>
              </a:rPr>
              <a:t>u,c,t</a:t>
            </a:r>
            <a:r>
              <a:rPr lang="en-US" sz="1800" i="1" dirty="0">
                <a:latin typeface="Times New Roman" charset="0"/>
              </a:rPr>
              <a:t>      </a:t>
            </a:r>
            <a:r>
              <a:rPr lang="en-US" sz="1800" i="1" dirty="0" smtClean="0">
                <a:latin typeface="Times New Roman" charset="0"/>
              </a:rPr>
              <a:t>   </a:t>
            </a:r>
            <a:r>
              <a:rPr lang="en-US" sz="1800" i="1" dirty="0">
                <a:latin typeface="Times New Roman" charset="0"/>
              </a:rPr>
              <a:t>s</a:t>
            </a:r>
            <a:endParaRPr lang="en-US" sz="2800" dirty="0"/>
          </a:p>
        </p:txBody>
      </p:sp>
      <p:sp>
        <p:nvSpPr>
          <p:cNvPr id="38940" name="Text Box 22"/>
          <p:cNvSpPr txBox="1">
            <a:spLocks noChangeArrowheads="1"/>
          </p:cNvSpPr>
          <p:nvPr/>
        </p:nvSpPr>
        <p:spPr bwMode="auto">
          <a:xfrm>
            <a:off x="6550529" y="5302247"/>
            <a:ext cx="1710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i="1" dirty="0">
                <a:latin typeface="Times New Roman" charset="0"/>
              </a:rPr>
              <a:t>b       </a:t>
            </a:r>
            <a:r>
              <a:rPr lang="en-US" sz="1800" i="1" dirty="0" smtClean="0">
                <a:latin typeface="Times New Roman" charset="0"/>
              </a:rPr>
              <a:t> </a:t>
            </a:r>
            <a:r>
              <a:rPr lang="en-US" sz="1800" i="1" dirty="0" err="1">
                <a:latin typeface="Times New Roman" charset="0"/>
              </a:rPr>
              <a:t>d,s,b</a:t>
            </a:r>
            <a:r>
              <a:rPr lang="en-US" sz="1800" i="1" dirty="0">
                <a:latin typeface="Times New Roman" charset="0"/>
              </a:rPr>
              <a:t>  </a:t>
            </a:r>
            <a:r>
              <a:rPr lang="en-US" sz="1800" i="1" dirty="0" smtClean="0">
                <a:latin typeface="Times New Roman" charset="0"/>
              </a:rPr>
              <a:t>     </a:t>
            </a:r>
            <a:r>
              <a:rPr lang="en-US" sz="1800" i="1" dirty="0">
                <a:latin typeface="Times New Roman" charset="0"/>
              </a:rPr>
              <a:t>s</a:t>
            </a:r>
            <a:endParaRPr lang="en-US" sz="2800" dirty="0"/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1831599" y="4524375"/>
            <a:ext cx="7058029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>
                <a:latin typeface="Times New Roman" charset="0"/>
              </a:rPr>
              <a:t>W</a:t>
            </a:r>
            <a:r>
              <a:rPr lang="en-US" sz="1200" i="1" dirty="0" smtClean="0">
                <a:latin typeface="Times New Roman" charset="0"/>
              </a:rPr>
              <a:t> </a:t>
            </a:r>
            <a:r>
              <a:rPr lang="en-US" sz="3200" baseline="30000" dirty="0" smtClean="0">
                <a:latin typeface="Times New Roman" charset="0"/>
              </a:rPr>
              <a:t>-</a:t>
            </a:r>
            <a:r>
              <a:rPr lang="en-US" sz="2000" i="1" dirty="0" smtClean="0">
                <a:latin typeface="Times New Roman" charset="0"/>
              </a:rPr>
              <a:t>  </a:t>
            </a:r>
            <a:r>
              <a:rPr lang="en-US" sz="2000" i="1" baseline="30000" dirty="0" smtClean="0">
                <a:latin typeface="Times New Roman" charset="0"/>
              </a:rPr>
              <a:t>                               </a:t>
            </a:r>
            <a:r>
              <a:rPr lang="en-US" sz="2000" i="1" dirty="0" smtClean="0">
                <a:latin typeface="Times New Roman" charset="0"/>
              </a:rPr>
              <a:t>H</a:t>
            </a:r>
            <a:r>
              <a:rPr lang="en-US" sz="1050" i="1" dirty="0" smtClean="0">
                <a:latin typeface="Times New Roman" charset="0"/>
              </a:rPr>
              <a:t> </a:t>
            </a:r>
            <a:r>
              <a:rPr lang="en-US" sz="3200" baseline="30000" dirty="0" smtClean="0">
                <a:latin typeface="Times New Roman" charset="0"/>
              </a:rPr>
              <a:t>-</a:t>
            </a:r>
            <a:r>
              <a:rPr lang="en-US" sz="2000" i="1" baseline="30000" dirty="0" smtClean="0">
                <a:latin typeface="Times New Roman" charset="0"/>
              </a:rPr>
              <a:t>                                    </a:t>
            </a:r>
            <a:r>
              <a:rPr lang="en-US" sz="2000" i="1" dirty="0" smtClean="0">
                <a:latin typeface="Times New Roman" charset="0"/>
                <a:sym typeface="Symbol" charset="0"/>
              </a:rPr>
              <a:t></a:t>
            </a:r>
            <a:r>
              <a:rPr lang="en-US" sz="1100" i="1" dirty="0" smtClean="0">
                <a:latin typeface="Times New Roman" charset="0"/>
                <a:sym typeface="Symbol" charset="0"/>
              </a:rPr>
              <a:t> </a:t>
            </a:r>
            <a:r>
              <a:rPr lang="en-US" i="1" baseline="30000" dirty="0" smtClean="0">
                <a:latin typeface="Times New Roman" charset="0"/>
                <a:sym typeface="Symbol" charset="0"/>
              </a:rPr>
              <a:t>-</a:t>
            </a:r>
            <a:r>
              <a:rPr lang="en-US" sz="2000" i="1" baseline="30000" dirty="0" smtClean="0">
                <a:latin typeface="Times New Roman" charset="0"/>
                <a:sym typeface="Symbol" charset="0"/>
              </a:rPr>
              <a:t>                                   </a:t>
            </a:r>
            <a:r>
              <a:rPr lang="en-US" sz="2000" i="1" dirty="0">
                <a:latin typeface="Times New Roman" charset="0"/>
                <a:sym typeface="Symbol" charset="0"/>
              </a:rPr>
              <a:t>g,</a:t>
            </a:r>
            <a:r>
              <a:rPr lang="en-US" sz="2000" i="1" baseline="30000" dirty="0">
                <a:latin typeface="Times New Roman" charset="0"/>
                <a:sym typeface="Symbol" charset="0"/>
              </a:rPr>
              <a:t> </a:t>
            </a:r>
            <a:r>
              <a:rPr lang="en-US" sz="2000" i="1" dirty="0">
                <a:latin typeface="Times New Roman" charset="0"/>
                <a:sym typeface="Symbol" charset="0"/>
              </a:rPr>
              <a:t></a:t>
            </a:r>
            <a:r>
              <a:rPr lang="en-US" sz="2000" i="1" baseline="30000" dirty="0">
                <a:latin typeface="Times New Roman" charset="0"/>
                <a:sym typeface="Symbol" charset="0"/>
              </a:rPr>
              <a:t>0</a:t>
            </a:r>
            <a:endParaRPr lang="en-US" sz="2000" i="1" dirty="0">
              <a:latin typeface="Times New Roman" charset="0"/>
              <a:sym typeface="Symbol" charset="0"/>
            </a:endParaRPr>
          </a:p>
        </p:txBody>
      </p:sp>
      <p:sp>
        <p:nvSpPr>
          <p:cNvPr id="38917" name="Rectangle 10247"/>
          <p:cNvSpPr>
            <a:spLocks noChangeArrowheads="1"/>
          </p:cNvSpPr>
          <p:nvPr/>
        </p:nvSpPr>
        <p:spPr bwMode="auto">
          <a:xfrm>
            <a:off x="1006475" y="602865"/>
            <a:ext cx="813752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0" hangingPunct="0">
              <a:spcBef>
                <a:spcPct val="20000"/>
              </a:spcBef>
              <a:buClr>
                <a:srgbClr val="000000"/>
              </a:buClr>
              <a:buFont typeface="Wingdings 3" charset="0"/>
              <a:buChar char="u"/>
            </a:pPr>
            <a:r>
              <a:rPr lang="en-US" sz="2000" dirty="0">
                <a:latin typeface="+mn-lt"/>
              </a:rPr>
              <a:t>In the Standard Model we expect the same value for </a:t>
            </a:r>
            <a:r>
              <a:rPr lang="ja-JP" altLang="en-US" sz="2000" dirty="0"/>
              <a:t>“</a:t>
            </a:r>
            <a:r>
              <a:rPr lang="en-US" sz="2000" dirty="0"/>
              <a:t>sin2</a:t>
            </a:r>
            <a:r>
              <a:rPr lang="en-US" sz="2000" i="1" dirty="0">
                <a:latin typeface="Symbol" charset="0"/>
                <a:sym typeface="Symbol" charset="0"/>
              </a:rPr>
              <a:t></a:t>
            </a:r>
            <a:r>
              <a:rPr lang="en-US" sz="2000" dirty="0"/>
              <a:t> </a:t>
            </a:r>
            <a:r>
              <a:rPr lang="ja-JP" altLang="en-US" sz="2000" dirty="0"/>
              <a:t>”</a:t>
            </a:r>
            <a:r>
              <a:rPr lang="en-US" sz="2000" dirty="0"/>
              <a:t> </a:t>
            </a:r>
            <a:r>
              <a:rPr lang="en-US" sz="2000" dirty="0">
                <a:latin typeface="+mn-lt"/>
              </a:rPr>
              <a:t>in</a:t>
            </a:r>
            <a:r>
              <a:rPr lang="en-US" sz="2000" dirty="0"/>
              <a:t> </a:t>
            </a:r>
            <a:r>
              <a:rPr lang="en-US" sz="2000" i="1" dirty="0"/>
              <a:t/>
            </a:r>
            <a:br>
              <a:rPr lang="en-US" sz="2000" i="1" dirty="0"/>
            </a:br>
            <a:r>
              <a:rPr lang="en-US" sz="2000" dirty="0">
                <a:latin typeface="Verdana" charset="0"/>
              </a:rPr>
              <a:t>                                            </a:t>
            </a:r>
            <a:r>
              <a:rPr lang="en-US" sz="2000" dirty="0">
                <a:latin typeface="+mn-lt"/>
              </a:rPr>
              <a:t>modes, but different SUSY models </a:t>
            </a: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can </a:t>
            </a:r>
            <a:r>
              <a:rPr lang="en-US" sz="2000" dirty="0">
                <a:latin typeface="+mn-lt"/>
              </a:rPr>
              <a:t>produce </a:t>
            </a:r>
            <a:r>
              <a:rPr lang="en-US" sz="2000" dirty="0">
                <a:solidFill>
                  <a:srgbClr val="FF3300"/>
                </a:solidFill>
                <a:latin typeface="+mn-lt"/>
              </a:rPr>
              <a:t>different asymmetries</a:t>
            </a:r>
          </a:p>
          <a:p>
            <a:pPr marL="381000" indent="-381000" eaLnBrk="0" hangingPunct="0">
              <a:spcBef>
                <a:spcPct val="20000"/>
              </a:spcBef>
              <a:buClr>
                <a:srgbClr val="CC0000"/>
              </a:buClr>
              <a:buFont typeface="Wingdings 3" charset="0"/>
              <a:buChar char="u"/>
            </a:pPr>
            <a:r>
              <a:rPr lang="en-US" sz="2000" dirty="0">
                <a:latin typeface="+mn-lt"/>
              </a:rPr>
              <a:t>Since the penguin modes have branching fractions one or two orders </a:t>
            </a: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of </a:t>
            </a:r>
            <a:r>
              <a:rPr lang="en-US" sz="2000" dirty="0">
                <a:latin typeface="+mn-lt"/>
              </a:rPr>
              <a:t>magnitude less than tree modes, a great deal of luminosity is </a:t>
            </a: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required </a:t>
            </a:r>
            <a:r>
              <a:rPr lang="en-US" sz="2000" dirty="0">
                <a:latin typeface="+mn-lt"/>
              </a:rPr>
              <a:t>to make these measurements to meaningful precision</a:t>
            </a:r>
          </a:p>
        </p:txBody>
      </p:sp>
      <p:pic>
        <p:nvPicPr>
          <p:cNvPr id="38914" name="Rectangle 102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r="3963" b="5074"/>
          <a:stretch>
            <a:fillRect/>
          </a:stretch>
        </p:blipFill>
        <p:spPr bwMode="auto">
          <a:xfrm>
            <a:off x="6496135" y="2669188"/>
            <a:ext cx="201453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Rectangle 102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11948" r="4520" b="2986"/>
          <a:stretch>
            <a:fillRect/>
          </a:stretch>
        </p:blipFill>
        <p:spPr bwMode="auto">
          <a:xfrm>
            <a:off x="2820474" y="2690813"/>
            <a:ext cx="203358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Shape 100353"/>
          <p:cNvSpPr>
            <a:spLocks noGrp="1" noChangeArrowheads="1"/>
          </p:cNvSpPr>
          <p:nvPr>
            <p:ph type="title" idx="4294967295"/>
          </p:nvPr>
        </p:nvSpPr>
        <p:spPr>
          <a:xfrm>
            <a:off x="1096963" y="153988"/>
            <a:ext cx="7239000" cy="3937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Probes of new physics </a:t>
            </a:r>
            <a:endParaRPr lang="en-US" sz="2800" i="1" dirty="0">
              <a:solidFill>
                <a:srgbClr val="FF0000"/>
              </a:solidFill>
            </a:endParaRPr>
          </a:p>
        </p:txBody>
      </p:sp>
      <p:graphicFrame>
        <p:nvGraphicFramePr>
          <p:cNvPr id="389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776504"/>
              </p:ext>
            </p:extLst>
          </p:nvPr>
        </p:nvGraphicFramePr>
        <p:xfrm>
          <a:off x="1250052" y="2631603"/>
          <a:ext cx="14049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89" name="Equation" r:id="rId8" imgW="863600" imgH="254000" progId="Equation.DSMT4">
                  <p:embed/>
                </p:oleObj>
              </mc:Choice>
              <mc:Fallback>
                <p:oleObj name="Equation" r:id="rId8" imgW="8636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052" y="2631603"/>
                        <a:ext cx="1404938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367580"/>
              </p:ext>
            </p:extLst>
          </p:nvPr>
        </p:nvGraphicFramePr>
        <p:xfrm>
          <a:off x="1138590" y="3822094"/>
          <a:ext cx="3640487" cy="69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90" name="Equation" r:id="rId10" imgW="2413000" imgH="457200" progId="Equation.DSMT4">
                  <p:embed/>
                </p:oleObj>
              </mc:Choice>
              <mc:Fallback>
                <p:oleObj name="Equation" r:id="rId10" imgW="2413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590" y="3822094"/>
                        <a:ext cx="3640487" cy="69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170875"/>
              </p:ext>
            </p:extLst>
          </p:nvPr>
        </p:nvGraphicFramePr>
        <p:xfrm>
          <a:off x="5046408" y="3859939"/>
          <a:ext cx="3850459" cy="69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91" name="Equation" r:id="rId12" imgW="2552700" imgH="457200" progId="Equation.DSMT4">
                  <p:embed/>
                </p:oleObj>
              </mc:Choice>
              <mc:Fallback>
                <p:oleObj name="Equation" r:id="rId12" imgW="25527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6408" y="3859939"/>
                        <a:ext cx="3850459" cy="69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983764"/>
              </p:ext>
            </p:extLst>
          </p:nvPr>
        </p:nvGraphicFramePr>
        <p:xfrm>
          <a:off x="5330995" y="2687037"/>
          <a:ext cx="10636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92" name="Equation" r:id="rId14" imgW="685800" imgH="254000" progId="Equation.DSMT4">
                  <p:embed/>
                </p:oleObj>
              </mc:Choice>
              <mc:Fallback>
                <p:oleObj name="Equation" r:id="rId14" imgW="6858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995" y="2687037"/>
                        <a:ext cx="106362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3" name="Text Box 25"/>
          <p:cNvSpPr txBox="1">
            <a:spLocks noChangeArrowheads="1"/>
          </p:cNvSpPr>
          <p:nvPr/>
        </p:nvSpPr>
        <p:spPr bwMode="auto">
          <a:xfrm>
            <a:off x="7143313" y="4418429"/>
            <a:ext cx="317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~</a:t>
            </a:r>
          </a:p>
        </p:txBody>
      </p:sp>
      <p:sp>
        <p:nvSpPr>
          <p:cNvPr id="38928" name="Text Box 27"/>
          <p:cNvSpPr txBox="1">
            <a:spLocks noChangeArrowheads="1"/>
          </p:cNvSpPr>
          <p:nvPr/>
        </p:nvSpPr>
        <p:spPr bwMode="auto">
          <a:xfrm>
            <a:off x="5335588" y="5214938"/>
            <a:ext cx="303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~</a:t>
            </a:r>
            <a:endParaRPr lang="en-US"/>
          </a:p>
        </p:txBody>
      </p:sp>
      <p:sp>
        <p:nvSpPr>
          <p:cNvPr id="38929" name="Text Box 28"/>
          <p:cNvSpPr txBox="1">
            <a:spLocks noChangeArrowheads="1"/>
          </p:cNvSpPr>
          <p:nvPr/>
        </p:nvSpPr>
        <p:spPr bwMode="auto">
          <a:xfrm>
            <a:off x="5494338" y="5218113"/>
            <a:ext cx="303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~</a:t>
            </a:r>
            <a:endParaRPr lang="en-US" dirty="0"/>
          </a:p>
        </p:txBody>
      </p:sp>
      <p:sp>
        <p:nvSpPr>
          <p:cNvPr id="38930" name="Text Box 29"/>
          <p:cNvSpPr txBox="1">
            <a:spLocks noChangeArrowheads="1"/>
          </p:cNvSpPr>
          <p:nvPr/>
        </p:nvSpPr>
        <p:spPr bwMode="auto">
          <a:xfrm>
            <a:off x="5659438" y="5221288"/>
            <a:ext cx="303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~</a:t>
            </a:r>
            <a:endParaRPr lang="en-US"/>
          </a:p>
        </p:txBody>
      </p:sp>
      <p:sp>
        <p:nvSpPr>
          <p:cNvPr id="38931" name="Text Box 30"/>
          <p:cNvSpPr txBox="1">
            <a:spLocks noChangeArrowheads="1"/>
          </p:cNvSpPr>
          <p:nvPr/>
        </p:nvSpPr>
        <p:spPr bwMode="auto">
          <a:xfrm>
            <a:off x="7143153" y="5195551"/>
            <a:ext cx="303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~</a:t>
            </a:r>
            <a:endParaRPr lang="en-US" dirty="0"/>
          </a:p>
        </p:txBody>
      </p:sp>
      <p:sp>
        <p:nvSpPr>
          <p:cNvPr id="38932" name="Text Box 31"/>
          <p:cNvSpPr txBox="1">
            <a:spLocks noChangeArrowheads="1"/>
          </p:cNvSpPr>
          <p:nvPr/>
        </p:nvSpPr>
        <p:spPr bwMode="auto">
          <a:xfrm>
            <a:off x="7437438" y="5201028"/>
            <a:ext cx="303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~</a:t>
            </a:r>
            <a:endParaRPr lang="en-US" dirty="0"/>
          </a:p>
        </p:txBody>
      </p:sp>
      <p:sp>
        <p:nvSpPr>
          <p:cNvPr id="38933" name="Text Box 32"/>
          <p:cNvSpPr txBox="1">
            <a:spLocks noChangeArrowheads="1"/>
          </p:cNvSpPr>
          <p:nvPr/>
        </p:nvSpPr>
        <p:spPr bwMode="auto">
          <a:xfrm>
            <a:off x="7278499" y="5196385"/>
            <a:ext cx="303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~</a:t>
            </a:r>
            <a:endParaRPr lang="en-US" dirty="0"/>
          </a:p>
        </p:txBody>
      </p:sp>
      <p:graphicFrame>
        <p:nvGraphicFramePr>
          <p:cNvPr id="38925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487364"/>
              </p:ext>
            </p:extLst>
          </p:nvPr>
        </p:nvGraphicFramePr>
        <p:xfrm>
          <a:off x="2854325" y="5517585"/>
          <a:ext cx="4386361" cy="75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93" name="Equation" r:id="rId16" imgW="2794000" imgH="482600" progId="Equation.3">
                  <p:embed/>
                </p:oleObj>
              </mc:Choice>
              <mc:Fallback>
                <p:oleObj name="Equation" r:id="rId16" imgW="2794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4325" y="5517585"/>
                        <a:ext cx="4386361" cy="755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548238"/>
              </p:ext>
            </p:extLst>
          </p:nvPr>
        </p:nvGraphicFramePr>
        <p:xfrm>
          <a:off x="1399381" y="935832"/>
          <a:ext cx="38227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94" name="Equation" r:id="rId18" imgW="2235200" imgH="228600" progId="Equation.DSMT4">
                  <p:embed/>
                </p:oleObj>
              </mc:Choice>
              <mc:Fallback>
                <p:oleObj name="Equation" r:id="rId18" imgW="2235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9381" y="935832"/>
                        <a:ext cx="38227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7385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621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2" name="Picture 4" descr="http://www.slac.stanford.edu/xorg/hfag/triangle/winter2014/plots/sPengC_C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76" y="193549"/>
            <a:ext cx="4547638" cy="5686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0" name="Picture 2" descr="http://www.slac.stanford.edu/xorg/hfag/triangle/winter2014/plots/sPengS_C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38" y="193549"/>
            <a:ext cx="4547638" cy="5686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6" y="96832"/>
            <a:ext cx="7842652" cy="393700"/>
          </a:xfrm>
        </p:spPr>
        <p:txBody>
          <a:bodyPr/>
          <a:lstStyle/>
          <a:p>
            <a:r>
              <a:rPr lang="en-US" dirty="0" smtClean="0"/>
              <a:t>No sign yet of new physics in </a:t>
            </a:r>
            <a:r>
              <a:rPr lang="en-US" i="1" dirty="0" smtClean="0"/>
              <a:t>CP</a:t>
            </a:r>
            <a:r>
              <a:rPr lang="en-US" dirty="0" smtClean="0"/>
              <a:t>V in exclusive </a:t>
            </a:r>
            <a:r>
              <a:rPr lang="en-US" i="1" dirty="0" smtClean="0"/>
              <a:t>B</a:t>
            </a:r>
            <a:r>
              <a:rPr lang="en-US" dirty="0" smtClean="0"/>
              <a:t> decays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Hitlin                                           </a:t>
            </a:r>
            <a:r>
              <a:rPr lang="en-US" i="1" smtClean="0"/>
              <a:t>BABAR </a:t>
            </a:r>
            <a:r>
              <a:rPr lang="en-US" smtClean="0"/>
              <a:t>Physics </a:t>
            </a:r>
            <a:r>
              <a:rPr lang="en-US" i="1" smtClean="0"/>
              <a:t>                                        </a:t>
            </a:r>
            <a:r>
              <a:rPr lang="en-US" smtClean="0"/>
              <a:t>Fifty Years of </a:t>
            </a:r>
            <a:r>
              <a:rPr lang="en-US" i="1" smtClean="0"/>
              <a:t>CP </a:t>
            </a:r>
            <a:r>
              <a:rPr lang="en-US" smtClean="0"/>
              <a:t>Violation </a:t>
            </a:r>
            <a:r>
              <a:rPr lang="en-US" i="1" smtClean="0"/>
              <a:t>                         </a:t>
            </a:r>
            <a:r>
              <a:rPr lang="en-US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Hitlin                                           </a:t>
            </a:r>
            <a:r>
              <a:rPr lang="en-US" i="1" smtClean="0"/>
              <a:t>BABAR </a:t>
            </a:r>
            <a:r>
              <a:rPr lang="en-US" smtClean="0"/>
              <a:t>Physics </a:t>
            </a:r>
            <a:r>
              <a:rPr lang="en-US" i="1" smtClean="0"/>
              <a:t>                                        </a:t>
            </a:r>
            <a:r>
              <a:rPr lang="en-US" smtClean="0"/>
              <a:t>Fifty Years of </a:t>
            </a:r>
            <a:r>
              <a:rPr lang="en-US" i="1" smtClean="0"/>
              <a:t>CP </a:t>
            </a:r>
            <a:r>
              <a:rPr lang="en-US" smtClean="0"/>
              <a:t>Violation </a:t>
            </a:r>
            <a:r>
              <a:rPr lang="en-US" i="1" smtClean="0"/>
              <a:t>                         </a:t>
            </a:r>
            <a:r>
              <a:rPr lang="en-US" smtClean="0"/>
              <a:t>July 10, 2014</a:t>
            </a:r>
            <a:endParaRPr lang="en-US" dirty="0"/>
          </a:p>
        </p:txBody>
      </p:sp>
      <p:pic>
        <p:nvPicPr>
          <p:cNvPr id="228354" name="Picture 2" descr="http://www.slac.stanford.edu/xorg/hfag/triangle/winter2014/plots/sPengS_CPvsC_C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89" y="26460"/>
            <a:ext cx="5400675" cy="6076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3514" y="317079"/>
            <a:ext cx="8001000" cy="559777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236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7552" y="876855"/>
            <a:ext cx="7462751" cy="5102553"/>
          </a:xfrm>
          <a:noFill/>
        </p:spPr>
        <p:txBody>
          <a:bodyPr vert="horz" wrap="square" lIns="92075" tIns="46038" rIns="0" bIns="46038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 For the sum of exclusive decays, the </a:t>
            </a:r>
            <a:r>
              <a:rPr lang="en-US" b="0" i="1" dirty="0" smtClean="0">
                <a:solidFill>
                  <a:srgbClr val="000000"/>
                </a:solidFill>
                <a:sym typeface="Wingdings" charset="0"/>
              </a:rPr>
              <a:t>CP</a:t>
            </a:r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 asymmetry is defined by</a:t>
            </a:r>
          </a:p>
          <a:p>
            <a:endParaRPr lang="en-US" i="1" dirty="0">
              <a:solidFill>
                <a:srgbClr val="000000"/>
              </a:solidFill>
              <a:sym typeface="Wingdings" charset="0"/>
            </a:endParaRPr>
          </a:p>
          <a:p>
            <a:pPr>
              <a:lnSpc>
                <a:spcPct val="50000"/>
              </a:lnSpc>
            </a:pPr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The SM predictions yield  </a:t>
            </a:r>
            <a:r>
              <a:rPr lang="en-US" sz="2000" b="0" dirty="0" smtClean="0">
                <a:solidFill>
                  <a:srgbClr val="000000"/>
                </a:solidFill>
                <a:sym typeface="Wingdings" charset="0"/>
              </a:rPr>
              <a:t>-0.6% &lt; </a:t>
            </a:r>
            <a:r>
              <a:rPr lang="en-US" sz="2000" b="0" i="1" dirty="0" smtClean="0">
                <a:solidFill>
                  <a:srgbClr val="000000"/>
                </a:solidFill>
                <a:latin typeface="+mj-lt"/>
                <a:cs typeface="Euclid Math One" charset="2"/>
                <a:sym typeface="Wingdings" charset="0"/>
              </a:rPr>
              <a:t>A</a:t>
            </a:r>
            <a:r>
              <a:rPr lang="en-US" sz="2000" b="0" i="1" baseline="-25000" dirty="0" smtClean="0">
                <a:solidFill>
                  <a:srgbClr val="000000"/>
                </a:solidFill>
                <a:sym typeface="Wingdings" charset="0"/>
              </a:rPr>
              <a:t>CP </a:t>
            </a:r>
            <a:r>
              <a:rPr lang="en-US" sz="2000" b="0" dirty="0" smtClean="0">
                <a:solidFill>
                  <a:srgbClr val="000000"/>
                </a:solidFill>
                <a:sym typeface="Wingdings" charset="0"/>
              </a:rPr>
              <a:t>(</a:t>
            </a:r>
            <a:r>
              <a:rPr lang="en-US" sz="2000" b="0" i="1" dirty="0" err="1" smtClean="0">
                <a:solidFill>
                  <a:srgbClr val="000000"/>
                </a:solidFill>
                <a:sym typeface="Symbol" charset="0"/>
              </a:rPr>
              <a:t>X</a:t>
            </a:r>
            <a:r>
              <a:rPr lang="en-US" sz="2000" b="0" baseline="-25000" dirty="0" err="1" smtClean="0">
                <a:solidFill>
                  <a:srgbClr val="000000"/>
                </a:solidFill>
                <a:sym typeface="Symbol" charset="0"/>
              </a:rPr>
              <a:t>s</a:t>
            </a:r>
            <a:r>
              <a:rPr lang="en-US" sz="2000" b="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Symbol" charset="0"/>
              </a:rPr>
              <a:t>g</a:t>
            </a:r>
            <a:r>
              <a:rPr lang="en-US" sz="2000" b="0" dirty="0" smtClean="0">
                <a:solidFill>
                  <a:srgbClr val="000000"/>
                </a:solidFill>
                <a:sym typeface="Symbol" charset="0"/>
              </a:rPr>
              <a:t>) &lt;2.8%</a:t>
            </a:r>
          </a:p>
          <a:p>
            <a:pPr>
              <a:lnSpc>
                <a:spcPct val="50000"/>
              </a:lnSpc>
            </a:pPr>
            <a:endParaRPr lang="en-US" b="0" dirty="0">
              <a:solidFill>
                <a:srgbClr val="000000"/>
              </a:solidFill>
              <a:sym typeface="Symbol" charset="0"/>
            </a:endParaRPr>
          </a:p>
          <a:p>
            <a:pPr>
              <a:lnSpc>
                <a:spcPct val="60000"/>
              </a:lnSpc>
            </a:pPr>
            <a:r>
              <a:rPr lang="en-US" b="0" dirty="0" smtClean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b="0" dirty="0">
                <a:solidFill>
                  <a:srgbClr val="000000"/>
                </a:solidFill>
                <a:sym typeface="Wingdings" charset="0"/>
              </a:rPr>
              <a:t>W</a:t>
            </a:r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ith </a:t>
            </a:r>
            <a:r>
              <a:rPr lang="en-US" b="0" dirty="0">
                <a:solidFill>
                  <a:srgbClr val="000000"/>
                </a:solidFill>
                <a:sym typeface="Wingdings" charset="0"/>
              </a:rPr>
              <a:t>16 exclusive modes </a:t>
            </a:r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using </a:t>
            </a:r>
            <a:r>
              <a:rPr lang="en-US" b="0" dirty="0">
                <a:solidFill>
                  <a:srgbClr val="000000"/>
                </a:solidFill>
                <a:sym typeface="Symbol" charset="0"/>
              </a:rPr>
              <a:t>471×10</a:t>
            </a:r>
            <a:r>
              <a:rPr lang="en-US" b="0" baseline="30000" dirty="0">
                <a:solidFill>
                  <a:srgbClr val="000000"/>
                </a:solidFill>
                <a:sym typeface="Symbol" charset="0"/>
              </a:rPr>
              <a:t>6 </a:t>
            </a:r>
            <a:r>
              <a:rPr lang="en-US" b="0" i="1" dirty="0">
                <a:solidFill>
                  <a:srgbClr val="000000"/>
                </a:solidFill>
                <a:sym typeface="Symbol" charset="0"/>
              </a:rPr>
              <a:t>BB</a:t>
            </a:r>
            <a:r>
              <a:rPr lang="en-US" b="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b="0" dirty="0" smtClean="0">
                <a:solidFill>
                  <a:srgbClr val="000000"/>
                </a:solidFill>
                <a:sym typeface="Symbol" charset="0"/>
              </a:rPr>
              <a:t>events measure</a:t>
            </a:r>
            <a:endParaRPr lang="en-US" b="0" dirty="0">
              <a:solidFill>
                <a:srgbClr val="000000"/>
              </a:solidFill>
              <a:sym typeface="Wingdings" charset="0"/>
            </a:endParaRPr>
          </a:p>
          <a:p>
            <a:pPr marL="0" indent="0">
              <a:buNone/>
            </a:pPr>
            <a:endParaRPr lang="en-US" b="0" dirty="0" smtClean="0">
              <a:solidFill>
                <a:srgbClr val="000000"/>
              </a:solidFill>
              <a:sym typeface="Symbol" charset="0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 The </a:t>
            </a:r>
            <a:r>
              <a:rPr lang="en-US" b="0" dirty="0" smtClean="0">
                <a:solidFill>
                  <a:srgbClr val="FF0000"/>
                </a:solidFill>
                <a:sym typeface="Wingdings" charset="0"/>
              </a:rPr>
              <a:t>difference</a:t>
            </a:r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 for charged and neutral </a:t>
            </a:r>
            <a:r>
              <a:rPr lang="en-US" b="0" i="1" dirty="0" smtClean="0">
                <a:solidFill>
                  <a:srgbClr val="000000"/>
                </a:solidFill>
                <a:sym typeface="Wingdings" charset="0"/>
              </a:rPr>
              <a:t>B</a:t>
            </a:r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 decays is</a:t>
            </a:r>
          </a:p>
          <a:p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pPr>
              <a:lnSpc>
                <a:spcPct val="50000"/>
              </a:lnSpc>
            </a:pPr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 charset="0"/>
              </a:rPr>
              <a:t>D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charset="0"/>
              </a:rPr>
              <a:t>A</a:t>
            </a:r>
            <a:r>
              <a:rPr lang="en-US" sz="2000" b="0" i="1" baseline="-25000" dirty="0" smtClean="0">
                <a:solidFill>
                  <a:srgbClr val="000000"/>
                </a:solidFill>
                <a:sym typeface="Wingdings" charset="0"/>
              </a:rPr>
              <a:t>CP</a:t>
            </a:r>
            <a:r>
              <a:rPr lang="en-US" sz="2000" b="0" dirty="0" smtClean="0">
                <a:solidFill>
                  <a:srgbClr val="000000"/>
                </a:solidFill>
                <a:sym typeface="Wingdings" charset="0"/>
              </a:rPr>
              <a:t>(</a:t>
            </a:r>
            <a:r>
              <a:rPr lang="en-US" sz="2000" b="0" i="1" dirty="0" err="1" smtClean="0">
                <a:solidFill>
                  <a:srgbClr val="000000"/>
                </a:solidFill>
                <a:sym typeface="Wingdings" charset="0"/>
              </a:rPr>
              <a:t>B</a:t>
            </a:r>
            <a:r>
              <a:rPr lang="en-US" sz="2000" b="0" dirty="0" err="1" smtClean="0">
                <a:solidFill>
                  <a:srgbClr val="000000"/>
                </a:solidFill>
                <a:sym typeface="Symbol" charset="0"/>
              </a:rPr>
              <a:t>→</a:t>
            </a:r>
            <a:r>
              <a:rPr lang="en-US" sz="2000" b="0" i="1" dirty="0" err="1" smtClean="0">
                <a:solidFill>
                  <a:srgbClr val="000000"/>
                </a:solidFill>
                <a:sym typeface="Symbol" charset="0"/>
              </a:rPr>
              <a:t>X</a:t>
            </a:r>
            <a:r>
              <a:rPr lang="en-US" sz="2000" b="0" baseline="-25000" dirty="0" err="1" smtClean="0">
                <a:solidFill>
                  <a:srgbClr val="000000"/>
                </a:solidFill>
                <a:sym typeface="Symbol" charset="0"/>
              </a:rPr>
              <a:t>s</a:t>
            </a:r>
            <a:r>
              <a:rPr lang="en-US" sz="2000" b="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Symbol" charset="0"/>
              </a:rPr>
              <a:t>g</a:t>
            </a:r>
            <a:r>
              <a:rPr lang="en-US" sz="2000" b="0" dirty="0" smtClean="0">
                <a:solidFill>
                  <a:srgbClr val="000000"/>
                </a:solidFill>
                <a:sym typeface="Symbol" charset="0"/>
              </a:rPr>
              <a:t>)   </a:t>
            </a:r>
            <a:r>
              <a:rPr lang="en-US" b="0" dirty="0" smtClean="0">
                <a:solidFill>
                  <a:srgbClr val="000000"/>
                </a:solidFill>
                <a:sym typeface="Symbol" charset="0"/>
              </a:rPr>
              <a:t>depends on  </a:t>
            </a:r>
            <a:r>
              <a:rPr lang="en-US" b="0" dirty="0">
                <a:solidFill>
                  <a:srgbClr val="000000"/>
                </a:solidFill>
                <a:sym typeface="Wingdings" charset="0"/>
              </a:rPr>
              <a:t>C</a:t>
            </a:r>
            <a:r>
              <a:rPr lang="en-US" b="0" baseline="-25000" dirty="0">
                <a:solidFill>
                  <a:srgbClr val="000000"/>
                </a:solidFill>
                <a:sym typeface="Wingdings" charset="0"/>
              </a:rPr>
              <a:t>7</a:t>
            </a:r>
            <a:r>
              <a:rPr lang="en-US" b="0" baseline="-25000" dirty="0">
                <a:solidFill>
                  <a:srgbClr val="000000"/>
                </a:solidFill>
                <a:latin typeface="Symbol" charset="2"/>
                <a:cs typeface="Symbol" charset="2"/>
                <a:sym typeface="Wingdings" charset="0"/>
              </a:rPr>
              <a:t>g</a:t>
            </a:r>
            <a:r>
              <a:rPr lang="en-US" b="0" dirty="0">
                <a:solidFill>
                  <a:srgbClr val="000000"/>
                </a:solidFill>
                <a:sym typeface="Wingdings" charset="0"/>
              </a:rPr>
              <a:t> and </a:t>
            </a:r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C</a:t>
            </a:r>
            <a:r>
              <a:rPr lang="en-US" b="0" baseline="-25000" dirty="0" smtClean="0">
                <a:solidFill>
                  <a:srgbClr val="000000"/>
                </a:solidFill>
                <a:sym typeface="Wingdings" charset="0"/>
              </a:rPr>
              <a:t>8g</a:t>
            </a:r>
            <a:endParaRPr lang="en-US" b="0" dirty="0" smtClean="0">
              <a:solidFill>
                <a:srgbClr val="000000"/>
              </a:solidFill>
              <a:sym typeface="Symbol" charset="0"/>
            </a:endParaRPr>
          </a:p>
          <a:p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  In the SM, </a:t>
            </a:r>
            <a:r>
              <a:rPr lang="en-US" b="0" i="1" dirty="0" smtClean="0">
                <a:solidFill>
                  <a:srgbClr val="000000"/>
                </a:solidFill>
                <a:sym typeface="Wingdings" charset="0"/>
              </a:rPr>
              <a:t>C</a:t>
            </a:r>
            <a:r>
              <a:rPr lang="en-US" b="0" baseline="-25000" dirty="0" smtClean="0">
                <a:solidFill>
                  <a:srgbClr val="000000"/>
                </a:solidFill>
                <a:sym typeface="Wingdings" charset="0"/>
              </a:rPr>
              <a:t>7</a:t>
            </a:r>
            <a:r>
              <a:rPr lang="en-US" b="0" baseline="30000" dirty="0" smtClean="0">
                <a:solidFill>
                  <a:srgbClr val="000000"/>
                </a:solidFill>
                <a:cs typeface="Symbol" charset="2"/>
                <a:sym typeface="Wingdings" charset="0"/>
              </a:rPr>
              <a:t>eff</a:t>
            </a:r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 and </a:t>
            </a:r>
            <a:r>
              <a:rPr lang="en-US" b="0" i="1" dirty="0" smtClean="0">
                <a:solidFill>
                  <a:srgbClr val="000000"/>
                </a:solidFill>
                <a:sym typeface="Wingdings" charset="0"/>
              </a:rPr>
              <a:t>C</a:t>
            </a:r>
            <a:r>
              <a:rPr lang="en-US" b="0" baseline="-25000" dirty="0" smtClean="0">
                <a:solidFill>
                  <a:srgbClr val="000000"/>
                </a:solidFill>
                <a:sym typeface="Wingdings" charset="0"/>
              </a:rPr>
              <a:t>8</a:t>
            </a:r>
            <a:r>
              <a:rPr lang="en-US" b="0" baseline="30000" dirty="0" smtClean="0">
                <a:solidFill>
                  <a:srgbClr val="000000"/>
                </a:solidFill>
                <a:sym typeface="Wingdings" charset="0"/>
              </a:rPr>
              <a:t>eff</a:t>
            </a:r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 are real </a:t>
            </a:r>
            <a:r>
              <a:rPr lang="en-US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Wingdings"/>
                <a:cs typeface="Times New Roman" panose="02020603050405020304" pitchFamily="18" charset="0"/>
                <a:sym typeface="Wingdings"/>
              </a:rPr>
              <a:t>→</a:t>
            </a:r>
            <a:r>
              <a:rPr lang="en-US" b="0" dirty="0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charset="0"/>
              </a:rPr>
              <a:t>D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charset="0"/>
              </a:rPr>
              <a:t>A</a:t>
            </a:r>
            <a:r>
              <a:rPr lang="en-US" b="0" i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charset="0"/>
              </a:rPr>
              <a:t>CP</a:t>
            </a:r>
            <a:r>
              <a:rPr lang="en-US" b="0" i="1" baseline="-25000" dirty="0" smtClean="0">
                <a:solidFill>
                  <a:srgbClr val="000000"/>
                </a:solidFill>
                <a:sym typeface="Wingdings" charset="0"/>
              </a:rPr>
              <a:t> </a:t>
            </a:r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(</a:t>
            </a:r>
            <a:r>
              <a:rPr lang="en-US" b="0" i="1" dirty="0" err="1" smtClean="0">
                <a:solidFill>
                  <a:srgbClr val="000000"/>
                </a:solidFill>
                <a:sym typeface="Symbol" charset="0"/>
              </a:rPr>
              <a:t>X</a:t>
            </a:r>
            <a:r>
              <a:rPr lang="en-US" b="0" baseline="-25000" dirty="0" err="1" smtClean="0">
                <a:solidFill>
                  <a:srgbClr val="000000"/>
                </a:solidFill>
                <a:sym typeface="Symbol" charset="0"/>
              </a:rPr>
              <a:t>s</a:t>
            </a:r>
            <a:r>
              <a:rPr lang="en-US" b="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Symbol" charset="0"/>
              </a:rPr>
              <a:t>g</a:t>
            </a:r>
            <a:r>
              <a:rPr lang="en-US" b="0" dirty="0" smtClean="0">
                <a:solidFill>
                  <a:srgbClr val="000000"/>
                </a:solidFill>
                <a:sym typeface="Symbol" charset="0"/>
              </a:rPr>
              <a:t>)=0</a:t>
            </a:r>
            <a:endParaRPr lang="en-US" b="0" dirty="0">
              <a:solidFill>
                <a:srgbClr val="000000"/>
              </a:solidFill>
              <a:sym typeface="Symbol" charset="0"/>
            </a:endParaRPr>
          </a:p>
          <a:p>
            <a:pPr lvl="1">
              <a:lnSpc>
                <a:spcPct val="80000"/>
              </a:lnSpc>
            </a:pPr>
            <a:r>
              <a:rPr lang="en-US" b="0" dirty="0" smtClean="0">
                <a:solidFill>
                  <a:srgbClr val="000000"/>
                </a:solidFill>
                <a:sym typeface="Symbol" charset="0"/>
              </a:rPr>
              <a:t>  This may be modified by new physics contributions </a:t>
            </a:r>
          </a:p>
        </p:txBody>
      </p:sp>
      <p:graphicFrame>
        <p:nvGraphicFramePr>
          <p:cNvPr id="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240055"/>
              </p:ext>
            </p:extLst>
          </p:nvPr>
        </p:nvGraphicFramePr>
        <p:xfrm>
          <a:off x="2339067" y="1255437"/>
          <a:ext cx="3891578" cy="613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864" name="Equation" r:id="rId4" imgW="4076640" imgH="698400" progId="Equation.DSMT4">
                  <p:embed/>
                </p:oleObj>
              </mc:Choice>
              <mc:Fallback>
                <p:oleObj name="Equation" r:id="rId4" imgW="407664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067" y="1255437"/>
                        <a:ext cx="3891578" cy="613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526143"/>
              </p:ext>
            </p:extLst>
          </p:nvPr>
        </p:nvGraphicFramePr>
        <p:xfrm>
          <a:off x="1847186" y="3648009"/>
          <a:ext cx="5261307" cy="373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865" name="Equation" r:id="rId6" imgW="4927320" imgH="380880" progId="Equation.DSMT4">
                  <p:embed/>
                </p:oleObj>
              </mc:Choice>
              <mc:Fallback>
                <p:oleObj name="Equation" r:id="rId6" imgW="49273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186" y="3648009"/>
                        <a:ext cx="5261307" cy="3731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144751"/>
              </p:ext>
            </p:extLst>
          </p:nvPr>
        </p:nvGraphicFramePr>
        <p:xfrm>
          <a:off x="1433513" y="4505325"/>
          <a:ext cx="52165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866" name="Equation" r:id="rId8" imgW="5651500" imgH="774700" progId="Equation.3">
                  <p:embed/>
                </p:oleObj>
              </mc:Choice>
              <mc:Fallback>
                <p:oleObj name="Equation" r:id="rId8" imgW="5651500" imgH="774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513" y="4505325"/>
                        <a:ext cx="5216525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4" name="Straight Connector 43"/>
          <p:cNvCxnSpPr/>
          <p:nvPr/>
        </p:nvCxnSpPr>
        <p:spPr bwMode="auto">
          <a:xfrm>
            <a:off x="5488302" y="2436657"/>
            <a:ext cx="152400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055945"/>
              </p:ext>
            </p:extLst>
          </p:nvPr>
        </p:nvGraphicFramePr>
        <p:xfrm>
          <a:off x="2079522" y="2712896"/>
          <a:ext cx="3589253" cy="432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867" name="Equation" r:id="rId10" imgW="3288960" imgH="431640" progId="Equation.DSMT4">
                  <p:embed/>
                </p:oleObj>
              </mc:Choice>
              <mc:Fallback>
                <p:oleObj name="Equation" r:id="rId10" imgW="32889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522" y="2712896"/>
                        <a:ext cx="3589253" cy="432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684170" y="2747677"/>
            <a:ext cx="2459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hlinkClick r:id="rId12"/>
              </a:rPr>
              <a:t>arXiv:1406.0534</a:t>
            </a:r>
            <a:endParaRPr lang="en-US" sz="1600" dirty="0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06959" y="162783"/>
            <a:ext cx="8037041" cy="55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4406" tIns="42203" rIns="84406" bIns="42203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323" b="0" dirty="0" smtClean="0">
                <a:solidFill>
                  <a:srgbClr val="FF0000"/>
                </a:solidFill>
                <a:effectLst/>
              </a:rPr>
              <a:t>Direct </a:t>
            </a:r>
            <a:r>
              <a:rPr lang="en-US" sz="3323" b="0" i="1" dirty="0" smtClean="0">
                <a:solidFill>
                  <a:srgbClr val="FF0000"/>
                </a:solidFill>
                <a:effectLst/>
              </a:rPr>
              <a:t>CP</a:t>
            </a:r>
            <a:r>
              <a:rPr lang="en-US" sz="3323" b="0" dirty="0" smtClean="0">
                <a:solidFill>
                  <a:srgbClr val="FF0000"/>
                </a:solidFill>
                <a:effectLst/>
              </a:rPr>
              <a:t>V in </a:t>
            </a:r>
            <a:r>
              <a:rPr lang="en-US" sz="3323" b="0" i="1" dirty="0" err="1" smtClean="0">
                <a:solidFill>
                  <a:srgbClr val="FF0000"/>
                </a:solidFill>
                <a:effectLst/>
              </a:rPr>
              <a:t>b</a:t>
            </a:r>
            <a:r>
              <a:rPr lang="en-US" sz="3600" b="0" i="1" dirty="0" err="1">
                <a:solidFill>
                  <a:srgbClr val="FF0000"/>
                </a:solidFill>
                <a:sym typeface="Symbol" charset="0"/>
              </a:rPr>
              <a:t>→</a:t>
            </a:r>
            <a:r>
              <a:rPr lang="en-US" sz="3323" b="0" i="1" dirty="0" err="1" smtClean="0">
                <a:solidFill>
                  <a:srgbClr val="FF0000"/>
                </a:solidFill>
                <a:effectLst/>
              </a:rPr>
              <a:t>s</a:t>
            </a:r>
            <a:r>
              <a:rPr lang="en-US" sz="3323" b="0" i="1" dirty="0" err="1" smtClean="0">
                <a:solidFill>
                  <a:srgbClr val="FF0000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sz="3323" b="0" dirty="0" smtClean="0">
                <a:solidFill>
                  <a:srgbClr val="FF0000"/>
                </a:solidFill>
                <a:effectLst/>
              </a:rPr>
              <a:t>: limits on </a:t>
            </a:r>
            <a:r>
              <a:rPr lang="en-US" sz="3323" b="0" dirty="0" err="1">
                <a:solidFill>
                  <a:srgbClr val="FF0000"/>
                </a:solidFill>
                <a:effectLst/>
              </a:rPr>
              <a:t>Im</a:t>
            </a:r>
            <a:r>
              <a:rPr lang="en-US" sz="3323" b="0" dirty="0">
                <a:solidFill>
                  <a:srgbClr val="FF0000"/>
                </a:solidFill>
                <a:effectLst/>
              </a:rPr>
              <a:t>(</a:t>
            </a:r>
            <a:r>
              <a:rPr lang="en-US" sz="3323" b="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3323" b="0" baseline="-25000" dirty="0">
                <a:solidFill>
                  <a:srgbClr val="FF0000"/>
                </a:solidFill>
                <a:effectLst/>
              </a:rPr>
              <a:t>8</a:t>
            </a:r>
            <a:r>
              <a:rPr lang="en-US" sz="3323" b="0" i="1" baseline="-25000" dirty="0">
                <a:solidFill>
                  <a:srgbClr val="FF0000"/>
                </a:solidFill>
                <a:effectLst/>
              </a:rPr>
              <a:t>g</a:t>
            </a:r>
            <a:r>
              <a:rPr lang="en-US" sz="3323" b="0" dirty="0">
                <a:solidFill>
                  <a:srgbClr val="FF0000"/>
                </a:solidFill>
                <a:effectLst/>
              </a:rPr>
              <a:t>/</a:t>
            </a:r>
            <a:r>
              <a:rPr lang="en-US" sz="3323" b="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3323" b="0" baseline="-25000" dirty="0">
                <a:solidFill>
                  <a:srgbClr val="FF0000"/>
                </a:solidFill>
                <a:effectLst/>
              </a:rPr>
              <a:t>7</a:t>
            </a:r>
            <a:r>
              <a:rPr lang="en-US" sz="3323" b="0" i="1" baseline="-25000" dirty="0">
                <a:solidFill>
                  <a:srgbClr val="FF0000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sz="3323" b="0" dirty="0">
                <a:solidFill>
                  <a:srgbClr val="FF0000"/>
                </a:solidFill>
                <a:effectLst/>
              </a:rPr>
              <a:t>)</a:t>
            </a:r>
            <a:endParaRPr lang="en-US" sz="2954" dirty="0">
              <a:solidFill>
                <a:srgbClr val="FF0000"/>
              </a:solidFill>
              <a:effectLst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1404" y="5916872"/>
            <a:ext cx="7543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Benzke</a:t>
            </a:r>
            <a:r>
              <a:rPr lang="en-US" sz="1400" dirty="0"/>
              <a:t>, S. J. Lee, M. </a:t>
            </a:r>
            <a:r>
              <a:rPr lang="en-US" sz="1400" dirty="0" err="1"/>
              <a:t>Neubert</a:t>
            </a:r>
            <a:r>
              <a:rPr lang="en-US" sz="1400" dirty="0"/>
              <a:t> and G. Paz, Phys. </a:t>
            </a:r>
            <a:r>
              <a:rPr lang="en-US" sz="1400" dirty="0" smtClean="0"/>
              <a:t>Rev. </a:t>
            </a:r>
            <a:r>
              <a:rPr lang="hu-HU" sz="1400" dirty="0" smtClean="0"/>
              <a:t>Lett</a:t>
            </a:r>
            <a:r>
              <a:rPr lang="hu-HU" sz="1400" dirty="0"/>
              <a:t>. 106, 141801 (2011)</a:t>
            </a:r>
            <a:r>
              <a:rPr lang="hu-HU" sz="1400" dirty="0" smtClean="0"/>
              <a:t>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9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5429" y="757605"/>
            <a:ext cx="8088571" cy="5894564"/>
          </a:xfrm>
          <a:noFill/>
        </p:spPr>
        <p:txBody>
          <a:bodyPr vert="horz" wrap="square" lIns="92075" tIns="46038" rIns="0" bIns="46038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 </a:t>
            </a:r>
          </a:p>
          <a:p>
            <a:endParaRPr lang="en-US" dirty="0">
              <a:solidFill>
                <a:srgbClr val="000000"/>
              </a:solidFill>
              <a:sym typeface="Wingdings" charset="0"/>
            </a:endParaRPr>
          </a:p>
          <a:p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pPr marL="0" indent="0">
              <a:buNone/>
            </a:pPr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pPr marL="0" indent="0">
              <a:buNone/>
            </a:pPr>
            <a:endParaRPr lang="en-US" b="0" dirty="0">
              <a:solidFill>
                <a:srgbClr val="000000"/>
              </a:solidFill>
              <a:sym typeface="Wingdings" charset="0"/>
            </a:endParaRPr>
          </a:p>
          <a:p>
            <a:pPr marL="0" indent="0">
              <a:buNone/>
            </a:pPr>
            <a:endParaRPr lang="en-US" b="0" dirty="0">
              <a:solidFill>
                <a:srgbClr val="000000"/>
              </a:solidFill>
              <a:sym typeface="Wingdings" charset="0"/>
            </a:endParaRPr>
          </a:p>
          <a:p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endParaRPr lang="en-US" b="0" dirty="0">
              <a:solidFill>
                <a:srgbClr val="000000"/>
              </a:solidFill>
              <a:sym typeface="Wingdings" charset="0"/>
            </a:endParaRPr>
          </a:p>
          <a:p>
            <a:pPr>
              <a:lnSpc>
                <a:spcPct val="70000"/>
              </a:lnSpc>
            </a:pPr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pPr>
              <a:lnSpc>
                <a:spcPct val="50000"/>
              </a:lnSpc>
            </a:pPr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pPr marL="0" indent="0">
              <a:buNone/>
            </a:pPr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endParaRPr lang="en-US" dirty="0">
              <a:solidFill>
                <a:srgbClr val="000000"/>
              </a:solidFill>
              <a:sym typeface="Wingdings" charset="0"/>
            </a:endParaRPr>
          </a:p>
          <a:p>
            <a:endParaRPr lang="en-US" b="0" dirty="0" smtClean="0">
              <a:solidFill>
                <a:srgbClr val="000000"/>
              </a:solidFill>
              <a:sym typeface="Wingdings" charset="0"/>
            </a:endParaRPr>
          </a:p>
          <a:p>
            <a:pPr marL="0" indent="0">
              <a:buNone/>
            </a:pPr>
            <a:endParaRPr lang="en-US" b="0" dirty="0">
              <a:solidFill>
                <a:srgbClr val="000000"/>
              </a:solidFill>
              <a:sym typeface="Wingdings" charset="0"/>
            </a:endParaRPr>
          </a:p>
          <a:p>
            <a:pPr marL="0" indent="0">
              <a:buNone/>
            </a:pPr>
            <a:r>
              <a:rPr lang="en-US" sz="1200" b="0" dirty="0" smtClean="0">
                <a:solidFill>
                  <a:srgbClr val="000000"/>
                </a:solidFill>
                <a:sym typeface="Wingdings" charset="0"/>
              </a:rPr>
              <a:t> </a:t>
            </a:r>
            <a:r>
              <a:rPr lang="en-US" b="0" dirty="0" smtClean="0">
                <a:solidFill>
                  <a:srgbClr val="000000"/>
                </a:solidFill>
                <a:sym typeface="Wingdings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sym typeface="Wingdings" charset="0"/>
              </a:rPr>
              <a:t>This is the first </a:t>
            </a:r>
            <a:r>
              <a:rPr lang="en-US" sz="2000" b="0" dirty="0">
                <a:solidFill>
                  <a:srgbClr val="000000"/>
                </a:solidFill>
                <a:latin typeface="Symbol" charset="2"/>
                <a:cs typeface="Symbol" charset="2"/>
                <a:sym typeface="Wingdings" charset="0"/>
              </a:rPr>
              <a:t>D</a:t>
            </a:r>
            <a:r>
              <a:rPr lang="en-US" sz="20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charset="0"/>
              </a:rPr>
              <a:t>A</a:t>
            </a:r>
            <a:r>
              <a:rPr lang="en-US" sz="2000" b="0" i="1" baseline="-25000" dirty="0">
                <a:solidFill>
                  <a:srgbClr val="000000"/>
                </a:solidFill>
                <a:sym typeface="Wingdings" charset="0"/>
              </a:rPr>
              <a:t>CP</a:t>
            </a:r>
            <a:r>
              <a:rPr lang="en-US" sz="2000" b="0" baseline="-25000" dirty="0">
                <a:solidFill>
                  <a:srgbClr val="000000"/>
                </a:solidFill>
                <a:sym typeface="Wingdings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sym typeface="Wingdings" charset="0"/>
              </a:rPr>
              <a:t>(</a:t>
            </a:r>
            <a:r>
              <a:rPr lang="en-US" sz="2000" b="0" i="1" dirty="0" err="1">
                <a:solidFill>
                  <a:srgbClr val="000000"/>
                </a:solidFill>
                <a:sym typeface="Wingdings" charset="0"/>
              </a:rPr>
              <a:t>X</a:t>
            </a:r>
            <a:r>
              <a:rPr lang="en-US" sz="2000" b="0" baseline="-25000" dirty="0" err="1">
                <a:solidFill>
                  <a:srgbClr val="000000"/>
                </a:solidFill>
                <a:sym typeface="Wingdings" charset="0"/>
              </a:rPr>
              <a:t>s</a:t>
            </a:r>
            <a:r>
              <a:rPr lang="en-US" sz="2000" b="0" dirty="0" err="1">
                <a:solidFill>
                  <a:srgbClr val="000000"/>
                </a:solidFill>
                <a:latin typeface="Symbol" charset="2"/>
                <a:cs typeface="Symbol" charset="2"/>
                <a:sym typeface="Wingdings" charset="0"/>
              </a:rPr>
              <a:t>g</a:t>
            </a:r>
            <a:r>
              <a:rPr lang="en-US" sz="2000" b="0" dirty="0">
                <a:solidFill>
                  <a:srgbClr val="000000"/>
                </a:solidFill>
                <a:sym typeface="Wingdings" charset="0"/>
              </a:rPr>
              <a:t>) </a:t>
            </a:r>
            <a:r>
              <a:rPr lang="en-US" sz="2000" b="0" dirty="0" smtClean="0">
                <a:solidFill>
                  <a:srgbClr val="000000"/>
                </a:solidFill>
                <a:sym typeface="Wingdings" charset="0"/>
              </a:rPr>
              <a:t>measurement and the first constraint on the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b="0" dirty="0">
                <a:solidFill>
                  <a:srgbClr val="000000"/>
                </a:solidFill>
                <a:sym typeface="Wingdings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sym typeface="Wingdings" charset="0"/>
              </a:rPr>
              <a:t>      ratio of Wilson coefficients </a:t>
            </a:r>
            <a:r>
              <a:rPr lang="en-US" sz="2000" b="0" i="1" dirty="0" smtClean="0">
                <a:solidFill>
                  <a:srgbClr val="000000"/>
                </a:solidFill>
                <a:sym typeface="Wingdings" charset="0"/>
              </a:rPr>
              <a:t>C</a:t>
            </a:r>
            <a:r>
              <a:rPr lang="en-US" sz="2000" b="0" baseline="-25000" dirty="0" smtClean="0">
                <a:solidFill>
                  <a:srgbClr val="000000"/>
                </a:solidFill>
                <a:sym typeface="Wingdings" charset="0"/>
              </a:rPr>
              <a:t>8</a:t>
            </a:r>
            <a:r>
              <a:rPr lang="en-US" sz="2000" b="0" baseline="30000" dirty="0" smtClean="0">
                <a:solidFill>
                  <a:srgbClr val="000000"/>
                </a:solidFill>
                <a:sym typeface="Wingdings" charset="0"/>
              </a:rPr>
              <a:t>eff</a:t>
            </a:r>
            <a:r>
              <a:rPr lang="en-US" sz="2000" b="0" dirty="0" smtClean="0">
                <a:solidFill>
                  <a:srgbClr val="000000"/>
                </a:solidFill>
                <a:sym typeface="Wingdings" charset="0"/>
              </a:rPr>
              <a:t>/</a:t>
            </a:r>
            <a:r>
              <a:rPr lang="en-US" sz="2000" b="0" i="1" dirty="0" smtClean="0">
                <a:solidFill>
                  <a:srgbClr val="000000"/>
                </a:solidFill>
                <a:sym typeface="Wingdings" charset="0"/>
              </a:rPr>
              <a:t>C</a:t>
            </a:r>
            <a:r>
              <a:rPr lang="en-US" sz="2000" b="0" baseline="-25000" dirty="0" smtClean="0">
                <a:solidFill>
                  <a:srgbClr val="000000"/>
                </a:solidFill>
                <a:sym typeface="Wingdings" charset="0"/>
              </a:rPr>
              <a:t>7</a:t>
            </a:r>
            <a:r>
              <a:rPr lang="en-US" sz="2000" b="0" baseline="30000" dirty="0" smtClean="0">
                <a:solidFill>
                  <a:srgbClr val="000000"/>
                </a:solidFill>
                <a:sym typeface="Wingdings" charset="0"/>
              </a:rPr>
              <a:t>eff</a:t>
            </a:r>
            <a:r>
              <a:rPr lang="en-US" sz="2000" b="0" dirty="0" smtClean="0">
                <a:solidFill>
                  <a:srgbClr val="000000"/>
                </a:solidFill>
                <a:sym typeface="Wingdings" charset="0"/>
              </a:rPr>
              <a:t> for new physics in this process</a:t>
            </a:r>
            <a:endParaRPr lang="en-US" sz="2000" b="0" dirty="0">
              <a:solidFill>
                <a:srgbClr val="000000"/>
              </a:solidFill>
              <a:sym typeface="Wingdings" charset="0"/>
            </a:endParaRPr>
          </a:p>
          <a:p>
            <a:endParaRPr lang="en-US" b="0" dirty="0" smtClean="0">
              <a:solidFill>
                <a:srgbClr val="000000"/>
              </a:solidFill>
              <a:sym typeface="Wingding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837" y="1403700"/>
            <a:ext cx="3233476" cy="2823772"/>
          </a:xfrm>
          <a:prstGeom prst="rect">
            <a:avLst/>
          </a:prstGeom>
        </p:spPr>
      </p:pic>
      <p:sp>
        <p:nvSpPr>
          <p:cNvPr id="236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77717"/>
            <a:ext cx="8001000" cy="559777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06959" y="76201"/>
            <a:ext cx="8037041" cy="55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4406" tIns="42203" rIns="84406" bIns="42203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A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323" b="0" dirty="0" smtClean="0">
                <a:solidFill>
                  <a:srgbClr val="FF0000"/>
                </a:solidFill>
                <a:effectLst/>
              </a:rPr>
              <a:t>Direct </a:t>
            </a:r>
            <a:r>
              <a:rPr lang="en-US" sz="3323" b="0" i="1" dirty="0" smtClean="0">
                <a:solidFill>
                  <a:srgbClr val="FF0000"/>
                </a:solidFill>
                <a:effectLst/>
              </a:rPr>
              <a:t>CP</a:t>
            </a:r>
            <a:r>
              <a:rPr lang="en-US" sz="3323" b="0" dirty="0" smtClean="0">
                <a:solidFill>
                  <a:srgbClr val="FF0000"/>
                </a:solidFill>
                <a:effectLst/>
              </a:rPr>
              <a:t>V in </a:t>
            </a:r>
            <a:r>
              <a:rPr lang="en-US" sz="3323" b="0" i="1" dirty="0" err="1" smtClean="0">
                <a:solidFill>
                  <a:srgbClr val="FF0000"/>
                </a:solidFill>
                <a:effectLst/>
              </a:rPr>
              <a:t>b</a:t>
            </a:r>
            <a:r>
              <a:rPr lang="en-US" sz="3600" b="0" i="1" dirty="0" err="1">
                <a:solidFill>
                  <a:srgbClr val="FF0000"/>
                </a:solidFill>
                <a:sym typeface="Symbol" charset="0"/>
              </a:rPr>
              <a:t>→</a:t>
            </a:r>
            <a:r>
              <a:rPr lang="en-US" sz="3323" b="0" i="1" dirty="0" err="1" smtClean="0">
                <a:solidFill>
                  <a:srgbClr val="FF0000"/>
                </a:solidFill>
                <a:effectLst/>
              </a:rPr>
              <a:t>s</a:t>
            </a:r>
            <a:r>
              <a:rPr lang="en-US" sz="3323" b="0" i="1" dirty="0" err="1" smtClean="0">
                <a:solidFill>
                  <a:srgbClr val="FF0000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sz="3323" b="0" dirty="0" smtClean="0">
                <a:solidFill>
                  <a:srgbClr val="FF0000"/>
                </a:solidFill>
                <a:effectLst/>
              </a:rPr>
              <a:t>: limits  </a:t>
            </a:r>
            <a:r>
              <a:rPr lang="en-US" sz="3323" b="0" dirty="0">
                <a:solidFill>
                  <a:srgbClr val="FF0000"/>
                </a:solidFill>
                <a:effectLst/>
              </a:rPr>
              <a:t>on </a:t>
            </a:r>
            <a:r>
              <a:rPr lang="en-US" sz="3323" b="0" dirty="0" err="1">
                <a:solidFill>
                  <a:srgbClr val="FF0000"/>
                </a:solidFill>
                <a:effectLst/>
              </a:rPr>
              <a:t>Im</a:t>
            </a:r>
            <a:r>
              <a:rPr lang="en-US" sz="3323" b="0" dirty="0">
                <a:solidFill>
                  <a:srgbClr val="FF0000"/>
                </a:solidFill>
                <a:effectLst/>
              </a:rPr>
              <a:t>(</a:t>
            </a:r>
            <a:r>
              <a:rPr lang="en-US" sz="3323" b="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3323" b="0" baseline="-25000" dirty="0">
                <a:solidFill>
                  <a:srgbClr val="FF0000"/>
                </a:solidFill>
                <a:effectLst/>
              </a:rPr>
              <a:t>8</a:t>
            </a:r>
            <a:r>
              <a:rPr lang="en-US" sz="3323" b="0" i="1" baseline="-25000" dirty="0">
                <a:solidFill>
                  <a:srgbClr val="FF0000"/>
                </a:solidFill>
                <a:effectLst/>
              </a:rPr>
              <a:t>g</a:t>
            </a:r>
            <a:r>
              <a:rPr lang="en-US" sz="3323" b="0" dirty="0">
                <a:solidFill>
                  <a:srgbClr val="FF0000"/>
                </a:solidFill>
                <a:effectLst/>
              </a:rPr>
              <a:t>/</a:t>
            </a:r>
            <a:r>
              <a:rPr lang="en-US" sz="3323" b="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3323" b="0" baseline="-25000" dirty="0">
                <a:solidFill>
                  <a:srgbClr val="FF0000"/>
                </a:solidFill>
                <a:effectLst/>
              </a:rPr>
              <a:t>7</a:t>
            </a:r>
            <a:r>
              <a:rPr lang="en-US" sz="3323" b="0" i="1" baseline="-25000" dirty="0">
                <a:solidFill>
                  <a:srgbClr val="FF0000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sz="3323" b="0" dirty="0">
                <a:solidFill>
                  <a:srgbClr val="FF0000"/>
                </a:solidFill>
                <a:effectLst/>
              </a:rPr>
              <a:t>)</a:t>
            </a:r>
            <a:endParaRPr lang="en-US" sz="2954" dirty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816858"/>
              </p:ext>
            </p:extLst>
          </p:nvPr>
        </p:nvGraphicFramePr>
        <p:xfrm>
          <a:off x="5714228" y="832733"/>
          <a:ext cx="2958934" cy="499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24" name="Equation" r:id="rId5" imgW="2425700" imgH="444500" progId="Equation.3">
                  <p:embed/>
                </p:oleObj>
              </mc:Choice>
              <mc:Fallback>
                <p:oleObj name="Equation" r:id="rId5" imgW="2425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228" y="832733"/>
                        <a:ext cx="2958934" cy="4994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894646"/>
              </p:ext>
            </p:extLst>
          </p:nvPr>
        </p:nvGraphicFramePr>
        <p:xfrm>
          <a:off x="2624258" y="4384977"/>
          <a:ext cx="4963416" cy="47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25" name="Equation" r:id="rId7" imgW="4152600" imgH="431640" progId="Equation.DSMT4">
                  <p:embed/>
                </p:oleObj>
              </mc:Choice>
              <mc:Fallback>
                <p:oleObj name="Equation" r:id="rId7" imgW="41526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258" y="4384977"/>
                        <a:ext cx="4963416" cy="47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0" descr="kee-c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3"/>
          <a:stretch/>
        </p:blipFill>
        <p:spPr bwMode="auto">
          <a:xfrm>
            <a:off x="1952101" y="2987040"/>
            <a:ext cx="789034" cy="3781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517989"/>
              </p:ext>
            </p:extLst>
          </p:nvPr>
        </p:nvGraphicFramePr>
        <p:xfrm>
          <a:off x="6671019" y="4056952"/>
          <a:ext cx="1107386" cy="301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26" name="Equation" r:id="rId10" imgW="1460160" imgH="431640" progId="Equation.DSMT4">
                  <p:embed/>
                </p:oleObj>
              </mc:Choice>
              <mc:Fallback>
                <p:oleObj name="Equation" r:id="rId10" imgW="14601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1019" y="4056952"/>
                        <a:ext cx="1107386" cy="30111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631129" y="1637920"/>
            <a:ext cx="3430708" cy="2651510"/>
            <a:chOff x="1315693" y="2012175"/>
            <a:chExt cx="3962400" cy="27305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15693" y="2012175"/>
              <a:ext cx="3962400" cy="273055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81831" y="2329164"/>
              <a:ext cx="211596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  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86594" y="2483103"/>
              <a:ext cx="211596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  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4155" y="939213"/>
            <a:ext cx="4501744" cy="4682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1739" y="4846877"/>
            <a:ext cx="3088686" cy="405326"/>
          </a:xfrm>
          <a:prstGeom prst="rect">
            <a:avLst/>
          </a:prstGeom>
        </p:spPr>
      </p:pic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482340"/>
              </p:ext>
            </p:extLst>
          </p:nvPr>
        </p:nvGraphicFramePr>
        <p:xfrm>
          <a:off x="2804553" y="4059717"/>
          <a:ext cx="1107386" cy="301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27" name="Equation" r:id="rId15" imgW="1460160" imgH="431640" progId="Equation.DSMT4">
                  <p:embed/>
                </p:oleObj>
              </mc:Choice>
              <mc:Fallback>
                <p:oleObj name="Equation" r:id="rId15" imgW="14601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4553" y="4059717"/>
                        <a:ext cx="1107386" cy="30111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959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600" y="838200"/>
            <a:ext cx="7673912" cy="5041900"/>
          </a:xfrm>
        </p:spPr>
        <p:txBody>
          <a:bodyPr/>
          <a:lstStyle/>
          <a:p>
            <a:r>
              <a:rPr lang="en-US" sz="2000" i="1" dirty="0" smtClean="0"/>
              <a:t>B</a:t>
            </a:r>
            <a:r>
              <a:rPr lang="en-US" i="1" dirty="0" smtClean="0"/>
              <a:t>A</a:t>
            </a:r>
            <a:r>
              <a:rPr lang="en-US" sz="2000" i="1" dirty="0" smtClean="0"/>
              <a:t>B</a:t>
            </a:r>
            <a:r>
              <a:rPr lang="en-US" i="1" dirty="0" smtClean="0"/>
              <a:t>AR</a:t>
            </a:r>
            <a:r>
              <a:rPr lang="en-US" sz="2000" dirty="0" smtClean="0"/>
              <a:t> has been a remarkably productive experiment</a:t>
            </a:r>
          </a:p>
          <a:p>
            <a:pPr lvl="1"/>
            <a:r>
              <a:rPr lang="en-US" sz="2000" dirty="0" smtClean="0"/>
              <a:t>We established the CKM phase as the source of </a:t>
            </a:r>
            <a:r>
              <a:rPr lang="en-US" sz="2000" i="1" dirty="0" smtClean="0"/>
              <a:t>CP</a:t>
            </a:r>
            <a:r>
              <a:rPr lang="en-US" sz="2000" dirty="0" smtClean="0"/>
              <a:t> violation by measuring sin2</a:t>
            </a:r>
            <a:r>
              <a:rPr lang="en-US" sz="2000" i="1" dirty="0" smtClean="0">
                <a:latin typeface="Symbol" charset="2"/>
                <a:cs typeface="Symbol" charset="2"/>
              </a:rPr>
              <a:t>b</a:t>
            </a:r>
          </a:p>
          <a:p>
            <a:pPr lvl="1"/>
            <a:r>
              <a:rPr lang="en-US" sz="2000" dirty="0" smtClean="0"/>
              <a:t>We measured the other </a:t>
            </a:r>
            <a:r>
              <a:rPr lang="en-US" sz="2000" dirty="0" err="1" smtClean="0"/>
              <a:t>Unitarity</a:t>
            </a:r>
            <a:r>
              <a:rPr lang="en-US" sz="2000" dirty="0" smtClean="0"/>
              <a:t> Triangle angles </a:t>
            </a:r>
            <a:r>
              <a:rPr lang="en-US" sz="2000" i="1" dirty="0" smtClean="0">
                <a:latin typeface="Symbol" charset="2"/>
                <a:cs typeface="Symbol" charset="2"/>
              </a:rPr>
              <a:t>a</a:t>
            </a:r>
            <a:r>
              <a:rPr lang="en-US" sz="2000" dirty="0" smtClean="0"/>
              <a:t> and </a:t>
            </a:r>
            <a:r>
              <a:rPr lang="en-US" sz="2000" i="1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, as well as determining the sides through </a:t>
            </a:r>
            <a:r>
              <a:rPr lang="en-US" sz="2400" i="1" dirty="0" err="1" smtClean="0"/>
              <a:t>V</a:t>
            </a:r>
            <a:r>
              <a:rPr lang="en-US" sz="2400" i="1" baseline="-25000" dirty="0" err="1" smtClean="0"/>
              <a:t>ub</a:t>
            </a:r>
            <a:r>
              <a:rPr lang="en-US" sz="2000" dirty="0" smtClean="0"/>
              <a:t>, </a:t>
            </a:r>
            <a:r>
              <a:rPr lang="en-US" sz="2400" i="1" dirty="0" err="1" smtClean="0"/>
              <a:t>V</a:t>
            </a:r>
            <a:r>
              <a:rPr lang="en-US" sz="2400" i="1" baseline="-25000" dirty="0" err="1" smtClean="0"/>
              <a:t>cb</a:t>
            </a:r>
            <a:r>
              <a:rPr lang="en-US" sz="2000" dirty="0" smtClean="0"/>
              <a:t> , </a:t>
            </a:r>
            <a:r>
              <a:rPr lang="en-US" sz="2000" i="1" dirty="0" err="1" smtClean="0">
                <a:latin typeface="Symbol" charset="2"/>
                <a:cs typeface="Symbol" charset="2"/>
              </a:rPr>
              <a:t>t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 and </a:t>
            </a:r>
            <a:r>
              <a:rPr lang="en-US" sz="2400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/>
              <a:t>m</a:t>
            </a:r>
            <a:r>
              <a:rPr lang="en-US" sz="2400" i="1" baseline="-25000" dirty="0" err="1" smtClean="0"/>
              <a:t>d</a:t>
            </a:r>
            <a:r>
              <a:rPr lang="en-US" sz="2000" i="1" dirty="0" smtClean="0"/>
              <a:t>,</a:t>
            </a:r>
            <a:r>
              <a:rPr lang="en-US" sz="2400" i="1" baseline="-25000" dirty="0" smtClean="0"/>
              <a:t> </a:t>
            </a:r>
            <a:r>
              <a:rPr lang="en-US" sz="2000" dirty="0" smtClean="0"/>
              <a:t>allowing a probing series of </a:t>
            </a:r>
            <a:r>
              <a:rPr lang="en-US" sz="2000" dirty="0" err="1" smtClean="0"/>
              <a:t>overconstrained</a:t>
            </a:r>
            <a:r>
              <a:rPr lang="en-US" sz="2000" dirty="0" smtClean="0"/>
              <a:t> tests of the CKM paradigm</a:t>
            </a:r>
          </a:p>
          <a:p>
            <a:pPr lvl="1"/>
            <a:r>
              <a:rPr lang="en-US" sz="2000" dirty="0" smtClean="0"/>
              <a:t>We have measured </a:t>
            </a:r>
            <a:r>
              <a:rPr lang="en-US" sz="2000" i="1" dirty="0" smtClean="0"/>
              <a:t>T</a:t>
            </a:r>
            <a:r>
              <a:rPr lang="en-US" sz="2000" dirty="0" smtClean="0"/>
              <a:t> violation in particle decays and made </a:t>
            </a:r>
            <a:br>
              <a:rPr lang="en-US" sz="2000" dirty="0" smtClean="0"/>
            </a:br>
            <a:r>
              <a:rPr lang="en-US" sz="2000" dirty="0" smtClean="0"/>
              <a:t>sensitive </a:t>
            </a:r>
            <a:r>
              <a:rPr lang="en-US" sz="2000" i="1" dirty="0" smtClean="0"/>
              <a:t>CPT</a:t>
            </a:r>
            <a:r>
              <a:rPr lang="en-US" sz="2000" dirty="0" smtClean="0"/>
              <a:t> tests</a:t>
            </a:r>
          </a:p>
          <a:p>
            <a:pPr lvl="1"/>
            <a:r>
              <a:rPr lang="en-US" sz="2000" dirty="0" smtClean="0"/>
              <a:t>We have, through </a:t>
            </a:r>
            <a:r>
              <a:rPr lang="en-US" sz="2000" i="1" dirty="0" smtClean="0"/>
              <a:t>CP</a:t>
            </a:r>
            <a:r>
              <a:rPr lang="en-US" sz="2000" dirty="0" smtClean="0"/>
              <a:t>V and rare decay studies, made sensitive searches for new physics in the flavor sector, providing quite stringent constraints</a:t>
            </a:r>
          </a:p>
          <a:p>
            <a:pPr lvl="1"/>
            <a:r>
              <a:rPr lang="en-US" sz="2000" dirty="0" smtClean="0"/>
              <a:t>I didn’t even attempt to discuss the major successes in the study of charm meson mixing, </a:t>
            </a:r>
            <a:r>
              <a:rPr lang="en-US" sz="2000" dirty="0" err="1" smtClean="0"/>
              <a:t>onia</a:t>
            </a:r>
            <a:r>
              <a:rPr lang="en-US" sz="2000" dirty="0" smtClean="0"/>
              <a:t>, QCD,</a:t>
            </a:r>
            <a:r>
              <a:rPr lang="en-US" sz="2000" i="1" dirty="0" smtClean="0">
                <a:latin typeface="Symbol" charset="2"/>
                <a:cs typeface="Symbol" charset="2"/>
              </a:rPr>
              <a:t> t </a:t>
            </a:r>
            <a:r>
              <a:rPr lang="en-US" sz="2000" dirty="0" smtClean="0"/>
              <a:t>decays…..</a:t>
            </a:r>
          </a:p>
          <a:p>
            <a:r>
              <a:rPr lang="en-US" sz="2200" dirty="0" smtClean="0"/>
              <a:t>Perhaps not a bad quarter century’s work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Hitlin                                           </a:t>
            </a:r>
            <a:r>
              <a:rPr lang="en-US" i="1" smtClean="0"/>
              <a:t>BABAR </a:t>
            </a:r>
            <a:r>
              <a:rPr lang="en-US" smtClean="0"/>
              <a:t>Physics </a:t>
            </a:r>
            <a:r>
              <a:rPr lang="en-US" i="1" smtClean="0"/>
              <a:t>                                        </a:t>
            </a:r>
            <a:r>
              <a:rPr lang="en-US" smtClean="0"/>
              <a:t>Fifty Years of </a:t>
            </a:r>
            <a:r>
              <a:rPr lang="en-US" i="1" smtClean="0"/>
              <a:t>CP </a:t>
            </a:r>
            <a:r>
              <a:rPr lang="en-US" smtClean="0"/>
              <a:t>Violation </a:t>
            </a:r>
            <a:r>
              <a:rPr lang="en-US" i="1" smtClean="0"/>
              <a:t>                         </a:t>
            </a:r>
            <a:r>
              <a:rPr lang="en-US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  (from page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398" y="801229"/>
            <a:ext cx="7454900" cy="50419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Karl </a:t>
            </a:r>
            <a:r>
              <a:rPr lang="en-US" dirty="0" err="1" smtClean="0"/>
              <a:t>Berkelman</a:t>
            </a:r>
            <a:r>
              <a:rPr lang="en-US" dirty="0" smtClean="0"/>
              <a:t> [Mod. Phys. Lett. </a:t>
            </a:r>
            <a:r>
              <a:rPr lang="en-US" b="1" dirty="0" smtClean="0"/>
              <a:t>A10</a:t>
            </a:r>
            <a:r>
              <a:rPr lang="en-US" dirty="0" smtClean="0"/>
              <a:t>,165 </a:t>
            </a:r>
            <a:r>
              <a:rPr lang="en-US" dirty="0"/>
              <a:t>(1995</a:t>
            </a:r>
            <a:r>
              <a:rPr lang="en-US" dirty="0" smtClean="0"/>
              <a:t>)] showed that it is possible to measure sin2</a:t>
            </a:r>
            <a:r>
              <a:rPr lang="en-US" i="1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using         produced in </a:t>
            </a:r>
            <a:r>
              <a:rPr lang="en-US" i="1" dirty="0" smtClean="0">
                <a:latin typeface="Symbol" charset="2"/>
                <a:cs typeface="Symbol" charset="2"/>
              </a:rPr>
              <a:t>U</a:t>
            </a:r>
            <a:r>
              <a:rPr lang="en-US" dirty="0" smtClean="0"/>
              <a:t>(4</a:t>
            </a:r>
            <a:r>
              <a:rPr lang="en-US" i="1" dirty="0" smtClean="0"/>
              <a:t>S</a:t>
            </a:r>
            <a:r>
              <a:rPr lang="en-US" dirty="0" smtClean="0"/>
              <a:t>) decay at rest, </a:t>
            </a:r>
            <a:r>
              <a:rPr lang="en-US" i="1" dirty="0" smtClean="0"/>
              <a:t>i.e.</a:t>
            </a:r>
            <a:r>
              <a:rPr lang="en-US" dirty="0" smtClean="0"/>
              <a:t>, at a symmetric </a:t>
            </a:r>
            <a:r>
              <a:rPr lang="en-US" i="1" dirty="0" smtClean="0"/>
              <a:t>e</a:t>
            </a:r>
            <a:r>
              <a:rPr lang="en-US" baseline="30000" dirty="0" smtClean="0"/>
              <a:t>+</a:t>
            </a:r>
            <a:r>
              <a:rPr lang="en-US" i="1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</a:t>
            </a:r>
          </a:p>
          <a:p>
            <a:pPr lvl="1"/>
            <a:r>
              <a:rPr lang="en-US" sz="1800" dirty="0" smtClean="0"/>
              <a:t>A non-zero value of </a:t>
            </a:r>
            <a:r>
              <a:rPr lang="en-US" sz="1800" dirty="0" err="1" smtClean="0">
                <a:latin typeface="Symbol" panose="05050102010706020507" pitchFamily="18" charset="2"/>
              </a:rPr>
              <a:t>D</a:t>
            </a:r>
            <a:r>
              <a:rPr lang="en-US" sz="1800" i="1" dirty="0" err="1" smtClean="0"/>
              <a:t>y</a:t>
            </a:r>
            <a:r>
              <a:rPr lang="en-US" sz="1800" dirty="0" smtClean="0"/>
              <a:t>, that is, a vertical displacement of the difference between two vertices in the vertical direction, implies a </a:t>
            </a:r>
            <a:br>
              <a:rPr lang="en-US" sz="1800" dirty="0" smtClean="0"/>
            </a:br>
            <a:r>
              <a:rPr lang="en-US" sz="1800" dirty="0" smtClean="0"/>
              <a:t>non-zero value of </a:t>
            </a:r>
            <a:r>
              <a:rPr lang="en-US" sz="1800" dirty="0" smtClean="0">
                <a:latin typeface="Symbol" panose="05050102010706020507" pitchFamily="18" charset="2"/>
              </a:rPr>
              <a:t>D</a:t>
            </a:r>
            <a:r>
              <a:rPr lang="en-US" sz="1800" i="1" dirty="0" smtClean="0"/>
              <a:t>t</a:t>
            </a:r>
            <a:r>
              <a:rPr lang="en-US" sz="1800" dirty="0" smtClean="0"/>
              <a:t>, </a:t>
            </a:r>
            <a:r>
              <a:rPr lang="en-US" sz="1800" i="1" dirty="0" smtClean="0"/>
              <a:t>i.e.</a:t>
            </a:r>
            <a:r>
              <a:rPr lang="en-US" sz="1800" dirty="0" smtClean="0"/>
              <a:t>, </a:t>
            </a:r>
            <a:r>
              <a:rPr lang="en-US" sz="1800" i="1" dirty="0" smtClean="0"/>
              <a:t>CP</a:t>
            </a:r>
            <a:r>
              <a:rPr lang="en-US" sz="1800" dirty="0" smtClean="0"/>
              <a:t> violation</a:t>
            </a:r>
          </a:p>
          <a:p>
            <a:pPr lvl="1"/>
            <a:r>
              <a:rPr lang="en-US" sz="1800" dirty="0" smtClean="0"/>
              <a:t>With CESR/CLEO parameters, the sensitivity to sin2</a:t>
            </a:r>
            <a:r>
              <a:rPr lang="en-US" sz="1800" i="1" dirty="0" smtClean="0">
                <a:latin typeface="Symbol" panose="05050102010706020507" pitchFamily="18" charset="2"/>
              </a:rPr>
              <a:t>b</a:t>
            </a:r>
            <a:r>
              <a:rPr lang="en-US" sz="1800" dirty="0" smtClean="0"/>
              <a:t> is worse than that of </a:t>
            </a:r>
            <a:r>
              <a:rPr lang="en-US" sz="1800" i="1" dirty="0" smtClean="0"/>
              <a:t>B</a:t>
            </a:r>
            <a:r>
              <a:rPr lang="en-US" i="1" dirty="0" smtClean="0"/>
              <a:t>A</a:t>
            </a:r>
            <a:r>
              <a:rPr lang="en-US" sz="1800" i="1" dirty="0" smtClean="0"/>
              <a:t>B</a:t>
            </a:r>
            <a:r>
              <a:rPr lang="en-US" i="1" dirty="0" smtClean="0"/>
              <a:t>AR</a:t>
            </a:r>
            <a:r>
              <a:rPr lang="en-US" sz="1800" dirty="0" smtClean="0"/>
              <a:t> by a factor of ~3.3 </a:t>
            </a:r>
            <a:r>
              <a:rPr lang="en-US" sz="1800" i="1" dirty="0" smtClean="0"/>
              <a:t>i.e.</a:t>
            </a:r>
            <a:r>
              <a:rPr lang="en-US" sz="1800" dirty="0" smtClean="0"/>
              <a:t>, an order of magnitude more integrated luminosity is required</a:t>
            </a:r>
          </a:p>
          <a:p>
            <a:pPr lvl="1"/>
            <a:r>
              <a:rPr lang="en-US" sz="1800" dirty="0" smtClean="0"/>
              <a:t>This was looked at for Super</a:t>
            </a:r>
            <a:r>
              <a:rPr lang="en-US" sz="1800" i="1" dirty="0" smtClean="0"/>
              <a:t>B</a:t>
            </a:r>
            <a:r>
              <a:rPr lang="en-US" sz="1800" dirty="0" smtClean="0"/>
              <a:t>, which had a reduced asymmetry and a much smaller beam size. In this regime, the sensitivity advantage of the asymmetry was only 50-75%</a:t>
            </a:r>
            <a:endParaRPr lang="en-US" sz="1800" dirty="0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mtClean="0"/>
              <a:t>David Hitlin                                           </a:t>
            </a:r>
            <a:r>
              <a:rPr lang="en-US" i="1" smtClean="0"/>
              <a:t>BABAR </a:t>
            </a:r>
            <a:r>
              <a:rPr lang="en-US" smtClean="0"/>
              <a:t>Physics </a:t>
            </a:r>
            <a:r>
              <a:rPr lang="en-US" i="1" smtClean="0"/>
              <a:t>                                        </a:t>
            </a:r>
            <a:r>
              <a:rPr lang="en-US" smtClean="0"/>
              <a:t>Fifty Years of </a:t>
            </a:r>
            <a:r>
              <a:rPr lang="en-US" i="1" smtClean="0"/>
              <a:t>CP </a:t>
            </a:r>
            <a:r>
              <a:rPr lang="en-US" smtClean="0"/>
              <a:t>Violation </a:t>
            </a:r>
            <a:r>
              <a:rPr lang="en-US" i="1" smtClean="0"/>
              <a:t>                         </a:t>
            </a:r>
            <a:r>
              <a:rPr lang="en-US" smtClean="0"/>
              <a:t>July 10, 2014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045431"/>
              </p:ext>
            </p:extLst>
          </p:nvPr>
        </p:nvGraphicFramePr>
        <p:xfrm>
          <a:off x="3523983" y="1112059"/>
          <a:ext cx="497393" cy="267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95" name="Equation" r:id="rId3" imgW="355320" imgH="190440" progId="Equation.DSMT4">
                  <p:embed/>
                </p:oleObj>
              </mc:Choice>
              <mc:Fallback>
                <p:oleObj name="Equation" r:id="rId3" imgW="35532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3983" y="1112059"/>
                        <a:ext cx="497393" cy="2673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485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226" y="634709"/>
            <a:ext cx="7239000" cy="3937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err="1" smtClean="0">
                <a:solidFill>
                  <a:srgbClr val="000000"/>
                </a:solidFill>
              </a:rPr>
              <a:t>Wolfenstein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parametrization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David Hitlin                                           </a:t>
            </a:r>
            <a:r>
              <a:rPr lang="en-US" i="1" smtClean="0"/>
              <a:t>BABAR </a:t>
            </a:r>
            <a:r>
              <a:rPr lang="en-US" smtClean="0"/>
              <a:t>Physics </a:t>
            </a:r>
            <a:r>
              <a:rPr lang="en-US" i="1" smtClean="0"/>
              <a:t>                                        </a:t>
            </a:r>
            <a:r>
              <a:rPr lang="en-US" smtClean="0"/>
              <a:t>Fifty Years of </a:t>
            </a:r>
            <a:r>
              <a:rPr lang="en-US" i="1" smtClean="0"/>
              <a:t>CP </a:t>
            </a:r>
            <a:r>
              <a:rPr lang="en-US" smtClean="0"/>
              <a:t>Violation </a:t>
            </a:r>
            <a:r>
              <a:rPr lang="en-US" i="1" smtClean="0"/>
              <a:t>                         </a:t>
            </a:r>
            <a:r>
              <a:rPr lang="en-US" smtClean="0"/>
              <a:t>July 10, 2014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676264"/>
              </p:ext>
            </p:extLst>
          </p:nvPr>
        </p:nvGraphicFramePr>
        <p:xfrm>
          <a:off x="2252663" y="1049338"/>
          <a:ext cx="5141912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52" name="Equation" r:id="rId3" imgW="2209680" imgH="711000" progId="Equation.DSMT4">
                  <p:embed/>
                </p:oleObj>
              </mc:Choice>
              <mc:Fallback>
                <p:oleObj name="Equation" r:id="rId3" imgW="220968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52663" y="1049338"/>
                        <a:ext cx="5141912" cy="165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911618"/>
              </p:ext>
            </p:extLst>
          </p:nvPr>
        </p:nvGraphicFramePr>
        <p:xfrm>
          <a:off x="6380980" y="4578262"/>
          <a:ext cx="1606226" cy="1440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53" name="Equation" r:id="rId5" imgW="1104900" imgH="990600" progId="Equation.DSMT4">
                  <p:embed/>
                </p:oleObj>
              </mc:Choice>
              <mc:Fallback>
                <p:oleObj name="Equation" r:id="rId5" imgW="1104900" imgH="990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80980" y="4578262"/>
                        <a:ext cx="1606226" cy="1440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183429" y="3048275"/>
            <a:ext cx="4004173" cy="2442432"/>
            <a:chOff x="-738707" y="0"/>
            <a:chExt cx="4853854" cy="275200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738707" y="0"/>
              <a:ext cx="4853854" cy="2752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 bwMode="auto">
            <a:xfrm>
              <a:off x="418649" y="13957"/>
              <a:ext cx="530289" cy="27913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6893694"/>
                </p:ext>
              </p:extLst>
            </p:nvPr>
          </p:nvGraphicFramePr>
          <p:xfrm>
            <a:off x="325546" y="0"/>
            <a:ext cx="667230" cy="3228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554" name="Equation" r:id="rId8" imgW="393700" imgH="190500" progId="Equation.DSMT4">
                    <p:embed/>
                  </p:oleObj>
                </mc:Choice>
                <mc:Fallback>
                  <p:oleObj name="Equation" r:id="rId8" imgW="3937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25546" y="0"/>
                          <a:ext cx="667230" cy="3228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78251"/>
              </p:ext>
            </p:extLst>
          </p:nvPr>
        </p:nvGraphicFramePr>
        <p:xfrm>
          <a:off x="5241976" y="2732478"/>
          <a:ext cx="3767672" cy="1712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55" name="Equation" r:id="rId10" imgW="2235200" imgH="1016000" progId="Equation.DSMT4">
                  <p:embed/>
                </p:oleObj>
              </mc:Choice>
              <mc:Fallback>
                <p:oleObj name="Equation" r:id="rId10" imgW="2235200" imgH="10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41976" y="2732478"/>
                        <a:ext cx="3767672" cy="1712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1064440" y="132160"/>
            <a:ext cx="72390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C0081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 smtClean="0"/>
              <a:t>The </a:t>
            </a:r>
            <a:r>
              <a:rPr lang="en-US" sz="2800" dirty="0" err="1" smtClean="0"/>
              <a:t>Unitarity</a:t>
            </a:r>
            <a:r>
              <a:rPr lang="en-US" sz="2800" dirty="0" smtClean="0"/>
              <a:t> Triangle</a:t>
            </a:r>
            <a:endParaRPr lang="en-US" sz="28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771812"/>
              </p:ext>
            </p:extLst>
          </p:nvPr>
        </p:nvGraphicFramePr>
        <p:xfrm>
          <a:off x="1647403" y="5552887"/>
          <a:ext cx="3332184" cy="555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56" name="Equation" r:id="rId12" imgW="1524000" imgH="254000" progId="Equation.DSMT4">
                  <p:embed/>
                </p:oleObj>
              </mc:Choice>
              <mc:Fallback>
                <p:oleObj name="Equation" r:id="rId12" imgW="15240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47403" y="5552887"/>
                        <a:ext cx="3332184" cy="555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276368"/>
              </p:ext>
            </p:extLst>
          </p:nvPr>
        </p:nvGraphicFramePr>
        <p:xfrm>
          <a:off x="1336676" y="1593842"/>
          <a:ext cx="91598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57" name="Equation" r:id="rId14" imgW="393480" imgH="190440" progId="Equation.DSMT4">
                  <p:embed/>
                </p:oleObj>
              </mc:Choice>
              <mc:Fallback>
                <p:oleObj name="Equation" r:id="rId14" imgW="393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36676" y="1593842"/>
                        <a:ext cx="915987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669380"/>
              </p:ext>
            </p:extLst>
          </p:nvPr>
        </p:nvGraphicFramePr>
        <p:xfrm>
          <a:off x="7394575" y="1660204"/>
          <a:ext cx="109378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58" name="Equation" r:id="rId16" imgW="469800" imgH="203040" progId="Equation.DSMT4">
                  <p:embed/>
                </p:oleObj>
              </mc:Choice>
              <mc:Fallback>
                <p:oleObj name="Equation" r:id="rId16" imgW="469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394575" y="1660204"/>
                        <a:ext cx="1093787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09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753" y="0"/>
            <a:ext cx="7639538" cy="1581818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unitarity</a:t>
            </a:r>
            <a:r>
              <a:rPr lang="en-US" sz="2000" dirty="0" smtClean="0"/>
              <a:t> triangle construction clearly illustrated the Standard Model tests that would be made possible with a measurement of </a:t>
            </a:r>
            <a:r>
              <a:rPr lang="en-US" sz="2000" i="1" dirty="0" smtClean="0"/>
              <a:t>CP</a:t>
            </a:r>
            <a:r>
              <a:rPr lang="en-US" sz="2000" dirty="0" smtClean="0"/>
              <a:t>-violating quantities in the </a:t>
            </a:r>
            <a:r>
              <a:rPr lang="en-US" sz="2000" i="1" dirty="0" smtClean="0"/>
              <a:t>B </a:t>
            </a:r>
            <a:r>
              <a:rPr lang="en-US" sz="2000" dirty="0" smtClean="0"/>
              <a:t>meson system, but which triangle?</a:t>
            </a:r>
            <a:br>
              <a:rPr lang="en-US" sz="2000" dirty="0" smtClean="0"/>
            </a:br>
            <a:r>
              <a:rPr lang="en-US" sz="2000" dirty="0" smtClean="0"/>
              <a:t>The top quark mass was not known.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10" t="9622" r="7147" b="26111"/>
          <a:stretch/>
        </p:blipFill>
        <p:spPr>
          <a:xfrm>
            <a:off x="1035753" y="1652162"/>
            <a:ext cx="7922942" cy="40646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88894" y="3081020"/>
            <a:ext cx="1516566" cy="1156872"/>
            <a:chOff x="5280102" y="2620537"/>
            <a:chExt cx="1516566" cy="1154151"/>
          </a:xfrm>
        </p:grpSpPr>
        <p:sp>
          <p:nvSpPr>
            <p:cNvPr id="8" name="Rectangle 7"/>
            <p:cNvSpPr/>
            <p:nvPr/>
          </p:nvSpPr>
          <p:spPr bwMode="auto">
            <a:xfrm>
              <a:off x="5280102" y="2620537"/>
              <a:ext cx="1516566" cy="1154151"/>
            </a:xfrm>
            <a:prstGeom prst="rect">
              <a:avLst/>
            </a:prstGeom>
            <a:noFill/>
            <a:ln w="28575" cap="flat" cmpd="sng" algn="ctr">
              <a:solidFill>
                <a:srgbClr val="FF003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Isosceles Triangle 10"/>
            <p:cNvSpPr/>
            <p:nvPr/>
          </p:nvSpPr>
          <p:spPr bwMode="auto">
            <a:xfrm>
              <a:off x="5794226" y="3398684"/>
              <a:ext cx="488318" cy="213040"/>
            </a:xfrm>
            <a:prstGeom prst="triangle">
              <a:avLst>
                <a:gd name="adj" fmla="val 17391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31900" y="5725122"/>
            <a:ext cx="2777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Dib, </a:t>
            </a:r>
            <a:r>
              <a:rPr lang="en-US" sz="1400" dirty="0" err="1"/>
              <a:t>Dunietz</a:t>
            </a:r>
            <a:r>
              <a:rPr lang="en-US" sz="1400" dirty="0"/>
              <a:t>, Gilman and Nir  </a:t>
            </a:r>
            <a:r>
              <a:rPr lang="en-US" sz="1400" dirty="0" smtClean="0"/>
              <a:t>1989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448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097174" y="44899"/>
            <a:ext cx="5044651" cy="46230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0" dirty="0">
                <a:solidFill>
                  <a:srgbClr val="FF0000"/>
                </a:solidFill>
              </a:rPr>
              <a:t>Measuring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b="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CP</a:t>
            </a:r>
            <a:r>
              <a:rPr lang="en-US" altLang="en-US" b="0" i="1" dirty="0">
                <a:solidFill>
                  <a:srgbClr val="FF0000"/>
                </a:solidFill>
              </a:rPr>
              <a:t> </a:t>
            </a:r>
            <a:r>
              <a:rPr lang="en-US" altLang="en-US" b="0" dirty="0">
                <a:solidFill>
                  <a:srgbClr val="FF0000"/>
                </a:solidFill>
              </a:rPr>
              <a:t>violation at the</a:t>
            </a:r>
            <a:r>
              <a:rPr lang="en-US" altLang="en-US" b="0" dirty="0"/>
              <a:t>   </a:t>
            </a:r>
            <a:r>
              <a:rPr lang="en-US" altLang="en-US" sz="2400" dirty="0">
                <a:latin typeface="Euclid Symbol" panose="05050102010706020507" pitchFamily="18" charset="2"/>
              </a:rPr>
              <a:t>            </a:t>
            </a:r>
            <a:endParaRPr lang="en-US" altLang="en-US" dirty="0"/>
          </a:p>
        </p:txBody>
      </p:sp>
      <p:graphicFrame>
        <p:nvGraphicFramePr>
          <p:cNvPr id="798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246232"/>
              </p:ext>
            </p:extLst>
          </p:nvPr>
        </p:nvGraphicFramePr>
        <p:xfrm>
          <a:off x="4905419" y="142405"/>
          <a:ext cx="777321" cy="35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713" name="Equation" r:id="rId4" imgW="660400" imgH="292100" progId="Equation.3">
                  <p:embed/>
                </p:oleObj>
              </mc:Choice>
              <mc:Fallback>
                <p:oleObj name="Equation" r:id="rId4" imgW="6604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419" y="142405"/>
                        <a:ext cx="777321" cy="35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095821" y="3671249"/>
            <a:ext cx="2389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Times New Roman" panose="02020603050405020304" pitchFamily="18" charset="0"/>
              </a:rPr>
              <a:t>The </a:t>
            </a:r>
            <a:r>
              <a:rPr lang="en-US" altLang="en-US" sz="2000" i="1" dirty="0">
                <a:latin typeface="Times New Roman" panose="02020603050405020304" pitchFamily="18" charset="0"/>
              </a:rPr>
              <a:t>CP</a:t>
            </a:r>
            <a:r>
              <a:rPr lang="en-US" altLang="en-US" sz="2000" dirty="0">
                <a:latin typeface="Times New Roman" panose="02020603050405020304" pitchFamily="18" charset="0"/>
              </a:rPr>
              <a:t> asymmetry is</a:t>
            </a:r>
          </a:p>
        </p:txBody>
      </p:sp>
      <p:graphicFrame>
        <p:nvGraphicFramePr>
          <p:cNvPr id="7988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111474"/>
              </p:ext>
            </p:extLst>
          </p:nvPr>
        </p:nvGraphicFramePr>
        <p:xfrm>
          <a:off x="1175871" y="2928579"/>
          <a:ext cx="2128837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714" name="Equation" r:id="rId6" imgW="1841400" imgH="672840" progId="Equation.DSMT4">
                  <p:embed/>
                </p:oleObj>
              </mc:Choice>
              <mc:Fallback>
                <p:oleObj name="Equation" r:id="rId6" imgW="1841400" imgH="672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5871" y="2928579"/>
                        <a:ext cx="2128837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383900"/>
              </p:ext>
            </p:extLst>
          </p:nvPr>
        </p:nvGraphicFramePr>
        <p:xfrm>
          <a:off x="477883" y="4032554"/>
          <a:ext cx="3949895" cy="1236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715" name="Equation" r:id="rId8" imgW="3276600" imgH="1028700" progId="Equation.3">
                  <p:embed/>
                </p:oleObj>
              </mc:Choice>
              <mc:Fallback>
                <p:oleObj name="Equation" r:id="rId8" imgW="3276600" imgH="1028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83" y="4032554"/>
                        <a:ext cx="3949895" cy="1236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9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165392"/>
              </p:ext>
            </p:extLst>
          </p:nvPr>
        </p:nvGraphicFramePr>
        <p:xfrm>
          <a:off x="1560403" y="5268810"/>
          <a:ext cx="2750467" cy="807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716" name="Equation" r:id="rId10" imgW="2552700" imgH="749300" progId="Equation.3">
                  <p:embed/>
                </p:oleObj>
              </mc:Choice>
              <mc:Fallback>
                <p:oleObj name="Equation" r:id="rId10" imgW="2552700" imgH="749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403" y="5268810"/>
                        <a:ext cx="2750467" cy="807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83663" y="496573"/>
            <a:ext cx="5523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r>
              <a:rPr lang="en-US" sz="2000" dirty="0" smtClean="0"/>
              <a:t>are produced in pairs in a coherent </a:t>
            </a:r>
            <a:r>
              <a:rPr lang="en-US" sz="2000" i="1" dirty="0" smtClean="0"/>
              <a:t>L</a:t>
            </a:r>
            <a:r>
              <a:rPr lang="en-US" sz="2000" dirty="0" smtClean="0"/>
              <a:t>=1 state</a:t>
            </a:r>
            <a:endParaRPr lang="en-US" dirty="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445373"/>
              </p:ext>
            </p:extLst>
          </p:nvPr>
        </p:nvGraphicFramePr>
        <p:xfrm>
          <a:off x="1222637" y="544043"/>
          <a:ext cx="616099" cy="33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717" name="Equation" r:id="rId12" imgW="355320" imgH="190440" progId="Equation.DSMT4">
                  <p:embed/>
                </p:oleObj>
              </mc:Choice>
              <mc:Fallback>
                <p:oleObj name="Equation" r:id="rId12" imgW="35532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637" y="544043"/>
                        <a:ext cx="616099" cy="3311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Rectangle 33795"/>
          <p:cNvPicPr preferRelativeResize="0">
            <a:picLocks noChangeAspect="1" noChangeArrowheads="1"/>
          </p:cNvPicPr>
          <p:nvPr/>
        </p:nvPicPr>
        <p:blipFill rotWithShape="1">
          <a:blip r:embed="rId14"/>
          <a:srcRect t="19340" r="61963" b="51924"/>
          <a:stretch/>
        </p:blipFill>
        <p:spPr bwMode="auto">
          <a:xfrm>
            <a:off x="2065419" y="1319670"/>
            <a:ext cx="2506972" cy="12305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009582"/>
              </p:ext>
            </p:extLst>
          </p:nvPr>
        </p:nvGraphicFramePr>
        <p:xfrm>
          <a:off x="4978523" y="1044474"/>
          <a:ext cx="2538759" cy="144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718" name="PHOTO-PAINT" r:id="rId15" imgW="1002600" imgH="569880" progId="CorelPHOTOPAINT.Image.17">
                  <p:embed/>
                </p:oleObj>
              </mc:Choice>
              <mc:Fallback>
                <p:oleObj name="PHOTO-PAINT" r:id="rId15" imgW="1002600" imgH="569880" progId="CorelPHOTOPAINT.Image.17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78523" y="1044474"/>
                        <a:ext cx="2538759" cy="144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38595" y="875197"/>
            <a:ext cx="1901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Decay</a:t>
            </a:r>
            <a:r>
              <a:rPr lang="en-US" sz="2000" dirty="0" smtClean="0"/>
              <a:t> +  </a:t>
            </a:r>
            <a:r>
              <a:rPr lang="en-US" sz="2000" dirty="0" smtClean="0">
                <a:solidFill>
                  <a:srgbClr val="3433CC"/>
                </a:solidFill>
              </a:rPr>
              <a:t>mixing</a:t>
            </a:r>
            <a:endParaRPr lang="en-US" sz="2000" dirty="0">
              <a:solidFill>
                <a:srgbClr val="3433CC"/>
              </a:solidFill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095821" y="2468622"/>
            <a:ext cx="3476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Times New Roman" panose="02020603050405020304" pitchFamily="18" charset="0"/>
              </a:rPr>
              <a:t>There are four time distributions</a:t>
            </a:r>
            <a:endParaRPr lang="en-US" altLang="en-US" dirty="0">
              <a:latin typeface="Arial Unicode MS" panose="020B0604020202020204" pitchFamily="34" charset="-128"/>
            </a:endParaRPr>
          </a:p>
        </p:txBody>
      </p:sp>
      <p:graphicFrame>
        <p:nvGraphicFramePr>
          <p:cNvPr id="1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359194"/>
              </p:ext>
            </p:extLst>
          </p:nvPr>
        </p:nvGraphicFramePr>
        <p:xfrm>
          <a:off x="3549183" y="2911116"/>
          <a:ext cx="2128838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719" name="Equation" r:id="rId17" imgW="1841400" imgH="672840" progId="Equation.DSMT4">
                  <p:embed/>
                </p:oleObj>
              </mc:Choice>
              <mc:Fallback>
                <p:oleObj name="Equation" r:id="rId17" imgW="1841400" imgH="672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183" y="2911116"/>
                        <a:ext cx="2128838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911720" y="6673850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452648" y="3703150"/>
            <a:ext cx="2389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Times New Roman" panose="02020603050405020304" pitchFamily="18" charset="0"/>
              </a:rPr>
              <a:t>The </a:t>
            </a:r>
            <a:r>
              <a:rPr lang="en-US" altLang="en-US" sz="2000" i="1" dirty="0">
                <a:latin typeface="Times New Roman" panose="02020603050405020304" pitchFamily="18" charset="0"/>
              </a:rPr>
              <a:t>CP</a:t>
            </a:r>
            <a:r>
              <a:rPr lang="en-US" altLang="en-US" sz="2000" dirty="0">
                <a:latin typeface="Times New Roman" panose="02020603050405020304" pitchFamily="18" charset="0"/>
              </a:rPr>
              <a:t> asymmetry is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861273"/>
              </p:ext>
            </p:extLst>
          </p:nvPr>
        </p:nvGraphicFramePr>
        <p:xfrm>
          <a:off x="5302761" y="4815649"/>
          <a:ext cx="3117774" cy="1039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720" name="Equation" r:id="rId19" imgW="1600200" imgH="533160" progId="Equation.DSMT4">
                  <p:embed/>
                </p:oleObj>
              </mc:Choice>
              <mc:Fallback>
                <p:oleObj name="Equation" r:id="rId19" imgW="160020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302761" y="4815649"/>
                        <a:ext cx="3117774" cy="1039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221061"/>
              </p:ext>
            </p:extLst>
          </p:nvPr>
        </p:nvGraphicFramePr>
        <p:xfrm>
          <a:off x="3590435" y="4196828"/>
          <a:ext cx="387508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721" name="Equation" r:id="rId21" imgW="2133600" imgH="279400" progId="Equation.3">
                  <p:embed/>
                </p:oleObj>
              </mc:Choice>
              <mc:Fallback>
                <p:oleObj name="Equation" r:id="rId21" imgW="2133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590435" y="4196828"/>
                        <a:ext cx="3875088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80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77" name="AutoShape 81"/>
          <p:cNvSpPr>
            <a:spLocks noChangeArrowheads="1"/>
          </p:cNvSpPr>
          <p:nvPr/>
        </p:nvSpPr>
        <p:spPr bwMode="auto">
          <a:xfrm rot="-4139920">
            <a:off x="6252585" y="2047915"/>
            <a:ext cx="222250" cy="1096963"/>
          </a:xfrm>
          <a:prstGeom prst="upArrow">
            <a:avLst>
              <a:gd name="adj1" fmla="val 50000"/>
              <a:gd name="adj2" fmla="val 123393"/>
            </a:avLst>
          </a:prstGeom>
          <a:solidFill>
            <a:srgbClr val="FFFFCC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78" name="AutoShape 82"/>
          <p:cNvSpPr>
            <a:spLocks noChangeArrowheads="1"/>
          </p:cNvSpPr>
          <p:nvPr/>
        </p:nvSpPr>
        <p:spPr bwMode="auto">
          <a:xfrm>
            <a:off x="6817072" y="1682750"/>
            <a:ext cx="2203450" cy="15970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0979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447458"/>
              </p:ext>
            </p:extLst>
          </p:nvPr>
        </p:nvGraphicFramePr>
        <p:xfrm>
          <a:off x="6958013" y="1752600"/>
          <a:ext cx="19685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53" name="Equation" r:id="rId4" imgW="1968500" imgH="1485900" progId="Equation.3">
                  <p:embed/>
                </p:oleObj>
              </mc:Choice>
              <mc:Fallback>
                <p:oleObj name="Equation" r:id="rId4" imgW="1968500" imgH="148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8013" y="1752600"/>
                        <a:ext cx="1968500" cy="14859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270900" y="3722688"/>
            <a:ext cx="5422900" cy="774700"/>
            <a:chOff x="2160588" y="3722688"/>
            <a:chExt cx="5422900" cy="774700"/>
          </a:xfrm>
        </p:grpSpPr>
        <p:sp>
          <p:nvSpPr>
            <p:cNvPr id="80983" name="AutoShape 87"/>
            <p:cNvSpPr>
              <a:spLocks noChangeArrowheads="1"/>
            </p:cNvSpPr>
            <p:nvPr/>
          </p:nvSpPr>
          <p:spPr bwMode="auto">
            <a:xfrm>
              <a:off x="2160588" y="3722688"/>
              <a:ext cx="5422900" cy="77470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80984" name="Object 8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9491736"/>
                </p:ext>
              </p:extLst>
            </p:nvPr>
          </p:nvGraphicFramePr>
          <p:xfrm>
            <a:off x="2312988" y="3825875"/>
            <a:ext cx="5119687" cy="593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54" name="Equation" r:id="rId6" imgW="4140000" imgH="520560" progId="Equation.DSMT4">
                    <p:embed/>
                  </p:oleObj>
                </mc:Choice>
                <mc:Fallback>
                  <p:oleObj name="Equation" r:id="rId6" imgW="4140000" imgH="520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2988" y="3825875"/>
                          <a:ext cx="5119687" cy="593725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0985" name="AutoShape 89"/>
          <p:cNvSpPr>
            <a:spLocks noChangeArrowheads="1"/>
          </p:cNvSpPr>
          <p:nvPr/>
        </p:nvSpPr>
        <p:spPr bwMode="auto">
          <a:xfrm>
            <a:off x="4443069" y="5033105"/>
            <a:ext cx="4637088" cy="1041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Determine the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resolution function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for </a:t>
            </a:r>
            <a:r>
              <a:rPr lang="en-US" altLang="en-US" sz="1800" i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D 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z</a:t>
            </a:r>
            <a:endParaRPr lang="en-US" alt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80986" name="Objec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367865"/>
              </p:ext>
            </p:extLst>
          </p:nvPr>
        </p:nvGraphicFramePr>
        <p:xfrm>
          <a:off x="4797772" y="5343130"/>
          <a:ext cx="403860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55" name="Equation" r:id="rId8" imgW="4038600" imgH="711200" progId="Equation.3">
                  <p:embed/>
                </p:oleObj>
              </mc:Choice>
              <mc:Fallback>
                <p:oleObj name="Equation" r:id="rId8" imgW="40386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7772" y="5343130"/>
                        <a:ext cx="4038600" cy="70961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54227" y="543933"/>
            <a:ext cx="5391935" cy="1859713"/>
            <a:chOff x="1137919" y="2265736"/>
            <a:chExt cx="5391935" cy="1859713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9148351"/>
                </p:ext>
              </p:extLst>
            </p:nvPr>
          </p:nvGraphicFramePr>
          <p:xfrm>
            <a:off x="1137919" y="2265736"/>
            <a:ext cx="5200650" cy="1809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56" name="PHOTO-PAINT" r:id="rId10" imgW="5200560" imgH="1809720" progId="CorelPHOTOPAINT.Image.17">
                    <p:embed/>
                  </p:oleObj>
                </mc:Choice>
                <mc:Fallback>
                  <p:oleObj name="PHOTO-PAINT" r:id="rId10" imgW="5200560" imgH="1809720" progId="CorelPHOTOPAINT.Image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37919" y="2265736"/>
                          <a:ext cx="5200650" cy="1809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1421454" y="3119763"/>
              <a:ext cx="1103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baseline="30000" dirty="0" smtClean="0"/>
                <a:t>+</a:t>
              </a:r>
              <a:r>
                <a:rPr lang="en-US" dirty="0" smtClean="0"/>
                <a:t>      </a:t>
              </a:r>
              <a:r>
                <a:rPr lang="en-US" i="1" dirty="0" smtClean="0"/>
                <a:t>e</a:t>
              </a:r>
              <a:r>
                <a:rPr lang="en-US" baseline="30000" dirty="0" smtClean="0"/>
                <a:t>-</a:t>
              </a:r>
              <a:endParaRPr lang="en-US" baseline="30000" dirty="0"/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9625918"/>
                </p:ext>
              </p:extLst>
            </p:nvPr>
          </p:nvGraphicFramePr>
          <p:xfrm>
            <a:off x="2881178" y="3277288"/>
            <a:ext cx="479895" cy="479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57" name="Equation" r:id="rId12" imgW="253800" imgH="253800" progId="Equation.DSMT4">
                    <p:embed/>
                  </p:oleObj>
                </mc:Choice>
                <mc:Fallback>
                  <p:oleObj name="Equation" r:id="rId12" imgW="2538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881178" y="3277288"/>
                          <a:ext cx="479895" cy="479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8399719"/>
                </p:ext>
              </p:extLst>
            </p:nvPr>
          </p:nvGraphicFramePr>
          <p:xfrm>
            <a:off x="2824278" y="2513795"/>
            <a:ext cx="481012" cy="455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58" name="Equation" r:id="rId14" imgW="253800" imgH="241200" progId="Equation.DSMT4">
                    <p:embed/>
                  </p:oleObj>
                </mc:Choice>
                <mc:Fallback>
                  <p:oleObj name="Equation" r:id="rId14" imgW="25380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824278" y="2513795"/>
                          <a:ext cx="481012" cy="4556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2096786"/>
                </p:ext>
              </p:extLst>
            </p:nvPr>
          </p:nvGraphicFramePr>
          <p:xfrm>
            <a:off x="1694852" y="2628773"/>
            <a:ext cx="817563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59" name="Equation" r:id="rId16" imgW="431640" imgH="203040" progId="Equation.DSMT4">
                    <p:embed/>
                  </p:oleObj>
                </mc:Choice>
                <mc:Fallback>
                  <p:oleObj name="Equation" r:id="rId16" imgW="4316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694852" y="2628773"/>
                          <a:ext cx="817563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Explosion 1 6"/>
            <p:cNvSpPr/>
            <p:nvPr/>
          </p:nvSpPr>
          <p:spPr bwMode="auto">
            <a:xfrm>
              <a:off x="1946292" y="3029280"/>
              <a:ext cx="160638" cy="235651"/>
            </a:xfrm>
            <a:prstGeom prst="irregularSeal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1694529"/>
                </p:ext>
              </p:extLst>
            </p:nvPr>
          </p:nvGraphicFramePr>
          <p:xfrm>
            <a:off x="4481969" y="2434421"/>
            <a:ext cx="384175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60" name="Equation" r:id="rId18" imgW="203040" imgH="228600" progId="Equation.DSMT4">
                    <p:embed/>
                  </p:oleObj>
                </mc:Choice>
                <mc:Fallback>
                  <p:oleObj name="Equation" r:id="rId18" imgW="2030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481969" y="2434421"/>
                          <a:ext cx="384175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9935020"/>
                </p:ext>
              </p:extLst>
            </p:nvPr>
          </p:nvGraphicFramePr>
          <p:xfrm>
            <a:off x="5076793" y="2877025"/>
            <a:ext cx="384175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61" name="Equation" r:id="rId20" imgW="203040" imgH="203040" progId="Equation.DSMT4">
                    <p:embed/>
                  </p:oleObj>
                </mc:Choice>
                <mc:Fallback>
                  <p:oleObj name="Equation" r:id="rId20" imgW="2030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076793" y="2877025"/>
                          <a:ext cx="384175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5878795"/>
                </p:ext>
              </p:extLst>
            </p:nvPr>
          </p:nvGraphicFramePr>
          <p:xfrm>
            <a:off x="5090679" y="2338239"/>
            <a:ext cx="384175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62" name="Equation" r:id="rId22" imgW="203040" imgH="203040" progId="Equation.DSMT4">
                    <p:embed/>
                  </p:oleObj>
                </mc:Choice>
                <mc:Fallback>
                  <p:oleObj name="Equation" r:id="rId22" imgW="2030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090679" y="2338239"/>
                          <a:ext cx="384175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1463273"/>
                </p:ext>
              </p:extLst>
            </p:nvPr>
          </p:nvGraphicFramePr>
          <p:xfrm>
            <a:off x="4099616" y="2898833"/>
            <a:ext cx="409575" cy="455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63" name="Equation" r:id="rId24" imgW="215640" imgH="241200" progId="Equation.DSMT4">
                    <p:embed/>
                  </p:oleObj>
                </mc:Choice>
                <mc:Fallback>
                  <p:oleObj name="Equation" r:id="rId24" imgW="21564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099616" y="2898833"/>
                          <a:ext cx="409575" cy="4556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6441132"/>
                </p:ext>
              </p:extLst>
            </p:nvPr>
          </p:nvGraphicFramePr>
          <p:xfrm>
            <a:off x="6096466" y="3517235"/>
            <a:ext cx="433388" cy="358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64" name="Equation" r:id="rId26" imgW="228600" imgH="190440" progId="Equation.DSMT4">
                    <p:embed/>
                  </p:oleObj>
                </mc:Choice>
                <mc:Fallback>
                  <p:oleObj name="Equation" r:id="rId26" imgW="22860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6096466" y="3517235"/>
                          <a:ext cx="433388" cy="358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915647"/>
                </p:ext>
              </p:extLst>
            </p:nvPr>
          </p:nvGraphicFramePr>
          <p:xfrm>
            <a:off x="5882780" y="3766674"/>
            <a:ext cx="312737" cy="358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65" name="Equation" r:id="rId28" imgW="164880" imgH="190440" progId="Equation.DSMT4">
                    <p:embed/>
                  </p:oleObj>
                </mc:Choice>
                <mc:Fallback>
                  <p:oleObj name="Equation" r:id="rId28" imgW="16488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5882780" y="3766674"/>
                          <a:ext cx="312737" cy="358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0951" name="AutoShape 55"/>
          <p:cNvSpPr>
            <a:spLocks noChangeArrowheads="1"/>
          </p:cNvSpPr>
          <p:nvPr/>
        </p:nvSpPr>
        <p:spPr bwMode="auto">
          <a:xfrm>
            <a:off x="3880860" y="4313490"/>
            <a:ext cx="4965700" cy="6731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Measure </a:t>
            </a:r>
            <a:r>
              <a:rPr lang="en-US" altLang="en-US" sz="1800" i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D </a:t>
            </a:r>
            <a:r>
              <a:rPr lang="en-US" altLang="en-US" sz="1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z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between </a:t>
            </a:r>
            <a:r>
              <a:rPr lang="en-US" altLang="en-US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1800" i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CP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en-US" alt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1800" i="1" baseline="-25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tag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to determine the</a:t>
            </a:r>
          </a:p>
          <a:p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signed time difference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i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800" i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en-US" altLang="en-US" sz="18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between the decays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983247"/>
              </p:ext>
            </p:extLst>
          </p:nvPr>
        </p:nvGraphicFramePr>
        <p:xfrm>
          <a:off x="3564917" y="1785305"/>
          <a:ext cx="416881" cy="324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66" name="Equation" r:id="rId30" imgW="228600" imgH="177480" progId="Equation.DSMT4">
                  <p:embed/>
                </p:oleObj>
              </mc:Choice>
              <mc:Fallback>
                <p:oleObj name="Equation" r:id="rId30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3564917" y="1785305"/>
                        <a:ext cx="416881" cy="324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55583"/>
              </p:ext>
            </p:extLst>
          </p:nvPr>
        </p:nvGraphicFramePr>
        <p:xfrm>
          <a:off x="4221498" y="418930"/>
          <a:ext cx="3841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67" name="Equation" r:id="rId32" imgW="203040" imgH="228600" progId="Equation.DSMT4">
                  <p:embed/>
                </p:oleObj>
              </mc:Choice>
              <mc:Fallback>
                <p:oleObj name="Equation" r:id="rId32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221498" y="418930"/>
                        <a:ext cx="38417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50" name="AutoShape 54"/>
          <p:cNvSpPr>
            <a:spLocks noChangeArrowheads="1"/>
          </p:cNvSpPr>
          <p:nvPr/>
        </p:nvSpPr>
        <p:spPr bwMode="auto">
          <a:xfrm>
            <a:off x="5288521" y="185738"/>
            <a:ext cx="3740150" cy="11509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Reconstruct exclusive </a:t>
            </a:r>
            <a:r>
              <a:rPr lang="en-US" altLang="en-US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decays to </a:t>
            </a:r>
            <a:b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CP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eigenstates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and flavor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eigenstates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b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and tag the flavor of the other </a:t>
            </a:r>
            <a:r>
              <a:rPr lang="en-US" altLang="en-US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decay</a:t>
            </a:r>
          </a:p>
        </p:txBody>
      </p:sp>
      <p:grpSp>
        <p:nvGrpSpPr>
          <p:cNvPr id="80990" name="Group 94"/>
          <p:cNvGrpSpPr>
            <a:grpSpLocks/>
          </p:cNvGrpSpPr>
          <p:nvPr/>
        </p:nvGrpSpPr>
        <p:grpSpPr bwMode="auto">
          <a:xfrm>
            <a:off x="1014736" y="1971199"/>
            <a:ext cx="3365500" cy="1638300"/>
            <a:chOff x="720" y="1558"/>
            <a:chExt cx="2120" cy="1032"/>
          </a:xfrm>
        </p:grpSpPr>
        <p:sp>
          <p:nvSpPr>
            <p:cNvPr id="80980" name="AutoShape 84"/>
            <p:cNvSpPr>
              <a:spLocks noChangeArrowheads="1"/>
            </p:cNvSpPr>
            <p:nvPr/>
          </p:nvSpPr>
          <p:spPr bwMode="auto">
            <a:xfrm>
              <a:off x="720" y="1870"/>
              <a:ext cx="2120" cy="72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80981" name="Object 85"/>
            <p:cNvGraphicFramePr>
              <a:graphicFrameLocks noChangeAspect="1"/>
            </p:cNvGraphicFramePr>
            <p:nvPr/>
          </p:nvGraphicFramePr>
          <p:xfrm>
            <a:off x="818" y="1917"/>
            <a:ext cx="1992" cy="6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168" name="Equation" r:id="rId34" imgW="3162240" imgH="1002960" progId="Equation.DSMT4">
                    <p:embed/>
                  </p:oleObj>
                </mc:Choice>
                <mc:Fallback>
                  <p:oleObj name="Equation" r:id="rId34" imgW="3162240" imgH="1002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8" y="1917"/>
                          <a:ext cx="1992" cy="631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982" name="AutoShape 86"/>
            <p:cNvSpPr>
              <a:spLocks noChangeArrowheads="1"/>
            </p:cNvSpPr>
            <p:nvPr/>
          </p:nvSpPr>
          <p:spPr bwMode="auto">
            <a:xfrm>
              <a:off x="1496" y="1558"/>
              <a:ext cx="136" cy="312"/>
            </a:xfrm>
            <a:prstGeom prst="upArrow">
              <a:avLst>
                <a:gd name="adj1" fmla="val 50000"/>
                <a:gd name="adj2" fmla="val 57353"/>
              </a:avLst>
            </a:prstGeom>
            <a:solidFill>
              <a:srgbClr val="FFFFCC"/>
            </a:soli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031033" y="137507"/>
            <a:ext cx="3254246" cy="46230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0" dirty="0" smtClean="0">
                <a:solidFill>
                  <a:srgbClr val="FF0000"/>
                </a:solidFill>
              </a:rPr>
              <a:t>Overview of the analysis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98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708" name="Group 20"/>
          <p:cNvGrpSpPr>
            <a:grpSpLocks/>
          </p:cNvGrpSpPr>
          <p:nvPr/>
        </p:nvGrpSpPr>
        <p:grpSpPr bwMode="auto">
          <a:xfrm>
            <a:off x="1698841" y="731453"/>
            <a:ext cx="7080251" cy="5318125"/>
            <a:chOff x="538" y="595"/>
            <a:chExt cx="4460" cy="3350"/>
          </a:xfrm>
        </p:grpSpPr>
        <p:pic>
          <p:nvPicPr>
            <p:cNvPr id="11469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5" t="7935"/>
            <a:stretch>
              <a:fillRect/>
            </a:stretch>
          </p:blipFill>
          <p:spPr bwMode="auto">
            <a:xfrm>
              <a:off x="809" y="595"/>
              <a:ext cx="4189" cy="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4695" name="Text Box 7"/>
            <p:cNvSpPr txBox="1">
              <a:spLocks noChangeArrowheads="1"/>
            </p:cNvSpPr>
            <p:nvPr/>
          </p:nvSpPr>
          <p:spPr bwMode="auto">
            <a:xfrm rot="10800000">
              <a:off x="538" y="627"/>
              <a:ext cx="310" cy="2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Normalized luminosity degradation factor</a:t>
              </a:r>
            </a:p>
          </p:txBody>
        </p:sp>
      </p:grpSp>
      <p:pic>
        <p:nvPicPr>
          <p:cNvPr id="114690" name="Picture 2" descr="mag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0" y="633028"/>
            <a:ext cx="8412163" cy="5416550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title"/>
          </p:nvPr>
        </p:nvSpPr>
        <p:spPr>
          <a:xfrm>
            <a:off x="1113631" y="217488"/>
            <a:ext cx="9144000" cy="395287"/>
          </a:xfrm>
        </p:spPr>
        <p:txBody>
          <a:bodyPr/>
          <a:lstStyle/>
          <a:p>
            <a:r>
              <a:rPr lang="en-US" sz="3000" dirty="0"/>
              <a:t> </a:t>
            </a:r>
            <a:r>
              <a:rPr lang="en-US" sz="3000" dirty="0">
                <a:solidFill>
                  <a:srgbClr val="FF0000"/>
                </a:solidFill>
              </a:rPr>
              <a:t>sin2</a:t>
            </a:r>
            <a:r>
              <a:rPr lang="en-US" sz="3000" i="1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3000" dirty="0">
                <a:solidFill>
                  <a:srgbClr val="FF0000"/>
                </a:solidFill>
              </a:rPr>
              <a:t> efficiency in </a:t>
            </a:r>
            <a:r>
              <a:rPr lang="en-US" sz="3000" i="1" dirty="0">
                <a:solidFill>
                  <a:srgbClr val="FF0000"/>
                </a:solidFill>
              </a:rPr>
              <a:t>B</a:t>
            </a:r>
            <a:r>
              <a:rPr lang="en-US" sz="3000" baseline="30000" dirty="0">
                <a:solidFill>
                  <a:srgbClr val="FF0000"/>
                </a:solidFill>
              </a:rPr>
              <a:t>0</a:t>
            </a:r>
            <a:r>
              <a:rPr lang="en-US" sz="3000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r>
              <a:rPr lang="en-US" sz="3000" i="1" dirty="0">
                <a:solidFill>
                  <a:srgbClr val="FF0000"/>
                </a:solidFill>
                <a:sym typeface="Symbol" panose="05050102010706020507" pitchFamily="18" charset="2"/>
              </a:rPr>
              <a:t>J/</a:t>
            </a:r>
            <a:r>
              <a:rPr lang="en-US" sz="3000" i="1" dirty="0" err="1">
                <a:solidFill>
                  <a:srgbClr val="FF0000"/>
                </a:solidFill>
                <a:latin typeface="Euclid Symbol" panose="05050102010706020507" pitchFamily="18" charset="2"/>
                <a:cs typeface="Symbol" charset="2"/>
                <a:sym typeface="Symbol" panose="05050102010706020507" pitchFamily="18" charset="2"/>
              </a:rPr>
              <a:t>y</a:t>
            </a:r>
            <a:r>
              <a:rPr lang="en-US" sz="3000" i="1" dirty="0" err="1">
                <a:solidFill>
                  <a:srgbClr val="FF0000"/>
                </a:solidFill>
                <a:sym typeface="Symbol" panose="05050102010706020507" pitchFamily="18" charset="2"/>
              </a:rPr>
              <a:t>K</a:t>
            </a:r>
            <a:r>
              <a:rPr lang="en-US" sz="3000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en-US" sz="3000" dirty="0">
                <a:solidFill>
                  <a:srgbClr val="FF0000"/>
                </a:solidFill>
              </a:rPr>
              <a:t> versus </a:t>
            </a:r>
            <a:r>
              <a:rPr lang="en-US" sz="3000" i="1" dirty="0" err="1">
                <a:solidFill>
                  <a:srgbClr val="FF0000"/>
                </a:solidFill>
              </a:rPr>
              <a:t>E</a:t>
            </a:r>
            <a:r>
              <a:rPr lang="en-US" sz="3000" baseline="-25000" dirty="0" err="1">
                <a:solidFill>
                  <a:srgbClr val="FF0000"/>
                </a:solidFill>
              </a:rPr>
              <a:t>beam</a:t>
            </a:r>
            <a:r>
              <a:rPr lang="en-US" sz="3000" dirty="0">
                <a:solidFill>
                  <a:srgbClr val="FF0000"/>
                </a:solidFill>
              </a:rPr>
              <a:t>(HER)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6970713" y="5919788"/>
            <a:ext cx="935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accent2"/>
                </a:solidFill>
                <a:latin typeface="Times New Roman" panose="02020603050405020304" pitchFamily="18" charset="0"/>
              </a:rPr>
              <a:t>S. Wagner</a:t>
            </a:r>
          </a:p>
        </p:txBody>
      </p:sp>
      <p:grpSp>
        <p:nvGrpSpPr>
          <p:cNvPr id="114696" name="Group 8"/>
          <p:cNvGrpSpPr>
            <a:grpSpLocks/>
          </p:cNvGrpSpPr>
          <p:nvPr/>
        </p:nvGrpSpPr>
        <p:grpSpPr bwMode="auto">
          <a:xfrm>
            <a:off x="4320021" y="3567113"/>
            <a:ext cx="1652587" cy="1573213"/>
            <a:chOff x="2177" y="1967"/>
            <a:chExt cx="1041" cy="991"/>
          </a:xfrm>
        </p:grpSpPr>
        <p:grpSp>
          <p:nvGrpSpPr>
            <p:cNvPr id="114697" name="Group 9"/>
            <p:cNvGrpSpPr>
              <a:grpSpLocks/>
            </p:cNvGrpSpPr>
            <p:nvPr/>
          </p:nvGrpSpPr>
          <p:grpSpPr bwMode="auto">
            <a:xfrm>
              <a:off x="2710" y="2142"/>
              <a:ext cx="508" cy="816"/>
              <a:chOff x="2710" y="2142"/>
              <a:chExt cx="508" cy="816"/>
            </a:xfrm>
          </p:grpSpPr>
          <p:sp>
            <p:nvSpPr>
              <p:cNvPr id="114698" name="Line 10"/>
              <p:cNvSpPr>
                <a:spLocks noChangeShapeType="1"/>
              </p:cNvSpPr>
              <p:nvPr/>
            </p:nvSpPr>
            <p:spPr bwMode="auto">
              <a:xfrm>
                <a:off x="2932" y="2418"/>
                <a:ext cx="0" cy="540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699" name="Text Box 11"/>
              <p:cNvSpPr txBox="1">
                <a:spLocks noChangeArrowheads="1"/>
              </p:cNvSpPr>
              <p:nvPr/>
            </p:nvSpPr>
            <p:spPr bwMode="auto">
              <a:xfrm>
                <a:off x="2710" y="2142"/>
                <a:ext cx="5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solidFill>
                      <a:srgbClr val="FF0033"/>
                    </a:solidFill>
                    <a:latin typeface="Times New Roman" panose="02020603050405020304" pitchFamily="18" charset="0"/>
                  </a:rPr>
                  <a:t>PEP-II</a:t>
                </a:r>
              </a:p>
            </p:txBody>
          </p:sp>
        </p:grpSp>
        <p:grpSp>
          <p:nvGrpSpPr>
            <p:cNvPr id="114700" name="Group 12"/>
            <p:cNvGrpSpPr>
              <a:grpSpLocks/>
            </p:cNvGrpSpPr>
            <p:nvPr/>
          </p:nvGrpSpPr>
          <p:grpSpPr bwMode="auto">
            <a:xfrm>
              <a:off x="2177" y="1967"/>
              <a:ext cx="556" cy="968"/>
              <a:chOff x="2177" y="1967"/>
              <a:chExt cx="556" cy="968"/>
            </a:xfrm>
          </p:grpSpPr>
          <p:sp>
            <p:nvSpPr>
              <p:cNvPr id="114701" name="Line 13"/>
              <p:cNvSpPr>
                <a:spLocks noChangeShapeType="1"/>
              </p:cNvSpPr>
              <p:nvPr/>
            </p:nvSpPr>
            <p:spPr bwMode="auto">
              <a:xfrm>
                <a:off x="2455" y="2395"/>
                <a:ext cx="0" cy="540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02" name="Text Box 14"/>
              <p:cNvSpPr txBox="1">
                <a:spLocks noChangeArrowheads="1"/>
              </p:cNvSpPr>
              <p:nvPr/>
            </p:nvSpPr>
            <p:spPr bwMode="auto">
              <a:xfrm>
                <a:off x="2177" y="1967"/>
                <a:ext cx="5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33"/>
                    </a:solidFill>
                    <a:latin typeface="Times New Roman" panose="02020603050405020304" pitchFamily="18" charset="0"/>
                  </a:rPr>
                  <a:t>KEK-B</a:t>
                </a:r>
              </a:p>
            </p:txBody>
          </p:sp>
        </p:grpSp>
      </p:grpSp>
      <p:sp>
        <p:nvSpPr>
          <p:cNvPr id="114709" name="Text Box 21"/>
          <p:cNvSpPr txBox="1">
            <a:spLocks noChangeArrowheads="1"/>
          </p:cNvSpPr>
          <p:nvPr/>
        </p:nvSpPr>
        <p:spPr bwMode="auto">
          <a:xfrm>
            <a:off x="5365750" y="2651125"/>
            <a:ext cx="198584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Normalized to </a:t>
            </a:r>
            <a:br>
              <a:rPr lang="en-US" dirty="0"/>
            </a:br>
            <a:r>
              <a:rPr lang="en-US" dirty="0"/>
              <a:t>9 on 3.1 </a:t>
            </a:r>
            <a:r>
              <a:rPr lang="en-US" dirty="0" err="1"/>
              <a:t>GeV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err="1" smtClean="0">
                <a:latin typeface="Symbol" charset="2"/>
                <a:cs typeface="Symbol" charset="2"/>
              </a:rPr>
              <a:t>bg</a:t>
            </a:r>
            <a:r>
              <a:rPr lang="en-US" baseline="-25000" dirty="0" err="1" smtClean="0"/>
              <a:t>cm</a:t>
            </a:r>
            <a:r>
              <a:rPr lang="en-US" dirty="0"/>
              <a:t>=0.56</a:t>
            </a:r>
          </a:p>
        </p:txBody>
      </p:sp>
      <p:sp>
        <p:nvSpPr>
          <p:cNvPr id="1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1720" y="6636779"/>
            <a:ext cx="6153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pitchFamily="34" charset="0"/>
              </a:defRPr>
            </a:lvl1pPr>
          </a:lstStyle>
          <a:p>
            <a:r>
              <a:rPr lang="en-US" dirty="0" smtClean="0"/>
              <a:t>David Hitlin                                           </a:t>
            </a:r>
            <a:r>
              <a:rPr lang="en-US" i="1" dirty="0" smtClean="0"/>
              <a:t>BABAR </a:t>
            </a:r>
            <a:r>
              <a:rPr lang="en-US" dirty="0" smtClean="0"/>
              <a:t>Physics </a:t>
            </a:r>
            <a:r>
              <a:rPr lang="en-US" i="1" dirty="0" smtClean="0"/>
              <a:t>                                        </a:t>
            </a:r>
            <a:r>
              <a:rPr lang="en-US" dirty="0" smtClean="0"/>
              <a:t>Fifty Years of </a:t>
            </a:r>
            <a:r>
              <a:rPr lang="en-US" i="1" dirty="0" smtClean="0"/>
              <a:t>CP </a:t>
            </a:r>
            <a:r>
              <a:rPr lang="en-US" dirty="0" smtClean="0"/>
              <a:t>Violation </a:t>
            </a:r>
            <a:r>
              <a:rPr lang="en-US" i="1" dirty="0" smtClean="0"/>
              <a:t>                         </a:t>
            </a:r>
            <a:r>
              <a:rPr lang="en-US" dirty="0" smtClean="0"/>
              <a:t>July 10,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9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_{T} = \frac{N\left( B_{+} \to \bar{B}^{0} \right) - \left( \bar{B}^{0} \to B_{+} \right)}{N\left( B_{+} \to \bar{B}^{0} \right) + \left( \bar{B}^{0} \to B_{+} \right)}  template TPT1  env TPENV1  fore 0  back 16777215  eqnno 5"/>
  <p:tag name="FILENAME" val="TP_tmp"/>
  <p:tag name="ORIGWIDTH" val="118"/>
  <p:tag name="PICTUREFILESIZE" val="346271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bar{B}^{0} \to B_{-}  template TPT1  env TPENV1  fore 0  back 16777215  eqnno 1"/>
  <p:tag name="FILENAME" val="TP_tmp"/>
  <p:tag name="ORIGWIDTH" val="41"/>
  <p:tag name="PICTUREFILESIZE" val="49200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B^{0} \to B_{+}  template TPT1  env TPENV1  fore 0  back 16777215  eqnno 2"/>
  <p:tag name="FILENAME" val="TP_tmp"/>
  <p:tag name="ORIGWIDTH" val="41"/>
  <p:tag name="PICTUREFILESIZE" val="65600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bar{B}^{0} \to B_{+}  template TPT1  env TPENV1  fore 0  back 16777215  eqnno 3"/>
  <p:tag name="FILENAME" val="TP_tmp"/>
  <p:tag name="ORIGWIDTH" val="41"/>
  <p:tag name="PICTUREFILESIZE" val="65600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B^{0} \to B_{-}  template TPT1  env TPENV1  fore 0  back 16777215  eqnno 4"/>
  <p:tag name="FILENAME" val="TP_tmp"/>
  <p:tag name="ORIGWIDTH" val="41"/>
  <p:tag name="PICTUREFILESIZE" val="4920054"/>
</p:tagLst>
</file>

<file path=ppt/theme/theme1.xml><?xml version="1.0" encoding="utf-8"?>
<a:theme xmlns:a="http://schemas.openxmlformats.org/drawingml/2006/main" name="babar">
  <a:themeElements>
    <a:clrScheme name="">
      <a:dk1>
        <a:srgbClr val="000000"/>
      </a:dk1>
      <a:lt1>
        <a:srgbClr val="FFFFFF"/>
      </a:lt1>
      <a:dk2>
        <a:srgbClr val="000000"/>
      </a:dk2>
      <a:lt2>
        <a:srgbClr val="80FF80"/>
      </a:lt2>
      <a:accent1>
        <a:srgbClr val="40FF40"/>
      </a:accent1>
      <a:accent2>
        <a:srgbClr val="FFFF00"/>
      </a:accent2>
      <a:accent3>
        <a:srgbClr val="FFFFFF"/>
      </a:accent3>
      <a:accent4>
        <a:srgbClr val="000000"/>
      </a:accent4>
      <a:accent5>
        <a:srgbClr val="AFFFAF"/>
      </a:accent5>
      <a:accent6>
        <a:srgbClr val="E7E700"/>
      </a:accent6>
      <a:hlink>
        <a:srgbClr val="FF8000"/>
      </a:hlink>
      <a:folHlink>
        <a:srgbClr val="00E000"/>
      </a:folHlink>
    </a:clrScheme>
    <a:fontScheme name="bab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ba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ba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ba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ba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ba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ba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ba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18546</TotalTime>
  <Words>1938</Words>
  <Application>Microsoft Office PowerPoint</Application>
  <PresentationFormat>On-screen Show (4:3)</PresentationFormat>
  <Paragraphs>424</Paragraphs>
  <Slides>48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7</vt:i4>
      </vt:variant>
      <vt:variant>
        <vt:lpstr>Slide Titles</vt:lpstr>
      </vt:variant>
      <vt:variant>
        <vt:i4>48</vt:i4>
      </vt:variant>
    </vt:vector>
  </HeadingPairs>
  <TitlesOfParts>
    <vt:vector size="70" baseType="lpstr">
      <vt:lpstr>Arial</vt:lpstr>
      <vt:lpstr>Arial Unicode MS</vt:lpstr>
      <vt:lpstr>Euclid Math One</vt:lpstr>
      <vt:lpstr>Wingdings</vt:lpstr>
      <vt:lpstr>Wingdings 3</vt:lpstr>
      <vt:lpstr>Symbol</vt:lpstr>
      <vt:lpstr>Monotype Sorts</vt:lpstr>
      <vt:lpstr>ＭＳ Ｐゴシック</vt:lpstr>
      <vt:lpstr>Comic Sans MS</vt:lpstr>
      <vt:lpstr>ZapfDingbats</vt:lpstr>
      <vt:lpstr>Papyrus</vt:lpstr>
      <vt:lpstr>Euclid Symbol</vt:lpstr>
      <vt:lpstr>Times New Roman</vt:lpstr>
      <vt:lpstr>Verdana</vt:lpstr>
      <vt:lpstr>babar</vt:lpstr>
      <vt:lpstr>CorelDRAW</vt:lpstr>
      <vt:lpstr>Equation</vt:lpstr>
      <vt:lpstr>PHOTO-PAINT</vt:lpstr>
      <vt:lpstr>CorelDRAW 6.0</vt:lpstr>
      <vt:lpstr>Document</vt:lpstr>
      <vt:lpstr>CorelDRAW!</vt:lpstr>
      <vt:lpstr>Aldus IntelliDraw Drawing</vt:lpstr>
      <vt:lpstr>PowerPoint Presentation</vt:lpstr>
      <vt:lpstr>The situation in the mid ’80’s</vt:lpstr>
      <vt:lpstr>PowerPoint Presentation</vt:lpstr>
      <vt:lpstr>The CKM Matrix</vt:lpstr>
      <vt:lpstr>The Wolfenstein parametrization</vt:lpstr>
      <vt:lpstr>The unitarity triangle construction clearly illustrated the Standard Model tests that would be made possible with a measurement of CP-violating quantities in the B meson system, but which triangle? The top quark mass was not known.</vt:lpstr>
      <vt:lpstr>Measuring CP violation at the               </vt:lpstr>
      <vt:lpstr>Overview of the analysis</vt:lpstr>
      <vt:lpstr> sin2b efficiency in B0J/yKS versus Ebeam(HER)</vt:lpstr>
      <vt:lpstr>Measuring CP violation at the               </vt:lpstr>
      <vt:lpstr>More than two pages   (c.f. Cronin)</vt:lpstr>
      <vt:lpstr>PowerPoint Presentation</vt:lpstr>
      <vt:lpstr>PowerPoint Presentation</vt:lpstr>
      <vt:lpstr>How BABAR got its name</vt:lpstr>
      <vt:lpstr>PowerPoint Presentation</vt:lpstr>
      <vt:lpstr>PowerPoint Presentation</vt:lpstr>
      <vt:lpstr>BABAR Collaboration Membership</vt:lpstr>
      <vt:lpstr>PowerPoint Presentation</vt:lpstr>
      <vt:lpstr>PowerPoint Presentation</vt:lpstr>
      <vt:lpstr>Add the LOI (June 94) and the TDR (March 95) </vt:lpstr>
      <vt:lpstr>The BABAR Detector</vt:lpstr>
      <vt:lpstr>PowerPoint Presentation</vt:lpstr>
      <vt:lpstr>PowerPoint Presentation</vt:lpstr>
      <vt:lpstr>PowerPoint Presentation</vt:lpstr>
      <vt:lpstr>Preparing to do physics – four additional workshops</vt:lpstr>
      <vt:lpstr>PowerPoint Presentation</vt:lpstr>
      <vt:lpstr>PowerPoint Presentation</vt:lpstr>
      <vt:lpstr>CPV-related physics goals</vt:lpstr>
      <vt:lpstr>PowerPoint Presentation</vt:lpstr>
      <vt:lpstr>PowerPoint Presentation</vt:lpstr>
      <vt:lpstr>PowerPoint Presentation</vt:lpstr>
      <vt:lpstr>Resolution of the sin2b trigonometric ambiguity</vt:lpstr>
      <vt:lpstr>PowerPoint Presentation</vt:lpstr>
      <vt:lpstr>sin 2a using B → pp, rr, rp</vt:lpstr>
      <vt:lpstr> g  from B-→D(*)K- decays</vt:lpstr>
      <vt:lpstr>Global CKM Fit</vt:lpstr>
      <vt:lpstr>Further unitarity triangle tests</vt:lpstr>
      <vt:lpstr>A full CKM fit with the Scan Method</vt:lpstr>
      <vt:lpstr>CKM matrix unitarity</vt:lpstr>
      <vt:lpstr>PowerPoint Presentation</vt:lpstr>
      <vt:lpstr>PowerPoint Presentation</vt:lpstr>
      <vt:lpstr>Probes of new physics </vt:lpstr>
      <vt:lpstr>No sign yet of new physics in CPV in exclusive B decays</vt:lpstr>
      <vt:lpstr>PowerPoint Presentation</vt:lpstr>
      <vt:lpstr> </vt:lpstr>
      <vt:lpstr> </vt:lpstr>
      <vt:lpstr>Conclusions</vt:lpstr>
      <vt:lpstr>*  (from page 2)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David Hitlin</dc:creator>
  <cp:lastModifiedBy>David Hitlin</cp:lastModifiedBy>
  <cp:revision>442</cp:revision>
  <cp:lastPrinted>1996-08-22T17:30:50Z</cp:lastPrinted>
  <dcterms:created xsi:type="dcterms:W3CDTF">2008-10-24T05:22:17Z</dcterms:created>
  <dcterms:modified xsi:type="dcterms:W3CDTF">2014-07-10T14:30:45Z</dcterms:modified>
</cp:coreProperties>
</file>