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ebp" ContentType="image/webp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60" r:id="rId4"/>
    <p:sldId id="261" r:id="rId5"/>
    <p:sldId id="259" r:id="rId6"/>
    <p:sldId id="277" r:id="rId7"/>
    <p:sldId id="275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Residuals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'Regression (3)'!$O$18</c:f>
              <c:strCache>
                <c:ptCount val="1"/>
                <c:pt idx="0">
                  <c:v>Worsley (DE430)</c:v>
                </c:pt>
              </c:strCache>
            </c:strRef>
          </c:tx>
          <c:spPr>
            <a:pattFill prst="dkUpDiag">
              <a:fgClr>
                <a:srgbClr val="00B050"/>
              </a:fgClr>
              <a:bgClr>
                <a:schemeClr val="bg1"/>
              </a:bgClr>
            </a:pattFill>
            <a:ln>
              <a:solidFill>
                <a:srgbClr val="00B050"/>
              </a:solidFill>
            </a:ln>
            <a:effectLst/>
          </c:spPr>
          <c:invertIfNegative val="0"/>
          <c:cat>
            <c:strRef>
              <c:f>'Regression (3)'!$L$19:$L$28</c:f>
              <c:strCache>
                <c:ptCount val="10"/>
                <c:pt idx="0">
                  <c:v>24 June (1)</c:v>
                </c:pt>
                <c:pt idx="1">
                  <c:v>24 June (2)</c:v>
                </c:pt>
                <c:pt idx="2">
                  <c:v>24 June (3)</c:v>
                </c:pt>
                <c:pt idx="3">
                  <c:v>24 June (4)</c:v>
                </c:pt>
                <c:pt idx="4">
                  <c:v>22 July</c:v>
                </c:pt>
                <c:pt idx="5">
                  <c:v>16 Aug. (1)</c:v>
                </c:pt>
                <c:pt idx="6">
                  <c:v>16 Aug. (2)</c:v>
                </c:pt>
                <c:pt idx="7">
                  <c:v>16 Aug. (3)</c:v>
                </c:pt>
                <c:pt idx="8">
                  <c:v>13 Sept.</c:v>
                </c:pt>
                <c:pt idx="9">
                  <c:v>15 Sept.</c:v>
                </c:pt>
              </c:strCache>
            </c:strRef>
          </c:cat>
          <c:val>
            <c:numRef>
              <c:f>'Regression (3)'!$O$19:$O$28</c:f>
              <c:numCache>
                <c:formatCode>0.00000</c:formatCode>
                <c:ptCount val="10"/>
                <c:pt idx="0">
                  <c:v>0.63020527230023049</c:v>
                </c:pt>
                <c:pt idx="1">
                  <c:v>0.34688320653327764</c:v>
                </c:pt>
                <c:pt idx="2">
                  <c:v>-0.11797723196173138</c:v>
                </c:pt>
                <c:pt idx="3">
                  <c:v>-0.1142268420644541</c:v>
                </c:pt>
                <c:pt idx="4">
                  <c:v>-1.3403081710373499</c:v>
                </c:pt>
                <c:pt idx="5">
                  <c:v>1.6773787734901475</c:v>
                </c:pt>
                <c:pt idx="6">
                  <c:v>-1.5063592495905596</c:v>
                </c:pt>
                <c:pt idx="7">
                  <c:v>0.13569777927324367</c:v>
                </c:pt>
                <c:pt idx="8">
                  <c:v>1.3766697520938465</c:v>
                </c:pt>
                <c:pt idx="9">
                  <c:v>-1.0879632890385551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24-4516-8680-79DFC0353BC3}"/>
            </c:ext>
          </c:extLst>
        </c:ser>
        <c:ser>
          <c:idx val="0"/>
          <c:order val="1"/>
          <c:tx>
            <c:strRef>
              <c:f>'Regression (3)'!$N$18</c:f>
              <c:strCache>
                <c:ptCount val="1"/>
                <c:pt idx="0">
                  <c:v>Worsley</c:v>
                </c:pt>
              </c:strCache>
            </c:strRef>
          </c:tx>
          <c:spPr>
            <a:pattFill prst="pct25">
              <a:fgClr>
                <a:schemeClr val="accent2"/>
              </a:fgClr>
              <a:bgClr>
                <a:schemeClr val="bg1"/>
              </a:bgClr>
            </a:pattFill>
            <a:ln>
              <a:solidFill>
                <a:schemeClr val="accent2"/>
              </a:solidFill>
            </a:ln>
            <a:effectLst/>
          </c:spPr>
          <c:invertIfNegative val="0"/>
          <c:cat>
            <c:strRef>
              <c:f>'Regression (3)'!$L$19:$L$28</c:f>
              <c:strCache>
                <c:ptCount val="10"/>
                <c:pt idx="0">
                  <c:v>24 June (1)</c:v>
                </c:pt>
                <c:pt idx="1">
                  <c:v>24 June (2)</c:v>
                </c:pt>
                <c:pt idx="2">
                  <c:v>24 June (3)</c:v>
                </c:pt>
                <c:pt idx="3">
                  <c:v>24 June (4)</c:v>
                </c:pt>
                <c:pt idx="4">
                  <c:v>22 July</c:v>
                </c:pt>
                <c:pt idx="5">
                  <c:v>16 Aug. (1)</c:v>
                </c:pt>
                <c:pt idx="6">
                  <c:v>16 Aug. (2)</c:v>
                </c:pt>
                <c:pt idx="7">
                  <c:v>16 Aug. (3)</c:v>
                </c:pt>
                <c:pt idx="8">
                  <c:v>13 Sept.</c:v>
                </c:pt>
                <c:pt idx="9">
                  <c:v>15 Sept.</c:v>
                </c:pt>
              </c:strCache>
            </c:strRef>
          </c:cat>
          <c:val>
            <c:numRef>
              <c:f>'Regression (3)'!$N$19:$N$28</c:f>
              <c:numCache>
                <c:formatCode>0.00000</c:formatCode>
                <c:ptCount val="10"/>
                <c:pt idx="0">
                  <c:v>1.8236617242569935</c:v>
                </c:pt>
                <c:pt idx="1">
                  <c:v>1.0973961310008207</c:v>
                </c:pt>
                <c:pt idx="2">
                  <c:v>-0.54992427684760514</c:v>
                </c:pt>
                <c:pt idx="3">
                  <c:v>-0.16496578043212651</c:v>
                </c:pt>
                <c:pt idx="4">
                  <c:v>-1.019562031878877</c:v>
                </c:pt>
                <c:pt idx="5">
                  <c:v>5.2271863409628736</c:v>
                </c:pt>
                <c:pt idx="6">
                  <c:v>-8.3089555859949087</c:v>
                </c:pt>
                <c:pt idx="7">
                  <c:v>-1.4779447029893049</c:v>
                </c:pt>
                <c:pt idx="8">
                  <c:v>5.3652967395004794</c:v>
                </c:pt>
                <c:pt idx="9">
                  <c:v>-1.9921885575811871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F24-4516-8680-79DFC0353BC3}"/>
            </c:ext>
          </c:extLst>
        </c:ser>
        <c:ser>
          <c:idx val="4"/>
          <c:order val="2"/>
          <c:tx>
            <c:strRef>
              <c:f>'Regression (3)'!$R$18</c:f>
              <c:strCache>
                <c:ptCount val="1"/>
                <c:pt idx="0">
                  <c:v>Crommelin</c:v>
                </c:pt>
              </c:strCache>
            </c:strRef>
          </c:tx>
          <c:spPr>
            <a:pattFill prst="dkDnDiag">
              <a:fgClr>
                <a:srgbClr val="0070C0"/>
              </a:fgClr>
              <a:bgClr>
                <a:schemeClr val="bg1"/>
              </a:bgClr>
            </a:pattFill>
            <a:ln>
              <a:solidFill>
                <a:srgbClr val="0070C0"/>
              </a:solidFill>
            </a:ln>
            <a:effectLst/>
          </c:spPr>
          <c:invertIfNegative val="0"/>
          <c:cat>
            <c:strRef>
              <c:f>'Regression (3)'!$L$19:$L$28</c:f>
              <c:strCache>
                <c:ptCount val="10"/>
                <c:pt idx="0">
                  <c:v>24 June (1)</c:v>
                </c:pt>
                <c:pt idx="1">
                  <c:v>24 June (2)</c:v>
                </c:pt>
                <c:pt idx="2">
                  <c:v>24 June (3)</c:v>
                </c:pt>
                <c:pt idx="3">
                  <c:v>24 June (4)</c:v>
                </c:pt>
                <c:pt idx="4">
                  <c:v>22 July</c:v>
                </c:pt>
                <c:pt idx="5">
                  <c:v>16 Aug. (1)</c:v>
                </c:pt>
                <c:pt idx="6">
                  <c:v>16 Aug. (2)</c:v>
                </c:pt>
                <c:pt idx="7">
                  <c:v>16 Aug. (3)</c:v>
                </c:pt>
                <c:pt idx="8">
                  <c:v>13 Sept.</c:v>
                </c:pt>
                <c:pt idx="9">
                  <c:v>15 Sept.</c:v>
                </c:pt>
              </c:strCache>
            </c:strRef>
          </c:cat>
          <c:val>
            <c:numRef>
              <c:f>'Regression (3)'!$R$19:$R$28</c:f>
              <c:numCache>
                <c:formatCode>General</c:formatCode>
                <c:ptCount val="10"/>
                <c:pt idx="0" formatCode="0.00000">
                  <c:v>4.3001824875388195</c:v>
                </c:pt>
                <c:pt idx="2" formatCode="0.00000">
                  <c:v>2.7794337309579191</c:v>
                </c:pt>
                <c:pt idx="3" formatCode="0.00000">
                  <c:v>-2.1925204662222768</c:v>
                </c:pt>
                <c:pt idx="4" formatCode="0.00000">
                  <c:v>-2.2798965096283155</c:v>
                </c:pt>
                <c:pt idx="5" formatCode="0.00000">
                  <c:v>-0.47907888397872966</c:v>
                </c:pt>
                <c:pt idx="6" formatCode="0.00000">
                  <c:v>-4.8682493187120031</c:v>
                </c:pt>
                <c:pt idx="7" formatCode="0.00000">
                  <c:v>-4.359644725866417</c:v>
                </c:pt>
                <c:pt idx="8" formatCode="0.00000">
                  <c:v>3.8543336958570364</c:v>
                </c:pt>
                <c:pt idx="9" formatCode="0.00000">
                  <c:v>3.2454399900545923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F24-4516-8680-79DFC0353B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0054856"/>
        <c:axId val="180055640"/>
      </c:barChart>
      <c:catAx>
        <c:axId val="180054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0055640"/>
        <c:crosses val="autoZero"/>
        <c:auto val="0"/>
        <c:lblAlgn val="ctr"/>
        <c:lblOffset val="100"/>
        <c:noMultiLvlLbl val="0"/>
      </c:catAx>
      <c:valAx>
        <c:axId val="180055640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0054856"/>
        <c:crosses val="autoZero"/>
        <c:crossBetween val="between"/>
      </c:valAx>
      <c:spPr>
        <a:noFill/>
        <a:ln>
          <a:solidFill>
            <a:schemeClr val="accent1"/>
          </a:solidFill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A5902-FAA8-47C8-8B2E-EA5756E3B5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2769B3-D780-4116-A39E-EDB083D9FB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9DEA8-4EBB-4C71-AB1C-85EB867BC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2BD73-97C6-4E3E-9C67-0788D17F70DD}" type="datetimeFigureOut">
              <a:rPr lang="en-NZ" smtClean="0"/>
              <a:t>20/05/2022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1E9F10-0118-430B-9BD7-18B23C6E5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D9DC8B-88A7-47F9-88F9-B3B6AE101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B5C8E-90A0-4EB1-9A1E-008AE6FDDBB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74926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C7604-95FD-4B99-A25C-694823798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B7FF97-CB5E-4FB4-B534-31ED9FB2A4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A80568-3980-4536-AA34-433FF4471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2BD73-97C6-4E3E-9C67-0788D17F70DD}" type="datetimeFigureOut">
              <a:rPr lang="en-NZ" smtClean="0"/>
              <a:t>20/05/2022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1B546D-5EE4-4E4B-982A-7E44E12E1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5D020C-FF3A-41AB-AEC9-562898EC1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B5C8E-90A0-4EB1-9A1E-008AE6FDDBB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4444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4D0043-D568-4A45-BFDC-239934F19F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BA5031-E318-4DF6-8E79-4D1D0EE267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4ABBF0-DEC5-41C5-B6C0-9E2EE9EA0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2BD73-97C6-4E3E-9C67-0788D17F70DD}" type="datetimeFigureOut">
              <a:rPr lang="en-NZ" smtClean="0"/>
              <a:t>20/05/2022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FAAC08-7679-4DF9-B648-864742513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4A38D3-6510-4574-9A77-49F2520FC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B5C8E-90A0-4EB1-9A1E-008AE6FDDBB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11450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D8D07-86E4-4999-BB79-8D811876B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FAB01D-8998-4E32-B853-1CB83A72AC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C9BBC6-FEC2-4C27-8C05-6D85B4244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2BD73-97C6-4E3E-9C67-0788D17F70DD}" type="datetimeFigureOut">
              <a:rPr lang="en-NZ" smtClean="0"/>
              <a:t>20/05/2022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624CC7-E4E8-4182-B04C-530306F70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E9DA3-B4DB-4CCF-856C-0222E42C6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B5C8E-90A0-4EB1-9A1E-008AE6FDDBB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91755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2B14C-E0A6-4DB7-9FDD-2AAC17A2E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A44AD3-D09C-44F6-8616-A1CF4BB20C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B25A1-7BF7-42D0-B342-A4C195887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2BD73-97C6-4E3E-9C67-0788D17F70DD}" type="datetimeFigureOut">
              <a:rPr lang="en-NZ" smtClean="0"/>
              <a:t>20/05/2022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AA1F49-B6FF-49A9-9D09-DBCC12EBC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0CCE2-AA27-4EF1-BB03-CFC645F1E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B5C8E-90A0-4EB1-9A1E-008AE6FDDBB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57586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4482E-F3F9-4163-9D4A-751A5A067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5C7BE5-8519-497F-BA7B-7C62AB52D4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96D60D-AE4F-4340-8CBD-318BC0DC8E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AB5224-F4DF-439E-89B6-8C508E0BB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2BD73-97C6-4E3E-9C67-0788D17F70DD}" type="datetimeFigureOut">
              <a:rPr lang="en-NZ" smtClean="0"/>
              <a:t>20/05/2022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37207B-446D-4902-A7B9-1FD3B4EBC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47C3B0-8256-450E-8CFF-12089E214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B5C8E-90A0-4EB1-9A1E-008AE6FDDBB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40065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2349C-598D-46E3-992B-50728B802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30D070-4F70-4E1A-9D6E-2547D5DE42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FC31E3-8AEA-46FE-9305-315F5CB96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1A1F4B-DC89-4A96-ABAA-1D70FEE323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BF92EA-38C6-4006-8216-F3889F3EF0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DCB0C2-46E1-4C2D-92A4-D0F322BC2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2BD73-97C6-4E3E-9C67-0788D17F70DD}" type="datetimeFigureOut">
              <a:rPr lang="en-NZ" smtClean="0"/>
              <a:t>20/05/2022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89395-58E3-466A-8C0F-68E76861C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8FDF7-5602-4B93-BE69-E8C54A189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B5C8E-90A0-4EB1-9A1E-008AE6FDDBB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13160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2664F-BD86-43DB-B685-11346F3BB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80CFC7-A908-4388-AA0B-D5301C29E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2BD73-97C6-4E3E-9C67-0788D17F70DD}" type="datetimeFigureOut">
              <a:rPr lang="en-NZ" smtClean="0"/>
              <a:t>20/05/2022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D7B5BB-CA2B-4CCC-A4E0-0C8D9550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3145D5-45B7-4FF9-B4C1-E72312949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B5C8E-90A0-4EB1-9A1E-008AE6FDDBB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8078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459716-D632-4CF3-A5B4-145BDDE65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2BD73-97C6-4E3E-9C67-0788D17F70DD}" type="datetimeFigureOut">
              <a:rPr lang="en-NZ" smtClean="0"/>
              <a:t>20/05/2022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6698DB-69CD-4244-A734-13DFFD538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7BA88E-1C7F-40C3-A2CA-E3C6EAFA5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B5C8E-90A0-4EB1-9A1E-008AE6FDDBB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87079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BB25-819E-4C1B-9148-6859837A6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87A8E-D65B-4BC1-BD9A-5CCD6BE25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60D322-0804-4DCF-A02C-BBB0EFB15D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321820-C26E-4A09-8F0A-26BC47334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2BD73-97C6-4E3E-9C67-0788D17F70DD}" type="datetimeFigureOut">
              <a:rPr lang="en-NZ" smtClean="0"/>
              <a:t>20/05/2022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267C2E-4FA1-4B71-89A3-375D075D8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0FE76D-AA32-459D-8DD3-5153E51FE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B5C8E-90A0-4EB1-9A1E-008AE6FDDBB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3260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08A70-191D-4CDF-B533-AB2CE97DE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87931F-1B3F-4E3A-9B6D-EE881E1F79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C82E86-03D5-4F54-A2FA-1A2FB5549A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1FC40B-B39F-47F5-B377-F6CA5BAF9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2BD73-97C6-4E3E-9C67-0788D17F70DD}" type="datetimeFigureOut">
              <a:rPr lang="en-NZ" smtClean="0"/>
              <a:t>20/05/2022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39753C-A4E9-4BD7-86DF-FB78E48F9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7EFC80-960D-40F9-9964-770F63EA1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B5C8E-90A0-4EB1-9A1E-008AE6FDDBB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24835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3DE928-E84E-472E-A097-3E314DF47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86BE1D-A1BC-428F-8770-F64A612FB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FDDA4C-8742-427F-BD49-B5D2BC2687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2BD73-97C6-4E3E-9C67-0788D17F70DD}" type="datetimeFigureOut">
              <a:rPr lang="en-NZ" smtClean="0"/>
              <a:t>20/05/2022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C52ECF-1E12-4B00-B921-5FDB2BD371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DDF45-69F9-4265-B91D-418B2FF98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B5C8E-90A0-4EB1-9A1E-008AE6FDDBB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17840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fer3.com/arc/imgx/OccultationCEPreprint.pdf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webp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fer3.com/arc/imgx/OccultationCEPreprint.pdf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jpg"/><Relationship Id="rId4" Type="http://schemas.openxmlformats.org/officeDocument/2006/relationships/image" Target="../media/image7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9.wmf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D3E32-9C49-4163-BF57-5D449DDBC8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Searching for Shackleton’s</a:t>
            </a:r>
            <a:br>
              <a:rPr lang="en-US" dirty="0"/>
            </a:br>
            <a:r>
              <a:rPr lang="en-US" dirty="0"/>
              <a:t>Vessel </a:t>
            </a:r>
            <a:r>
              <a:rPr lang="en-US" i="1" dirty="0"/>
              <a:t>Endurance</a:t>
            </a:r>
            <a:br>
              <a:rPr lang="en-US" i="1" dirty="0"/>
            </a:br>
            <a:r>
              <a:rPr lang="en-US" sz="4000" dirty="0"/>
              <a:t>in the numbers</a:t>
            </a:r>
            <a:endParaRPr lang="en-NZ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7465A7-7A9D-4C76-8E67-49EF14054D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7424" y="4265632"/>
            <a:ext cx="9144000" cy="1655762"/>
          </a:xfrm>
        </p:spPr>
        <p:txBody>
          <a:bodyPr/>
          <a:lstStyle/>
          <a:p>
            <a:endParaRPr lang="en-US" dirty="0"/>
          </a:p>
          <a:p>
            <a:r>
              <a:rPr lang="en-NZ" dirty="0"/>
              <a:t>Robin G. Stuart</a:t>
            </a:r>
          </a:p>
        </p:txBody>
      </p:sp>
    </p:spTree>
    <p:extLst>
      <p:ext uri="{BB962C8B-B14F-4D97-AF65-F5344CB8AC3E}">
        <p14:creationId xmlns:p14="http://schemas.microsoft.com/office/powerpoint/2010/main" val="4031361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F89BC-334A-463B-8173-30029CC1A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02249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Conclusion for Latitude</a:t>
            </a:r>
            <a:endParaRPr lang="en-NZ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EED25C-2EBF-4A12-9A71-B510982AF3E6}"/>
              </a:ext>
            </a:extLst>
          </p:cNvPr>
          <p:cNvSpPr txBox="1"/>
          <p:nvPr/>
        </p:nvSpPr>
        <p:spPr>
          <a:xfrm>
            <a:off x="611342" y="1060704"/>
            <a:ext cx="1110342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position reported in the log for the sinking of </a:t>
            </a:r>
            <a:r>
              <a:rPr lang="en-US" i="1" dirty="0"/>
              <a:t>Endurance</a:t>
            </a:r>
            <a:r>
              <a:rPr lang="en-US" dirty="0"/>
              <a:t> is based on an offset of the noon position of </a:t>
            </a:r>
            <a:r>
              <a:rPr lang="en-US" i="1" dirty="0"/>
              <a:t>Ocean Camp </a:t>
            </a:r>
            <a:r>
              <a:rPr lang="en-US" dirty="0"/>
              <a:t>the following day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19 hours after sinking </a:t>
            </a:r>
            <a:r>
              <a:rPr lang="en-US" dirty="0">
                <a:sym typeface="Symbol" panose="05050102010706020507" pitchFamily="18" charset="2"/>
              </a:rPr>
              <a:t></a:t>
            </a:r>
            <a:r>
              <a:rPr lang="en-US" dirty="0"/>
              <a:t> nearest time at which a full fix was available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Reduction of noon sight contains an arithmetic error pushing the true position 1NM to the south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Steady wind from the south</a:t>
            </a:r>
          </a:p>
          <a:p>
            <a:endParaRPr lang="en-US" dirty="0"/>
          </a:p>
          <a:p>
            <a:r>
              <a:rPr lang="en-US" sz="2400" b="1" dirty="0">
                <a:solidFill>
                  <a:srgbClr val="FF0000"/>
                </a:solidFill>
                <a:sym typeface="Webdings" panose="05030102010509060703" pitchFamily="18" charset="2"/>
              </a:rPr>
              <a:t></a:t>
            </a:r>
            <a:r>
              <a:rPr lang="en-US" sz="2400" dirty="0">
                <a:solidFill>
                  <a:srgbClr val="FF0000"/>
                </a:solidFill>
                <a:sym typeface="Webdings" panose="05030102010509060703" pitchFamily="18" charset="2"/>
              </a:rPr>
              <a:t> </a:t>
            </a:r>
            <a:r>
              <a:rPr lang="en-US" sz="2400" dirty="0"/>
              <a:t>Wreck lies to the south of the log position by up to 5.5NM</a:t>
            </a:r>
          </a:p>
          <a:p>
            <a:endParaRPr lang="en-US" dirty="0"/>
          </a:p>
          <a:p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800" dirty="0">
                <a:effectLst/>
                <a:ea typeface="Times New Roman" panose="02020603050405020304" pitchFamily="18" charset="0"/>
              </a:rPr>
              <a:t>Bergman and Stuart, </a:t>
            </a:r>
            <a:r>
              <a:rPr lang="en-GB" sz="1800" i="1" dirty="0">
                <a:effectLst/>
                <a:ea typeface="Times New Roman" panose="02020603050405020304" pitchFamily="18" charset="0"/>
              </a:rPr>
              <a:t>On the Location of Shackleton’s Vessel Endurance. </a:t>
            </a:r>
            <a:r>
              <a:rPr lang="en-GB" sz="1800" dirty="0">
                <a:effectLst/>
                <a:ea typeface="Times New Roman" panose="02020603050405020304" pitchFamily="18" charset="0"/>
              </a:rPr>
              <a:t>Journal of Navigation </a:t>
            </a:r>
            <a:r>
              <a:rPr lang="en-GB" sz="1800" b="1" dirty="0">
                <a:effectLst/>
                <a:ea typeface="Times New Roman" panose="02020603050405020304" pitchFamily="18" charset="0"/>
              </a:rPr>
              <a:t>72</a:t>
            </a:r>
            <a:r>
              <a:rPr lang="en-GB" sz="1800" dirty="0">
                <a:effectLst/>
                <a:ea typeface="Times New Roman" panose="02020603050405020304" pitchFamily="18" charset="0"/>
              </a:rPr>
              <a:t> (2019) 257</a:t>
            </a:r>
            <a:r>
              <a:rPr lang="en-GB" sz="1800" dirty="0">
                <a:effectLst/>
                <a:ea typeface="Calibri" panose="020F0502020204030204" pitchFamily="34" charset="0"/>
              </a:rPr>
              <a:t>–268.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5653359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F5F1C-11BF-440A-A611-44C36302A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65673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Longitude and Chronometers</a:t>
            </a:r>
            <a:endParaRPr lang="en-NZ" sz="40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B8E3AF6-9D14-4E8D-BC31-C4189F341D32}"/>
              </a:ext>
            </a:extLst>
          </p:cNvPr>
          <p:cNvGrpSpPr>
            <a:grpSpLocks noChangeAspect="1"/>
          </p:cNvGrpSpPr>
          <p:nvPr/>
        </p:nvGrpSpPr>
        <p:grpSpPr>
          <a:xfrm>
            <a:off x="8213925" y="830798"/>
            <a:ext cx="2016124" cy="3190486"/>
            <a:chOff x="895677" y="1776549"/>
            <a:chExt cx="2023670" cy="318211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7A45F44-A913-45EB-AA68-4646C6947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677" y="1776549"/>
              <a:ext cx="2023670" cy="2916247"/>
            </a:xfrm>
            <a:prstGeom prst="rect">
              <a:avLst/>
            </a:prstGeom>
          </p:spPr>
        </p:pic>
        <p:sp>
          <p:nvSpPr>
            <p:cNvPr id="5" name="Arrow: Left-Right 4">
              <a:extLst>
                <a:ext uri="{FF2B5EF4-FFF2-40B4-BE49-F238E27FC236}">
                  <a16:creationId xmlns:a16="http://schemas.microsoft.com/office/drawing/2014/main" id="{CD30D7E5-4F2D-4004-8E9B-24BD58DBE3A9}"/>
                </a:ext>
              </a:extLst>
            </p:cNvPr>
            <p:cNvSpPr/>
            <p:nvPr/>
          </p:nvSpPr>
          <p:spPr>
            <a:xfrm>
              <a:off x="1196557" y="4770554"/>
              <a:ext cx="1311511" cy="188105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BA2C39D-710C-41C4-80AF-00B7CD2CA062}"/>
              </a:ext>
            </a:extLst>
          </p:cNvPr>
          <p:cNvSpPr txBox="1"/>
          <p:nvPr/>
        </p:nvSpPr>
        <p:spPr>
          <a:xfrm>
            <a:off x="838201" y="905492"/>
            <a:ext cx="7041314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Longitude, </a:t>
            </a:r>
            <a:r>
              <a:rPr lang="en-US" i="1" dirty="0">
                <a:sym typeface="Symbol" panose="05050102010706020507" pitchFamily="18" charset="2"/>
              </a:rPr>
              <a:t></a:t>
            </a:r>
            <a:r>
              <a:rPr lang="en-US" dirty="0">
                <a:sym typeface="Symbol" panose="05050102010706020507" pitchFamily="18" charset="2"/>
              </a:rPr>
              <a:t>,</a:t>
            </a:r>
            <a:r>
              <a:rPr lang="en-US" dirty="0"/>
              <a:t> is the difference between GMT and Local Mean Time (LMT)</a:t>
            </a:r>
          </a:p>
          <a:p>
            <a:endParaRPr lang="en-US" dirty="0"/>
          </a:p>
          <a:p>
            <a:r>
              <a:rPr lang="en-US" dirty="0"/>
              <a:t>                                       </a:t>
            </a:r>
            <a:r>
              <a:rPr lang="en-US" sz="2400" i="1" dirty="0">
                <a:sym typeface="Symbol" panose="05050102010706020507" pitchFamily="18" charset="2"/>
              </a:rPr>
              <a:t> </a:t>
            </a:r>
            <a:r>
              <a:rPr lang="en-US" sz="2400" dirty="0">
                <a:sym typeface="Symbol" panose="05050102010706020507" pitchFamily="18" charset="2"/>
              </a:rPr>
              <a:t>= LMT  GMT</a:t>
            </a:r>
          </a:p>
          <a:p>
            <a:endParaRPr lang="en-US" dirty="0">
              <a:sym typeface="Symbol" panose="05050102010706020507" pitchFamily="18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1 hour difference = 15 longitude</a:t>
            </a:r>
            <a:endParaRPr lang="en-NZ" dirty="0">
              <a:sym typeface="Symbol" panose="05050102010706020507" pitchFamily="18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>
                <a:sym typeface="Symbol" panose="05050102010706020507" pitchFamily="18" charset="2"/>
              </a:rPr>
              <a:t>LMT found by </a:t>
            </a:r>
            <a:r>
              <a:rPr lang="en-NZ" i="1" dirty="0">
                <a:sym typeface="Symbol" panose="05050102010706020507" pitchFamily="18" charset="2"/>
              </a:rPr>
              <a:t>time sight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>
                <a:sym typeface="Symbol" panose="05050102010706020507" pitchFamily="18" charset="2"/>
              </a:rPr>
              <a:t>GMT read from the chronometer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NZ" i="1" dirty="0">
                <a:sym typeface="Symbol" panose="05050102010706020507" pitchFamily="18" charset="2"/>
              </a:rPr>
              <a:t>Endurance</a:t>
            </a:r>
            <a:r>
              <a:rPr lang="en-NZ" dirty="0">
                <a:sym typeface="Symbol" panose="05050102010706020507" pitchFamily="18" charset="2"/>
              </a:rPr>
              <a:t> started with 24 chronometers</a:t>
            </a:r>
            <a:endParaRPr lang="en-US" dirty="0">
              <a:sym typeface="Symbol" panose="05050102010706020507" pitchFamily="18" charset="2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NZ" dirty="0">
                <a:sym typeface="Symbol" panose="05050102010706020507" pitchFamily="18" charset="2"/>
              </a:rPr>
              <a:t>Unaccounted for chronometer errors shift all </a:t>
            </a:r>
            <a:r>
              <a:rPr lang="en-NZ" dirty="0" err="1">
                <a:sym typeface="Symbol" panose="05050102010706020507" pitchFamily="18" charset="2"/>
              </a:rPr>
              <a:t>LoPs</a:t>
            </a:r>
            <a:r>
              <a:rPr lang="en-NZ" dirty="0">
                <a:sym typeface="Symbol" panose="05050102010706020507" pitchFamily="18" charset="2"/>
              </a:rPr>
              <a:t> east or west</a:t>
            </a:r>
          </a:p>
          <a:p>
            <a:pPr lvl="1"/>
            <a:endParaRPr lang="en-NZ" dirty="0">
              <a:sym typeface="Symbol" panose="05050102010706020507" pitchFamily="18" charset="2"/>
            </a:endParaRPr>
          </a:p>
          <a:p>
            <a:r>
              <a:rPr lang="en-NZ" dirty="0">
                <a:sym typeface="Symbol" panose="05050102010706020507" pitchFamily="18" charset="2"/>
              </a:rPr>
              <a:t>Chronometers require regular rating for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>
                <a:sym typeface="Symbol" panose="05050102010706020507" pitchFamily="18" charset="2"/>
              </a:rPr>
              <a:t>Chronometer error (CE) - minutes and seconds fast or slow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>
                <a:sym typeface="Symbol" panose="05050102010706020507" pitchFamily="18" charset="2"/>
              </a:rPr>
              <a:t>Chronometer rate (CR) - seconds gaining or losing per 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dirty="0">
              <a:sym typeface="Symbol" panose="05050102010706020507" pitchFamily="18" charset="2"/>
            </a:endParaRPr>
          </a:p>
          <a:p>
            <a:r>
              <a:rPr lang="en-NZ" dirty="0">
                <a:sym typeface="Symbol" panose="05050102010706020507" pitchFamily="18" charset="2"/>
              </a:rPr>
              <a:t>GMT can be determined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>
                <a:sym typeface="Symbol" panose="05050102010706020507" pitchFamily="18" charset="2"/>
              </a:rPr>
              <a:t>From longitude of known location and measured LMT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>
                <a:sym typeface="Symbol" panose="05050102010706020507" pitchFamily="18" charset="2"/>
              </a:rPr>
              <a:t>Set from time ball drop at 1pm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>
                <a:sym typeface="Symbol" panose="05050102010706020507" pitchFamily="18" charset="2"/>
              </a:rPr>
              <a:t>Timing lunar occultations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9F7C9E-CDE2-4AFC-B258-367D655E7B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322" y="4220394"/>
            <a:ext cx="1740016" cy="232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910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DB9B1-0EED-48B5-895B-A268BE945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8825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Lunar Occultations</a:t>
            </a:r>
            <a:endParaRPr lang="en-NZ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85BE7B-63C4-4DC0-B9A8-6EE4F67E6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51" y="903950"/>
            <a:ext cx="3553383" cy="53706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8F9843-38E1-46AD-BB69-718EB38F1E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055" y="903949"/>
            <a:ext cx="3431689" cy="53706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EE632F-668A-4CDA-A4E1-53DAA6CD9903}"/>
              </a:ext>
            </a:extLst>
          </p:cNvPr>
          <p:cNvSpPr txBox="1"/>
          <p:nvPr/>
        </p:nvSpPr>
        <p:spPr>
          <a:xfrm>
            <a:off x="2477656" y="6354375"/>
            <a:ext cx="33575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200" b="0" i="0" u="none" strike="noStrike" baseline="0" dirty="0">
                <a:solidFill>
                  <a:srgbClr val="000000"/>
                </a:solidFill>
                <a:latin typeface="Minion Pro Med"/>
              </a:rPr>
              <a:t>Canterbury Museum 2001.177.1, pages 135-136</a:t>
            </a:r>
            <a:endParaRPr lang="en-NZ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EE0AC1-D797-4E7A-BA5E-882917FC653D}"/>
              </a:ext>
            </a:extLst>
          </p:cNvPr>
          <p:cNvSpPr txBox="1"/>
          <p:nvPr/>
        </p:nvSpPr>
        <p:spPr>
          <a:xfrm>
            <a:off x="7516885" y="738872"/>
            <a:ext cx="41748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10 occultations timed and reduced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24 June </a:t>
            </a:r>
            <a:r>
              <a:rPr lang="en-US" dirty="0">
                <a:sym typeface="Symbol" panose="05050102010706020507" pitchFamily="18" charset="2"/>
              </a:rPr>
              <a:t> 15 September 1915</a:t>
            </a:r>
            <a:endParaRPr lang="en-N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Input latitude and LMT of </a:t>
            </a:r>
            <a:r>
              <a:rPr lang="en-US" i="1" dirty="0"/>
              <a:t>immersion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Compute Moon’s geocentric R.A.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hence GMT</a:t>
            </a:r>
            <a:endParaRPr lang="en-NZ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E8C102-F71D-409E-8B4E-693E72BDEC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809" y="2216200"/>
            <a:ext cx="1741040" cy="35536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0C82A75-778F-4DF4-9363-8A65E07F54F3}"/>
              </a:ext>
            </a:extLst>
          </p:cNvPr>
          <p:cNvSpPr txBox="1"/>
          <p:nvPr/>
        </p:nvSpPr>
        <p:spPr>
          <a:xfrm>
            <a:off x="7540851" y="5744179"/>
            <a:ext cx="4451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/>
              <a:t>Replicated calculations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Raper’s</a:t>
            </a:r>
            <a:r>
              <a:rPr lang="en-US" dirty="0"/>
              <a:t> Method (1840) accurately applied</a:t>
            </a:r>
          </a:p>
        </p:txBody>
      </p:sp>
    </p:spTree>
    <p:extLst>
      <p:ext uri="{BB962C8B-B14F-4D97-AF65-F5344CB8AC3E}">
        <p14:creationId xmlns:p14="http://schemas.microsoft.com/office/powerpoint/2010/main" val="18262229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B9A8E-616C-4ED9-9BBF-2AEA42CF2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1526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The Chronometers</a:t>
            </a:r>
            <a:endParaRPr lang="en-NZ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66B171-61C1-4DBC-BF14-DC744981D4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206" y="966652"/>
            <a:ext cx="2260233" cy="28006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E840AF-8563-478C-A49B-E8E8F6F6B6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32" y="3944929"/>
            <a:ext cx="2316182" cy="26230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B2A21D-1C13-408F-B9C2-ADDC0BABA432}"/>
              </a:ext>
            </a:extLst>
          </p:cNvPr>
          <p:cNvSpPr txBox="1"/>
          <p:nvPr/>
        </p:nvSpPr>
        <p:spPr>
          <a:xfrm>
            <a:off x="3718261" y="1086830"/>
            <a:ext cx="74458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Mercer 5229 (Chronometer X)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i="1" dirty="0"/>
              <a:t>working</a:t>
            </a:r>
            <a:r>
              <a:rPr lang="en-US" dirty="0"/>
              <a:t> chronometer aboard </a:t>
            </a:r>
            <a:r>
              <a:rPr lang="en-US" i="1" dirty="0"/>
              <a:t>Endurance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Kept in temperature controlled environment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Could not be maintained camping on ice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Would become erratic</a:t>
            </a:r>
          </a:p>
          <a:p>
            <a:endParaRPr lang="en-US" dirty="0"/>
          </a:p>
          <a:p>
            <a:r>
              <a:rPr lang="en-US" sz="1400" dirty="0"/>
              <a:t>Now at National Maritime Museum, Greenwich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5F7793-3206-4DD7-B618-6ED480EACE63}"/>
              </a:ext>
            </a:extLst>
          </p:cNvPr>
          <p:cNvSpPr txBox="1"/>
          <p:nvPr/>
        </p:nvSpPr>
        <p:spPr>
          <a:xfrm>
            <a:off x="3718261" y="3944929"/>
            <a:ext cx="763553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Smith 192/262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/>
              <a:t>Working chronometer at least from 2 November 1915 onward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CIDFont+F1"/>
              </a:rPr>
              <a:t>“I carried… the chronometer…slung around my neck by </a:t>
            </a:r>
            <a:r>
              <a:rPr lang="en-US" sz="1800" b="0" i="0" u="none" strike="noStrike" baseline="0" dirty="0" err="1">
                <a:latin typeface="CIDFont+F1"/>
              </a:rPr>
              <a:t>lampwick</a:t>
            </a:r>
            <a:r>
              <a:rPr lang="en-US" sz="1800" b="0" i="0" u="none" strike="noStrike" baseline="0" dirty="0">
                <a:latin typeface="CIDFont+F1"/>
              </a:rPr>
              <a:t>, inside my sweater, to keep it warm” (Worsley)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CIDFont+F1"/>
              </a:rPr>
              <a:t>Similar chronometers given to Hudson and Wild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latin typeface="CIDFont+F1"/>
            </a:endParaRPr>
          </a:p>
          <a:p>
            <a:pPr algn="l"/>
            <a:r>
              <a:rPr lang="en-US" sz="1400" dirty="0"/>
              <a:t>Now at Scott Polar Research Institute, Cambridge</a:t>
            </a:r>
          </a:p>
          <a:p>
            <a:pPr algn="l"/>
            <a:endParaRPr lang="en-US" sz="1200" dirty="0"/>
          </a:p>
          <a:p>
            <a:pPr algn="l"/>
            <a:endParaRPr lang="en-US" sz="1200" dirty="0"/>
          </a:p>
          <a:p>
            <a:pPr algn="l"/>
            <a:r>
              <a:rPr lang="en-US" sz="2000" dirty="0"/>
              <a:t>How did the Smith 192/262 drift from 2 to 22 November?</a:t>
            </a:r>
          </a:p>
        </p:txBody>
      </p:sp>
    </p:spTree>
    <p:extLst>
      <p:ext uri="{BB962C8B-B14F-4D97-AF65-F5344CB8AC3E}">
        <p14:creationId xmlns:p14="http://schemas.microsoft.com/office/powerpoint/2010/main" val="35573167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FC554-9ECE-4694-9103-BAF53F0ED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841" y="395841"/>
            <a:ext cx="10515600" cy="5963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Triangulation on Mount Percy</a:t>
            </a:r>
            <a:endParaRPr lang="en-NZ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CB2DA5-97C0-46C5-A1A7-02797A27C3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84" y="1166611"/>
            <a:ext cx="4943931" cy="14980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574145-BE21-4FBB-8221-E6C2D20A96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04" y="2664622"/>
            <a:ext cx="5247282" cy="38677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F79978-3DFD-4515-AD85-534DB86D4645}"/>
              </a:ext>
            </a:extLst>
          </p:cNvPr>
          <p:cNvSpPr txBox="1"/>
          <p:nvPr/>
        </p:nvSpPr>
        <p:spPr>
          <a:xfrm>
            <a:off x="5623124" y="1335378"/>
            <a:ext cx="577378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Compass bearings taken on Mount Percy as ice drifts north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Distance found graphically</a:t>
            </a:r>
            <a:endParaRPr lang="en-NZ" dirty="0"/>
          </a:p>
          <a:p>
            <a:endParaRPr lang="en-NZ" dirty="0"/>
          </a:p>
          <a:p>
            <a:endParaRPr lang="en-NZ" dirty="0"/>
          </a:p>
          <a:p>
            <a:endParaRPr lang="en-NZ" dirty="0"/>
          </a:p>
          <a:p>
            <a:pPr algn="l"/>
            <a:r>
              <a:rPr lang="en-US" dirty="0">
                <a:solidFill>
                  <a:srgbClr val="000000"/>
                </a:solidFill>
                <a:latin typeface="Minion Pro"/>
              </a:rPr>
              <a:t>Chart in </a:t>
            </a:r>
            <a:r>
              <a:rPr lang="en-US" dirty="0" err="1"/>
              <a:t>Norden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skjöld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Minion Pro"/>
              </a:rPr>
              <a:t>“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Minion Pro"/>
              </a:rPr>
              <a:t>evidently only intended for the general public thus not the close accuracy of [position] for Mt Percy necessary to correct [chronometer]” and consequently “will not allow any change to [chronometer] in [the] meantime.” </a:t>
            </a:r>
          </a:p>
          <a:p>
            <a:pPr algn="l"/>
            <a:endParaRPr lang="en-US" dirty="0">
              <a:solidFill>
                <a:srgbClr val="000000"/>
              </a:solidFill>
              <a:latin typeface="Minion Pro"/>
            </a:endParaRPr>
          </a:p>
          <a:p>
            <a:pPr algn="l"/>
            <a:r>
              <a:rPr lang="en-US" sz="1800" b="0" i="0" u="none" strike="noStrike" baseline="0" dirty="0">
                <a:latin typeface="CIDFont+F1"/>
              </a:rPr>
              <a:t>True position as known today is 11</a:t>
            </a:r>
            <a:r>
              <a:rPr lang="en-US" sz="1800" b="0" i="0" u="none" strike="noStrike" baseline="0" dirty="0">
                <a:latin typeface="CIDFont+F3"/>
                <a:sym typeface="Symbol" panose="05050102010706020507" pitchFamily="18" charset="2"/>
              </a:rPr>
              <a:t></a:t>
            </a:r>
            <a:r>
              <a:rPr lang="en-US" sz="1800" b="0" i="0" u="none" strike="noStrike" baseline="0" dirty="0">
                <a:latin typeface="CIDFont+F3"/>
              </a:rPr>
              <a:t> </a:t>
            </a:r>
            <a:r>
              <a:rPr lang="en-US" sz="1800" b="0" i="0" u="none" strike="noStrike" baseline="0" dirty="0">
                <a:latin typeface="CIDFont+F1"/>
              </a:rPr>
              <a:t>further west of chart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800" b="0" i="0" u="none" strike="noStrike" baseline="0" dirty="0">
                <a:latin typeface="CIDFont+F1"/>
              </a:rPr>
              <a:t>24 March, 1916 </a:t>
            </a:r>
            <a:r>
              <a:rPr lang="en-US" sz="1800" b="0" i="0" u="none" strike="noStrike" baseline="0" dirty="0">
                <a:latin typeface="CIDFont+F1"/>
                <a:sym typeface="Symbol" panose="05050102010706020507" pitchFamily="18" charset="2"/>
              </a:rPr>
              <a:t> </a:t>
            </a:r>
            <a:r>
              <a:rPr lang="en-US" sz="1800" b="0" i="0" u="none" strike="noStrike" baseline="0" dirty="0">
                <a:latin typeface="CIDFont+F1"/>
              </a:rPr>
              <a:t>CE </a:t>
            </a:r>
            <a:r>
              <a:rPr lang="en-NZ" dirty="0"/>
              <a:t>2</a:t>
            </a:r>
            <a:r>
              <a:rPr lang="en-NZ" baseline="30000" dirty="0"/>
              <a:t>m</a:t>
            </a:r>
            <a:r>
              <a:rPr lang="en-NZ" dirty="0"/>
              <a:t>16</a:t>
            </a:r>
            <a:r>
              <a:rPr lang="en-NZ" baseline="30000" dirty="0"/>
              <a:t>s</a:t>
            </a:r>
            <a:r>
              <a:rPr lang="en-NZ" dirty="0"/>
              <a:t> slower than expected</a:t>
            </a:r>
          </a:p>
        </p:txBody>
      </p:sp>
    </p:spTree>
    <p:extLst>
      <p:ext uri="{BB962C8B-B14F-4D97-AF65-F5344CB8AC3E}">
        <p14:creationId xmlns:p14="http://schemas.microsoft.com/office/powerpoint/2010/main" val="1950382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D22A9-AFAF-4897-BEB3-4CA367B76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" y="148307"/>
            <a:ext cx="10515600" cy="497024"/>
          </a:xfrm>
        </p:spPr>
        <p:txBody>
          <a:bodyPr>
            <a:normAutofit fontScale="90000"/>
          </a:bodyPr>
          <a:lstStyle/>
          <a:p>
            <a:r>
              <a:rPr lang="en-US" dirty="0"/>
              <a:t>Elephant Island Time Sight</a:t>
            </a:r>
            <a:endParaRPr lang="en-N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0B2438-9E4C-445F-908E-C886D3462C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197" y="705617"/>
            <a:ext cx="3407311" cy="34131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9FF3FD-1F4B-412B-93ED-F9BCD01D23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49" y="645331"/>
            <a:ext cx="4501689" cy="3533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3382E0-BB45-4312-9410-2B4BE919D339}"/>
              </a:ext>
            </a:extLst>
          </p:cNvPr>
          <p:cNvSpPr txBox="1"/>
          <p:nvPr/>
        </p:nvSpPr>
        <p:spPr>
          <a:xfrm>
            <a:off x="289560" y="4245959"/>
            <a:ext cx="43264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Map of Cape Wild showing location of hut (Wordie 1921)</a:t>
            </a:r>
            <a:endParaRPr lang="en-NZ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2AB25D-510D-4140-87A3-D2D872E2163D}"/>
              </a:ext>
            </a:extLst>
          </p:cNvPr>
          <p:cNvSpPr txBox="1"/>
          <p:nvPr/>
        </p:nvSpPr>
        <p:spPr>
          <a:xfrm>
            <a:off x="4765394" y="4245959"/>
            <a:ext cx="35069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Google Earth view of Point Wild</a:t>
            </a:r>
            <a:endParaRPr lang="en-NZ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5FCCC4-02C3-40E7-8675-720901BD0E20}"/>
              </a:ext>
            </a:extLst>
          </p:cNvPr>
          <p:cNvSpPr txBox="1"/>
          <p:nvPr/>
        </p:nvSpPr>
        <p:spPr>
          <a:xfrm>
            <a:off x="8292621" y="4255078"/>
            <a:ext cx="36904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Chart of South Shetland Islands used to determine position of Cape Wild</a:t>
            </a:r>
          </a:p>
          <a:p>
            <a:r>
              <a:rPr lang="en-US" sz="1400" dirty="0"/>
              <a:t>(</a:t>
            </a:r>
            <a:r>
              <a:rPr lang="en-US" sz="1400" dirty="0" err="1"/>
              <a:t>Norden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skjöld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and Andersson 1905)</a:t>
            </a:r>
            <a:endParaRPr lang="en-NZ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353865-3BA2-4528-9F13-B0D12725A416}"/>
              </a:ext>
            </a:extLst>
          </p:cNvPr>
          <p:cNvSpPr txBox="1"/>
          <p:nvPr/>
        </p:nvSpPr>
        <p:spPr>
          <a:xfrm>
            <a:off x="350638" y="4892290"/>
            <a:ext cx="114907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Position narrowly constrained at </a:t>
            </a:r>
            <a:r>
              <a:rPr lang="en-NZ" sz="1800" b="0" i="0" u="none" strike="noStrike" baseline="0" dirty="0">
                <a:latin typeface="CIDFont+F1"/>
              </a:rPr>
              <a:t>61</a:t>
            </a:r>
            <a:r>
              <a:rPr lang="en-NZ" sz="1800" b="0" i="0" u="none" strike="noStrike" baseline="0" dirty="0">
                <a:latin typeface="CIDFont+F3"/>
                <a:sym typeface="Symbol" panose="05050102010706020507" pitchFamily="18" charset="2"/>
              </a:rPr>
              <a:t></a:t>
            </a:r>
            <a:r>
              <a:rPr lang="en-NZ" sz="1800" b="0" i="0" u="none" strike="noStrike" baseline="0" dirty="0">
                <a:latin typeface="CIDFont+F1"/>
              </a:rPr>
              <a:t>6</a:t>
            </a:r>
            <a:r>
              <a:rPr lang="en-NZ" sz="1800" b="0" i="0" u="none" strike="noStrike" baseline="0" dirty="0">
                <a:latin typeface="CIDFont+F3"/>
                <a:sym typeface="Symbol" panose="05050102010706020507" pitchFamily="18" charset="2"/>
              </a:rPr>
              <a:t></a:t>
            </a:r>
            <a:r>
              <a:rPr lang="en-NZ" sz="1800" b="0" i="0" u="none" strike="noStrike" baseline="0" dirty="0">
                <a:latin typeface="CIDFont+F1"/>
              </a:rPr>
              <a:t>S 54</a:t>
            </a:r>
            <a:r>
              <a:rPr lang="en-NZ" dirty="0">
                <a:latin typeface="CIDFont+F3"/>
                <a:sym typeface="Symbol" panose="05050102010706020507" pitchFamily="18" charset="2"/>
              </a:rPr>
              <a:t></a:t>
            </a:r>
            <a:r>
              <a:rPr lang="en-NZ" sz="1800" b="0" i="0" u="none" strike="noStrike" baseline="0" dirty="0">
                <a:latin typeface="CIDFont+F1"/>
              </a:rPr>
              <a:t>51</a:t>
            </a:r>
            <a:r>
              <a:rPr lang="en-NZ" sz="1800" b="0" i="0" u="none" strike="noStrike" baseline="0" dirty="0">
                <a:latin typeface="CIDFont+F3"/>
                <a:sym typeface="Symbol" panose="05050102010706020507" pitchFamily="18" charset="2"/>
              </a:rPr>
              <a:t></a:t>
            </a:r>
            <a:r>
              <a:rPr lang="en-NZ" sz="1800" b="0" i="0" u="none" strike="noStrike" baseline="0" dirty="0">
                <a:latin typeface="CIDFont+F1"/>
              </a:rPr>
              <a:t>30</a:t>
            </a:r>
            <a:r>
              <a:rPr lang="en-NZ" sz="1800" b="0" i="0" u="none" strike="noStrike" baseline="0" dirty="0">
                <a:latin typeface="CIDFont+F3"/>
                <a:sym typeface="Symbol" panose="05050102010706020507" pitchFamily="18" charset="2"/>
              </a:rPr>
              <a:t></a:t>
            </a:r>
            <a:r>
              <a:rPr lang="en-NZ" sz="1800" b="0" i="0" u="none" strike="noStrike" baseline="0" dirty="0">
                <a:latin typeface="CIDFont+F1"/>
              </a:rPr>
              <a:t>W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NZ" sz="1800" b="0" i="0" u="none" strike="noStrike" baseline="0" dirty="0">
                <a:latin typeface="CIDFont+F1"/>
              </a:rPr>
              <a:t>24 April 1916 </a:t>
            </a:r>
            <a:r>
              <a:rPr lang="en-NZ" sz="1800" b="0" i="0" u="none" strike="noStrike" baseline="0" dirty="0">
                <a:latin typeface="CIDFont+F1"/>
                <a:sym typeface="Symbol" panose="05050102010706020507" pitchFamily="18" charset="2"/>
              </a:rPr>
              <a:t> time sight </a:t>
            </a:r>
            <a:r>
              <a:rPr lang="en-NZ" sz="1800" b="0" i="0" u="none" strike="noStrike" baseline="0" dirty="0">
                <a:latin typeface="CIDFont+F1"/>
              </a:rPr>
              <a:t>CE </a:t>
            </a:r>
            <a:r>
              <a:rPr lang="en-US" dirty="0"/>
              <a:t>2</a:t>
            </a:r>
            <a:r>
              <a:rPr lang="en-US" baseline="30000" dirty="0"/>
              <a:t>m</a:t>
            </a:r>
            <a:r>
              <a:rPr lang="en-US" dirty="0"/>
              <a:t>25</a:t>
            </a:r>
            <a:r>
              <a:rPr lang="en-US" baseline="30000" dirty="0"/>
              <a:t>s</a:t>
            </a:r>
            <a:r>
              <a:rPr lang="en-US" dirty="0"/>
              <a:t> slower than expected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Minion Pro"/>
              </a:rPr>
              <a:t>Worsley </a:t>
            </a:r>
            <a:r>
              <a:rPr lang="en-US" sz="1800" b="0" i="1" u="none" strike="noStrike" baseline="0" dirty="0">
                <a:solidFill>
                  <a:srgbClr val="000000"/>
                </a:solidFill>
                <a:latin typeface="Minion Pro"/>
              </a:rPr>
              <a:t>allows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Minion Pro"/>
              </a:rPr>
              <a:t> “1minute+4sec more slow” as </a:t>
            </a:r>
            <a:r>
              <a:rPr lang="en-US" dirty="0"/>
              <a:t>longitude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Minion Pro"/>
              </a:rPr>
              <a:t>of </a:t>
            </a:r>
            <a:r>
              <a:rPr lang="en-US" dirty="0">
                <a:solidFill>
                  <a:srgbClr val="000000"/>
                </a:solidFill>
                <a:latin typeface="Minion Pro"/>
              </a:rPr>
              <a:t>C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Minion Pro"/>
              </a:rPr>
              <a:t>ape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Minion Pro"/>
              </a:rPr>
              <a:t>Belsham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Minion Pro"/>
              </a:rPr>
              <a:t> “only approx. known to us”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00"/>
                </a:solidFill>
                <a:latin typeface="Minion Pro"/>
              </a:rPr>
              <a:t>Introduces roughly 10NM westerly bias and avoids overshooting South Georgia to the east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00"/>
                </a:solidFill>
                <a:latin typeface="Minion Pro"/>
              </a:rPr>
              <a:t>Position on sighting South Georgia “about 20</a:t>
            </a:r>
            <a:r>
              <a:rPr lang="en-US" baseline="30000" dirty="0">
                <a:solidFill>
                  <a:srgbClr val="000000"/>
                </a:solidFill>
                <a:latin typeface="Minion Pro"/>
              </a:rPr>
              <a:t>mls</a:t>
            </a:r>
            <a:r>
              <a:rPr lang="en-US" dirty="0">
                <a:solidFill>
                  <a:srgbClr val="000000"/>
                </a:solidFill>
                <a:latin typeface="Minion Pro"/>
              </a:rPr>
              <a:t> of distance further astern than </a:t>
            </a:r>
            <a:r>
              <a:rPr lang="en-US" dirty="0" err="1">
                <a:solidFill>
                  <a:srgbClr val="000000"/>
                </a:solidFill>
                <a:latin typeface="Minion Pro"/>
              </a:rPr>
              <a:t>obs.</a:t>
            </a:r>
            <a:r>
              <a:rPr lang="en-US" baseline="30000" dirty="0" err="1">
                <a:solidFill>
                  <a:srgbClr val="000000"/>
                </a:solidFill>
                <a:latin typeface="Minion Pro"/>
              </a:rPr>
              <a:t>n</a:t>
            </a:r>
            <a:r>
              <a:rPr lang="en-US" dirty="0">
                <a:solidFill>
                  <a:srgbClr val="000000"/>
                </a:solidFill>
                <a:latin typeface="Minion Pro"/>
              </a:rPr>
              <a:t> showed”</a:t>
            </a:r>
          </a:p>
          <a:p>
            <a:r>
              <a:rPr lang="en-US" dirty="0"/>
              <a:t>Worsley’s position for Cape </a:t>
            </a:r>
            <a:r>
              <a:rPr lang="en-US" dirty="0" err="1"/>
              <a:t>Belsham</a:t>
            </a:r>
            <a:r>
              <a:rPr lang="en-US" dirty="0"/>
              <a:t> correct to 2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¼ NM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81CEC17-5B9F-4B68-AE84-5B3017DD91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295" y="518975"/>
            <a:ext cx="3529145" cy="366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637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F89BC-334A-463B-8173-30029CC1A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02249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Conclusion for Longitude</a:t>
            </a:r>
            <a:endParaRPr lang="en-NZ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EED25C-2EBF-4A12-9A71-B510982AF3E6}"/>
              </a:ext>
            </a:extLst>
          </p:cNvPr>
          <p:cNvSpPr txBox="1"/>
          <p:nvPr/>
        </p:nvSpPr>
        <p:spPr>
          <a:xfrm>
            <a:off x="611342" y="1060704"/>
            <a:ext cx="11396036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Tendency to underestimate how slow the chronometers were running pushes true position to the west of log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Date when Smith 192/262 became working chronometer unknown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Long term trends may not reflect short term variation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Variable east-west wind component introduces additional uncertainty</a:t>
            </a:r>
          </a:p>
          <a:p>
            <a:endParaRPr lang="en-US" dirty="0"/>
          </a:p>
          <a:p>
            <a:pPr marL="342900" indent="-342900">
              <a:buClr>
                <a:srgbClr val="FF0000"/>
              </a:buClr>
              <a:buFont typeface="Webdings" panose="05030102010509060703" pitchFamily="18" charset="2"/>
              <a:buChar char=""/>
            </a:pPr>
            <a:r>
              <a:rPr lang="en-US" sz="2400" dirty="0"/>
              <a:t>Based on CE wreck lies to the west of the log position by up 5.9</a:t>
            </a:r>
            <a:r>
              <a:rPr lang="en-US" sz="2400" dirty="0">
                <a:sym typeface="Symbol" panose="05050102010706020507" pitchFamily="18" charset="2"/>
              </a:rPr>
              <a:t> of longitude (2.2 </a:t>
            </a:r>
            <a:r>
              <a:rPr lang="en-US" sz="2400" dirty="0"/>
              <a:t>NM)</a:t>
            </a:r>
          </a:p>
          <a:p>
            <a:pPr marL="342900" indent="-342900">
              <a:buClr>
                <a:srgbClr val="FF0000"/>
              </a:buClr>
              <a:buFont typeface="Webdings" panose="05030102010509060703" pitchFamily="18" charset="2"/>
              <a:buChar char=""/>
            </a:pPr>
            <a:r>
              <a:rPr lang="en-US" sz="2400" dirty="0"/>
              <a:t>Westward drift pushes position back to the east</a:t>
            </a:r>
          </a:p>
          <a:p>
            <a:endParaRPr lang="en-US" sz="2400" dirty="0"/>
          </a:p>
          <a:p>
            <a:endParaRPr lang="en-US" sz="2400" dirty="0"/>
          </a:p>
          <a:p>
            <a:pPr marL="285750" indent="-285750">
              <a:buFont typeface="Webdings" panose="05030102010509060703" pitchFamily="18" charset="2"/>
              <a:buChar char=""/>
            </a:pP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Weddell Sea Expedition 2019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Reached log position of sinking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Contact lost with (untethered) Underwater Autonomous Vehicle</a:t>
            </a:r>
          </a:p>
          <a:p>
            <a:endParaRPr lang="en-US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6138488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24CFB-5E13-4F06-871E-9ABE771C6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86573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Systematic Errors in the Nautical Almanac</a:t>
            </a:r>
            <a:endParaRPr lang="en-NZ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B68E1C-4F71-4BD3-9953-3DB3427EA0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34" y="1028031"/>
            <a:ext cx="7917490" cy="34276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C4F40D-6ACF-4260-8EB4-74F043498F4A}"/>
              </a:ext>
            </a:extLst>
          </p:cNvPr>
          <p:cNvSpPr txBox="1"/>
          <p:nvPr/>
        </p:nvSpPr>
        <p:spPr>
          <a:xfrm>
            <a:off x="661851" y="4592902"/>
            <a:ext cx="107846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David Mearns (Blue Water Recoveries) discovered unpublished paper in Scott Polar Research Institute archives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Physicist Reginald James and A. C. </a:t>
            </a:r>
            <a:r>
              <a:rPr lang="en-US" dirty="0" err="1"/>
              <a:t>Crommelin</a:t>
            </a:r>
            <a:r>
              <a:rPr lang="en-US" dirty="0"/>
              <a:t> (Greenwich Observatory) corrected positions using observations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New CE from occultations roughly 20 seconds faster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Pushes true position to the east of log positions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Accuracy to which Moon’s position is quoted to does not reflect accuracy to which it could be calculated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7345058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E2B82-EF0C-4DB5-89C0-6405AE9ED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022" y="44226"/>
            <a:ext cx="10515600" cy="638102"/>
          </a:xfrm>
        </p:spPr>
        <p:txBody>
          <a:bodyPr>
            <a:normAutofit fontScale="90000"/>
          </a:bodyPr>
          <a:lstStyle/>
          <a:p>
            <a:r>
              <a:rPr lang="en-US" dirty="0"/>
              <a:t>Occultations – Modern Reanalysis</a:t>
            </a:r>
            <a:endParaRPr lang="en-NZ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997477-6F54-4F2D-AEAB-902DE495F7F5}"/>
              </a:ext>
            </a:extLst>
          </p:cNvPr>
          <p:cNvSpPr txBox="1"/>
          <p:nvPr/>
        </p:nvSpPr>
        <p:spPr>
          <a:xfrm>
            <a:off x="718022" y="514952"/>
            <a:ext cx="748763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Moon’s position computed with JPL model DE430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Nautical Almanac positions lag by 0.9</a:t>
            </a:r>
            <a:r>
              <a:rPr lang="en-US" baseline="30000" dirty="0"/>
              <a:t>s</a:t>
            </a:r>
            <a:r>
              <a:rPr lang="en-US" dirty="0"/>
              <a:t> in right ascension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1.7</a:t>
            </a:r>
            <a:r>
              <a:rPr lang="en-US" dirty="0">
                <a:sym typeface="Symbol" panose="05050102010706020507" pitchFamily="18" charset="2"/>
              </a:rPr>
              <a:t> root-mean-square difference in declination</a:t>
            </a:r>
            <a:r>
              <a:rPr lang="en-US" dirty="0"/>
              <a:t>                                                        </a:t>
            </a:r>
          </a:p>
          <a:p>
            <a:r>
              <a:rPr lang="en-US" dirty="0"/>
              <a:t>Star positions and proper motions from </a:t>
            </a:r>
            <a:r>
              <a:rPr lang="en-US" dirty="0" err="1"/>
              <a:t>Hipparcos</a:t>
            </a:r>
            <a:r>
              <a:rPr lang="en-US" dirty="0"/>
              <a:t> Catalogue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Average difference 1.3</a:t>
            </a:r>
            <a:r>
              <a:rPr lang="en-US" dirty="0">
                <a:sym typeface="Symbol" panose="05050102010706020507" pitchFamily="18" charset="2"/>
              </a:rPr>
              <a:t>; maximum 3.7</a:t>
            </a:r>
            <a:endParaRPr lang="en-US" dirty="0"/>
          </a:p>
          <a:p>
            <a:r>
              <a:rPr lang="en-US" dirty="0"/>
              <a:t>A </a:t>
            </a:r>
            <a:r>
              <a:rPr lang="en-US" dirty="0" err="1"/>
              <a:t>Ophiuchi</a:t>
            </a:r>
            <a:r>
              <a:rPr lang="en-US" dirty="0"/>
              <a:t> observed on 23 July and 15 September 1915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Binary with two equal components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Position angle 184.1</a:t>
            </a:r>
            <a:r>
              <a:rPr lang="en-US" dirty="0">
                <a:sym typeface="Symbol" panose="05050102010706020507" pitchFamily="18" charset="2"/>
              </a:rPr>
              <a:t></a:t>
            </a:r>
            <a:r>
              <a:rPr lang="en-US" dirty="0"/>
              <a:t>and separation 4.24</a:t>
            </a:r>
            <a:r>
              <a:rPr lang="en-US" dirty="0">
                <a:sym typeface="Symbol" panose="05050102010706020507" pitchFamily="18" charset="2"/>
              </a:rPr>
              <a:t> required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>
                <a:sym typeface="Symbol" panose="05050102010706020507" pitchFamily="18" charset="2"/>
              </a:rPr>
              <a:t>23 July: A star occulted first  B star 0.15 seconds later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>
                <a:sym typeface="Symbol" panose="05050102010706020507" pitchFamily="18" charset="2"/>
              </a:rPr>
              <a:t>15 September: B star occulted first  A star 4.25 seconds later</a:t>
            </a:r>
          </a:p>
          <a:p>
            <a:r>
              <a:rPr lang="en-US" dirty="0">
                <a:sym typeface="Symbol" panose="05050102010706020507" pitchFamily="18" charset="2"/>
              </a:rPr>
              <a:t>Linear regression of corrected CE against occultation time 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303769"/>
              </p:ext>
            </p:extLst>
          </p:nvPr>
        </p:nvGraphicFramePr>
        <p:xfrm>
          <a:off x="838200" y="3516519"/>
          <a:ext cx="5508952" cy="3176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33B0F30-D008-4B73-BEC9-BCBC2DB504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6339496"/>
              </p:ext>
            </p:extLst>
          </p:nvPr>
        </p:nvGraphicFramePr>
        <p:xfrm>
          <a:off x="7384940" y="4174889"/>
          <a:ext cx="2793636" cy="1583217"/>
        </p:xfrm>
        <a:graphic>
          <a:graphicData uri="http://schemas.openxmlformats.org/drawingml/2006/table">
            <a:tbl>
              <a:tblPr/>
              <a:tblGrid>
                <a:gridCol w="1224178">
                  <a:extLst>
                    <a:ext uri="{9D8B030D-6E8A-4147-A177-3AD203B41FA5}">
                      <a16:colId xmlns:a16="http://schemas.microsoft.com/office/drawing/2014/main" val="1593500238"/>
                    </a:ext>
                  </a:extLst>
                </a:gridCol>
                <a:gridCol w="784729">
                  <a:extLst>
                    <a:ext uri="{9D8B030D-6E8A-4147-A177-3AD203B41FA5}">
                      <a16:colId xmlns:a16="http://schemas.microsoft.com/office/drawing/2014/main" val="3131381771"/>
                    </a:ext>
                  </a:extLst>
                </a:gridCol>
                <a:gridCol w="784729">
                  <a:extLst>
                    <a:ext uri="{9D8B030D-6E8A-4147-A177-3AD203B41FA5}">
                      <a16:colId xmlns:a16="http://schemas.microsoft.com/office/drawing/2014/main" val="1434940552"/>
                    </a:ext>
                  </a:extLst>
                </a:gridCol>
              </a:tblGrid>
              <a:tr h="424092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Minion Pro"/>
                        </a:rPr>
                        <a:t> 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Minion Pro"/>
                        </a:rPr>
                        <a:t>CR (s/day)</a:t>
                      </a:r>
                      <a:b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Minion Pro"/>
                        </a:rPr>
                      </a:b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Minion Pro"/>
                        </a:rPr>
                        <a:t>gaining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Minion Pro"/>
                        </a:rPr>
                        <a:t>R</a:t>
                      </a:r>
                      <a:r>
                        <a:rPr lang="en-NZ" sz="11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Minion Pro"/>
                      </a:endParaRP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8667798"/>
                  </a:ext>
                </a:extLst>
              </a:tr>
              <a:tr h="230863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Minion Pro"/>
                        </a:rPr>
                        <a:t>Worsley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Minion Pro"/>
                        </a:rPr>
                        <a:t>0.347</a:t>
                      </a:r>
                    </a:p>
                  </a:txBody>
                  <a:tcPr marL="3810" marR="3810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Minion Pro"/>
                        </a:rPr>
                        <a:t>0.901</a:t>
                      </a:r>
                    </a:p>
                  </a:txBody>
                  <a:tcPr marL="3810" marR="3810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0053293"/>
                  </a:ext>
                </a:extLst>
              </a:tr>
              <a:tr h="230863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Minion Pro"/>
                        </a:rPr>
                        <a:t>Worsley (DE430)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inion Pro"/>
                        </a:rPr>
                        <a:t>0.365</a:t>
                      </a:r>
                    </a:p>
                  </a:txBody>
                  <a:tcPr marL="3810" marR="3810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Minion Pro"/>
                        </a:rPr>
                        <a:t>0.992</a:t>
                      </a:r>
                    </a:p>
                  </a:txBody>
                  <a:tcPr marL="3810" marR="3810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0926921"/>
                  </a:ext>
                </a:extLst>
              </a:tr>
              <a:tr h="230863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Minion Pro"/>
                        </a:rPr>
                        <a:t>James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inion Pro"/>
                        </a:rPr>
                        <a:t>0.343</a:t>
                      </a:r>
                    </a:p>
                  </a:txBody>
                  <a:tcPr marL="3810" marR="3810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Minion Pro"/>
                        </a:rPr>
                        <a:t>0.925</a:t>
                      </a:r>
                    </a:p>
                  </a:txBody>
                  <a:tcPr marL="3810" marR="3810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0887051"/>
                  </a:ext>
                </a:extLst>
              </a:tr>
              <a:tr h="230863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Minion Pro"/>
                        </a:rPr>
                        <a:t>James (DE430)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Minion Pro"/>
                        </a:rPr>
                        <a:t>0.365</a:t>
                      </a:r>
                    </a:p>
                  </a:txBody>
                  <a:tcPr marL="3810" marR="3810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Minion Pro"/>
                        </a:rPr>
                        <a:t>0.992</a:t>
                      </a:r>
                    </a:p>
                  </a:txBody>
                  <a:tcPr marL="3810" marR="3810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2874347"/>
                  </a:ext>
                </a:extLst>
              </a:tr>
              <a:tr h="235673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Minion Pro"/>
                        </a:rPr>
                        <a:t>Crommelin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Minion Pro"/>
                        </a:rPr>
                        <a:t>0.271</a:t>
                      </a:r>
                    </a:p>
                  </a:txBody>
                  <a:tcPr marL="3810" marR="3810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inion Pro"/>
                        </a:rPr>
                        <a:t>0.863</a:t>
                      </a:r>
                    </a:p>
                  </a:txBody>
                  <a:tcPr marL="3810" marR="3810" marT="3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57492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77CB25E-FDF4-41EC-A86E-086DD8D4A5E6}"/>
              </a:ext>
            </a:extLst>
          </p:cNvPr>
          <p:cNvSpPr txBox="1"/>
          <p:nvPr/>
        </p:nvSpPr>
        <p:spPr>
          <a:xfrm>
            <a:off x="7233775" y="5918025"/>
            <a:ext cx="3806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Modern Moon and star positions </a:t>
            </a:r>
          </a:p>
          <a:p>
            <a:r>
              <a:rPr lang="en-US" dirty="0"/>
              <a:t>give a better fit and larger CR</a:t>
            </a:r>
            <a:endParaRPr lang="en-NZ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8C7C83-FA41-93A4-8430-6B49DDC42005}"/>
              </a:ext>
            </a:extLst>
          </p:cNvPr>
          <p:cNvSpPr txBox="1"/>
          <p:nvPr/>
        </p:nvSpPr>
        <p:spPr>
          <a:xfrm>
            <a:off x="8457328" y="1547818"/>
            <a:ext cx="3171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</a:t>
            </a:r>
            <a:r>
              <a:rPr lang="en-US" sz="1400" dirty="0" err="1"/>
              <a:t>Skyfield</a:t>
            </a:r>
            <a:r>
              <a:rPr lang="en-US" sz="1400" dirty="0"/>
              <a:t>   2019ascl.soft07024R)</a:t>
            </a: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6049686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F89BC-334A-463B-8173-30029CC1A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02249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New conclusion for Longitude</a:t>
            </a:r>
            <a:endParaRPr lang="en-NZ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EED25C-2EBF-4A12-9A71-B510982AF3E6}"/>
              </a:ext>
            </a:extLst>
          </p:cNvPr>
          <p:cNvSpPr txBox="1"/>
          <p:nvPr/>
        </p:nvSpPr>
        <p:spPr>
          <a:xfrm>
            <a:off x="480713" y="1050253"/>
            <a:ext cx="1134901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Tendency to underestimate how slow the chronometers were running pushes true position to the west of log</a:t>
            </a:r>
          </a:p>
          <a:p>
            <a:r>
              <a:rPr lang="en-US" dirty="0"/>
              <a:t>Unaccounted for CE of 29.8 seconds fast pushes true position to the east of log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Date when Smith 192/262 became working chronometer unknown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Long term trends may not reflect short term variation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Variable east-west wind component introduces additional uncertainty</a:t>
            </a:r>
          </a:p>
          <a:p>
            <a:pPr lvl="1"/>
            <a:endParaRPr lang="en-US" dirty="0"/>
          </a:p>
          <a:p>
            <a:endParaRPr lang="en-US" dirty="0"/>
          </a:p>
          <a:p>
            <a:pPr marL="342900" indent="-342900">
              <a:buClr>
                <a:srgbClr val="FF0000"/>
              </a:buClr>
              <a:buFont typeface="Webdings" panose="05030102010509060703" pitchFamily="18" charset="2"/>
              <a:buChar char=""/>
            </a:pPr>
            <a:r>
              <a:rPr lang="en-US" sz="2400" dirty="0"/>
              <a:t>Based on CE wreck lies to the east of the log position by up 2.4</a:t>
            </a:r>
            <a:r>
              <a:rPr lang="en-US" sz="2400" dirty="0">
                <a:sym typeface="Symbol" panose="05050102010706020507" pitchFamily="18" charset="2"/>
              </a:rPr>
              <a:t> of longitude (0.9 </a:t>
            </a:r>
            <a:r>
              <a:rPr lang="en-US" sz="2400" dirty="0"/>
              <a:t>NM)</a:t>
            </a:r>
          </a:p>
          <a:p>
            <a:pPr marL="342900" indent="-342900">
              <a:buClr>
                <a:srgbClr val="FF0000"/>
              </a:buClr>
              <a:buFont typeface="Webdings" panose="05030102010509060703" pitchFamily="18" charset="2"/>
              <a:buChar char=""/>
            </a:pPr>
            <a:r>
              <a:rPr lang="en-US" sz="2400" dirty="0"/>
              <a:t>Average 0.13 knot westward drift (uncertain) could push position 2.6 NM further east</a:t>
            </a:r>
          </a:p>
          <a:p>
            <a:pPr marL="342900" indent="-342900">
              <a:buClr>
                <a:srgbClr val="FF0000"/>
              </a:buClr>
              <a:buFont typeface="Webdings" panose="05030102010509060703" pitchFamily="18" charset="2"/>
              <a:buChar char=""/>
            </a:pPr>
            <a:endParaRPr lang="en-US" sz="2400" dirty="0"/>
          </a:p>
          <a:p>
            <a:pPr>
              <a:buClr>
                <a:srgbClr val="FF0000"/>
              </a:buClr>
            </a:pPr>
            <a:endParaRPr lang="en-US" sz="2400" dirty="0">
              <a:hlinkClick r:id="rId2"/>
            </a:endParaRPr>
          </a:p>
          <a:p>
            <a:pPr>
              <a:buClr>
                <a:srgbClr val="FF0000"/>
              </a:buClr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25872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824E8-AF5E-4374-9806-3D4C20DDB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3324"/>
            <a:ext cx="10515600" cy="538825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Imperial Trans-Antarctic Expedition 1914</a:t>
            </a:r>
            <a:endParaRPr lang="en-NZ" sz="4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721E23-EB28-4FC5-8817-827ED88782F8}"/>
              </a:ext>
            </a:extLst>
          </p:cNvPr>
          <p:cNvSpPr txBox="1"/>
          <p:nvPr/>
        </p:nvSpPr>
        <p:spPr>
          <a:xfrm>
            <a:off x="637467" y="949641"/>
            <a:ext cx="10852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Planned transcontinental march from </a:t>
            </a:r>
            <a:r>
              <a:rPr lang="en-US" dirty="0" err="1"/>
              <a:t>Vahsel</a:t>
            </a:r>
            <a:r>
              <a:rPr lang="en-US" dirty="0"/>
              <a:t> Bay on Weddell Sea to Ross Sea via South Pole </a:t>
            </a:r>
            <a:endParaRPr lang="en-NZ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3A1C6BA-1C3E-4B6B-AE22-2A41C5A3876C}"/>
              </a:ext>
            </a:extLst>
          </p:cNvPr>
          <p:cNvGrpSpPr/>
          <p:nvPr/>
        </p:nvGrpSpPr>
        <p:grpSpPr>
          <a:xfrm>
            <a:off x="590441" y="1771964"/>
            <a:ext cx="10554692" cy="4653375"/>
            <a:chOff x="637467" y="1547283"/>
            <a:chExt cx="10554692" cy="465337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6B9B020-92C4-4E51-BFB8-40831BC52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467" y="1547283"/>
              <a:ext cx="2999232" cy="374904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AE0C864-8A6D-4FD3-9F19-4C11004F4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8879" y="1547284"/>
              <a:ext cx="2813280" cy="374904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C5ACB08-EC81-4BAA-AC5D-C4E704E9A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8643" y="1554479"/>
              <a:ext cx="4318292" cy="376434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B0ACA78-9376-4904-A93A-CB3E25DE89E4}"/>
                </a:ext>
              </a:extLst>
            </p:cNvPr>
            <p:cNvSpPr txBox="1"/>
            <p:nvPr/>
          </p:nvSpPr>
          <p:spPr>
            <a:xfrm>
              <a:off x="637467" y="5554327"/>
              <a:ext cx="24293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Sir Ernest Shackleton</a:t>
              </a:r>
            </a:p>
            <a:p>
              <a:r>
                <a:rPr lang="en-NZ" dirty="0"/>
                <a:t>Expedition Leader</a:t>
              </a:r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99E6D70-F2B6-4F71-A36C-CA7609FC914F}"/>
                </a:ext>
              </a:extLst>
            </p:cNvPr>
            <p:cNvSpPr txBox="1"/>
            <p:nvPr/>
          </p:nvSpPr>
          <p:spPr>
            <a:xfrm>
              <a:off x="3989722" y="5554326"/>
              <a:ext cx="35083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Captain Frank Worsley</a:t>
              </a:r>
            </a:p>
            <a:p>
              <a:r>
                <a:rPr lang="en-US" dirty="0"/>
                <a:t>Captain of </a:t>
              </a:r>
              <a:r>
                <a:rPr lang="en-US" i="1" dirty="0"/>
                <a:t>Endurance</a:t>
              </a:r>
              <a:endParaRPr lang="en-NZ" i="1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AE7BC2E-8BE7-492E-B04A-08249EA8CC8E}"/>
                </a:ext>
              </a:extLst>
            </p:cNvPr>
            <p:cNvSpPr txBox="1"/>
            <p:nvPr/>
          </p:nvSpPr>
          <p:spPr>
            <a:xfrm>
              <a:off x="8452044" y="5554325"/>
              <a:ext cx="23722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Reginald James</a:t>
              </a:r>
            </a:p>
            <a:p>
              <a:r>
                <a:rPr lang="en-US" dirty="0"/>
                <a:t>Expedition Physicist</a:t>
              </a:r>
              <a:endParaRPr lang="en-NZ" dirty="0"/>
            </a:p>
          </p:txBody>
        </p:sp>
      </p:grpSp>
    </p:spTree>
    <p:extLst>
      <p:ext uri="{BB962C8B-B14F-4D97-AF65-F5344CB8AC3E}">
        <p14:creationId xmlns:p14="http://schemas.microsoft.com/office/powerpoint/2010/main" val="1881939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5244F-1EB3-4141-839A-AF1E80EC1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419" y="307648"/>
            <a:ext cx="10515600" cy="512699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Endurance22 Search</a:t>
            </a:r>
            <a:endParaRPr lang="en-NZ" sz="40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5AD0267-5784-4F33-8F02-C6A7B418B211}"/>
              </a:ext>
            </a:extLst>
          </p:cNvPr>
          <p:cNvGrpSpPr/>
          <p:nvPr/>
        </p:nvGrpSpPr>
        <p:grpSpPr>
          <a:xfrm>
            <a:off x="770274" y="916795"/>
            <a:ext cx="5024410" cy="5437045"/>
            <a:chOff x="770274" y="916795"/>
            <a:chExt cx="5024410" cy="543704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68DE675-E3CC-4882-9CF4-7F8C05F28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274" y="916795"/>
              <a:ext cx="5024410" cy="502441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0A406A3-7EAB-442C-9154-81461CFB8CBE}"/>
                </a:ext>
              </a:extLst>
            </p:cNvPr>
            <p:cNvSpPr txBox="1"/>
            <p:nvPr/>
          </p:nvSpPr>
          <p:spPr>
            <a:xfrm>
              <a:off x="830798" y="6076841"/>
              <a:ext cx="47392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© </a:t>
              </a:r>
              <a:r>
                <a:rPr lang="en-NZ" sz="1200" dirty="0" err="1"/>
                <a:t>Matus</a:t>
              </a:r>
              <a:r>
                <a:rPr lang="en-NZ" sz="1200" dirty="0"/>
                <a:t> </a:t>
              </a:r>
              <a:r>
                <a:rPr lang="en-NZ" sz="1200" dirty="0" err="1"/>
                <a:t>Tejiscak</a:t>
              </a:r>
              <a:endParaRPr lang="en-NZ" sz="1200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89C9AE8-DDAF-4AAC-87A0-A932A7877142}"/>
              </a:ext>
            </a:extLst>
          </p:cNvPr>
          <p:cNvSpPr txBox="1"/>
          <p:nvPr/>
        </p:nvSpPr>
        <p:spPr>
          <a:xfrm>
            <a:off x="6176119" y="977102"/>
            <a:ext cx="5899185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2021 Endurance22 team announces new search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SARB Sabretooth tethered drones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Helicopter for possible ice camp</a:t>
            </a:r>
          </a:p>
          <a:p>
            <a:endParaRPr lang="en-NZ" dirty="0"/>
          </a:p>
          <a:p>
            <a:r>
              <a:rPr lang="en-NZ" dirty="0"/>
              <a:t>New results written 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/>
              <a:t>submitted to </a:t>
            </a:r>
            <a:r>
              <a:rPr lang="en-NZ" i="1" dirty="0"/>
              <a:t>Journal of Navigation</a:t>
            </a:r>
            <a:r>
              <a:rPr lang="en-NZ" dirty="0"/>
              <a:t> 29 July, 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http://fer3.com/arc/imgx/OccultationCEPreprint.pdf</a:t>
            </a:r>
            <a:endParaRPr lang="en-NZ" dirty="0"/>
          </a:p>
          <a:p>
            <a:endParaRPr lang="en-NZ" dirty="0"/>
          </a:p>
          <a:p>
            <a:r>
              <a:rPr lang="en-NZ" dirty="0"/>
              <a:t>Ice breaker </a:t>
            </a:r>
            <a:r>
              <a:rPr lang="en-NZ" i="1" dirty="0"/>
              <a:t>SA Agulhas II </a:t>
            </a:r>
            <a:r>
              <a:rPr lang="en-NZ" dirty="0"/>
              <a:t>departs Cape Town 5 February,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/>
              <a:t>Search permit until 10 March</a:t>
            </a:r>
          </a:p>
          <a:p>
            <a:endParaRPr lang="en-NZ" dirty="0"/>
          </a:p>
          <a:p>
            <a:r>
              <a:rPr lang="en-NZ" i="1" dirty="0"/>
              <a:t>Endurance</a:t>
            </a:r>
            <a:r>
              <a:rPr lang="en-NZ" dirty="0"/>
              <a:t> found 5 March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/>
              <a:t>Exact location as yet undisclosed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NZ" sz="2400" dirty="0"/>
              <a:t>Ship’s AIS data suggests location of wreck is consistent with predictions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 mile difference from log position is </a:t>
            </a:r>
            <a:r>
              <a:rPr lang="en-US" u="sng" dirty="0"/>
              <a:t>not</a:t>
            </a:r>
            <a:r>
              <a:rPr lang="en-US" dirty="0"/>
              <a:t> a reflection of Worsley’s navigational skills</a:t>
            </a:r>
          </a:p>
        </p:txBody>
      </p:sp>
    </p:spTree>
    <p:extLst>
      <p:ext uri="{BB962C8B-B14F-4D97-AF65-F5344CB8AC3E}">
        <p14:creationId xmlns:p14="http://schemas.microsoft.com/office/powerpoint/2010/main" val="571265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3A51F-D7A9-4F87-BF85-7456B4A01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922" y="365126"/>
            <a:ext cx="10515600" cy="627652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Imperial Trans-Antarctic Expedition Timeline</a:t>
            </a:r>
            <a:endParaRPr lang="en-NZ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1E59F6-B327-44EA-8EB6-B332ABF58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66" y="936949"/>
            <a:ext cx="3845705" cy="52025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FC674E-21E0-4BA9-B96E-7E348EDE9E38}"/>
              </a:ext>
            </a:extLst>
          </p:cNvPr>
          <p:cNvSpPr txBox="1"/>
          <p:nvPr/>
        </p:nvSpPr>
        <p:spPr>
          <a:xfrm>
            <a:off x="738922" y="6139543"/>
            <a:ext cx="3425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0" i="0" u="none" strike="noStrike" baseline="0" dirty="0">
                <a:solidFill>
                  <a:srgbClr val="000000"/>
                </a:solidFill>
              </a:rPr>
              <a:t>Bergman and Stuart. Records of the Canterbury Museum </a:t>
            </a:r>
            <a:r>
              <a:rPr lang="en-US" sz="1200" b="1" i="0" u="none" strike="noStrike" baseline="0" dirty="0">
                <a:solidFill>
                  <a:srgbClr val="000000"/>
                </a:solidFill>
              </a:rPr>
              <a:t>33</a:t>
            </a:r>
            <a:r>
              <a:rPr lang="en-US" sz="1200" b="0" i="0" u="none" strike="noStrike" baseline="0" dirty="0">
                <a:solidFill>
                  <a:srgbClr val="000000"/>
                </a:solidFill>
              </a:rPr>
              <a:t> (</a:t>
            </a:r>
            <a:r>
              <a:rPr lang="en-US" sz="1200" i="0" u="none" strike="noStrike" baseline="0" dirty="0">
                <a:solidFill>
                  <a:srgbClr val="000000"/>
                </a:solidFill>
              </a:rPr>
              <a:t>2019)</a:t>
            </a:r>
            <a:r>
              <a:rPr lang="en-US" sz="1200" b="0" i="0" u="none" strike="noStrike" baseline="0" dirty="0">
                <a:solidFill>
                  <a:srgbClr val="000000"/>
                </a:solidFill>
              </a:rPr>
              <a:t> 5–22.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775DD6B-F7BE-4480-94EA-A5B88A7354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0018237"/>
              </p:ext>
            </p:extLst>
          </p:nvPr>
        </p:nvGraphicFramePr>
        <p:xfrm>
          <a:off x="4556503" y="1324009"/>
          <a:ext cx="7499465" cy="4351344"/>
        </p:xfrm>
        <a:graphic>
          <a:graphicData uri="http://schemas.openxmlformats.org/drawingml/2006/table">
            <a:tbl>
              <a:tblPr/>
              <a:tblGrid>
                <a:gridCol w="706386">
                  <a:extLst>
                    <a:ext uri="{9D8B030D-6E8A-4147-A177-3AD203B41FA5}">
                      <a16:colId xmlns:a16="http://schemas.microsoft.com/office/drawing/2014/main" val="53110140"/>
                    </a:ext>
                  </a:extLst>
                </a:gridCol>
                <a:gridCol w="506243">
                  <a:extLst>
                    <a:ext uri="{9D8B030D-6E8A-4147-A177-3AD203B41FA5}">
                      <a16:colId xmlns:a16="http://schemas.microsoft.com/office/drawing/2014/main" val="278565620"/>
                    </a:ext>
                  </a:extLst>
                </a:gridCol>
                <a:gridCol w="129504">
                  <a:extLst>
                    <a:ext uri="{9D8B030D-6E8A-4147-A177-3AD203B41FA5}">
                      <a16:colId xmlns:a16="http://schemas.microsoft.com/office/drawing/2014/main" val="3966795920"/>
                    </a:ext>
                  </a:extLst>
                </a:gridCol>
                <a:gridCol w="6157332">
                  <a:extLst>
                    <a:ext uri="{9D8B030D-6E8A-4147-A177-3AD203B41FA5}">
                      <a16:colId xmlns:a16="http://schemas.microsoft.com/office/drawing/2014/main" val="3654325930"/>
                    </a:ext>
                  </a:extLst>
                </a:gridCol>
              </a:tblGrid>
              <a:tr h="271959">
                <a:tc>
                  <a:txBody>
                    <a:bodyPr/>
                    <a:lstStyle/>
                    <a:p>
                      <a:pPr algn="r" fontAlgn="b"/>
                      <a:r>
                        <a:rPr lang="en-NZ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Aug</a:t>
                      </a:r>
                    </a:p>
                  </a:txBody>
                  <a:tcPr marL="3532" marR="3532" marT="35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1914</a:t>
                      </a:r>
                    </a:p>
                  </a:txBody>
                  <a:tcPr marL="3532" marR="3532" marT="35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532" marR="3532" marT="35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Departed Plymouth</a:t>
                      </a:r>
                    </a:p>
                  </a:txBody>
                  <a:tcPr marL="3532" marR="3532" marT="35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9327507"/>
                  </a:ext>
                </a:extLst>
              </a:tr>
              <a:tr h="271959">
                <a:tc>
                  <a:txBody>
                    <a:bodyPr/>
                    <a:lstStyle/>
                    <a:p>
                      <a:pPr algn="r" fontAlgn="b"/>
                      <a:r>
                        <a:rPr lang="en-NZ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Oct</a:t>
                      </a:r>
                    </a:p>
                  </a:txBody>
                  <a:tcPr marL="3532" marR="3532" marT="35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532" marR="3532" marT="35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532" marR="3532" marT="35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Longitude by sounding. Latitude 31</a:t>
                      </a:r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°</a:t>
                      </a:r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¢</a:t>
                      </a:r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S. Depth 55 fathoms</a:t>
                      </a:r>
                    </a:p>
                  </a:txBody>
                  <a:tcPr marL="3532" marR="3532" marT="35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4399971"/>
                  </a:ext>
                </a:extLst>
              </a:tr>
              <a:tr h="271959">
                <a:tc>
                  <a:txBody>
                    <a:bodyPr/>
                    <a:lstStyle/>
                    <a:p>
                      <a:pPr algn="r" fontAlgn="b"/>
                      <a:r>
                        <a:rPr lang="en-NZ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Oct</a:t>
                      </a:r>
                    </a:p>
                  </a:txBody>
                  <a:tcPr marL="3532" marR="3532" marT="35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532" marR="3532" marT="35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532" marR="3532" marT="35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Arrived Buenos Aires</a:t>
                      </a:r>
                    </a:p>
                  </a:txBody>
                  <a:tcPr marL="3532" marR="3532" marT="35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9139211"/>
                  </a:ext>
                </a:extLst>
              </a:tr>
              <a:tr h="271959">
                <a:tc>
                  <a:txBody>
                    <a:bodyPr/>
                    <a:lstStyle/>
                    <a:p>
                      <a:pPr algn="r" fontAlgn="b"/>
                      <a:r>
                        <a:rPr lang="en-NZ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 Oct</a:t>
                      </a:r>
                    </a:p>
                  </a:txBody>
                  <a:tcPr marL="3532" marR="3532" marT="35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532" marR="3532" marT="35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532" marR="3532" marT="35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Rated Chronometers</a:t>
                      </a:r>
                    </a:p>
                  </a:txBody>
                  <a:tcPr marL="3532" marR="3532" marT="35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2517020"/>
                  </a:ext>
                </a:extLst>
              </a:tr>
              <a:tr h="271959">
                <a:tc>
                  <a:txBody>
                    <a:bodyPr/>
                    <a:lstStyle/>
                    <a:p>
                      <a:pPr algn="r" fontAlgn="b"/>
                      <a:r>
                        <a:rPr lang="en-NZ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Dec</a:t>
                      </a:r>
                    </a:p>
                  </a:txBody>
                  <a:tcPr marL="3532" marR="3532" marT="35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532" marR="3532" marT="35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532" marR="3532" marT="35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Departed Grytviken, South Georgia</a:t>
                      </a:r>
                    </a:p>
                  </a:txBody>
                  <a:tcPr marL="3532" marR="3532" marT="35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1959522"/>
                  </a:ext>
                </a:extLst>
              </a:tr>
              <a:tr h="271959">
                <a:tc>
                  <a:txBody>
                    <a:bodyPr/>
                    <a:lstStyle/>
                    <a:p>
                      <a:pPr algn="r" fontAlgn="b"/>
                      <a:r>
                        <a:rPr lang="en-NZ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 Dec</a:t>
                      </a:r>
                    </a:p>
                  </a:txBody>
                  <a:tcPr marL="3532" marR="3532" marT="35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532" marR="3532" marT="35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532" marR="3532" marT="35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Ice encountered</a:t>
                      </a:r>
                    </a:p>
                  </a:txBody>
                  <a:tcPr marL="3532" marR="3532" marT="35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248771"/>
                  </a:ext>
                </a:extLst>
              </a:tr>
              <a:tr h="271959">
                <a:tc>
                  <a:txBody>
                    <a:bodyPr/>
                    <a:lstStyle/>
                    <a:p>
                      <a:pPr algn="r" fontAlgn="b"/>
                      <a:r>
                        <a:rPr lang="en-NZ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 Jan</a:t>
                      </a:r>
                    </a:p>
                  </a:txBody>
                  <a:tcPr marL="3532" marR="3532" marT="35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1915</a:t>
                      </a:r>
                    </a:p>
                  </a:txBody>
                  <a:tcPr marL="3532" marR="3532" marT="35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532" marR="3532" marT="35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7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Endurance</a:t>
                      </a:r>
                      <a:r>
                        <a:rPr lang="en-NZ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"Fast in pack“ (Worsley)</a:t>
                      </a:r>
                    </a:p>
                  </a:txBody>
                  <a:tcPr marL="3532" marR="3532" marT="35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8732347"/>
                  </a:ext>
                </a:extLst>
              </a:tr>
              <a:tr h="271959">
                <a:tc>
                  <a:txBody>
                    <a:bodyPr/>
                    <a:lstStyle/>
                    <a:p>
                      <a:pPr algn="r" fontAlgn="b"/>
                      <a:r>
                        <a:rPr lang="en-NZ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 Jun</a:t>
                      </a:r>
                    </a:p>
                  </a:txBody>
                  <a:tcPr marL="3532" marR="3532" marT="35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532" marR="3532" marT="35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532" marR="3532" marT="35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Begin series of lunar occultation timings for GMT</a:t>
                      </a:r>
                    </a:p>
                  </a:txBody>
                  <a:tcPr marL="3532" marR="3532" marT="35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7109596"/>
                  </a:ext>
                </a:extLst>
              </a:tr>
              <a:tr h="271959">
                <a:tc>
                  <a:txBody>
                    <a:bodyPr/>
                    <a:lstStyle/>
                    <a:p>
                      <a:pPr algn="r" fontAlgn="b"/>
                      <a:r>
                        <a:rPr lang="en-NZ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 Oct</a:t>
                      </a:r>
                    </a:p>
                  </a:txBody>
                  <a:tcPr marL="3532" marR="3532" marT="35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532" marR="3532" marT="35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532" marR="3532" marT="35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Endurance</a:t>
                      </a: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abandoned. "Men &amp; dogs sleep on floe" (Worsley)</a:t>
                      </a:r>
                    </a:p>
                  </a:txBody>
                  <a:tcPr marL="3532" marR="3532" marT="35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7814057"/>
                  </a:ext>
                </a:extLst>
              </a:tr>
              <a:tr h="271959">
                <a:tc>
                  <a:txBody>
                    <a:bodyPr/>
                    <a:lstStyle/>
                    <a:p>
                      <a:pPr algn="r" fontAlgn="b"/>
                      <a:r>
                        <a:rPr lang="en-NZ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 Nov</a:t>
                      </a:r>
                    </a:p>
                  </a:txBody>
                  <a:tcPr marL="3532" marR="3532" marT="35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532" marR="3532" marT="35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532" marR="3532" marT="35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Endurance</a:t>
                      </a: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sinks. “at 5pm she went down by the head.” (Shackleton)</a:t>
                      </a:r>
                    </a:p>
                  </a:txBody>
                  <a:tcPr marL="3532" marR="3532" marT="35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2767388"/>
                  </a:ext>
                </a:extLst>
              </a:tr>
              <a:tr h="271959">
                <a:tc>
                  <a:txBody>
                    <a:bodyPr/>
                    <a:lstStyle/>
                    <a:p>
                      <a:pPr algn="r" fontAlgn="b"/>
                      <a:r>
                        <a:rPr lang="en-NZ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Apr</a:t>
                      </a:r>
                    </a:p>
                  </a:txBody>
                  <a:tcPr marL="3532" marR="3532" marT="35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1916</a:t>
                      </a:r>
                    </a:p>
                  </a:txBody>
                  <a:tcPr marL="3532" marR="3532" marT="35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532" marR="3532" marT="35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Boats launched</a:t>
                      </a:r>
                    </a:p>
                  </a:txBody>
                  <a:tcPr marL="3532" marR="3532" marT="35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2868484"/>
                  </a:ext>
                </a:extLst>
              </a:tr>
              <a:tr h="271959">
                <a:tc>
                  <a:txBody>
                    <a:bodyPr/>
                    <a:lstStyle/>
                    <a:p>
                      <a:pPr algn="r" fontAlgn="b"/>
                      <a:r>
                        <a:rPr lang="en-NZ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 Apr</a:t>
                      </a:r>
                    </a:p>
                  </a:txBody>
                  <a:tcPr marL="3532" marR="3532" marT="35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532" marR="3532" marT="35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532" marR="3532" marT="35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Land on Elephant Island</a:t>
                      </a:r>
                    </a:p>
                  </a:txBody>
                  <a:tcPr marL="3532" marR="3532" marT="35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5573972"/>
                  </a:ext>
                </a:extLst>
              </a:tr>
              <a:tr h="271959">
                <a:tc>
                  <a:txBody>
                    <a:bodyPr/>
                    <a:lstStyle/>
                    <a:p>
                      <a:pPr algn="r" fontAlgn="b"/>
                      <a:r>
                        <a:rPr lang="en-NZ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 Apr</a:t>
                      </a:r>
                    </a:p>
                  </a:txBody>
                  <a:tcPr marL="3532" marR="3532" marT="35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532" marR="3532" marT="35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532" marR="3532" marT="35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Shackleton, Worsley and 4 others depart in </a:t>
                      </a:r>
                      <a:r>
                        <a:rPr lang="en-US" sz="17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James Caird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32" marR="3532" marT="35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1123133"/>
                  </a:ext>
                </a:extLst>
              </a:tr>
              <a:tr h="271959">
                <a:tc>
                  <a:txBody>
                    <a:bodyPr/>
                    <a:lstStyle/>
                    <a:p>
                      <a:pPr algn="r" fontAlgn="b"/>
                      <a:r>
                        <a:rPr lang="en-NZ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May</a:t>
                      </a:r>
                    </a:p>
                  </a:txBody>
                  <a:tcPr marL="3532" marR="3532" marT="35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532" marR="3532" marT="35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532" marR="3532" marT="35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Land in King Haakon Bay on south coast of South Georgia</a:t>
                      </a:r>
                    </a:p>
                  </a:txBody>
                  <a:tcPr marL="3532" marR="3532" marT="35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5002406"/>
                  </a:ext>
                </a:extLst>
              </a:tr>
              <a:tr h="271959">
                <a:tc>
                  <a:txBody>
                    <a:bodyPr/>
                    <a:lstStyle/>
                    <a:p>
                      <a:pPr algn="r" fontAlgn="b"/>
                      <a:r>
                        <a:rPr lang="en-NZ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 May</a:t>
                      </a:r>
                    </a:p>
                  </a:txBody>
                  <a:tcPr marL="3532" marR="3532" marT="35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532" marR="3532" marT="35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532" marR="3532" marT="35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Trek across South Georgia to reach </a:t>
                      </a:r>
                      <a:r>
                        <a:rPr lang="en-US" sz="1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Stromness</a:t>
                      </a: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Whaling Station</a:t>
                      </a:r>
                    </a:p>
                  </a:txBody>
                  <a:tcPr marL="3532" marR="3532" marT="35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3404313"/>
                  </a:ext>
                </a:extLst>
              </a:tr>
              <a:tr h="271959">
                <a:tc>
                  <a:txBody>
                    <a:bodyPr/>
                    <a:lstStyle/>
                    <a:p>
                      <a:pPr algn="r" fontAlgn="b"/>
                      <a:r>
                        <a:rPr lang="en-NZ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 Aug</a:t>
                      </a:r>
                    </a:p>
                  </a:txBody>
                  <a:tcPr marL="3532" marR="3532" marT="35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532" marR="3532" marT="35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532" marR="3532" marT="35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Remainder of crew rescued from Elephant Island</a:t>
                      </a:r>
                    </a:p>
                  </a:txBody>
                  <a:tcPr marL="3532" marR="3532" marT="35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27900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3101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9A5E1-F35D-4557-809B-E92C6764A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6029"/>
          </a:xfrm>
        </p:spPr>
        <p:txBody>
          <a:bodyPr>
            <a:normAutofit/>
          </a:bodyPr>
          <a:lstStyle/>
          <a:p>
            <a:r>
              <a:rPr lang="en-US" sz="4000" dirty="0"/>
              <a:t>Search for the Wreck of </a:t>
            </a:r>
            <a:r>
              <a:rPr lang="en-US" sz="4000" i="1" dirty="0"/>
              <a:t>Endurance</a:t>
            </a:r>
            <a:endParaRPr lang="en-NZ" sz="4000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C675C3-2A20-46B9-8041-604B753CA3F6}"/>
              </a:ext>
            </a:extLst>
          </p:cNvPr>
          <p:cNvSpPr txBox="1"/>
          <p:nvPr/>
        </p:nvSpPr>
        <p:spPr>
          <a:xfrm>
            <a:off x="992777" y="1196558"/>
            <a:ext cx="978146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Captain Frank Worsley’s original workbook and log in Canterbury Museum, Christchurch, New Zealand</a:t>
            </a:r>
          </a:p>
          <a:p>
            <a:endParaRPr lang="en-US" dirty="0"/>
          </a:p>
          <a:p>
            <a:r>
              <a:rPr lang="en-US" dirty="0"/>
              <a:t>Contents transcribed and labelled. Calculations replicated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CIDFont+F1"/>
              </a:rPr>
              <a:t>Bergman, Huxtable, Morris and Stuart </a:t>
            </a:r>
            <a:r>
              <a:rPr lang="en-US" sz="1800" b="0" i="1" u="none" strike="noStrike" baseline="0" dirty="0">
                <a:solidFill>
                  <a:srgbClr val="000000"/>
                </a:solidFill>
                <a:latin typeface="CIDFont+F1"/>
              </a:rPr>
              <a:t>Navigation of the </a:t>
            </a:r>
            <a:r>
              <a:rPr lang="en-US" sz="1800" b="0" i="1" u="none" strike="noStrike" baseline="0" dirty="0">
                <a:solidFill>
                  <a:srgbClr val="000000"/>
                </a:solidFill>
                <a:latin typeface="CIDFont+F2"/>
              </a:rPr>
              <a:t>James </a:t>
            </a:r>
            <a:r>
              <a:rPr lang="en-US" sz="1800" b="0" i="1" u="none" strike="noStrike" baseline="0" dirty="0" err="1">
                <a:solidFill>
                  <a:srgbClr val="000000"/>
                </a:solidFill>
                <a:latin typeface="CIDFont+F2"/>
              </a:rPr>
              <a:t>Caird</a:t>
            </a:r>
            <a:r>
              <a:rPr lang="en-US" sz="1800" b="0" i="1" u="none" strike="noStrike" baseline="0" dirty="0">
                <a:solidFill>
                  <a:srgbClr val="000000"/>
                </a:solidFill>
                <a:latin typeface="CIDFont+F2"/>
              </a:rPr>
              <a:t> </a:t>
            </a:r>
            <a:r>
              <a:rPr lang="en-US" sz="1800" b="0" i="1" u="none" strike="noStrike" baseline="0" dirty="0">
                <a:solidFill>
                  <a:srgbClr val="000000"/>
                </a:solidFill>
                <a:latin typeface="CIDFont+F1"/>
              </a:rPr>
              <a:t>on the Shackleton Expedition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IDFont+F1"/>
              </a:rPr>
              <a:t>. Records of the Canterbury Museum 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CIDFont+F4"/>
              </a:rPr>
              <a:t>32</a:t>
            </a:r>
            <a:r>
              <a:rPr lang="en-US" dirty="0">
                <a:solidFill>
                  <a:srgbClr val="000000"/>
                </a:solidFill>
                <a:latin typeface="CIDFont+F1"/>
              </a:rPr>
              <a:t> (2018)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IDFont+F1"/>
              </a:rPr>
              <a:t> 23–66.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CIDFont+F1"/>
              </a:rPr>
              <a:t>Bergman and </a:t>
            </a:r>
            <a:r>
              <a:rPr lang="en-US" sz="1800" b="0" i="0" u="none" strike="noStrike" baseline="0">
                <a:solidFill>
                  <a:srgbClr val="000000"/>
                </a:solidFill>
                <a:latin typeface="CIDFont+F1"/>
              </a:rPr>
              <a:t>Stuart </a:t>
            </a:r>
            <a:r>
              <a:rPr lang="en-US" sz="1800" b="0" i="1" u="none" strike="noStrike" baseline="0">
                <a:solidFill>
                  <a:srgbClr val="000000"/>
                </a:solidFill>
                <a:latin typeface="CIDFont+F2"/>
              </a:rPr>
              <a:t>Navigation </a:t>
            </a:r>
            <a:r>
              <a:rPr lang="en-US" sz="1800" b="0" i="1" u="none" strike="noStrike" baseline="0" dirty="0">
                <a:solidFill>
                  <a:srgbClr val="000000"/>
                </a:solidFill>
                <a:latin typeface="CIDFont+F2"/>
              </a:rPr>
              <a:t>of the Shackleton Expedition on the Weddell Sea Pack Ice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IDFont+F2"/>
              </a:rPr>
              <a:t>.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IDFont+F1"/>
              </a:rPr>
              <a:t>Records of the Canterbury Museum 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CIDFont+F4"/>
              </a:rPr>
              <a:t>32 </a:t>
            </a:r>
            <a:r>
              <a:rPr lang="en-US" sz="1800" i="0" u="none" strike="noStrike" baseline="0" dirty="0">
                <a:solidFill>
                  <a:srgbClr val="000000"/>
                </a:solidFill>
                <a:latin typeface="CIDFont+F4"/>
              </a:rPr>
              <a:t>(2018)</a:t>
            </a:r>
            <a:r>
              <a:rPr lang="en-US" sz="1800" i="0" u="none" strike="noStrike" baseline="0" dirty="0">
                <a:solidFill>
                  <a:srgbClr val="000000"/>
                </a:solidFill>
                <a:latin typeface="CIDFont+F1"/>
              </a:rPr>
              <a:t>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IDFont+F1"/>
              </a:rPr>
              <a:t>67–98.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CIDFont+F1"/>
            </a:endParaRPr>
          </a:p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CIDFont+F1"/>
              </a:rPr>
              <a:t>Weddell Sea Expedition announces plans to searc</a:t>
            </a:r>
            <a:r>
              <a:rPr lang="en-US" dirty="0">
                <a:solidFill>
                  <a:srgbClr val="000000"/>
                </a:solidFill>
                <a:latin typeface="CIDFont+F1"/>
              </a:rPr>
              <a:t>h for </a:t>
            </a:r>
            <a:r>
              <a:rPr lang="en-US" i="1" dirty="0">
                <a:solidFill>
                  <a:srgbClr val="000000"/>
                </a:solidFill>
                <a:latin typeface="CIDFont+F1"/>
              </a:rPr>
              <a:t>Endurance</a:t>
            </a:r>
            <a:r>
              <a:rPr lang="en-US" dirty="0">
                <a:solidFill>
                  <a:srgbClr val="000000"/>
                </a:solidFill>
                <a:latin typeface="CIDFont+F1"/>
              </a:rPr>
              <a:t> in early 2019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IDFont+F1"/>
              </a:rPr>
              <a:t>Log position </a:t>
            </a:r>
            <a:r>
              <a:rPr lang="en-NZ" sz="1800" b="0" i="0" u="none" strike="noStrike" baseline="0" dirty="0">
                <a:solidFill>
                  <a:srgbClr val="231F20"/>
                </a:solidFill>
              </a:rPr>
              <a:t>68</a:t>
            </a:r>
            <a:r>
              <a:rPr lang="en-NZ" sz="1800" b="0" i="0" u="none" strike="noStrike" baseline="0" dirty="0">
                <a:solidFill>
                  <a:srgbClr val="231F20"/>
                </a:solidFill>
                <a:sym typeface="Symbol" panose="05050102010706020507" pitchFamily="18" charset="2"/>
              </a:rPr>
              <a:t></a:t>
            </a:r>
            <a:r>
              <a:rPr lang="en-NZ" sz="1800" b="0" i="0" u="none" strike="noStrike" baseline="0" dirty="0">
                <a:solidFill>
                  <a:srgbClr val="231F20"/>
                </a:solidFill>
              </a:rPr>
              <a:t>39</a:t>
            </a:r>
            <a:r>
              <a:rPr lang="en-NZ" sz="1800" b="0" i="0" u="none" strike="noStrike" baseline="0" dirty="0">
                <a:solidFill>
                  <a:srgbClr val="231F20"/>
                </a:solidFill>
                <a:sym typeface="Symbol" panose="05050102010706020507" pitchFamily="18" charset="2"/>
              </a:rPr>
              <a:t></a:t>
            </a:r>
            <a:r>
              <a:rPr lang="en-NZ" sz="1800" b="0" i="0" u="none" strike="noStrike" baseline="0" dirty="0">
                <a:solidFill>
                  <a:srgbClr val="231F20"/>
                </a:solidFill>
              </a:rPr>
              <a:t>30</a:t>
            </a:r>
            <a:r>
              <a:rPr lang="en-NZ" sz="1800" b="0" i="0" u="none" strike="noStrike" baseline="0" dirty="0">
                <a:solidFill>
                  <a:srgbClr val="231F20"/>
                </a:solidFill>
                <a:sym typeface="Symbol" panose="05050102010706020507" pitchFamily="18" charset="2"/>
              </a:rPr>
              <a:t></a:t>
            </a:r>
            <a:r>
              <a:rPr lang="en-NZ" sz="1800" b="0" i="0" u="none" strike="noStrike" baseline="0" dirty="0">
                <a:solidFill>
                  <a:srgbClr val="231F20"/>
                </a:solidFill>
              </a:rPr>
              <a:t>S 52</a:t>
            </a:r>
            <a:r>
              <a:rPr lang="en-NZ" sz="1800" b="0" i="0" u="none" strike="noStrike" baseline="0" dirty="0">
                <a:solidFill>
                  <a:srgbClr val="231F20"/>
                </a:solidFill>
                <a:sym typeface="Symbol" panose="05050102010706020507" pitchFamily="18" charset="2"/>
              </a:rPr>
              <a:t></a:t>
            </a:r>
            <a:r>
              <a:rPr lang="en-NZ" sz="1800" b="0" i="0" u="none" strike="noStrike" baseline="0" dirty="0">
                <a:solidFill>
                  <a:srgbClr val="231F20"/>
                </a:solidFill>
              </a:rPr>
              <a:t>26</a:t>
            </a:r>
            <a:r>
              <a:rPr lang="en-NZ" sz="1800" b="0" i="0" u="none" strike="noStrike" baseline="0" dirty="0">
                <a:solidFill>
                  <a:srgbClr val="231F20"/>
                </a:solidFill>
                <a:sym typeface="Symbol" panose="05050102010706020507" pitchFamily="18" charset="2"/>
              </a:rPr>
              <a:t></a:t>
            </a:r>
            <a:r>
              <a:rPr lang="en-NZ" sz="1800" b="0" i="0" u="none" strike="noStrike" baseline="0" dirty="0">
                <a:solidFill>
                  <a:srgbClr val="231F20"/>
                </a:solidFill>
              </a:rPr>
              <a:t>30</a:t>
            </a:r>
            <a:r>
              <a:rPr lang="en-NZ" sz="1800" b="0" i="0" u="none" strike="noStrike" baseline="0" dirty="0">
                <a:solidFill>
                  <a:srgbClr val="231F20"/>
                </a:solidFill>
                <a:sym typeface="Symbol" panose="05050102010706020507" pitchFamily="18" charset="2"/>
              </a:rPr>
              <a:t></a:t>
            </a:r>
            <a:r>
              <a:rPr lang="en-NZ" sz="1800" b="0" i="0" u="none" strike="noStrike" baseline="0" dirty="0">
                <a:solidFill>
                  <a:srgbClr val="231F20"/>
                </a:solidFill>
              </a:rPr>
              <a:t>W believed accurate to ½ a mile</a:t>
            </a:r>
          </a:p>
          <a:p>
            <a:pPr algn="l"/>
            <a:endParaRPr lang="en-NZ" dirty="0">
              <a:solidFill>
                <a:srgbClr val="231F20"/>
              </a:solidFill>
            </a:endParaRPr>
          </a:p>
          <a:p>
            <a:endParaRPr lang="en-US" dirty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14099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26651-5799-4BB0-AF29-B5EE51877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890" y="347883"/>
            <a:ext cx="10515600" cy="460447"/>
          </a:xfrm>
        </p:spPr>
        <p:txBody>
          <a:bodyPr>
            <a:normAutofit fontScale="90000"/>
          </a:bodyPr>
          <a:lstStyle/>
          <a:p>
            <a:r>
              <a:rPr lang="en-US" dirty="0"/>
              <a:t>Celestial Navigation</a:t>
            </a:r>
            <a:endParaRPr lang="en-NZ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C8A1DA-6698-4EE5-92C2-52B9C31264E3}"/>
              </a:ext>
            </a:extLst>
          </p:cNvPr>
          <p:cNvSpPr txBox="1"/>
          <p:nvPr/>
        </p:nvSpPr>
        <p:spPr>
          <a:xfrm>
            <a:off x="5491622" y="638839"/>
            <a:ext cx="6186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24 April 1916 12</a:t>
            </a:r>
            <a:r>
              <a:rPr lang="en-US" baseline="30000" dirty="0"/>
              <a:t>h</a:t>
            </a:r>
            <a:r>
              <a:rPr lang="en-US" dirty="0"/>
              <a:t> 40</a:t>
            </a:r>
            <a:r>
              <a:rPr lang="en-US" baseline="30000" dirty="0"/>
              <a:t>m</a:t>
            </a:r>
            <a:r>
              <a:rPr lang="en-US" dirty="0"/>
              <a:t> 01</a:t>
            </a:r>
            <a:r>
              <a:rPr lang="en-US" baseline="30000" dirty="0"/>
              <a:t>s</a:t>
            </a:r>
            <a:r>
              <a:rPr lang="en-US" dirty="0"/>
              <a:t> GMT</a:t>
            </a:r>
          </a:p>
          <a:p>
            <a:r>
              <a:rPr lang="en-US" i="1" dirty="0"/>
              <a:t>Geographic Position</a:t>
            </a:r>
            <a:r>
              <a:rPr lang="en-US" dirty="0"/>
              <a:t> (GP) of the Sun</a:t>
            </a:r>
            <a:r>
              <a:rPr lang="en-NZ" dirty="0"/>
              <a:t> 12</a:t>
            </a:r>
            <a:r>
              <a:rPr lang="en-NZ" dirty="0">
                <a:sym typeface="Symbol" panose="05050102010706020507" pitchFamily="18" charset="2"/>
              </a:rPr>
              <a:t>51.5N </a:t>
            </a:r>
            <a:r>
              <a:rPr lang="en-NZ" dirty="0"/>
              <a:t>10</a:t>
            </a:r>
            <a:r>
              <a:rPr lang="en-NZ" dirty="0">
                <a:sym typeface="Symbol" panose="05050102010706020507" pitchFamily="18" charset="2"/>
              </a:rPr>
              <a:t>28.4W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32CDAF-D4CE-45F0-893B-F1D39A5DC5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824" y="1238845"/>
            <a:ext cx="3567901" cy="27187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6D2EAE-1B90-4DB9-905E-FC198538F2A2}"/>
              </a:ext>
            </a:extLst>
          </p:cNvPr>
          <p:cNvSpPr txBox="1"/>
          <p:nvPr/>
        </p:nvSpPr>
        <p:spPr>
          <a:xfrm>
            <a:off x="5428919" y="3676129"/>
            <a:ext cx="68083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Sextant sight of altitude above sea horizon places observer on a </a:t>
            </a:r>
            <a:r>
              <a:rPr lang="en-US" i="1" dirty="0"/>
              <a:t>Circle of Position</a:t>
            </a:r>
            <a:r>
              <a:rPr lang="en-US" dirty="0"/>
              <a:t>  (CoP)</a:t>
            </a:r>
          </a:p>
          <a:p>
            <a:r>
              <a:rPr lang="en-NZ" dirty="0">
                <a:sym typeface="Symbol" panose="05050102010706020507" pitchFamily="18" charset="2"/>
              </a:rPr>
              <a:t>    </a:t>
            </a:r>
            <a:r>
              <a:rPr lang="en-US" dirty="0"/>
              <a:t>Locally a </a:t>
            </a:r>
            <a:r>
              <a:rPr lang="en-US" i="1" dirty="0"/>
              <a:t>Line of Position</a:t>
            </a:r>
            <a:r>
              <a:rPr lang="en-US" dirty="0"/>
              <a:t> (</a:t>
            </a:r>
            <a:r>
              <a:rPr lang="en-US" dirty="0" err="1"/>
              <a:t>LoP</a:t>
            </a:r>
            <a:r>
              <a:rPr lang="en-US" dirty="0"/>
              <a:t>)</a:t>
            </a:r>
          </a:p>
          <a:p>
            <a:r>
              <a:rPr lang="en-NZ" dirty="0">
                <a:sym typeface="Symbol" panose="05050102010706020507" pitchFamily="18" charset="2"/>
              </a:rPr>
              <a:t>    </a:t>
            </a:r>
            <a:r>
              <a:rPr lang="en-US" dirty="0"/>
              <a:t>1 arc minute subtends 1 nautical mile (NM) at Earth’s Surface</a:t>
            </a:r>
          </a:p>
          <a:p>
            <a:r>
              <a:rPr lang="en-NZ" dirty="0">
                <a:sym typeface="Symbol" panose="05050102010706020507" pitchFamily="18" charset="2"/>
              </a:rPr>
              <a:t>    </a:t>
            </a:r>
            <a:r>
              <a:rPr lang="en-US" dirty="0"/>
              <a:t>Distance from GP = 60</a:t>
            </a:r>
            <a:r>
              <a:rPr lang="en-US" dirty="0">
                <a:sym typeface="Symbol" panose="05050102010706020507" pitchFamily="18" charset="2"/>
              </a:rPr>
              <a:t></a:t>
            </a:r>
            <a:r>
              <a:rPr lang="en-US" dirty="0"/>
              <a:t>(90</a:t>
            </a:r>
            <a:r>
              <a:rPr lang="en-US" dirty="0">
                <a:sym typeface="Symbol" panose="05050102010706020507" pitchFamily="18" charset="2"/>
              </a:rPr>
              <a:t></a:t>
            </a:r>
            <a:r>
              <a:rPr lang="en-US" dirty="0"/>
              <a:t> </a:t>
            </a:r>
            <a:r>
              <a:rPr lang="en-US" dirty="0">
                <a:sym typeface="Symbol" panose="05050102010706020507" pitchFamily="18" charset="2"/>
              </a:rPr>
              <a:t> </a:t>
            </a:r>
            <a:r>
              <a:rPr lang="en-US" i="1" dirty="0">
                <a:sym typeface="Symbol" panose="05050102010706020507" pitchFamily="18" charset="2"/>
              </a:rPr>
              <a:t>h</a:t>
            </a:r>
            <a:r>
              <a:rPr lang="en-US" dirty="0">
                <a:sym typeface="Symbol" panose="05050102010706020507" pitchFamily="18" charset="2"/>
              </a:rPr>
              <a:t>) NM</a:t>
            </a:r>
          </a:p>
          <a:p>
            <a:r>
              <a:rPr lang="en-NZ" dirty="0">
                <a:sym typeface="Symbol" panose="05050102010706020507" pitchFamily="18" charset="2"/>
              </a:rPr>
              <a:t>Corrections applied for</a:t>
            </a:r>
          </a:p>
          <a:p>
            <a:r>
              <a:rPr lang="en-NZ" dirty="0">
                <a:sym typeface="Symbol" panose="05050102010706020507" pitchFamily="18" charset="2"/>
              </a:rPr>
              <a:t>    Dip of Horizon                           Refraction</a:t>
            </a:r>
          </a:p>
          <a:p>
            <a:pPr marL="285750" indent="-285750">
              <a:buFont typeface="Symbol" panose="05050102010706020507" pitchFamily="18" charset="2"/>
              <a:buChar char="·"/>
            </a:pPr>
            <a:r>
              <a:rPr lang="en-NZ" dirty="0">
                <a:sym typeface="Symbol" panose="05050102010706020507" pitchFamily="18" charset="2"/>
              </a:rPr>
              <a:t>Semi-diameter (Sun, Moon)    Parallax (Sun, Moon, Venus, Mars)</a:t>
            </a:r>
          </a:p>
          <a:p>
            <a:pPr marL="285750" indent="-285750">
              <a:buFont typeface="Symbol" panose="05050102010706020507" pitchFamily="18" charset="2"/>
              <a:buChar char="·"/>
            </a:pPr>
            <a:r>
              <a:rPr lang="en-NZ" i="1" dirty="0">
                <a:sym typeface="Symbol" panose="05050102010706020507" pitchFamily="18" charset="2"/>
              </a:rPr>
              <a:t>Augmentation</a:t>
            </a:r>
            <a:r>
              <a:rPr lang="en-NZ" dirty="0">
                <a:sym typeface="Symbol" panose="05050102010706020507" pitchFamily="18" charset="2"/>
              </a:rPr>
              <a:t> (Moon)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NZ" dirty="0">
                <a:sym typeface="Symbol" panose="05050102010706020507" pitchFamily="18" charset="2"/>
              </a:rPr>
              <a:t>Ellipsoidal figure of Earth included in definition of latitude</a:t>
            </a:r>
          </a:p>
          <a:p>
            <a:r>
              <a:rPr lang="en-NZ" dirty="0">
                <a:sym typeface="Symbol" panose="05050102010706020507" pitchFamily="18" charset="2"/>
              </a:rPr>
              <a:t>Worsley measured Sun’s altitude as 821½ from Elephant Island</a:t>
            </a:r>
            <a:endParaRPr lang="en-US" dirty="0">
              <a:sym typeface="Symbol" panose="05050102010706020507" pitchFamily="18" charset="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3BFB4F-A356-2786-3084-013B2A5E61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73" y="1102462"/>
            <a:ext cx="5147334" cy="514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55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72AA1-47D8-B5D5-585B-45EE93874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2438"/>
          </a:xfrm>
        </p:spPr>
        <p:txBody>
          <a:bodyPr>
            <a:normAutofit/>
          </a:bodyPr>
          <a:lstStyle/>
          <a:p>
            <a:r>
              <a:rPr lang="en-US" sz="3600" dirty="0"/>
              <a:t>Noon Sight for Latitude</a:t>
            </a:r>
            <a:endParaRPr lang="en-NZ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BCE657-628D-784E-97C7-0F538E2B40E2}"/>
              </a:ext>
            </a:extLst>
          </p:cNvPr>
          <p:cNvSpPr txBox="1"/>
          <p:nvPr/>
        </p:nvSpPr>
        <p:spPr>
          <a:xfrm>
            <a:off x="909084" y="1137684"/>
            <a:ext cx="10611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Measure Sun’s maximum altitude,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dirty="0"/>
              <a:t>, crossing the meridian at noon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Gives latitude by simple arithmetic</a:t>
            </a:r>
            <a:endParaRPr lang="en-NZ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3B64ACA8-7751-2B14-9E3E-D0D9098B8A4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7471196"/>
              </p:ext>
            </p:extLst>
          </p:nvPr>
        </p:nvGraphicFramePr>
        <p:xfrm>
          <a:off x="1423988" y="1722438"/>
          <a:ext cx="2981325" cy="1808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3" name="Equation" r:id="rId3" imgW="2387520" imgH="1422360" progId="Equation.DSMT4">
                  <p:embed/>
                </p:oleObj>
              </mc:Choice>
              <mc:Fallback>
                <p:oleObj name="Equation" r:id="rId3" imgW="2387520" imgH="142236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4A07A3F8-7C41-BB94-072A-8A1C6094CCF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3988" y="1722438"/>
                        <a:ext cx="2981325" cy="18081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20318F8F-07E9-8E5E-E16B-1953E58497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874" y="3469613"/>
            <a:ext cx="7476460" cy="263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166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65DD0-03F1-4FBE-B880-0E12745F9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17924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Time Sight for Local Mean Time</a:t>
            </a:r>
            <a:endParaRPr lang="en-NZ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CB9139-58A4-40DB-8508-BF396038E3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96" y="1044373"/>
            <a:ext cx="5071437" cy="50714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BDA5DD-8939-43E7-9E3D-A656EEA6BA50}"/>
              </a:ext>
            </a:extLst>
          </p:cNvPr>
          <p:cNvSpPr txBox="1"/>
          <p:nvPr/>
        </p:nvSpPr>
        <p:spPr>
          <a:xfrm>
            <a:off x="5846935" y="788811"/>
            <a:ext cx="609774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Sun’s Local Hour Angle (LHA) </a:t>
            </a:r>
            <a:r>
              <a:rPr lang="en-US" dirty="0">
                <a:sym typeface="Symbol" panose="05050102010706020507" pitchFamily="18" charset="2"/>
              </a:rPr>
              <a:t> Local Apparent Time (LAT)</a:t>
            </a:r>
            <a:endParaRPr lang="en-US" i="1" dirty="0">
              <a:sym typeface="Symbol" panose="05050102010706020507" pitchFamily="18" charset="2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time a sundial would show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obtained by calculation</a:t>
            </a:r>
          </a:p>
          <a:p>
            <a:pPr lvl="1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Polar distance of Sun (</a:t>
            </a:r>
            <a:r>
              <a:rPr lang="en-US" dirty="0">
                <a:sym typeface="Symbol" panose="05050102010706020507" pitchFamily="18" charset="2"/>
              </a:rPr>
              <a:t> declination) </a:t>
            </a:r>
            <a:r>
              <a:rPr lang="en-US" dirty="0"/>
              <a:t>from Nautical Almanac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Latitude by dead reckoning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no dependence if Sun is due east or west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Sextant sight of altitude gives zenith distance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 Local Mean Time (LMT) = LAT  </a:t>
            </a:r>
            <a:r>
              <a:rPr lang="en-US" i="1" dirty="0">
                <a:sym typeface="Symbol" panose="05050102010706020507" pitchFamily="18" charset="2"/>
              </a:rPr>
              <a:t>Equation of Time</a:t>
            </a:r>
          </a:p>
          <a:p>
            <a:endParaRPr lang="en-US" i="1" dirty="0">
              <a:sym typeface="Symbol" panose="05050102010706020507" pitchFamily="18" charset="2"/>
            </a:endParaRPr>
          </a:p>
          <a:p>
            <a:r>
              <a:rPr lang="en-US" dirty="0">
                <a:sym typeface="Symbol" panose="05050102010706020507" pitchFamily="18" charset="2"/>
              </a:rPr>
              <a:t>Formulas optimized for manual evaluation with logarithms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304109-07DE-4FBE-8DAC-9E910FF28044}"/>
              </a:ext>
            </a:extLst>
          </p:cNvPr>
          <p:cNvSpPr txBox="1"/>
          <p:nvPr/>
        </p:nvSpPr>
        <p:spPr>
          <a:xfrm>
            <a:off x="778547" y="6277133"/>
            <a:ext cx="5068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Time sight from </a:t>
            </a:r>
            <a:r>
              <a:rPr lang="en-US" sz="1400" i="1" dirty="0"/>
              <a:t>James </a:t>
            </a:r>
            <a:r>
              <a:rPr lang="en-US" sz="1400" i="1" dirty="0" err="1"/>
              <a:t>Caird</a:t>
            </a:r>
            <a:r>
              <a:rPr lang="en-US" sz="1400" i="1" dirty="0"/>
              <a:t> </a:t>
            </a:r>
            <a:r>
              <a:rPr lang="en-US" sz="1400" dirty="0"/>
              <a:t>nearing South Georgia 7 May 1916</a:t>
            </a:r>
            <a:endParaRPr lang="en-NZ" sz="1400" dirty="0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4A07A3F8-7C41-BB94-072A-8A1C6094CC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8140683"/>
              </p:ext>
            </p:extLst>
          </p:nvPr>
        </p:nvGraphicFramePr>
        <p:xfrm>
          <a:off x="6096000" y="4134252"/>
          <a:ext cx="3235325" cy="119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3" name="Equation" r:id="rId4" imgW="2590560" imgH="939600" progId="Equation.DSMT4">
                  <p:embed/>
                </p:oleObj>
              </mc:Choice>
              <mc:Fallback>
                <p:oleObj name="Equation" r:id="rId4" imgW="2590560" imgH="9396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4134252"/>
                        <a:ext cx="3235325" cy="1193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20E0D568-A66B-FBE7-DB5B-B562996F29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7665645"/>
              </p:ext>
            </p:extLst>
          </p:nvPr>
        </p:nvGraphicFramePr>
        <p:xfrm>
          <a:off x="6030213" y="5541928"/>
          <a:ext cx="4540250" cy="1147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4" name="Equation" r:id="rId6" imgW="3720960" imgH="927000" progId="Equation.DSMT4">
                  <p:embed/>
                </p:oleObj>
              </mc:Choice>
              <mc:Fallback>
                <p:oleObj name="Equation" r:id="rId6" imgW="3720960" imgH="92700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4A07A3F8-7C41-BB94-072A-8A1C6094CCF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0213" y="5541928"/>
                        <a:ext cx="4540250" cy="11477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F39C5C10-3CB6-AA65-E1D0-776189008D09}"/>
              </a:ext>
            </a:extLst>
          </p:cNvPr>
          <p:cNvSpPr txBox="1"/>
          <p:nvPr/>
        </p:nvSpPr>
        <p:spPr>
          <a:xfrm>
            <a:off x="5846935" y="5262745"/>
            <a:ext cx="4639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Rearranged to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908437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CFD8D-8022-45B5-AB7A-FB545D377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80626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Logbook Entries</a:t>
            </a:r>
            <a:endParaRPr lang="en-NZ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C09ED1-3968-4E26-9259-5BA69DFD91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28" y="1000448"/>
            <a:ext cx="5785744" cy="30769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D1B378-4698-428A-B770-9AB5326F29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32" y="4132136"/>
            <a:ext cx="5785744" cy="23607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BA6525-9B0D-4806-8906-E66F15CEF5BD}"/>
              </a:ext>
            </a:extLst>
          </p:cNvPr>
          <p:cNvSpPr txBox="1"/>
          <p:nvPr/>
        </p:nvSpPr>
        <p:spPr>
          <a:xfrm>
            <a:off x="6527829" y="945752"/>
            <a:ext cx="49799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sights recorded from 19</a:t>
            </a:r>
            <a:r>
              <a:rPr lang="en-US" dirty="0">
                <a:sym typeface="Symbol" panose="05050102010706020507" pitchFamily="18" charset="2"/>
              </a:rPr>
              <a:t>21 November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The noon sight reduction for 22 November contains an arithmetic error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580F15-9E77-4D57-B9F6-BA5E3392A21F}"/>
              </a:ext>
            </a:extLst>
          </p:cNvPr>
          <p:cNvSpPr txBox="1"/>
          <p:nvPr/>
        </p:nvSpPr>
        <p:spPr>
          <a:xfrm>
            <a:off x="6491253" y="3455627"/>
            <a:ext cx="540639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Correct noon latitude of </a:t>
            </a:r>
            <a:r>
              <a:rPr lang="en-US" i="1" dirty="0"/>
              <a:t>Ocean Camp </a:t>
            </a:r>
            <a:r>
              <a:rPr lang="en-US" dirty="0"/>
              <a:t>is 68</a:t>
            </a:r>
            <a:r>
              <a:rPr lang="en-US" dirty="0">
                <a:sym typeface="Symbol" panose="05050102010706020507" pitchFamily="18" charset="2"/>
              </a:rPr>
              <a:t>3930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>
                <a:sym typeface="Symbol" panose="05050102010706020507" pitchFamily="18" charset="2"/>
              </a:rPr>
              <a:t>1 NM further to the south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1.2 NM SE offset from </a:t>
            </a:r>
            <a:r>
              <a:rPr lang="en-US" i="1" dirty="0">
                <a:sym typeface="Symbol" panose="05050102010706020507" pitchFamily="18" charset="2"/>
              </a:rPr>
              <a:t>Ocean Camp </a:t>
            </a:r>
            <a:r>
              <a:rPr lang="en-US" dirty="0">
                <a:sym typeface="Symbol" panose="05050102010706020507" pitchFamily="18" charset="2"/>
              </a:rPr>
              <a:t>to site of sinking</a:t>
            </a:r>
          </a:p>
          <a:p>
            <a:endParaRPr lang="en-US" dirty="0">
              <a:sym typeface="Symbol" panose="05050102010706020507" pitchFamily="18" charset="2"/>
            </a:endParaRPr>
          </a:p>
          <a:p>
            <a:pPr algn="l"/>
            <a:r>
              <a:rPr lang="en-NZ" sz="1800" b="0" i="0" u="none" strike="noStrike" baseline="0" dirty="0">
                <a:latin typeface="CIDFont+F1"/>
              </a:rPr>
              <a:t>“…our camp is </a:t>
            </a:r>
            <a:r>
              <a:rPr lang="en-US" sz="1800" b="0" i="0" u="none" strike="noStrike" baseline="0" dirty="0">
                <a:latin typeface="CIDFont+F1"/>
              </a:rPr>
              <a:t>roughly 2 m NW of the position of the ship...”  (Worsley 10 Nov)</a:t>
            </a:r>
          </a:p>
          <a:p>
            <a:pPr algn="l"/>
            <a:endParaRPr lang="en-US" sz="1800" b="0" i="0" u="none" strike="noStrike" baseline="0" dirty="0">
              <a:latin typeface="CIDFont+F1"/>
            </a:endParaRPr>
          </a:p>
          <a:p>
            <a:pPr algn="l"/>
            <a:r>
              <a:rPr lang="en-US" sz="1800" b="0" i="0" u="none" strike="noStrike" baseline="0" dirty="0">
                <a:latin typeface="CIDFont+F1"/>
              </a:rPr>
              <a:t>“…there was our poor ship a mile and a half away breathing her last” (Orde-Lees 21 Nov)</a:t>
            </a:r>
          </a:p>
          <a:p>
            <a:pPr algn="l"/>
            <a:endParaRPr lang="en-US" dirty="0">
              <a:latin typeface="CIDFont+F1"/>
              <a:sym typeface="Symbol" panose="05050102010706020507" pitchFamily="18" charset="2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CIDFont+F1"/>
                <a:sym typeface="Symbol" panose="05050102010706020507" pitchFamily="18" charset="2"/>
              </a:rPr>
              <a:t>Positions fixed 19 hours after the sinking!</a:t>
            </a:r>
            <a:endParaRPr lang="en-US" dirty="0">
              <a:sym typeface="Symbol" panose="05050102010706020507" pitchFamily="18" charset="2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C413ABC-0936-8E95-73F3-CFB55DB290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7131311"/>
              </p:ext>
            </p:extLst>
          </p:nvPr>
        </p:nvGraphicFramePr>
        <p:xfrm>
          <a:off x="6591595" y="1927024"/>
          <a:ext cx="5537200" cy="1470660"/>
        </p:xfrm>
        <a:graphic>
          <a:graphicData uri="http://schemas.openxmlformats.org/drawingml/2006/table">
            <a:tbl>
              <a:tblPr/>
              <a:tblGrid>
                <a:gridCol w="3987800">
                  <a:extLst>
                    <a:ext uri="{9D8B030D-6E8A-4147-A177-3AD203B41FA5}">
                      <a16:colId xmlns:a16="http://schemas.microsoft.com/office/drawing/2014/main" val="791680909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1472139076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4294505491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3505539129"/>
                    </a:ext>
                  </a:extLst>
                </a:gridCol>
                <a:gridCol w="88900">
                  <a:extLst>
                    <a:ext uri="{9D8B030D-6E8A-4147-A177-3AD203B41FA5}">
                      <a16:colId xmlns:a16="http://schemas.microsoft.com/office/drawing/2014/main" val="1933096399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4169522872"/>
                    </a:ext>
                  </a:extLst>
                </a:gridCol>
                <a:gridCol w="177800">
                  <a:extLst>
                    <a:ext uri="{9D8B030D-6E8A-4147-A177-3AD203B41FA5}">
                      <a16:colId xmlns:a16="http://schemas.microsoft.com/office/drawing/2014/main" val="799157815"/>
                    </a:ext>
                  </a:extLst>
                </a:gridCol>
              </a:tblGrid>
              <a:tr h="29337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Observed altitude of the Sun's lower limb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800" b="0" i="0" u="none" strike="noStrike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°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800" b="0" i="0" u="none" strike="noStrike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¢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800" b="0" i="0" u="none" strike="noStrike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²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0627398"/>
                  </a:ext>
                </a:extLst>
              </a:tr>
              <a:tr h="29337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True altitude of the Sun's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centre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9240509"/>
                  </a:ext>
                </a:extLst>
              </a:tr>
              <a:tr h="293370">
                <a:tc>
                  <a:txBody>
                    <a:bodyPr/>
                    <a:lstStyle/>
                    <a:p>
                      <a:pPr algn="l" fontAlgn="b"/>
                      <a:r>
                        <a:rPr lang="en-N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Sun's true zenith distance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5485263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l" fontAlgn="b"/>
                      <a:r>
                        <a:rPr lang="en-N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Sun's declination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228362"/>
                  </a:ext>
                </a:extLst>
              </a:tr>
              <a:tr h="293370">
                <a:tc>
                  <a:txBody>
                    <a:bodyPr/>
                    <a:lstStyle/>
                    <a:p>
                      <a:pPr algn="l" fontAlgn="b"/>
                      <a:r>
                        <a:rPr lang="en-N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Latitude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 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18484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8371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5BAA6-A232-4BFE-A2EB-3939FCBA1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545" y="192696"/>
            <a:ext cx="10515600" cy="549275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Lines of Position</a:t>
            </a:r>
            <a:endParaRPr lang="en-NZ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68578A-5D59-42CA-9D8A-B5634EBF6D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45" y="785154"/>
            <a:ext cx="3755453" cy="54118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4EE7B7-F2F8-4277-B8D9-16DB5EF28B8E}"/>
              </a:ext>
            </a:extLst>
          </p:cNvPr>
          <p:cNvSpPr txBox="1"/>
          <p:nvPr/>
        </p:nvSpPr>
        <p:spPr>
          <a:xfrm>
            <a:off x="883049" y="6240202"/>
            <a:ext cx="3255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u="none" strike="noStrike" baseline="0" dirty="0">
                <a:solidFill>
                  <a:srgbClr val="000000"/>
                </a:solidFill>
              </a:rPr>
              <a:t>Bergman and Stuart. Journal of Navigation </a:t>
            </a:r>
            <a:r>
              <a:rPr lang="en-US" sz="1200" b="1" i="0" u="none" strike="noStrike" baseline="0" dirty="0">
                <a:solidFill>
                  <a:srgbClr val="000000"/>
                </a:solidFill>
              </a:rPr>
              <a:t>72</a:t>
            </a:r>
            <a:r>
              <a:rPr lang="en-US" sz="1200" b="0" i="0" u="none" strike="noStrike" baseline="0" dirty="0">
                <a:solidFill>
                  <a:srgbClr val="000000"/>
                </a:solidFill>
              </a:rPr>
              <a:t> (</a:t>
            </a:r>
            <a:r>
              <a:rPr lang="en-US" sz="1200" i="0" u="none" strike="noStrike" baseline="0" dirty="0">
                <a:solidFill>
                  <a:srgbClr val="000000"/>
                </a:solidFill>
              </a:rPr>
              <a:t>2019)</a:t>
            </a:r>
            <a:r>
              <a:rPr lang="en-US" sz="1200" b="0" i="0" u="none" strike="noStrike" baseline="0" dirty="0">
                <a:solidFill>
                  <a:srgbClr val="000000"/>
                </a:solidFill>
              </a:rPr>
              <a:t> 257</a:t>
            </a:r>
            <a:r>
              <a:rPr lang="en-US" sz="1200" b="0" i="0" u="none" strike="noStrike" baseline="0" dirty="0">
                <a:solidFill>
                  <a:srgbClr val="000000"/>
                </a:solidFill>
                <a:sym typeface="Symbol" panose="05050102010706020507" pitchFamily="18" charset="2"/>
              </a:rPr>
              <a:t>268</a:t>
            </a:r>
            <a:endParaRPr lang="en-NZ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7DDC09-0C5B-4508-A1F5-B3D5A58DC699}"/>
              </a:ext>
            </a:extLst>
          </p:cNvPr>
          <p:cNvSpPr txBox="1"/>
          <p:nvPr/>
        </p:nvSpPr>
        <p:spPr>
          <a:xfrm>
            <a:off x="4749655" y="916707"/>
            <a:ext cx="702259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Ocean Camp </a:t>
            </a:r>
            <a:r>
              <a:rPr lang="en-US" dirty="0" err="1"/>
              <a:t>LoPs</a:t>
            </a:r>
            <a:r>
              <a:rPr lang="en-US" dirty="0"/>
              <a:t> plotted from sights as recorded in the log</a:t>
            </a:r>
          </a:p>
          <a:p>
            <a:endParaRPr lang="en-US" dirty="0"/>
          </a:p>
          <a:p>
            <a:pPr lvl="1"/>
            <a:r>
              <a:rPr lang="en-US" dirty="0"/>
              <a:t>Grey bands are ½ NM wide</a:t>
            </a:r>
          </a:p>
          <a:p>
            <a:pPr marL="742950" lvl="1" indent="-285750">
              <a:buFont typeface="Symbol" panose="05050102010706020507" pitchFamily="18" charset="2"/>
              <a:buChar char="·"/>
            </a:pPr>
            <a:r>
              <a:rPr lang="en-US" dirty="0">
                <a:sym typeface="Symbol" panose="05050102010706020507" pitchFamily="18" charset="2"/>
              </a:rPr>
              <a:t>noon positions as recorded in log</a:t>
            </a:r>
          </a:p>
          <a:p>
            <a:pPr lvl="1"/>
            <a:r>
              <a:rPr lang="en-US" sz="2400" b="1" dirty="0">
                <a:solidFill>
                  <a:srgbClr val="FF0000"/>
                </a:solidFill>
                <a:sym typeface="Symbol" panose="05050102010706020507" pitchFamily="18" charset="2"/>
              </a:rPr>
              <a:t> </a:t>
            </a:r>
            <a:r>
              <a:rPr lang="en-US" dirty="0">
                <a:sym typeface="Symbol" panose="05050102010706020507" pitchFamily="18" charset="2"/>
              </a:rPr>
              <a:t> Position of </a:t>
            </a:r>
            <a:r>
              <a:rPr lang="en-US" i="1" dirty="0">
                <a:sym typeface="Symbol" panose="05050102010706020507" pitchFamily="18" charset="2"/>
              </a:rPr>
              <a:t>Endurance</a:t>
            </a:r>
            <a:r>
              <a:rPr lang="en-US" dirty="0">
                <a:sym typeface="Symbol" panose="05050102010706020507" pitchFamily="18" charset="2"/>
              </a:rPr>
              <a:t> as recorded in log</a:t>
            </a:r>
            <a:endParaRPr lang="en-US" dirty="0">
              <a:solidFill>
                <a:srgbClr val="FF0000"/>
              </a:solidFill>
            </a:endParaRPr>
          </a:p>
          <a:p>
            <a:endParaRPr lang="en-NZ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724B79-9354-4A7A-B072-FB0CAB431B84}"/>
              </a:ext>
            </a:extLst>
          </p:cNvPr>
          <p:cNvSpPr txBox="1"/>
          <p:nvPr/>
        </p:nvSpPr>
        <p:spPr>
          <a:xfrm>
            <a:off x="4749655" y="2643922"/>
            <a:ext cx="658890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AM and PM time sights for longitude not taken at optimal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Position depends on estimated or assumed latitude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Rapid drift north between noon sights of 22 and 23 November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Some westward drift over 22 November – net easterly wind</a:t>
            </a:r>
          </a:p>
          <a:p>
            <a:r>
              <a:rPr lang="en-US" u="sng" dirty="0"/>
              <a:t>21 November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CIDFont+F1"/>
              </a:rPr>
              <a:t>“… a SSE fair wind all day” and “</a:t>
            </a:r>
            <a:r>
              <a:rPr lang="en-US" sz="1800" b="0" i="0" u="none" strike="noStrike" baseline="0" dirty="0">
                <a:solidFill>
                  <a:srgbClr val="231F20"/>
                </a:solidFill>
                <a:latin typeface="CIDFont+F1"/>
              </a:rPr>
              <a:t>The wind veered later to the west, and the sun came out at 9 p.m.” (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IDFont+F1"/>
              </a:rPr>
              <a:t>Shackleton)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CIDFont+F1"/>
              </a:rPr>
              <a:t>“wind S. to S.W. increasing about 6pm” (Orde-Lees</a:t>
            </a:r>
            <a:r>
              <a:rPr lang="en-US" dirty="0">
                <a:solidFill>
                  <a:srgbClr val="000000"/>
                </a:solidFill>
                <a:latin typeface="CIDFont+F1"/>
              </a:rPr>
              <a:t>)</a:t>
            </a:r>
            <a:endParaRPr lang="en-US" sz="1800" b="0" i="0" u="none" strike="noStrike" baseline="0" dirty="0">
              <a:solidFill>
                <a:srgbClr val="000000"/>
              </a:solidFill>
              <a:latin typeface="CIDFont+F1"/>
            </a:endParaRPr>
          </a:p>
          <a:p>
            <a:pPr algn="l"/>
            <a:r>
              <a:rPr lang="en-US" u="sng" dirty="0">
                <a:solidFill>
                  <a:srgbClr val="000000"/>
                </a:solidFill>
                <a:latin typeface="CIDFont+F1"/>
              </a:rPr>
              <a:t>22 November</a:t>
            </a:r>
          </a:p>
          <a:p>
            <a:r>
              <a:rPr lang="en-US" dirty="0"/>
              <a:t>“A moderate southerly wind also bodes well, if maintained though our "position" today showed that as yet we were neither north nor west of where we were three days ago; but we have been unable to get a "sight" since then &amp; may have made some southing in the meantime”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IDFont+F1"/>
              </a:rPr>
              <a:t>(Orde-Lees</a:t>
            </a:r>
            <a:r>
              <a:rPr lang="en-US" dirty="0">
                <a:solidFill>
                  <a:srgbClr val="000000"/>
                </a:solidFill>
                <a:latin typeface="CIDFont+F1"/>
              </a:rPr>
              <a:t>)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0378053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1692</TotalTime>
  <Words>2038</Words>
  <Application>Microsoft Office PowerPoint</Application>
  <PresentationFormat>Widescreen</PresentationFormat>
  <Paragraphs>344</Paragraphs>
  <Slides>20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Arial</vt:lpstr>
      <vt:lpstr>Calibri</vt:lpstr>
      <vt:lpstr>Calibri Light</vt:lpstr>
      <vt:lpstr>CIDFont+F1</vt:lpstr>
      <vt:lpstr>CIDFont+F2</vt:lpstr>
      <vt:lpstr>CIDFont+F3</vt:lpstr>
      <vt:lpstr>CIDFont+F4</vt:lpstr>
      <vt:lpstr>Minion Pro</vt:lpstr>
      <vt:lpstr>Minion Pro Med</vt:lpstr>
      <vt:lpstr>Symbol</vt:lpstr>
      <vt:lpstr>Times New Roman</vt:lpstr>
      <vt:lpstr>Webdings</vt:lpstr>
      <vt:lpstr>Wingdings</vt:lpstr>
      <vt:lpstr>Office Theme</vt:lpstr>
      <vt:lpstr>Equation</vt:lpstr>
      <vt:lpstr>Searching for Shackleton’s Vessel Endurance in the numbers</vt:lpstr>
      <vt:lpstr>Imperial Trans-Antarctic Expedition 1914</vt:lpstr>
      <vt:lpstr>Imperial Trans-Antarctic Expedition Timeline</vt:lpstr>
      <vt:lpstr>Search for the Wreck of Endurance</vt:lpstr>
      <vt:lpstr>Celestial Navigation</vt:lpstr>
      <vt:lpstr>Noon Sight for Latitude</vt:lpstr>
      <vt:lpstr>Time Sight for Local Mean Time</vt:lpstr>
      <vt:lpstr>Logbook Entries</vt:lpstr>
      <vt:lpstr>Lines of Position</vt:lpstr>
      <vt:lpstr>Conclusion for Latitude</vt:lpstr>
      <vt:lpstr>Longitude and Chronometers</vt:lpstr>
      <vt:lpstr>Lunar Occultations</vt:lpstr>
      <vt:lpstr>The Chronometers</vt:lpstr>
      <vt:lpstr>Triangulation on Mount Percy</vt:lpstr>
      <vt:lpstr>Elephant Island Time Sight</vt:lpstr>
      <vt:lpstr>Conclusion for Longitude</vt:lpstr>
      <vt:lpstr>Systematic Errors in the Nautical Almanac</vt:lpstr>
      <vt:lpstr>Occultations – Modern Reanalysis</vt:lpstr>
      <vt:lpstr>New conclusion for Longitude</vt:lpstr>
      <vt:lpstr>Endurance22 Search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Seeking Shackleton’s Vessel Endurance</dc:title>
  <dc:creator>Robin Stuart</dc:creator>
  <cp:lastModifiedBy>Robin Stuart</cp:lastModifiedBy>
  <cp:revision>97</cp:revision>
  <dcterms:created xsi:type="dcterms:W3CDTF">2022-04-02T16:31:22Z</dcterms:created>
  <dcterms:modified xsi:type="dcterms:W3CDTF">2022-05-20T19:14:42Z</dcterms:modified>
</cp:coreProperties>
</file>