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handoutMasterIdLst>
    <p:handoutMasterId r:id="rId43"/>
  </p:handoutMasterIdLst>
  <p:sldIdLst>
    <p:sldId id="306" r:id="rId2"/>
    <p:sldId id="334" r:id="rId3"/>
    <p:sldId id="345" r:id="rId4"/>
    <p:sldId id="346" r:id="rId5"/>
    <p:sldId id="257" r:id="rId6"/>
    <p:sldId id="338" r:id="rId7"/>
    <p:sldId id="348" r:id="rId8"/>
    <p:sldId id="349" r:id="rId9"/>
    <p:sldId id="347" r:id="rId10"/>
    <p:sldId id="339" r:id="rId11"/>
    <p:sldId id="351" r:id="rId12"/>
    <p:sldId id="350" r:id="rId13"/>
    <p:sldId id="352" r:id="rId14"/>
    <p:sldId id="361" r:id="rId15"/>
    <p:sldId id="353" r:id="rId16"/>
    <p:sldId id="362" r:id="rId17"/>
    <p:sldId id="314" r:id="rId18"/>
    <p:sldId id="354" r:id="rId19"/>
    <p:sldId id="358" r:id="rId20"/>
    <p:sldId id="318" r:id="rId21"/>
    <p:sldId id="321" r:id="rId22"/>
    <p:sldId id="356" r:id="rId23"/>
    <p:sldId id="357" r:id="rId24"/>
    <p:sldId id="307" r:id="rId25"/>
    <p:sldId id="308" r:id="rId26"/>
    <p:sldId id="309" r:id="rId27"/>
    <p:sldId id="342" r:id="rId28"/>
    <p:sldId id="343" r:id="rId29"/>
    <p:sldId id="344" r:id="rId30"/>
    <p:sldId id="363" r:id="rId31"/>
    <p:sldId id="366" r:id="rId32"/>
    <p:sldId id="359" r:id="rId33"/>
    <p:sldId id="364" r:id="rId34"/>
    <p:sldId id="365" r:id="rId35"/>
    <p:sldId id="360" r:id="rId36"/>
    <p:sldId id="327" r:id="rId37"/>
    <p:sldId id="320" r:id="rId38"/>
    <p:sldId id="265" r:id="rId39"/>
    <p:sldId id="330" r:id="rId40"/>
    <p:sldId id="355"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9922"/>
    <a:srgbClr val="008F39"/>
    <a:srgbClr val="000000"/>
    <a:srgbClr val="20FFFF"/>
    <a:srgbClr val="FD66FF"/>
    <a:srgbClr val="80FF07"/>
    <a:srgbClr val="52687E"/>
    <a:srgbClr val="DA5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50"/>
    <p:restoredTop sz="88318" autoAdjust="0"/>
  </p:normalViewPr>
  <p:slideViewPr>
    <p:cSldViewPr>
      <p:cViewPr varScale="1">
        <p:scale>
          <a:sx n="167" d="100"/>
          <a:sy n="167" d="100"/>
        </p:scale>
        <p:origin x="35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E073E-3365-DD4B-B983-2DA0272D9116}" type="datetimeFigureOut">
              <a:rPr lang="en-US" smtClean="0"/>
              <a:t>10/3/22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B10C7C-1003-3E4F-9FBB-0574D944CDF7}" type="slidenum">
              <a:rPr lang="en-US" smtClean="0"/>
              <a:t>‹#›</a:t>
            </a:fld>
            <a:endParaRPr lang="en-US"/>
          </a:p>
        </p:txBody>
      </p:sp>
    </p:spTree>
    <p:extLst>
      <p:ext uri="{BB962C8B-B14F-4D97-AF65-F5344CB8AC3E}">
        <p14:creationId xmlns:p14="http://schemas.microsoft.com/office/powerpoint/2010/main" val="21511631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EDEBB8D-ABAF-9E4A-BB17-D7AEA81D3F21}" type="slidenum">
              <a:rPr lang="en-US"/>
              <a:pPr/>
              <a:t>‹#›</a:t>
            </a:fld>
            <a:endParaRPr lang="en-US"/>
          </a:p>
        </p:txBody>
      </p:sp>
    </p:spTree>
    <p:extLst>
      <p:ext uri="{BB962C8B-B14F-4D97-AF65-F5344CB8AC3E}">
        <p14:creationId xmlns:p14="http://schemas.microsoft.com/office/powerpoint/2010/main" val="381206038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28A5CBA-D7A7-1F45-89AF-C54BAC4F62D9}" type="slidenum">
              <a:rPr lang="en-US" sz="1200"/>
              <a:pPr/>
              <a:t>1</a:t>
            </a:fld>
            <a:endParaRPr lang="en-US" sz="1200"/>
          </a:p>
        </p:txBody>
      </p:sp>
      <p:sp>
        <p:nvSpPr>
          <p:cNvPr id="17411" name="Rectangle 2"/>
          <p:cNvSpPr>
            <a:spLocks noGrp="1" noRot="1" noChangeAspect="1" noChangeArrowheads="1"/>
          </p:cNvSpPr>
          <p:nvPr>
            <p:ph type="sldImg"/>
          </p:nvPr>
        </p:nvSpPr>
        <p:spPr>
          <a:xfrm>
            <a:off x="1143000" y="685800"/>
            <a:ext cx="4572000" cy="3429000"/>
          </a:xfrm>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0B040B2-ACA2-2747-9381-3791E5FA1609}" type="slidenum">
              <a:rPr lang="en-US" sz="1200"/>
              <a:pPr/>
              <a:t>5</a:t>
            </a:fld>
            <a:endParaRPr lang="en-US" sz="1200"/>
          </a:p>
        </p:txBody>
      </p:sp>
      <p:sp>
        <p:nvSpPr>
          <p:cNvPr id="19459" name="Rectangle 2"/>
          <p:cNvSpPr>
            <a:spLocks noGrp="1" noRot="1" noChangeAspect="1" noChangeArrowheads="1" noTextEdit="1"/>
          </p:cNvSpPr>
          <p:nvPr>
            <p:ph type="sldImg"/>
          </p:nvPr>
        </p:nvSpPr>
        <p:spPr>
          <a:xfrm>
            <a:off x="1143000" y="685800"/>
            <a:ext cx="4572000" cy="3429000"/>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RPC: Resistive Place Chambers: </a:t>
            </a:r>
            <a:r>
              <a:rPr lang="en-US" sz="1200" kern="1200" dirty="0">
                <a:solidFill>
                  <a:schemeClr val="tx1"/>
                </a:solidFill>
                <a:effectLst/>
                <a:latin typeface="Arial" charset="0"/>
                <a:ea typeface="ＭＳ Ｐゴシック" charset="-128"/>
              </a:rPr>
              <a:t>Trigger chambers: </a:t>
            </a:r>
            <a:r>
              <a:rPr lang="en-US" sz="1200" kern="1200" dirty="0">
                <a:solidFill>
                  <a:schemeClr val="tx1"/>
                </a:solidFill>
                <a:effectLst/>
                <a:latin typeface="Arial" charset="0"/>
                <a:ea typeface="ＭＳ Ｐゴシック" charset="-128"/>
                <a:cs typeface="ＭＳ Ｐゴシック" charset="-128"/>
              </a:rPr>
              <a:t>pairs of parallel plastic plates at an electric potential difference, separated by a gas volume, CSC: Cathode Strip Chambers: precision chambers:  composed of copper strips crossed by arrays of wires in a gas mixture. </a:t>
            </a:r>
          </a:p>
          <a:p>
            <a:endParaRPr lang="en-US" sz="1200" kern="1200" dirty="0">
              <a:solidFill>
                <a:schemeClr val="tx1"/>
              </a:solidFill>
              <a:effectLst/>
              <a:latin typeface="Arial"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fld id="{4EDEBB8D-ABAF-9E4A-BB17-D7AEA81D3F21}" type="slidenum">
              <a:rPr lang="en-US" smtClean="0"/>
              <a:pPr/>
              <a:t>11</a:t>
            </a:fld>
            <a:endParaRPr lang="en-US"/>
          </a:p>
        </p:txBody>
      </p:sp>
    </p:spTree>
    <p:extLst>
      <p:ext uri="{BB962C8B-B14F-4D97-AF65-F5344CB8AC3E}">
        <p14:creationId xmlns:p14="http://schemas.microsoft.com/office/powerpoint/2010/main" val="70157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PIP-II: Proton Improvement Plan for neutrino beam for DUNE, LBNF: Long Baseline Neutrino Facility, HEMSF: High Energy Mission Specific Facilities. </a:t>
            </a:r>
          </a:p>
        </p:txBody>
      </p:sp>
      <p:sp>
        <p:nvSpPr>
          <p:cNvPr id="4" name="Slide Number Placeholder 3"/>
          <p:cNvSpPr>
            <a:spLocks noGrp="1"/>
          </p:cNvSpPr>
          <p:nvPr>
            <p:ph type="sldNum" sz="quarter" idx="5"/>
          </p:nvPr>
        </p:nvSpPr>
        <p:spPr/>
        <p:txBody>
          <a:bodyPr/>
          <a:lstStyle/>
          <a:p>
            <a:fld id="{4EDEBB8D-ABAF-9E4A-BB17-D7AEA81D3F21}" type="slidenum">
              <a:rPr lang="en-US" smtClean="0"/>
              <a:pPr/>
              <a:t>19</a:t>
            </a:fld>
            <a:endParaRPr lang="en-US"/>
          </a:p>
        </p:txBody>
      </p:sp>
    </p:spTree>
    <p:extLst>
      <p:ext uri="{BB962C8B-B14F-4D97-AF65-F5344CB8AC3E}">
        <p14:creationId xmlns:p14="http://schemas.microsoft.com/office/powerpoint/2010/main" val="1138459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DEBB8D-ABAF-9E4A-BB17-D7AEA81D3F21}" type="slidenum">
              <a:rPr lang="en-US" smtClean="0"/>
              <a:pPr/>
              <a:t>20</a:t>
            </a:fld>
            <a:endParaRPr lang="en-US"/>
          </a:p>
        </p:txBody>
      </p:sp>
    </p:spTree>
    <p:extLst>
      <p:ext uri="{BB962C8B-B14F-4D97-AF65-F5344CB8AC3E}">
        <p14:creationId xmlns:p14="http://schemas.microsoft.com/office/powerpoint/2010/main" val="35011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2014 D of Transport</a:t>
            </a:r>
            <a:r>
              <a:rPr lang="en-US" baseline="0" dirty="0"/>
              <a:t> survey: 15% of UK people take 70% of flights</a:t>
            </a:r>
            <a:endParaRPr lang="en-US" dirty="0"/>
          </a:p>
        </p:txBody>
      </p:sp>
      <p:sp>
        <p:nvSpPr>
          <p:cNvPr id="4" name="Slide Number Placeholder 3"/>
          <p:cNvSpPr>
            <a:spLocks noGrp="1"/>
          </p:cNvSpPr>
          <p:nvPr>
            <p:ph type="sldNum" sz="quarter" idx="10"/>
          </p:nvPr>
        </p:nvSpPr>
        <p:spPr/>
        <p:txBody>
          <a:bodyPr/>
          <a:lstStyle/>
          <a:p>
            <a:fld id="{4EDEBB8D-ABAF-9E4A-BB17-D7AEA81D3F21}" type="slidenum">
              <a:rPr lang="en-US" smtClean="0"/>
              <a:pPr/>
              <a:t>21</a:t>
            </a:fld>
            <a:endParaRPr lang="en-US"/>
          </a:p>
        </p:txBody>
      </p:sp>
    </p:spTree>
    <p:extLst>
      <p:ext uri="{BB962C8B-B14F-4D97-AF65-F5344CB8AC3E}">
        <p14:creationId xmlns:p14="http://schemas.microsoft.com/office/powerpoint/2010/main" val="421773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DEBB8D-ABAF-9E4A-BB17-D7AEA81D3F21}" type="slidenum">
              <a:rPr lang="en-US" smtClean="0"/>
              <a:pPr/>
              <a:t>29</a:t>
            </a:fld>
            <a:endParaRPr lang="en-US"/>
          </a:p>
        </p:txBody>
      </p:sp>
    </p:spTree>
    <p:extLst>
      <p:ext uri="{BB962C8B-B14F-4D97-AF65-F5344CB8AC3E}">
        <p14:creationId xmlns:p14="http://schemas.microsoft.com/office/powerpoint/2010/main" val="132222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73"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15374"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fld id="{AC7FDB37-07C6-F44E-98A2-9D863968F2D4}" type="slidenum">
              <a:rPr lang="en-US"/>
              <a:pPr/>
              <a:t>‹#›</a:t>
            </a:fld>
            <a:endParaRPr lang="en-US"/>
          </a:p>
        </p:txBody>
      </p:sp>
    </p:spTree>
    <p:extLst>
      <p:ext uri="{BB962C8B-B14F-4D97-AF65-F5344CB8AC3E}">
        <p14:creationId xmlns:p14="http://schemas.microsoft.com/office/powerpoint/2010/main" val="24356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EC4EC0-D90B-5843-80B2-F7001260751A}" type="slidenum">
              <a:rPr lang="en-US"/>
              <a:pPr/>
              <a:t>‹#›</a:t>
            </a:fld>
            <a:endParaRPr lang="en-US"/>
          </a:p>
        </p:txBody>
      </p:sp>
    </p:spTree>
    <p:extLst>
      <p:ext uri="{BB962C8B-B14F-4D97-AF65-F5344CB8AC3E}">
        <p14:creationId xmlns:p14="http://schemas.microsoft.com/office/powerpoint/2010/main" val="46768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8D9B1E-A929-994A-9558-EF8688B8EC72}" type="slidenum">
              <a:rPr lang="en-US"/>
              <a:pPr/>
              <a:t>‹#›</a:t>
            </a:fld>
            <a:endParaRPr lang="en-US"/>
          </a:p>
        </p:txBody>
      </p:sp>
    </p:spTree>
    <p:extLst>
      <p:ext uri="{BB962C8B-B14F-4D97-AF65-F5344CB8AC3E}">
        <p14:creationId xmlns:p14="http://schemas.microsoft.com/office/powerpoint/2010/main" val="346341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Chart Placeholder 2"/>
          <p:cNvSpPr>
            <a:spLocks noGrp="1"/>
          </p:cNvSpPr>
          <p:nvPr>
            <p:ph type="chart" sz="half" idx="1"/>
          </p:nvPr>
        </p:nvSpPr>
        <p:spPr>
          <a:xfrm>
            <a:off x="1219200" y="1676400"/>
            <a:ext cx="3810000" cy="4572000"/>
          </a:xfrm>
        </p:spPr>
        <p:txBody>
          <a:bodyPr/>
          <a:lstStyle/>
          <a:p>
            <a:pPr lvl="0"/>
            <a:endParaRPr lang="en-US" noProof="0"/>
          </a:p>
        </p:txBody>
      </p:sp>
      <p:sp>
        <p:nvSpPr>
          <p:cNvPr id="4" name="Text Placeholder 3"/>
          <p:cNvSpPr>
            <a:spLocks noGrp="1"/>
          </p:cNvSpPr>
          <p:nvPr>
            <p:ph type="body" sz="half" idx="2"/>
          </p:nvPr>
        </p:nvSpPr>
        <p:spPr>
          <a:xfrm>
            <a:off x="51816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DE5211-1E49-6349-AD08-82E67589A88A}" type="slidenum">
              <a:rPr lang="en-US"/>
              <a:pPr/>
              <a:t>‹#›</a:t>
            </a:fld>
            <a:endParaRPr lang="en-US"/>
          </a:p>
        </p:txBody>
      </p:sp>
    </p:spTree>
    <p:extLst>
      <p:ext uri="{BB962C8B-B14F-4D97-AF65-F5344CB8AC3E}">
        <p14:creationId xmlns:p14="http://schemas.microsoft.com/office/powerpoint/2010/main" val="196758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90EE51-FDBF-0C49-B760-D6928B71F14E}" type="slidenum">
              <a:rPr lang="en-US"/>
              <a:pPr/>
              <a:t>‹#›</a:t>
            </a:fld>
            <a:endParaRPr lang="en-US"/>
          </a:p>
        </p:txBody>
      </p:sp>
    </p:spTree>
    <p:extLst>
      <p:ext uri="{BB962C8B-B14F-4D97-AF65-F5344CB8AC3E}">
        <p14:creationId xmlns:p14="http://schemas.microsoft.com/office/powerpoint/2010/main" val="379301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C65CF09-CB9B-B147-9A8A-49C94737A215}" type="slidenum">
              <a:rPr lang="en-US"/>
              <a:pPr/>
              <a:t>‹#›</a:t>
            </a:fld>
            <a:endParaRPr lang="en-US"/>
          </a:p>
        </p:txBody>
      </p:sp>
    </p:spTree>
    <p:extLst>
      <p:ext uri="{BB962C8B-B14F-4D97-AF65-F5344CB8AC3E}">
        <p14:creationId xmlns:p14="http://schemas.microsoft.com/office/powerpoint/2010/main" val="401392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77706A-57B9-BF4B-AA0A-872E699D6A7E}" type="slidenum">
              <a:rPr lang="en-US"/>
              <a:pPr/>
              <a:t>‹#›</a:t>
            </a:fld>
            <a:endParaRPr lang="en-US"/>
          </a:p>
        </p:txBody>
      </p:sp>
    </p:spTree>
    <p:extLst>
      <p:ext uri="{BB962C8B-B14F-4D97-AF65-F5344CB8AC3E}">
        <p14:creationId xmlns:p14="http://schemas.microsoft.com/office/powerpoint/2010/main" val="1216034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DB20A08-9A9B-8647-BA5B-F3D60EF40CC0}" type="slidenum">
              <a:rPr lang="en-US"/>
              <a:pPr/>
              <a:t>‹#›</a:t>
            </a:fld>
            <a:endParaRPr lang="en-US"/>
          </a:p>
        </p:txBody>
      </p:sp>
    </p:spTree>
    <p:extLst>
      <p:ext uri="{BB962C8B-B14F-4D97-AF65-F5344CB8AC3E}">
        <p14:creationId xmlns:p14="http://schemas.microsoft.com/office/powerpoint/2010/main" val="325942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6F1AE62-BA1C-D247-A1A4-71139A2EA370}" type="slidenum">
              <a:rPr lang="en-US"/>
              <a:pPr/>
              <a:t>‹#›</a:t>
            </a:fld>
            <a:endParaRPr lang="en-US"/>
          </a:p>
        </p:txBody>
      </p:sp>
    </p:spTree>
    <p:extLst>
      <p:ext uri="{BB962C8B-B14F-4D97-AF65-F5344CB8AC3E}">
        <p14:creationId xmlns:p14="http://schemas.microsoft.com/office/powerpoint/2010/main" val="187547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B326196-31B3-B945-8273-3C5DF6A0F7F6}" type="slidenum">
              <a:rPr lang="en-US"/>
              <a:pPr/>
              <a:t>‹#›</a:t>
            </a:fld>
            <a:endParaRPr lang="en-US"/>
          </a:p>
        </p:txBody>
      </p:sp>
    </p:spTree>
    <p:extLst>
      <p:ext uri="{BB962C8B-B14F-4D97-AF65-F5344CB8AC3E}">
        <p14:creationId xmlns:p14="http://schemas.microsoft.com/office/powerpoint/2010/main" val="305385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691CB11-0DA2-DA4B-B8B7-01D00CB02A82}" type="slidenum">
              <a:rPr lang="en-US"/>
              <a:pPr/>
              <a:t>‹#›</a:t>
            </a:fld>
            <a:endParaRPr lang="en-US"/>
          </a:p>
        </p:txBody>
      </p:sp>
    </p:spTree>
    <p:extLst>
      <p:ext uri="{BB962C8B-B14F-4D97-AF65-F5344CB8AC3E}">
        <p14:creationId xmlns:p14="http://schemas.microsoft.com/office/powerpoint/2010/main" val="1187342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A84EC5-E76F-8F49-AC34-9CD49C578984}" type="slidenum">
              <a:rPr lang="en-US"/>
              <a:pPr/>
              <a:t>‹#›</a:t>
            </a:fld>
            <a:endParaRPr lang="en-US"/>
          </a:p>
        </p:txBody>
      </p:sp>
    </p:spTree>
    <p:extLst>
      <p:ext uri="{BB962C8B-B14F-4D97-AF65-F5344CB8AC3E}">
        <p14:creationId xmlns:p14="http://schemas.microsoft.com/office/powerpoint/2010/main" val="178846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1800D8-B30E-7148-B77F-2F956CF9EDC3}" type="slidenum">
              <a:rPr lang="en-US"/>
              <a:pPr/>
              <a:t>‹#›</a:t>
            </a:fld>
            <a:endParaRPr lang="en-US"/>
          </a:p>
        </p:txBody>
      </p:sp>
    </p:spTree>
    <p:extLst>
      <p:ext uri="{BB962C8B-B14F-4D97-AF65-F5344CB8AC3E}">
        <p14:creationId xmlns:p14="http://schemas.microsoft.com/office/powerpoint/2010/main" val="291170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687E"/>
        </a:solidFill>
        <a:effectLst/>
      </p:bgPr>
    </p:bg>
    <p:spTree>
      <p:nvGrpSpPr>
        <p:cNvPr id="1" name=""/>
        <p:cNvGrpSpPr/>
        <p:nvPr/>
      </p:nvGrpSpPr>
      <p:grpSpPr>
        <a:xfrm>
          <a:off x="0" y="0"/>
          <a:ext cx="0" cy="0"/>
          <a:chOff x="0" y="0"/>
          <a:chExt cx="0" cy="0"/>
        </a:xfrm>
      </p:grpSpPr>
      <p:sp>
        <p:nvSpPr>
          <p:cNvPr id="14340"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7239000" y="127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E7177AC0-5E7C-444D-B715-40A53328B7D0}" type="slidenum">
              <a:rPr lang="en-US"/>
              <a:pPr/>
              <a:t>‹#›</a:t>
            </a:fld>
            <a:endParaRPr lang="en-US"/>
          </a:p>
        </p:txBody>
      </p:sp>
      <p:sp>
        <p:nvSpPr>
          <p:cNvPr id="10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50"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83714"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ctr" rtl="0" eaLnBrk="0" fontAlgn="base" hangingPunct="0">
        <a:spcBef>
          <a:spcPct val="0"/>
        </a:spcBef>
        <a:spcAft>
          <a:spcPct val="0"/>
        </a:spcAft>
        <a:defRPr sz="4400" b="1">
          <a:solidFill>
            <a:schemeClr val="tx1"/>
          </a:solidFill>
          <a:latin typeface="Corbel"/>
          <a:ea typeface="ＭＳ Ｐゴシック" charset="-128"/>
          <a:cs typeface="Corbe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Corbel"/>
          <a:ea typeface="ＭＳ Ｐゴシック" charset="-128"/>
          <a:cs typeface="Corbel"/>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Corbel"/>
          <a:ea typeface="ＭＳ Ｐゴシック" charset="-128"/>
          <a:cs typeface="Corbel"/>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Corbel"/>
          <a:ea typeface="ＭＳ Ｐゴシック" charset="-128"/>
          <a:cs typeface="Corbel"/>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Corbel"/>
          <a:ea typeface="ＭＳ Ｐゴシック" charset="-128"/>
          <a:cs typeface="Corbe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Corbel"/>
          <a:ea typeface="ＭＳ Ｐゴシック" charset="-128"/>
          <a:cs typeface="Corbel"/>
        </a:defRPr>
      </a:lvl5pPr>
      <a:lvl6pPr marL="25146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hyperlink" Target="https://c2e2.unepdtu.org/wp-content/uploads/sites/3/2020/03/greenhouse-gas-emissions-in-the-ict-sector.pdf" TargetMode="External"/><Relationship Id="rId1" Type="http://schemas.openxmlformats.org/officeDocument/2006/relationships/slideLayout" Target="../slideLayouts/slideLayout2.xml"/><Relationship Id="rId5" Type="http://schemas.openxmlformats.org/officeDocument/2006/relationships/hyperlink" Target="https://www.top500.org/lists/green500/" TargetMode="Externa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hyperlink" Target="ttps://eshq.fnal.gov/environmental-reports/" TargetMode="External"/><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corporation.uk/" TargetMode="External"/><Relationship Id="rId7" Type="http://schemas.openxmlformats.org/officeDocument/2006/relationships/hyperlink" Target="https://www.carbonbrief.org/analysis-what-the-new-ipcc-report-says-about-when-world-may-pass-1-5c-and-2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hyperlink" Target="https://physicsworld.com/a/leading-by-example-going-green-in-the-lab"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hiltner.english.ucsb.edu/index.php/ncnc-guide/" TargetMode="External"/><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theguardian.com/commentisfree/2022/jan/26/carbon-offsetting-environmental-collapse-carbon-land-grab" TargetMode="External"/><Relationship Id="rId5" Type="http://schemas.openxmlformats.org/officeDocument/2006/relationships/hyperlink" Target="https://www.theguardian.com/business/2019/sep/19/airlines-co2-emissions-rising-up-to-70-faster-than-predicted" TargetMode="External"/><Relationship Id="rId4" Type="http://schemas.openxmlformats.org/officeDocument/2006/relationships/hyperlink" Target="https://theicct.org/publications/co2-emissions-commercial-aviation-201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gif"/><Relationship Id="rId7" Type="http://schemas.openxmlformats.org/officeDocument/2006/relationships/image" Target="../media/image46.emf"/><Relationship Id="rId2" Type="http://schemas.openxmlformats.org/officeDocument/2006/relationships/hyperlink" Target="https://www.ipcc.ch/2019/08/08/land-is-a-critical-resource_srccl/" TargetMode="External"/><Relationship Id="rId1" Type="http://schemas.openxmlformats.org/officeDocument/2006/relationships/slideLayout" Target="../slideLayouts/slideLayout2.xml"/><Relationship Id="rId6" Type="http://schemas.openxmlformats.org/officeDocument/2006/relationships/package" Target="../embeddings/Microsoft_Excel_Worksheet1.xlsx"/><Relationship Id="rId5" Type="http://schemas.openxmlformats.org/officeDocument/2006/relationships/image" Target="../media/image45.emf"/><Relationship Id="rId4" Type="http://schemas.openxmlformats.org/officeDocument/2006/relationships/package" Target="../embeddings/Microsoft_Excel_Worksheet.xlsx"/></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erncourier.com/a/energy-efficiency-a-new-frontier/" TargetMode="External"/><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hyperlink" Target="https://arxiv.org/abs/2002.02837"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hyperlink" Target="https://europeanstrategyupdate.web.cern.ch/" TargetMode="Externa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2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snowmass21.org/community/impac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hiltner.english.ucsb.edu/index.php/ncnc-guide/" TargetMode="External"/><Relationship Id="rId2" Type="http://schemas.openxmlformats.org/officeDocument/2006/relationships/hyperlink" Target="https://www.theguardian.com/environment/ng-interactive/2019/jul/19/carbon-calculator-how-taking-one-flight-emits-as-much-as-many-people-do-in-a-year"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www.forbes.com/sites/rrapier/2019/12/04/the-worlds-top-10-carbon-dioxide-emitters/#6d2622102d04" TargetMode="External"/><Relationship Id="rId2" Type="http://schemas.openxmlformats.org/officeDocument/2006/relationships/image" Target="../media/image56.jpg"/><Relationship Id="rId1" Type="http://schemas.openxmlformats.org/officeDocument/2006/relationships/slideLayout" Target="../slideLayouts/slideLayout4.xml"/><Relationship Id="rId5" Type="http://schemas.openxmlformats.org/officeDocument/2006/relationships/hyperlink" Target="https://www.economicshelp.org/blog/10296/economics/top-co2-polluters-highest-per-capita/" TargetMode="Externa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abs/1912.05834"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iied.org/applying-lessons-covid-19-climate-crisi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hse.cern/environment-report-2019-2020" TargetMode="External"/><Relationship Id="rId2" Type="http://schemas.openxmlformats.org/officeDocument/2006/relationships/image" Target="../media/image13.jp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cc-cdr.web.cern.ch/"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hyperlink" Target="https://www.sciencedirect.com/science/article/pii/S0886779820306581?via%3Dihub" TargetMode="External"/><Relationship Id="rId7" Type="http://schemas.openxmlformats.org/officeDocument/2006/relationships/image" Target="../media/image20.png"/><Relationship Id="rId2" Type="http://schemas.openxmlformats.org/officeDocument/2006/relationships/hyperlink" Target="https://www.carbonbrief.org/qa-why-cement-emissions-matter-for-climate-change"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wbcsd.org/Programs/Cities-and-Mobility/Sustainable-Cities/Transforming-the-Built-Environment/Decarbonization/Resources/Net-zero-buildings-Where-do-we-stan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home.cern/news/news/engineering/lhcs-cooling-system-energy-source-cerns-neighbours" TargetMode="Externa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HR0cDovL3d3dy5saXZlc2NpZW5jZS5jb20vaW1hZ2VzL2kvMDAwLzAyNy8yNTMvb3JpZ2luYWwvYmx1ZS1tYXJibGUuanBn.jpg"/>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8469" y="6349"/>
            <a:ext cx="9135533" cy="6851651"/>
          </a:xfrm>
          <a:prstGeom prst="rect">
            <a:avLst/>
          </a:prstGeom>
        </p:spPr>
      </p:pic>
      <p:pic>
        <p:nvPicPr>
          <p:cNvPr id="3" name="Picture 2"/>
          <p:cNvPicPr>
            <a:picLocks noChangeAspect="1"/>
          </p:cNvPicPr>
          <p:nvPr/>
        </p:nvPicPr>
        <p:blipFill>
          <a:blip r:embed="rId4"/>
          <a:stretch>
            <a:fillRect/>
          </a:stretch>
        </p:blipFill>
        <p:spPr>
          <a:xfrm>
            <a:off x="-76200" y="3733801"/>
            <a:ext cx="9144000" cy="1049916"/>
          </a:xfrm>
          <a:prstGeom prst="rect">
            <a:avLst/>
          </a:prstGeom>
        </p:spPr>
      </p:pic>
      <p:sp>
        <p:nvSpPr>
          <p:cNvPr id="122882" name="Rectangle 2"/>
          <p:cNvSpPr>
            <a:spLocks noGrp="1" noChangeArrowheads="1"/>
          </p:cNvSpPr>
          <p:nvPr>
            <p:ph type="ctrTitle"/>
          </p:nvPr>
        </p:nvSpPr>
        <p:spPr>
          <a:xfrm>
            <a:off x="-8469" y="851672"/>
            <a:ext cx="9144000" cy="3429000"/>
          </a:xfrm>
        </p:spPr>
        <p:txBody>
          <a:bodyPr/>
          <a:lstStyle/>
          <a:p>
            <a:pPr eaLnBrk="1" hangingPunct="1"/>
            <a:r>
              <a:rPr lang="en-US" b="0" dirty="0"/>
              <a:t>The Climate Emergency: can Particle Physics ever be sustainable?</a:t>
            </a:r>
            <a:endParaRPr lang="en-US" sz="3200" dirty="0">
              <a:ea typeface="ＭＳ Ｐゴシック" charset="0"/>
            </a:endParaRPr>
          </a:p>
        </p:txBody>
      </p:sp>
      <p:sp>
        <p:nvSpPr>
          <p:cNvPr id="16387" name="Rectangle 3"/>
          <p:cNvSpPr>
            <a:spLocks noGrp="1" noChangeArrowheads="1"/>
          </p:cNvSpPr>
          <p:nvPr>
            <p:ph type="subTitle" idx="1"/>
          </p:nvPr>
        </p:nvSpPr>
        <p:spPr>
          <a:xfrm>
            <a:off x="838200" y="3886200"/>
            <a:ext cx="7086600" cy="2819400"/>
          </a:xfrm>
        </p:spPr>
        <p:txBody>
          <a:bodyPr/>
          <a:lstStyle/>
          <a:p>
            <a:pPr eaLnBrk="1" hangingPunct="1"/>
            <a:r>
              <a:rPr lang="en-US" sz="2000" dirty="0" err="1">
                <a:ea typeface="ＭＳ Ｐゴシック" charset="0"/>
              </a:rPr>
              <a:t>V</a:t>
            </a:r>
            <a:r>
              <a:rPr lang="en-US" altLang="ja-JP" sz="2000" dirty="0" err="1">
                <a:ea typeface="ＭＳ Ｐゴシック" charset="0"/>
              </a:rPr>
              <a:t>é</a:t>
            </a:r>
            <a:r>
              <a:rPr lang="en-US" sz="2000" dirty="0" err="1">
                <a:ea typeface="ＭＳ Ｐゴシック" charset="0"/>
              </a:rPr>
              <a:t>ronique</a:t>
            </a:r>
            <a:r>
              <a:rPr lang="en-US" sz="2000" dirty="0">
                <a:ea typeface="ＭＳ Ｐゴシック" charset="0"/>
              </a:rPr>
              <a:t> Boisvert (b. 329.7 CO2 ppm) </a:t>
            </a:r>
          </a:p>
          <a:p>
            <a:pPr eaLnBrk="1" hangingPunct="1"/>
            <a:r>
              <a:rPr lang="en-US" sz="2000" dirty="0">
                <a:ea typeface="ＭＳ Ｐゴシック" charset="0"/>
              </a:rPr>
              <a:t>@</a:t>
            </a:r>
            <a:r>
              <a:rPr lang="en-US" sz="2000" dirty="0" err="1">
                <a:ea typeface="ＭＳ Ｐゴシック" charset="0"/>
              </a:rPr>
              <a:t>VBoisvertRHULPP</a:t>
            </a:r>
            <a:endParaRPr lang="en-US" sz="2000" dirty="0">
              <a:ea typeface="ＭＳ Ｐゴシック" charset="0"/>
            </a:endParaRPr>
          </a:p>
          <a:p>
            <a:pPr eaLnBrk="1" hangingPunct="1"/>
            <a:endParaRPr lang="en-US" sz="2000" dirty="0">
              <a:solidFill>
                <a:srgbClr val="EA9922"/>
              </a:solidFill>
              <a:ea typeface="ＭＳ Ｐゴシック" charset="0"/>
            </a:endParaRPr>
          </a:p>
          <a:p>
            <a:pPr eaLnBrk="1" hangingPunct="1"/>
            <a:r>
              <a:rPr lang="en-US" sz="2000" dirty="0">
                <a:solidFill>
                  <a:srgbClr val="EA9922"/>
                </a:solidFill>
                <a:ea typeface="ＭＳ Ｐゴシック" charset="0"/>
              </a:rPr>
              <a:t>5th October 2022 (415.9 CO2 ppm)</a:t>
            </a:r>
          </a:p>
        </p:txBody>
      </p:sp>
      <p:pic>
        <p:nvPicPr>
          <p:cNvPr id="2" name="Picture 1"/>
          <p:cNvPicPr>
            <a:picLocks noChangeAspect="1"/>
          </p:cNvPicPr>
          <p:nvPr/>
        </p:nvPicPr>
        <p:blipFill>
          <a:blip r:embed="rId5"/>
          <a:stretch>
            <a:fillRect/>
          </a:stretch>
        </p:blipFill>
        <p:spPr>
          <a:xfrm>
            <a:off x="7162800" y="3779022"/>
            <a:ext cx="1981200" cy="985359"/>
          </a:xfrm>
          <a:prstGeom prst="rect">
            <a:avLst/>
          </a:prstGeom>
        </p:spPr>
      </p:pic>
      <p:sp>
        <p:nvSpPr>
          <p:cNvPr id="6" name="Slide Number Placeholder 5"/>
          <p:cNvSpPr>
            <a:spLocks noGrp="1"/>
          </p:cNvSpPr>
          <p:nvPr>
            <p:ph type="sldNum" sz="quarter" idx="12"/>
          </p:nvPr>
        </p:nvSpPr>
        <p:spPr/>
        <p:txBody>
          <a:bodyPr/>
          <a:lstStyle/>
          <a:p>
            <a:fld id="{AC7FDB37-07C6-F44E-98A2-9D863968F2D4}" type="slidenum">
              <a:rPr lang="en-US" smtClean="0"/>
              <a:pPr/>
              <a:t>1</a:t>
            </a:fld>
            <a:endParaRPr lang="en-US"/>
          </a:p>
        </p:txBody>
      </p:sp>
    </p:spTree>
  </p:cSld>
  <p:clrMapOvr>
    <a:masterClrMapping/>
  </p:clrMapOvr>
  <p:transition advTm="1768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7044-B593-894E-BB41-BDED01FDC333}"/>
              </a:ext>
            </a:extLst>
          </p:cNvPr>
          <p:cNvSpPr>
            <a:spLocks noGrp="1"/>
          </p:cNvSpPr>
          <p:nvPr>
            <p:ph type="title"/>
          </p:nvPr>
        </p:nvSpPr>
        <p:spPr/>
        <p:txBody>
          <a:bodyPr/>
          <a:lstStyle/>
          <a:p>
            <a:r>
              <a:rPr lang="en-US" dirty="0"/>
              <a:t>Emissions from detectors</a:t>
            </a:r>
          </a:p>
        </p:txBody>
      </p:sp>
      <p:sp>
        <p:nvSpPr>
          <p:cNvPr id="3" name="Content Placeholder 2">
            <a:extLst>
              <a:ext uri="{FF2B5EF4-FFF2-40B4-BE49-F238E27FC236}">
                <a16:creationId xmlns:a16="http://schemas.microsoft.com/office/drawing/2014/main" id="{5B67E7FE-1DE1-8849-9F18-93730FE4A7F2}"/>
              </a:ext>
            </a:extLst>
          </p:cNvPr>
          <p:cNvSpPr>
            <a:spLocks noGrp="1"/>
          </p:cNvSpPr>
          <p:nvPr>
            <p:ph idx="1"/>
          </p:nvPr>
        </p:nvSpPr>
        <p:spPr>
          <a:xfrm>
            <a:off x="-9698" y="1076498"/>
            <a:ext cx="9077498" cy="5552902"/>
          </a:xfrm>
        </p:spPr>
        <p:txBody>
          <a:bodyPr/>
          <a:lstStyle/>
          <a:p>
            <a:r>
              <a:rPr lang="en-US" sz="1800" dirty="0">
                <a:solidFill>
                  <a:srgbClr val="EA9922"/>
                </a:solidFill>
              </a:rPr>
              <a:t>Dominant CO2e emissions from CERN: gases used in experiments!</a:t>
            </a:r>
          </a:p>
          <a:p>
            <a:r>
              <a:rPr lang="en-US" sz="1800" dirty="0"/>
              <a:t>Scope 1: direct emissions from organization/vehicles etc.</a:t>
            </a:r>
          </a:p>
          <a:p>
            <a:r>
              <a:rPr lang="en-US" sz="1800" dirty="0"/>
              <a:t>Scope 2: indirect emissions from electricity generation, heating, etc.</a:t>
            </a:r>
          </a:p>
          <a:p>
            <a:r>
              <a:rPr lang="en-US" sz="1800" dirty="0"/>
              <a:t>Scope 3: all other indirect emissions, upstream and downstream (business travel, personnel commutes, catering, etc.)</a:t>
            </a:r>
          </a:p>
          <a:p>
            <a:endParaRPr lang="en-US" dirty="0"/>
          </a:p>
        </p:txBody>
      </p:sp>
      <p:sp>
        <p:nvSpPr>
          <p:cNvPr id="4" name="Slide Number Placeholder 3">
            <a:extLst>
              <a:ext uri="{FF2B5EF4-FFF2-40B4-BE49-F238E27FC236}">
                <a16:creationId xmlns:a16="http://schemas.microsoft.com/office/drawing/2014/main" id="{A583FDB5-ACBB-4649-9131-4FAA32CB6D01}"/>
              </a:ext>
            </a:extLst>
          </p:cNvPr>
          <p:cNvSpPr>
            <a:spLocks noGrp="1"/>
          </p:cNvSpPr>
          <p:nvPr>
            <p:ph type="sldNum" sz="quarter" idx="12"/>
          </p:nvPr>
        </p:nvSpPr>
        <p:spPr/>
        <p:txBody>
          <a:bodyPr/>
          <a:lstStyle/>
          <a:p>
            <a:fld id="{7C65CF09-CB9B-B147-9A8A-49C94737A215}" type="slidenum">
              <a:rPr lang="en-US" smtClean="0"/>
              <a:pPr/>
              <a:t>10</a:t>
            </a:fld>
            <a:endParaRPr lang="en-US"/>
          </a:p>
        </p:txBody>
      </p:sp>
      <p:pic>
        <p:nvPicPr>
          <p:cNvPr id="8" name="Picture 7" descr="Table&#10;&#10;Description automatically generated">
            <a:extLst>
              <a:ext uri="{FF2B5EF4-FFF2-40B4-BE49-F238E27FC236}">
                <a16:creationId xmlns:a16="http://schemas.microsoft.com/office/drawing/2014/main" id="{74D83B6D-FE27-3943-B3AB-F209FE6F8FAF}"/>
              </a:ext>
            </a:extLst>
          </p:cNvPr>
          <p:cNvPicPr>
            <a:picLocks noChangeAspect="1"/>
          </p:cNvPicPr>
          <p:nvPr/>
        </p:nvPicPr>
        <p:blipFill>
          <a:blip r:embed="rId2"/>
          <a:stretch>
            <a:fillRect/>
          </a:stretch>
        </p:blipFill>
        <p:spPr>
          <a:xfrm>
            <a:off x="4857379" y="3429000"/>
            <a:ext cx="4210421" cy="1762900"/>
          </a:xfrm>
          <a:prstGeom prst="rect">
            <a:avLst/>
          </a:prstGeom>
        </p:spPr>
      </p:pic>
      <p:sp>
        <p:nvSpPr>
          <p:cNvPr id="9" name="TextBox 8">
            <a:extLst>
              <a:ext uri="{FF2B5EF4-FFF2-40B4-BE49-F238E27FC236}">
                <a16:creationId xmlns:a16="http://schemas.microsoft.com/office/drawing/2014/main" id="{DB2EA80A-3CEA-2B4A-8A36-8D208D975C9B}"/>
              </a:ext>
            </a:extLst>
          </p:cNvPr>
          <p:cNvSpPr txBox="1"/>
          <p:nvPr/>
        </p:nvSpPr>
        <p:spPr>
          <a:xfrm>
            <a:off x="5286189" y="5448984"/>
            <a:ext cx="3352800" cy="307777"/>
          </a:xfrm>
          <a:prstGeom prst="rect">
            <a:avLst/>
          </a:prstGeom>
          <a:noFill/>
        </p:spPr>
        <p:txBody>
          <a:bodyPr wrap="square" rtlCol="0">
            <a:spAutoFit/>
          </a:bodyPr>
          <a:lstStyle/>
          <a:p>
            <a:r>
              <a:rPr lang="en-US" sz="1400" dirty="0"/>
              <a:t>CERN environmental report 2017-18</a:t>
            </a:r>
          </a:p>
        </p:txBody>
      </p:sp>
      <p:pic>
        <p:nvPicPr>
          <p:cNvPr id="7" name="Picture 6" descr="Chart, bar chart&#10;&#10;Description automatically generated">
            <a:extLst>
              <a:ext uri="{FF2B5EF4-FFF2-40B4-BE49-F238E27FC236}">
                <a16:creationId xmlns:a16="http://schemas.microsoft.com/office/drawing/2014/main" id="{B241F595-2637-5344-8AF8-5D8AEF0AF3DE}"/>
              </a:ext>
            </a:extLst>
          </p:cNvPr>
          <p:cNvPicPr>
            <a:picLocks noChangeAspect="1"/>
          </p:cNvPicPr>
          <p:nvPr/>
        </p:nvPicPr>
        <p:blipFill>
          <a:blip r:embed="rId3"/>
          <a:stretch>
            <a:fillRect/>
          </a:stretch>
        </p:blipFill>
        <p:spPr>
          <a:xfrm>
            <a:off x="242128" y="2819400"/>
            <a:ext cx="4510064" cy="3429000"/>
          </a:xfrm>
          <a:prstGeom prst="rect">
            <a:avLst/>
          </a:prstGeom>
        </p:spPr>
      </p:pic>
    </p:spTree>
    <p:extLst>
      <p:ext uri="{BB962C8B-B14F-4D97-AF65-F5344CB8AC3E}">
        <p14:creationId xmlns:p14="http://schemas.microsoft.com/office/powerpoint/2010/main" val="33618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E458-D8C5-D446-BCB9-3AACB9ED6334}"/>
              </a:ext>
            </a:extLst>
          </p:cNvPr>
          <p:cNvSpPr>
            <a:spLocks noGrp="1"/>
          </p:cNvSpPr>
          <p:nvPr>
            <p:ph type="title"/>
          </p:nvPr>
        </p:nvSpPr>
        <p:spPr/>
        <p:txBody>
          <a:bodyPr/>
          <a:lstStyle/>
          <a:p>
            <a:r>
              <a:rPr lang="en-US" dirty="0"/>
              <a:t>Emissions from detectors</a:t>
            </a:r>
          </a:p>
        </p:txBody>
      </p:sp>
      <p:sp>
        <p:nvSpPr>
          <p:cNvPr id="3" name="Content Placeholder 2">
            <a:extLst>
              <a:ext uri="{FF2B5EF4-FFF2-40B4-BE49-F238E27FC236}">
                <a16:creationId xmlns:a16="http://schemas.microsoft.com/office/drawing/2014/main" id="{EDF23BB6-52D9-9143-91CE-B8A45920966E}"/>
              </a:ext>
            </a:extLst>
          </p:cNvPr>
          <p:cNvSpPr>
            <a:spLocks noGrp="1"/>
          </p:cNvSpPr>
          <p:nvPr>
            <p:ph idx="1"/>
          </p:nvPr>
        </p:nvSpPr>
        <p:spPr>
          <a:xfrm>
            <a:off x="133773" y="1438487"/>
            <a:ext cx="5352627" cy="4572000"/>
          </a:xfrm>
        </p:spPr>
        <p:txBody>
          <a:bodyPr/>
          <a:lstStyle/>
          <a:p>
            <a:r>
              <a:rPr lang="en-US" sz="2000" dirty="0"/>
              <a:t>SF6, HFCs and PFCs: particle detection</a:t>
            </a:r>
          </a:p>
          <a:p>
            <a:r>
              <a:rPr lang="en-US" sz="2000" dirty="0"/>
              <a:t>HFCs and PFCs: detector cooling</a:t>
            </a:r>
          </a:p>
          <a:p>
            <a:r>
              <a:rPr lang="en-US" sz="2000" dirty="0"/>
              <a:t>HFCs: air conditioning systems</a:t>
            </a:r>
          </a:p>
          <a:p>
            <a:r>
              <a:rPr lang="en-US" sz="2000" dirty="0"/>
              <a:t>SF6: also used for electrical insulation in power supply systems</a:t>
            </a:r>
          </a:p>
        </p:txBody>
      </p:sp>
      <p:sp>
        <p:nvSpPr>
          <p:cNvPr id="4" name="Slide Number Placeholder 3">
            <a:extLst>
              <a:ext uri="{FF2B5EF4-FFF2-40B4-BE49-F238E27FC236}">
                <a16:creationId xmlns:a16="http://schemas.microsoft.com/office/drawing/2014/main" id="{3A97CBC3-74A5-9E47-ABE4-BB818705C008}"/>
              </a:ext>
            </a:extLst>
          </p:cNvPr>
          <p:cNvSpPr>
            <a:spLocks noGrp="1"/>
          </p:cNvSpPr>
          <p:nvPr>
            <p:ph type="sldNum" sz="quarter" idx="12"/>
          </p:nvPr>
        </p:nvSpPr>
        <p:spPr/>
        <p:txBody>
          <a:bodyPr/>
          <a:lstStyle/>
          <a:p>
            <a:fld id="{7C65CF09-CB9B-B147-9A8A-49C94737A215}" type="slidenum">
              <a:rPr lang="en-US" smtClean="0"/>
              <a:pPr/>
              <a:t>11</a:t>
            </a:fld>
            <a:endParaRPr lang="en-US"/>
          </a:p>
        </p:txBody>
      </p:sp>
      <p:pic>
        <p:nvPicPr>
          <p:cNvPr id="5" name="Picture 4">
            <a:extLst>
              <a:ext uri="{FF2B5EF4-FFF2-40B4-BE49-F238E27FC236}">
                <a16:creationId xmlns:a16="http://schemas.microsoft.com/office/drawing/2014/main" id="{B227801E-59D4-634A-B7A9-BB211E3B3E1E}"/>
              </a:ext>
            </a:extLst>
          </p:cNvPr>
          <p:cNvPicPr>
            <a:picLocks noChangeAspect="1"/>
          </p:cNvPicPr>
          <p:nvPr/>
        </p:nvPicPr>
        <p:blipFill>
          <a:blip r:embed="rId3"/>
          <a:stretch>
            <a:fillRect/>
          </a:stretch>
        </p:blipFill>
        <p:spPr>
          <a:xfrm>
            <a:off x="5837876" y="1382183"/>
            <a:ext cx="3105331" cy="2470150"/>
          </a:xfrm>
          <a:prstGeom prst="rect">
            <a:avLst/>
          </a:prstGeom>
        </p:spPr>
      </p:pic>
      <p:sp>
        <p:nvSpPr>
          <p:cNvPr id="6" name="TextBox 5">
            <a:extLst>
              <a:ext uri="{FF2B5EF4-FFF2-40B4-BE49-F238E27FC236}">
                <a16:creationId xmlns:a16="http://schemas.microsoft.com/office/drawing/2014/main" id="{369D0B7B-FC32-5442-A8E2-086B6337CF4B}"/>
              </a:ext>
            </a:extLst>
          </p:cNvPr>
          <p:cNvSpPr txBox="1"/>
          <p:nvPr/>
        </p:nvSpPr>
        <p:spPr>
          <a:xfrm>
            <a:off x="6629400" y="1018103"/>
            <a:ext cx="1792778" cy="307777"/>
          </a:xfrm>
          <a:prstGeom prst="rect">
            <a:avLst/>
          </a:prstGeom>
          <a:noFill/>
        </p:spPr>
        <p:txBody>
          <a:bodyPr wrap="square" rtlCol="0">
            <a:spAutoFit/>
          </a:bodyPr>
          <a:lstStyle/>
          <a:p>
            <a:r>
              <a:rPr lang="en-US" sz="1400" dirty="0"/>
              <a:t>Particle detection</a:t>
            </a:r>
          </a:p>
        </p:txBody>
      </p:sp>
      <p:pic>
        <p:nvPicPr>
          <p:cNvPr id="7" name="Picture 6">
            <a:extLst>
              <a:ext uri="{FF2B5EF4-FFF2-40B4-BE49-F238E27FC236}">
                <a16:creationId xmlns:a16="http://schemas.microsoft.com/office/drawing/2014/main" id="{D0D9BF5D-9C5C-6D42-832A-6A5C41269AF6}"/>
              </a:ext>
            </a:extLst>
          </p:cNvPr>
          <p:cNvPicPr>
            <a:picLocks noChangeAspect="1"/>
          </p:cNvPicPr>
          <p:nvPr/>
        </p:nvPicPr>
        <p:blipFill>
          <a:blip r:embed="rId4"/>
          <a:stretch>
            <a:fillRect/>
          </a:stretch>
        </p:blipFill>
        <p:spPr>
          <a:xfrm>
            <a:off x="0" y="3607154"/>
            <a:ext cx="5638800" cy="3215286"/>
          </a:xfrm>
          <a:prstGeom prst="rect">
            <a:avLst/>
          </a:prstGeom>
        </p:spPr>
      </p:pic>
      <p:sp>
        <p:nvSpPr>
          <p:cNvPr id="8" name="Content Placeholder 2">
            <a:extLst>
              <a:ext uri="{FF2B5EF4-FFF2-40B4-BE49-F238E27FC236}">
                <a16:creationId xmlns:a16="http://schemas.microsoft.com/office/drawing/2014/main" id="{491D8B62-34BF-4E49-9F97-79E1F171B992}"/>
              </a:ext>
            </a:extLst>
          </p:cNvPr>
          <p:cNvSpPr txBox="1">
            <a:spLocks/>
          </p:cNvSpPr>
          <p:nvPr/>
        </p:nvSpPr>
        <p:spPr bwMode="auto">
          <a:xfrm>
            <a:off x="5486400" y="4267200"/>
            <a:ext cx="4514427"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Corbel"/>
                <a:ea typeface="ＭＳ Ｐゴシック" charset="-128"/>
                <a:cs typeface="Corbel"/>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Corbel"/>
                <a:ea typeface="ＭＳ Ｐゴシック" charset="-128"/>
                <a:cs typeface="Corbel"/>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Corbel"/>
                <a:ea typeface="ＭＳ Ｐゴシック" charset="-128"/>
                <a:cs typeface="Corbel"/>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Corbel"/>
                <a:ea typeface="ＭＳ Ｐゴシック" charset="-128"/>
                <a:cs typeface="Corbe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Corbel"/>
                <a:ea typeface="ＭＳ Ｐゴシック" charset="-128"/>
                <a:cs typeface="Corbel"/>
              </a:defRPr>
            </a:lvl5pPr>
            <a:lvl6pPr marL="25146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9pPr>
          </a:lstStyle>
          <a:p>
            <a:r>
              <a:rPr lang="en-US" sz="2000" kern="0" dirty="0"/>
              <a:t>Gas recirculation is 90%</a:t>
            </a:r>
          </a:p>
        </p:txBody>
      </p:sp>
    </p:spTree>
    <p:extLst>
      <p:ext uri="{BB962C8B-B14F-4D97-AF65-F5344CB8AC3E}">
        <p14:creationId xmlns:p14="http://schemas.microsoft.com/office/powerpoint/2010/main" val="35315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37455-AED9-E746-BB41-65C562FDD59C}"/>
              </a:ext>
            </a:extLst>
          </p:cNvPr>
          <p:cNvSpPr>
            <a:spLocks noGrp="1"/>
          </p:cNvSpPr>
          <p:nvPr>
            <p:ph type="title"/>
          </p:nvPr>
        </p:nvSpPr>
        <p:spPr>
          <a:xfrm>
            <a:off x="191429" y="0"/>
            <a:ext cx="8915400" cy="914400"/>
          </a:xfrm>
        </p:spPr>
        <p:txBody>
          <a:bodyPr/>
          <a:lstStyle/>
          <a:p>
            <a:r>
              <a:rPr lang="en-US" dirty="0"/>
              <a:t>Emissions from detectors</a:t>
            </a:r>
          </a:p>
        </p:txBody>
      </p:sp>
      <p:sp>
        <p:nvSpPr>
          <p:cNvPr id="4" name="Slide Number Placeholder 3">
            <a:extLst>
              <a:ext uri="{FF2B5EF4-FFF2-40B4-BE49-F238E27FC236}">
                <a16:creationId xmlns:a16="http://schemas.microsoft.com/office/drawing/2014/main" id="{6A2AC76C-6486-C446-AD8D-F7AB3B832B20}"/>
              </a:ext>
            </a:extLst>
          </p:cNvPr>
          <p:cNvSpPr>
            <a:spLocks noGrp="1"/>
          </p:cNvSpPr>
          <p:nvPr>
            <p:ph type="sldNum" sz="quarter" idx="12"/>
          </p:nvPr>
        </p:nvSpPr>
        <p:spPr/>
        <p:txBody>
          <a:bodyPr/>
          <a:lstStyle/>
          <a:p>
            <a:fld id="{7C65CF09-CB9B-B147-9A8A-49C94737A215}" type="slidenum">
              <a:rPr lang="en-US" smtClean="0"/>
              <a:pPr/>
              <a:t>12</a:t>
            </a:fld>
            <a:endParaRPr lang="en-US"/>
          </a:p>
        </p:txBody>
      </p:sp>
      <p:pic>
        <p:nvPicPr>
          <p:cNvPr id="7" name="Picture 6">
            <a:extLst>
              <a:ext uri="{FF2B5EF4-FFF2-40B4-BE49-F238E27FC236}">
                <a16:creationId xmlns:a16="http://schemas.microsoft.com/office/drawing/2014/main" id="{48CEE2C2-11D3-EC44-BE24-1345048EEAF6}"/>
              </a:ext>
            </a:extLst>
          </p:cNvPr>
          <p:cNvPicPr>
            <a:picLocks noChangeAspect="1"/>
          </p:cNvPicPr>
          <p:nvPr/>
        </p:nvPicPr>
        <p:blipFill>
          <a:blip r:embed="rId2"/>
          <a:stretch>
            <a:fillRect/>
          </a:stretch>
        </p:blipFill>
        <p:spPr>
          <a:xfrm>
            <a:off x="1600200" y="768198"/>
            <a:ext cx="6484435" cy="2825902"/>
          </a:xfrm>
          <a:prstGeom prst="rect">
            <a:avLst/>
          </a:prstGeom>
        </p:spPr>
      </p:pic>
      <p:sp>
        <p:nvSpPr>
          <p:cNvPr id="8" name="TextBox 7">
            <a:extLst>
              <a:ext uri="{FF2B5EF4-FFF2-40B4-BE49-F238E27FC236}">
                <a16:creationId xmlns:a16="http://schemas.microsoft.com/office/drawing/2014/main" id="{691B3C19-7554-8E48-8C40-5B8735C8CF7A}"/>
              </a:ext>
            </a:extLst>
          </p:cNvPr>
          <p:cNvSpPr txBox="1"/>
          <p:nvPr/>
        </p:nvSpPr>
        <p:spPr>
          <a:xfrm>
            <a:off x="76200" y="1981200"/>
            <a:ext cx="1600200" cy="738664"/>
          </a:xfrm>
          <a:prstGeom prst="rect">
            <a:avLst/>
          </a:prstGeom>
          <a:noFill/>
        </p:spPr>
        <p:txBody>
          <a:bodyPr wrap="square" rtlCol="0">
            <a:spAutoFit/>
          </a:bodyPr>
          <a:lstStyle/>
          <a:p>
            <a:r>
              <a:rPr lang="en-US" sz="1400" dirty="0"/>
              <a:t>Beatrice </a:t>
            </a:r>
            <a:r>
              <a:rPr lang="en-US" sz="1400" dirty="0" err="1"/>
              <a:t>Mandelli</a:t>
            </a:r>
            <a:r>
              <a:rPr lang="en-US" sz="1400" dirty="0"/>
              <a:t>, CERN Gas Systems</a:t>
            </a:r>
          </a:p>
        </p:txBody>
      </p:sp>
      <p:pic>
        <p:nvPicPr>
          <p:cNvPr id="9" name="Picture 8">
            <a:extLst>
              <a:ext uri="{FF2B5EF4-FFF2-40B4-BE49-F238E27FC236}">
                <a16:creationId xmlns:a16="http://schemas.microsoft.com/office/drawing/2014/main" id="{7C3EE7BD-2A1C-9343-AADD-EF43F1045D56}"/>
              </a:ext>
            </a:extLst>
          </p:cNvPr>
          <p:cNvPicPr>
            <a:picLocks noChangeAspect="1"/>
          </p:cNvPicPr>
          <p:nvPr/>
        </p:nvPicPr>
        <p:blipFill>
          <a:blip r:embed="rId3"/>
          <a:stretch>
            <a:fillRect/>
          </a:stretch>
        </p:blipFill>
        <p:spPr>
          <a:xfrm>
            <a:off x="2466278" y="3616402"/>
            <a:ext cx="4365702" cy="3117594"/>
          </a:xfrm>
          <a:prstGeom prst="rect">
            <a:avLst/>
          </a:prstGeom>
        </p:spPr>
      </p:pic>
    </p:spTree>
    <p:extLst>
      <p:ext uri="{BB962C8B-B14F-4D97-AF65-F5344CB8AC3E}">
        <p14:creationId xmlns:p14="http://schemas.microsoft.com/office/powerpoint/2010/main" val="280603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FB6-4AF4-9841-93C2-12F871FBE77A}"/>
              </a:ext>
            </a:extLst>
          </p:cNvPr>
          <p:cNvSpPr>
            <a:spLocks noGrp="1"/>
          </p:cNvSpPr>
          <p:nvPr>
            <p:ph type="title"/>
          </p:nvPr>
        </p:nvSpPr>
        <p:spPr/>
        <p:txBody>
          <a:bodyPr/>
          <a:lstStyle/>
          <a:p>
            <a:r>
              <a:rPr lang="en-US" dirty="0"/>
              <a:t>Emissions from detectors: solutions</a:t>
            </a:r>
          </a:p>
        </p:txBody>
      </p:sp>
      <p:sp>
        <p:nvSpPr>
          <p:cNvPr id="7" name="Content Placeholder 6">
            <a:extLst>
              <a:ext uri="{FF2B5EF4-FFF2-40B4-BE49-F238E27FC236}">
                <a16:creationId xmlns:a16="http://schemas.microsoft.com/office/drawing/2014/main" id="{018B0608-8830-6244-ACFD-55D6D78611E1}"/>
              </a:ext>
            </a:extLst>
          </p:cNvPr>
          <p:cNvSpPr>
            <a:spLocks noGrp="1"/>
          </p:cNvSpPr>
          <p:nvPr>
            <p:ph idx="1"/>
          </p:nvPr>
        </p:nvSpPr>
        <p:spPr>
          <a:xfrm>
            <a:off x="228600" y="990600"/>
            <a:ext cx="8763000" cy="4572000"/>
          </a:xfrm>
        </p:spPr>
        <p:txBody>
          <a:bodyPr/>
          <a:lstStyle/>
          <a:p>
            <a:r>
              <a:rPr lang="en-US" sz="2000" dirty="0"/>
              <a:t>2020: </a:t>
            </a:r>
            <a:r>
              <a:rPr lang="en-US" sz="1800" dirty="0"/>
              <a:t>CERN launched a working group on managing F-gases, with representatives from the departments concerned and the large LHC experiments. The group looked at issues such as the implementation of a </a:t>
            </a:r>
            <a:r>
              <a:rPr lang="en-US" sz="1800" dirty="0" err="1"/>
              <a:t>centralised</a:t>
            </a:r>
            <a:r>
              <a:rPr lang="en-US" sz="1800" dirty="0"/>
              <a:t> F-gas procurement policy, leak detection, replacement alternatives, training courses for personnel handling F-gases, and improving traceability and reporting.</a:t>
            </a:r>
          </a:p>
        </p:txBody>
      </p:sp>
      <p:sp>
        <p:nvSpPr>
          <p:cNvPr id="3" name="Slide Number Placeholder 2">
            <a:extLst>
              <a:ext uri="{FF2B5EF4-FFF2-40B4-BE49-F238E27FC236}">
                <a16:creationId xmlns:a16="http://schemas.microsoft.com/office/drawing/2014/main" id="{9BFC8046-0509-D645-AE6E-D1E47BD951DA}"/>
              </a:ext>
            </a:extLst>
          </p:cNvPr>
          <p:cNvSpPr>
            <a:spLocks noGrp="1"/>
          </p:cNvSpPr>
          <p:nvPr>
            <p:ph type="sldNum" sz="quarter" idx="12"/>
          </p:nvPr>
        </p:nvSpPr>
        <p:spPr/>
        <p:txBody>
          <a:bodyPr/>
          <a:lstStyle/>
          <a:p>
            <a:fld id="{2B326196-31B3-B945-8273-3C5DF6A0F7F6}" type="slidenum">
              <a:rPr lang="en-US" smtClean="0"/>
              <a:pPr/>
              <a:t>13</a:t>
            </a:fld>
            <a:endParaRPr lang="en-US"/>
          </a:p>
        </p:txBody>
      </p:sp>
      <p:pic>
        <p:nvPicPr>
          <p:cNvPr id="6" name="Picture 5">
            <a:extLst>
              <a:ext uri="{FF2B5EF4-FFF2-40B4-BE49-F238E27FC236}">
                <a16:creationId xmlns:a16="http://schemas.microsoft.com/office/drawing/2014/main" id="{D36922D5-2884-7F45-A4F7-893A888A6372}"/>
              </a:ext>
            </a:extLst>
          </p:cNvPr>
          <p:cNvPicPr>
            <a:picLocks noChangeAspect="1"/>
          </p:cNvPicPr>
          <p:nvPr/>
        </p:nvPicPr>
        <p:blipFill>
          <a:blip r:embed="rId2"/>
          <a:stretch>
            <a:fillRect/>
          </a:stretch>
        </p:blipFill>
        <p:spPr>
          <a:xfrm>
            <a:off x="1083336" y="2659566"/>
            <a:ext cx="6977327" cy="4038600"/>
          </a:xfrm>
          <a:prstGeom prst="rect">
            <a:avLst/>
          </a:prstGeom>
        </p:spPr>
      </p:pic>
    </p:spTree>
    <p:extLst>
      <p:ext uri="{BB962C8B-B14F-4D97-AF65-F5344CB8AC3E}">
        <p14:creationId xmlns:p14="http://schemas.microsoft.com/office/powerpoint/2010/main" val="92899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A736-3522-3147-BCE1-EA2DD6843BFD}"/>
              </a:ext>
            </a:extLst>
          </p:cNvPr>
          <p:cNvSpPr>
            <a:spLocks noGrp="1"/>
          </p:cNvSpPr>
          <p:nvPr>
            <p:ph type="title"/>
          </p:nvPr>
        </p:nvSpPr>
        <p:spPr/>
        <p:txBody>
          <a:bodyPr/>
          <a:lstStyle/>
          <a:p>
            <a:r>
              <a:rPr lang="en-US" dirty="0"/>
              <a:t>Emissions from detectors: solutions</a:t>
            </a:r>
          </a:p>
        </p:txBody>
      </p:sp>
      <p:sp>
        <p:nvSpPr>
          <p:cNvPr id="3" name="Content Placeholder 2">
            <a:extLst>
              <a:ext uri="{FF2B5EF4-FFF2-40B4-BE49-F238E27FC236}">
                <a16:creationId xmlns:a16="http://schemas.microsoft.com/office/drawing/2014/main" id="{E7EE7E8F-8E10-C440-843F-C27E2AD7F780}"/>
              </a:ext>
            </a:extLst>
          </p:cNvPr>
          <p:cNvSpPr>
            <a:spLocks noGrp="1"/>
          </p:cNvSpPr>
          <p:nvPr>
            <p:ph idx="1"/>
          </p:nvPr>
        </p:nvSpPr>
        <p:spPr>
          <a:xfrm>
            <a:off x="304800" y="1318846"/>
            <a:ext cx="4876800" cy="5462954"/>
          </a:xfrm>
        </p:spPr>
        <p:txBody>
          <a:bodyPr/>
          <a:lstStyle/>
          <a:p>
            <a:r>
              <a:rPr lang="en-US" sz="2000" dirty="0"/>
              <a:t>Alternative gas example: replace CF4</a:t>
            </a:r>
          </a:p>
          <a:p>
            <a:r>
              <a:rPr lang="en-US" sz="2000" dirty="0"/>
              <a:t>CF4 prevents ageing, improves timing resolution and is a scintillator</a:t>
            </a:r>
          </a:p>
          <a:p>
            <a:r>
              <a:rPr lang="en-US" sz="2000" dirty="0"/>
              <a:t>CMS CSC: currently 10% CF4</a:t>
            </a:r>
          </a:p>
          <a:p>
            <a:pPr lvl="1"/>
            <a:r>
              <a:rPr lang="en-US" sz="2000" dirty="0"/>
              <a:t>Reduce concentration to 5%</a:t>
            </a:r>
          </a:p>
          <a:p>
            <a:pPr lvl="1"/>
            <a:r>
              <a:rPr lang="en-US" sz="2000" dirty="0"/>
              <a:t>Replace with CF3l or HFO1234ze</a:t>
            </a:r>
          </a:p>
          <a:p>
            <a:r>
              <a:rPr lang="en-US" sz="2000" dirty="0" err="1"/>
              <a:t>LHCb</a:t>
            </a:r>
            <a:r>
              <a:rPr lang="en-US" sz="2000" dirty="0"/>
              <a:t> RICH studies:</a:t>
            </a:r>
          </a:p>
          <a:p>
            <a:pPr lvl="1"/>
            <a:r>
              <a:rPr lang="en-US" sz="2000" dirty="0"/>
              <a:t>CF4 or C4F10 used for good refractive index</a:t>
            </a:r>
          </a:p>
          <a:p>
            <a:pPr lvl="1"/>
            <a:r>
              <a:rPr lang="en-US" sz="2000" dirty="0"/>
              <a:t>Could replace C4F10 with C4H10 but flammable</a:t>
            </a:r>
          </a:p>
          <a:p>
            <a:pPr lvl="1"/>
            <a:r>
              <a:rPr lang="en-US" sz="2000" dirty="0"/>
              <a:t>Replace CF4 with CO2: under study</a:t>
            </a:r>
          </a:p>
          <a:p>
            <a:pPr lvl="1"/>
            <a:r>
              <a:rPr lang="en-US" sz="2000" dirty="0"/>
              <a:t>Use of </a:t>
            </a:r>
            <a:r>
              <a:rPr lang="en-US" sz="2000" dirty="0" err="1"/>
              <a:t>SiPM</a:t>
            </a:r>
            <a:r>
              <a:rPr lang="en-US" sz="2000" dirty="0"/>
              <a:t> to reduce the chromatic error and increase the yield</a:t>
            </a:r>
          </a:p>
        </p:txBody>
      </p:sp>
      <p:sp>
        <p:nvSpPr>
          <p:cNvPr id="4" name="Slide Number Placeholder 3">
            <a:extLst>
              <a:ext uri="{FF2B5EF4-FFF2-40B4-BE49-F238E27FC236}">
                <a16:creationId xmlns:a16="http://schemas.microsoft.com/office/drawing/2014/main" id="{8D0A33EF-1CB6-9749-8792-E9F725536B3D}"/>
              </a:ext>
            </a:extLst>
          </p:cNvPr>
          <p:cNvSpPr>
            <a:spLocks noGrp="1"/>
          </p:cNvSpPr>
          <p:nvPr>
            <p:ph type="sldNum" sz="quarter" idx="12"/>
          </p:nvPr>
        </p:nvSpPr>
        <p:spPr/>
        <p:txBody>
          <a:bodyPr/>
          <a:lstStyle/>
          <a:p>
            <a:fld id="{7C65CF09-CB9B-B147-9A8A-49C94737A215}" type="slidenum">
              <a:rPr lang="en-US" smtClean="0"/>
              <a:pPr/>
              <a:t>14</a:t>
            </a:fld>
            <a:endParaRPr lang="en-US"/>
          </a:p>
        </p:txBody>
      </p:sp>
      <p:pic>
        <p:nvPicPr>
          <p:cNvPr id="5" name="Picture 4">
            <a:extLst>
              <a:ext uri="{FF2B5EF4-FFF2-40B4-BE49-F238E27FC236}">
                <a16:creationId xmlns:a16="http://schemas.microsoft.com/office/drawing/2014/main" id="{F7F19B6C-AD59-044B-AE3D-CB9F2AC9C2BB}"/>
              </a:ext>
            </a:extLst>
          </p:cNvPr>
          <p:cNvPicPr>
            <a:picLocks noChangeAspect="1"/>
          </p:cNvPicPr>
          <p:nvPr/>
        </p:nvPicPr>
        <p:blipFill>
          <a:blip r:embed="rId2"/>
          <a:stretch>
            <a:fillRect/>
          </a:stretch>
        </p:blipFill>
        <p:spPr>
          <a:xfrm>
            <a:off x="5722302" y="1248841"/>
            <a:ext cx="3040698" cy="2870985"/>
          </a:xfrm>
          <a:prstGeom prst="rect">
            <a:avLst/>
          </a:prstGeom>
        </p:spPr>
      </p:pic>
      <p:sp>
        <p:nvSpPr>
          <p:cNvPr id="6" name="TextBox 5">
            <a:extLst>
              <a:ext uri="{FF2B5EF4-FFF2-40B4-BE49-F238E27FC236}">
                <a16:creationId xmlns:a16="http://schemas.microsoft.com/office/drawing/2014/main" id="{8F6518DA-600C-BC49-BE61-4484A71E6E37}"/>
              </a:ext>
            </a:extLst>
          </p:cNvPr>
          <p:cNvSpPr txBox="1"/>
          <p:nvPr/>
        </p:nvSpPr>
        <p:spPr>
          <a:xfrm>
            <a:off x="6553200" y="990600"/>
            <a:ext cx="2667000" cy="276999"/>
          </a:xfrm>
          <a:prstGeom prst="rect">
            <a:avLst/>
          </a:prstGeom>
          <a:noFill/>
        </p:spPr>
        <p:txBody>
          <a:bodyPr wrap="square" rtlCol="0">
            <a:spAutoFit/>
          </a:bodyPr>
          <a:lstStyle/>
          <a:p>
            <a:r>
              <a:rPr lang="en-US" sz="1200" dirty="0"/>
              <a:t>Presented at DPF 2019</a:t>
            </a:r>
          </a:p>
        </p:txBody>
      </p:sp>
      <p:pic>
        <p:nvPicPr>
          <p:cNvPr id="7" name="Picture 6">
            <a:extLst>
              <a:ext uri="{FF2B5EF4-FFF2-40B4-BE49-F238E27FC236}">
                <a16:creationId xmlns:a16="http://schemas.microsoft.com/office/drawing/2014/main" id="{63AF1855-CC14-6442-B1B7-82587DB9CB36}"/>
              </a:ext>
            </a:extLst>
          </p:cNvPr>
          <p:cNvPicPr>
            <a:picLocks noChangeAspect="1"/>
          </p:cNvPicPr>
          <p:nvPr/>
        </p:nvPicPr>
        <p:blipFill>
          <a:blip r:embed="rId3"/>
          <a:stretch>
            <a:fillRect/>
          </a:stretch>
        </p:blipFill>
        <p:spPr>
          <a:xfrm>
            <a:off x="5272564" y="4312356"/>
            <a:ext cx="3547879" cy="2393244"/>
          </a:xfrm>
          <a:prstGeom prst="rect">
            <a:avLst/>
          </a:prstGeom>
        </p:spPr>
      </p:pic>
      <p:sp>
        <p:nvSpPr>
          <p:cNvPr id="9" name="TextBox 8">
            <a:extLst>
              <a:ext uri="{FF2B5EF4-FFF2-40B4-BE49-F238E27FC236}">
                <a16:creationId xmlns:a16="http://schemas.microsoft.com/office/drawing/2014/main" id="{C40F6AE1-0B42-584B-AC05-9072B08B7D19}"/>
              </a:ext>
            </a:extLst>
          </p:cNvPr>
          <p:cNvSpPr txBox="1"/>
          <p:nvPr/>
        </p:nvSpPr>
        <p:spPr>
          <a:xfrm>
            <a:off x="7084017" y="4109275"/>
            <a:ext cx="1924343" cy="276999"/>
          </a:xfrm>
          <a:prstGeom prst="rect">
            <a:avLst/>
          </a:prstGeom>
          <a:noFill/>
        </p:spPr>
        <p:txBody>
          <a:bodyPr wrap="square">
            <a:spAutoFit/>
          </a:bodyPr>
          <a:lstStyle/>
          <a:p>
            <a:r>
              <a:rPr lang="en-US" sz="1200" dirty="0">
                <a:effectLst/>
                <a:latin typeface="Helvetica" pitchFamily="2" charset="0"/>
              </a:rPr>
              <a:t>S. </a:t>
            </a:r>
            <a:r>
              <a:rPr lang="en-US" sz="1200" dirty="0" err="1">
                <a:effectLst/>
                <a:latin typeface="Helvetica" pitchFamily="2" charset="0"/>
              </a:rPr>
              <a:t>Easo</a:t>
            </a:r>
            <a:r>
              <a:rPr lang="en-US" sz="1200" dirty="0">
                <a:effectLst/>
                <a:latin typeface="Helvetica" pitchFamily="2" charset="0"/>
              </a:rPr>
              <a:t> and O. </a:t>
            </a:r>
            <a:r>
              <a:rPr lang="en-US" sz="1200" dirty="0" err="1">
                <a:effectLst/>
                <a:latin typeface="Helvetica" pitchFamily="2" charset="0"/>
              </a:rPr>
              <a:t>Ullaland</a:t>
            </a:r>
            <a:endParaRPr lang="en-US" sz="1200" dirty="0">
              <a:effectLst/>
              <a:latin typeface="Helvetica" pitchFamily="2" charset="0"/>
            </a:endParaRPr>
          </a:p>
        </p:txBody>
      </p:sp>
      <p:sp>
        <p:nvSpPr>
          <p:cNvPr id="10" name="TextBox 9">
            <a:extLst>
              <a:ext uri="{FF2B5EF4-FFF2-40B4-BE49-F238E27FC236}">
                <a16:creationId xmlns:a16="http://schemas.microsoft.com/office/drawing/2014/main" id="{45393DCB-82C1-E447-BC34-191500C851F6}"/>
              </a:ext>
            </a:extLst>
          </p:cNvPr>
          <p:cNvSpPr txBox="1"/>
          <p:nvPr/>
        </p:nvSpPr>
        <p:spPr>
          <a:xfrm>
            <a:off x="-26963" y="6497469"/>
            <a:ext cx="4343400" cy="307777"/>
          </a:xfrm>
          <a:prstGeom prst="rect">
            <a:avLst/>
          </a:prstGeom>
          <a:noFill/>
        </p:spPr>
        <p:txBody>
          <a:bodyPr wrap="square" rtlCol="0">
            <a:spAutoFit/>
          </a:bodyPr>
          <a:lstStyle/>
          <a:p>
            <a:r>
              <a:rPr lang="en-US" sz="1400" dirty="0"/>
              <a:t>Beatrice </a:t>
            </a:r>
            <a:r>
              <a:rPr lang="en-US" sz="1400" dirty="0" err="1"/>
              <a:t>Mandelli</a:t>
            </a:r>
            <a:r>
              <a:rPr lang="en-US" sz="1400" dirty="0"/>
              <a:t>, CERN Gas Systems</a:t>
            </a:r>
          </a:p>
        </p:txBody>
      </p:sp>
    </p:spTree>
    <p:extLst>
      <p:ext uri="{BB962C8B-B14F-4D97-AF65-F5344CB8AC3E}">
        <p14:creationId xmlns:p14="http://schemas.microsoft.com/office/powerpoint/2010/main" val="29589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F370-9325-EF40-8BEF-A4C17C16921A}"/>
              </a:ext>
            </a:extLst>
          </p:cNvPr>
          <p:cNvSpPr>
            <a:spLocks noGrp="1"/>
          </p:cNvSpPr>
          <p:nvPr>
            <p:ph type="title"/>
          </p:nvPr>
        </p:nvSpPr>
        <p:spPr/>
        <p:txBody>
          <a:bodyPr/>
          <a:lstStyle/>
          <a:p>
            <a:r>
              <a:rPr lang="en-US" dirty="0"/>
              <a:t>Emissions from detectors: solutions</a:t>
            </a:r>
          </a:p>
        </p:txBody>
      </p:sp>
      <p:sp>
        <p:nvSpPr>
          <p:cNvPr id="3" name="Slide Number Placeholder 2">
            <a:extLst>
              <a:ext uri="{FF2B5EF4-FFF2-40B4-BE49-F238E27FC236}">
                <a16:creationId xmlns:a16="http://schemas.microsoft.com/office/drawing/2014/main" id="{CFBC1FB6-B155-2740-8E40-2F1A677FADCF}"/>
              </a:ext>
            </a:extLst>
          </p:cNvPr>
          <p:cNvSpPr>
            <a:spLocks noGrp="1"/>
          </p:cNvSpPr>
          <p:nvPr>
            <p:ph type="sldNum" sz="quarter" idx="12"/>
          </p:nvPr>
        </p:nvSpPr>
        <p:spPr/>
        <p:txBody>
          <a:bodyPr/>
          <a:lstStyle/>
          <a:p>
            <a:fld id="{2B326196-31B3-B945-8273-3C5DF6A0F7F6}" type="slidenum">
              <a:rPr lang="en-US" smtClean="0"/>
              <a:pPr/>
              <a:t>15</a:t>
            </a:fld>
            <a:endParaRPr lang="en-US"/>
          </a:p>
        </p:txBody>
      </p:sp>
      <p:pic>
        <p:nvPicPr>
          <p:cNvPr id="6" name="Picture 5">
            <a:extLst>
              <a:ext uri="{FF2B5EF4-FFF2-40B4-BE49-F238E27FC236}">
                <a16:creationId xmlns:a16="http://schemas.microsoft.com/office/drawing/2014/main" id="{F527B4C4-0A63-AB42-B20A-74609F94A446}"/>
              </a:ext>
            </a:extLst>
          </p:cNvPr>
          <p:cNvPicPr>
            <a:picLocks noChangeAspect="1"/>
          </p:cNvPicPr>
          <p:nvPr/>
        </p:nvPicPr>
        <p:blipFill>
          <a:blip r:embed="rId2"/>
          <a:stretch>
            <a:fillRect/>
          </a:stretch>
        </p:blipFill>
        <p:spPr>
          <a:xfrm>
            <a:off x="609600" y="1060131"/>
            <a:ext cx="7710869" cy="5615732"/>
          </a:xfrm>
          <a:prstGeom prst="rect">
            <a:avLst/>
          </a:prstGeom>
        </p:spPr>
      </p:pic>
    </p:spTree>
    <p:extLst>
      <p:ext uri="{BB962C8B-B14F-4D97-AF65-F5344CB8AC3E}">
        <p14:creationId xmlns:p14="http://schemas.microsoft.com/office/powerpoint/2010/main" val="1165856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D752-E30C-364C-BA59-1813835D7FD6}"/>
              </a:ext>
            </a:extLst>
          </p:cNvPr>
          <p:cNvSpPr>
            <a:spLocks noGrp="1"/>
          </p:cNvSpPr>
          <p:nvPr>
            <p:ph type="title"/>
          </p:nvPr>
        </p:nvSpPr>
        <p:spPr/>
        <p:txBody>
          <a:bodyPr/>
          <a:lstStyle/>
          <a:p>
            <a:r>
              <a:rPr lang="en-US" dirty="0"/>
              <a:t>Emissions from detectors: solutions</a:t>
            </a:r>
          </a:p>
        </p:txBody>
      </p:sp>
      <p:sp>
        <p:nvSpPr>
          <p:cNvPr id="3" name="Content Placeholder 2">
            <a:extLst>
              <a:ext uri="{FF2B5EF4-FFF2-40B4-BE49-F238E27FC236}">
                <a16:creationId xmlns:a16="http://schemas.microsoft.com/office/drawing/2014/main" id="{AA0EA74A-04D8-AA48-A2B4-2F19E04B1C21}"/>
              </a:ext>
            </a:extLst>
          </p:cNvPr>
          <p:cNvSpPr>
            <a:spLocks noGrp="1"/>
          </p:cNvSpPr>
          <p:nvPr>
            <p:ph idx="1"/>
          </p:nvPr>
        </p:nvSpPr>
        <p:spPr>
          <a:xfrm>
            <a:off x="152400" y="1524000"/>
            <a:ext cx="4648200" cy="4572000"/>
          </a:xfrm>
        </p:spPr>
        <p:txBody>
          <a:bodyPr/>
          <a:lstStyle/>
          <a:p>
            <a:r>
              <a:rPr lang="en-US" sz="2000" dirty="0"/>
              <a:t>FCC-</a:t>
            </a:r>
            <a:r>
              <a:rPr lang="en-US" sz="2000" dirty="0" err="1"/>
              <a:t>ee</a:t>
            </a:r>
            <a:r>
              <a:rPr lang="en-US" sz="2000" dirty="0"/>
              <a:t> detectors:</a:t>
            </a:r>
          </a:p>
          <a:p>
            <a:r>
              <a:rPr lang="en-US" sz="2000" dirty="0"/>
              <a:t>CLD (similar to CLIC): RPCs for the muon detector</a:t>
            </a:r>
          </a:p>
          <a:p>
            <a:r>
              <a:rPr lang="en-US" sz="2000" dirty="0"/>
              <a:t>IDEA: large drift chamber (similar to KLOE and MEG2) containing He:iC4H10 90:10, iC4H10 GWP: ~3, for muon: large area </a:t>
            </a:r>
            <a:r>
              <a:rPr lang="en-US" sz="2000" dirty="0" err="1"/>
              <a:t>μ-Rwell</a:t>
            </a:r>
            <a:r>
              <a:rPr lang="en-US" sz="2000" dirty="0"/>
              <a:t> chambers, also use 10% iC4H10</a:t>
            </a:r>
          </a:p>
          <a:p>
            <a:r>
              <a:rPr lang="en-US" sz="2000" dirty="0">
                <a:solidFill>
                  <a:srgbClr val="EA9922"/>
                </a:solidFill>
              </a:rPr>
              <a:t>Crucial to do R&amp;D in finding replacements or ensure 100% leak-free and 100% recirculation</a:t>
            </a:r>
          </a:p>
        </p:txBody>
      </p:sp>
      <p:sp>
        <p:nvSpPr>
          <p:cNvPr id="4" name="Slide Number Placeholder 3">
            <a:extLst>
              <a:ext uri="{FF2B5EF4-FFF2-40B4-BE49-F238E27FC236}">
                <a16:creationId xmlns:a16="http://schemas.microsoft.com/office/drawing/2014/main" id="{9974E25F-202C-594C-9ADF-20FB03076FE7}"/>
              </a:ext>
            </a:extLst>
          </p:cNvPr>
          <p:cNvSpPr>
            <a:spLocks noGrp="1"/>
          </p:cNvSpPr>
          <p:nvPr>
            <p:ph type="sldNum" sz="quarter" idx="12"/>
          </p:nvPr>
        </p:nvSpPr>
        <p:spPr/>
        <p:txBody>
          <a:bodyPr/>
          <a:lstStyle/>
          <a:p>
            <a:fld id="{7C65CF09-CB9B-B147-9A8A-49C94737A215}" type="slidenum">
              <a:rPr lang="en-US" smtClean="0"/>
              <a:pPr/>
              <a:t>16</a:t>
            </a:fld>
            <a:endParaRPr lang="en-US"/>
          </a:p>
        </p:txBody>
      </p:sp>
      <p:pic>
        <p:nvPicPr>
          <p:cNvPr id="6" name="Picture 5">
            <a:extLst>
              <a:ext uri="{FF2B5EF4-FFF2-40B4-BE49-F238E27FC236}">
                <a16:creationId xmlns:a16="http://schemas.microsoft.com/office/drawing/2014/main" id="{866307D6-D1DF-B24D-98A3-D61896DEBEE2}"/>
              </a:ext>
            </a:extLst>
          </p:cNvPr>
          <p:cNvPicPr>
            <a:picLocks noChangeAspect="1"/>
          </p:cNvPicPr>
          <p:nvPr/>
        </p:nvPicPr>
        <p:blipFill>
          <a:blip r:embed="rId2"/>
          <a:stretch>
            <a:fillRect/>
          </a:stretch>
        </p:blipFill>
        <p:spPr>
          <a:xfrm>
            <a:off x="5105400" y="1219200"/>
            <a:ext cx="3799504" cy="2298700"/>
          </a:xfrm>
          <a:prstGeom prst="rect">
            <a:avLst/>
          </a:prstGeom>
        </p:spPr>
      </p:pic>
      <p:pic>
        <p:nvPicPr>
          <p:cNvPr id="7" name="Picture 6">
            <a:extLst>
              <a:ext uri="{FF2B5EF4-FFF2-40B4-BE49-F238E27FC236}">
                <a16:creationId xmlns:a16="http://schemas.microsoft.com/office/drawing/2014/main" id="{89A8F4AB-94A5-1745-8A0F-01F23D4CD743}"/>
              </a:ext>
            </a:extLst>
          </p:cNvPr>
          <p:cNvPicPr>
            <a:picLocks noChangeAspect="1"/>
          </p:cNvPicPr>
          <p:nvPr/>
        </p:nvPicPr>
        <p:blipFill>
          <a:blip r:embed="rId3"/>
          <a:stretch>
            <a:fillRect/>
          </a:stretch>
        </p:blipFill>
        <p:spPr>
          <a:xfrm>
            <a:off x="5257800" y="4038600"/>
            <a:ext cx="3429000" cy="2571750"/>
          </a:xfrm>
          <a:prstGeom prst="rect">
            <a:avLst/>
          </a:prstGeom>
        </p:spPr>
      </p:pic>
      <p:sp>
        <p:nvSpPr>
          <p:cNvPr id="9" name="TextBox 8">
            <a:extLst>
              <a:ext uri="{FF2B5EF4-FFF2-40B4-BE49-F238E27FC236}">
                <a16:creationId xmlns:a16="http://schemas.microsoft.com/office/drawing/2014/main" id="{B7311E44-DA4B-CC42-930F-748A5697BA08}"/>
              </a:ext>
            </a:extLst>
          </p:cNvPr>
          <p:cNvSpPr txBox="1"/>
          <p:nvPr/>
        </p:nvSpPr>
        <p:spPr>
          <a:xfrm>
            <a:off x="5257800" y="3729949"/>
            <a:ext cx="4688058" cy="276999"/>
          </a:xfrm>
          <a:prstGeom prst="rect">
            <a:avLst/>
          </a:prstGeom>
          <a:noFill/>
        </p:spPr>
        <p:txBody>
          <a:bodyPr wrap="square">
            <a:spAutoFit/>
          </a:bodyPr>
          <a:lstStyle/>
          <a:p>
            <a:r>
              <a:rPr lang="en-US" sz="1200" dirty="0">
                <a:effectLst/>
                <a:latin typeface="Helvetica" pitchFamily="2" charset="0"/>
              </a:rPr>
              <a:t>G. </a:t>
            </a:r>
            <a:r>
              <a:rPr lang="en-US" sz="1200" dirty="0" err="1">
                <a:effectLst/>
                <a:latin typeface="Helvetica" pitchFamily="2" charset="0"/>
              </a:rPr>
              <a:t>Bencivenni</a:t>
            </a:r>
            <a:r>
              <a:rPr lang="en-US" sz="1200" dirty="0">
                <a:effectLst/>
                <a:latin typeface="Helvetica" pitchFamily="2" charset="0"/>
              </a:rPr>
              <a:t> et al 2017 JINST 12 C06027</a:t>
            </a:r>
          </a:p>
        </p:txBody>
      </p:sp>
      <p:sp>
        <p:nvSpPr>
          <p:cNvPr id="10" name="TextBox 9">
            <a:extLst>
              <a:ext uri="{FF2B5EF4-FFF2-40B4-BE49-F238E27FC236}">
                <a16:creationId xmlns:a16="http://schemas.microsoft.com/office/drawing/2014/main" id="{7C32DDDF-B819-8C44-BC3F-83919F7BCAA8}"/>
              </a:ext>
            </a:extLst>
          </p:cNvPr>
          <p:cNvSpPr txBox="1"/>
          <p:nvPr/>
        </p:nvSpPr>
        <p:spPr>
          <a:xfrm>
            <a:off x="5410200" y="990600"/>
            <a:ext cx="1600200" cy="276999"/>
          </a:xfrm>
          <a:prstGeom prst="rect">
            <a:avLst/>
          </a:prstGeom>
          <a:noFill/>
        </p:spPr>
        <p:txBody>
          <a:bodyPr wrap="square" rtlCol="0">
            <a:spAutoFit/>
          </a:bodyPr>
          <a:lstStyle/>
          <a:p>
            <a:r>
              <a:rPr lang="en-US" sz="1200" dirty="0"/>
              <a:t>FCC-</a:t>
            </a:r>
            <a:r>
              <a:rPr lang="en-US" sz="1200" dirty="0" err="1"/>
              <a:t>ee</a:t>
            </a:r>
            <a:r>
              <a:rPr lang="en-US" sz="1200" dirty="0"/>
              <a:t> CDR</a:t>
            </a:r>
          </a:p>
        </p:txBody>
      </p:sp>
    </p:spTree>
    <p:extLst>
      <p:ext uri="{BB962C8B-B14F-4D97-AF65-F5344CB8AC3E}">
        <p14:creationId xmlns:p14="http://schemas.microsoft.com/office/powerpoint/2010/main" val="95858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Emissions from Computing</a:t>
            </a:r>
          </a:p>
        </p:txBody>
      </p:sp>
      <p:sp>
        <p:nvSpPr>
          <p:cNvPr id="5" name="Content Placeholder 4">
            <a:extLst>
              <a:ext uri="{FF2B5EF4-FFF2-40B4-BE49-F238E27FC236}">
                <a16:creationId xmlns:a16="http://schemas.microsoft.com/office/drawing/2014/main" id="{5DC7FCF9-7787-E847-A20B-2760B404E305}"/>
              </a:ext>
            </a:extLst>
          </p:cNvPr>
          <p:cNvSpPr>
            <a:spLocks noGrp="1"/>
          </p:cNvSpPr>
          <p:nvPr>
            <p:ph idx="1"/>
          </p:nvPr>
        </p:nvSpPr>
        <p:spPr>
          <a:xfrm>
            <a:off x="152400" y="1143000"/>
            <a:ext cx="4419600" cy="4572000"/>
          </a:xfrm>
        </p:spPr>
        <p:txBody>
          <a:bodyPr/>
          <a:lstStyle/>
          <a:p>
            <a:r>
              <a:rPr lang="en-US" sz="2000" dirty="0"/>
              <a:t>Global IT sector </a:t>
            </a:r>
            <a:r>
              <a:rPr lang="en-US" sz="2000" dirty="0">
                <a:hlinkClick r:id="rId2"/>
              </a:rPr>
              <a:t>could be </a:t>
            </a:r>
            <a:r>
              <a:rPr lang="en-US" sz="2000" dirty="0"/>
              <a:t>2-6% of global CO2e emissions, growing to 20% by 2030 </a:t>
            </a:r>
          </a:p>
          <a:p>
            <a:r>
              <a:rPr lang="en-US" sz="2000" dirty="0"/>
              <a:t>70% from data </a:t>
            </a:r>
            <a:r>
              <a:rPr lang="en-US" sz="2000" dirty="0" err="1"/>
              <a:t>centres</a:t>
            </a:r>
            <a:r>
              <a:rPr lang="en-US" sz="2000" dirty="0"/>
              <a:t> and communication networks</a:t>
            </a:r>
          </a:p>
          <a:p>
            <a:r>
              <a:rPr lang="en-US" sz="2000" dirty="0"/>
              <a:t>HEP uses Grid </a:t>
            </a:r>
            <a:r>
              <a:rPr lang="en-US" sz="2000" dirty="0" err="1"/>
              <a:t>centres</a:t>
            </a:r>
            <a:r>
              <a:rPr lang="en-US" sz="2000" dirty="0"/>
              <a:t> all over the world, yet emissions from electricity vary wildly</a:t>
            </a:r>
          </a:p>
        </p:txBody>
      </p:sp>
      <p:sp>
        <p:nvSpPr>
          <p:cNvPr id="3" name="Slide Number Placeholder 2"/>
          <p:cNvSpPr>
            <a:spLocks noGrp="1"/>
          </p:cNvSpPr>
          <p:nvPr>
            <p:ph type="sldNum" sz="quarter" idx="12"/>
          </p:nvPr>
        </p:nvSpPr>
        <p:spPr/>
        <p:txBody>
          <a:bodyPr/>
          <a:lstStyle/>
          <a:p>
            <a:fld id="{2B326196-31B3-B945-8273-3C5DF6A0F7F6}" type="slidenum">
              <a:rPr lang="en-US" smtClean="0"/>
              <a:pPr/>
              <a:t>17</a:t>
            </a:fld>
            <a:endParaRPr lang="en-US"/>
          </a:p>
        </p:txBody>
      </p:sp>
      <p:pic>
        <p:nvPicPr>
          <p:cNvPr id="6" name="Picture 5">
            <a:extLst>
              <a:ext uri="{FF2B5EF4-FFF2-40B4-BE49-F238E27FC236}">
                <a16:creationId xmlns:a16="http://schemas.microsoft.com/office/drawing/2014/main" id="{2CDC3659-2E6A-2C42-91A9-F4132B0E6F3F}"/>
              </a:ext>
            </a:extLst>
          </p:cNvPr>
          <p:cNvPicPr>
            <a:picLocks noChangeAspect="1"/>
          </p:cNvPicPr>
          <p:nvPr/>
        </p:nvPicPr>
        <p:blipFill>
          <a:blip r:embed="rId3"/>
          <a:stretch>
            <a:fillRect/>
          </a:stretch>
        </p:blipFill>
        <p:spPr>
          <a:xfrm>
            <a:off x="4647271" y="1295400"/>
            <a:ext cx="3669738" cy="2899863"/>
          </a:xfrm>
          <a:prstGeom prst="rect">
            <a:avLst/>
          </a:prstGeom>
        </p:spPr>
      </p:pic>
      <p:pic>
        <p:nvPicPr>
          <p:cNvPr id="8" name="Picture 7" descr="Chart, bar chart, histogram&#10;&#10;Description automatically generated">
            <a:extLst>
              <a:ext uri="{FF2B5EF4-FFF2-40B4-BE49-F238E27FC236}">
                <a16:creationId xmlns:a16="http://schemas.microsoft.com/office/drawing/2014/main" id="{5C6F0A11-FCDC-6647-B91A-DCF5A4A0764F}"/>
              </a:ext>
            </a:extLst>
          </p:cNvPr>
          <p:cNvPicPr>
            <a:picLocks noChangeAspect="1"/>
          </p:cNvPicPr>
          <p:nvPr/>
        </p:nvPicPr>
        <p:blipFill>
          <a:blip r:embed="rId4"/>
          <a:stretch>
            <a:fillRect/>
          </a:stretch>
        </p:blipFill>
        <p:spPr>
          <a:xfrm>
            <a:off x="112278" y="3886200"/>
            <a:ext cx="4497358" cy="2755900"/>
          </a:xfrm>
          <a:prstGeom prst="rect">
            <a:avLst/>
          </a:prstGeom>
        </p:spPr>
      </p:pic>
      <p:sp>
        <p:nvSpPr>
          <p:cNvPr id="9" name="Content Placeholder 4">
            <a:extLst>
              <a:ext uri="{FF2B5EF4-FFF2-40B4-BE49-F238E27FC236}">
                <a16:creationId xmlns:a16="http://schemas.microsoft.com/office/drawing/2014/main" id="{B5DA1F1B-9804-0941-83FE-2F4BAC386DDF}"/>
              </a:ext>
            </a:extLst>
          </p:cNvPr>
          <p:cNvSpPr txBox="1">
            <a:spLocks/>
          </p:cNvSpPr>
          <p:nvPr/>
        </p:nvSpPr>
        <p:spPr bwMode="auto">
          <a:xfrm>
            <a:off x="4496730" y="4159951"/>
            <a:ext cx="4419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Corbel"/>
                <a:ea typeface="ＭＳ Ｐゴシック" charset="-128"/>
                <a:cs typeface="Corbel"/>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Corbel"/>
                <a:ea typeface="ＭＳ Ｐゴシック" charset="-128"/>
                <a:cs typeface="Corbel"/>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Corbel"/>
                <a:ea typeface="ＭＳ Ｐゴシック" charset="-128"/>
                <a:cs typeface="Corbel"/>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Corbel"/>
                <a:ea typeface="ＭＳ Ｐゴシック" charset="-128"/>
                <a:cs typeface="Corbe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Corbel"/>
                <a:ea typeface="ＭＳ Ｐゴシック" charset="-128"/>
                <a:cs typeface="Corbel"/>
              </a:defRPr>
            </a:lvl5pPr>
            <a:lvl6pPr marL="25146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9pPr>
          </a:lstStyle>
          <a:p>
            <a:r>
              <a:rPr lang="en-US" sz="2000" kern="0" dirty="0"/>
              <a:t>Solutions: </a:t>
            </a:r>
          </a:p>
          <a:p>
            <a:pPr lvl="1"/>
            <a:r>
              <a:rPr lang="en-US" sz="1600" kern="0" dirty="0"/>
              <a:t>Choose sites with green electricity…</a:t>
            </a:r>
          </a:p>
          <a:p>
            <a:pPr lvl="1"/>
            <a:r>
              <a:rPr lang="en-US" sz="1600" kern="0" dirty="0">
                <a:hlinkClick r:id="rId5"/>
              </a:rPr>
              <a:t>Green500 list</a:t>
            </a:r>
            <a:endParaRPr lang="en-US" sz="1600" kern="0" dirty="0"/>
          </a:p>
          <a:p>
            <a:pPr lvl="1"/>
            <a:r>
              <a:rPr lang="en-US" sz="1600" kern="0" dirty="0"/>
              <a:t>Optimize your code </a:t>
            </a:r>
            <a:r>
              <a:rPr lang="en-US" sz="1600" kern="0" dirty="0">
                <a:sym typeface="Wingdings" pitchFamily="2" charset="2"/>
              </a:rPr>
              <a:t>;-)</a:t>
            </a:r>
            <a:endParaRPr lang="en-US" sz="1600" kern="0" dirty="0"/>
          </a:p>
          <a:p>
            <a:r>
              <a:rPr lang="en-US" sz="2000" kern="0" dirty="0"/>
              <a:t>Far future (2040):</a:t>
            </a:r>
          </a:p>
          <a:p>
            <a:pPr lvl="1"/>
            <a:r>
              <a:rPr lang="en-US" sz="1600" kern="0" dirty="0"/>
              <a:t>All OECD electricity grids will be fully green…</a:t>
            </a:r>
          </a:p>
          <a:p>
            <a:pPr lvl="1"/>
            <a:r>
              <a:rPr lang="en-US" sz="1600" kern="0" dirty="0"/>
              <a:t>…. But huge demand for electricity</a:t>
            </a:r>
          </a:p>
        </p:txBody>
      </p:sp>
    </p:spTree>
    <p:extLst>
      <p:ext uri="{BB962C8B-B14F-4D97-AF65-F5344CB8AC3E}">
        <p14:creationId xmlns:p14="http://schemas.microsoft.com/office/powerpoint/2010/main" val="391015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CF30-4631-F346-88CB-24ABFB5274FB}"/>
              </a:ext>
            </a:extLst>
          </p:cNvPr>
          <p:cNvSpPr>
            <a:spLocks noGrp="1"/>
          </p:cNvSpPr>
          <p:nvPr>
            <p:ph type="title"/>
          </p:nvPr>
        </p:nvSpPr>
        <p:spPr>
          <a:xfrm>
            <a:off x="169127" y="12700"/>
            <a:ext cx="8915400" cy="1143000"/>
          </a:xfrm>
        </p:spPr>
        <p:txBody>
          <a:bodyPr/>
          <a:lstStyle/>
          <a:p>
            <a:r>
              <a:rPr lang="en-US" dirty="0"/>
              <a:t>Emissions from FNAL</a:t>
            </a:r>
          </a:p>
        </p:txBody>
      </p:sp>
      <p:sp>
        <p:nvSpPr>
          <p:cNvPr id="3" name="Content Placeholder 2">
            <a:extLst>
              <a:ext uri="{FF2B5EF4-FFF2-40B4-BE49-F238E27FC236}">
                <a16:creationId xmlns:a16="http://schemas.microsoft.com/office/drawing/2014/main" id="{581B405A-9B02-AD48-B378-94B7CF6850DC}"/>
              </a:ext>
            </a:extLst>
          </p:cNvPr>
          <p:cNvSpPr>
            <a:spLocks noGrp="1"/>
          </p:cNvSpPr>
          <p:nvPr>
            <p:ph idx="1"/>
          </p:nvPr>
        </p:nvSpPr>
        <p:spPr>
          <a:xfrm>
            <a:off x="169127" y="762000"/>
            <a:ext cx="8686800" cy="4572000"/>
          </a:xfrm>
        </p:spPr>
        <p:txBody>
          <a:bodyPr/>
          <a:lstStyle/>
          <a:p>
            <a:r>
              <a:rPr lang="en-US" sz="1600" dirty="0"/>
              <a:t>In the US, DOE requirements to report yearly on environmental impacts including emissions</a:t>
            </a:r>
          </a:p>
          <a:p>
            <a:r>
              <a:rPr lang="en-US" sz="1600" dirty="0"/>
              <a:t>REC: Renewable Energy Certificates</a:t>
            </a:r>
          </a:p>
        </p:txBody>
      </p:sp>
      <p:sp>
        <p:nvSpPr>
          <p:cNvPr id="4" name="Slide Number Placeholder 3">
            <a:extLst>
              <a:ext uri="{FF2B5EF4-FFF2-40B4-BE49-F238E27FC236}">
                <a16:creationId xmlns:a16="http://schemas.microsoft.com/office/drawing/2014/main" id="{E5B946D0-73F4-9A42-AD75-E26287DCAA8C}"/>
              </a:ext>
            </a:extLst>
          </p:cNvPr>
          <p:cNvSpPr>
            <a:spLocks noGrp="1"/>
          </p:cNvSpPr>
          <p:nvPr>
            <p:ph type="sldNum" sz="quarter" idx="12"/>
          </p:nvPr>
        </p:nvSpPr>
        <p:spPr/>
        <p:txBody>
          <a:bodyPr/>
          <a:lstStyle/>
          <a:p>
            <a:fld id="{7C65CF09-CB9B-B147-9A8A-49C94737A215}" type="slidenum">
              <a:rPr lang="en-US" smtClean="0"/>
              <a:pPr/>
              <a:t>18</a:t>
            </a:fld>
            <a:endParaRPr lang="en-US"/>
          </a:p>
        </p:txBody>
      </p:sp>
      <p:pic>
        <p:nvPicPr>
          <p:cNvPr id="5" name="Picture 4">
            <a:extLst>
              <a:ext uri="{FF2B5EF4-FFF2-40B4-BE49-F238E27FC236}">
                <a16:creationId xmlns:a16="http://schemas.microsoft.com/office/drawing/2014/main" id="{EA18A678-BD0A-FD4C-91E0-C100D21F9D44}"/>
              </a:ext>
            </a:extLst>
          </p:cNvPr>
          <p:cNvPicPr>
            <a:picLocks noChangeAspect="1"/>
          </p:cNvPicPr>
          <p:nvPr/>
        </p:nvPicPr>
        <p:blipFill>
          <a:blip r:embed="rId2"/>
          <a:stretch>
            <a:fillRect/>
          </a:stretch>
        </p:blipFill>
        <p:spPr>
          <a:xfrm>
            <a:off x="1524000" y="1828800"/>
            <a:ext cx="6299200" cy="4876800"/>
          </a:xfrm>
          <a:prstGeom prst="rect">
            <a:avLst/>
          </a:prstGeom>
        </p:spPr>
      </p:pic>
      <p:sp>
        <p:nvSpPr>
          <p:cNvPr id="6" name="TextBox 5">
            <a:extLst>
              <a:ext uri="{FF2B5EF4-FFF2-40B4-BE49-F238E27FC236}">
                <a16:creationId xmlns:a16="http://schemas.microsoft.com/office/drawing/2014/main" id="{700B8F0A-61DD-9E48-8B6B-51CF2FA3EE08}"/>
              </a:ext>
            </a:extLst>
          </p:cNvPr>
          <p:cNvSpPr txBox="1"/>
          <p:nvPr/>
        </p:nvSpPr>
        <p:spPr>
          <a:xfrm>
            <a:off x="169127" y="2743200"/>
            <a:ext cx="1151673" cy="553998"/>
          </a:xfrm>
          <a:prstGeom prst="rect">
            <a:avLst/>
          </a:prstGeom>
          <a:noFill/>
        </p:spPr>
        <p:txBody>
          <a:bodyPr wrap="square" rtlCol="0">
            <a:spAutoFit/>
          </a:bodyPr>
          <a:lstStyle/>
          <a:p>
            <a:r>
              <a:rPr lang="en-US" sz="1000" dirty="0">
                <a:latin typeface="Corbel" panose="020B0503020204020204" pitchFamily="34" charset="0"/>
                <a:hlinkClick r:id="rId3"/>
              </a:rPr>
              <a:t>2019 FNAL Environment Report</a:t>
            </a:r>
            <a:endParaRPr lang="en-US" sz="1000" dirty="0">
              <a:latin typeface="Corbel" panose="020B0503020204020204" pitchFamily="34" charset="0"/>
            </a:endParaRPr>
          </a:p>
        </p:txBody>
      </p:sp>
    </p:spTree>
    <p:extLst>
      <p:ext uri="{BB962C8B-B14F-4D97-AF65-F5344CB8AC3E}">
        <p14:creationId xmlns:p14="http://schemas.microsoft.com/office/powerpoint/2010/main" val="1250838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92933-A0D3-F045-88C4-42E1BC455DD3}"/>
              </a:ext>
            </a:extLst>
          </p:cNvPr>
          <p:cNvSpPr>
            <a:spLocks noGrp="1"/>
          </p:cNvSpPr>
          <p:nvPr>
            <p:ph type="title"/>
          </p:nvPr>
        </p:nvSpPr>
        <p:spPr/>
        <p:txBody>
          <a:bodyPr/>
          <a:lstStyle/>
          <a:p>
            <a:r>
              <a:rPr lang="en-US" dirty="0"/>
              <a:t>Emissions from FNAL</a:t>
            </a:r>
          </a:p>
        </p:txBody>
      </p:sp>
      <p:sp>
        <p:nvSpPr>
          <p:cNvPr id="3" name="Slide Number Placeholder 2">
            <a:extLst>
              <a:ext uri="{FF2B5EF4-FFF2-40B4-BE49-F238E27FC236}">
                <a16:creationId xmlns:a16="http://schemas.microsoft.com/office/drawing/2014/main" id="{AD03ACDC-19E4-0B4A-B07C-0AD7A45734E3}"/>
              </a:ext>
            </a:extLst>
          </p:cNvPr>
          <p:cNvSpPr>
            <a:spLocks noGrp="1"/>
          </p:cNvSpPr>
          <p:nvPr>
            <p:ph type="sldNum" sz="quarter" idx="12"/>
          </p:nvPr>
        </p:nvSpPr>
        <p:spPr/>
        <p:txBody>
          <a:bodyPr/>
          <a:lstStyle/>
          <a:p>
            <a:fld id="{2B326196-31B3-B945-8273-3C5DF6A0F7F6}" type="slidenum">
              <a:rPr lang="en-US" smtClean="0"/>
              <a:pPr/>
              <a:t>19</a:t>
            </a:fld>
            <a:endParaRPr lang="en-US"/>
          </a:p>
        </p:txBody>
      </p:sp>
      <p:pic>
        <p:nvPicPr>
          <p:cNvPr id="5" name="Picture 4" descr="Chart&#10;&#10;Description automatically generated">
            <a:extLst>
              <a:ext uri="{FF2B5EF4-FFF2-40B4-BE49-F238E27FC236}">
                <a16:creationId xmlns:a16="http://schemas.microsoft.com/office/drawing/2014/main" id="{F949D3FE-F56E-FB4D-8298-A1A2A0874476}"/>
              </a:ext>
            </a:extLst>
          </p:cNvPr>
          <p:cNvPicPr>
            <a:picLocks noChangeAspect="1"/>
          </p:cNvPicPr>
          <p:nvPr/>
        </p:nvPicPr>
        <p:blipFill>
          <a:blip r:embed="rId3"/>
          <a:stretch>
            <a:fillRect/>
          </a:stretch>
        </p:blipFill>
        <p:spPr>
          <a:xfrm>
            <a:off x="152400" y="2057400"/>
            <a:ext cx="8711839" cy="3176191"/>
          </a:xfrm>
          <a:prstGeom prst="rect">
            <a:avLst/>
          </a:prstGeom>
        </p:spPr>
      </p:pic>
    </p:spTree>
    <p:extLst>
      <p:ext uri="{BB962C8B-B14F-4D97-AF65-F5344CB8AC3E}">
        <p14:creationId xmlns:p14="http://schemas.microsoft.com/office/powerpoint/2010/main" val="316096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E552-850B-1941-8A74-92AF466BCE4D}"/>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3A4D1F07-7B35-A546-B820-7D38D5478164}"/>
              </a:ext>
            </a:extLst>
          </p:cNvPr>
          <p:cNvSpPr>
            <a:spLocks noGrp="1"/>
          </p:cNvSpPr>
          <p:nvPr>
            <p:ph idx="1"/>
          </p:nvPr>
        </p:nvSpPr>
        <p:spPr>
          <a:xfrm>
            <a:off x="-7172" y="990600"/>
            <a:ext cx="7246172" cy="5562600"/>
          </a:xfrm>
        </p:spPr>
        <p:txBody>
          <a:bodyPr/>
          <a:lstStyle/>
          <a:p>
            <a:r>
              <a:rPr lang="en-US" dirty="0"/>
              <a:t>The climate emergency</a:t>
            </a:r>
          </a:p>
          <a:p>
            <a:r>
              <a:rPr lang="en-US" dirty="0"/>
              <a:t>CO2e emissions &amp; solutions from:</a:t>
            </a:r>
          </a:p>
          <a:p>
            <a:pPr lvl="1"/>
            <a:r>
              <a:rPr lang="en-US" dirty="0"/>
              <a:t>Accelerators (construction/operation)</a:t>
            </a:r>
          </a:p>
          <a:p>
            <a:pPr lvl="1"/>
            <a:r>
              <a:rPr lang="en-US" dirty="0"/>
              <a:t>Detectors</a:t>
            </a:r>
          </a:p>
          <a:p>
            <a:pPr lvl="1"/>
            <a:r>
              <a:rPr lang="en-US" dirty="0"/>
              <a:t>Computing</a:t>
            </a:r>
          </a:p>
          <a:p>
            <a:pPr lvl="1"/>
            <a:r>
              <a:rPr lang="en-US" dirty="0"/>
              <a:t>Rest (travel, conferences, buildings, etc.)</a:t>
            </a:r>
          </a:p>
          <a:p>
            <a:r>
              <a:rPr lang="en-US" dirty="0"/>
              <a:t>Possible recommendations</a:t>
            </a:r>
          </a:p>
          <a:p>
            <a:r>
              <a:rPr lang="en-US" dirty="0">
                <a:solidFill>
                  <a:srgbClr val="EA9922"/>
                </a:solidFill>
              </a:rPr>
              <a:t>Disclaimer:</a:t>
            </a:r>
          </a:p>
          <a:p>
            <a:pPr lvl="1"/>
            <a:r>
              <a:rPr lang="en-US" dirty="0">
                <a:solidFill>
                  <a:srgbClr val="EA9922"/>
                </a:solidFill>
              </a:rPr>
              <a:t>I’m not a climate/energy scientist!</a:t>
            </a:r>
          </a:p>
          <a:p>
            <a:pPr lvl="1"/>
            <a:r>
              <a:rPr lang="en-US" dirty="0">
                <a:solidFill>
                  <a:srgbClr val="EA9922"/>
                </a:solidFill>
              </a:rPr>
              <a:t>My research is on ATLAS, so energy frontier bias!</a:t>
            </a:r>
          </a:p>
        </p:txBody>
      </p:sp>
      <p:sp>
        <p:nvSpPr>
          <p:cNvPr id="3" name="Slide Number Placeholder 2">
            <a:extLst>
              <a:ext uri="{FF2B5EF4-FFF2-40B4-BE49-F238E27FC236}">
                <a16:creationId xmlns:a16="http://schemas.microsoft.com/office/drawing/2014/main" id="{B30CD938-4B2E-594C-8478-74DD53B9775E}"/>
              </a:ext>
            </a:extLst>
          </p:cNvPr>
          <p:cNvSpPr>
            <a:spLocks noGrp="1"/>
          </p:cNvSpPr>
          <p:nvPr>
            <p:ph type="sldNum" sz="quarter" idx="12"/>
          </p:nvPr>
        </p:nvSpPr>
        <p:spPr/>
        <p:txBody>
          <a:bodyPr/>
          <a:lstStyle/>
          <a:p>
            <a:fld id="{2B326196-31B3-B945-8273-3C5DF6A0F7F6}" type="slidenum">
              <a:rPr lang="en-US" smtClean="0"/>
              <a:pPr/>
              <a:t>2</a:t>
            </a:fld>
            <a:endParaRPr lang="en-US"/>
          </a:p>
        </p:txBody>
      </p:sp>
      <p:pic>
        <p:nvPicPr>
          <p:cNvPr id="10" name="Picture 9" descr="Frangipani flower">
            <a:extLst>
              <a:ext uri="{FF2B5EF4-FFF2-40B4-BE49-F238E27FC236}">
                <a16:creationId xmlns:a16="http://schemas.microsoft.com/office/drawing/2014/main" id="{FA14F96E-6B5C-3247-8CD2-16BFE9950748}"/>
              </a:ext>
            </a:extLst>
          </p:cNvPr>
          <p:cNvPicPr>
            <a:picLocks noChangeAspect="1"/>
          </p:cNvPicPr>
          <p:nvPr/>
        </p:nvPicPr>
        <p:blipFill>
          <a:blip r:embed="rId2"/>
          <a:stretch>
            <a:fillRect/>
          </a:stretch>
        </p:blipFill>
        <p:spPr>
          <a:xfrm>
            <a:off x="6553200" y="1816100"/>
            <a:ext cx="2283765" cy="1521023"/>
          </a:xfrm>
          <a:prstGeom prst="rect">
            <a:avLst/>
          </a:prstGeom>
        </p:spPr>
      </p:pic>
    </p:spTree>
    <p:extLst>
      <p:ext uri="{BB962C8B-B14F-4D97-AF65-F5344CB8AC3E}">
        <p14:creationId xmlns:p14="http://schemas.microsoft.com/office/powerpoint/2010/main" val="36922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76" y="0"/>
            <a:ext cx="8915400" cy="1143000"/>
          </a:xfrm>
        </p:spPr>
        <p:txBody>
          <a:bodyPr/>
          <a:lstStyle/>
          <a:p>
            <a:r>
              <a:rPr lang="en-US" dirty="0"/>
              <a:t>Emissions from Universities</a:t>
            </a:r>
          </a:p>
        </p:txBody>
      </p:sp>
      <p:sp>
        <p:nvSpPr>
          <p:cNvPr id="3" name="Content Placeholder 2"/>
          <p:cNvSpPr>
            <a:spLocks noGrp="1"/>
          </p:cNvSpPr>
          <p:nvPr>
            <p:ph idx="1"/>
          </p:nvPr>
        </p:nvSpPr>
        <p:spPr>
          <a:xfrm>
            <a:off x="126424" y="914400"/>
            <a:ext cx="8649393" cy="4495800"/>
          </a:xfrm>
        </p:spPr>
        <p:txBody>
          <a:bodyPr/>
          <a:lstStyle/>
          <a:p>
            <a:r>
              <a:rPr lang="en-US" sz="1600" dirty="0"/>
              <a:t>Heating/cooling + hot water + light/appliances = 40% of energy consumption of a UK citizen</a:t>
            </a:r>
          </a:p>
          <a:p>
            <a:r>
              <a:rPr lang="en-US" sz="1600" dirty="0"/>
              <a:t>Not only helps Climate, but is cheaper to run</a:t>
            </a:r>
          </a:p>
          <a:p>
            <a:r>
              <a:rPr lang="en-US" sz="1600" dirty="0">
                <a:hlinkClick r:id="rId3"/>
              </a:rPr>
              <a:t>B Corporations certification</a:t>
            </a:r>
            <a:endParaRPr lang="en-US" sz="1600" dirty="0"/>
          </a:p>
          <a:p>
            <a:r>
              <a:rPr lang="en-US" sz="1600" dirty="0"/>
              <a:t>Green Labs: “research labs consume 10 times more energy and 4 times more water than office spaces”, green lab certification, </a:t>
            </a:r>
            <a:r>
              <a:rPr lang="en-US" sz="1600" dirty="0">
                <a:hlinkClick r:id="rId4"/>
              </a:rPr>
              <a:t>LEAF</a:t>
            </a:r>
            <a:r>
              <a:rPr lang="en-US" sz="1600" dirty="0"/>
              <a:t> </a:t>
            </a:r>
          </a:p>
          <a:p>
            <a:pPr lvl="1"/>
            <a:endParaRPr lang="en-US" sz="2400" dirty="0"/>
          </a:p>
        </p:txBody>
      </p:sp>
      <p:sp>
        <p:nvSpPr>
          <p:cNvPr id="4" name="Slide Number Placeholder 3"/>
          <p:cNvSpPr>
            <a:spLocks noGrp="1"/>
          </p:cNvSpPr>
          <p:nvPr>
            <p:ph type="sldNum" sz="quarter" idx="12"/>
          </p:nvPr>
        </p:nvSpPr>
        <p:spPr/>
        <p:txBody>
          <a:bodyPr/>
          <a:lstStyle/>
          <a:p>
            <a:fld id="{7C65CF09-CB9B-B147-9A8A-49C94737A215}" type="slidenum">
              <a:rPr lang="en-US" smtClean="0"/>
              <a:pPr/>
              <a:t>20</a:t>
            </a:fld>
            <a:endParaRPr lang="en-US"/>
          </a:p>
        </p:txBody>
      </p:sp>
      <p:pic>
        <p:nvPicPr>
          <p:cNvPr id="5" name="Picture 4">
            <a:extLst>
              <a:ext uri="{FF2B5EF4-FFF2-40B4-BE49-F238E27FC236}">
                <a16:creationId xmlns:a16="http://schemas.microsoft.com/office/drawing/2014/main" id="{8C95DB8D-16B5-F541-A9F7-173A29BF32D4}"/>
              </a:ext>
            </a:extLst>
          </p:cNvPr>
          <p:cNvPicPr>
            <a:picLocks noChangeAspect="1"/>
          </p:cNvPicPr>
          <p:nvPr/>
        </p:nvPicPr>
        <p:blipFill>
          <a:blip r:embed="rId5"/>
          <a:stretch>
            <a:fillRect/>
          </a:stretch>
        </p:blipFill>
        <p:spPr>
          <a:xfrm>
            <a:off x="2960223" y="2590800"/>
            <a:ext cx="5815594" cy="3958590"/>
          </a:xfrm>
          <a:prstGeom prst="rect">
            <a:avLst/>
          </a:prstGeom>
        </p:spPr>
      </p:pic>
      <p:pic>
        <p:nvPicPr>
          <p:cNvPr id="6" name="Picture 5">
            <a:extLst>
              <a:ext uri="{FF2B5EF4-FFF2-40B4-BE49-F238E27FC236}">
                <a16:creationId xmlns:a16="http://schemas.microsoft.com/office/drawing/2014/main" id="{E8545130-CB63-814E-B1EA-F88A899B5AD7}"/>
              </a:ext>
            </a:extLst>
          </p:cNvPr>
          <p:cNvPicPr>
            <a:picLocks noChangeAspect="1"/>
          </p:cNvPicPr>
          <p:nvPr/>
        </p:nvPicPr>
        <p:blipFill>
          <a:blip r:embed="rId6"/>
          <a:stretch>
            <a:fillRect/>
          </a:stretch>
        </p:blipFill>
        <p:spPr>
          <a:xfrm>
            <a:off x="170756" y="2590800"/>
            <a:ext cx="2680364" cy="1125688"/>
          </a:xfrm>
          <a:prstGeom prst="rect">
            <a:avLst/>
          </a:prstGeom>
        </p:spPr>
      </p:pic>
      <p:sp>
        <p:nvSpPr>
          <p:cNvPr id="9" name="TextBox 8">
            <a:extLst>
              <a:ext uri="{FF2B5EF4-FFF2-40B4-BE49-F238E27FC236}">
                <a16:creationId xmlns:a16="http://schemas.microsoft.com/office/drawing/2014/main" id="{1D8402F6-8D53-4241-8475-5339C42AB477}"/>
              </a:ext>
            </a:extLst>
          </p:cNvPr>
          <p:cNvSpPr txBox="1"/>
          <p:nvPr/>
        </p:nvSpPr>
        <p:spPr>
          <a:xfrm>
            <a:off x="105742" y="3962400"/>
            <a:ext cx="2745378" cy="3046988"/>
          </a:xfrm>
          <a:prstGeom prst="rect">
            <a:avLst/>
          </a:prstGeom>
          <a:noFill/>
        </p:spPr>
        <p:txBody>
          <a:bodyPr wrap="square" rtlCol="0">
            <a:spAutoFit/>
          </a:bodyPr>
          <a:lstStyle/>
          <a:p>
            <a:r>
              <a:rPr lang="en-US" dirty="0">
                <a:hlinkClick r:id="rId7"/>
              </a:rPr>
              <a:t>Remaining carbon budget</a:t>
            </a:r>
            <a:r>
              <a:rPr lang="en-US" dirty="0"/>
              <a:t>:</a:t>
            </a:r>
          </a:p>
          <a:p>
            <a:r>
              <a:rPr lang="en-US" dirty="0"/>
              <a:t>(50% chance of staying &lt; 1.5℃) 460 GtCO2</a:t>
            </a:r>
          </a:p>
          <a:p>
            <a:r>
              <a:rPr lang="en-US" dirty="0"/>
              <a:t>Per year per person: </a:t>
            </a:r>
            <a:r>
              <a:rPr lang="en-US" dirty="0">
                <a:solidFill>
                  <a:srgbClr val="EA9922"/>
                </a:solidFill>
              </a:rPr>
              <a:t>2.2t</a:t>
            </a:r>
          </a:p>
          <a:p>
            <a:endParaRPr lang="en-US" dirty="0"/>
          </a:p>
        </p:txBody>
      </p:sp>
    </p:spTree>
    <p:extLst>
      <p:ext uri="{BB962C8B-B14F-4D97-AF65-F5344CB8AC3E}">
        <p14:creationId xmlns:p14="http://schemas.microsoft.com/office/powerpoint/2010/main" val="1887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Emissions from Travel</a:t>
            </a:r>
          </a:p>
        </p:txBody>
      </p:sp>
      <p:sp>
        <p:nvSpPr>
          <p:cNvPr id="3" name="Content Placeholder 2"/>
          <p:cNvSpPr>
            <a:spLocks noGrp="1"/>
          </p:cNvSpPr>
          <p:nvPr>
            <p:ph idx="1"/>
          </p:nvPr>
        </p:nvSpPr>
        <p:spPr>
          <a:xfrm>
            <a:off x="133350" y="1322070"/>
            <a:ext cx="4972050" cy="5154930"/>
          </a:xfrm>
        </p:spPr>
        <p:txBody>
          <a:bodyPr/>
          <a:lstStyle/>
          <a:p>
            <a:r>
              <a:rPr lang="en-US" sz="2200" dirty="0"/>
              <a:t>Commuting, conferences, etc.</a:t>
            </a:r>
          </a:p>
          <a:p>
            <a:r>
              <a:rPr lang="en-US" sz="2200" dirty="0">
                <a:hlinkClick r:id="rId3"/>
              </a:rPr>
              <a:t>A nearly carbon-neutral conference model</a:t>
            </a:r>
            <a:endParaRPr lang="en-US" sz="2200" dirty="0"/>
          </a:p>
          <a:p>
            <a:endParaRPr lang="en-US" sz="2000" dirty="0"/>
          </a:p>
          <a:p>
            <a:r>
              <a:rPr lang="en-US" sz="2000" dirty="0"/>
              <a:t>Although aviation is </a:t>
            </a:r>
            <a:r>
              <a:rPr lang="en-US" sz="2000" dirty="0">
                <a:hlinkClick r:id="rId4"/>
              </a:rPr>
              <a:t>2.4%  (2018) </a:t>
            </a:r>
            <a:r>
              <a:rPr lang="en-US" sz="2000" dirty="0"/>
              <a:t>of global emissions (more than Australia or Italy or France!), rate of growth is large and carbon neutral flights long way off (</a:t>
            </a:r>
            <a:r>
              <a:rPr lang="en-US" sz="2000" dirty="0">
                <a:hlinkClick r:id="rId5"/>
              </a:rPr>
              <a:t>CO</a:t>
            </a:r>
            <a:r>
              <a:rPr lang="en-US" sz="2000" baseline="-25000" dirty="0">
                <a:hlinkClick r:id="rId5"/>
              </a:rPr>
              <a:t>2</a:t>
            </a:r>
            <a:r>
              <a:rPr lang="en-US" sz="2000" dirty="0">
                <a:hlinkClick r:id="rId5"/>
              </a:rPr>
              <a:t> emissions increased by 32% from 2013-2018</a:t>
            </a:r>
            <a:r>
              <a:rPr lang="en-US" sz="2000" dirty="0"/>
              <a:t>)</a:t>
            </a:r>
          </a:p>
          <a:p>
            <a:r>
              <a:rPr lang="en-US" sz="2000" dirty="0"/>
              <a:t>Environmental groups calling for frequent flyers levy since </a:t>
            </a:r>
            <a:r>
              <a:rPr lang="en-US" sz="2000" dirty="0" err="1"/>
              <a:t>eg</a:t>
            </a:r>
            <a:r>
              <a:rPr lang="en-US" sz="2000" dirty="0"/>
              <a:t> in 2015 </a:t>
            </a:r>
            <a:r>
              <a:rPr lang="en-US" sz="2000" dirty="0">
                <a:solidFill>
                  <a:srgbClr val="EA9922"/>
                </a:solidFill>
              </a:rPr>
              <a:t>only</a:t>
            </a:r>
            <a:r>
              <a:rPr lang="en-US" sz="2000" dirty="0"/>
              <a:t> </a:t>
            </a:r>
            <a:r>
              <a:rPr lang="en-US" sz="2000" dirty="0">
                <a:solidFill>
                  <a:srgbClr val="EA9922"/>
                </a:solidFill>
              </a:rPr>
              <a:t>12% of people in England took 3 flights or more!</a:t>
            </a:r>
          </a:p>
          <a:p>
            <a:r>
              <a:rPr lang="en-US" sz="2000" dirty="0"/>
              <a:t>Carbon offsetting as short term mitigation? </a:t>
            </a:r>
            <a:r>
              <a:rPr lang="en-US" sz="2000" dirty="0">
                <a:hlinkClick r:id="rId6"/>
              </a:rPr>
              <a:t>controversial</a:t>
            </a:r>
            <a:endParaRPr lang="en-US" sz="2000" dirty="0"/>
          </a:p>
        </p:txBody>
      </p:sp>
      <p:sp>
        <p:nvSpPr>
          <p:cNvPr id="4" name="Slide Number Placeholder 3"/>
          <p:cNvSpPr>
            <a:spLocks noGrp="1"/>
          </p:cNvSpPr>
          <p:nvPr>
            <p:ph type="sldNum" sz="quarter" idx="12"/>
          </p:nvPr>
        </p:nvSpPr>
        <p:spPr/>
        <p:txBody>
          <a:bodyPr/>
          <a:lstStyle/>
          <a:p>
            <a:fld id="{7C65CF09-CB9B-B147-9A8A-49C94737A215}" type="slidenum">
              <a:rPr lang="en-US" smtClean="0"/>
              <a:pPr/>
              <a:t>21</a:t>
            </a:fld>
            <a:endParaRPr lang="en-US"/>
          </a:p>
        </p:txBody>
      </p:sp>
      <p:pic>
        <p:nvPicPr>
          <p:cNvPr id="5" name="Picture 4" descr="tracks_110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2580" y="4075937"/>
            <a:ext cx="3366913" cy="1818133"/>
          </a:xfrm>
          <a:prstGeom prst="rect">
            <a:avLst/>
          </a:prstGeom>
        </p:spPr>
      </p:pic>
      <p:sp>
        <p:nvSpPr>
          <p:cNvPr id="6" name="TextBox 5"/>
          <p:cNvSpPr txBox="1"/>
          <p:nvPr/>
        </p:nvSpPr>
        <p:spPr>
          <a:xfrm>
            <a:off x="5383530" y="5918569"/>
            <a:ext cx="3657600" cy="276999"/>
          </a:xfrm>
          <a:prstGeom prst="rect">
            <a:avLst/>
          </a:prstGeom>
          <a:noFill/>
        </p:spPr>
        <p:txBody>
          <a:bodyPr wrap="square" rtlCol="0">
            <a:spAutoFit/>
          </a:bodyPr>
          <a:lstStyle/>
          <a:p>
            <a:r>
              <a:rPr lang="en-US" sz="1200" dirty="0"/>
              <a:t>One day in May 2019: 162,637 take offs recorded</a:t>
            </a:r>
          </a:p>
        </p:txBody>
      </p:sp>
      <p:pic>
        <p:nvPicPr>
          <p:cNvPr id="7" name="Picture 6" descr="_108485539_optimised-travel_carbon-nc.png">
            <a:extLst>
              <a:ext uri="{FF2B5EF4-FFF2-40B4-BE49-F238E27FC236}">
                <a16:creationId xmlns:a16="http://schemas.microsoft.com/office/drawing/2014/main" id="{A2CF7A4B-6E83-454A-8E86-31A7226E29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2496" y="1295400"/>
            <a:ext cx="3467080" cy="2438400"/>
          </a:xfrm>
          <a:prstGeom prst="rect">
            <a:avLst/>
          </a:prstGeom>
        </p:spPr>
      </p:pic>
    </p:spTree>
    <p:extLst>
      <p:ext uri="{BB962C8B-B14F-4D97-AF65-F5344CB8AC3E}">
        <p14:creationId xmlns:p14="http://schemas.microsoft.com/office/powerpoint/2010/main" val="286301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429C-510D-B84B-94FC-9B6F3EBBF9BB}"/>
              </a:ext>
            </a:extLst>
          </p:cNvPr>
          <p:cNvSpPr>
            <a:spLocks noGrp="1"/>
          </p:cNvSpPr>
          <p:nvPr>
            <p:ph type="title"/>
          </p:nvPr>
        </p:nvSpPr>
        <p:spPr/>
        <p:txBody>
          <a:bodyPr/>
          <a:lstStyle/>
          <a:p>
            <a:r>
              <a:rPr lang="en-US" dirty="0"/>
              <a:t>Emissions from food</a:t>
            </a:r>
          </a:p>
        </p:txBody>
      </p:sp>
      <p:sp>
        <p:nvSpPr>
          <p:cNvPr id="3" name="Content Placeholder 2">
            <a:extLst>
              <a:ext uri="{FF2B5EF4-FFF2-40B4-BE49-F238E27FC236}">
                <a16:creationId xmlns:a16="http://schemas.microsoft.com/office/drawing/2014/main" id="{DE10535B-D2ED-AA46-9CA1-0AC30A79977E}"/>
              </a:ext>
            </a:extLst>
          </p:cNvPr>
          <p:cNvSpPr>
            <a:spLocks noGrp="1"/>
          </p:cNvSpPr>
          <p:nvPr>
            <p:ph idx="1"/>
          </p:nvPr>
        </p:nvSpPr>
        <p:spPr>
          <a:xfrm>
            <a:off x="142568" y="1412977"/>
            <a:ext cx="5029200" cy="1482623"/>
          </a:xfrm>
        </p:spPr>
        <p:txBody>
          <a:bodyPr/>
          <a:lstStyle/>
          <a:p>
            <a:pPr lvl="1"/>
            <a:r>
              <a:rPr lang="en-US" sz="1800" dirty="0">
                <a:hlinkClick r:id="rId2"/>
              </a:rPr>
              <a:t>IPCC report in August on Land Usage</a:t>
            </a:r>
            <a:endParaRPr lang="en-US" sz="1800" dirty="0"/>
          </a:p>
          <a:p>
            <a:pPr lvl="1"/>
            <a:r>
              <a:rPr lang="en-US" sz="1800" dirty="0"/>
              <a:t>How about migrating our PP catering (meetings, conf, workshops) in that direction?</a:t>
            </a:r>
          </a:p>
          <a:p>
            <a:endParaRPr lang="en-US" dirty="0"/>
          </a:p>
        </p:txBody>
      </p:sp>
      <p:sp>
        <p:nvSpPr>
          <p:cNvPr id="4" name="Slide Number Placeholder 3">
            <a:extLst>
              <a:ext uri="{FF2B5EF4-FFF2-40B4-BE49-F238E27FC236}">
                <a16:creationId xmlns:a16="http://schemas.microsoft.com/office/drawing/2014/main" id="{69FDB2EB-0207-C342-9952-A0A37ADE9072}"/>
              </a:ext>
            </a:extLst>
          </p:cNvPr>
          <p:cNvSpPr>
            <a:spLocks noGrp="1"/>
          </p:cNvSpPr>
          <p:nvPr>
            <p:ph type="sldNum" sz="quarter" idx="12"/>
          </p:nvPr>
        </p:nvSpPr>
        <p:spPr/>
        <p:txBody>
          <a:bodyPr/>
          <a:lstStyle/>
          <a:p>
            <a:fld id="{7C65CF09-CB9B-B147-9A8A-49C94737A215}" type="slidenum">
              <a:rPr lang="en-US" smtClean="0"/>
              <a:pPr/>
              <a:t>22</a:t>
            </a:fld>
            <a:endParaRPr lang="en-US"/>
          </a:p>
        </p:txBody>
      </p:sp>
      <p:pic>
        <p:nvPicPr>
          <p:cNvPr id="5" name="Picture 4" descr="foodkCal1.gif">
            <a:extLst>
              <a:ext uri="{FF2B5EF4-FFF2-40B4-BE49-F238E27FC236}">
                <a16:creationId xmlns:a16="http://schemas.microsoft.com/office/drawing/2014/main" id="{D51D75BD-9C94-A54E-9C46-E7F925DC4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33" y="1219200"/>
            <a:ext cx="2726267" cy="2044700"/>
          </a:xfrm>
          <a:prstGeom prst="rect">
            <a:avLst/>
          </a:prstGeom>
        </p:spPr>
      </p:pic>
      <p:graphicFrame>
        <p:nvGraphicFramePr>
          <p:cNvPr id="6" name="Object 5">
            <a:extLst>
              <a:ext uri="{FF2B5EF4-FFF2-40B4-BE49-F238E27FC236}">
                <a16:creationId xmlns:a16="http://schemas.microsoft.com/office/drawing/2014/main" id="{4677EA9B-D6B3-AF4A-A0F6-99B75F0B11ED}"/>
              </a:ext>
            </a:extLst>
          </p:cNvPr>
          <p:cNvGraphicFramePr>
            <a:graphicFrameLocks noChangeAspect="1"/>
          </p:cNvGraphicFramePr>
          <p:nvPr>
            <p:extLst>
              <p:ext uri="{D42A27DB-BD31-4B8C-83A1-F6EECF244321}">
                <p14:modId xmlns:p14="http://schemas.microsoft.com/office/powerpoint/2010/main" val="53351600"/>
              </p:ext>
            </p:extLst>
          </p:nvPr>
        </p:nvGraphicFramePr>
        <p:xfrm>
          <a:off x="127820" y="2751642"/>
          <a:ext cx="6061313" cy="2421517"/>
        </p:xfrm>
        <a:graphic>
          <a:graphicData uri="http://schemas.openxmlformats.org/presentationml/2006/ole">
            <mc:AlternateContent xmlns:mc="http://schemas.openxmlformats.org/markup-compatibility/2006">
              <mc:Choice xmlns:v="urn:schemas-microsoft-com:vml" Requires="v">
                <p:oleObj name="Worksheet" r:id="rId4" imgW="5118100" imgH="2044700" progId="Excel.Sheet.12">
                  <p:embed/>
                </p:oleObj>
              </mc:Choice>
              <mc:Fallback>
                <p:oleObj name="Worksheet" r:id="rId4" imgW="5118100" imgH="2044700" progId="Excel.Sheet.12">
                  <p:embed/>
                  <p:pic>
                    <p:nvPicPr>
                      <p:cNvPr id="6" name="Object 5">
                        <a:extLst>
                          <a:ext uri="{FF2B5EF4-FFF2-40B4-BE49-F238E27FC236}">
                            <a16:creationId xmlns:a16="http://schemas.microsoft.com/office/drawing/2014/main" id="{4677EA9B-D6B3-AF4A-A0F6-99B75F0B11ED}"/>
                          </a:ext>
                        </a:extLst>
                      </p:cNvPr>
                      <p:cNvPicPr/>
                      <p:nvPr/>
                    </p:nvPicPr>
                    <p:blipFill>
                      <a:blip r:embed="rId5"/>
                      <a:stretch>
                        <a:fillRect/>
                      </a:stretch>
                    </p:blipFill>
                    <p:spPr>
                      <a:xfrm>
                        <a:off x="127820" y="2751642"/>
                        <a:ext cx="6061313" cy="242151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EA65B0C-9FDC-9448-9764-A88BCD0E9396}"/>
              </a:ext>
            </a:extLst>
          </p:cNvPr>
          <p:cNvGraphicFramePr>
            <a:graphicFrameLocks noChangeAspect="1"/>
          </p:cNvGraphicFramePr>
          <p:nvPr>
            <p:extLst>
              <p:ext uri="{D42A27DB-BD31-4B8C-83A1-F6EECF244321}">
                <p14:modId xmlns:p14="http://schemas.microsoft.com/office/powerpoint/2010/main" val="619089563"/>
              </p:ext>
            </p:extLst>
          </p:nvPr>
        </p:nvGraphicFramePr>
        <p:xfrm>
          <a:off x="763326" y="5257800"/>
          <a:ext cx="4398610" cy="1108177"/>
        </p:xfrm>
        <a:graphic>
          <a:graphicData uri="http://schemas.openxmlformats.org/presentationml/2006/ole">
            <mc:AlternateContent xmlns:mc="http://schemas.openxmlformats.org/markup-compatibility/2006">
              <mc:Choice xmlns:v="urn:schemas-microsoft-com:vml" Requires="v">
                <p:oleObj name="Worksheet" r:id="rId6" imgW="3276600" imgH="825500" progId="Excel.Sheet.12">
                  <p:embed/>
                </p:oleObj>
              </mc:Choice>
              <mc:Fallback>
                <p:oleObj name="Worksheet" r:id="rId6" imgW="3276600" imgH="825500" progId="Excel.Sheet.12">
                  <p:embed/>
                  <p:pic>
                    <p:nvPicPr>
                      <p:cNvPr id="7" name="Object 6">
                        <a:extLst>
                          <a:ext uri="{FF2B5EF4-FFF2-40B4-BE49-F238E27FC236}">
                            <a16:creationId xmlns:a16="http://schemas.microsoft.com/office/drawing/2014/main" id="{0EA65B0C-9FDC-9448-9764-A88BCD0E9396}"/>
                          </a:ext>
                        </a:extLst>
                      </p:cNvPr>
                      <p:cNvPicPr/>
                      <p:nvPr/>
                    </p:nvPicPr>
                    <p:blipFill>
                      <a:blip r:embed="rId7"/>
                      <a:stretch>
                        <a:fillRect/>
                      </a:stretch>
                    </p:blipFill>
                    <p:spPr>
                      <a:xfrm>
                        <a:off x="763326" y="5257800"/>
                        <a:ext cx="4398610" cy="110817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B7CCDA5A-5FCD-F741-8E78-9214357045BC}"/>
              </a:ext>
            </a:extLst>
          </p:cNvPr>
          <p:cNvSpPr txBox="1"/>
          <p:nvPr/>
        </p:nvSpPr>
        <p:spPr>
          <a:xfrm>
            <a:off x="6477000" y="4038600"/>
            <a:ext cx="2590800" cy="461665"/>
          </a:xfrm>
          <a:prstGeom prst="rect">
            <a:avLst/>
          </a:prstGeom>
          <a:noFill/>
        </p:spPr>
        <p:txBody>
          <a:bodyPr wrap="square" rtlCol="0">
            <a:spAutoFit/>
          </a:bodyPr>
          <a:lstStyle/>
          <a:p>
            <a:r>
              <a:rPr lang="en-US" dirty="0">
                <a:solidFill>
                  <a:srgbClr val="EA9922"/>
                </a:solidFill>
              </a:rPr>
              <a:t>Pre-pandemic</a:t>
            </a:r>
          </a:p>
        </p:txBody>
      </p:sp>
    </p:spTree>
    <p:extLst>
      <p:ext uri="{BB962C8B-B14F-4D97-AF65-F5344CB8AC3E}">
        <p14:creationId xmlns:p14="http://schemas.microsoft.com/office/powerpoint/2010/main" val="5452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8776-3A00-8045-83C7-BE1E8BBE058B}"/>
              </a:ext>
            </a:extLst>
          </p:cNvPr>
          <p:cNvSpPr>
            <a:spLocks noGrp="1"/>
          </p:cNvSpPr>
          <p:nvPr>
            <p:ph type="title"/>
          </p:nvPr>
        </p:nvSpPr>
        <p:spPr/>
        <p:txBody>
          <a:bodyPr/>
          <a:lstStyle/>
          <a:p>
            <a:r>
              <a:rPr lang="en-US" dirty="0"/>
              <a:t>Possible recommendations</a:t>
            </a:r>
          </a:p>
        </p:txBody>
      </p:sp>
      <p:sp>
        <p:nvSpPr>
          <p:cNvPr id="4" name="Slide Number Placeholder 3">
            <a:extLst>
              <a:ext uri="{FF2B5EF4-FFF2-40B4-BE49-F238E27FC236}">
                <a16:creationId xmlns:a16="http://schemas.microsoft.com/office/drawing/2014/main" id="{D562212D-5B84-804F-B9A4-24E7FB9416A7}"/>
              </a:ext>
            </a:extLst>
          </p:cNvPr>
          <p:cNvSpPr>
            <a:spLocks noGrp="1"/>
          </p:cNvSpPr>
          <p:nvPr>
            <p:ph type="sldNum" sz="quarter" idx="12"/>
          </p:nvPr>
        </p:nvSpPr>
        <p:spPr/>
        <p:txBody>
          <a:bodyPr/>
          <a:lstStyle/>
          <a:p>
            <a:fld id="{0E77706A-57B9-BF4B-AA0A-872E699D6A7E}" type="slidenum">
              <a:rPr lang="en-US" smtClean="0"/>
              <a:pPr/>
              <a:t>23</a:t>
            </a:fld>
            <a:endParaRPr lang="en-US"/>
          </a:p>
        </p:txBody>
      </p:sp>
    </p:spTree>
    <p:extLst>
      <p:ext uri="{BB962C8B-B14F-4D97-AF65-F5344CB8AC3E}">
        <p14:creationId xmlns:p14="http://schemas.microsoft.com/office/powerpoint/2010/main" val="753431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Strategy Update</a:t>
            </a:r>
          </a:p>
        </p:txBody>
      </p:sp>
      <p:sp>
        <p:nvSpPr>
          <p:cNvPr id="3" name="Content Placeholder 2"/>
          <p:cNvSpPr>
            <a:spLocks noGrp="1"/>
          </p:cNvSpPr>
          <p:nvPr>
            <p:ph idx="1"/>
          </p:nvPr>
        </p:nvSpPr>
        <p:spPr>
          <a:xfrm>
            <a:off x="381000" y="1143000"/>
            <a:ext cx="7772400" cy="1828800"/>
          </a:xfrm>
        </p:spPr>
        <p:txBody>
          <a:bodyPr/>
          <a:lstStyle/>
          <a:p>
            <a:r>
              <a:rPr lang="en-GB" sz="2400" dirty="0"/>
              <a:t>“The Strategy is due to be updated by May 2020 to guide the direction of the field to the mid-2020s and beyond.”</a:t>
            </a:r>
          </a:p>
          <a:p>
            <a:endParaRPr lang="en-US" sz="2400" dirty="0"/>
          </a:p>
        </p:txBody>
      </p:sp>
      <p:pic>
        <p:nvPicPr>
          <p:cNvPr id="4" name="Picture 3" descr="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33601"/>
            <a:ext cx="7467600" cy="4620185"/>
          </a:xfrm>
          <a:prstGeom prst="rect">
            <a:avLst/>
          </a:prstGeom>
        </p:spPr>
      </p:pic>
      <p:sp>
        <p:nvSpPr>
          <p:cNvPr id="5" name="Slide Number Placeholder 4"/>
          <p:cNvSpPr>
            <a:spLocks noGrp="1"/>
          </p:cNvSpPr>
          <p:nvPr>
            <p:ph type="sldNum" sz="quarter" idx="12"/>
          </p:nvPr>
        </p:nvSpPr>
        <p:spPr/>
        <p:txBody>
          <a:bodyPr/>
          <a:lstStyle/>
          <a:p>
            <a:fld id="{7C65CF09-CB9B-B147-9A8A-49C94737A215}" type="slidenum">
              <a:rPr lang="en-US" smtClean="0"/>
              <a:pPr/>
              <a:t>24</a:t>
            </a:fld>
            <a:endParaRPr lang="en-US"/>
          </a:p>
        </p:txBody>
      </p:sp>
    </p:spTree>
    <p:extLst>
      <p:ext uri="{BB962C8B-B14F-4D97-AF65-F5344CB8AC3E}">
        <p14:creationId xmlns:p14="http://schemas.microsoft.com/office/powerpoint/2010/main" val="306782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to the ESU</a:t>
            </a:r>
          </a:p>
        </p:txBody>
      </p:sp>
      <p:sp>
        <p:nvSpPr>
          <p:cNvPr id="4" name="Slide Number Placeholder 3"/>
          <p:cNvSpPr>
            <a:spLocks noGrp="1"/>
          </p:cNvSpPr>
          <p:nvPr>
            <p:ph type="sldNum" sz="quarter" idx="12"/>
          </p:nvPr>
        </p:nvSpPr>
        <p:spPr/>
        <p:txBody>
          <a:bodyPr/>
          <a:lstStyle/>
          <a:p>
            <a:fld id="{7C65CF09-CB9B-B147-9A8A-49C94737A215}" type="slidenum">
              <a:rPr lang="en-US" smtClean="0"/>
              <a:pPr/>
              <a:t>25</a:t>
            </a:fld>
            <a:endParaRPr lang="en-US"/>
          </a:p>
        </p:txBody>
      </p:sp>
      <p:pic>
        <p:nvPicPr>
          <p:cNvPr id="6" name="Picture 5" descr="SustainableSlideGranad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90602"/>
            <a:ext cx="6553200" cy="4630823"/>
          </a:xfrm>
          <a:prstGeom prst="rect">
            <a:avLst/>
          </a:prstGeom>
        </p:spPr>
      </p:pic>
      <p:sp>
        <p:nvSpPr>
          <p:cNvPr id="7" name="TextBox 6"/>
          <p:cNvSpPr txBox="1"/>
          <p:nvPr/>
        </p:nvSpPr>
        <p:spPr>
          <a:xfrm>
            <a:off x="3238500" y="5405733"/>
            <a:ext cx="3124200" cy="461665"/>
          </a:xfrm>
          <a:prstGeom prst="rect">
            <a:avLst/>
          </a:prstGeom>
          <a:noFill/>
        </p:spPr>
        <p:txBody>
          <a:bodyPr wrap="square" rtlCol="0">
            <a:spAutoFit/>
          </a:bodyPr>
          <a:lstStyle/>
          <a:p>
            <a:r>
              <a:rPr lang="en-US" dirty="0">
                <a:hlinkClick r:id="rId3"/>
              </a:rPr>
              <a:t>CERN Courier article</a:t>
            </a:r>
            <a:endParaRPr lang="en-US" sz="1200" dirty="0"/>
          </a:p>
        </p:txBody>
      </p:sp>
      <p:sp>
        <p:nvSpPr>
          <p:cNvPr id="3" name="Rectangle 2">
            <a:extLst>
              <a:ext uri="{FF2B5EF4-FFF2-40B4-BE49-F238E27FC236}">
                <a16:creationId xmlns:a16="http://schemas.microsoft.com/office/drawing/2014/main" id="{C005804B-2D5F-AD4D-A187-868E2C3072CD}"/>
              </a:ext>
            </a:extLst>
          </p:cNvPr>
          <p:cNvSpPr/>
          <p:nvPr/>
        </p:nvSpPr>
        <p:spPr>
          <a:xfrm>
            <a:off x="1219200" y="5925717"/>
            <a:ext cx="7162800" cy="738664"/>
          </a:xfrm>
          <a:prstGeom prst="rect">
            <a:avLst/>
          </a:prstGeom>
        </p:spPr>
        <p:txBody>
          <a:bodyPr wrap="square">
            <a:spAutoFit/>
          </a:bodyPr>
          <a:lstStyle/>
          <a:p>
            <a:r>
              <a:rPr lang="en-GB" sz="1400" dirty="0"/>
              <a:t>ECFA group of early career researchers asked to give input to European Strategy, </a:t>
            </a:r>
            <a:r>
              <a:rPr lang="en-GB" sz="1400" dirty="0">
                <a:hlinkClick r:id="rId4"/>
              </a:rPr>
              <a:t>document</a:t>
            </a:r>
            <a:r>
              <a:rPr lang="en-GB" sz="1400" dirty="0"/>
              <a:t> released which includes statements supporting the environmental sustainability of the field</a:t>
            </a:r>
          </a:p>
        </p:txBody>
      </p:sp>
      <p:sp>
        <p:nvSpPr>
          <p:cNvPr id="5" name="TextBox 4">
            <a:extLst>
              <a:ext uri="{FF2B5EF4-FFF2-40B4-BE49-F238E27FC236}">
                <a16:creationId xmlns:a16="http://schemas.microsoft.com/office/drawing/2014/main" id="{B4A7A875-BE0F-5247-B077-39DD8D61DEFA}"/>
              </a:ext>
            </a:extLst>
          </p:cNvPr>
          <p:cNvSpPr txBox="1"/>
          <p:nvPr/>
        </p:nvSpPr>
        <p:spPr>
          <a:xfrm>
            <a:off x="131298" y="1219200"/>
            <a:ext cx="1849902" cy="861774"/>
          </a:xfrm>
          <a:prstGeom prst="rect">
            <a:avLst/>
          </a:prstGeom>
          <a:noFill/>
        </p:spPr>
        <p:txBody>
          <a:bodyPr wrap="square" rtlCol="0">
            <a:spAutoFit/>
          </a:bodyPr>
          <a:lstStyle/>
          <a:p>
            <a:r>
              <a:rPr lang="en-US" sz="1000" dirty="0"/>
              <a:t>VB (RHUL)</a:t>
            </a:r>
          </a:p>
          <a:p>
            <a:r>
              <a:rPr lang="en-US" sz="1000" dirty="0"/>
              <a:t>Cham </a:t>
            </a:r>
            <a:r>
              <a:rPr lang="en-US" sz="1000" dirty="0" err="1"/>
              <a:t>Ghag</a:t>
            </a:r>
            <a:r>
              <a:rPr lang="en-US" sz="1000" dirty="0"/>
              <a:t> (UCL)</a:t>
            </a:r>
          </a:p>
          <a:p>
            <a:r>
              <a:rPr lang="en-US" sz="1000" dirty="0"/>
              <a:t>Francesco Spano (RHUL)</a:t>
            </a:r>
          </a:p>
          <a:p>
            <a:r>
              <a:rPr lang="en-US" sz="1000" dirty="0"/>
              <a:t>David Waters (UCL)</a:t>
            </a:r>
          </a:p>
          <a:p>
            <a:endParaRPr lang="en-US" sz="1000" dirty="0"/>
          </a:p>
        </p:txBody>
      </p:sp>
    </p:spTree>
    <p:extLst>
      <p:ext uri="{BB962C8B-B14F-4D97-AF65-F5344CB8AC3E}">
        <p14:creationId xmlns:p14="http://schemas.microsoft.com/office/powerpoint/2010/main" val="269319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to the ESU: recommendations</a:t>
            </a:r>
          </a:p>
        </p:txBody>
      </p:sp>
      <p:sp>
        <p:nvSpPr>
          <p:cNvPr id="3" name="Content Placeholder 2"/>
          <p:cNvSpPr>
            <a:spLocks noGrp="1"/>
          </p:cNvSpPr>
          <p:nvPr>
            <p:ph idx="1"/>
          </p:nvPr>
        </p:nvSpPr>
        <p:spPr>
          <a:xfrm>
            <a:off x="152400" y="1295400"/>
            <a:ext cx="8839200" cy="4572000"/>
          </a:xfrm>
        </p:spPr>
        <p:txBody>
          <a:bodyPr/>
          <a:lstStyle/>
          <a:p>
            <a:r>
              <a:rPr lang="en-US" sz="2000" dirty="0"/>
              <a:t>Recommendation 1:</a:t>
            </a:r>
          </a:p>
          <a:p>
            <a:pPr lvl="1"/>
            <a:r>
              <a:rPr lang="en-US" sz="2000" dirty="0"/>
              <a:t>As part of their grant-giving process, European laboratories and funding agencies should </a:t>
            </a:r>
            <a:r>
              <a:rPr lang="en-US" sz="2000" dirty="0">
                <a:solidFill>
                  <a:srgbClr val="EA9922"/>
                </a:solidFill>
              </a:rPr>
              <a:t>include criteria evaluating the energy efficiency and carbon footprint of particle physics proposals</a:t>
            </a:r>
            <a:r>
              <a:rPr lang="en-US" sz="2000" dirty="0"/>
              <a:t>, and should expect to see evidence that energy consumption has been properly estimated and </a:t>
            </a:r>
            <a:r>
              <a:rPr lang="en-US" sz="2000" dirty="0" err="1"/>
              <a:t>minimised</a:t>
            </a:r>
            <a:r>
              <a:rPr lang="en-US" sz="2000" dirty="0"/>
              <a:t>.</a:t>
            </a:r>
          </a:p>
          <a:p>
            <a:r>
              <a:rPr lang="en-US" sz="2000" dirty="0"/>
              <a:t>Recommendation 2:</a:t>
            </a:r>
          </a:p>
          <a:p>
            <a:pPr lvl="1"/>
            <a:r>
              <a:rPr lang="en-US" sz="2000" dirty="0"/>
              <a:t>Any design of a major particle physics experiment should consider </a:t>
            </a:r>
            <a:r>
              <a:rPr lang="en-US" sz="2000" dirty="0">
                <a:solidFill>
                  <a:srgbClr val="EA9922"/>
                </a:solidFill>
              </a:rPr>
              <a:t>plans for reduction of energy consumption, increased energy efficiency, energy recovery and carbon offset mechanisms.</a:t>
            </a:r>
            <a:r>
              <a:rPr lang="en-US" sz="2000" dirty="0"/>
              <a:t> Similarly, any design for new </a:t>
            </a:r>
            <a:r>
              <a:rPr lang="en-US" sz="2000" dirty="0">
                <a:solidFill>
                  <a:srgbClr val="EA9922"/>
                </a:solidFill>
              </a:rPr>
              <a:t>buildings</a:t>
            </a:r>
            <a:r>
              <a:rPr lang="en-US" sz="2000" dirty="0"/>
              <a:t> associated with particle physics research should consider the highest building and energy efficiency standards.</a:t>
            </a:r>
          </a:p>
          <a:p>
            <a:r>
              <a:rPr lang="en-US" sz="2000" dirty="0"/>
              <a:t>Recommendation 3:</a:t>
            </a:r>
          </a:p>
          <a:p>
            <a:pPr lvl="1"/>
            <a:r>
              <a:rPr lang="en-US" sz="2000" dirty="0"/>
              <a:t>European laboratories should invest in the development and affordable deployment of next-generation digital meeting spaces including virtual reality (VR) tools in order to </a:t>
            </a:r>
            <a:r>
              <a:rPr lang="en-US" sz="2000" dirty="0">
                <a:solidFill>
                  <a:srgbClr val="EA9922"/>
                </a:solidFill>
              </a:rPr>
              <a:t>minimize the need for frequent travelling</a:t>
            </a:r>
            <a:r>
              <a:rPr lang="en-US" sz="2000" dirty="0"/>
              <a:t> to the laboratory, thereby minimizing the travel carbon and energy footprint of their users. </a:t>
            </a:r>
          </a:p>
        </p:txBody>
      </p:sp>
      <p:sp>
        <p:nvSpPr>
          <p:cNvPr id="4" name="Slide Number Placeholder 3"/>
          <p:cNvSpPr>
            <a:spLocks noGrp="1"/>
          </p:cNvSpPr>
          <p:nvPr>
            <p:ph type="sldNum" sz="quarter" idx="12"/>
          </p:nvPr>
        </p:nvSpPr>
        <p:spPr/>
        <p:txBody>
          <a:bodyPr/>
          <a:lstStyle/>
          <a:p>
            <a:fld id="{7C65CF09-CB9B-B147-9A8A-49C94737A215}" type="slidenum">
              <a:rPr lang="en-US" smtClean="0"/>
              <a:pPr/>
              <a:t>26</a:t>
            </a:fld>
            <a:endParaRPr lang="en-US"/>
          </a:p>
        </p:txBody>
      </p:sp>
    </p:spTree>
    <p:extLst>
      <p:ext uri="{BB962C8B-B14F-4D97-AF65-F5344CB8AC3E}">
        <p14:creationId xmlns:p14="http://schemas.microsoft.com/office/powerpoint/2010/main" val="365407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B70E-3AED-E845-B3E6-4F265ACBE6CF}"/>
              </a:ext>
            </a:extLst>
          </p:cNvPr>
          <p:cNvSpPr>
            <a:spLocks noGrp="1"/>
          </p:cNvSpPr>
          <p:nvPr>
            <p:ph type="title"/>
          </p:nvPr>
        </p:nvSpPr>
        <p:spPr/>
        <p:txBody>
          <a:bodyPr/>
          <a:lstStyle/>
          <a:p>
            <a:r>
              <a:rPr lang="en-US" dirty="0"/>
              <a:t>Outcome</a:t>
            </a:r>
          </a:p>
        </p:txBody>
      </p:sp>
      <p:sp>
        <p:nvSpPr>
          <p:cNvPr id="3" name="Content Placeholder 2">
            <a:extLst>
              <a:ext uri="{FF2B5EF4-FFF2-40B4-BE49-F238E27FC236}">
                <a16:creationId xmlns:a16="http://schemas.microsoft.com/office/drawing/2014/main" id="{6D89534F-F6A0-4E48-9CCA-F8D6807C76E7}"/>
              </a:ext>
            </a:extLst>
          </p:cNvPr>
          <p:cNvSpPr>
            <a:spLocks noGrp="1"/>
          </p:cNvSpPr>
          <p:nvPr>
            <p:ph idx="1"/>
          </p:nvPr>
        </p:nvSpPr>
        <p:spPr>
          <a:xfrm>
            <a:off x="381000" y="1284316"/>
            <a:ext cx="8458200" cy="4572000"/>
          </a:xfrm>
        </p:spPr>
        <p:txBody>
          <a:bodyPr/>
          <a:lstStyle/>
          <a:p>
            <a:r>
              <a:rPr lang="en-US" dirty="0">
                <a:hlinkClick r:id="rId2"/>
              </a:rPr>
              <a:t>European Strategy Update web site</a:t>
            </a:r>
            <a:endParaRPr lang="en-US" dirty="0"/>
          </a:p>
        </p:txBody>
      </p:sp>
      <p:sp>
        <p:nvSpPr>
          <p:cNvPr id="4" name="Slide Number Placeholder 3">
            <a:extLst>
              <a:ext uri="{FF2B5EF4-FFF2-40B4-BE49-F238E27FC236}">
                <a16:creationId xmlns:a16="http://schemas.microsoft.com/office/drawing/2014/main" id="{8AFC5EA4-A542-8848-851C-942D059FF887}"/>
              </a:ext>
            </a:extLst>
          </p:cNvPr>
          <p:cNvSpPr>
            <a:spLocks noGrp="1"/>
          </p:cNvSpPr>
          <p:nvPr>
            <p:ph type="sldNum" sz="quarter" idx="12"/>
          </p:nvPr>
        </p:nvSpPr>
        <p:spPr/>
        <p:txBody>
          <a:bodyPr/>
          <a:lstStyle/>
          <a:p>
            <a:fld id="{7C65CF09-CB9B-B147-9A8A-49C94737A215}" type="slidenum">
              <a:rPr lang="en-US" smtClean="0"/>
              <a:pPr/>
              <a:t>27</a:t>
            </a:fld>
            <a:endParaRPr lang="en-US"/>
          </a:p>
        </p:txBody>
      </p:sp>
      <p:pic>
        <p:nvPicPr>
          <p:cNvPr id="5" name="Picture 4">
            <a:extLst>
              <a:ext uri="{FF2B5EF4-FFF2-40B4-BE49-F238E27FC236}">
                <a16:creationId xmlns:a16="http://schemas.microsoft.com/office/drawing/2014/main" id="{25802E97-C3AA-454A-A12B-B84284756778}"/>
              </a:ext>
            </a:extLst>
          </p:cNvPr>
          <p:cNvPicPr>
            <a:picLocks noChangeAspect="1"/>
          </p:cNvPicPr>
          <p:nvPr/>
        </p:nvPicPr>
        <p:blipFill>
          <a:blip r:embed="rId3"/>
          <a:stretch>
            <a:fillRect/>
          </a:stretch>
        </p:blipFill>
        <p:spPr>
          <a:xfrm>
            <a:off x="914400" y="2057400"/>
            <a:ext cx="3048000" cy="4572000"/>
          </a:xfrm>
          <a:prstGeom prst="rect">
            <a:avLst/>
          </a:prstGeom>
        </p:spPr>
      </p:pic>
      <p:pic>
        <p:nvPicPr>
          <p:cNvPr id="6" name="Picture 5">
            <a:extLst>
              <a:ext uri="{FF2B5EF4-FFF2-40B4-BE49-F238E27FC236}">
                <a16:creationId xmlns:a16="http://schemas.microsoft.com/office/drawing/2014/main" id="{B8918E8E-A049-2F45-9756-13D4D94BAC10}"/>
              </a:ext>
            </a:extLst>
          </p:cNvPr>
          <p:cNvPicPr>
            <a:picLocks noChangeAspect="1"/>
          </p:cNvPicPr>
          <p:nvPr/>
        </p:nvPicPr>
        <p:blipFill>
          <a:blip r:embed="rId4"/>
          <a:stretch>
            <a:fillRect/>
          </a:stretch>
        </p:blipFill>
        <p:spPr>
          <a:xfrm>
            <a:off x="4265309" y="2514600"/>
            <a:ext cx="4497691" cy="3536950"/>
          </a:xfrm>
          <a:prstGeom prst="rect">
            <a:avLst/>
          </a:prstGeom>
        </p:spPr>
      </p:pic>
    </p:spTree>
    <p:extLst>
      <p:ext uri="{BB962C8B-B14F-4D97-AF65-F5344CB8AC3E}">
        <p14:creationId xmlns:p14="http://schemas.microsoft.com/office/powerpoint/2010/main" val="4277361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D61F-FB0C-E14A-9790-9FEC86FFDC9B}"/>
              </a:ext>
            </a:extLst>
          </p:cNvPr>
          <p:cNvSpPr>
            <a:spLocks noGrp="1"/>
          </p:cNvSpPr>
          <p:nvPr>
            <p:ph type="title"/>
          </p:nvPr>
        </p:nvSpPr>
        <p:spPr/>
        <p:txBody>
          <a:bodyPr/>
          <a:lstStyle/>
          <a:p>
            <a:r>
              <a:rPr lang="en-US" dirty="0"/>
              <a:t>Outcome</a:t>
            </a:r>
          </a:p>
        </p:txBody>
      </p:sp>
      <p:sp>
        <p:nvSpPr>
          <p:cNvPr id="3" name="Slide Number Placeholder 2">
            <a:extLst>
              <a:ext uri="{FF2B5EF4-FFF2-40B4-BE49-F238E27FC236}">
                <a16:creationId xmlns:a16="http://schemas.microsoft.com/office/drawing/2014/main" id="{BAFC7959-B9AA-8841-9240-67BE864141A9}"/>
              </a:ext>
            </a:extLst>
          </p:cNvPr>
          <p:cNvSpPr>
            <a:spLocks noGrp="1"/>
          </p:cNvSpPr>
          <p:nvPr>
            <p:ph type="sldNum" sz="quarter" idx="12"/>
          </p:nvPr>
        </p:nvSpPr>
        <p:spPr/>
        <p:txBody>
          <a:bodyPr/>
          <a:lstStyle/>
          <a:p>
            <a:fld id="{2B326196-31B3-B945-8273-3C5DF6A0F7F6}" type="slidenum">
              <a:rPr lang="en-US" smtClean="0"/>
              <a:pPr/>
              <a:t>28</a:t>
            </a:fld>
            <a:endParaRPr lang="en-US"/>
          </a:p>
        </p:txBody>
      </p:sp>
      <p:pic>
        <p:nvPicPr>
          <p:cNvPr id="4" name="Picture 3">
            <a:extLst>
              <a:ext uri="{FF2B5EF4-FFF2-40B4-BE49-F238E27FC236}">
                <a16:creationId xmlns:a16="http://schemas.microsoft.com/office/drawing/2014/main" id="{D016C2F2-6B33-B941-86BE-20722D64C1F3}"/>
              </a:ext>
            </a:extLst>
          </p:cNvPr>
          <p:cNvPicPr>
            <a:picLocks noChangeAspect="1"/>
          </p:cNvPicPr>
          <p:nvPr/>
        </p:nvPicPr>
        <p:blipFill>
          <a:blip r:embed="rId2"/>
          <a:stretch>
            <a:fillRect/>
          </a:stretch>
        </p:blipFill>
        <p:spPr>
          <a:xfrm>
            <a:off x="228600" y="1219200"/>
            <a:ext cx="3522101" cy="5181600"/>
          </a:xfrm>
          <a:prstGeom prst="rect">
            <a:avLst/>
          </a:prstGeom>
        </p:spPr>
      </p:pic>
      <p:sp>
        <p:nvSpPr>
          <p:cNvPr id="6" name="TextBox 5">
            <a:extLst>
              <a:ext uri="{FF2B5EF4-FFF2-40B4-BE49-F238E27FC236}">
                <a16:creationId xmlns:a16="http://schemas.microsoft.com/office/drawing/2014/main" id="{56E71103-1C99-5642-9F02-A1ED73E90387}"/>
              </a:ext>
            </a:extLst>
          </p:cNvPr>
          <p:cNvSpPr txBox="1"/>
          <p:nvPr/>
        </p:nvSpPr>
        <p:spPr>
          <a:xfrm>
            <a:off x="3962400" y="2438400"/>
            <a:ext cx="4953000" cy="3293209"/>
          </a:xfrm>
          <a:prstGeom prst="rect">
            <a:avLst/>
          </a:prstGeom>
          <a:noFill/>
        </p:spPr>
        <p:txBody>
          <a:bodyPr wrap="square" rtlCol="0">
            <a:spAutoFit/>
          </a:bodyPr>
          <a:lstStyle/>
          <a:p>
            <a:r>
              <a:rPr lang="en-GB" sz="1600" dirty="0"/>
              <a:t>a) The energy efficiency of present and future accelerators, and of computing facilities, is and should remain an area requiring constant attention. Travel also represents an environmental challenge, due to the international nature of the field. </a:t>
            </a:r>
            <a:r>
              <a:rPr lang="en-GB" sz="1600" i="1" dirty="0"/>
              <a:t>The environmental impact of particle physics activities should continue to be carefully studied and minimised. A detailed plan for the minimisation of environmental impact and for the saving and re-use of energy should be part of the approval process for any major project. Alternatives to travel should be explored and encouraged. </a:t>
            </a:r>
            <a:endParaRPr lang="en-GB" sz="1600" dirty="0"/>
          </a:p>
          <a:p>
            <a:endParaRPr lang="en-US" sz="1600" dirty="0"/>
          </a:p>
        </p:txBody>
      </p:sp>
    </p:spTree>
    <p:extLst>
      <p:ext uri="{BB962C8B-B14F-4D97-AF65-F5344CB8AC3E}">
        <p14:creationId xmlns:p14="http://schemas.microsoft.com/office/powerpoint/2010/main" val="383712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5D408-AECA-4745-B14E-E8A7753766B0}"/>
              </a:ext>
            </a:extLst>
          </p:cNvPr>
          <p:cNvSpPr>
            <a:spLocks noGrp="1"/>
          </p:cNvSpPr>
          <p:nvPr>
            <p:ph idx="1"/>
          </p:nvPr>
        </p:nvSpPr>
        <p:spPr>
          <a:xfrm>
            <a:off x="304800" y="1524000"/>
            <a:ext cx="8610600" cy="4876800"/>
          </a:xfrm>
        </p:spPr>
        <p:txBody>
          <a:bodyPr/>
          <a:lstStyle/>
          <a:p>
            <a:r>
              <a:rPr lang="en-US" dirty="0">
                <a:solidFill>
                  <a:srgbClr val="EA9922"/>
                </a:solidFill>
              </a:rPr>
              <a:t>Community Engagement Frontier: </a:t>
            </a:r>
            <a:r>
              <a:rPr lang="en-US" dirty="0"/>
              <a:t> </a:t>
            </a:r>
            <a:r>
              <a:rPr lang="en-US" dirty="0">
                <a:hlinkClick r:id="rId3"/>
              </a:rPr>
              <a:t>TG07</a:t>
            </a:r>
            <a:r>
              <a:rPr lang="en-US" dirty="0"/>
              <a:t> Environmental &amp; Societal Impacts</a:t>
            </a:r>
          </a:p>
          <a:p>
            <a:r>
              <a:rPr lang="en-US" dirty="0"/>
              <a:t>Coordinators: VB, Ken Bloom (U of Nebraska), Mike Headley (</a:t>
            </a:r>
            <a:r>
              <a:rPr lang="en-US" dirty="0">
                <a:ea typeface="ＭＳ Ｐゴシック" charset="0"/>
              </a:rPr>
              <a:t>SDSTA-SURF)</a:t>
            </a:r>
            <a:endParaRPr lang="en-US" dirty="0"/>
          </a:p>
          <a:p>
            <a:r>
              <a:rPr lang="en-US" dirty="0">
                <a:solidFill>
                  <a:schemeClr val="bg1">
                    <a:lumMod val="25000"/>
                    <a:lumOff val="75000"/>
                  </a:schemeClr>
                </a:solidFill>
              </a:rPr>
              <a:t>White papers due 15</a:t>
            </a:r>
            <a:r>
              <a:rPr lang="en-US" baseline="30000" dirty="0">
                <a:solidFill>
                  <a:schemeClr val="bg1">
                    <a:lumMod val="25000"/>
                    <a:lumOff val="75000"/>
                  </a:schemeClr>
                </a:solidFill>
              </a:rPr>
              <a:t>th</a:t>
            </a:r>
            <a:r>
              <a:rPr lang="en-US" dirty="0">
                <a:solidFill>
                  <a:schemeClr val="bg1">
                    <a:lumMod val="25000"/>
                    <a:lumOff val="75000"/>
                  </a:schemeClr>
                </a:solidFill>
              </a:rPr>
              <a:t> March, Community meeting in Seattle in July, then feeds into P5 roadmap</a:t>
            </a:r>
          </a:p>
        </p:txBody>
      </p:sp>
      <p:sp>
        <p:nvSpPr>
          <p:cNvPr id="4" name="Slide Number Placeholder 3">
            <a:extLst>
              <a:ext uri="{FF2B5EF4-FFF2-40B4-BE49-F238E27FC236}">
                <a16:creationId xmlns:a16="http://schemas.microsoft.com/office/drawing/2014/main" id="{041D1897-092F-6446-A319-0B4396B70757}"/>
              </a:ext>
            </a:extLst>
          </p:cNvPr>
          <p:cNvSpPr>
            <a:spLocks noGrp="1"/>
          </p:cNvSpPr>
          <p:nvPr>
            <p:ph type="sldNum" sz="quarter" idx="12"/>
          </p:nvPr>
        </p:nvSpPr>
        <p:spPr/>
        <p:txBody>
          <a:bodyPr/>
          <a:lstStyle/>
          <a:p>
            <a:fld id="{7C65CF09-CB9B-B147-9A8A-49C94737A215}" type="slidenum">
              <a:rPr lang="en-US" smtClean="0"/>
              <a:pPr/>
              <a:t>29</a:t>
            </a:fld>
            <a:endParaRPr lang="en-US"/>
          </a:p>
        </p:txBody>
      </p:sp>
      <p:pic>
        <p:nvPicPr>
          <p:cNvPr id="7" name="Picture 6" descr="A picture containing text, clipart&#10;&#10;Description automatically generated">
            <a:extLst>
              <a:ext uri="{FF2B5EF4-FFF2-40B4-BE49-F238E27FC236}">
                <a16:creationId xmlns:a16="http://schemas.microsoft.com/office/drawing/2014/main" id="{D06FA643-76DE-3F40-A553-0B2A4F830B4D}"/>
              </a:ext>
            </a:extLst>
          </p:cNvPr>
          <p:cNvPicPr>
            <a:picLocks noChangeAspect="1"/>
          </p:cNvPicPr>
          <p:nvPr/>
        </p:nvPicPr>
        <p:blipFill>
          <a:blip r:embed="rId4"/>
          <a:stretch>
            <a:fillRect/>
          </a:stretch>
        </p:blipFill>
        <p:spPr>
          <a:xfrm>
            <a:off x="1479550" y="0"/>
            <a:ext cx="6184900" cy="1308100"/>
          </a:xfrm>
          <a:prstGeom prst="rect">
            <a:avLst/>
          </a:prstGeom>
        </p:spPr>
      </p:pic>
    </p:spTree>
    <p:extLst>
      <p:ext uri="{BB962C8B-B14F-4D97-AF65-F5344CB8AC3E}">
        <p14:creationId xmlns:p14="http://schemas.microsoft.com/office/powerpoint/2010/main" val="1290144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E934-0653-DF49-9277-A8CF7AB6CC50}"/>
              </a:ext>
            </a:extLst>
          </p:cNvPr>
          <p:cNvSpPr>
            <a:spLocks noGrp="1"/>
          </p:cNvSpPr>
          <p:nvPr>
            <p:ph type="title"/>
          </p:nvPr>
        </p:nvSpPr>
        <p:spPr/>
        <p:txBody>
          <a:bodyPr/>
          <a:lstStyle/>
          <a:p>
            <a:r>
              <a:rPr lang="en-US" dirty="0"/>
              <a:t>Climate Change: an emergency</a:t>
            </a:r>
          </a:p>
        </p:txBody>
      </p:sp>
      <p:sp>
        <p:nvSpPr>
          <p:cNvPr id="3" name="Slide Number Placeholder 2">
            <a:extLst>
              <a:ext uri="{FF2B5EF4-FFF2-40B4-BE49-F238E27FC236}">
                <a16:creationId xmlns:a16="http://schemas.microsoft.com/office/drawing/2014/main" id="{E5E941EC-02DC-1B4B-BA4B-83045423EA05}"/>
              </a:ext>
            </a:extLst>
          </p:cNvPr>
          <p:cNvSpPr>
            <a:spLocks noGrp="1"/>
          </p:cNvSpPr>
          <p:nvPr>
            <p:ph type="sldNum" sz="quarter" idx="12"/>
          </p:nvPr>
        </p:nvSpPr>
        <p:spPr/>
        <p:txBody>
          <a:bodyPr/>
          <a:lstStyle/>
          <a:p>
            <a:fld id="{2B326196-31B3-B945-8273-3C5DF6A0F7F6}" type="slidenum">
              <a:rPr lang="en-US" smtClean="0"/>
              <a:pPr/>
              <a:t>3</a:t>
            </a:fld>
            <a:endParaRPr lang="en-US"/>
          </a:p>
        </p:txBody>
      </p:sp>
      <p:pic>
        <p:nvPicPr>
          <p:cNvPr id="4" name="Picture 3">
            <a:extLst>
              <a:ext uri="{FF2B5EF4-FFF2-40B4-BE49-F238E27FC236}">
                <a16:creationId xmlns:a16="http://schemas.microsoft.com/office/drawing/2014/main" id="{5A6C2B2C-5814-3E46-B4AF-939AD8A29AFE}"/>
              </a:ext>
            </a:extLst>
          </p:cNvPr>
          <p:cNvPicPr>
            <a:picLocks noChangeAspect="1"/>
          </p:cNvPicPr>
          <p:nvPr/>
        </p:nvPicPr>
        <p:blipFill>
          <a:blip r:embed="rId2"/>
          <a:stretch>
            <a:fillRect/>
          </a:stretch>
        </p:blipFill>
        <p:spPr>
          <a:xfrm>
            <a:off x="3590968" y="1404462"/>
            <a:ext cx="5314863" cy="2725890"/>
          </a:xfrm>
          <a:prstGeom prst="rect">
            <a:avLst/>
          </a:prstGeom>
        </p:spPr>
        <p:style>
          <a:lnRef idx="1">
            <a:schemeClr val="dk1"/>
          </a:lnRef>
          <a:fillRef idx="3">
            <a:schemeClr val="dk1"/>
          </a:fillRef>
          <a:effectRef idx="2">
            <a:schemeClr val="dk1"/>
          </a:effectRef>
          <a:fontRef idx="minor">
            <a:schemeClr val="lt1"/>
          </a:fontRef>
        </p:style>
      </p:pic>
      <p:sp>
        <p:nvSpPr>
          <p:cNvPr id="5" name="TextBox 4">
            <a:extLst>
              <a:ext uri="{FF2B5EF4-FFF2-40B4-BE49-F238E27FC236}">
                <a16:creationId xmlns:a16="http://schemas.microsoft.com/office/drawing/2014/main" id="{60C8AF9D-FE8A-514D-8908-C47EBEAC093B}"/>
              </a:ext>
            </a:extLst>
          </p:cNvPr>
          <p:cNvSpPr txBox="1"/>
          <p:nvPr/>
        </p:nvSpPr>
        <p:spPr>
          <a:xfrm>
            <a:off x="5791200" y="1072254"/>
            <a:ext cx="1219200" cy="276999"/>
          </a:xfrm>
          <a:prstGeom prst="rect">
            <a:avLst/>
          </a:prstGeom>
          <a:noFill/>
        </p:spPr>
        <p:txBody>
          <a:bodyPr wrap="square" rtlCol="0">
            <a:spAutoFit/>
          </a:bodyPr>
          <a:lstStyle/>
          <a:p>
            <a:r>
              <a:rPr lang="en-US" sz="1200" dirty="0"/>
              <a:t>IPCC AR6</a:t>
            </a:r>
          </a:p>
        </p:txBody>
      </p:sp>
      <p:pic>
        <p:nvPicPr>
          <p:cNvPr id="6" name="Picture 5" descr="AR5_SYR_Figure_1.3.png">
            <a:extLst>
              <a:ext uri="{FF2B5EF4-FFF2-40B4-BE49-F238E27FC236}">
                <a16:creationId xmlns:a16="http://schemas.microsoft.com/office/drawing/2014/main" id="{E7AEE8F4-7AC1-4945-B357-248AC2AF1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4324060"/>
            <a:ext cx="2667000" cy="2366963"/>
          </a:xfrm>
          <a:prstGeom prst="rect">
            <a:avLst/>
          </a:prstGeom>
        </p:spPr>
      </p:pic>
      <p:sp>
        <p:nvSpPr>
          <p:cNvPr id="7" name="TextBox 6">
            <a:extLst>
              <a:ext uri="{FF2B5EF4-FFF2-40B4-BE49-F238E27FC236}">
                <a16:creationId xmlns:a16="http://schemas.microsoft.com/office/drawing/2014/main" id="{7A92D04F-D2C9-DD49-94B2-96AA0E71020F}"/>
              </a:ext>
            </a:extLst>
          </p:cNvPr>
          <p:cNvSpPr txBox="1"/>
          <p:nvPr/>
        </p:nvSpPr>
        <p:spPr>
          <a:xfrm>
            <a:off x="7924800" y="4800600"/>
            <a:ext cx="1219200" cy="276999"/>
          </a:xfrm>
          <a:prstGeom prst="rect">
            <a:avLst/>
          </a:prstGeom>
          <a:noFill/>
        </p:spPr>
        <p:txBody>
          <a:bodyPr wrap="square" rtlCol="0">
            <a:spAutoFit/>
          </a:bodyPr>
          <a:lstStyle/>
          <a:p>
            <a:r>
              <a:rPr lang="en-US" sz="1200" dirty="0"/>
              <a:t>IPCC AR5</a:t>
            </a:r>
          </a:p>
        </p:txBody>
      </p:sp>
      <p:pic>
        <p:nvPicPr>
          <p:cNvPr id="8" name="Picture 7">
            <a:extLst>
              <a:ext uri="{FF2B5EF4-FFF2-40B4-BE49-F238E27FC236}">
                <a16:creationId xmlns:a16="http://schemas.microsoft.com/office/drawing/2014/main" id="{39347DF0-F208-474D-9D00-10C490E4365C}"/>
              </a:ext>
            </a:extLst>
          </p:cNvPr>
          <p:cNvPicPr>
            <a:picLocks noChangeAspect="1"/>
          </p:cNvPicPr>
          <p:nvPr/>
        </p:nvPicPr>
        <p:blipFill>
          <a:blip r:embed="rId4"/>
          <a:stretch>
            <a:fillRect/>
          </a:stretch>
        </p:blipFill>
        <p:spPr>
          <a:xfrm>
            <a:off x="152400" y="1662182"/>
            <a:ext cx="3254272" cy="2210449"/>
          </a:xfrm>
          <a:prstGeom prst="rect">
            <a:avLst/>
          </a:prstGeom>
        </p:spPr>
      </p:pic>
      <p:pic>
        <p:nvPicPr>
          <p:cNvPr id="9" name="Picture 8">
            <a:extLst>
              <a:ext uri="{FF2B5EF4-FFF2-40B4-BE49-F238E27FC236}">
                <a16:creationId xmlns:a16="http://schemas.microsoft.com/office/drawing/2014/main" id="{3B809E41-36F2-C943-8316-6018601F2ABD}"/>
              </a:ext>
            </a:extLst>
          </p:cNvPr>
          <p:cNvPicPr>
            <a:picLocks noChangeAspect="1"/>
          </p:cNvPicPr>
          <p:nvPr/>
        </p:nvPicPr>
        <p:blipFill>
          <a:blip r:embed="rId5"/>
          <a:stretch>
            <a:fillRect/>
          </a:stretch>
        </p:blipFill>
        <p:spPr>
          <a:xfrm>
            <a:off x="0" y="4239413"/>
            <a:ext cx="3398796" cy="2347784"/>
          </a:xfrm>
          <a:prstGeom prst="rect">
            <a:avLst/>
          </a:prstGeom>
        </p:spPr>
      </p:pic>
    </p:spTree>
    <p:extLst>
      <p:ext uri="{BB962C8B-B14F-4D97-AF65-F5344CB8AC3E}">
        <p14:creationId xmlns:p14="http://schemas.microsoft.com/office/powerpoint/2010/main" val="32611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876BE-0BB9-3F43-AABC-BD24D7BB0C3D}"/>
              </a:ext>
            </a:extLst>
          </p:cNvPr>
          <p:cNvSpPr>
            <a:spLocks noGrp="1"/>
          </p:cNvSpPr>
          <p:nvPr>
            <p:ph type="sldNum" sz="quarter" idx="12"/>
          </p:nvPr>
        </p:nvSpPr>
        <p:spPr/>
        <p:txBody>
          <a:bodyPr/>
          <a:lstStyle/>
          <a:p>
            <a:fld id="{9691CB11-0DA2-DA4B-B8B7-01D00CB02A82}" type="slidenum">
              <a:rPr lang="en-US" smtClean="0"/>
              <a:pPr/>
              <a:t>30</a:t>
            </a:fld>
            <a:endParaRPr lang="en-US"/>
          </a:p>
        </p:txBody>
      </p:sp>
      <p:pic>
        <p:nvPicPr>
          <p:cNvPr id="4" name="Picture 3" descr="Text, letter&#10;&#10;Description automatically generated">
            <a:extLst>
              <a:ext uri="{FF2B5EF4-FFF2-40B4-BE49-F238E27FC236}">
                <a16:creationId xmlns:a16="http://schemas.microsoft.com/office/drawing/2014/main" id="{374BA77D-607A-D94E-B7D7-144CBAE992B7}"/>
              </a:ext>
            </a:extLst>
          </p:cNvPr>
          <p:cNvPicPr>
            <a:picLocks noChangeAspect="1"/>
          </p:cNvPicPr>
          <p:nvPr/>
        </p:nvPicPr>
        <p:blipFill>
          <a:blip r:embed="rId2"/>
          <a:stretch>
            <a:fillRect/>
          </a:stretch>
        </p:blipFill>
        <p:spPr>
          <a:xfrm>
            <a:off x="1981200" y="152400"/>
            <a:ext cx="4970963" cy="6553200"/>
          </a:xfrm>
          <a:prstGeom prst="rect">
            <a:avLst/>
          </a:prstGeom>
        </p:spPr>
      </p:pic>
    </p:spTree>
    <p:extLst>
      <p:ext uri="{BB962C8B-B14F-4D97-AF65-F5344CB8AC3E}">
        <p14:creationId xmlns:p14="http://schemas.microsoft.com/office/powerpoint/2010/main" val="1158269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BB170B-7124-9E4D-9F22-DF19751994E7}"/>
              </a:ext>
            </a:extLst>
          </p:cNvPr>
          <p:cNvSpPr>
            <a:spLocks noGrp="1"/>
          </p:cNvSpPr>
          <p:nvPr>
            <p:ph type="title"/>
          </p:nvPr>
        </p:nvSpPr>
        <p:spPr>
          <a:xfrm>
            <a:off x="114300" y="0"/>
            <a:ext cx="8915400" cy="1143000"/>
          </a:xfrm>
        </p:spPr>
        <p:txBody>
          <a:bodyPr/>
          <a:lstStyle/>
          <a:p>
            <a:r>
              <a:rPr lang="en-US" dirty="0"/>
              <a:t>Show support!</a:t>
            </a:r>
          </a:p>
        </p:txBody>
      </p:sp>
      <p:sp>
        <p:nvSpPr>
          <p:cNvPr id="2" name="Slide Number Placeholder 1">
            <a:extLst>
              <a:ext uri="{FF2B5EF4-FFF2-40B4-BE49-F238E27FC236}">
                <a16:creationId xmlns:a16="http://schemas.microsoft.com/office/drawing/2014/main" id="{ACB404C5-4FFC-DE42-B84B-2A2DBED83392}"/>
              </a:ext>
            </a:extLst>
          </p:cNvPr>
          <p:cNvSpPr>
            <a:spLocks noGrp="1"/>
          </p:cNvSpPr>
          <p:nvPr>
            <p:ph type="sldNum" sz="quarter" idx="12"/>
          </p:nvPr>
        </p:nvSpPr>
        <p:spPr/>
        <p:txBody>
          <a:bodyPr/>
          <a:lstStyle/>
          <a:p>
            <a:fld id="{9691CB11-0DA2-DA4B-B8B7-01D00CB02A82}" type="slidenum">
              <a:rPr lang="en-US" smtClean="0"/>
              <a:pPr/>
              <a:t>31</a:t>
            </a:fld>
            <a:endParaRPr lang="en-US"/>
          </a:p>
        </p:txBody>
      </p:sp>
      <p:pic>
        <p:nvPicPr>
          <p:cNvPr id="7" name="Picture 6" descr="Graphical user interface, text, Word, website&#10;&#10;Description automatically generated">
            <a:extLst>
              <a:ext uri="{FF2B5EF4-FFF2-40B4-BE49-F238E27FC236}">
                <a16:creationId xmlns:a16="http://schemas.microsoft.com/office/drawing/2014/main" id="{4959813A-DF44-874C-9311-300A61E4863F}"/>
              </a:ext>
            </a:extLst>
          </p:cNvPr>
          <p:cNvPicPr>
            <a:picLocks noChangeAspect="1"/>
          </p:cNvPicPr>
          <p:nvPr/>
        </p:nvPicPr>
        <p:blipFill>
          <a:blip r:embed="rId2"/>
          <a:stretch>
            <a:fillRect/>
          </a:stretch>
        </p:blipFill>
        <p:spPr>
          <a:xfrm>
            <a:off x="2209933" y="1524000"/>
            <a:ext cx="4724134" cy="5181600"/>
          </a:xfrm>
          <a:prstGeom prst="rect">
            <a:avLst/>
          </a:prstGeom>
        </p:spPr>
      </p:pic>
      <p:sp>
        <p:nvSpPr>
          <p:cNvPr id="8" name="TextBox 7">
            <a:extLst>
              <a:ext uri="{FF2B5EF4-FFF2-40B4-BE49-F238E27FC236}">
                <a16:creationId xmlns:a16="http://schemas.microsoft.com/office/drawing/2014/main" id="{51BFDE84-73E9-7743-AE1D-4164BB8B3FCB}"/>
              </a:ext>
            </a:extLst>
          </p:cNvPr>
          <p:cNvSpPr txBox="1"/>
          <p:nvPr/>
        </p:nvSpPr>
        <p:spPr>
          <a:xfrm>
            <a:off x="1905000" y="1017884"/>
            <a:ext cx="5486400" cy="461665"/>
          </a:xfrm>
          <a:prstGeom prst="rect">
            <a:avLst/>
          </a:prstGeom>
          <a:noFill/>
        </p:spPr>
        <p:txBody>
          <a:bodyPr wrap="square" rtlCol="0">
            <a:spAutoFit/>
          </a:bodyPr>
          <a:lstStyle/>
          <a:p>
            <a:r>
              <a:rPr lang="en-US" dirty="0"/>
              <a:t>https://</a:t>
            </a:r>
            <a:r>
              <a:rPr lang="en-US" dirty="0" err="1"/>
              <a:t>indico.fnal.gov</a:t>
            </a:r>
            <a:r>
              <a:rPr lang="en-US" dirty="0"/>
              <a:t>/event/53795/</a:t>
            </a:r>
          </a:p>
        </p:txBody>
      </p:sp>
    </p:spTree>
    <p:extLst>
      <p:ext uri="{BB962C8B-B14F-4D97-AF65-F5344CB8AC3E}">
        <p14:creationId xmlns:p14="http://schemas.microsoft.com/office/powerpoint/2010/main" val="2533678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9926-C827-3942-95E5-19177D3F603F}"/>
              </a:ext>
            </a:extLst>
          </p:cNvPr>
          <p:cNvSpPr>
            <a:spLocks noGrp="1"/>
          </p:cNvSpPr>
          <p:nvPr>
            <p:ph type="title"/>
          </p:nvPr>
        </p:nvSpPr>
        <p:spPr/>
        <p:txBody>
          <a:bodyPr/>
          <a:lstStyle/>
          <a:p>
            <a:r>
              <a:rPr lang="en-US" dirty="0"/>
              <a:t>Additional recommendations</a:t>
            </a:r>
          </a:p>
        </p:txBody>
      </p:sp>
      <p:sp>
        <p:nvSpPr>
          <p:cNvPr id="3" name="Content Placeholder 2">
            <a:extLst>
              <a:ext uri="{FF2B5EF4-FFF2-40B4-BE49-F238E27FC236}">
                <a16:creationId xmlns:a16="http://schemas.microsoft.com/office/drawing/2014/main" id="{21719C5F-371E-D14A-BAF0-90EED3F1B037}"/>
              </a:ext>
            </a:extLst>
          </p:cNvPr>
          <p:cNvSpPr>
            <a:spLocks noGrp="1"/>
          </p:cNvSpPr>
          <p:nvPr>
            <p:ph idx="1"/>
          </p:nvPr>
        </p:nvSpPr>
        <p:spPr>
          <a:xfrm>
            <a:off x="0" y="1295400"/>
            <a:ext cx="9053052" cy="5410200"/>
          </a:xfrm>
        </p:spPr>
        <p:txBody>
          <a:bodyPr/>
          <a:lstStyle/>
          <a:p>
            <a:r>
              <a:rPr lang="en-US" sz="2400" dirty="0"/>
              <a:t>PP researchers need to be </a:t>
            </a:r>
            <a:r>
              <a:rPr lang="en-US" sz="2400" dirty="0">
                <a:solidFill>
                  <a:srgbClr val="EA9922"/>
                </a:solidFill>
              </a:rPr>
              <a:t>informed</a:t>
            </a:r>
            <a:r>
              <a:rPr lang="en-US" sz="2400" dirty="0"/>
              <a:t> about the climate emergency</a:t>
            </a:r>
          </a:p>
          <a:p>
            <a:r>
              <a:rPr lang="en-US" sz="2400" dirty="0"/>
              <a:t>Accounting of CO2e emissions in particle physics should follow some common </a:t>
            </a:r>
            <a:r>
              <a:rPr lang="en-US" sz="2400" dirty="0">
                <a:solidFill>
                  <a:srgbClr val="EA9922"/>
                </a:solidFill>
              </a:rPr>
              <a:t>standards</a:t>
            </a:r>
            <a:r>
              <a:rPr lang="en-US" sz="2400" dirty="0"/>
              <a:t> and get reported clearly to </a:t>
            </a:r>
            <a:r>
              <a:rPr lang="en-US" sz="2400" dirty="0">
                <a:solidFill>
                  <a:srgbClr val="EA9922"/>
                </a:solidFill>
              </a:rPr>
              <a:t>stakeholders</a:t>
            </a:r>
          </a:p>
          <a:p>
            <a:r>
              <a:rPr lang="en-US" sz="2400" dirty="0"/>
              <a:t>Particular attention to </a:t>
            </a:r>
            <a:r>
              <a:rPr lang="en-US" sz="2400" dirty="0">
                <a:solidFill>
                  <a:srgbClr val="EA9922"/>
                </a:solidFill>
              </a:rPr>
              <a:t>gas detectors</a:t>
            </a:r>
          </a:p>
          <a:p>
            <a:r>
              <a:rPr lang="en-US" sz="2400" dirty="0">
                <a:solidFill>
                  <a:srgbClr val="EA9922"/>
                </a:solidFill>
              </a:rPr>
              <a:t>Costing</a:t>
            </a:r>
            <a:r>
              <a:rPr lang="en-US" sz="2400" dirty="0"/>
              <a:t> of future experiments need to take into account of the climate policy context:</a:t>
            </a:r>
          </a:p>
          <a:p>
            <a:pPr lvl="1"/>
            <a:r>
              <a:rPr lang="en-US" sz="2400" dirty="0"/>
              <a:t>Net zero commitments</a:t>
            </a:r>
          </a:p>
          <a:p>
            <a:pPr lvl="1"/>
            <a:r>
              <a:rPr lang="en-US" sz="2400" dirty="0"/>
              <a:t>Demand on electricity grids</a:t>
            </a:r>
          </a:p>
          <a:p>
            <a:pPr lvl="1"/>
            <a:r>
              <a:rPr lang="en-US" sz="2400" dirty="0"/>
              <a:t>Possible carbon taxes, etc.</a:t>
            </a:r>
          </a:p>
          <a:p>
            <a:r>
              <a:rPr lang="en-US" sz="2400" dirty="0"/>
              <a:t>Monitor emissions from </a:t>
            </a:r>
            <a:r>
              <a:rPr lang="en-US" sz="2400" dirty="0">
                <a:solidFill>
                  <a:srgbClr val="EA9922"/>
                </a:solidFill>
              </a:rPr>
              <a:t>universities/labs, travel, catering</a:t>
            </a:r>
          </a:p>
          <a:p>
            <a:r>
              <a:rPr lang="en-US" sz="2400" dirty="0"/>
              <a:t>Be </a:t>
            </a:r>
            <a:r>
              <a:rPr lang="en-US" sz="2400" dirty="0">
                <a:solidFill>
                  <a:srgbClr val="EA9922"/>
                </a:solidFill>
              </a:rPr>
              <a:t>visible</a:t>
            </a:r>
            <a:r>
              <a:rPr lang="en-US" sz="2400" dirty="0"/>
              <a:t> to our colleagues and society about our actions in that area</a:t>
            </a:r>
          </a:p>
          <a:p>
            <a:r>
              <a:rPr lang="en-US" sz="2400" dirty="0"/>
              <a:t>Directly </a:t>
            </a:r>
            <a:r>
              <a:rPr lang="en-US" sz="2400" dirty="0">
                <a:solidFill>
                  <a:srgbClr val="EA9922"/>
                </a:solidFill>
              </a:rPr>
              <a:t>contribute</a:t>
            </a:r>
            <a:r>
              <a:rPr lang="en-US" sz="2400" dirty="0"/>
              <a:t> to the energy/climate field</a:t>
            </a:r>
          </a:p>
          <a:p>
            <a:endParaRPr lang="en-US" sz="2800" dirty="0"/>
          </a:p>
        </p:txBody>
      </p:sp>
      <p:sp>
        <p:nvSpPr>
          <p:cNvPr id="4" name="Slide Number Placeholder 3">
            <a:extLst>
              <a:ext uri="{FF2B5EF4-FFF2-40B4-BE49-F238E27FC236}">
                <a16:creationId xmlns:a16="http://schemas.microsoft.com/office/drawing/2014/main" id="{351304EE-0DE9-9745-B3DD-74B7B3A771EA}"/>
              </a:ext>
            </a:extLst>
          </p:cNvPr>
          <p:cNvSpPr>
            <a:spLocks noGrp="1"/>
          </p:cNvSpPr>
          <p:nvPr>
            <p:ph type="sldNum" sz="quarter" idx="12"/>
          </p:nvPr>
        </p:nvSpPr>
        <p:spPr/>
        <p:txBody>
          <a:bodyPr/>
          <a:lstStyle/>
          <a:p>
            <a:fld id="{7C65CF09-CB9B-B147-9A8A-49C94737A215}" type="slidenum">
              <a:rPr lang="en-US" smtClean="0"/>
              <a:pPr/>
              <a:t>32</a:t>
            </a:fld>
            <a:endParaRPr lang="en-US"/>
          </a:p>
        </p:txBody>
      </p:sp>
    </p:spTree>
    <p:extLst>
      <p:ext uri="{BB962C8B-B14F-4D97-AF65-F5344CB8AC3E}">
        <p14:creationId xmlns:p14="http://schemas.microsoft.com/office/powerpoint/2010/main" val="33576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9926-C827-3942-95E5-19177D3F603F}"/>
              </a:ext>
            </a:extLst>
          </p:cNvPr>
          <p:cNvSpPr>
            <a:spLocks noGrp="1"/>
          </p:cNvSpPr>
          <p:nvPr>
            <p:ph type="title"/>
          </p:nvPr>
        </p:nvSpPr>
        <p:spPr>
          <a:xfrm>
            <a:off x="152400" y="152400"/>
            <a:ext cx="8915400" cy="685800"/>
          </a:xfrm>
        </p:spPr>
        <p:txBody>
          <a:bodyPr/>
          <a:lstStyle/>
          <a:p>
            <a:r>
              <a:rPr lang="en-US" dirty="0"/>
              <a:t>Recommendations</a:t>
            </a:r>
          </a:p>
        </p:txBody>
      </p:sp>
      <p:sp>
        <p:nvSpPr>
          <p:cNvPr id="3" name="Content Placeholder 2">
            <a:extLst>
              <a:ext uri="{FF2B5EF4-FFF2-40B4-BE49-F238E27FC236}">
                <a16:creationId xmlns:a16="http://schemas.microsoft.com/office/drawing/2014/main" id="{21719C5F-371E-D14A-BAF0-90EED3F1B037}"/>
              </a:ext>
            </a:extLst>
          </p:cNvPr>
          <p:cNvSpPr>
            <a:spLocks noGrp="1"/>
          </p:cNvSpPr>
          <p:nvPr>
            <p:ph idx="1"/>
          </p:nvPr>
        </p:nvSpPr>
        <p:spPr>
          <a:xfrm>
            <a:off x="0" y="838200"/>
            <a:ext cx="9053052" cy="5867400"/>
          </a:xfrm>
        </p:spPr>
        <p:txBody>
          <a:bodyPr/>
          <a:lstStyle/>
          <a:p>
            <a:r>
              <a:rPr lang="en-US" sz="2800" dirty="0"/>
              <a:t>New experiments and facility construction projects should </a:t>
            </a:r>
            <a:r>
              <a:rPr lang="en-US" sz="2800" dirty="0">
                <a:solidFill>
                  <a:srgbClr val="EA9922"/>
                </a:solidFill>
              </a:rPr>
              <a:t>report on their planned emissions and energy usage </a:t>
            </a:r>
            <a:r>
              <a:rPr lang="en-US" sz="2800" dirty="0"/>
              <a:t>as part of their environmental assessment</a:t>
            </a:r>
          </a:p>
          <a:p>
            <a:r>
              <a:rPr lang="en-US" sz="2800" dirty="0"/>
              <a:t>Review across all international laboratories to ascertain whether emissions are </a:t>
            </a:r>
            <a:r>
              <a:rPr lang="en-US" sz="2800" dirty="0">
                <a:solidFill>
                  <a:srgbClr val="EA9922"/>
                </a:solidFill>
              </a:rPr>
              <a:t>reported clearly and in a standardized way</a:t>
            </a:r>
          </a:p>
          <a:p>
            <a:r>
              <a:rPr lang="en-US" sz="2800" dirty="0"/>
              <a:t>Take steps to mitigate impact on climate change by setting </a:t>
            </a:r>
            <a:r>
              <a:rPr lang="en-US" sz="2800" dirty="0">
                <a:solidFill>
                  <a:srgbClr val="EA9922"/>
                </a:solidFill>
              </a:rPr>
              <a:t>concrete reduction goals and defining pathways to reaching them</a:t>
            </a:r>
          </a:p>
          <a:p>
            <a:pPr lvl="1"/>
            <a:r>
              <a:rPr lang="en-US" sz="2400" dirty="0"/>
              <a:t>spend a portion of research time on directly tackling challenges related to climate change</a:t>
            </a:r>
          </a:p>
        </p:txBody>
      </p:sp>
      <p:sp>
        <p:nvSpPr>
          <p:cNvPr id="4" name="Slide Number Placeholder 3">
            <a:extLst>
              <a:ext uri="{FF2B5EF4-FFF2-40B4-BE49-F238E27FC236}">
                <a16:creationId xmlns:a16="http://schemas.microsoft.com/office/drawing/2014/main" id="{351304EE-0DE9-9745-B3DD-74B7B3A771EA}"/>
              </a:ext>
            </a:extLst>
          </p:cNvPr>
          <p:cNvSpPr>
            <a:spLocks noGrp="1"/>
          </p:cNvSpPr>
          <p:nvPr>
            <p:ph type="sldNum" sz="quarter" idx="12"/>
          </p:nvPr>
        </p:nvSpPr>
        <p:spPr/>
        <p:txBody>
          <a:bodyPr/>
          <a:lstStyle/>
          <a:p>
            <a:fld id="{7C65CF09-CB9B-B147-9A8A-49C94737A215}" type="slidenum">
              <a:rPr lang="en-US" smtClean="0"/>
              <a:pPr/>
              <a:t>33</a:t>
            </a:fld>
            <a:endParaRPr lang="en-US"/>
          </a:p>
        </p:txBody>
      </p:sp>
    </p:spTree>
    <p:extLst>
      <p:ext uri="{BB962C8B-B14F-4D97-AF65-F5344CB8AC3E}">
        <p14:creationId xmlns:p14="http://schemas.microsoft.com/office/powerpoint/2010/main" val="262924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7F13-A1C4-5C4A-8788-20DFADB95C8B}"/>
              </a:ext>
            </a:extLst>
          </p:cNvPr>
          <p:cNvSpPr>
            <a:spLocks noGrp="1"/>
          </p:cNvSpPr>
          <p:nvPr>
            <p:ph type="title"/>
          </p:nvPr>
        </p:nvSpPr>
        <p:spPr>
          <a:xfrm>
            <a:off x="152400" y="152400"/>
            <a:ext cx="8915400" cy="762000"/>
          </a:xfrm>
        </p:spPr>
        <p:txBody>
          <a:bodyPr/>
          <a:lstStyle/>
          <a:p>
            <a:r>
              <a:rPr lang="en-US" dirty="0"/>
              <a:t>Recommendations</a:t>
            </a:r>
          </a:p>
        </p:txBody>
      </p:sp>
      <p:sp>
        <p:nvSpPr>
          <p:cNvPr id="3" name="Content Placeholder 2">
            <a:extLst>
              <a:ext uri="{FF2B5EF4-FFF2-40B4-BE49-F238E27FC236}">
                <a16:creationId xmlns:a16="http://schemas.microsoft.com/office/drawing/2014/main" id="{61482790-8605-A541-A508-A9087778A45E}"/>
              </a:ext>
            </a:extLst>
          </p:cNvPr>
          <p:cNvSpPr>
            <a:spLocks noGrp="1"/>
          </p:cNvSpPr>
          <p:nvPr>
            <p:ph idx="1"/>
          </p:nvPr>
        </p:nvSpPr>
        <p:spPr>
          <a:xfrm>
            <a:off x="-76200" y="914400"/>
            <a:ext cx="9067800" cy="5791200"/>
          </a:xfrm>
        </p:spPr>
        <p:txBody>
          <a:bodyPr/>
          <a:lstStyle/>
          <a:p>
            <a:r>
              <a:rPr lang="en-US" dirty="0"/>
              <a:t>Minimize the </a:t>
            </a:r>
            <a:r>
              <a:rPr lang="en-US" dirty="0">
                <a:solidFill>
                  <a:srgbClr val="EA9922"/>
                </a:solidFill>
              </a:rPr>
              <a:t>travel</a:t>
            </a:r>
            <a:r>
              <a:rPr lang="en-US" dirty="0"/>
              <a:t> emissions of users</a:t>
            </a:r>
          </a:p>
          <a:p>
            <a:r>
              <a:rPr lang="en-US" dirty="0"/>
              <a:t>Long-term projects should consider the </a:t>
            </a:r>
            <a:r>
              <a:rPr lang="en-US" dirty="0">
                <a:solidFill>
                  <a:srgbClr val="EA9922"/>
                </a:solidFill>
              </a:rPr>
              <a:t>evolving social and economic context</a:t>
            </a:r>
          </a:p>
          <a:p>
            <a:r>
              <a:rPr lang="en-US" dirty="0"/>
              <a:t>Actively engage in </a:t>
            </a:r>
            <a:r>
              <a:rPr lang="en-US" dirty="0">
                <a:solidFill>
                  <a:srgbClr val="EA9922"/>
                </a:solidFill>
              </a:rPr>
              <a:t>learning</a:t>
            </a:r>
            <a:r>
              <a:rPr lang="en-US" dirty="0"/>
              <a:t> about the climate emergency and about the climate impact of particle-physics research</a:t>
            </a:r>
          </a:p>
          <a:p>
            <a:r>
              <a:rPr lang="en-US" dirty="0">
                <a:solidFill>
                  <a:srgbClr val="EA9922"/>
                </a:solidFill>
              </a:rPr>
              <a:t>Promote and publicize their actions </a:t>
            </a:r>
            <a:r>
              <a:rPr lang="en-US" dirty="0"/>
              <a:t>surrounding the climate emergency to the general public and other scientific communities</a:t>
            </a:r>
          </a:p>
          <a:p>
            <a:r>
              <a:rPr lang="en-US" dirty="0">
                <a:solidFill>
                  <a:srgbClr val="EA9922"/>
                </a:solidFill>
              </a:rPr>
              <a:t>Engage with the broader international community </a:t>
            </a:r>
            <a:r>
              <a:rPr lang="en-US" dirty="0"/>
              <a:t>to collectively reduce emissions</a:t>
            </a:r>
          </a:p>
        </p:txBody>
      </p:sp>
      <p:sp>
        <p:nvSpPr>
          <p:cNvPr id="4" name="Slide Number Placeholder 3">
            <a:extLst>
              <a:ext uri="{FF2B5EF4-FFF2-40B4-BE49-F238E27FC236}">
                <a16:creationId xmlns:a16="http://schemas.microsoft.com/office/drawing/2014/main" id="{53556588-8514-364B-ACCE-BF61CD083D9B}"/>
              </a:ext>
            </a:extLst>
          </p:cNvPr>
          <p:cNvSpPr>
            <a:spLocks noGrp="1"/>
          </p:cNvSpPr>
          <p:nvPr>
            <p:ph type="sldNum" sz="quarter" idx="12"/>
          </p:nvPr>
        </p:nvSpPr>
        <p:spPr/>
        <p:txBody>
          <a:bodyPr/>
          <a:lstStyle/>
          <a:p>
            <a:fld id="{7C65CF09-CB9B-B147-9A8A-49C94737A215}" type="slidenum">
              <a:rPr lang="en-US" smtClean="0"/>
              <a:pPr/>
              <a:t>34</a:t>
            </a:fld>
            <a:endParaRPr lang="en-US"/>
          </a:p>
        </p:txBody>
      </p:sp>
    </p:spTree>
    <p:extLst>
      <p:ext uri="{BB962C8B-B14F-4D97-AF65-F5344CB8AC3E}">
        <p14:creationId xmlns:p14="http://schemas.microsoft.com/office/powerpoint/2010/main" val="424325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ocks by the beach">
            <a:extLst>
              <a:ext uri="{FF2B5EF4-FFF2-40B4-BE49-F238E27FC236}">
                <a16:creationId xmlns:a16="http://schemas.microsoft.com/office/drawing/2014/main" id="{B8B3C378-ED4D-3349-808E-341AB322BCEC}"/>
              </a:ext>
            </a:extLst>
          </p:cNvPr>
          <p:cNvPicPr>
            <a:picLocks noChangeAspect="1"/>
          </p:cNvPicPr>
          <p:nvPr/>
        </p:nvPicPr>
        <p:blipFill>
          <a:blip r:embed="rId2">
            <a:alphaModFix amt="35000"/>
          </a:blip>
          <a:stretch>
            <a:fillRect/>
          </a:stretch>
        </p:blipFill>
        <p:spPr>
          <a:xfrm>
            <a:off x="0" y="381000"/>
            <a:ext cx="9144000" cy="6096000"/>
          </a:xfrm>
          <a:prstGeom prst="rect">
            <a:avLst/>
          </a:prstGeom>
        </p:spPr>
      </p:pic>
      <p:sp>
        <p:nvSpPr>
          <p:cNvPr id="2" name="Title 1">
            <a:extLst>
              <a:ext uri="{FF2B5EF4-FFF2-40B4-BE49-F238E27FC236}">
                <a16:creationId xmlns:a16="http://schemas.microsoft.com/office/drawing/2014/main" id="{8FBA6915-465D-A54D-AB69-5322C4EE2010}"/>
              </a:ext>
            </a:extLst>
          </p:cNvPr>
          <p:cNvSpPr>
            <a:spLocks noGrp="1"/>
          </p:cNvSpPr>
          <p:nvPr>
            <p:ph type="title"/>
          </p:nvPr>
        </p:nvSpPr>
        <p:spPr>
          <a:xfrm>
            <a:off x="1363131" y="4419600"/>
            <a:ext cx="7772400" cy="1362075"/>
          </a:xfrm>
        </p:spPr>
        <p:txBody>
          <a:bodyPr/>
          <a:lstStyle/>
          <a:p>
            <a:r>
              <a:rPr lang="en-US" dirty="0"/>
              <a:t>Discussion/Questions</a:t>
            </a:r>
          </a:p>
        </p:txBody>
      </p:sp>
      <p:sp>
        <p:nvSpPr>
          <p:cNvPr id="4" name="Slide Number Placeholder 3">
            <a:extLst>
              <a:ext uri="{FF2B5EF4-FFF2-40B4-BE49-F238E27FC236}">
                <a16:creationId xmlns:a16="http://schemas.microsoft.com/office/drawing/2014/main" id="{BC0D0C43-A69E-8143-AB44-B3983CE199CB}"/>
              </a:ext>
            </a:extLst>
          </p:cNvPr>
          <p:cNvSpPr>
            <a:spLocks noGrp="1"/>
          </p:cNvSpPr>
          <p:nvPr>
            <p:ph type="sldNum" sz="quarter" idx="12"/>
          </p:nvPr>
        </p:nvSpPr>
        <p:spPr/>
        <p:txBody>
          <a:bodyPr/>
          <a:lstStyle/>
          <a:p>
            <a:fld id="{0E77706A-57B9-BF4B-AA0A-872E699D6A7E}" type="slidenum">
              <a:rPr lang="en-US" smtClean="0"/>
              <a:pPr/>
              <a:t>35</a:t>
            </a:fld>
            <a:endParaRPr lang="en-US"/>
          </a:p>
        </p:txBody>
      </p:sp>
      <p:sp>
        <p:nvSpPr>
          <p:cNvPr id="5" name="Rectangle 2">
            <a:extLst>
              <a:ext uri="{FF2B5EF4-FFF2-40B4-BE49-F238E27FC236}">
                <a16:creationId xmlns:a16="http://schemas.microsoft.com/office/drawing/2014/main" id="{3D8EA6B5-E260-4A45-BDEC-03029368DF89}"/>
              </a:ext>
            </a:extLst>
          </p:cNvPr>
          <p:cNvSpPr txBox="1">
            <a:spLocks noChangeArrowheads="1"/>
          </p:cNvSpPr>
          <p:nvPr/>
        </p:nvSpPr>
        <p:spPr bwMode="auto">
          <a:xfrm>
            <a:off x="-8469" y="851672"/>
            <a:ext cx="9144000" cy="3429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Corbel"/>
                <a:ea typeface="ＭＳ Ｐゴシック" charset="-128"/>
                <a:cs typeface="Corbe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eaLnBrk="1" hangingPunct="1"/>
            <a:r>
              <a:rPr lang="en-US" b="0" kern="0"/>
              <a:t>The Climate Emergency: can Particle Physics ever be sustainable?</a:t>
            </a:r>
            <a:endParaRPr lang="en-US" sz="3200" kern="0" dirty="0">
              <a:ea typeface="ＭＳ Ｐゴシック" charset="0"/>
            </a:endParaRPr>
          </a:p>
        </p:txBody>
      </p:sp>
    </p:spTree>
    <p:extLst>
      <p:ext uri="{BB962C8B-B14F-4D97-AF65-F5344CB8AC3E}">
        <p14:creationId xmlns:p14="http://schemas.microsoft.com/office/powerpoint/2010/main" val="2705805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9827-EB6C-A644-9CA4-1C40F1799CD2}"/>
              </a:ext>
            </a:extLst>
          </p:cNvPr>
          <p:cNvSpPr>
            <a:spLocks noGrp="1"/>
          </p:cNvSpPr>
          <p:nvPr>
            <p:ph type="title"/>
          </p:nvPr>
        </p:nvSpPr>
        <p:spPr/>
        <p:txBody>
          <a:bodyPr/>
          <a:lstStyle/>
          <a:p>
            <a:r>
              <a:rPr lang="en-US" dirty="0"/>
              <a:t>Back up</a:t>
            </a:r>
          </a:p>
        </p:txBody>
      </p:sp>
      <p:sp>
        <p:nvSpPr>
          <p:cNvPr id="4" name="Slide Number Placeholder 3">
            <a:extLst>
              <a:ext uri="{FF2B5EF4-FFF2-40B4-BE49-F238E27FC236}">
                <a16:creationId xmlns:a16="http://schemas.microsoft.com/office/drawing/2014/main" id="{17CBF52A-47A8-C249-9B14-E92600D81840}"/>
              </a:ext>
            </a:extLst>
          </p:cNvPr>
          <p:cNvSpPr>
            <a:spLocks noGrp="1"/>
          </p:cNvSpPr>
          <p:nvPr>
            <p:ph type="sldNum" sz="quarter" idx="12"/>
          </p:nvPr>
        </p:nvSpPr>
        <p:spPr/>
        <p:txBody>
          <a:bodyPr/>
          <a:lstStyle/>
          <a:p>
            <a:fld id="{0E77706A-57B9-BF4B-AA0A-872E699D6A7E}" type="slidenum">
              <a:rPr lang="en-US" smtClean="0"/>
              <a:pPr/>
              <a:t>36</a:t>
            </a:fld>
            <a:endParaRPr lang="en-US"/>
          </a:p>
        </p:txBody>
      </p:sp>
    </p:spTree>
    <p:extLst>
      <p:ext uri="{BB962C8B-B14F-4D97-AF65-F5344CB8AC3E}">
        <p14:creationId xmlns:p14="http://schemas.microsoft.com/office/powerpoint/2010/main" val="996711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footprint of PP researchers</a:t>
            </a:r>
          </a:p>
        </p:txBody>
      </p:sp>
      <p:sp>
        <p:nvSpPr>
          <p:cNvPr id="3" name="Content Placeholder 2"/>
          <p:cNvSpPr>
            <a:spLocks noGrp="1"/>
          </p:cNvSpPr>
          <p:nvPr>
            <p:ph idx="1"/>
          </p:nvPr>
        </p:nvSpPr>
        <p:spPr>
          <a:xfrm>
            <a:off x="228600" y="1295400"/>
            <a:ext cx="5257800" cy="4572000"/>
          </a:xfrm>
        </p:spPr>
        <p:txBody>
          <a:bodyPr/>
          <a:lstStyle/>
          <a:p>
            <a:r>
              <a:rPr lang="en-US" sz="1800" dirty="0"/>
              <a:t>Flying!</a:t>
            </a:r>
          </a:p>
          <a:p>
            <a:pPr lvl="1"/>
            <a:r>
              <a:rPr lang="en-US" sz="1800" dirty="0"/>
              <a:t>15% of E consumption for an </a:t>
            </a:r>
            <a:r>
              <a:rPr lang="en-US" sz="1800" dirty="0">
                <a:solidFill>
                  <a:srgbClr val="EA9922"/>
                </a:solidFill>
              </a:rPr>
              <a:t>average</a:t>
            </a:r>
            <a:r>
              <a:rPr lang="en-US" sz="1800" dirty="0"/>
              <a:t> UK citizen</a:t>
            </a:r>
          </a:p>
          <a:p>
            <a:pPr lvl="1"/>
            <a:r>
              <a:rPr lang="en-US" sz="1800" dirty="0"/>
              <a:t>Particle Physicists fly a lot (esp. seniors)! Let’s say, per year:</a:t>
            </a:r>
          </a:p>
          <a:p>
            <a:pPr lvl="2"/>
            <a:r>
              <a:rPr lang="en-US" sz="1800" dirty="0"/>
              <a:t>8 European trips (</a:t>
            </a:r>
            <a:r>
              <a:rPr lang="en-US" sz="1800" dirty="0" err="1"/>
              <a:t>eg</a:t>
            </a:r>
            <a:r>
              <a:rPr lang="en-US" sz="1800" dirty="0"/>
              <a:t> use from London to Zurich): 8 x 148 Kg CO2</a:t>
            </a:r>
            <a:r>
              <a:rPr lang="en-US" sz="1800" dirty="0">
                <a:solidFill>
                  <a:srgbClr val="EA9922"/>
                </a:solidFill>
              </a:rPr>
              <a:t>: 1184 Kg CO2 </a:t>
            </a:r>
          </a:p>
          <a:p>
            <a:pPr lvl="2"/>
            <a:r>
              <a:rPr lang="en-US" sz="1800" dirty="0"/>
              <a:t>1 overseas trip (</a:t>
            </a:r>
            <a:r>
              <a:rPr lang="en-US" sz="1800" dirty="0" err="1"/>
              <a:t>eg</a:t>
            </a:r>
            <a:r>
              <a:rPr lang="en-US" sz="1800" dirty="0"/>
              <a:t> use from London to NYC)</a:t>
            </a:r>
            <a:r>
              <a:rPr lang="en-US" sz="1800" dirty="0">
                <a:solidFill>
                  <a:srgbClr val="EA9922"/>
                </a:solidFill>
              </a:rPr>
              <a:t>: 986 Kg CO2</a:t>
            </a:r>
          </a:p>
          <a:p>
            <a:pPr lvl="2"/>
            <a:r>
              <a:rPr lang="en-US" sz="1800" dirty="0"/>
              <a:t>Total: </a:t>
            </a:r>
            <a:r>
              <a:rPr lang="en-US" sz="1800" dirty="0">
                <a:solidFill>
                  <a:srgbClr val="EA9922"/>
                </a:solidFill>
              </a:rPr>
              <a:t>2170 Kg CO2</a:t>
            </a:r>
            <a:r>
              <a:rPr lang="en-US" sz="1800" dirty="0"/>
              <a:t>: ~87 countries where the average citizen </a:t>
            </a:r>
            <a:r>
              <a:rPr lang="en-US" sz="1800" dirty="0">
                <a:solidFill>
                  <a:srgbClr val="EA9922"/>
                </a:solidFill>
              </a:rPr>
              <a:t>emits less CO2 in a year</a:t>
            </a:r>
            <a:r>
              <a:rPr lang="en-US" sz="1800" dirty="0"/>
              <a:t> (incl. India, </a:t>
            </a:r>
            <a:r>
              <a:rPr lang="en-US" sz="1800" dirty="0">
                <a:solidFill>
                  <a:srgbClr val="EA9922"/>
                </a:solidFill>
              </a:rPr>
              <a:t>Morocco</a:t>
            </a:r>
            <a:r>
              <a:rPr lang="en-US" sz="1800" dirty="0"/>
              <a:t>, Peru, </a:t>
            </a:r>
            <a:r>
              <a:rPr lang="en-US" sz="1800" dirty="0">
                <a:solidFill>
                  <a:srgbClr val="EA9922"/>
                </a:solidFill>
              </a:rPr>
              <a:t>Colombia</a:t>
            </a:r>
            <a:r>
              <a:rPr lang="en-US" sz="1800" dirty="0"/>
              <a:t>)!</a:t>
            </a:r>
          </a:p>
          <a:p>
            <a:pPr lvl="2"/>
            <a:r>
              <a:rPr lang="en-US" sz="1800" dirty="0"/>
              <a:t>Using: </a:t>
            </a:r>
            <a:r>
              <a:rPr lang="en-US" sz="1800" dirty="0">
                <a:hlinkClick r:id="rId2"/>
              </a:rPr>
              <a:t>Guardian calculator</a:t>
            </a:r>
            <a:endParaRPr lang="en-US" sz="1200" dirty="0"/>
          </a:p>
          <a:p>
            <a:pPr lvl="1"/>
            <a:r>
              <a:rPr lang="en-US" sz="1800" dirty="0">
                <a:hlinkClick r:id="rId3"/>
              </a:rPr>
              <a:t>A nearly carbon-neutral conference model</a:t>
            </a:r>
            <a:endParaRPr lang="en-US" sz="1800" dirty="0"/>
          </a:p>
        </p:txBody>
      </p:sp>
      <p:sp>
        <p:nvSpPr>
          <p:cNvPr id="4" name="Slide Number Placeholder 3"/>
          <p:cNvSpPr>
            <a:spLocks noGrp="1"/>
          </p:cNvSpPr>
          <p:nvPr>
            <p:ph type="sldNum" sz="quarter" idx="12"/>
          </p:nvPr>
        </p:nvSpPr>
        <p:spPr/>
        <p:txBody>
          <a:bodyPr/>
          <a:lstStyle/>
          <a:p>
            <a:fld id="{7C65CF09-CB9B-B147-9A8A-49C94737A215}" type="slidenum">
              <a:rPr lang="en-US" smtClean="0"/>
              <a:pPr/>
              <a:t>37</a:t>
            </a:fld>
            <a:endParaRPr lang="en-US"/>
          </a:p>
        </p:txBody>
      </p:sp>
      <p:pic>
        <p:nvPicPr>
          <p:cNvPr id="6" name="Picture 5" descr="_108485539_optimised-travel_carbon-n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2514600"/>
            <a:ext cx="3467080" cy="2438400"/>
          </a:xfrm>
          <a:prstGeom prst="rect">
            <a:avLst/>
          </a:prstGeom>
        </p:spPr>
      </p:pic>
    </p:spTree>
    <p:extLst>
      <p:ext uri="{BB962C8B-B14F-4D97-AF65-F5344CB8AC3E}">
        <p14:creationId xmlns:p14="http://schemas.microsoft.com/office/powerpoint/2010/main" val="3340673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top CO</a:t>
            </a:r>
            <a:r>
              <a:rPr lang="en-US" baseline="-25000" dirty="0"/>
              <a:t>2</a:t>
            </a:r>
            <a:r>
              <a:rPr lang="en-US" dirty="0"/>
              <a:t> emitters</a:t>
            </a:r>
          </a:p>
        </p:txBody>
      </p:sp>
      <p:sp>
        <p:nvSpPr>
          <p:cNvPr id="5" name="Slide Number Placeholder 4"/>
          <p:cNvSpPr>
            <a:spLocks noGrp="1"/>
          </p:cNvSpPr>
          <p:nvPr>
            <p:ph type="sldNum" sz="quarter" idx="12"/>
          </p:nvPr>
        </p:nvSpPr>
        <p:spPr/>
        <p:txBody>
          <a:bodyPr/>
          <a:lstStyle/>
          <a:p>
            <a:fld id="{21A4AE08-F77B-424D-AE5B-D66F87211C6A}" type="slidenum">
              <a:rPr lang="en-US" smtClean="0"/>
              <a:t>38</a:t>
            </a:fld>
            <a:endParaRPr lang="en-US"/>
          </a:p>
        </p:txBody>
      </p:sp>
      <p:pic>
        <p:nvPicPr>
          <p:cNvPr id="10" name="Picture 9" descr="A screenshot of a cell phone&#10;&#10;Description automatically generated">
            <a:extLst>
              <a:ext uri="{FF2B5EF4-FFF2-40B4-BE49-F238E27FC236}">
                <a16:creationId xmlns:a16="http://schemas.microsoft.com/office/drawing/2014/main" id="{CD26E5EC-2ED2-A842-85D9-E15E814B6F3B}"/>
              </a:ext>
            </a:extLst>
          </p:cNvPr>
          <p:cNvPicPr>
            <a:picLocks noChangeAspect="1"/>
          </p:cNvPicPr>
          <p:nvPr/>
        </p:nvPicPr>
        <p:blipFill>
          <a:blip r:embed="rId2"/>
          <a:stretch>
            <a:fillRect/>
          </a:stretch>
        </p:blipFill>
        <p:spPr>
          <a:xfrm>
            <a:off x="359664" y="2743200"/>
            <a:ext cx="4191000" cy="2724150"/>
          </a:xfrm>
          <a:prstGeom prst="rect">
            <a:avLst/>
          </a:prstGeom>
        </p:spPr>
      </p:pic>
      <p:sp>
        <p:nvSpPr>
          <p:cNvPr id="11" name="TextBox 10">
            <a:extLst>
              <a:ext uri="{FF2B5EF4-FFF2-40B4-BE49-F238E27FC236}">
                <a16:creationId xmlns:a16="http://schemas.microsoft.com/office/drawing/2014/main" id="{12FFF624-3AF0-1F47-AC84-1D8A55FE4463}"/>
              </a:ext>
            </a:extLst>
          </p:cNvPr>
          <p:cNvSpPr txBox="1"/>
          <p:nvPr/>
        </p:nvSpPr>
        <p:spPr>
          <a:xfrm>
            <a:off x="1752600" y="1976734"/>
            <a:ext cx="1905000" cy="461665"/>
          </a:xfrm>
          <a:prstGeom prst="rect">
            <a:avLst/>
          </a:prstGeom>
          <a:noFill/>
        </p:spPr>
        <p:txBody>
          <a:bodyPr wrap="square" rtlCol="0">
            <a:spAutoFit/>
          </a:bodyPr>
          <a:lstStyle/>
          <a:p>
            <a:r>
              <a:rPr lang="en-US" dirty="0">
                <a:hlinkClick r:id="rId3"/>
              </a:rPr>
              <a:t>Forbes</a:t>
            </a:r>
            <a:endParaRPr lang="en-US" dirty="0"/>
          </a:p>
        </p:txBody>
      </p:sp>
      <p:pic>
        <p:nvPicPr>
          <p:cNvPr id="14" name="Picture 13" descr="A screenshot of a cell phone&#10;&#10;Description automatically generated">
            <a:extLst>
              <a:ext uri="{FF2B5EF4-FFF2-40B4-BE49-F238E27FC236}">
                <a16:creationId xmlns:a16="http://schemas.microsoft.com/office/drawing/2014/main" id="{08AD87A6-3E97-C84D-81D9-B26BBC7DF5F7}"/>
              </a:ext>
            </a:extLst>
          </p:cNvPr>
          <p:cNvPicPr>
            <a:picLocks noChangeAspect="1"/>
          </p:cNvPicPr>
          <p:nvPr/>
        </p:nvPicPr>
        <p:blipFill>
          <a:blip r:embed="rId4"/>
          <a:stretch>
            <a:fillRect/>
          </a:stretch>
        </p:blipFill>
        <p:spPr>
          <a:xfrm>
            <a:off x="5017008" y="2438399"/>
            <a:ext cx="3352800" cy="3105682"/>
          </a:xfrm>
          <a:prstGeom prst="rect">
            <a:avLst/>
          </a:prstGeom>
        </p:spPr>
      </p:pic>
      <p:sp>
        <p:nvSpPr>
          <p:cNvPr id="17" name="TextBox 16">
            <a:extLst>
              <a:ext uri="{FF2B5EF4-FFF2-40B4-BE49-F238E27FC236}">
                <a16:creationId xmlns:a16="http://schemas.microsoft.com/office/drawing/2014/main" id="{E2B09C32-4D68-8C44-9F0D-85B75853534B}"/>
              </a:ext>
            </a:extLst>
          </p:cNvPr>
          <p:cNvSpPr txBox="1"/>
          <p:nvPr/>
        </p:nvSpPr>
        <p:spPr>
          <a:xfrm>
            <a:off x="5334000" y="1788467"/>
            <a:ext cx="3136392" cy="461665"/>
          </a:xfrm>
          <a:prstGeom prst="rect">
            <a:avLst/>
          </a:prstGeom>
          <a:noFill/>
        </p:spPr>
        <p:txBody>
          <a:bodyPr wrap="square" rtlCol="0">
            <a:spAutoFit/>
          </a:bodyPr>
          <a:lstStyle/>
          <a:p>
            <a:r>
              <a:rPr lang="en-US" dirty="0" err="1">
                <a:hlinkClick r:id="rId5"/>
              </a:rPr>
              <a:t>Economicshelp.org</a:t>
            </a:r>
            <a:endParaRPr lang="en-US" dirty="0"/>
          </a:p>
        </p:txBody>
      </p:sp>
    </p:spTree>
    <p:extLst>
      <p:ext uri="{BB962C8B-B14F-4D97-AF65-F5344CB8AC3E}">
        <p14:creationId xmlns:p14="http://schemas.microsoft.com/office/powerpoint/2010/main" val="626497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5EE0-26D6-D644-AA7B-F98A575A8668}"/>
              </a:ext>
            </a:extLst>
          </p:cNvPr>
          <p:cNvSpPr>
            <a:spLocks noGrp="1"/>
          </p:cNvSpPr>
          <p:nvPr>
            <p:ph type="title"/>
          </p:nvPr>
        </p:nvSpPr>
        <p:spPr/>
        <p:txBody>
          <a:bodyPr/>
          <a:lstStyle/>
          <a:p>
            <a:r>
              <a:rPr lang="en-US" dirty="0"/>
              <a:t>Emissions pathway</a:t>
            </a:r>
          </a:p>
        </p:txBody>
      </p:sp>
      <p:sp>
        <p:nvSpPr>
          <p:cNvPr id="5" name="Slide Number Placeholder 4">
            <a:extLst>
              <a:ext uri="{FF2B5EF4-FFF2-40B4-BE49-F238E27FC236}">
                <a16:creationId xmlns:a16="http://schemas.microsoft.com/office/drawing/2014/main" id="{18A11A91-2FCF-1C45-98B8-E4A09BC7E7EE}"/>
              </a:ext>
            </a:extLst>
          </p:cNvPr>
          <p:cNvSpPr>
            <a:spLocks noGrp="1"/>
          </p:cNvSpPr>
          <p:nvPr>
            <p:ph type="sldNum" sz="quarter" idx="12"/>
          </p:nvPr>
        </p:nvSpPr>
        <p:spPr/>
        <p:txBody>
          <a:bodyPr/>
          <a:lstStyle/>
          <a:p>
            <a:fld id="{2DB20A08-9A9B-8647-BA5B-F3D60EF40CC0}" type="slidenum">
              <a:rPr lang="en-US" smtClean="0"/>
              <a:pPr/>
              <a:t>39</a:t>
            </a:fld>
            <a:endParaRPr lang="en-US"/>
          </a:p>
        </p:txBody>
      </p:sp>
      <p:pic>
        <p:nvPicPr>
          <p:cNvPr id="6" name="Picture 5" descr="SSPs_w1.9-01-2.jpg">
            <a:extLst>
              <a:ext uri="{FF2B5EF4-FFF2-40B4-BE49-F238E27FC236}">
                <a16:creationId xmlns:a16="http://schemas.microsoft.com/office/drawing/2014/main" id="{12DE3AA5-5DD6-D649-90E2-ABED6EFD9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35100"/>
            <a:ext cx="7467600" cy="4973539"/>
          </a:xfrm>
          <a:prstGeom prst="rect">
            <a:avLst/>
          </a:prstGeom>
        </p:spPr>
      </p:pic>
    </p:spTree>
    <p:extLst>
      <p:ext uri="{BB962C8B-B14F-4D97-AF65-F5344CB8AC3E}">
        <p14:creationId xmlns:p14="http://schemas.microsoft.com/office/powerpoint/2010/main" val="38649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5301D-1C04-1B42-8D4F-9AFC75FB11D3}"/>
              </a:ext>
            </a:extLst>
          </p:cNvPr>
          <p:cNvSpPr>
            <a:spLocks noGrp="1"/>
          </p:cNvSpPr>
          <p:nvPr>
            <p:ph type="title"/>
          </p:nvPr>
        </p:nvSpPr>
        <p:spPr/>
        <p:txBody>
          <a:bodyPr/>
          <a:lstStyle/>
          <a:p>
            <a:r>
              <a:rPr lang="en-US" dirty="0"/>
              <a:t>Climate Change: an emergency</a:t>
            </a:r>
          </a:p>
        </p:txBody>
      </p:sp>
      <p:sp>
        <p:nvSpPr>
          <p:cNvPr id="3" name="Slide Number Placeholder 2">
            <a:extLst>
              <a:ext uri="{FF2B5EF4-FFF2-40B4-BE49-F238E27FC236}">
                <a16:creationId xmlns:a16="http://schemas.microsoft.com/office/drawing/2014/main" id="{BCDD263F-BEA2-C54E-B67B-FD16BD2241E4}"/>
              </a:ext>
            </a:extLst>
          </p:cNvPr>
          <p:cNvSpPr>
            <a:spLocks noGrp="1"/>
          </p:cNvSpPr>
          <p:nvPr>
            <p:ph type="sldNum" sz="quarter" idx="12"/>
          </p:nvPr>
        </p:nvSpPr>
        <p:spPr/>
        <p:txBody>
          <a:bodyPr/>
          <a:lstStyle/>
          <a:p>
            <a:fld id="{2B326196-31B3-B945-8273-3C5DF6A0F7F6}" type="slidenum">
              <a:rPr lang="en-US" smtClean="0"/>
              <a:pPr/>
              <a:t>4</a:t>
            </a:fld>
            <a:endParaRPr lang="en-US"/>
          </a:p>
        </p:txBody>
      </p:sp>
      <p:pic>
        <p:nvPicPr>
          <p:cNvPr id="4" name="Picture 3">
            <a:extLst>
              <a:ext uri="{FF2B5EF4-FFF2-40B4-BE49-F238E27FC236}">
                <a16:creationId xmlns:a16="http://schemas.microsoft.com/office/drawing/2014/main" id="{25CFB4DD-3416-EE4E-AA14-C4BEA6857531}"/>
              </a:ext>
            </a:extLst>
          </p:cNvPr>
          <p:cNvPicPr>
            <a:picLocks noChangeAspect="1"/>
          </p:cNvPicPr>
          <p:nvPr/>
        </p:nvPicPr>
        <p:blipFill>
          <a:blip r:embed="rId2"/>
          <a:stretch>
            <a:fillRect/>
          </a:stretch>
        </p:blipFill>
        <p:spPr>
          <a:xfrm>
            <a:off x="1905000" y="1237638"/>
            <a:ext cx="4849339" cy="5439470"/>
          </a:xfrm>
          <a:prstGeom prst="rect">
            <a:avLst/>
          </a:prstGeom>
        </p:spPr>
      </p:pic>
      <p:sp>
        <p:nvSpPr>
          <p:cNvPr id="8" name="TextBox 7">
            <a:extLst>
              <a:ext uri="{FF2B5EF4-FFF2-40B4-BE49-F238E27FC236}">
                <a16:creationId xmlns:a16="http://schemas.microsoft.com/office/drawing/2014/main" id="{8A145BFD-54C2-6247-AA70-B8813D2F3577}"/>
              </a:ext>
            </a:extLst>
          </p:cNvPr>
          <p:cNvSpPr txBox="1"/>
          <p:nvPr/>
        </p:nvSpPr>
        <p:spPr>
          <a:xfrm>
            <a:off x="7162800" y="3429000"/>
            <a:ext cx="1219200" cy="276999"/>
          </a:xfrm>
          <a:prstGeom prst="rect">
            <a:avLst/>
          </a:prstGeom>
          <a:noFill/>
        </p:spPr>
        <p:txBody>
          <a:bodyPr wrap="square" rtlCol="0">
            <a:spAutoFit/>
          </a:bodyPr>
          <a:lstStyle/>
          <a:p>
            <a:r>
              <a:rPr lang="en-US" sz="1200" dirty="0"/>
              <a:t>IPCC AR6</a:t>
            </a:r>
          </a:p>
        </p:txBody>
      </p:sp>
    </p:spTree>
    <p:extLst>
      <p:ext uri="{BB962C8B-B14F-4D97-AF65-F5344CB8AC3E}">
        <p14:creationId xmlns:p14="http://schemas.microsoft.com/office/powerpoint/2010/main" val="409188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D959DC-3513-EA4E-AB40-59E182AF9674}"/>
              </a:ext>
            </a:extLst>
          </p:cNvPr>
          <p:cNvSpPr>
            <a:spLocks noGrp="1"/>
          </p:cNvSpPr>
          <p:nvPr>
            <p:ph type="sldNum" sz="quarter" idx="12"/>
          </p:nvPr>
        </p:nvSpPr>
        <p:spPr/>
        <p:txBody>
          <a:bodyPr/>
          <a:lstStyle/>
          <a:p>
            <a:fld id="{9691CB11-0DA2-DA4B-B8B7-01D00CB02A82}" type="slidenum">
              <a:rPr lang="en-US" smtClean="0"/>
              <a:pPr/>
              <a:t>40</a:t>
            </a:fld>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39FDDA7A-5339-FF4E-9B8D-7F5ACE45E576}"/>
              </a:ext>
            </a:extLst>
          </p:cNvPr>
          <p:cNvPicPr>
            <a:picLocks noChangeAspect="1"/>
          </p:cNvPicPr>
          <p:nvPr/>
        </p:nvPicPr>
        <p:blipFill>
          <a:blip r:embed="rId2"/>
          <a:stretch>
            <a:fillRect/>
          </a:stretch>
        </p:blipFill>
        <p:spPr>
          <a:xfrm>
            <a:off x="609600" y="469900"/>
            <a:ext cx="4082230" cy="3886200"/>
          </a:xfrm>
          <a:prstGeom prst="rect">
            <a:avLst/>
          </a:prstGeom>
        </p:spPr>
      </p:pic>
      <p:sp>
        <p:nvSpPr>
          <p:cNvPr id="4" name="Rectangle 3">
            <a:extLst>
              <a:ext uri="{FF2B5EF4-FFF2-40B4-BE49-F238E27FC236}">
                <a16:creationId xmlns:a16="http://schemas.microsoft.com/office/drawing/2014/main" id="{B878014B-4F59-ED4E-9936-7389A2F62EF7}"/>
              </a:ext>
            </a:extLst>
          </p:cNvPr>
          <p:cNvSpPr/>
          <p:nvPr/>
        </p:nvSpPr>
        <p:spPr>
          <a:xfrm>
            <a:off x="5257800" y="2209800"/>
            <a:ext cx="3537770" cy="738664"/>
          </a:xfrm>
          <a:prstGeom prst="rect">
            <a:avLst/>
          </a:prstGeom>
        </p:spPr>
        <p:txBody>
          <a:bodyPr wrap="square">
            <a:spAutoFit/>
          </a:bodyPr>
          <a:lstStyle/>
          <a:p>
            <a:r>
              <a:rPr lang="en-US" sz="1400" dirty="0"/>
              <a:t>Also: white paper for Australian Astronomy: </a:t>
            </a:r>
            <a:r>
              <a:rPr lang="en-US" sz="1400" dirty="0">
                <a:hlinkClick r:id="rId3"/>
              </a:rPr>
              <a:t>“The imperative to reduce carbon emissions in astronomy”</a:t>
            </a:r>
            <a:endParaRPr lang="en-US" sz="1400" dirty="0"/>
          </a:p>
        </p:txBody>
      </p:sp>
    </p:spTree>
    <p:extLst>
      <p:ext uri="{BB962C8B-B14F-4D97-AF65-F5344CB8AC3E}">
        <p14:creationId xmlns:p14="http://schemas.microsoft.com/office/powerpoint/2010/main" val="1127297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ea typeface="+mj-ea"/>
                <a:cs typeface="+mj-cs"/>
              </a:rPr>
              <a:t>Climate Change: an emergency</a:t>
            </a:r>
          </a:p>
        </p:txBody>
      </p:sp>
      <p:sp>
        <p:nvSpPr>
          <p:cNvPr id="2" name="Content Placeholder 1"/>
          <p:cNvSpPr>
            <a:spLocks noGrp="1"/>
          </p:cNvSpPr>
          <p:nvPr>
            <p:ph idx="1"/>
          </p:nvPr>
        </p:nvSpPr>
        <p:spPr>
          <a:xfrm>
            <a:off x="76200" y="1143000"/>
            <a:ext cx="5454954" cy="5562600"/>
          </a:xfrm>
        </p:spPr>
        <p:txBody>
          <a:bodyPr/>
          <a:lstStyle/>
          <a:p>
            <a:r>
              <a:rPr lang="en-US" sz="1600" dirty="0"/>
              <a:t>UK parliament first to approve a motion to declare an “environment and climate emergency” on 1</a:t>
            </a:r>
            <a:r>
              <a:rPr lang="en-US" sz="1600" baseline="30000" dirty="0"/>
              <a:t>st</a:t>
            </a:r>
            <a:r>
              <a:rPr lang="en-US" sz="1600" dirty="0"/>
              <a:t> May 2019</a:t>
            </a:r>
          </a:p>
          <a:p>
            <a:r>
              <a:rPr lang="en-US" sz="1600" dirty="0"/>
              <a:t>Of the top 10 GHG emitters, only Japan, Canada and the EU have </a:t>
            </a:r>
            <a:r>
              <a:rPr lang="en-US" sz="1600" dirty="0">
                <a:solidFill>
                  <a:srgbClr val="EA9922"/>
                </a:solidFill>
              </a:rPr>
              <a:t>legally </a:t>
            </a:r>
            <a:r>
              <a:rPr lang="en-US" sz="1600" dirty="0"/>
              <a:t>binding target of “net zero emissions by 2050 (2045)”</a:t>
            </a:r>
          </a:p>
          <a:p>
            <a:pPr lvl="1"/>
            <a:r>
              <a:rPr lang="en-US" sz="1600" dirty="0">
                <a:solidFill>
                  <a:srgbClr val="EA9922"/>
                </a:solidFill>
              </a:rPr>
              <a:t>The pandemic was a blip (</a:t>
            </a:r>
            <a:r>
              <a:rPr lang="en-US" sz="1600" dirty="0">
                <a:solidFill>
                  <a:srgbClr val="EA9922"/>
                </a:solidFill>
                <a:hlinkClick r:id="rId3"/>
              </a:rPr>
              <a:t>lessons</a:t>
            </a:r>
            <a:r>
              <a:rPr lang="en-US" sz="1600" dirty="0">
                <a:solidFill>
                  <a:srgbClr val="EA9922"/>
                </a:solidFill>
              </a:rPr>
              <a:t>)</a:t>
            </a:r>
          </a:p>
          <a:p>
            <a:r>
              <a:rPr lang="en-US" sz="1600" dirty="0"/>
              <a:t>IPCC 2015 Paris agreement: aim to stay “below 2℃” so focus on 1.5 ℃</a:t>
            </a:r>
          </a:p>
          <a:p>
            <a:pPr lvl="1"/>
            <a:r>
              <a:rPr lang="en-US" sz="1600" dirty="0"/>
              <a:t>NDC: Countries make pledges for how to achieve this (and then increase those pledges over time)</a:t>
            </a:r>
          </a:p>
          <a:p>
            <a:pPr lvl="1"/>
            <a:r>
              <a:rPr lang="en-US" sz="1600" dirty="0"/>
              <a:t>Climate Action Tracker: “</a:t>
            </a:r>
            <a:r>
              <a:rPr lang="en-US" sz="1600" dirty="0">
                <a:solidFill>
                  <a:srgbClr val="EA9922"/>
                </a:solidFill>
              </a:rPr>
              <a:t>With all target pledges, including those made in Glasgow, global greenhouse gas emissions in 2030 will still be around twice as high as necessary for the 1.5 ℃ limit</a:t>
            </a:r>
            <a:r>
              <a:rPr lang="en-US" sz="1600" dirty="0"/>
              <a:t>.</a:t>
            </a:r>
          </a:p>
        </p:txBody>
      </p:sp>
      <p:sp>
        <p:nvSpPr>
          <p:cNvPr id="3" name="Slide Number Placeholder 2"/>
          <p:cNvSpPr>
            <a:spLocks noGrp="1"/>
          </p:cNvSpPr>
          <p:nvPr>
            <p:ph type="sldNum" sz="quarter" idx="12"/>
          </p:nvPr>
        </p:nvSpPr>
        <p:spPr/>
        <p:txBody>
          <a:bodyPr/>
          <a:lstStyle/>
          <a:p>
            <a:fld id="{7C65CF09-CB9B-B147-9A8A-49C94737A215}" type="slidenum">
              <a:rPr lang="en-US" smtClean="0"/>
              <a:pPr/>
              <a:t>5</a:t>
            </a:fld>
            <a:endParaRPr lang="en-US"/>
          </a:p>
        </p:txBody>
      </p:sp>
      <p:pic>
        <p:nvPicPr>
          <p:cNvPr id="11" name="Picture 10">
            <a:extLst>
              <a:ext uri="{FF2B5EF4-FFF2-40B4-BE49-F238E27FC236}">
                <a16:creationId xmlns:a16="http://schemas.microsoft.com/office/drawing/2014/main" id="{40B33D36-4DEE-CE41-98A8-AD5D8553E531}"/>
              </a:ext>
            </a:extLst>
          </p:cNvPr>
          <p:cNvPicPr>
            <a:picLocks noChangeAspect="1"/>
          </p:cNvPicPr>
          <p:nvPr/>
        </p:nvPicPr>
        <p:blipFill>
          <a:blip r:embed="rId4"/>
          <a:stretch>
            <a:fillRect/>
          </a:stretch>
        </p:blipFill>
        <p:spPr>
          <a:xfrm>
            <a:off x="171076" y="5268186"/>
            <a:ext cx="3176729" cy="1437414"/>
          </a:xfrm>
          <a:prstGeom prst="rect">
            <a:avLst/>
          </a:prstGeom>
        </p:spPr>
      </p:pic>
      <p:sp>
        <p:nvSpPr>
          <p:cNvPr id="13" name="TextBox 12">
            <a:extLst>
              <a:ext uri="{FF2B5EF4-FFF2-40B4-BE49-F238E27FC236}">
                <a16:creationId xmlns:a16="http://schemas.microsoft.com/office/drawing/2014/main" id="{AD977BC5-8763-1B44-AEA0-FE9F26094A09}"/>
              </a:ext>
            </a:extLst>
          </p:cNvPr>
          <p:cNvSpPr txBox="1"/>
          <p:nvPr/>
        </p:nvSpPr>
        <p:spPr>
          <a:xfrm>
            <a:off x="1066800" y="4991186"/>
            <a:ext cx="1219200" cy="276999"/>
          </a:xfrm>
          <a:prstGeom prst="rect">
            <a:avLst/>
          </a:prstGeom>
          <a:noFill/>
        </p:spPr>
        <p:txBody>
          <a:bodyPr wrap="square" rtlCol="0">
            <a:spAutoFit/>
          </a:bodyPr>
          <a:lstStyle/>
          <a:p>
            <a:r>
              <a:rPr lang="en-US" sz="1200" dirty="0"/>
              <a:t>IPCC AR6</a:t>
            </a:r>
          </a:p>
        </p:txBody>
      </p:sp>
      <p:pic>
        <p:nvPicPr>
          <p:cNvPr id="4" name="Picture 3">
            <a:extLst>
              <a:ext uri="{FF2B5EF4-FFF2-40B4-BE49-F238E27FC236}">
                <a16:creationId xmlns:a16="http://schemas.microsoft.com/office/drawing/2014/main" id="{7B47343A-1C98-A543-A953-1042853561C9}"/>
              </a:ext>
            </a:extLst>
          </p:cNvPr>
          <p:cNvPicPr>
            <a:picLocks noChangeAspect="1"/>
          </p:cNvPicPr>
          <p:nvPr/>
        </p:nvPicPr>
        <p:blipFill>
          <a:blip r:embed="rId5"/>
          <a:stretch>
            <a:fillRect/>
          </a:stretch>
        </p:blipFill>
        <p:spPr>
          <a:xfrm>
            <a:off x="5607354" y="1165057"/>
            <a:ext cx="3394257" cy="2241886"/>
          </a:xfrm>
          <a:prstGeom prst="rect">
            <a:avLst/>
          </a:prstGeom>
        </p:spPr>
      </p:pic>
      <p:pic>
        <p:nvPicPr>
          <p:cNvPr id="6" name="Picture 5" descr="Chart, line chart&#10;&#10;Description automatically generated">
            <a:extLst>
              <a:ext uri="{FF2B5EF4-FFF2-40B4-BE49-F238E27FC236}">
                <a16:creationId xmlns:a16="http://schemas.microsoft.com/office/drawing/2014/main" id="{0B140CE1-CA96-B74B-882F-678CEEA44185}"/>
              </a:ext>
            </a:extLst>
          </p:cNvPr>
          <p:cNvPicPr>
            <a:picLocks noChangeAspect="1"/>
          </p:cNvPicPr>
          <p:nvPr/>
        </p:nvPicPr>
        <p:blipFill>
          <a:blip r:embed="rId6"/>
          <a:stretch>
            <a:fillRect/>
          </a:stretch>
        </p:blipFill>
        <p:spPr>
          <a:xfrm>
            <a:off x="5564465" y="4008743"/>
            <a:ext cx="3437146" cy="2241886"/>
          </a:xfrm>
          <a:prstGeom prst="rect">
            <a:avLst/>
          </a:prstGeom>
        </p:spPr>
      </p:pic>
      <p:sp>
        <p:nvSpPr>
          <p:cNvPr id="7" name="TextBox 6">
            <a:extLst>
              <a:ext uri="{FF2B5EF4-FFF2-40B4-BE49-F238E27FC236}">
                <a16:creationId xmlns:a16="http://schemas.microsoft.com/office/drawing/2014/main" id="{A5707F18-A068-F84C-9E8A-FAE22F6E15A8}"/>
              </a:ext>
            </a:extLst>
          </p:cNvPr>
          <p:cNvSpPr txBox="1"/>
          <p:nvPr/>
        </p:nvSpPr>
        <p:spPr>
          <a:xfrm>
            <a:off x="3369545" y="5479061"/>
            <a:ext cx="2426651" cy="1015663"/>
          </a:xfrm>
          <a:prstGeom prst="rect">
            <a:avLst/>
          </a:prstGeom>
          <a:noFill/>
        </p:spPr>
        <p:txBody>
          <a:bodyPr wrap="square" rtlCol="0">
            <a:spAutoFit/>
          </a:bodyPr>
          <a:lstStyle/>
          <a:p>
            <a:r>
              <a:rPr lang="en-US" sz="2000" dirty="0"/>
              <a:t>Ice ages: ~ -5℃</a:t>
            </a:r>
          </a:p>
          <a:p>
            <a:r>
              <a:rPr lang="en-US" sz="2000" dirty="0"/>
              <a:t>+4℃: civilization breakdown…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CB8B-B328-D24E-B073-5A6B6269D68A}"/>
              </a:ext>
            </a:extLst>
          </p:cNvPr>
          <p:cNvSpPr>
            <a:spLocks noGrp="1"/>
          </p:cNvSpPr>
          <p:nvPr>
            <p:ph type="title"/>
          </p:nvPr>
        </p:nvSpPr>
        <p:spPr>
          <a:xfrm>
            <a:off x="76200" y="152400"/>
            <a:ext cx="8991600" cy="1143000"/>
          </a:xfrm>
        </p:spPr>
        <p:txBody>
          <a:bodyPr/>
          <a:lstStyle/>
          <a:p>
            <a:r>
              <a:rPr lang="en-US" sz="4000" dirty="0"/>
              <a:t>Emissions from accelerators: operations</a:t>
            </a:r>
          </a:p>
        </p:txBody>
      </p:sp>
      <p:pic>
        <p:nvPicPr>
          <p:cNvPr id="6" name="Content Placeholder 5" descr="Chart, pie chart&#10;&#10;Description automatically generated">
            <a:extLst>
              <a:ext uri="{FF2B5EF4-FFF2-40B4-BE49-F238E27FC236}">
                <a16:creationId xmlns:a16="http://schemas.microsoft.com/office/drawing/2014/main" id="{B779A022-DD27-B943-896B-6167C3C3A12B}"/>
              </a:ext>
            </a:extLst>
          </p:cNvPr>
          <p:cNvPicPr>
            <a:picLocks noGrp="1" noChangeAspect="1"/>
          </p:cNvPicPr>
          <p:nvPr>
            <p:ph sz="half" idx="1"/>
          </p:nvPr>
        </p:nvPicPr>
        <p:blipFill>
          <a:blip r:embed="rId2"/>
          <a:stretch>
            <a:fillRect/>
          </a:stretch>
        </p:blipFill>
        <p:spPr>
          <a:xfrm>
            <a:off x="4588625" y="1676400"/>
            <a:ext cx="3810000" cy="2147675"/>
          </a:xfrm>
        </p:spPr>
      </p:pic>
      <p:sp>
        <p:nvSpPr>
          <p:cNvPr id="8" name="Content Placeholder 7">
            <a:extLst>
              <a:ext uri="{FF2B5EF4-FFF2-40B4-BE49-F238E27FC236}">
                <a16:creationId xmlns:a16="http://schemas.microsoft.com/office/drawing/2014/main" id="{3FEA7D71-ACC0-094A-9BA3-03EC9014C205}"/>
              </a:ext>
            </a:extLst>
          </p:cNvPr>
          <p:cNvSpPr>
            <a:spLocks noGrp="1"/>
          </p:cNvSpPr>
          <p:nvPr>
            <p:ph sz="half" idx="2"/>
          </p:nvPr>
        </p:nvSpPr>
        <p:spPr>
          <a:xfrm>
            <a:off x="76200" y="1231017"/>
            <a:ext cx="4479176" cy="2635250"/>
          </a:xfrm>
        </p:spPr>
        <p:txBody>
          <a:bodyPr/>
          <a:lstStyle/>
          <a:p>
            <a:r>
              <a:rPr lang="en-US" sz="1800" dirty="0"/>
              <a:t>CERN now releases </a:t>
            </a:r>
            <a:r>
              <a:rPr lang="en-US" sz="1800" dirty="0">
                <a:hlinkClick r:id="rId3"/>
              </a:rPr>
              <a:t>Environment reports </a:t>
            </a:r>
            <a:r>
              <a:rPr lang="en-US" sz="1800" dirty="0"/>
              <a:t>(1</a:t>
            </a:r>
            <a:r>
              <a:rPr lang="en-US" sz="1800" baseline="30000" dirty="0"/>
              <a:t>st</a:t>
            </a:r>
            <a:r>
              <a:rPr lang="en-US" sz="1800" dirty="0"/>
              <a:t>: 2017-18, 2</a:t>
            </a:r>
            <a:r>
              <a:rPr lang="en-US" sz="1800" baseline="30000" dirty="0"/>
              <a:t>nd</a:t>
            </a:r>
            <a:r>
              <a:rPr lang="en-US" sz="1800" dirty="0"/>
              <a:t>: 2019-20)</a:t>
            </a:r>
          </a:p>
          <a:p>
            <a:r>
              <a:rPr lang="en-US" sz="1800" dirty="0"/>
              <a:t>CERN peak power: ~180 MW (~ 1/3 of Geneva)</a:t>
            </a:r>
          </a:p>
          <a:p>
            <a:r>
              <a:rPr lang="en-US" sz="1800" dirty="0"/>
              <a:t>Per year: ~ 1.2 </a:t>
            </a:r>
            <a:r>
              <a:rPr lang="en-US" sz="1800" dirty="0" err="1"/>
              <a:t>TWh</a:t>
            </a:r>
            <a:r>
              <a:rPr lang="en-US" sz="1800" dirty="0"/>
              <a:t> (~ 2% of Switzerland, 0.03% of Europe)</a:t>
            </a:r>
          </a:p>
          <a:p>
            <a:r>
              <a:rPr lang="en-US" sz="1800" dirty="0"/>
              <a:t>LHC: ~55% of CERN’s E consumption</a:t>
            </a:r>
          </a:p>
          <a:p>
            <a:r>
              <a:rPr lang="en-US" sz="1800" dirty="0"/>
              <a:t>Electricity mainly comes from France: 88% carbon free (2017)</a:t>
            </a:r>
          </a:p>
          <a:p>
            <a:endParaRPr lang="en-US" sz="1800" dirty="0"/>
          </a:p>
          <a:p>
            <a:endParaRPr lang="en-US" sz="2000" dirty="0"/>
          </a:p>
        </p:txBody>
      </p:sp>
      <p:sp>
        <p:nvSpPr>
          <p:cNvPr id="4" name="Slide Number Placeholder 3">
            <a:extLst>
              <a:ext uri="{FF2B5EF4-FFF2-40B4-BE49-F238E27FC236}">
                <a16:creationId xmlns:a16="http://schemas.microsoft.com/office/drawing/2014/main" id="{970CA9DB-82C7-2046-BF2E-2D2A3937E99D}"/>
              </a:ext>
            </a:extLst>
          </p:cNvPr>
          <p:cNvSpPr>
            <a:spLocks noGrp="1"/>
          </p:cNvSpPr>
          <p:nvPr>
            <p:ph type="sldNum" sz="quarter" idx="12"/>
          </p:nvPr>
        </p:nvSpPr>
        <p:spPr/>
        <p:txBody>
          <a:bodyPr/>
          <a:lstStyle/>
          <a:p>
            <a:fld id="{7C65CF09-CB9B-B147-9A8A-49C94737A215}" type="slidenum">
              <a:rPr lang="en-US" smtClean="0"/>
              <a:pPr/>
              <a:t>6</a:t>
            </a:fld>
            <a:endParaRPr lang="en-US"/>
          </a:p>
        </p:txBody>
      </p:sp>
      <p:sp>
        <p:nvSpPr>
          <p:cNvPr id="9" name="TextBox 8">
            <a:extLst>
              <a:ext uri="{FF2B5EF4-FFF2-40B4-BE49-F238E27FC236}">
                <a16:creationId xmlns:a16="http://schemas.microsoft.com/office/drawing/2014/main" id="{4B1DF899-9F4B-A94E-BD5F-6B29589C2DD5}"/>
              </a:ext>
            </a:extLst>
          </p:cNvPr>
          <p:cNvSpPr txBox="1"/>
          <p:nvPr/>
        </p:nvSpPr>
        <p:spPr>
          <a:xfrm>
            <a:off x="5223856" y="1219200"/>
            <a:ext cx="2971800" cy="276999"/>
          </a:xfrm>
          <a:prstGeom prst="rect">
            <a:avLst/>
          </a:prstGeom>
          <a:noFill/>
        </p:spPr>
        <p:txBody>
          <a:bodyPr wrap="square" rtlCol="0">
            <a:spAutoFit/>
          </a:bodyPr>
          <a:lstStyle/>
          <a:p>
            <a:r>
              <a:rPr lang="en-US" sz="1200" dirty="0"/>
              <a:t>Electrical power distribution 2018</a:t>
            </a:r>
          </a:p>
        </p:txBody>
      </p:sp>
      <p:pic>
        <p:nvPicPr>
          <p:cNvPr id="10" name="Picture 2" descr="Energy consumption 2011-2020">
            <a:extLst>
              <a:ext uri="{FF2B5EF4-FFF2-40B4-BE49-F238E27FC236}">
                <a16:creationId xmlns:a16="http://schemas.microsoft.com/office/drawing/2014/main" id="{7896725E-D6A1-2E41-B988-2348AEF54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994" y="4070350"/>
            <a:ext cx="5301071" cy="24066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nergy used per luminosity delivered 2010-2035">
            <a:extLst>
              <a:ext uri="{FF2B5EF4-FFF2-40B4-BE49-F238E27FC236}">
                <a16:creationId xmlns:a16="http://schemas.microsoft.com/office/drawing/2014/main" id="{9560CA44-4D4E-CA40-A255-9DD2D4609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62400"/>
            <a:ext cx="2792168"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2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5D77-A7AA-A142-94D0-981BEDB67A89}"/>
              </a:ext>
            </a:extLst>
          </p:cNvPr>
          <p:cNvSpPr>
            <a:spLocks noGrp="1"/>
          </p:cNvSpPr>
          <p:nvPr>
            <p:ph type="title"/>
          </p:nvPr>
        </p:nvSpPr>
        <p:spPr>
          <a:xfrm>
            <a:off x="0" y="152400"/>
            <a:ext cx="9144000" cy="1143000"/>
          </a:xfrm>
        </p:spPr>
        <p:txBody>
          <a:bodyPr/>
          <a:lstStyle/>
          <a:p>
            <a:r>
              <a:rPr lang="en-US" sz="3600" dirty="0"/>
              <a:t>Emissions from accelerators: construction</a:t>
            </a:r>
          </a:p>
        </p:txBody>
      </p:sp>
      <p:sp>
        <p:nvSpPr>
          <p:cNvPr id="3" name="Content Placeholder 2">
            <a:extLst>
              <a:ext uri="{FF2B5EF4-FFF2-40B4-BE49-F238E27FC236}">
                <a16:creationId xmlns:a16="http://schemas.microsoft.com/office/drawing/2014/main" id="{B0895730-C135-284A-B6B7-0E4485B0EAA8}"/>
              </a:ext>
            </a:extLst>
          </p:cNvPr>
          <p:cNvSpPr>
            <a:spLocks noGrp="1"/>
          </p:cNvSpPr>
          <p:nvPr>
            <p:ph idx="1"/>
          </p:nvPr>
        </p:nvSpPr>
        <p:spPr>
          <a:xfrm>
            <a:off x="152400" y="1143000"/>
            <a:ext cx="5105400" cy="4572000"/>
          </a:xfrm>
        </p:spPr>
        <p:txBody>
          <a:bodyPr/>
          <a:lstStyle/>
          <a:p>
            <a:r>
              <a:rPr lang="en-US" sz="2000" dirty="0"/>
              <a:t>Potential future of energy frontier: </a:t>
            </a:r>
            <a:r>
              <a:rPr lang="en-US" sz="2000" dirty="0">
                <a:hlinkClick r:id="rId2"/>
              </a:rPr>
              <a:t>FCC</a:t>
            </a:r>
            <a:r>
              <a:rPr lang="en-US" sz="2000" dirty="0"/>
              <a:t> (</a:t>
            </a:r>
            <a:r>
              <a:rPr lang="en-US" sz="2000" dirty="0" err="1"/>
              <a:t>ee</a:t>
            </a:r>
            <a:r>
              <a:rPr lang="en-US" sz="2000" dirty="0"/>
              <a:t> then </a:t>
            </a:r>
            <a:r>
              <a:rPr lang="en-US" sz="2000" dirty="0" err="1"/>
              <a:t>hh</a:t>
            </a:r>
            <a:r>
              <a:rPr lang="en-US" sz="2000" dirty="0"/>
              <a:t>)</a:t>
            </a:r>
          </a:p>
          <a:p>
            <a:r>
              <a:rPr lang="en-GB" sz="2000" dirty="0"/>
              <a:t>Civil engineering: </a:t>
            </a:r>
          </a:p>
          <a:p>
            <a:pPr lvl="1"/>
            <a:r>
              <a:rPr lang="en-GB" sz="1400" dirty="0"/>
              <a:t>Machine tunnel: one of the longest tunnels in the world: 97.75 km in circumference</a:t>
            </a:r>
          </a:p>
          <a:p>
            <a:pPr lvl="1"/>
            <a:r>
              <a:rPr lang="en-GB" sz="1400" dirty="0"/>
              <a:t>8 km of bypass tunnels</a:t>
            </a:r>
          </a:p>
          <a:p>
            <a:pPr lvl="1"/>
            <a:r>
              <a:rPr lang="en-GB" sz="1400" dirty="0"/>
              <a:t>18 shafts</a:t>
            </a:r>
          </a:p>
          <a:p>
            <a:pPr lvl="1"/>
            <a:r>
              <a:rPr lang="en-GB" sz="1400" dirty="0"/>
              <a:t>12 large caverns</a:t>
            </a:r>
          </a:p>
          <a:p>
            <a:pPr lvl="1"/>
            <a:r>
              <a:rPr lang="en-GB" sz="1400" dirty="0"/>
              <a:t>12 new surface sites</a:t>
            </a:r>
          </a:p>
          <a:p>
            <a:pPr lvl="1"/>
            <a:r>
              <a:rPr lang="en-GB" sz="1400" dirty="0"/>
              <a:t>Excavation: 9 million cubic metres of spoil (mixture of marls and sandstone)</a:t>
            </a:r>
          </a:p>
          <a:p>
            <a:pPr lvl="1"/>
            <a:r>
              <a:rPr lang="en-GB" sz="1400" dirty="0"/>
              <a:t>New roads</a:t>
            </a:r>
          </a:p>
          <a:p>
            <a:endParaRPr lang="en-US" dirty="0"/>
          </a:p>
        </p:txBody>
      </p:sp>
      <p:sp>
        <p:nvSpPr>
          <p:cNvPr id="4" name="Slide Number Placeholder 3">
            <a:extLst>
              <a:ext uri="{FF2B5EF4-FFF2-40B4-BE49-F238E27FC236}">
                <a16:creationId xmlns:a16="http://schemas.microsoft.com/office/drawing/2014/main" id="{1A3190AB-52BA-3448-87D0-33AC427E3103}"/>
              </a:ext>
            </a:extLst>
          </p:cNvPr>
          <p:cNvSpPr>
            <a:spLocks noGrp="1"/>
          </p:cNvSpPr>
          <p:nvPr>
            <p:ph type="sldNum" sz="quarter" idx="12"/>
          </p:nvPr>
        </p:nvSpPr>
        <p:spPr/>
        <p:txBody>
          <a:bodyPr/>
          <a:lstStyle/>
          <a:p>
            <a:fld id="{7C65CF09-CB9B-B147-9A8A-49C94737A215}" type="slidenum">
              <a:rPr lang="en-US" smtClean="0"/>
              <a:pPr/>
              <a:t>7</a:t>
            </a:fld>
            <a:endParaRPr lang="en-US"/>
          </a:p>
        </p:txBody>
      </p:sp>
      <p:pic>
        <p:nvPicPr>
          <p:cNvPr id="1026" name="Picture 2">
            <a:extLst>
              <a:ext uri="{FF2B5EF4-FFF2-40B4-BE49-F238E27FC236}">
                <a16:creationId xmlns:a16="http://schemas.microsoft.com/office/drawing/2014/main" id="{E06CA889-E2CC-CC43-B64A-B557B8865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75835"/>
            <a:ext cx="346367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492EF6-D6C7-0242-9109-175E67C1B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608" y="4495800"/>
            <a:ext cx="3077804" cy="232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88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643E-104D-504C-870F-3CA6FD6B2635}"/>
              </a:ext>
            </a:extLst>
          </p:cNvPr>
          <p:cNvSpPr>
            <a:spLocks noGrp="1"/>
          </p:cNvSpPr>
          <p:nvPr>
            <p:ph type="title"/>
          </p:nvPr>
        </p:nvSpPr>
        <p:spPr>
          <a:xfrm>
            <a:off x="-76200" y="152400"/>
            <a:ext cx="9220200" cy="1143000"/>
          </a:xfrm>
        </p:spPr>
        <p:txBody>
          <a:bodyPr/>
          <a:lstStyle/>
          <a:p>
            <a:r>
              <a:rPr lang="en-US" sz="3600" dirty="0"/>
              <a:t>Emissions from accelerators: construction</a:t>
            </a:r>
          </a:p>
        </p:txBody>
      </p:sp>
      <p:sp>
        <p:nvSpPr>
          <p:cNvPr id="3" name="Content Placeholder 2">
            <a:extLst>
              <a:ext uri="{FF2B5EF4-FFF2-40B4-BE49-F238E27FC236}">
                <a16:creationId xmlns:a16="http://schemas.microsoft.com/office/drawing/2014/main" id="{95AB619B-340D-824E-B664-5E83929CBB53}"/>
              </a:ext>
            </a:extLst>
          </p:cNvPr>
          <p:cNvSpPr>
            <a:spLocks noGrp="1"/>
          </p:cNvSpPr>
          <p:nvPr>
            <p:ph idx="1"/>
          </p:nvPr>
        </p:nvSpPr>
        <p:spPr>
          <a:xfrm>
            <a:off x="228600" y="1300316"/>
            <a:ext cx="5334000" cy="4572000"/>
          </a:xfrm>
        </p:spPr>
        <p:txBody>
          <a:bodyPr/>
          <a:lstStyle/>
          <a:p>
            <a:r>
              <a:rPr lang="en-US" sz="1600" dirty="0"/>
              <a:t>Concrete needed for the tunnel, which means (Portland) cement!</a:t>
            </a:r>
          </a:p>
          <a:p>
            <a:r>
              <a:rPr lang="en-US" sz="1600" dirty="0"/>
              <a:t>Half of emissions from Portland clinker (</a:t>
            </a:r>
            <a:r>
              <a:rPr lang="en-US" sz="1600" dirty="0">
                <a:hlinkClick r:id="rId2"/>
              </a:rPr>
              <a:t>ref</a:t>
            </a:r>
            <a:r>
              <a:rPr lang="en-US" sz="1600" dirty="0"/>
              <a:t>)</a:t>
            </a:r>
          </a:p>
          <a:p>
            <a:r>
              <a:rPr lang="en-US" sz="1600" dirty="0"/>
              <a:t>Ken Bloom and my rough calculation: </a:t>
            </a:r>
          </a:p>
          <a:p>
            <a:pPr lvl="1"/>
            <a:r>
              <a:rPr lang="en-US" sz="1600" dirty="0"/>
              <a:t>~260k </a:t>
            </a:r>
            <a:r>
              <a:rPr lang="en-US" sz="1600" dirty="0" err="1"/>
              <a:t>tonnes</a:t>
            </a:r>
            <a:r>
              <a:rPr lang="en-US" sz="1600" dirty="0"/>
              <a:t> of CO2 emissions</a:t>
            </a:r>
          </a:p>
          <a:p>
            <a:r>
              <a:rPr lang="en-US" sz="1600" dirty="0">
                <a:hlinkClick r:id="rId3"/>
              </a:rPr>
              <a:t>Paper</a:t>
            </a:r>
            <a:r>
              <a:rPr lang="en-US" sz="1600" dirty="0"/>
              <a:t> on emissions from road tunnels:</a:t>
            </a:r>
          </a:p>
          <a:p>
            <a:pPr lvl="1"/>
            <a:r>
              <a:rPr lang="en-US" sz="1600" dirty="0"/>
              <a:t>Lowest estimate: </a:t>
            </a:r>
            <a:r>
              <a:rPr lang="en-US" sz="1600" dirty="0">
                <a:solidFill>
                  <a:srgbClr val="FF0000"/>
                </a:solidFill>
              </a:rPr>
              <a:t>~500k </a:t>
            </a:r>
            <a:r>
              <a:rPr lang="en-US" sz="1600" dirty="0" err="1">
                <a:solidFill>
                  <a:srgbClr val="FF0000"/>
                </a:solidFill>
              </a:rPr>
              <a:t>tonnes</a:t>
            </a:r>
            <a:r>
              <a:rPr lang="en-US" sz="1600" dirty="0">
                <a:solidFill>
                  <a:srgbClr val="FF0000"/>
                </a:solidFill>
              </a:rPr>
              <a:t> CO2 emissions</a:t>
            </a:r>
          </a:p>
          <a:p>
            <a:r>
              <a:rPr lang="en-US" sz="1600" dirty="0"/>
              <a:t>Comparison: Using </a:t>
            </a:r>
            <a:r>
              <a:rPr lang="en-US" sz="1600" dirty="0">
                <a:hlinkClick r:id="rId4"/>
              </a:rPr>
              <a:t>report</a:t>
            </a:r>
            <a:r>
              <a:rPr lang="en-US" sz="1600" dirty="0"/>
              <a:t> for CO2e for construction of buildings: = building 8 London Shards!</a:t>
            </a:r>
          </a:p>
          <a:p>
            <a:r>
              <a:rPr lang="en-US" sz="1600" dirty="0"/>
              <a:t>1.4% of CH CO2e emissions (2016)</a:t>
            </a:r>
          </a:p>
          <a:p>
            <a:r>
              <a:rPr lang="en-US" sz="1600" dirty="0">
                <a:solidFill>
                  <a:srgbClr val="92D050"/>
                </a:solidFill>
              </a:rPr>
              <a:t>Plant 6 million trees!</a:t>
            </a:r>
          </a:p>
          <a:p>
            <a:endParaRPr lang="en-US" sz="1600" dirty="0"/>
          </a:p>
          <a:p>
            <a:pPr marL="0" indent="0">
              <a:buNone/>
            </a:pPr>
            <a:endParaRPr lang="en-US" dirty="0"/>
          </a:p>
        </p:txBody>
      </p:sp>
      <p:sp>
        <p:nvSpPr>
          <p:cNvPr id="4" name="Slide Number Placeholder 3">
            <a:extLst>
              <a:ext uri="{FF2B5EF4-FFF2-40B4-BE49-F238E27FC236}">
                <a16:creationId xmlns:a16="http://schemas.microsoft.com/office/drawing/2014/main" id="{BB03E09F-9602-3046-ADEA-2B733B322970}"/>
              </a:ext>
            </a:extLst>
          </p:cNvPr>
          <p:cNvSpPr>
            <a:spLocks noGrp="1"/>
          </p:cNvSpPr>
          <p:nvPr>
            <p:ph type="sldNum" sz="quarter" idx="12"/>
          </p:nvPr>
        </p:nvSpPr>
        <p:spPr/>
        <p:txBody>
          <a:bodyPr/>
          <a:lstStyle/>
          <a:p>
            <a:fld id="{7C65CF09-CB9B-B147-9A8A-49C94737A215}" type="slidenum">
              <a:rPr lang="en-US" smtClean="0"/>
              <a:pPr/>
              <a:t>8</a:t>
            </a:fld>
            <a:endParaRPr lang="en-US"/>
          </a:p>
        </p:txBody>
      </p:sp>
      <p:pic>
        <p:nvPicPr>
          <p:cNvPr id="2050" name="Picture 2">
            <a:extLst>
              <a:ext uri="{FF2B5EF4-FFF2-40B4-BE49-F238E27FC236}">
                <a16:creationId xmlns:a16="http://schemas.microsoft.com/office/drawing/2014/main" id="{146A7E9F-1591-124C-9D79-CDAB4B77A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630" y="1295400"/>
            <a:ext cx="2840183" cy="213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iagram&#10;&#10;Description automatically generated">
            <a:extLst>
              <a:ext uri="{FF2B5EF4-FFF2-40B4-BE49-F238E27FC236}">
                <a16:creationId xmlns:a16="http://schemas.microsoft.com/office/drawing/2014/main" id="{60A465EC-3F83-C34D-A003-AA08136C7A09}"/>
              </a:ext>
            </a:extLst>
          </p:cNvPr>
          <p:cNvPicPr>
            <a:picLocks noChangeAspect="1"/>
          </p:cNvPicPr>
          <p:nvPr/>
        </p:nvPicPr>
        <p:blipFill>
          <a:blip r:embed="rId6"/>
          <a:stretch>
            <a:fillRect/>
          </a:stretch>
        </p:blipFill>
        <p:spPr>
          <a:xfrm>
            <a:off x="5791198" y="3537789"/>
            <a:ext cx="2547045" cy="470318"/>
          </a:xfrm>
          <a:prstGeom prst="rect">
            <a:avLst/>
          </a:prstGeom>
        </p:spPr>
      </p:pic>
      <p:pic>
        <p:nvPicPr>
          <p:cNvPr id="2052" name="Picture 4">
            <a:extLst>
              <a:ext uri="{FF2B5EF4-FFF2-40B4-BE49-F238E27FC236}">
                <a16:creationId xmlns:a16="http://schemas.microsoft.com/office/drawing/2014/main" id="{C4208750-A0D7-8C47-910F-CC9E89363F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7554" y="4119249"/>
            <a:ext cx="5394046" cy="2483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tall building in a city&#10;&#10;Description automatically generated with medium confidence">
            <a:extLst>
              <a:ext uri="{FF2B5EF4-FFF2-40B4-BE49-F238E27FC236}">
                <a16:creationId xmlns:a16="http://schemas.microsoft.com/office/drawing/2014/main" id="{0F75EB33-D176-0943-AC21-207D0DEE128F}"/>
              </a:ext>
            </a:extLst>
          </p:cNvPr>
          <p:cNvPicPr>
            <a:picLocks noChangeAspect="1"/>
          </p:cNvPicPr>
          <p:nvPr/>
        </p:nvPicPr>
        <p:blipFill>
          <a:blip r:embed="rId8"/>
          <a:stretch>
            <a:fillRect/>
          </a:stretch>
        </p:blipFill>
        <p:spPr>
          <a:xfrm>
            <a:off x="478418" y="4495800"/>
            <a:ext cx="2733675" cy="1828800"/>
          </a:xfrm>
          <a:prstGeom prst="rect">
            <a:avLst/>
          </a:prstGeom>
        </p:spPr>
      </p:pic>
    </p:spTree>
    <p:extLst>
      <p:ext uri="{BB962C8B-B14F-4D97-AF65-F5344CB8AC3E}">
        <p14:creationId xmlns:p14="http://schemas.microsoft.com/office/powerpoint/2010/main" val="32879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64B69-181C-0C4D-A843-E645F45F698D}"/>
              </a:ext>
            </a:extLst>
          </p:cNvPr>
          <p:cNvSpPr>
            <a:spLocks noGrp="1"/>
          </p:cNvSpPr>
          <p:nvPr>
            <p:ph type="title"/>
          </p:nvPr>
        </p:nvSpPr>
        <p:spPr>
          <a:xfrm>
            <a:off x="0" y="152400"/>
            <a:ext cx="9067800" cy="1143000"/>
          </a:xfrm>
        </p:spPr>
        <p:txBody>
          <a:bodyPr/>
          <a:lstStyle/>
          <a:p>
            <a:r>
              <a:rPr lang="en-US" sz="4000" dirty="0"/>
              <a:t>Emissions from accelerators: solutions</a:t>
            </a:r>
          </a:p>
        </p:txBody>
      </p:sp>
      <p:sp>
        <p:nvSpPr>
          <p:cNvPr id="3" name="Content Placeholder 2">
            <a:extLst>
              <a:ext uri="{FF2B5EF4-FFF2-40B4-BE49-F238E27FC236}">
                <a16:creationId xmlns:a16="http://schemas.microsoft.com/office/drawing/2014/main" id="{4CD50739-A629-7742-B31E-9F22CCA87158}"/>
              </a:ext>
            </a:extLst>
          </p:cNvPr>
          <p:cNvSpPr>
            <a:spLocks noGrp="1"/>
          </p:cNvSpPr>
          <p:nvPr>
            <p:ph idx="1"/>
          </p:nvPr>
        </p:nvSpPr>
        <p:spPr>
          <a:xfrm>
            <a:off x="152400" y="1425823"/>
            <a:ext cx="4419600" cy="4572000"/>
          </a:xfrm>
        </p:spPr>
        <p:txBody>
          <a:bodyPr/>
          <a:lstStyle/>
          <a:p>
            <a:r>
              <a:rPr lang="en-US" sz="1800" dirty="0">
                <a:hlinkClick r:id="rId2"/>
              </a:rPr>
              <a:t>District heating</a:t>
            </a:r>
            <a:r>
              <a:rPr lang="en-US" sz="1800" dirty="0"/>
              <a:t>:</a:t>
            </a:r>
          </a:p>
          <a:p>
            <a:pPr lvl="1"/>
            <a:r>
              <a:rPr lang="en-US" sz="1800" dirty="0"/>
              <a:t>From 2022 hot water from LHC cooling at Point 8 will heat 8000 homes in </a:t>
            </a:r>
            <a:r>
              <a:rPr lang="en-US" sz="1800" dirty="0" err="1"/>
              <a:t>Ferney</a:t>
            </a:r>
            <a:r>
              <a:rPr lang="en-US" sz="1800" dirty="0"/>
              <a:t>-Voltaire, CERN also looking at Point 2 and 5, and Point 1 could heat CERN building on </a:t>
            </a:r>
            <a:r>
              <a:rPr lang="en-US" sz="1800" dirty="0" err="1"/>
              <a:t>Meyrin</a:t>
            </a:r>
            <a:r>
              <a:rPr lang="en-US" sz="1800" dirty="0"/>
              <a:t> site</a:t>
            </a:r>
          </a:p>
          <a:p>
            <a:r>
              <a:rPr lang="en-US" sz="1800" dirty="0"/>
              <a:t>Since 2011 series of workshops: </a:t>
            </a:r>
            <a:r>
              <a:rPr lang="en-GB" sz="1800" dirty="0">
                <a:solidFill>
                  <a:srgbClr val="EA9922"/>
                </a:solidFill>
              </a:rPr>
              <a:t>Energy for Sustainable Science at Research Infrastructures</a:t>
            </a:r>
            <a:r>
              <a:rPr lang="en-GB" sz="1800" dirty="0"/>
              <a:t>, 6th one: September 2022 at ESRF</a:t>
            </a:r>
          </a:p>
          <a:p>
            <a:pPr lvl="1"/>
            <a:r>
              <a:rPr lang="en-GB" sz="1400" dirty="0"/>
              <a:t>Seems very Europe-centric</a:t>
            </a:r>
          </a:p>
          <a:p>
            <a:r>
              <a:rPr lang="en-GB" sz="1800" dirty="0"/>
              <a:t>Long-standing R&amp;D in lowering </a:t>
            </a:r>
            <a:r>
              <a:rPr lang="en-GB" sz="1800" dirty="0">
                <a:solidFill>
                  <a:srgbClr val="EA9922"/>
                </a:solidFill>
              </a:rPr>
              <a:t>accelerator power </a:t>
            </a:r>
            <a:r>
              <a:rPr lang="en-GB" sz="1800" dirty="0"/>
              <a:t>requirements</a:t>
            </a:r>
          </a:p>
          <a:p>
            <a:pPr lvl="1"/>
            <a:r>
              <a:rPr lang="en-GB" sz="1400" dirty="0" err="1"/>
              <a:t>Eg</a:t>
            </a:r>
            <a:r>
              <a:rPr lang="en-GB" sz="1400" dirty="0"/>
              <a:t> Energy-Recovery in a Laser-Driven Plasma Wakefield Acceleration</a:t>
            </a:r>
          </a:p>
          <a:p>
            <a:endParaRPr lang="en-US" dirty="0"/>
          </a:p>
        </p:txBody>
      </p:sp>
      <p:sp>
        <p:nvSpPr>
          <p:cNvPr id="4" name="Slide Number Placeholder 3">
            <a:extLst>
              <a:ext uri="{FF2B5EF4-FFF2-40B4-BE49-F238E27FC236}">
                <a16:creationId xmlns:a16="http://schemas.microsoft.com/office/drawing/2014/main" id="{C879F9FD-8182-F541-BFB5-60C0BC534F77}"/>
              </a:ext>
            </a:extLst>
          </p:cNvPr>
          <p:cNvSpPr>
            <a:spLocks noGrp="1"/>
          </p:cNvSpPr>
          <p:nvPr>
            <p:ph type="sldNum" sz="quarter" idx="12"/>
          </p:nvPr>
        </p:nvSpPr>
        <p:spPr/>
        <p:txBody>
          <a:bodyPr/>
          <a:lstStyle/>
          <a:p>
            <a:fld id="{7C65CF09-CB9B-B147-9A8A-49C94737A215}" type="slidenum">
              <a:rPr lang="en-US" smtClean="0"/>
              <a:pPr/>
              <a:t>9</a:t>
            </a:fld>
            <a:endParaRPr lang="en-US" dirty="0"/>
          </a:p>
        </p:txBody>
      </p:sp>
      <p:pic>
        <p:nvPicPr>
          <p:cNvPr id="6" name="Picture 5" descr="PlanZACFerney.png">
            <a:extLst>
              <a:ext uri="{FF2B5EF4-FFF2-40B4-BE49-F238E27FC236}">
                <a16:creationId xmlns:a16="http://schemas.microsoft.com/office/drawing/2014/main" id="{5EB4A868-DD8A-E04D-ACF5-4D8011B0B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292352"/>
            <a:ext cx="3962400" cy="2411897"/>
          </a:xfrm>
          <a:prstGeom prst="rect">
            <a:avLst/>
          </a:prstGeom>
        </p:spPr>
      </p:pic>
      <p:pic>
        <p:nvPicPr>
          <p:cNvPr id="7" name="Picture 6">
            <a:extLst>
              <a:ext uri="{FF2B5EF4-FFF2-40B4-BE49-F238E27FC236}">
                <a16:creationId xmlns:a16="http://schemas.microsoft.com/office/drawing/2014/main" id="{8ACB7E03-D8B9-AD43-A524-0F0BE1B45DEE}"/>
              </a:ext>
            </a:extLst>
          </p:cNvPr>
          <p:cNvPicPr>
            <a:picLocks noChangeAspect="1"/>
          </p:cNvPicPr>
          <p:nvPr/>
        </p:nvPicPr>
        <p:blipFill>
          <a:blip r:embed="rId4"/>
          <a:stretch>
            <a:fillRect/>
          </a:stretch>
        </p:blipFill>
        <p:spPr>
          <a:xfrm>
            <a:off x="5057775" y="3810000"/>
            <a:ext cx="3295650" cy="2443175"/>
          </a:xfrm>
          <a:prstGeom prst="rect">
            <a:avLst/>
          </a:prstGeom>
        </p:spPr>
      </p:pic>
    </p:spTree>
    <p:extLst>
      <p:ext uri="{BB962C8B-B14F-4D97-AF65-F5344CB8AC3E}">
        <p14:creationId xmlns:p14="http://schemas.microsoft.com/office/powerpoint/2010/main" val="131146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Shimmer">
  <a:themeElements>
    <a:clrScheme name="Custom 3">
      <a:dk1>
        <a:srgbClr val="808080"/>
      </a:dk1>
      <a:lt1>
        <a:srgbClr val="FFFFFF"/>
      </a:lt1>
      <a:dk2>
        <a:srgbClr val="0A0E5B"/>
      </a:dk2>
      <a:lt2>
        <a:srgbClr val="4460EE"/>
      </a:lt2>
      <a:accent1>
        <a:srgbClr val="008F39"/>
      </a:accent1>
      <a:accent2>
        <a:srgbClr val="5DBACA"/>
      </a:accent2>
      <a:accent3>
        <a:srgbClr val="AAAAB5"/>
      </a:accent3>
      <a:accent4>
        <a:srgbClr val="DADADA"/>
      </a:accent4>
      <a:accent5>
        <a:srgbClr val="ABABE3"/>
      </a:accent5>
      <a:accent6>
        <a:srgbClr val="53A8B7"/>
      </a:accent6>
      <a:hlink>
        <a:srgbClr val="EA9922"/>
      </a:hlink>
      <a:folHlink>
        <a:srgbClr val="FFBF56"/>
      </a:folHlink>
    </a:clrScheme>
    <a:fontScheme name="Shimm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2004:Templates:Presentations:Designs:Shimmer</Template>
  <TotalTime>76207</TotalTime>
  <Words>2148</Words>
  <Application>Microsoft Macintosh PowerPoint</Application>
  <PresentationFormat>On-screen Show (4:3)</PresentationFormat>
  <Paragraphs>255</Paragraphs>
  <Slides>40</Slides>
  <Notes>7</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7" baseType="lpstr">
      <vt:lpstr>Arial</vt:lpstr>
      <vt:lpstr>Corbel</vt:lpstr>
      <vt:lpstr>Helvetica</vt:lpstr>
      <vt:lpstr>Times</vt:lpstr>
      <vt:lpstr>Wingdings</vt:lpstr>
      <vt:lpstr>Shimmer</vt:lpstr>
      <vt:lpstr>Worksheet</vt:lpstr>
      <vt:lpstr>The Climate Emergency: can Particle Physics ever be sustainable?</vt:lpstr>
      <vt:lpstr>Outline</vt:lpstr>
      <vt:lpstr>Climate Change: an emergency</vt:lpstr>
      <vt:lpstr>Climate Change: an emergency</vt:lpstr>
      <vt:lpstr>Climate Change: an emergency</vt:lpstr>
      <vt:lpstr>Emissions from accelerators: operations</vt:lpstr>
      <vt:lpstr>Emissions from accelerators: construction</vt:lpstr>
      <vt:lpstr>Emissions from accelerators: construction</vt:lpstr>
      <vt:lpstr>Emissions from accelerators: solutions</vt:lpstr>
      <vt:lpstr>Emissions from detectors</vt:lpstr>
      <vt:lpstr>Emissions from detectors</vt:lpstr>
      <vt:lpstr>Emissions from detectors</vt:lpstr>
      <vt:lpstr>Emissions from detectors: solutions</vt:lpstr>
      <vt:lpstr>Emissions from detectors: solutions</vt:lpstr>
      <vt:lpstr>Emissions from detectors: solutions</vt:lpstr>
      <vt:lpstr>Emissions from detectors: solutions</vt:lpstr>
      <vt:lpstr>Emissions from Computing</vt:lpstr>
      <vt:lpstr>Emissions from FNAL</vt:lpstr>
      <vt:lpstr>Emissions from FNAL</vt:lpstr>
      <vt:lpstr>Emissions from Universities</vt:lpstr>
      <vt:lpstr>Emissions from Travel</vt:lpstr>
      <vt:lpstr>Emissions from food</vt:lpstr>
      <vt:lpstr>Possible recommendations</vt:lpstr>
      <vt:lpstr>European Strategy Update</vt:lpstr>
      <vt:lpstr>Input to the ESU</vt:lpstr>
      <vt:lpstr>Input to the ESU: recommendations</vt:lpstr>
      <vt:lpstr>Outcome</vt:lpstr>
      <vt:lpstr>Outcome</vt:lpstr>
      <vt:lpstr>PowerPoint Presentation</vt:lpstr>
      <vt:lpstr>PowerPoint Presentation</vt:lpstr>
      <vt:lpstr>Show support!</vt:lpstr>
      <vt:lpstr>Additional recommendations</vt:lpstr>
      <vt:lpstr>Recommendations</vt:lpstr>
      <vt:lpstr>Recommendations</vt:lpstr>
      <vt:lpstr>Discussion/Questions</vt:lpstr>
      <vt:lpstr>Back up</vt:lpstr>
      <vt:lpstr>Carbon footprint of PP researchers</vt:lpstr>
      <vt:lpstr>List of top CO2 emitters</vt:lpstr>
      <vt:lpstr>Emissions pathway</vt:lpstr>
      <vt:lpstr>PowerPoint Presentation</vt:lpstr>
    </vt:vector>
  </TitlesOfParts>
  <Company>Veronique Boisvert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Question of Life, the Universe and Everything”</dc:title>
  <dc:creator>Veronique Boisvert</dc:creator>
  <cp:lastModifiedBy>Boisvert, Veronique</cp:lastModifiedBy>
  <cp:revision>304</cp:revision>
  <cp:lastPrinted>2022-03-22T17:09:14Z</cp:lastPrinted>
  <dcterms:created xsi:type="dcterms:W3CDTF">2011-11-02T16:48:29Z</dcterms:created>
  <dcterms:modified xsi:type="dcterms:W3CDTF">2022-10-04T08:40:31Z</dcterms:modified>
</cp:coreProperties>
</file>