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4"/>
    <p:sldMasterId id="2147483700" r:id="rId5"/>
  </p:sldMasterIdLst>
  <p:notesMasterIdLst>
    <p:notesMasterId r:id="rId13"/>
  </p:notesMasterIdLst>
  <p:sldIdLst>
    <p:sldId id="257" r:id="rId6"/>
    <p:sldId id="291" r:id="rId7"/>
    <p:sldId id="297" r:id="rId8"/>
    <p:sldId id="305" r:id="rId9"/>
    <p:sldId id="304" r:id="rId10"/>
    <p:sldId id="306" r:id="rId11"/>
    <p:sldId id="27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" userDrawn="1">
          <p15:clr>
            <a:srgbClr val="A4A3A4"/>
          </p15:clr>
        </p15:guide>
        <p15:guide id="2" pos="325" userDrawn="1">
          <p15:clr>
            <a:srgbClr val="A4A3A4"/>
          </p15:clr>
        </p15:guide>
        <p15:guide id="3" orient="horz" pos="3974" userDrawn="1">
          <p15:clr>
            <a:srgbClr val="A4A3A4"/>
          </p15:clr>
        </p15:guide>
        <p15:guide id="4" pos="7355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867" userDrawn="1">
          <p15:clr>
            <a:srgbClr val="A4A3A4"/>
          </p15:clr>
        </p15:guide>
        <p15:guide id="7" orient="horz" pos="3634" userDrawn="1">
          <p15:clr>
            <a:srgbClr val="A4A3A4"/>
          </p15:clr>
        </p15:guide>
        <p15:guide id="8" pos="8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8900"/>
    <a:srgbClr val="000000"/>
    <a:srgbClr val="003088"/>
    <a:srgbClr val="FF6900"/>
    <a:srgbClr val="1E5DF8"/>
    <a:srgbClr val="626262"/>
    <a:srgbClr val="FFFFFF"/>
    <a:srgbClr val="00BED5"/>
    <a:srgbClr val="C13D33"/>
    <a:srgbClr val="E94D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3"/>
    <p:restoredTop sz="94376"/>
  </p:normalViewPr>
  <p:slideViewPr>
    <p:cSldViewPr snapToGrid="0" snapToObjects="1">
      <p:cViewPr>
        <p:scale>
          <a:sx n="110" d="100"/>
          <a:sy n="110" d="100"/>
        </p:scale>
        <p:origin x="1112" y="72"/>
      </p:cViewPr>
      <p:guideLst>
        <p:guide orient="horz" pos="323"/>
        <p:guide pos="325"/>
        <p:guide orient="horz" pos="3974"/>
        <p:guide pos="7355"/>
        <p:guide pos="3840"/>
        <p:guide orient="horz" pos="867"/>
        <p:guide orient="horz" pos="3634"/>
        <p:guide pos="8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 Regular"/>
              </a:defRPr>
            </a:lvl1pPr>
          </a:lstStyle>
          <a:p>
            <a:fld id="{48FE9A4A-3203-D544-A0F2-9B4A7A1B021E}" type="datetimeFigureOut">
              <a:rPr lang="en-US" smtClean="0"/>
              <a:pPr/>
              <a:t>1/12/23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 Regular"/>
              </a:defRPr>
            </a:lvl1pPr>
          </a:lstStyle>
          <a:p>
            <a:fld id="{C0F3BA1D-A00F-DB41-84DA-BE26C4853B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86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abstract pattern can be removed or repositioned if required. Be careful to ‘Send to Back’ so that it does not obscure any important information.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72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074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070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abstract pattern can be removed or repositioned if required. Be careful to ‘Send to Back’ so that it does not obscure any important information.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910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0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45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670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0161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70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74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499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6614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1/12/23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096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1/12/23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581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1/12/23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384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290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19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143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969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560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72286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80670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4548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998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7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1/12/23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7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1/12/23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61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1/12/23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5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96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77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68BC-1AD8-B640-8B1E-602BF3073AFD}" type="datetimeFigureOut">
              <a:rPr lang="en-US" smtClean="0"/>
              <a:t>1/12/23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733AA2-E8FC-2540-AA49-4AA124C76F2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5802305"/>
            <a:ext cx="2111379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68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68BC-1AD8-B640-8B1E-602BF3073AFD}" type="datetimeFigureOut">
              <a:rPr lang="en-US" smtClean="0"/>
              <a:t>1/12/23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380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github.com/indigo-iam/iam/projects/10#card-8609314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github.com/indigo-iam/iam/issues/53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B460467-1FF7-C745-9E17-03FC0ADFFE4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05460" y="0"/>
            <a:ext cx="3286539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8DB0FE0-A4AF-D848-8925-91A37993D74D}"/>
              </a:ext>
            </a:extLst>
          </p:cNvPr>
          <p:cNvSpPr txBox="1"/>
          <p:nvPr/>
        </p:nvSpPr>
        <p:spPr>
          <a:xfrm>
            <a:off x="1026597" y="2967335"/>
            <a:ext cx="5179893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5400" b="1" dirty="0"/>
              <a:t>IRIS IAM Update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EB0AE4-391E-6F41-84C6-D4EEDF519A31}"/>
              </a:ext>
            </a:extLst>
          </p:cNvPr>
          <p:cNvSpPr/>
          <p:nvPr/>
        </p:nvSpPr>
        <p:spPr>
          <a:xfrm>
            <a:off x="1026597" y="5448648"/>
            <a:ext cx="57456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 </a:t>
            </a:r>
            <a:r>
              <a:rPr lang="en-GB" sz="2400" dirty="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Dack</a:t>
            </a: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STFC Scientific Computing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01A9D8-A541-934F-8FC4-9439FCBF676D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EC08F68-DCB8-8AAD-771D-FA3EED3F4B1D}"/>
              </a:ext>
            </a:extLst>
          </p:cNvPr>
          <p:cNvSpPr/>
          <p:nvPr/>
        </p:nvSpPr>
        <p:spPr>
          <a:xfrm>
            <a:off x="1026597" y="3911492"/>
            <a:ext cx="60028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i="1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 and Current Plans for 2023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E689056-92BF-011D-1666-3D8060F30A7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1472128"/>
            <a:ext cx="1943371" cy="990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382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6331" y="0"/>
            <a:ext cx="9475669" cy="67437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0" y="782122"/>
            <a:ext cx="2716331" cy="350865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8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INDIGO IAM and the AARC Blueprint Architecture for Infrastructures</a:t>
            </a:r>
          </a:p>
          <a:p>
            <a:endParaRPr lang="en-US" sz="2800" b="1" spc="-15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i="1" spc="-15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Authentication and </a:t>
            </a:r>
            <a:r>
              <a:rPr lang="en-US" i="1" spc="-150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Authorisation</a:t>
            </a:r>
            <a:r>
              <a:rPr lang="en-US" i="1" spc="-15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Research and Collaboration (AARC) 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403340" y="1362218"/>
            <a:ext cx="10442460" cy="38004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§"/>
              <a:defRPr sz="280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itchFamily="2" charset="2"/>
              <a:buChar char="§"/>
              <a:defRPr sz="240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itchFamily="2" charset="2"/>
              <a:buChar char="§"/>
              <a:defRPr sz="200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itchFamily="2" charset="2"/>
              <a:buChar char="§"/>
              <a:defRPr sz="180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itchFamily="2" charset="2"/>
              <a:buChar char="§"/>
              <a:defRPr sz="180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  <a:defRPr/>
            </a:pP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518DD0-E0CE-BED4-8E68-7541728A00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77" y="5284670"/>
            <a:ext cx="963828" cy="49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949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0" y="345182"/>
            <a:ext cx="8100580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Status </a:t>
            </a:r>
            <a:r>
              <a:rPr lang="en-US" sz="4400" b="1" spc="-15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IRIS </a:t>
            </a:r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IAM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403340" y="1334551"/>
            <a:ext cx="8100580" cy="418889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§"/>
              <a:defRPr sz="280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itchFamily="2" charset="2"/>
              <a:buChar char="§"/>
              <a:defRPr sz="240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itchFamily="2" charset="2"/>
              <a:buChar char="§"/>
              <a:defRPr sz="200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itchFamily="2" charset="2"/>
              <a:buChar char="§"/>
              <a:defRPr sz="180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itchFamily="2" charset="2"/>
              <a:buChar char="§"/>
              <a:defRPr sz="180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rgbClr val="626262"/>
                </a:solidFill>
              </a:rPr>
              <a:t>Primary authentication and authorization for IRIS services, including Accounting Portals, </a:t>
            </a:r>
            <a:r>
              <a:rPr lang="en-US" altLang="en-US" sz="2400" dirty="0" err="1">
                <a:solidFill>
                  <a:srgbClr val="626262"/>
                </a:solidFill>
              </a:rPr>
              <a:t>GocDB</a:t>
            </a:r>
            <a:r>
              <a:rPr lang="en-US" altLang="en-US" sz="2400" dirty="0">
                <a:solidFill>
                  <a:srgbClr val="626262"/>
                </a:solidFill>
              </a:rPr>
              <a:t>, and OpenStack Clouds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rgbClr val="626262"/>
                </a:solidFill>
              </a:rPr>
              <a:t>Close liaison with IRIS Policy and Trust Framework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accent3"/>
                </a:solidFill>
              </a:rPr>
              <a:t>Ensure that the IAM follows collaboration polices and policies reflect what is possible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accent3"/>
                </a:solidFill>
              </a:rPr>
              <a:t>Community policy and risk assessments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rgbClr val="626262"/>
                </a:solidFill>
              </a:rPr>
              <a:t>PAM module for authenticating with IAM for SSH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rgbClr val="626262"/>
                </a:solidFill>
              </a:rPr>
              <a:t>Improved operational support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rgbClr val="F08900"/>
                </a:solidFill>
              </a:rPr>
              <a:t>Now managed as part of STFC </a:t>
            </a:r>
            <a:r>
              <a:rPr lang="en-US" altLang="en-US" sz="2000" dirty="0" err="1">
                <a:solidFill>
                  <a:srgbClr val="F08900"/>
                </a:solidFill>
              </a:rPr>
              <a:t>GridTools</a:t>
            </a:r>
            <a:r>
              <a:rPr lang="en-US" altLang="en-US" sz="2000" dirty="0">
                <a:solidFill>
                  <a:srgbClr val="F08900"/>
                </a:solidFill>
              </a:rPr>
              <a:t> on-duty </a:t>
            </a:r>
            <a:r>
              <a:rPr lang="en-US" altLang="en-US" sz="2000" dirty="0" err="1">
                <a:solidFill>
                  <a:srgbClr val="F08900"/>
                </a:solidFill>
              </a:rPr>
              <a:t>rota</a:t>
            </a:r>
            <a:r>
              <a:rPr lang="en-US" altLang="en-US" sz="2000" dirty="0">
                <a:solidFill>
                  <a:srgbClr val="F08900"/>
                </a:solidFill>
              </a:rPr>
              <a:t>, alongside APEL and </a:t>
            </a:r>
            <a:r>
              <a:rPr lang="en-US" altLang="en-US" sz="2000" dirty="0" err="1">
                <a:solidFill>
                  <a:srgbClr val="F08900"/>
                </a:solidFill>
              </a:rPr>
              <a:t>GocDB</a:t>
            </a:r>
            <a:endParaRPr lang="en-US" altLang="en-US" sz="2000" dirty="0">
              <a:solidFill>
                <a:srgbClr val="F08900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en-US" dirty="0">
              <a:solidFill>
                <a:srgbClr val="626262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7535FC3-1A82-C047-8CB4-00AACE2FD7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3920" y="345182"/>
            <a:ext cx="2846410" cy="598932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BE09C67-2433-7A21-37ED-FF045466EF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658" y="5853531"/>
            <a:ext cx="963828" cy="49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363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C9B38-082D-45A3-7080-84F4903F7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Next for IRIS IAM?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40658-AC2D-4383-B95C-E0D3F5654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3017"/>
            <a:ext cx="10515600" cy="435133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3600" dirty="0"/>
              <a:t>High Availability – a priority for IRIS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200" dirty="0"/>
              <a:t>Planned deployment of distributed high availability database – digital asset funding for March to coincide with a STFC graduate placement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200" dirty="0"/>
              <a:t>Similar work underway within the WLCG context – INDIGO IAM team has development work planned to support, planned for IAM v1.9.0 - </a:t>
            </a:r>
            <a:r>
              <a:rPr lang="en-GB" sz="3200" dirty="0">
                <a:hlinkClick r:id="rId2"/>
              </a:rPr>
              <a:t>https://github.com/indigo-iam/iam/projects/10#card-86093149</a:t>
            </a:r>
            <a:r>
              <a:rPr lang="en-GB" sz="32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AD084F3-3EF1-8847-5530-8943D3F2C8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658" y="5853531"/>
            <a:ext cx="963828" cy="49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603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C9B38-082D-45A3-7080-84F4903F7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Next for IRIS IAM?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40658-AC2D-4383-B95C-E0D3F5654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3600" dirty="0"/>
              <a:t>Improved Group Delegation – working with the INDIGO IAM development team to prioritise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200" dirty="0"/>
              <a:t>Existing implementation allows for delegating approval flow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200" dirty="0"/>
              <a:t>Would like to delegate full management, on the release schedule for IAM v1.8.1 - </a:t>
            </a:r>
            <a:r>
              <a:rPr lang="en-GB" sz="3200" dirty="0">
                <a:hlinkClick r:id="rId2"/>
              </a:rPr>
              <a:t>https://github.com/indigo-iam/iam/issues/531</a:t>
            </a:r>
            <a:r>
              <a:rPr lang="en-GB" sz="32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458BAE-408B-38CB-CEE8-98043AB9BD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658" y="5853531"/>
            <a:ext cx="963828" cy="49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286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C9B38-082D-45A3-7080-84F4903F7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Goals for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40658-AC2D-4383-B95C-E0D3F5654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3200" dirty="0"/>
              <a:t>Ongoing recruitment for Software Developer role within </a:t>
            </a:r>
            <a:r>
              <a:rPr lang="en-GB" sz="3200" dirty="0" err="1"/>
              <a:t>GridTools</a:t>
            </a:r>
            <a:endParaRPr lang="en-GB" sz="3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F08900"/>
                </a:solidFill>
              </a:rPr>
              <a:t>Time split between IAM, APEL and </a:t>
            </a:r>
            <a:r>
              <a:rPr lang="en-GB" sz="2800" dirty="0" err="1">
                <a:solidFill>
                  <a:srgbClr val="F08900"/>
                </a:solidFill>
              </a:rPr>
              <a:t>GocDB</a:t>
            </a:r>
            <a:endParaRPr lang="en-GB" sz="2800" dirty="0">
              <a:solidFill>
                <a:srgbClr val="F089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F08900"/>
                </a:solidFill>
              </a:rPr>
              <a:t>IAM work to drive IRIS priorities for INDIGO IAM development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3200" dirty="0"/>
              <a:t>AAI training resources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F08900"/>
                </a:solidFill>
              </a:rPr>
              <a:t>Looking to align with IRIS Security training plans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1128B0-1C32-7A02-CF43-87C36EF722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658" y="5853531"/>
            <a:ext cx="963828" cy="49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628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2435282-852B-AE4C-B8DF-0BEFA1CC50E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750740"/>
            <a:ext cx="12192000" cy="510725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AA93F1F-55CE-8C41-933D-BDAD86FDEF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5938" y="5868509"/>
            <a:ext cx="440215" cy="440215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0C8BCE3-7BF5-244B-ABC5-1CC57CE8ADDB}"/>
              </a:ext>
            </a:extLst>
          </p:cNvPr>
          <p:cNvSpPr/>
          <p:nvPr/>
        </p:nvSpPr>
        <p:spPr>
          <a:xfrm>
            <a:off x="5535081" y="5904254"/>
            <a:ext cx="18780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r>
              <a:rPr lang="en-GB" sz="16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STFC_matters</a:t>
            </a:r>
            <a:endParaRPr lang="en-GB" sz="16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AC3E187-FC47-6646-A5A3-38BEA5BF97F3}"/>
              </a:ext>
            </a:extLst>
          </p:cNvPr>
          <p:cNvSpPr/>
          <p:nvPr/>
        </p:nvSpPr>
        <p:spPr>
          <a:xfrm>
            <a:off x="7805525" y="5904254"/>
            <a:ext cx="421419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 and Technology Facilities Council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7F25C28B-6C92-F94C-81EC-CBF349C8486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77049" y="5868508"/>
            <a:ext cx="444002" cy="43727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3CE200E-AB24-384F-BB4C-13ACD0DABDB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47494" y="5865567"/>
            <a:ext cx="440215" cy="44021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4E2772B-B47D-8D46-97A4-931FF8D2720F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03ACBB2-A294-5B41-91E3-A21CD7F0322A}"/>
              </a:ext>
            </a:extLst>
          </p:cNvPr>
          <p:cNvSpPr/>
          <p:nvPr/>
        </p:nvSpPr>
        <p:spPr>
          <a:xfrm>
            <a:off x="1014848" y="5904254"/>
            <a:ext cx="421419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 and Technology Facilities Council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096A358-CF8A-9741-9C85-A77CCE375E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379538" y="2813050"/>
            <a:ext cx="7442200" cy="123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30942"/>
      </p:ext>
    </p:extLst>
  </p:cSld>
  <p:clrMapOvr>
    <a:masterClrMapping/>
  </p:clrMapOvr>
</p:sld>
</file>

<file path=ppt/theme/theme1.xml><?xml version="1.0" encoding="utf-8"?>
<a:theme xmlns:a="http://schemas.openxmlformats.org/drawingml/2006/main" name="Font and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ont WITHOUT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31947B08D5984288BC8B16A979FF50" ma:contentTypeVersion="4" ma:contentTypeDescription="Create a new document." ma:contentTypeScope="" ma:versionID="d503cd8271a72c702ca1961133ba175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759411a1d50091fc5acb248322c8eb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06D3F8C-4209-47FF-A37A-E21247ADC2DB}">
  <ds:schemaRefs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sharepoint/v3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7D469DB-056B-4F91-8B3C-1199F36CC7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CE5AA5E-D351-4BE0-99D5-D5BC6D00E92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5303</TotalTime>
  <Words>350</Words>
  <Application>Microsoft Macintosh PowerPoint</Application>
  <PresentationFormat>Widescreen</PresentationFormat>
  <Paragraphs>38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Regular</vt:lpstr>
      <vt:lpstr>Calibri</vt:lpstr>
      <vt:lpstr>Wingdings</vt:lpstr>
      <vt:lpstr>Font and logo master</vt:lpstr>
      <vt:lpstr>Font WITHOUT logo master</vt:lpstr>
      <vt:lpstr>PowerPoint Presentation</vt:lpstr>
      <vt:lpstr>PowerPoint Presentation</vt:lpstr>
      <vt:lpstr>PowerPoint Presentation</vt:lpstr>
      <vt:lpstr>What Next for IRIS IAM?</vt:lpstr>
      <vt:lpstr>What Next for IRIS IAM?</vt:lpstr>
      <vt:lpstr>Further Goals for 2023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STFC PowerPoint template - detailed</dc:title>
  <dc:creator>Philip Millard</dc:creator>
  <cp:lastModifiedBy>Dack, Thomas (STFC,RAL,SC)</cp:lastModifiedBy>
  <cp:revision>193</cp:revision>
  <cp:lastPrinted>2019-10-02T08:27:37Z</cp:lastPrinted>
  <dcterms:created xsi:type="dcterms:W3CDTF">2019-09-17T08:04:08Z</dcterms:created>
  <dcterms:modified xsi:type="dcterms:W3CDTF">2023-01-12T14:15:40Z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0x010100F731947B08D5984288BC8B16A979FF50</vt:lpwstr>
  </property>
</Properties>
</file>