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88" r:id="rId2"/>
    <p:sldId id="318" r:id="rId3"/>
    <p:sldId id="319" r:id="rId4"/>
    <p:sldId id="328" r:id="rId5"/>
    <p:sldId id="321" r:id="rId6"/>
    <p:sldId id="322" r:id="rId7"/>
    <p:sldId id="325" r:id="rId8"/>
    <p:sldId id="324" r:id="rId9"/>
    <p:sldId id="323" r:id="rId10"/>
    <p:sldId id="327" r:id="rId1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8C2773-1EC0-48D2-84C3-18E3076F7B92}" v="156" dt="2023-01-12T14:45:29.392"/>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53" autoAdjust="0"/>
    <p:restoredTop sz="94652" autoAdjust="0"/>
  </p:normalViewPr>
  <p:slideViewPr>
    <p:cSldViewPr>
      <p:cViewPr varScale="1">
        <p:scale>
          <a:sx n="106" d="100"/>
          <a:sy n="106" d="100"/>
        </p:scale>
        <p:origin x="181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Holliman" userId="9d0d54a3-0cbd-492c-a46e-600f99130c36" providerId="ADAL" clId="{0CDC04B8-9EDC-4C42-9D3E-D85B425099B7}"/>
    <pc:docChg chg="custSel addSld delSld modSld sldOrd">
      <pc:chgData name="Mark Holliman" userId="9d0d54a3-0cbd-492c-a46e-600f99130c36" providerId="ADAL" clId="{0CDC04B8-9EDC-4C42-9D3E-D85B425099B7}" dt="2023-01-10T15:25:50.695" v="4611"/>
      <pc:docMkLst>
        <pc:docMk/>
      </pc:docMkLst>
      <pc:sldChg chg="modSp mod">
        <pc:chgData name="Mark Holliman" userId="9d0d54a3-0cbd-492c-a46e-600f99130c36" providerId="ADAL" clId="{0CDC04B8-9EDC-4C42-9D3E-D85B425099B7}" dt="2023-01-09T10:34:43.260" v="1149" actId="20577"/>
        <pc:sldMkLst>
          <pc:docMk/>
          <pc:sldMk cId="0" sldId="288"/>
        </pc:sldMkLst>
        <pc:spChg chg="mod">
          <ac:chgData name="Mark Holliman" userId="9d0d54a3-0cbd-492c-a46e-600f99130c36" providerId="ADAL" clId="{0CDC04B8-9EDC-4C42-9D3E-D85B425099B7}" dt="2023-01-09T10:34:43.260" v="1149" actId="20577"/>
          <ac:spMkLst>
            <pc:docMk/>
            <pc:sldMk cId="0" sldId="288"/>
            <ac:spMk id="2" creationId="{00000000-0000-0000-0000-000000000000}"/>
          </ac:spMkLst>
        </pc:spChg>
      </pc:sldChg>
      <pc:sldChg chg="modSp mod">
        <pc:chgData name="Mark Holliman" userId="9d0d54a3-0cbd-492c-a46e-600f99130c36" providerId="ADAL" clId="{0CDC04B8-9EDC-4C42-9D3E-D85B425099B7}" dt="2023-01-09T09:51:27.870" v="1" actId="207"/>
        <pc:sldMkLst>
          <pc:docMk/>
          <pc:sldMk cId="0" sldId="318"/>
        </pc:sldMkLst>
        <pc:spChg chg="mod">
          <ac:chgData name="Mark Holliman" userId="9d0d54a3-0cbd-492c-a46e-600f99130c36" providerId="ADAL" clId="{0CDC04B8-9EDC-4C42-9D3E-D85B425099B7}" dt="2023-01-09T09:51:27.870" v="1" actId="207"/>
          <ac:spMkLst>
            <pc:docMk/>
            <pc:sldMk cId="0" sldId="318"/>
            <ac:spMk id="3" creationId="{00000000-0000-0000-0000-000000000000}"/>
          </ac:spMkLst>
        </pc:spChg>
      </pc:sldChg>
      <pc:sldChg chg="modSp mod">
        <pc:chgData name="Mark Holliman" userId="9d0d54a3-0cbd-492c-a46e-600f99130c36" providerId="ADAL" clId="{0CDC04B8-9EDC-4C42-9D3E-D85B425099B7}" dt="2023-01-09T11:36:40.466" v="4346" actId="20577"/>
        <pc:sldMkLst>
          <pc:docMk/>
          <pc:sldMk cId="2882842000" sldId="319"/>
        </pc:sldMkLst>
        <pc:spChg chg="mod">
          <ac:chgData name="Mark Holliman" userId="9d0d54a3-0cbd-492c-a46e-600f99130c36" providerId="ADAL" clId="{0CDC04B8-9EDC-4C42-9D3E-D85B425099B7}" dt="2023-01-09T11:36:40.466" v="4346" actId="20577"/>
          <ac:spMkLst>
            <pc:docMk/>
            <pc:sldMk cId="2882842000" sldId="319"/>
            <ac:spMk id="3" creationId="{2EDA33F7-C7DB-4590-A188-CB75BF052247}"/>
          </ac:spMkLst>
        </pc:spChg>
      </pc:sldChg>
      <pc:sldChg chg="del">
        <pc:chgData name="Mark Holliman" userId="9d0d54a3-0cbd-492c-a46e-600f99130c36" providerId="ADAL" clId="{0CDC04B8-9EDC-4C42-9D3E-D85B425099B7}" dt="2023-01-09T11:03:26.483" v="2505" actId="2696"/>
        <pc:sldMkLst>
          <pc:docMk/>
          <pc:sldMk cId="367977646" sldId="320"/>
        </pc:sldMkLst>
      </pc:sldChg>
      <pc:sldChg chg="modSp mod">
        <pc:chgData name="Mark Holliman" userId="9d0d54a3-0cbd-492c-a46e-600f99130c36" providerId="ADAL" clId="{0CDC04B8-9EDC-4C42-9D3E-D85B425099B7}" dt="2023-01-10T15:25:50.695" v="4611"/>
        <pc:sldMkLst>
          <pc:docMk/>
          <pc:sldMk cId="796767305" sldId="321"/>
        </pc:sldMkLst>
        <pc:spChg chg="mod">
          <ac:chgData name="Mark Holliman" userId="9d0d54a3-0cbd-492c-a46e-600f99130c36" providerId="ADAL" clId="{0CDC04B8-9EDC-4C42-9D3E-D85B425099B7}" dt="2023-01-09T10:49:32.696" v="1699" actId="20577"/>
          <ac:spMkLst>
            <pc:docMk/>
            <pc:sldMk cId="796767305" sldId="321"/>
            <ac:spMk id="2" creationId="{ACA34A5F-96E6-49BE-925F-A52AF39F3AB7}"/>
          </ac:spMkLst>
        </pc:spChg>
        <pc:spChg chg="mod">
          <ac:chgData name="Mark Holliman" userId="9d0d54a3-0cbd-492c-a46e-600f99130c36" providerId="ADAL" clId="{0CDC04B8-9EDC-4C42-9D3E-D85B425099B7}" dt="2023-01-10T15:25:50.695" v="4611"/>
          <ac:spMkLst>
            <pc:docMk/>
            <pc:sldMk cId="796767305" sldId="321"/>
            <ac:spMk id="3" creationId="{93BF6D4E-B0E2-4287-81EC-0AD316A7891E}"/>
          </ac:spMkLst>
        </pc:spChg>
      </pc:sldChg>
      <pc:sldChg chg="modSp mod">
        <pc:chgData name="Mark Holliman" userId="9d0d54a3-0cbd-492c-a46e-600f99130c36" providerId="ADAL" clId="{0CDC04B8-9EDC-4C42-9D3E-D85B425099B7}" dt="2023-01-09T11:32:50.341" v="4333" actId="20577"/>
        <pc:sldMkLst>
          <pc:docMk/>
          <pc:sldMk cId="2121814819" sldId="323"/>
        </pc:sldMkLst>
        <pc:spChg chg="mod">
          <ac:chgData name="Mark Holliman" userId="9d0d54a3-0cbd-492c-a46e-600f99130c36" providerId="ADAL" clId="{0CDC04B8-9EDC-4C42-9D3E-D85B425099B7}" dt="2023-01-09T11:32:50.341" v="4333" actId="20577"/>
          <ac:spMkLst>
            <pc:docMk/>
            <pc:sldMk cId="2121814819" sldId="323"/>
            <ac:spMk id="3" creationId="{78D24484-7381-4AA9-8EDF-41841B43B2FF}"/>
          </ac:spMkLst>
        </pc:spChg>
      </pc:sldChg>
      <pc:sldChg chg="modSp mod">
        <pc:chgData name="Mark Holliman" userId="9d0d54a3-0cbd-492c-a46e-600f99130c36" providerId="ADAL" clId="{0CDC04B8-9EDC-4C42-9D3E-D85B425099B7}" dt="2023-01-09T11:31:34.919" v="4187" actId="20577"/>
        <pc:sldMkLst>
          <pc:docMk/>
          <pc:sldMk cId="3026080168" sldId="324"/>
        </pc:sldMkLst>
        <pc:spChg chg="mod">
          <ac:chgData name="Mark Holliman" userId="9d0d54a3-0cbd-492c-a46e-600f99130c36" providerId="ADAL" clId="{0CDC04B8-9EDC-4C42-9D3E-D85B425099B7}" dt="2023-01-09T11:31:34.919" v="4187" actId="20577"/>
          <ac:spMkLst>
            <pc:docMk/>
            <pc:sldMk cId="3026080168" sldId="324"/>
            <ac:spMk id="3" creationId="{E08D0992-F3FC-444E-B3E4-37492C06A455}"/>
          </ac:spMkLst>
        </pc:spChg>
      </pc:sldChg>
      <pc:sldChg chg="modSp new del mod">
        <pc:chgData name="Mark Holliman" userId="9d0d54a3-0cbd-492c-a46e-600f99130c36" providerId="ADAL" clId="{0CDC04B8-9EDC-4C42-9D3E-D85B425099B7}" dt="2023-01-09T11:03:19.109" v="2504" actId="2696"/>
        <pc:sldMkLst>
          <pc:docMk/>
          <pc:sldMk cId="3319309292" sldId="326"/>
        </pc:sldMkLst>
        <pc:spChg chg="mod">
          <ac:chgData name="Mark Holliman" userId="9d0d54a3-0cbd-492c-a46e-600f99130c36" providerId="ADAL" clId="{0CDC04B8-9EDC-4C42-9D3E-D85B425099B7}" dt="2023-01-09T10:36:42.327" v="1286" actId="20577"/>
          <ac:spMkLst>
            <pc:docMk/>
            <pc:sldMk cId="3319309292" sldId="326"/>
            <ac:spMk id="2" creationId="{8851BBC8-2918-ED17-8AFF-B6CFAB4CC35B}"/>
          </ac:spMkLst>
        </pc:spChg>
      </pc:sldChg>
      <pc:sldChg chg="modSp new mod ord">
        <pc:chgData name="Mark Holliman" userId="9d0d54a3-0cbd-492c-a46e-600f99130c36" providerId="ADAL" clId="{0CDC04B8-9EDC-4C42-9D3E-D85B425099B7}" dt="2023-01-09T12:00:04.806" v="4602" actId="20577"/>
        <pc:sldMkLst>
          <pc:docMk/>
          <pc:sldMk cId="2093887581" sldId="327"/>
        </pc:sldMkLst>
        <pc:spChg chg="mod">
          <ac:chgData name="Mark Holliman" userId="9d0d54a3-0cbd-492c-a46e-600f99130c36" providerId="ADAL" clId="{0CDC04B8-9EDC-4C42-9D3E-D85B425099B7}" dt="2023-01-09T11:02:46.192" v="2461" actId="20577"/>
          <ac:spMkLst>
            <pc:docMk/>
            <pc:sldMk cId="2093887581" sldId="327"/>
            <ac:spMk id="2" creationId="{91D6F512-1A65-7EB9-CD59-CC84BD61B6B5}"/>
          </ac:spMkLst>
        </pc:spChg>
        <pc:spChg chg="mod">
          <ac:chgData name="Mark Holliman" userId="9d0d54a3-0cbd-492c-a46e-600f99130c36" providerId="ADAL" clId="{0CDC04B8-9EDC-4C42-9D3E-D85B425099B7}" dt="2023-01-09T12:00:04.806" v="4602" actId="20577"/>
          <ac:spMkLst>
            <pc:docMk/>
            <pc:sldMk cId="2093887581" sldId="327"/>
            <ac:spMk id="3" creationId="{8C3BC965-03A0-779E-979B-22BEFEE99A1F}"/>
          </ac:spMkLst>
        </pc:spChg>
      </pc:sldChg>
    </pc:docChg>
  </pc:docChgLst>
  <pc:docChgLst>
    <pc:chgData name="Mark Holliman" userId="9d0d54a3-0cbd-492c-a46e-600f99130c36" providerId="ADAL" clId="{9E8C2773-1EC0-48D2-84C3-18E3076F7B92}"/>
    <pc:docChg chg="custSel addSld modSld sldOrd">
      <pc:chgData name="Mark Holliman" userId="9d0d54a3-0cbd-492c-a46e-600f99130c36" providerId="ADAL" clId="{9E8C2773-1EC0-48D2-84C3-18E3076F7B92}" dt="2023-01-13T08:52:16.262" v="1385" actId="20577"/>
      <pc:docMkLst>
        <pc:docMk/>
      </pc:docMkLst>
      <pc:sldChg chg="addSp delSp modSp mod">
        <pc:chgData name="Mark Holliman" userId="9d0d54a3-0cbd-492c-a46e-600f99130c36" providerId="ADAL" clId="{9E8C2773-1EC0-48D2-84C3-18E3076F7B92}" dt="2023-01-12T13:26:23.796" v="147" actId="1076"/>
        <pc:sldMkLst>
          <pc:docMk/>
          <pc:sldMk cId="0" sldId="318"/>
        </pc:sldMkLst>
        <pc:spChg chg="mod">
          <ac:chgData name="Mark Holliman" userId="9d0d54a3-0cbd-492c-a46e-600f99130c36" providerId="ADAL" clId="{9E8C2773-1EC0-48D2-84C3-18E3076F7B92}" dt="2023-01-05T13:51:53.423" v="83" actId="20577"/>
          <ac:spMkLst>
            <pc:docMk/>
            <pc:sldMk cId="0" sldId="318"/>
            <ac:spMk id="3" creationId="{00000000-0000-0000-0000-000000000000}"/>
          </ac:spMkLst>
        </pc:spChg>
        <pc:picChg chg="add del mod">
          <ac:chgData name="Mark Holliman" userId="9d0d54a3-0cbd-492c-a46e-600f99130c36" providerId="ADAL" clId="{9E8C2773-1EC0-48D2-84C3-18E3076F7B92}" dt="2023-01-12T13:24:59.189" v="135" actId="478"/>
          <ac:picMkLst>
            <pc:docMk/>
            <pc:sldMk cId="0" sldId="318"/>
            <ac:picMk id="7" creationId="{2C5B5A89-8B58-8111-8D78-C18DC175766B}"/>
          </ac:picMkLst>
        </pc:picChg>
        <pc:picChg chg="add mod">
          <ac:chgData name="Mark Holliman" userId="9d0d54a3-0cbd-492c-a46e-600f99130c36" providerId="ADAL" clId="{9E8C2773-1EC0-48D2-84C3-18E3076F7B92}" dt="2023-01-12T13:25:28.264" v="140" actId="1076"/>
          <ac:picMkLst>
            <pc:docMk/>
            <pc:sldMk cId="0" sldId="318"/>
            <ac:picMk id="9" creationId="{7A28409E-E634-28FF-963C-54993F845FA7}"/>
          </ac:picMkLst>
        </pc:picChg>
        <pc:picChg chg="add mod">
          <ac:chgData name="Mark Holliman" userId="9d0d54a3-0cbd-492c-a46e-600f99130c36" providerId="ADAL" clId="{9E8C2773-1EC0-48D2-84C3-18E3076F7B92}" dt="2023-01-12T13:26:23.796" v="147" actId="1076"/>
          <ac:picMkLst>
            <pc:docMk/>
            <pc:sldMk cId="0" sldId="318"/>
            <ac:picMk id="11" creationId="{9F4CD839-AAC9-1073-B82E-E1890E7C5508}"/>
          </ac:picMkLst>
        </pc:picChg>
      </pc:sldChg>
      <pc:sldChg chg="addSp delSp modSp mod">
        <pc:chgData name="Mark Holliman" userId="9d0d54a3-0cbd-492c-a46e-600f99130c36" providerId="ADAL" clId="{9E8C2773-1EC0-48D2-84C3-18E3076F7B92}" dt="2023-01-12T14:45:29.390" v="1236" actId="20577"/>
        <pc:sldMkLst>
          <pc:docMk/>
          <pc:sldMk cId="2882842000" sldId="319"/>
        </pc:sldMkLst>
        <pc:spChg chg="mod">
          <ac:chgData name="Mark Holliman" userId="9d0d54a3-0cbd-492c-a46e-600f99130c36" providerId="ADAL" clId="{9E8C2773-1EC0-48D2-84C3-18E3076F7B92}" dt="2023-01-12T13:26:48.497" v="148" actId="26606"/>
          <ac:spMkLst>
            <pc:docMk/>
            <pc:sldMk cId="2882842000" sldId="319"/>
            <ac:spMk id="2" creationId="{0B023402-504F-4D0F-B26E-24C94572014B}"/>
          </ac:spMkLst>
        </pc:spChg>
        <pc:spChg chg="del mod">
          <ac:chgData name="Mark Holliman" userId="9d0d54a3-0cbd-492c-a46e-600f99130c36" providerId="ADAL" clId="{9E8C2773-1EC0-48D2-84C3-18E3076F7B92}" dt="2023-01-12T13:26:48.497" v="148" actId="26606"/>
          <ac:spMkLst>
            <pc:docMk/>
            <pc:sldMk cId="2882842000" sldId="319"/>
            <ac:spMk id="3" creationId="{2EDA33F7-C7DB-4590-A188-CB75BF052247}"/>
          </ac:spMkLst>
        </pc:spChg>
        <pc:spChg chg="mod">
          <ac:chgData name="Mark Holliman" userId="9d0d54a3-0cbd-492c-a46e-600f99130c36" providerId="ADAL" clId="{9E8C2773-1EC0-48D2-84C3-18E3076F7B92}" dt="2023-01-12T13:26:48.497" v="148" actId="26606"/>
          <ac:spMkLst>
            <pc:docMk/>
            <pc:sldMk cId="2882842000" sldId="319"/>
            <ac:spMk id="4" creationId="{B46FACF8-D51C-46F1-8FA9-AA7FCA473840}"/>
          </ac:spMkLst>
        </pc:spChg>
        <pc:spChg chg="mod">
          <ac:chgData name="Mark Holliman" userId="9d0d54a3-0cbd-492c-a46e-600f99130c36" providerId="ADAL" clId="{9E8C2773-1EC0-48D2-84C3-18E3076F7B92}" dt="2023-01-12T13:26:48.497" v="148" actId="26606"/>
          <ac:spMkLst>
            <pc:docMk/>
            <pc:sldMk cId="2882842000" sldId="319"/>
            <ac:spMk id="5" creationId="{F3A06DE5-F1D0-40C8-9FAB-AB062A8A61A0}"/>
          </ac:spMkLst>
        </pc:spChg>
        <pc:graphicFrameChg chg="add mod modGraphic">
          <ac:chgData name="Mark Holliman" userId="9d0d54a3-0cbd-492c-a46e-600f99130c36" providerId="ADAL" clId="{9E8C2773-1EC0-48D2-84C3-18E3076F7B92}" dt="2023-01-12T14:45:29.390" v="1236" actId="20577"/>
          <ac:graphicFrameMkLst>
            <pc:docMk/>
            <pc:sldMk cId="2882842000" sldId="319"/>
            <ac:graphicFrameMk id="7" creationId="{E589AB01-5F4B-AFC3-F25A-98163FD4776A}"/>
          </ac:graphicFrameMkLst>
        </pc:graphicFrameChg>
      </pc:sldChg>
      <pc:sldChg chg="addSp delSp modSp mod">
        <pc:chgData name="Mark Holliman" userId="9d0d54a3-0cbd-492c-a46e-600f99130c36" providerId="ADAL" clId="{9E8C2773-1EC0-48D2-84C3-18E3076F7B92}" dt="2023-01-12T14:15:29.445" v="1235" actId="403"/>
        <pc:sldMkLst>
          <pc:docMk/>
          <pc:sldMk cId="796767305" sldId="321"/>
        </pc:sldMkLst>
        <pc:spChg chg="mod">
          <ac:chgData name="Mark Holliman" userId="9d0d54a3-0cbd-492c-a46e-600f99130c36" providerId="ADAL" clId="{9E8C2773-1EC0-48D2-84C3-18E3076F7B92}" dt="2023-01-12T14:15:29.445" v="1235" actId="403"/>
          <ac:spMkLst>
            <pc:docMk/>
            <pc:sldMk cId="796767305" sldId="321"/>
            <ac:spMk id="3" creationId="{93BF6D4E-B0E2-4287-81EC-0AD316A7891E}"/>
          </ac:spMkLst>
        </pc:spChg>
        <pc:picChg chg="add del mod">
          <ac:chgData name="Mark Holliman" userId="9d0d54a3-0cbd-492c-a46e-600f99130c36" providerId="ADAL" clId="{9E8C2773-1EC0-48D2-84C3-18E3076F7B92}" dt="2023-01-12T13:33:04.261" v="155" actId="478"/>
          <ac:picMkLst>
            <pc:docMk/>
            <pc:sldMk cId="796767305" sldId="321"/>
            <ac:picMk id="7" creationId="{E77317FF-4F7C-1EC3-2B19-67AE3EE86BE9}"/>
          </ac:picMkLst>
        </pc:picChg>
      </pc:sldChg>
      <pc:sldChg chg="addSp modSp mod">
        <pc:chgData name="Mark Holliman" userId="9d0d54a3-0cbd-492c-a46e-600f99130c36" providerId="ADAL" clId="{9E8C2773-1EC0-48D2-84C3-18E3076F7B92}" dt="2023-01-12T14:48:37.474" v="1252" actId="20577"/>
        <pc:sldMkLst>
          <pc:docMk/>
          <pc:sldMk cId="2121814819" sldId="323"/>
        </pc:sldMkLst>
        <pc:spChg chg="mod">
          <ac:chgData name="Mark Holliman" userId="9d0d54a3-0cbd-492c-a46e-600f99130c36" providerId="ADAL" clId="{9E8C2773-1EC0-48D2-84C3-18E3076F7B92}" dt="2023-01-12T14:48:21.624" v="1241" actId="20577"/>
          <ac:spMkLst>
            <pc:docMk/>
            <pc:sldMk cId="2121814819" sldId="323"/>
            <ac:spMk id="2" creationId="{40E3CD99-B86A-4BC4-A8F4-0CCE97CBC89E}"/>
          </ac:spMkLst>
        </pc:spChg>
        <pc:spChg chg="mod">
          <ac:chgData name="Mark Holliman" userId="9d0d54a3-0cbd-492c-a46e-600f99130c36" providerId="ADAL" clId="{9E8C2773-1EC0-48D2-84C3-18E3076F7B92}" dt="2023-01-12T14:48:37.474" v="1252" actId="20577"/>
          <ac:spMkLst>
            <pc:docMk/>
            <pc:sldMk cId="2121814819" sldId="323"/>
            <ac:spMk id="3" creationId="{78D24484-7381-4AA9-8EDF-41841B43B2FF}"/>
          </ac:spMkLst>
        </pc:spChg>
        <pc:picChg chg="add mod">
          <ac:chgData name="Mark Holliman" userId="9d0d54a3-0cbd-492c-a46e-600f99130c36" providerId="ADAL" clId="{9E8C2773-1EC0-48D2-84C3-18E3076F7B92}" dt="2023-01-12T13:42:51.131" v="572" actId="1038"/>
          <ac:picMkLst>
            <pc:docMk/>
            <pc:sldMk cId="2121814819" sldId="323"/>
            <ac:picMk id="7" creationId="{4AE1CBA4-DA40-B97C-6AE2-6B1BC9F2588E}"/>
          </ac:picMkLst>
        </pc:picChg>
      </pc:sldChg>
      <pc:sldChg chg="addSp delSp modSp mod">
        <pc:chgData name="Mark Holliman" userId="9d0d54a3-0cbd-492c-a46e-600f99130c36" providerId="ADAL" clId="{9E8C2773-1EC0-48D2-84C3-18E3076F7B92}" dt="2023-01-12T13:27:51.013" v="149" actId="26606"/>
        <pc:sldMkLst>
          <pc:docMk/>
          <pc:sldMk cId="3026080168" sldId="324"/>
        </pc:sldMkLst>
        <pc:spChg chg="mod">
          <ac:chgData name="Mark Holliman" userId="9d0d54a3-0cbd-492c-a46e-600f99130c36" providerId="ADAL" clId="{9E8C2773-1EC0-48D2-84C3-18E3076F7B92}" dt="2023-01-12T13:27:51.013" v="149" actId="26606"/>
          <ac:spMkLst>
            <pc:docMk/>
            <pc:sldMk cId="3026080168" sldId="324"/>
            <ac:spMk id="2" creationId="{7155F2CB-B755-4BF6-8C01-AE54C2C019AE}"/>
          </ac:spMkLst>
        </pc:spChg>
        <pc:spChg chg="del">
          <ac:chgData name="Mark Holliman" userId="9d0d54a3-0cbd-492c-a46e-600f99130c36" providerId="ADAL" clId="{9E8C2773-1EC0-48D2-84C3-18E3076F7B92}" dt="2023-01-12T13:27:51.013" v="149" actId="26606"/>
          <ac:spMkLst>
            <pc:docMk/>
            <pc:sldMk cId="3026080168" sldId="324"/>
            <ac:spMk id="3" creationId="{E08D0992-F3FC-444E-B3E4-37492C06A455}"/>
          </ac:spMkLst>
        </pc:spChg>
        <pc:spChg chg="mod">
          <ac:chgData name="Mark Holliman" userId="9d0d54a3-0cbd-492c-a46e-600f99130c36" providerId="ADAL" clId="{9E8C2773-1EC0-48D2-84C3-18E3076F7B92}" dt="2023-01-12T13:27:51.013" v="149" actId="26606"/>
          <ac:spMkLst>
            <pc:docMk/>
            <pc:sldMk cId="3026080168" sldId="324"/>
            <ac:spMk id="4" creationId="{B39BC188-6692-488C-AE05-6C12018C6F1F}"/>
          </ac:spMkLst>
        </pc:spChg>
        <pc:spChg chg="mod">
          <ac:chgData name="Mark Holliman" userId="9d0d54a3-0cbd-492c-a46e-600f99130c36" providerId="ADAL" clId="{9E8C2773-1EC0-48D2-84C3-18E3076F7B92}" dt="2023-01-12T13:27:51.013" v="149" actId="26606"/>
          <ac:spMkLst>
            <pc:docMk/>
            <pc:sldMk cId="3026080168" sldId="324"/>
            <ac:spMk id="5" creationId="{600AF71F-13A0-4597-A5C0-8A30EFBA0901}"/>
          </ac:spMkLst>
        </pc:spChg>
        <pc:graphicFrameChg chg="add">
          <ac:chgData name="Mark Holliman" userId="9d0d54a3-0cbd-492c-a46e-600f99130c36" providerId="ADAL" clId="{9E8C2773-1EC0-48D2-84C3-18E3076F7B92}" dt="2023-01-12T13:27:51.013" v="149" actId="26606"/>
          <ac:graphicFrameMkLst>
            <pc:docMk/>
            <pc:sldMk cId="3026080168" sldId="324"/>
            <ac:graphicFrameMk id="7" creationId="{A7598DC5-A6C5-FD3F-61F3-9B2477BF27FE}"/>
          </ac:graphicFrameMkLst>
        </pc:graphicFrameChg>
      </pc:sldChg>
      <pc:sldChg chg="modSp mod">
        <pc:chgData name="Mark Holliman" userId="9d0d54a3-0cbd-492c-a46e-600f99130c36" providerId="ADAL" clId="{9E8C2773-1EC0-48D2-84C3-18E3076F7B92}" dt="2023-01-13T08:52:16.262" v="1385" actId="20577"/>
        <pc:sldMkLst>
          <pc:docMk/>
          <pc:sldMk cId="2093887581" sldId="327"/>
        </pc:sldMkLst>
        <pc:spChg chg="mod">
          <ac:chgData name="Mark Holliman" userId="9d0d54a3-0cbd-492c-a46e-600f99130c36" providerId="ADAL" clId="{9E8C2773-1EC0-48D2-84C3-18E3076F7B92}" dt="2023-01-13T08:52:16.262" v="1385" actId="20577"/>
          <ac:spMkLst>
            <pc:docMk/>
            <pc:sldMk cId="2093887581" sldId="327"/>
            <ac:spMk id="3" creationId="{8C3BC965-03A0-779E-979B-22BEFEE99A1F}"/>
          </ac:spMkLst>
        </pc:spChg>
      </pc:sldChg>
      <pc:sldChg chg="addSp delSp modSp new mod ord">
        <pc:chgData name="Mark Holliman" userId="9d0d54a3-0cbd-492c-a46e-600f99130c36" providerId="ADAL" clId="{9E8C2773-1EC0-48D2-84C3-18E3076F7B92}" dt="2023-01-12T13:36:12.598" v="228"/>
        <pc:sldMkLst>
          <pc:docMk/>
          <pc:sldMk cId="1180370279" sldId="328"/>
        </pc:sldMkLst>
        <pc:spChg chg="mod">
          <ac:chgData name="Mark Holliman" userId="9d0d54a3-0cbd-492c-a46e-600f99130c36" providerId="ADAL" clId="{9E8C2773-1EC0-48D2-84C3-18E3076F7B92}" dt="2023-01-12T13:34:08.122" v="164"/>
          <ac:spMkLst>
            <pc:docMk/>
            <pc:sldMk cId="1180370279" sldId="328"/>
            <ac:spMk id="2" creationId="{5CFEED07-3FF5-25EF-9951-32394853E389}"/>
          </ac:spMkLst>
        </pc:spChg>
        <pc:spChg chg="del mod">
          <ac:chgData name="Mark Holliman" userId="9d0d54a3-0cbd-492c-a46e-600f99130c36" providerId="ADAL" clId="{9E8C2773-1EC0-48D2-84C3-18E3076F7B92}" dt="2023-01-12T13:33:24.910" v="159"/>
          <ac:spMkLst>
            <pc:docMk/>
            <pc:sldMk cId="1180370279" sldId="328"/>
            <ac:spMk id="3" creationId="{D7648FB1-F663-BCB5-6713-1DAA7035BE96}"/>
          </ac:spMkLst>
        </pc:spChg>
        <pc:spChg chg="add mod">
          <ac:chgData name="Mark Holliman" userId="9d0d54a3-0cbd-492c-a46e-600f99130c36" providerId="ADAL" clId="{9E8C2773-1EC0-48D2-84C3-18E3076F7B92}" dt="2023-01-12T13:35:12.155" v="221" actId="404"/>
          <ac:spMkLst>
            <pc:docMk/>
            <pc:sldMk cId="1180370279" sldId="328"/>
            <ac:spMk id="9" creationId="{1B5ACDFE-8203-8EFD-7DB9-493130C27D5B}"/>
          </ac:spMkLst>
        </pc:spChg>
        <pc:picChg chg="add mod">
          <ac:chgData name="Mark Holliman" userId="9d0d54a3-0cbd-492c-a46e-600f99130c36" providerId="ADAL" clId="{9E8C2773-1EC0-48D2-84C3-18E3076F7B92}" dt="2023-01-12T13:35:22.998" v="226" actId="1036"/>
          <ac:picMkLst>
            <pc:docMk/>
            <pc:sldMk cId="1180370279" sldId="328"/>
            <ac:picMk id="7" creationId="{7D3CA98A-4BF4-8AEA-7C78-313D0312CD47}"/>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E7C0AB-1B85-46B4-815C-5BB12AB92DA8}"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0C1A78D5-F967-4C01-964E-3527182D0697}">
      <dgm:prSet/>
      <dgm:spPr/>
      <dgm:t>
        <a:bodyPr/>
        <a:lstStyle/>
        <a:p>
          <a:r>
            <a:rPr lang="en-GB"/>
            <a:t>Three main areas of work:</a:t>
          </a:r>
          <a:endParaRPr lang="en-US"/>
        </a:p>
      </dgm:t>
    </dgm:pt>
    <dgm:pt modelId="{97A0DB50-611A-4EAC-9903-5B908B26C433}" type="parTrans" cxnId="{55EED0CF-A917-4B38-A239-F13941A8C12D}">
      <dgm:prSet/>
      <dgm:spPr/>
      <dgm:t>
        <a:bodyPr/>
        <a:lstStyle/>
        <a:p>
          <a:endParaRPr lang="en-US"/>
        </a:p>
      </dgm:t>
    </dgm:pt>
    <dgm:pt modelId="{3C426CDC-B692-42B8-918F-035FF6D56E80}" type="sibTrans" cxnId="{55EED0CF-A917-4B38-A239-F13941A8C12D}">
      <dgm:prSet/>
      <dgm:spPr/>
      <dgm:t>
        <a:bodyPr/>
        <a:lstStyle/>
        <a:p>
          <a:endParaRPr lang="en-US"/>
        </a:p>
      </dgm:t>
    </dgm:pt>
    <dgm:pt modelId="{DC33CB5B-3CE4-46FB-880B-874B33B6AA4A}">
      <dgm:prSet/>
      <dgm:spPr/>
      <dgm:t>
        <a:bodyPr/>
        <a:lstStyle/>
        <a:p>
          <a:r>
            <a:rPr lang="en-GB" b="1" dirty="0"/>
            <a:t>OU-SHE Code Development and testing:</a:t>
          </a:r>
          <a:r>
            <a:rPr lang="en-GB" b="0" dirty="0"/>
            <a:t> Algorithm and software pipeline development of Shear Lensing codes for processing mission data</a:t>
          </a:r>
          <a:endParaRPr lang="en-US" dirty="0"/>
        </a:p>
      </dgm:t>
    </dgm:pt>
    <dgm:pt modelId="{64E05852-740F-450B-9C41-FD2CB02536BA}" type="parTrans" cxnId="{CCDCC405-6DC3-4158-BF29-96A62482268F}">
      <dgm:prSet/>
      <dgm:spPr/>
      <dgm:t>
        <a:bodyPr/>
        <a:lstStyle/>
        <a:p>
          <a:endParaRPr lang="en-US"/>
        </a:p>
      </dgm:t>
    </dgm:pt>
    <dgm:pt modelId="{3D86CEC7-4732-40B7-9E3A-D33CCAA22762}" type="sibTrans" cxnId="{CCDCC405-6DC3-4158-BF29-96A62482268F}">
      <dgm:prSet/>
      <dgm:spPr/>
      <dgm:t>
        <a:bodyPr/>
        <a:lstStyle/>
        <a:p>
          <a:endParaRPr lang="en-US"/>
        </a:p>
      </dgm:t>
    </dgm:pt>
    <dgm:pt modelId="{763FA8C5-4981-4334-A0F0-AE4C46A5016D}">
      <dgm:prSet/>
      <dgm:spPr/>
      <dgm:t>
        <a:bodyPr/>
        <a:lstStyle/>
        <a:p>
          <a:r>
            <a:rPr lang="en-GB" b="1" dirty="0"/>
            <a:t>Science Working Group Simulations (led by Tom Kitching):</a:t>
          </a:r>
          <a:r>
            <a:rPr lang="en-GB" dirty="0"/>
            <a:t> Science Performance Verification (SPV) simulations for setting the science requirements of the mission and used to assess the impact of uncertainty in the system caused by any particular pipeline function or instrument calibration algorithm.  </a:t>
          </a:r>
          <a:endParaRPr lang="en-US" dirty="0"/>
        </a:p>
      </dgm:t>
    </dgm:pt>
    <dgm:pt modelId="{855344DF-855A-4B3D-9467-AB6385029265}" type="parTrans" cxnId="{95BB7C41-DC96-4D1A-BBED-5C30A930F4AF}">
      <dgm:prSet/>
      <dgm:spPr/>
      <dgm:t>
        <a:bodyPr/>
        <a:lstStyle/>
        <a:p>
          <a:endParaRPr lang="en-US"/>
        </a:p>
      </dgm:t>
    </dgm:pt>
    <dgm:pt modelId="{BCA1C79F-7254-4BF3-A4E3-B8A8A8F4242D}" type="sibTrans" cxnId="{95BB7C41-DC96-4D1A-BBED-5C30A930F4AF}">
      <dgm:prSet/>
      <dgm:spPr/>
      <dgm:t>
        <a:bodyPr/>
        <a:lstStyle/>
        <a:p>
          <a:endParaRPr lang="en-US"/>
        </a:p>
      </dgm:t>
    </dgm:pt>
    <dgm:pt modelId="{2F6D9720-2AD0-4242-80FF-1A6081D860C7}">
      <dgm:prSet/>
      <dgm:spPr/>
      <dgm:t>
        <a:bodyPr/>
        <a:lstStyle/>
        <a:p>
          <a:r>
            <a:rPr lang="en-GB"/>
            <a:t>2022 Cloud Allocations (all on OpenStack)</a:t>
          </a:r>
          <a:endParaRPr lang="en-US"/>
        </a:p>
      </dgm:t>
    </dgm:pt>
    <dgm:pt modelId="{AE180424-9DD6-4E0A-993D-35CBF24282D8}" type="parTrans" cxnId="{8EF19528-B3F8-40A8-8066-40870133986A}">
      <dgm:prSet/>
      <dgm:spPr/>
      <dgm:t>
        <a:bodyPr/>
        <a:lstStyle/>
        <a:p>
          <a:endParaRPr lang="en-US"/>
        </a:p>
      </dgm:t>
    </dgm:pt>
    <dgm:pt modelId="{62214CB5-EFBD-4872-8774-64282B4E692C}" type="sibTrans" cxnId="{8EF19528-B3F8-40A8-8066-40870133986A}">
      <dgm:prSet/>
      <dgm:spPr/>
      <dgm:t>
        <a:bodyPr/>
        <a:lstStyle/>
        <a:p>
          <a:endParaRPr lang="en-US"/>
        </a:p>
      </dgm:t>
    </dgm:pt>
    <dgm:pt modelId="{C4031997-C30A-4060-9337-E3C9B3144181}">
      <dgm:prSet/>
      <dgm:spPr/>
      <dgm:t>
        <a:bodyPr/>
        <a:lstStyle/>
        <a:p>
          <a:r>
            <a:rPr lang="en-GB" dirty="0"/>
            <a:t>RAL SCD: ~2000 vCPUs, Cambridge Cloud: ~1134 CPUs, Imperial: ~1500 CPUs</a:t>
          </a:r>
          <a:endParaRPr lang="en-US" dirty="0"/>
        </a:p>
      </dgm:t>
    </dgm:pt>
    <dgm:pt modelId="{93F76C89-56CC-4D2A-A7B3-1A06FBB0C735}" type="parTrans" cxnId="{D3E1E1B1-ACCB-4E78-90CC-5D91DCD9B932}">
      <dgm:prSet/>
      <dgm:spPr/>
      <dgm:t>
        <a:bodyPr/>
        <a:lstStyle/>
        <a:p>
          <a:endParaRPr lang="en-US"/>
        </a:p>
      </dgm:t>
    </dgm:pt>
    <dgm:pt modelId="{54E41936-6816-446A-B4A1-35747D1D15DE}" type="sibTrans" cxnId="{D3E1E1B1-ACCB-4E78-90CC-5D91DCD9B932}">
      <dgm:prSet/>
      <dgm:spPr/>
      <dgm:t>
        <a:bodyPr/>
        <a:lstStyle/>
        <a:p>
          <a:endParaRPr lang="en-US"/>
        </a:p>
      </dgm:t>
    </dgm:pt>
    <dgm:pt modelId="{C38B1DA4-87A6-475E-959B-F4E9A75C81A6}">
      <dgm:prSet/>
      <dgm:spPr/>
      <dgm:t>
        <a:bodyPr/>
        <a:lstStyle/>
        <a:p>
          <a:r>
            <a:rPr lang="en-GB" b="1" dirty="0"/>
            <a:t>Mission Data Processing scale out:</a:t>
          </a:r>
          <a:r>
            <a:rPr lang="en-GB" dirty="0"/>
            <a:t> Proof of concept using IRIS Slurm as a Service (</a:t>
          </a:r>
          <a:r>
            <a:rPr lang="en-GB" dirty="0" err="1"/>
            <a:t>Saas</a:t>
          </a:r>
          <a:r>
            <a:rPr lang="en-GB" dirty="0"/>
            <a:t>) infrastructure to scale out workloads from the dedicated cluster in Edinburgh to resources at other IRIS providers. </a:t>
          </a:r>
          <a:endParaRPr lang="en-US" dirty="0"/>
        </a:p>
      </dgm:t>
    </dgm:pt>
    <dgm:pt modelId="{333E052E-1C5D-4A77-B692-415BB495BB16}" type="parTrans" cxnId="{C1EB744C-E0B6-4B9C-B721-FA336D6819E5}">
      <dgm:prSet/>
      <dgm:spPr/>
      <dgm:t>
        <a:bodyPr/>
        <a:lstStyle/>
        <a:p>
          <a:endParaRPr lang="en-GB"/>
        </a:p>
      </dgm:t>
    </dgm:pt>
    <dgm:pt modelId="{41CAE778-5566-4C99-963B-63369C117617}" type="sibTrans" cxnId="{C1EB744C-E0B6-4B9C-B721-FA336D6819E5}">
      <dgm:prSet/>
      <dgm:spPr/>
      <dgm:t>
        <a:bodyPr/>
        <a:lstStyle/>
        <a:p>
          <a:endParaRPr lang="en-GB"/>
        </a:p>
      </dgm:t>
    </dgm:pt>
    <dgm:pt modelId="{9C4D3CBB-59AF-4A44-970C-26B48979DB19}">
      <dgm:prSet/>
      <dgm:spPr/>
      <dgm:t>
        <a:bodyPr/>
        <a:lstStyle/>
        <a:p>
          <a:r>
            <a:rPr lang="en-GB" dirty="0" err="1"/>
            <a:t>Saas</a:t>
          </a:r>
          <a:r>
            <a:rPr lang="en-GB" dirty="0"/>
            <a:t> (Slurm As A Service) cluster running at Cambridge, RAL, Imperial OpenStack Clouds, with head node in Edinburgh</a:t>
          </a:r>
          <a:endParaRPr lang="en-US" dirty="0"/>
        </a:p>
      </dgm:t>
    </dgm:pt>
    <dgm:pt modelId="{ABAA1D66-0882-410D-9C47-AE89B7140EC2}" type="parTrans" cxnId="{CFB088EC-E4B3-490E-94EA-23D1A4FE997E}">
      <dgm:prSet/>
      <dgm:spPr/>
      <dgm:t>
        <a:bodyPr/>
        <a:lstStyle/>
        <a:p>
          <a:endParaRPr lang="en-GB"/>
        </a:p>
      </dgm:t>
    </dgm:pt>
    <dgm:pt modelId="{4183FC2E-6234-4B42-85AF-524F3D73ABEF}" type="sibTrans" cxnId="{CFB088EC-E4B3-490E-94EA-23D1A4FE997E}">
      <dgm:prSet/>
      <dgm:spPr/>
      <dgm:t>
        <a:bodyPr/>
        <a:lstStyle/>
        <a:p>
          <a:endParaRPr lang="en-GB"/>
        </a:p>
      </dgm:t>
    </dgm:pt>
    <dgm:pt modelId="{6B1992CC-5B56-434C-A30C-B3369159DA49}">
      <dgm:prSet/>
      <dgm:spPr/>
      <dgm:t>
        <a:bodyPr/>
        <a:lstStyle/>
        <a:p>
          <a:r>
            <a:rPr lang="en-GB"/>
            <a:t>OpenVPN Mesh connecting all sites/nodes to the head node</a:t>
          </a:r>
          <a:endParaRPr lang="en-GB" dirty="0"/>
        </a:p>
      </dgm:t>
    </dgm:pt>
    <dgm:pt modelId="{82E97FD2-2F3E-4B9A-B5A1-6BAD04C07EBE}" type="parTrans" cxnId="{A054CB8E-4739-4069-99C8-48A3048A3636}">
      <dgm:prSet/>
      <dgm:spPr/>
      <dgm:t>
        <a:bodyPr/>
        <a:lstStyle/>
        <a:p>
          <a:endParaRPr lang="en-GB"/>
        </a:p>
      </dgm:t>
    </dgm:pt>
    <dgm:pt modelId="{F7F1DD63-9A65-475D-BFEB-5030C6C9FDA5}" type="sibTrans" cxnId="{A054CB8E-4739-4069-99C8-48A3048A3636}">
      <dgm:prSet/>
      <dgm:spPr/>
      <dgm:t>
        <a:bodyPr/>
        <a:lstStyle/>
        <a:p>
          <a:endParaRPr lang="en-GB"/>
        </a:p>
      </dgm:t>
    </dgm:pt>
    <dgm:pt modelId="{8662E393-BB85-42E9-94BC-A5DEF22F1A57}">
      <dgm:prSet/>
      <dgm:spPr/>
      <dgm:t>
        <a:bodyPr/>
        <a:lstStyle/>
        <a:p>
          <a:r>
            <a:rPr lang="en-GB"/>
            <a:t>Shared filesystems are only visible at each site and head node, each site is a separate Slurm partition</a:t>
          </a:r>
          <a:endParaRPr lang="en-GB" dirty="0"/>
        </a:p>
      </dgm:t>
    </dgm:pt>
    <dgm:pt modelId="{01DE5D44-DF15-48C9-B8F2-4CE434593B3E}" type="parTrans" cxnId="{CBF5CE7E-F5F6-46D1-95F0-7DBF084EA308}">
      <dgm:prSet/>
      <dgm:spPr/>
      <dgm:t>
        <a:bodyPr/>
        <a:lstStyle/>
        <a:p>
          <a:endParaRPr lang="en-GB"/>
        </a:p>
      </dgm:t>
    </dgm:pt>
    <dgm:pt modelId="{06839CDE-02E2-4D73-8276-DB02B73169FE}" type="sibTrans" cxnId="{CBF5CE7E-F5F6-46D1-95F0-7DBF084EA308}">
      <dgm:prSet/>
      <dgm:spPr/>
      <dgm:t>
        <a:bodyPr/>
        <a:lstStyle/>
        <a:p>
          <a:endParaRPr lang="en-GB"/>
        </a:p>
      </dgm:t>
    </dgm:pt>
    <dgm:pt modelId="{DCB5C71E-4844-40CE-B996-6A9A80564631}">
      <dgm:prSet/>
      <dgm:spPr/>
      <dgm:t>
        <a:bodyPr/>
        <a:lstStyle/>
        <a:p>
          <a:r>
            <a:rPr lang="en-GB"/>
            <a:t>Cambridge partition has CephFS provided onsite.</a:t>
          </a:r>
          <a:endParaRPr lang="en-GB" dirty="0"/>
        </a:p>
      </dgm:t>
    </dgm:pt>
    <dgm:pt modelId="{7F93607B-06B2-40FD-9843-4617F8EECDFF}" type="parTrans" cxnId="{2DEE0CF9-49DC-4352-BE11-7584AAD4C1BE}">
      <dgm:prSet/>
      <dgm:spPr/>
      <dgm:t>
        <a:bodyPr/>
        <a:lstStyle/>
        <a:p>
          <a:endParaRPr lang="en-GB"/>
        </a:p>
      </dgm:t>
    </dgm:pt>
    <dgm:pt modelId="{14F78CE4-44D3-456F-8A53-C6ED903788A6}" type="sibTrans" cxnId="{2DEE0CF9-49DC-4352-BE11-7584AAD4C1BE}">
      <dgm:prSet/>
      <dgm:spPr/>
      <dgm:t>
        <a:bodyPr/>
        <a:lstStyle/>
        <a:p>
          <a:endParaRPr lang="en-GB"/>
        </a:p>
      </dgm:t>
    </dgm:pt>
    <dgm:pt modelId="{EDE28148-1B94-40B9-8D8E-AB01CCE13DA5}">
      <dgm:prSet/>
      <dgm:spPr/>
      <dgm:t>
        <a:bodyPr/>
        <a:lstStyle/>
        <a:p>
          <a:r>
            <a:rPr lang="en-GB" dirty="0"/>
            <a:t>RAL partition has shared filesystem built using OpenStack provided ephemeral storage through a federated </a:t>
          </a:r>
          <a:r>
            <a:rPr lang="en-GB" dirty="0" err="1"/>
            <a:t>Ceph</a:t>
          </a:r>
          <a:r>
            <a:rPr lang="en-GB" dirty="0"/>
            <a:t> system.</a:t>
          </a:r>
        </a:p>
      </dgm:t>
    </dgm:pt>
    <dgm:pt modelId="{E20507EB-C6D1-4B74-9853-58FF5E0CD72B}" type="parTrans" cxnId="{B2653EA5-11C9-4723-AD7C-62C696883DF8}">
      <dgm:prSet/>
      <dgm:spPr/>
      <dgm:t>
        <a:bodyPr/>
        <a:lstStyle/>
        <a:p>
          <a:endParaRPr lang="en-GB"/>
        </a:p>
      </dgm:t>
    </dgm:pt>
    <dgm:pt modelId="{6CB3228E-92C7-48DD-9158-6C762DFFDF18}" type="sibTrans" cxnId="{B2653EA5-11C9-4723-AD7C-62C696883DF8}">
      <dgm:prSet/>
      <dgm:spPr/>
      <dgm:t>
        <a:bodyPr/>
        <a:lstStyle/>
        <a:p>
          <a:endParaRPr lang="en-GB"/>
        </a:p>
      </dgm:t>
    </dgm:pt>
    <dgm:pt modelId="{97EBE328-87E4-44EE-BE34-DD3B4BBC5323}">
      <dgm:prSet/>
      <dgm:spPr/>
      <dgm:t>
        <a:bodyPr/>
        <a:lstStyle/>
        <a:p>
          <a:r>
            <a:rPr lang="en-GB" dirty="0"/>
            <a:t>Imperial allocation has shared filesystem built using OpenStack provided ephemeral storage through a federated </a:t>
          </a:r>
          <a:r>
            <a:rPr lang="en-GB" dirty="0" err="1"/>
            <a:t>Ceph</a:t>
          </a:r>
          <a:r>
            <a:rPr lang="en-GB" dirty="0"/>
            <a:t> system. </a:t>
          </a:r>
        </a:p>
      </dgm:t>
    </dgm:pt>
    <dgm:pt modelId="{E0DD6F36-2C0F-485F-9606-B54FD0782C10}" type="parTrans" cxnId="{DF3FF1AF-1DA1-4557-9610-EEF77B57E710}">
      <dgm:prSet/>
      <dgm:spPr/>
      <dgm:t>
        <a:bodyPr/>
        <a:lstStyle/>
        <a:p>
          <a:endParaRPr lang="en-GB"/>
        </a:p>
      </dgm:t>
    </dgm:pt>
    <dgm:pt modelId="{D8461C77-81B4-4A1C-8EF5-19173C605DF3}" type="sibTrans" cxnId="{DF3FF1AF-1DA1-4557-9610-EEF77B57E710}">
      <dgm:prSet/>
      <dgm:spPr/>
      <dgm:t>
        <a:bodyPr/>
        <a:lstStyle/>
        <a:p>
          <a:endParaRPr lang="en-GB"/>
        </a:p>
      </dgm:t>
    </dgm:pt>
    <dgm:pt modelId="{DB471026-9941-4DDE-973B-E81CEEA8ABDE}" type="pres">
      <dgm:prSet presAssocID="{B8E7C0AB-1B85-46B4-815C-5BB12AB92DA8}" presName="linear" presStyleCnt="0">
        <dgm:presLayoutVars>
          <dgm:dir/>
          <dgm:animLvl val="lvl"/>
          <dgm:resizeHandles val="exact"/>
        </dgm:presLayoutVars>
      </dgm:prSet>
      <dgm:spPr/>
    </dgm:pt>
    <dgm:pt modelId="{B2C86F3B-C560-4BB1-8025-7FE98D08F4CB}" type="pres">
      <dgm:prSet presAssocID="{0C1A78D5-F967-4C01-964E-3527182D0697}" presName="parentLin" presStyleCnt="0"/>
      <dgm:spPr/>
    </dgm:pt>
    <dgm:pt modelId="{D37204A1-2C4C-4CBA-9AC1-1E6B16DD7E94}" type="pres">
      <dgm:prSet presAssocID="{0C1A78D5-F967-4C01-964E-3527182D0697}" presName="parentLeftMargin" presStyleLbl="node1" presStyleIdx="0" presStyleCnt="2"/>
      <dgm:spPr/>
    </dgm:pt>
    <dgm:pt modelId="{AD62AC6B-D0B9-459C-91FC-1196A41AC7F0}" type="pres">
      <dgm:prSet presAssocID="{0C1A78D5-F967-4C01-964E-3527182D0697}" presName="parentText" presStyleLbl="node1" presStyleIdx="0" presStyleCnt="2">
        <dgm:presLayoutVars>
          <dgm:chMax val="0"/>
          <dgm:bulletEnabled val="1"/>
        </dgm:presLayoutVars>
      </dgm:prSet>
      <dgm:spPr/>
    </dgm:pt>
    <dgm:pt modelId="{F3983E47-EC24-444E-8D4B-4D5DB80B2705}" type="pres">
      <dgm:prSet presAssocID="{0C1A78D5-F967-4C01-964E-3527182D0697}" presName="negativeSpace" presStyleCnt="0"/>
      <dgm:spPr/>
    </dgm:pt>
    <dgm:pt modelId="{374EE476-6BBD-4513-AB0E-D662E3E913F1}" type="pres">
      <dgm:prSet presAssocID="{0C1A78D5-F967-4C01-964E-3527182D0697}" presName="childText" presStyleLbl="conFgAcc1" presStyleIdx="0" presStyleCnt="2">
        <dgm:presLayoutVars>
          <dgm:bulletEnabled val="1"/>
        </dgm:presLayoutVars>
      </dgm:prSet>
      <dgm:spPr/>
    </dgm:pt>
    <dgm:pt modelId="{20D820FA-38FF-4357-A5EC-588DA121ED0C}" type="pres">
      <dgm:prSet presAssocID="{3C426CDC-B692-42B8-918F-035FF6D56E80}" presName="spaceBetweenRectangles" presStyleCnt="0"/>
      <dgm:spPr/>
    </dgm:pt>
    <dgm:pt modelId="{EC02CF5D-D5D3-4E49-8B8B-372A6C403258}" type="pres">
      <dgm:prSet presAssocID="{2F6D9720-2AD0-4242-80FF-1A6081D860C7}" presName="parentLin" presStyleCnt="0"/>
      <dgm:spPr/>
    </dgm:pt>
    <dgm:pt modelId="{1E7096C7-B6AA-4407-A381-8C02A8DA4D4D}" type="pres">
      <dgm:prSet presAssocID="{2F6D9720-2AD0-4242-80FF-1A6081D860C7}" presName="parentLeftMargin" presStyleLbl="node1" presStyleIdx="0" presStyleCnt="2"/>
      <dgm:spPr/>
    </dgm:pt>
    <dgm:pt modelId="{0097216D-50B1-41DD-9CB9-2CDDFBB8904C}" type="pres">
      <dgm:prSet presAssocID="{2F6D9720-2AD0-4242-80FF-1A6081D860C7}" presName="parentText" presStyleLbl="node1" presStyleIdx="1" presStyleCnt="2">
        <dgm:presLayoutVars>
          <dgm:chMax val="0"/>
          <dgm:bulletEnabled val="1"/>
        </dgm:presLayoutVars>
      </dgm:prSet>
      <dgm:spPr/>
    </dgm:pt>
    <dgm:pt modelId="{D1A5770C-A256-4D50-841C-E584F2620C2D}" type="pres">
      <dgm:prSet presAssocID="{2F6D9720-2AD0-4242-80FF-1A6081D860C7}" presName="negativeSpace" presStyleCnt="0"/>
      <dgm:spPr/>
    </dgm:pt>
    <dgm:pt modelId="{D85795CD-A2C0-4A78-BE71-427EA8D1AACE}" type="pres">
      <dgm:prSet presAssocID="{2F6D9720-2AD0-4242-80FF-1A6081D860C7}" presName="childText" presStyleLbl="conFgAcc1" presStyleIdx="1" presStyleCnt="2">
        <dgm:presLayoutVars>
          <dgm:bulletEnabled val="1"/>
        </dgm:presLayoutVars>
      </dgm:prSet>
      <dgm:spPr/>
    </dgm:pt>
  </dgm:ptLst>
  <dgm:cxnLst>
    <dgm:cxn modelId="{E5FF5000-D9B9-4BCE-8B5D-D110FB1E4BE6}" type="presOf" srcId="{9C4D3CBB-59AF-4A44-970C-26B48979DB19}" destId="{D85795CD-A2C0-4A78-BE71-427EA8D1AACE}" srcOrd="0" destOrd="1" presId="urn:microsoft.com/office/officeart/2005/8/layout/list1"/>
    <dgm:cxn modelId="{CCDCC405-6DC3-4158-BF29-96A62482268F}" srcId="{0C1A78D5-F967-4C01-964E-3527182D0697}" destId="{DC33CB5B-3CE4-46FB-880B-874B33B6AA4A}" srcOrd="0" destOrd="0" parTransId="{64E05852-740F-450B-9C41-FD2CB02536BA}" sibTransId="{3D86CEC7-4732-40B7-9E3A-D33CCAA22762}"/>
    <dgm:cxn modelId="{960C8409-9772-408C-82F1-6E7067042E2E}" type="presOf" srcId="{C4031997-C30A-4060-9337-E3C9B3144181}" destId="{D85795CD-A2C0-4A78-BE71-427EA8D1AACE}" srcOrd="0" destOrd="0" presId="urn:microsoft.com/office/officeart/2005/8/layout/list1"/>
    <dgm:cxn modelId="{924F600A-4632-4E9A-B8B8-907910A0B534}" type="presOf" srcId="{97EBE328-87E4-44EE-BE34-DD3B4BBC5323}" destId="{D85795CD-A2C0-4A78-BE71-427EA8D1AACE}" srcOrd="0" destOrd="6" presId="urn:microsoft.com/office/officeart/2005/8/layout/list1"/>
    <dgm:cxn modelId="{8EF19528-B3F8-40A8-8066-40870133986A}" srcId="{B8E7C0AB-1B85-46B4-815C-5BB12AB92DA8}" destId="{2F6D9720-2AD0-4242-80FF-1A6081D860C7}" srcOrd="1" destOrd="0" parTransId="{AE180424-9DD6-4E0A-993D-35CBF24282D8}" sibTransId="{62214CB5-EFBD-4872-8774-64282B4E692C}"/>
    <dgm:cxn modelId="{B7A7802A-DA58-4A2E-A2B1-CF89AC43C868}" type="presOf" srcId="{0C1A78D5-F967-4C01-964E-3527182D0697}" destId="{AD62AC6B-D0B9-459C-91FC-1196A41AC7F0}" srcOrd="1" destOrd="0" presId="urn:microsoft.com/office/officeart/2005/8/layout/list1"/>
    <dgm:cxn modelId="{95BB7C41-DC96-4D1A-BBED-5C30A930F4AF}" srcId="{0C1A78D5-F967-4C01-964E-3527182D0697}" destId="{763FA8C5-4981-4334-A0F0-AE4C46A5016D}" srcOrd="2" destOrd="0" parTransId="{855344DF-855A-4B3D-9467-AB6385029265}" sibTransId="{BCA1C79F-7254-4BF3-A4E3-B8A8A8F4242D}"/>
    <dgm:cxn modelId="{C1EB744C-E0B6-4B9C-B721-FA336D6819E5}" srcId="{0C1A78D5-F967-4C01-964E-3527182D0697}" destId="{C38B1DA4-87A6-475E-959B-F4E9A75C81A6}" srcOrd="1" destOrd="0" parTransId="{333E052E-1C5D-4A77-B692-415BB495BB16}" sibTransId="{41CAE778-5566-4C99-963B-63369C117617}"/>
    <dgm:cxn modelId="{1607B76D-065C-4BB9-BA1D-492ACF4644D8}" type="presOf" srcId="{0C1A78D5-F967-4C01-964E-3527182D0697}" destId="{D37204A1-2C4C-4CBA-9AC1-1E6B16DD7E94}" srcOrd="0" destOrd="0" presId="urn:microsoft.com/office/officeart/2005/8/layout/list1"/>
    <dgm:cxn modelId="{CBF5CE7E-F5F6-46D1-95F0-7DBF084EA308}" srcId="{9C4D3CBB-59AF-4A44-970C-26B48979DB19}" destId="{8662E393-BB85-42E9-94BC-A5DEF22F1A57}" srcOrd="1" destOrd="0" parTransId="{01DE5D44-DF15-48C9-B8F2-4CE434593B3E}" sibTransId="{06839CDE-02E2-4D73-8276-DB02B73169FE}"/>
    <dgm:cxn modelId="{847E5989-1F93-4194-8A1B-B93A3787368C}" type="presOf" srcId="{2F6D9720-2AD0-4242-80FF-1A6081D860C7}" destId="{0097216D-50B1-41DD-9CB9-2CDDFBB8904C}" srcOrd="1" destOrd="0" presId="urn:microsoft.com/office/officeart/2005/8/layout/list1"/>
    <dgm:cxn modelId="{F99C5F8E-A3D4-4354-959E-BE6F0D5D0D12}" type="presOf" srcId="{C38B1DA4-87A6-475E-959B-F4E9A75C81A6}" destId="{374EE476-6BBD-4513-AB0E-D662E3E913F1}" srcOrd="0" destOrd="1" presId="urn:microsoft.com/office/officeart/2005/8/layout/list1"/>
    <dgm:cxn modelId="{A054CB8E-4739-4069-99C8-48A3048A3636}" srcId="{9C4D3CBB-59AF-4A44-970C-26B48979DB19}" destId="{6B1992CC-5B56-434C-A30C-B3369159DA49}" srcOrd="0" destOrd="0" parTransId="{82E97FD2-2F3E-4B9A-B5A1-6BAD04C07EBE}" sibTransId="{F7F1DD63-9A65-475D-BFEB-5030C6C9FDA5}"/>
    <dgm:cxn modelId="{8BD49FA4-D94B-4EB0-97C2-FED7F27C8E32}" type="presOf" srcId="{763FA8C5-4981-4334-A0F0-AE4C46A5016D}" destId="{374EE476-6BBD-4513-AB0E-D662E3E913F1}" srcOrd="0" destOrd="2" presId="urn:microsoft.com/office/officeart/2005/8/layout/list1"/>
    <dgm:cxn modelId="{B2653EA5-11C9-4723-AD7C-62C696883DF8}" srcId="{9C4D3CBB-59AF-4A44-970C-26B48979DB19}" destId="{EDE28148-1B94-40B9-8D8E-AB01CCE13DA5}" srcOrd="3" destOrd="0" parTransId="{E20507EB-C6D1-4B74-9853-58FF5E0CD72B}" sibTransId="{6CB3228E-92C7-48DD-9158-6C762DFFDF18}"/>
    <dgm:cxn modelId="{AA1EA4A7-654A-4532-A5C5-29A6D1711D2E}" type="presOf" srcId="{8662E393-BB85-42E9-94BC-A5DEF22F1A57}" destId="{D85795CD-A2C0-4A78-BE71-427EA8D1AACE}" srcOrd="0" destOrd="3" presId="urn:microsoft.com/office/officeart/2005/8/layout/list1"/>
    <dgm:cxn modelId="{DF3FF1AF-1DA1-4557-9610-EEF77B57E710}" srcId="{9C4D3CBB-59AF-4A44-970C-26B48979DB19}" destId="{97EBE328-87E4-44EE-BE34-DD3B4BBC5323}" srcOrd="4" destOrd="0" parTransId="{E0DD6F36-2C0F-485F-9606-B54FD0782C10}" sibTransId="{D8461C77-81B4-4A1C-8EF5-19173C605DF3}"/>
    <dgm:cxn modelId="{D3E1E1B1-ACCB-4E78-90CC-5D91DCD9B932}" srcId="{2F6D9720-2AD0-4242-80FF-1A6081D860C7}" destId="{C4031997-C30A-4060-9337-E3C9B3144181}" srcOrd="0" destOrd="0" parTransId="{93F76C89-56CC-4D2A-A7B3-1A06FBB0C735}" sibTransId="{54E41936-6816-446A-B4A1-35747D1D15DE}"/>
    <dgm:cxn modelId="{C375EBB6-C7B3-46AB-A250-DE9EEAB483F0}" type="presOf" srcId="{B8E7C0AB-1B85-46B4-815C-5BB12AB92DA8}" destId="{DB471026-9941-4DDE-973B-E81CEEA8ABDE}" srcOrd="0" destOrd="0" presId="urn:microsoft.com/office/officeart/2005/8/layout/list1"/>
    <dgm:cxn modelId="{88F455C0-87B8-4A9B-9C19-D7145C19210C}" type="presOf" srcId="{EDE28148-1B94-40B9-8D8E-AB01CCE13DA5}" destId="{D85795CD-A2C0-4A78-BE71-427EA8D1AACE}" srcOrd="0" destOrd="5" presId="urn:microsoft.com/office/officeart/2005/8/layout/list1"/>
    <dgm:cxn modelId="{55EED0CF-A917-4B38-A239-F13941A8C12D}" srcId="{B8E7C0AB-1B85-46B4-815C-5BB12AB92DA8}" destId="{0C1A78D5-F967-4C01-964E-3527182D0697}" srcOrd="0" destOrd="0" parTransId="{97A0DB50-611A-4EAC-9903-5B908B26C433}" sibTransId="{3C426CDC-B692-42B8-918F-035FF6D56E80}"/>
    <dgm:cxn modelId="{9A5355E9-7904-4308-AE31-42A5D5FDFDC9}" type="presOf" srcId="{6B1992CC-5B56-434C-A30C-B3369159DA49}" destId="{D85795CD-A2C0-4A78-BE71-427EA8D1AACE}" srcOrd="0" destOrd="2" presId="urn:microsoft.com/office/officeart/2005/8/layout/list1"/>
    <dgm:cxn modelId="{CFB088EC-E4B3-490E-94EA-23D1A4FE997E}" srcId="{2F6D9720-2AD0-4242-80FF-1A6081D860C7}" destId="{9C4D3CBB-59AF-4A44-970C-26B48979DB19}" srcOrd="1" destOrd="0" parTransId="{ABAA1D66-0882-410D-9C47-AE89B7140EC2}" sibTransId="{4183FC2E-6234-4B42-85AF-524F3D73ABEF}"/>
    <dgm:cxn modelId="{2CE090ED-6E2D-45BD-89C0-791B926CC71E}" type="presOf" srcId="{DC33CB5B-3CE4-46FB-880B-874B33B6AA4A}" destId="{374EE476-6BBD-4513-AB0E-D662E3E913F1}" srcOrd="0" destOrd="0" presId="urn:microsoft.com/office/officeart/2005/8/layout/list1"/>
    <dgm:cxn modelId="{510AC6F2-C1CE-4374-B557-22777183D469}" type="presOf" srcId="{DCB5C71E-4844-40CE-B996-6A9A80564631}" destId="{D85795CD-A2C0-4A78-BE71-427EA8D1AACE}" srcOrd="0" destOrd="4" presId="urn:microsoft.com/office/officeart/2005/8/layout/list1"/>
    <dgm:cxn modelId="{F74B16F3-1DC2-40EE-9964-75509205F9D6}" type="presOf" srcId="{2F6D9720-2AD0-4242-80FF-1A6081D860C7}" destId="{1E7096C7-B6AA-4407-A381-8C02A8DA4D4D}" srcOrd="0" destOrd="0" presId="urn:microsoft.com/office/officeart/2005/8/layout/list1"/>
    <dgm:cxn modelId="{2DEE0CF9-49DC-4352-BE11-7584AAD4C1BE}" srcId="{9C4D3CBB-59AF-4A44-970C-26B48979DB19}" destId="{DCB5C71E-4844-40CE-B996-6A9A80564631}" srcOrd="2" destOrd="0" parTransId="{7F93607B-06B2-40FD-9843-4617F8EECDFF}" sibTransId="{14F78CE4-44D3-456F-8A53-C6ED903788A6}"/>
    <dgm:cxn modelId="{73C6C0E1-5D3C-40CE-A984-BDCFC4BA664B}" type="presParOf" srcId="{DB471026-9941-4DDE-973B-E81CEEA8ABDE}" destId="{B2C86F3B-C560-4BB1-8025-7FE98D08F4CB}" srcOrd="0" destOrd="0" presId="urn:microsoft.com/office/officeart/2005/8/layout/list1"/>
    <dgm:cxn modelId="{3C25BAF3-2029-4538-A714-40162CBC2185}" type="presParOf" srcId="{B2C86F3B-C560-4BB1-8025-7FE98D08F4CB}" destId="{D37204A1-2C4C-4CBA-9AC1-1E6B16DD7E94}" srcOrd="0" destOrd="0" presId="urn:microsoft.com/office/officeart/2005/8/layout/list1"/>
    <dgm:cxn modelId="{FB6A9A4E-6B3D-43AB-8E3D-D7A0155C1A07}" type="presParOf" srcId="{B2C86F3B-C560-4BB1-8025-7FE98D08F4CB}" destId="{AD62AC6B-D0B9-459C-91FC-1196A41AC7F0}" srcOrd="1" destOrd="0" presId="urn:microsoft.com/office/officeart/2005/8/layout/list1"/>
    <dgm:cxn modelId="{1383320D-0DAF-4293-96A3-E6B11E38701E}" type="presParOf" srcId="{DB471026-9941-4DDE-973B-E81CEEA8ABDE}" destId="{F3983E47-EC24-444E-8D4B-4D5DB80B2705}" srcOrd="1" destOrd="0" presId="urn:microsoft.com/office/officeart/2005/8/layout/list1"/>
    <dgm:cxn modelId="{E0A4D0E0-6FC9-4E80-A50C-C8060537DB7A}" type="presParOf" srcId="{DB471026-9941-4DDE-973B-E81CEEA8ABDE}" destId="{374EE476-6BBD-4513-AB0E-D662E3E913F1}" srcOrd="2" destOrd="0" presId="urn:microsoft.com/office/officeart/2005/8/layout/list1"/>
    <dgm:cxn modelId="{855CCA71-1E12-421D-8C6A-893F6859186C}" type="presParOf" srcId="{DB471026-9941-4DDE-973B-E81CEEA8ABDE}" destId="{20D820FA-38FF-4357-A5EC-588DA121ED0C}" srcOrd="3" destOrd="0" presId="urn:microsoft.com/office/officeart/2005/8/layout/list1"/>
    <dgm:cxn modelId="{564FAF67-B1CD-4EED-ABD4-08FD2A4EA899}" type="presParOf" srcId="{DB471026-9941-4DDE-973B-E81CEEA8ABDE}" destId="{EC02CF5D-D5D3-4E49-8B8B-372A6C403258}" srcOrd="4" destOrd="0" presId="urn:microsoft.com/office/officeart/2005/8/layout/list1"/>
    <dgm:cxn modelId="{F1DEE289-8078-4C92-8AE5-19BDA3FD6873}" type="presParOf" srcId="{EC02CF5D-D5D3-4E49-8B8B-372A6C403258}" destId="{1E7096C7-B6AA-4407-A381-8C02A8DA4D4D}" srcOrd="0" destOrd="0" presId="urn:microsoft.com/office/officeart/2005/8/layout/list1"/>
    <dgm:cxn modelId="{7A9C7026-62DA-4FB4-A416-927FEEA10B25}" type="presParOf" srcId="{EC02CF5D-D5D3-4E49-8B8B-372A6C403258}" destId="{0097216D-50B1-41DD-9CB9-2CDDFBB8904C}" srcOrd="1" destOrd="0" presId="urn:microsoft.com/office/officeart/2005/8/layout/list1"/>
    <dgm:cxn modelId="{09B2E300-F916-47CD-8E59-8A2A456402AF}" type="presParOf" srcId="{DB471026-9941-4DDE-973B-E81CEEA8ABDE}" destId="{D1A5770C-A256-4D50-841C-E584F2620C2D}" srcOrd="5" destOrd="0" presId="urn:microsoft.com/office/officeart/2005/8/layout/list1"/>
    <dgm:cxn modelId="{AB78BA1E-E199-4D25-B9BC-695250FE0451}" type="presParOf" srcId="{DB471026-9941-4DDE-973B-E81CEEA8ABDE}" destId="{D85795CD-A2C0-4A78-BE71-427EA8D1AACE}"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57CC77-BD23-4F82-A828-908C1F4123FE}" type="doc">
      <dgm:prSet loTypeId="urn:microsoft.com/office/officeart/2005/8/layout/list1" loCatId="list" qsTypeId="urn:microsoft.com/office/officeart/2005/8/quickstyle/simple4" qsCatId="simple" csTypeId="urn:microsoft.com/office/officeart/2005/8/colors/accent1_2" csCatId="accent1"/>
      <dgm:spPr/>
      <dgm:t>
        <a:bodyPr/>
        <a:lstStyle/>
        <a:p>
          <a:endParaRPr lang="en-US"/>
        </a:p>
      </dgm:t>
    </dgm:pt>
    <dgm:pt modelId="{E14BC577-7186-41BF-AD5C-8014969859BB}">
      <dgm:prSet/>
      <dgm:spPr/>
      <dgm:t>
        <a:bodyPr/>
        <a:lstStyle/>
        <a:p>
          <a:r>
            <a:rPr lang="en-GB" b="1"/>
            <a:t>Working Environment</a:t>
          </a:r>
          <a:endParaRPr lang="en-US"/>
        </a:p>
      </dgm:t>
    </dgm:pt>
    <dgm:pt modelId="{6367BD2D-C19D-4F7D-9EB7-632C49CB8337}" type="parTrans" cxnId="{9187978F-19DB-4051-BD56-38ECC83CAB2D}">
      <dgm:prSet/>
      <dgm:spPr/>
      <dgm:t>
        <a:bodyPr/>
        <a:lstStyle/>
        <a:p>
          <a:endParaRPr lang="en-US"/>
        </a:p>
      </dgm:t>
    </dgm:pt>
    <dgm:pt modelId="{1A11D720-F831-4BBC-969B-E6CAEB675B8C}" type="sibTrans" cxnId="{9187978F-19DB-4051-BD56-38ECC83CAB2D}">
      <dgm:prSet/>
      <dgm:spPr/>
      <dgm:t>
        <a:bodyPr/>
        <a:lstStyle/>
        <a:p>
          <a:endParaRPr lang="en-US"/>
        </a:p>
      </dgm:t>
    </dgm:pt>
    <dgm:pt modelId="{2BE65EAC-771C-425E-B962-27223FDDDCE5}">
      <dgm:prSet/>
      <dgm:spPr/>
      <dgm:t>
        <a:bodyPr/>
        <a:lstStyle/>
        <a:p>
          <a:r>
            <a:rPr lang="en-GB"/>
            <a:t>Nodes/containers running Rocky 9</a:t>
          </a:r>
          <a:endParaRPr lang="en-US"/>
        </a:p>
      </dgm:t>
    </dgm:pt>
    <dgm:pt modelId="{E41ECA2E-8429-4BD9-8697-2F2023E39C2B}" type="parTrans" cxnId="{51B82B78-4FA4-45E8-AABB-C4F9F35A51BE}">
      <dgm:prSet/>
      <dgm:spPr/>
      <dgm:t>
        <a:bodyPr/>
        <a:lstStyle/>
        <a:p>
          <a:endParaRPr lang="en-US"/>
        </a:p>
      </dgm:t>
    </dgm:pt>
    <dgm:pt modelId="{E94D685A-4C47-494F-8B6F-AB8809C1B9CF}" type="sibTrans" cxnId="{51B82B78-4FA4-45E8-AABB-C4F9F35A51BE}">
      <dgm:prSet/>
      <dgm:spPr/>
      <dgm:t>
        <a:bodyPr/>
        <a:lstStyle/>
        <a:p>
          <a:endParaRPr lang="en-US"/>
        </a:p>
      </dgm:t>
    </dgm:pt>
    <dgm:pt modelId="{5FDCF89C-5A49-4E00-99B1-16221DD6CA8F}">
      <dgm:prSet/>
      <dgm:spPr/>
      <dgm:t>
        <a:bodyPr/>
        <a:lstStyle/>
        <a:p>
          <a:r>
            <a:rPr lang="en-GB"/>
            <a:t>CVMFS access to euclid.in2p3.fr and euclid-dev.in2p3.fr repositories</a:t>
          </a:r>
          <a:endParaRPr lang="en-US"/>
        </a:p>
      </dgm:t>
    </dgm:pt>
    <dgm:pt modelId="{8735E1B2-27AE-4AA8-BCA2-9E20CAB75E2A}" type="parTrans" cxnId="{BFE1D296-E9D6-4099-91D7-9E9A80C4C1A9}">
      <dgm:prSet/>
      <dgm:spPr/>
      <dgm:t>
        <a:bodyPr/>
        <a:lstStyle/>
        <a:p>
          <a:endParaRPr lang="en-US"/>
        </a:p>
      </dgm:t>
    </dgm:pt>
    <dgm:pt modelId="{1CCD8716-DB95-40C6-A806-6E038B58A715}" type="sibTrans" cxnId="{BFE1D296-E9D6-4099-91D7-9E9A80C4C1A9}">
      <dgm:prSet/>
      <dgm:spPr/>
      <dgm:t>
        <a:bodyPr/>
        <a:lstStyle/>
        <a:p>
          <a:endParaRPr lang="en-US"/>
        </a:p>
      </dgm:t>
    </dgm:pt>
    <dgm:pt modelId="{575AF010-1655-4171-B232-88099654C0B8}">
      <dgm:prSet/>
      <dgm:spPr/>
      <dgm:t>
        <a:bodyPr/>
        <a:lstStyle/>
        <a:p>
          <a:r>
            <a:rPr lang="en-GB"/>
            <a:t>6GB RAM per core, cores can be virtual</a:t>
          </a:r>
          <a:endParaRPr lang="en-US"/>
        </a:p>
      </dgm:t>
    </dgm:pt>
    <dgm:pt modelId="{5D95725B-C396-4BAB-9C78-5B8E8BC5DAA4}" type="parTrans" cxnId="{E4AD9095-AB3F-4EF1-9500-132465BCD2F9}">
      <dgm:prSet/>
      <dgm:spPr/>
      <dgm:t>
        <a:bodyPr/>
        <a:lstStyle/>
        <a:p>
          <a:endParaRPr lang="en-US"/>
        </a:p>
      </dgm:t>
    </dgm:pt>
    <dgm:pt modelId="{95B6D5C8-2837-4311-8C3F-A7763C9FEA2A}" type="sibTrans" cxnId="{E4AD9095-AB3F-4EF1-9500-132465BCD2F9}">
      <dgm:prSet/>
      <dgm:spPr/>
      <dgm:t>
        <a:bodyPr/>
        <a:lstStyle/>
        <a:p>
          <a:endParaRPr lang="en-US"/>
        </a:p>
      </dgm:t>
    </dgm:pt>
    <dgm:pt modelId="{F40B973A-C171-4AEA-AB95-415E688CF225}">
      <dgm:prSet/>
      <dgm:spPr/>
      <dgm:t>
        <a:bodyPr/>
        <a:lstStyle/>
        <a:p>
          <a:r>
            <a:rPr lang="en-GB"/>
            <a:t>Shared filesystem visible to the head node and workers.  Preferably with high sequential IO rates (Ceph, Lustre, etc)</a:t>
          </a:r>
          <a:endParaRPr lang="en-US"/>
        </a:p>
      </dgm:t>
    </dgm:pt>
    <dgm:pt modelId="{2917B650-5D83-4735-8674-30CDEE52F499}" type="parTrans" cxnId="{FA66E779-565D-44E7-A2C2-7F18FDB3B309}">
      <dgm:prSet/>
      <dgm:spPr/>
      <dgm:t>
        <a:bodyPr/>
        <a:lstStyle/>
        <a:p>
          <a:endParaRPr lang="en-US"/>
        </a:p>
      </dgm:t>
    </dgm:pt>
    <dgm:pt modelId="{9FBD3244-E79F-4E9E-9DC6-362D4BEC5788}" type="sibTrans" cxnId="{FA66E779-565D-44E7-A2C2-7F18FDB3B309}">
      <dgm:prSet/>
      <dgm:spPr/>
      <dgm:t>
        <a:bodyPr/>
        <a:lstStyle/>
        <a:p>
          <a:endParaRPr lang="en-US"/>
        </a:p>
      </dgm:t>
    </dgm:pt>
    <dgm:pt modelId="{F5A89A50-7AA5-49F7-A762-9AE81374F1EA}">
      <dgm:prSet/>
      <dgm:spPr/>
      <dgm:t>
        <a:bodyPr/>
        <a:lstStyle/>
        <a:p>
          <a:r>
            <a:rPr lang="en-GB"/>
            <a:t>Euclid job submission service (called the IAL) needs to be running on/near the head node for overall workflow management, and communicates with Torque/SGE/Slurm DRM</a:t>
          </a:r>
          <a:endParaRPr lang="en-US"/>
        </a:p>
      </dgm:t>
    </dgm:pt>
    <dgm:pt modelId="{9AD4CF2F-DFD3-4DBA-B59B-36DBA2D464E3}" type="parTrans" cxnId="{47C964B0-034E-40A7-A941-1F427F4386A4}">
      <dgm:prSet/>
      <dgm:spPr/>
      <dgm:t>
        <a:bodyPr/>
        <a:lstStyle/>
        <a:p>
          <a:endParaRPr lang="en-US"/>
        </a:p>
      </dgm:t>
    </dgm:pt>
    <dgm:pt modelId="{31E74240-69C7-4D35-81C0-43FAB614155C}" type="sibTrans" cxnId="{47C964B0-034E-40A7-A941-1F427F4386A4}">
      <dgm:prSet/>
      <dgm:spPr/>
      <dgm:t>
        <a:bodyPr/>
        <a:lstStyle/>
        <a:p>
          <a:endParaRPr lang="en-US"/>
        </a:p>
      </dgm:t>
    </dgm:pt>
    <dgm:pt modelId="{F75A71F2-8ED1-460D-8BE5-0C5B7994F037}">
      <dgm:prSet/>
      <dgm:spPr/>
      <dgm:t>
        <a:bodyPr/>
        <a:lstStyle/>
        <a:p>
          <a:r>
            <a:rPr lang="en-GB" b="1"/>
            <a:t>PSF Calibration Tests</a:t>
          </a:r>
          <a:endParaRPr lang="en-US"/>
        </a:p>
      </dgm:t>
    </dgm:pt>
    <dgm:pt modelId="{EEAB4470-E5C8-4052-9B4E-9A94DA78834C}" type="parTrans" cxnId="{DEB97CAF-7970-4D0C-A653-BF6ECE23FAC2}">
      <dgm:prSet/>
      <dgm:spPr/>
      <dgm:t>
        <a:bodyPr/>
        <a:lstStyle/>
        <a:p>
          <a:endParaRPr lang="en-US"/>
        </a:p>
      </dgm:t>
    </dgm:pt>
    <dgm:pt modelId="{DB1D2BA7-08F4-4218-97DC-F803551A6629}" type="sibTrans" cxnId="{DEB97CAF-7970-4D0C-A653-BF6ECE23FAC2}">
      <dgm:prSet/>
      <dgm:spPr/>
      <dgm:t>
        <a:bodyPr/>
        <a:lstStyle/>
        <a:p>
          <a:endParaRPr lang="en-US"/>
        </a:p>
      </dgm:t>
    </dgm:pt>
    <dgm:pt modelId="{3C564E48-293F-4F5C-98F6-A51E422D0CBB}">
      <dgm:prSet/>
      <dgm:spPr/>
      <dgm:t>
        <a:bodyPr/>
        <a:lstStyle/>
        <a:p>
          <a:r>
            <a:rPr lang="en-GB"/>
            <a:t>Point Spread Function (PSF) calibration routines utilize GPUs. </a:t>
          </a:r>
          <a:endParaRPr lang="en-US"/>
        </a:p>
      </dgm:t>
    </dgm:pt>
    <dgm:pt modelId="{C32D8675-2509-470E-A45A-758382320BFF}" type="parTrans" cxnId="{0FD43746-13D7-4F74-B3D3-8BBF64B6F48B}">
      <dgm:prSet/>
      <dgm:spPr/>
      <dgm:t>
        <a:bodyPr/>
        <a:lstStyle/>
        <a:p>
          <a:endParaRPr lang="en-US"/>
        </a:p>
      </dgm:t>
    </dgm:pt>
    <dgm:pt modelId="{0472F0CF-E853-45EC-8A57-1812039F4826}" type="sibTrans" cxnId="{0FD43746-13D7-4F74-B3D3-8BBF64B6F48B}">
      <dgm:prSet/>
      <dgm:spPr/>
      <dgm:t>
        <a:bodyPr/>
        <a:lstStyle/>
        <a:p>
          <a:endParaRPr lang="en-US"/>
        </a:p>
      </dgm:t>
    </dgm:pt>
    <dgm:pt modelId="{09800529-BEF0-4405-BF10-67D980FA354A}">
      <dgm:prSet/>
      <dgm:spPr/>
      <dgm:t>
        <a:bodyPr/>
        <a:lstStyle/>
        <a:p>
          <a:r>
            <a:rPr lang="en-GB" b="1"/>
            <a:t>Use of IRIS Resources in 2022</a:t>
          </a:r>
          <a:endParaRPr lang="en-US"/>
        </a:p>
      </dgm:t>
    </dgm:pt>
    <dgm:pt modelId="{EDC4009E-9970-45DB-AB25-F50349047A23}" type="parTrans" cxnId="{4FB1738F-D018-44B4-87A0-D4C2FB47F66A}">
      <dgm:prSet/>
      <dgm:spPr/>
      <dgm:t>
        <a:bodyPr/>
        <a:lstStyle/>
        <a:p>
          <a:endParaRPr lang="en-US"/>
        </a:p>
      </dgm:t>
    </dgm:pt>
    <dgm:pt modelId="{1DAA8562-D03B-45E0-9359-7F85B92A8C08}" type="sibTrans" cxnId="{4FB1738F-D018-44B4-87A0-D4C2FB47F66A}">
      <dgm:prSet/>
      <dgm:spPr/>
      <dgm:t>
        <a:bodyPr/>
        <a:lstStyle/>
        <a:p>
          <a:endParaRPr lang="en-US"/>
        </a:p>
      </dgm:t>
    </dgm:pt>
    <dgm:pt modelId="{61FF78CD-98D5-4DB6-A4DF-C6B333E355AF}">
      <dgm:prSet/>
      <dgm:spPr/>
      <dgm:t>
        <a:bodyPr/>
        <a:lstStyle/>
        <a:p>
          <a:r>
            <a:rPr lang="en-GB"/>
            <a:t>Mission data processing tests were run successfully in 2022 using ~6/8 of the main pipeline processing functions. The remaining 2 processing functions encountered performance issues on the shared filesystems (causing disruption to other users at Cambridge, and grinding to a halt on our federated Ceph at RAL).</a:t>
          </a:r>
          <a:endParaRPr lang="en-US"/>
        </a:p>
      </dgm:t>
    </dgm:pt>
    <dgm:pt modelId="{145226DF-F9B5-4FB0-B14E-E15A489332C1}" type="parTrans" cxnId="{917F9F28-FB21-445D-A4EB-42EF11B6D1BC}">
      <dgm:prSet/>
      <dgm:spPr/>
      <dgm:t>
        <a:bodyPr/>
        <a:lstStyle/>
        <a:p>
          <a:endParaRPr lang="en-US"/>
        </a:p>
      </dgm:t>
    </dgm:pt>
    <dgm:pt modelId="{14520245-1451-4A31-B29F-98FB06F93A4D}" type="sibTrans" cxnId="{917F9F28-FB21-445D-A4EB-42EF11B6D1BC}">
      <dgm:prSet/>
      <dgm:spPr/>
      <dgm:t>
        <a:bodyPr/>
        <a:lstStyle/>
        <a:p>
          <a:endParaRPr lang="en-US"/>
        </a:p>
      </dgm:t>
    </dgm:pt>
    <dgm:pt modelId="{630B2C52-C404-4C53-BD00-85A367E6208B}" type="pres">
      <dgm:prSet presAssocID="{FF57CC77-BD23-4F82-A828-908C1F4123FE}" presName="linear" presStyleCnt="0">
        <dgm:presLayoutVars>
          <dgm:dir/>
          <dgm:animLvl val="lvl"/>
          <dgm:resizeHandles val="exact"/>
        </dgm:presLayoutVars>
      </dgm:prSet>
      <dgm:spPr/>
    </dgm:pt>
    <dgm:pt modelId="{CF136225-E697-4868-9925-15507AF91E72}" type="pres">
      <dgm:prSet presAssocID="{E14BC577-7186-41BF-AD5C-8014969859BB}" presName="parentLin" presStyleCnt="0"/>
      <dgm:spPr/>
    </dgm:pt>
    <dgm:pt modelId="{BD17C563-E034-421E-97D0-D98FA8144D47}" type="pres">
      <dgm:prSet presAssocID="{E14BC577-7186-41BF-AD5C-8014969859BB}" presName="parentLeftMargin" presStyleLbl="node1" presStyleIdx="0" presStyleCnt="3"/>
      <dgm:spPr/>
    </dgm:pt>
    <dgm:pt modelId="{2D4E13AF-486C-46DD-B98D-FC5835819116}" type="pres">
      <dgm:prSet presAssocID="{E14BC577-7186-41BF-AD5C-8014969859BB}" presName="parentText" presStyleLbl="node1" presStyleIdx="0" presStyleCnt="3">
        <dgm:presLayoutVars>
          <dgm:chMax val="0"/>
          <dgm:bulletEnabled val="1"/>
        </dgm:presLayoutVars>
      </dgm:prSet>
      <dgm:spPr/>
    </dgm:pt>
    <dgm:pt modelId="{99D4006C-A1E5-4D7F-8E90-D0D4F69CF41B}" type="pres">
      <dgm:prSet presAssocID="{E14BC577-7186-41BF-AD5C-8014969859BB}" presName="negativeSpace" presStyleCnt="0"/>
      <dgm:spPr/>
    </dgm:pt>
    <dgm:pt modelId="{94E3B343-38E4-450E-8EE3-06E6DA352A5B}" type="pres">
      <dgm:prSet presAssocID="{E14BC577-7186-41BF-AD5C-8014969859BB}" presName="childText" presStyleLbl="conFgAcc1" presStyleIdx="0" presStyleCnt="3">
        <dgm:presLayoutVars>
          <dgm:bulletEnabled val="1"/>
        </dgm:presLayoutVars>
      </dgm:prSet>
      <dgm:spPr/>
    </dgm:pt>
    <dgm:pt modelId="{932161D0-EA0E-4FCC-8FD4-2555F386193E}" type="pres">
      <dgm:prSet presAssocID="{1A11D720-F831-4BBC-969B-E6CAEB675B8C}" presName="spaceBetweenRectangles" presStyleCnt="0"/>
      <dgm:spPr/>
    </dgm:pt>
    <dgm:pt modelId="{7D26A71D-0242-4E2B-905A-D62ECC5F6AD7}" type="pres">
      <dgm:prSet presAssocID="{F75A71F2-8ED1-460D-8BE5-0C5B7994F037}" presName="parentLin" presStyleCnt="0"/>
      <dgm:spPr/>
    </dgm:pt>
    <dgm:pt modelId="{EFFFF63B-B7B1-4095-8D0F-47853B17474C}" type="pres">
      <dgm:prSet presAssocID="{F75A71F2-8ED1-460D-8BE5-0C5B7994F037}" presName="parentLeftMargin" presStyleLbl="node1" presStyleIdx="0" presStyleCnt="3"/>
      <dgm:spPr/>
    </dgm:pt>
    <dgm:pt modelId="{2FC7B59F-0AE0-48BE-90BB-AD20B93069F6}" type="pres">
      <dgm:prSet presAssocID="{F75A71F2-8ED1-460D-8BE5-0C5B7994F037}" presName="parentText" presStyleLbl="node1" presStyleIdx="1" presStyleCnt="3">
        <dgm:presLayoutVars>
          <dgm:chMax val="0"/>
          <dgm:bulletEnabled val="1"/>
        </dgm:presLayoutVars>
      </dgm:prSet>
      <dgm:spPr/>
    </dgm:pt>
    <dgm:pt modelId="{02B82668-32CE-41E8-B38E-1B50BE572756}" type="pres">
      <dgm:prSet presAssocID="{F75A71F2-8ED1-460D-8BE5-0C5B7994F037}" presName="negativeSpace" presStyleCnt="0"/>
      <dgm:spPr/>
    </dgm:pt>
    <dgm:pt modelId="{5F19CDBA-0ED3-4F84-A16B-BF3B6C78BB61}" type="pres">
      <dgm:prSet presAssocID="{F75A71F2-8ED1-460D-8BE5-0C5B7994F037}" presName="childText" presStyleLbl="conFgAcc1" presStyleIdx="1" presStyleCnt="3">
        <dgm:presLayoutVars>
          <dgm:bulletEnabled val="1"/>
        </dgm:presLayoutVars>
      </dgm:prSet>
      <dgm:spPr/>
    </dgm:pt>
    <dgm:pt modelId="{C10CBB76-90E3-492A-BE92-426950ED853E}" type="pres">
      <dgm:prSet presAssocID="{DB1D2BA7-08F4-4218-97DC-F803551A6629}" presName="spaceBetweenRectangles" presStyleCnt="0"/>
      <dgm:spPr/>
    </dgm:pt>
    <dgm:pt modelId="{8A4A8A29-6C7E-4832-9B6D-E4DB0838570D}" type="pres">
      <dgm:prSet presAssocID="{09800529-BEF0-4405-BF10-67D980FA354A}" presName="parentLin" presStyleCnt="0"/>
      <dgm:spPr/>
    </dgm:pt>
    <dgm:pt modelId="{94FAA2C8-341B-4AD9-800C-D7FE25A452B8}" type="pres">
      <dgm:prSet presAssocID="{09800529-BEF0-4405-BF10-67D980FA354A}" presName="parentLeftMargin" presStyleLbl="node1" presStyleIdx="1" presStyleCnt="3"/>
      <dgm:spPr/>
    </dgm:pt>
    <dgm:pt modelId="{A9E39E0C-5F66-496B-B141-E90B5510B69F}" type="pres">
      <dgm:prSet presAssocID="{09800529-BEF0-4405-BF10-67D980FA354A}" presName="parentText" presStyleLbl="node1" presStyleIdx="2" presStyleCnt="3">
        <dgm:presLayoutVars>
          <dgm:chMax val="0"/>
          <dgm:bulletEnabled val="1"/>
        </dgm:presLayoutVars>
      </dgm:prSet>
      <dgm:spPr/>
    </dgm:pt>
    <dgm:pt modelId="{BFBC8C3C-5298-433C-A130-BDA668642C79}" type="pres">
      <dgm:prSet presAssocID="{09800529-BEF0-4405-BF10-67D980FA354A}" presName="negativeSpace" presStyleCnt="0"/>
      <dgm:spPr/>
    </dgm:pt>
    <dgm:pt modelId="{CC45756C-15C0-46D2-8C7B-9CB5AD716EEB}" type="pres">
      <dgm:prSet presAssocID="{09800529-BEF0-4405-BF10-67D980FA354A}" presName="childText" presStyleLbl="conFgAcc1" presStyleIdx="2" presStyleCnt="3">
        <dgm:presLayoutVars>
          <dgm:bulletEnabled val="1"/>
        </dgm:presLayoutVars>
      </dgm:prSet>
      <dgm:spPr/>
    </dgm:pt>
  </dgm:ptLst>
  <dgm:cxnLst>
    <dgm:cxn modelId="{BAA9A304-8E10-41A1-B740-6C843023DAC9}" type="presOf" srcId="{F5A89A50-7AA5-49F7-A762-9AE81374F1EA}" destId="{94E3B343-38E4-450E-8EE3-06E6DA352A5B}" srcOrd="0" destOrd="4" presId="urn:microsoft.com/office/officeart/2005/8/layout/list1"/>
    <dgm:cxn modelId="{786CF508-C196-4975-A053-998E18A61D16}" type="presOf" srcId="{F75A71F2-8ED1-460D-8BE5-0C5B7994F037}" destId="{2FC7B59F-0AE0-48BE-90BB-AD20B93069F6}" srcOrd="1" destOrd="0" presId="urn:microsoft.com/office/officeart/2005/8/layout/list1"/>
    <dgm:cxn modelId="{917F9F28-FB21-445D-A4EB-42EF11B6D1BC}" srcId="{09800529-BEF0-4405-BF10-67D980FA354A}" destId="{61FF78CD-98D5-4DB6-A4DF-C6B333E355AF}" srcOrd="0" destOrd="0" parTransId="{145226DF-F9B5-4FB0-B14E-E15A489332C1}" sibTransId="{14520245-1451-4A31-B29F-98FB06F93A4D}"/>
    <dgm:cxn modelId="{B91C4D36-3A8F-4D10-AE64-09766EDC2CFF}" type="presOf" srcId="{E14BC577-7186-41BF-AD5C-8014969859BB}" destId="{BD17C563-E034-421E-97D0-D98FA8144D47}" srcOrd="0" destOrd="0" presId="urn:microsoft.com/office/officeart/2005/8/layout/list1"/>
    <dgm:cxn modelId="{4FF4B062-6530-47E4-88F4-7FAFD010CCCE}" type="presOf" srcId="{09800529-BEF0-4405-BF10-67D980FA354A}" destId="{A9E39E0C-5F66-496B-B141-E90B5510B69F}" srcOrd="1" destOrd="0" presId="urn:microsoft.com/office/officeart/2005/8/layout/list1"/>
    <dgm:cxn modelId="{0FD43746-13D7-4F74-B3D3-8BBF64B6F48B}" srcId="{F75A71F2-8ED1-460D-8BE5-0C5B7994F037}" destId="{3C564E48-293F-4F5C-98F6-A51E422D0CBB}" srcOrd="0" destOrd="0" parTransId="{C32D8675-2509-470E-A45A-758382320BFF}" sibTransId="{0472F0CF-E853-45EC-8A57-1812039F4826}"/>
    <dgm:cxn modelId="{110E6C46-CC5B-4ADF-AFAC-C255950E489C}" type="presOf" srcId="{F40B973A-C171-4AEA-AB95-415E688CF225}" destId="{94E3B343-38E4-450E-8EE3-06E6DA352A5B}" srcOrd="0" destOrd="3" presId="urn:microsoft.com/office/officeart/2005/8/layout/list1"/>
    <dgm:cxn modelId="{E6240E4C-8A70-4D15-8E64-A24E9BB6E7EC}" type="presOf" srcId="{5FDCF89C-5A49-4E00-99B1-16221DD6CA8F}" destId="{94E3B343-38E4-450E-8EE3-06E6DA352A5B}" srcOrd="0" destOrd="1" presId="urn:microsoft.com/office/officeart/2005/8/layout/list1"/>
    <dgm:cxn modelId="{28C4A34C-1992-43CB-AEE0-9DE4B9555FF1}" type="presOf" srcId="{575AF010-1655-4171-B232-88099654C0B8}" destId="{94E3B343-38E4-450E-8EE3-06E6DA352A5B}" srcOrd="0" destOrd="2" presId="urn:microsoft.com/office/officeart/2005/8/layout/list1"/>
    <dgm:cxn modelId="{51B82B78-4FA4-45E8-AABB-C4F9F35A51BE}" srcId="{E14BC577-7186-41BF-AD5C-8014969859BB}" destId="{2BE65EAC-771C-425E-B962-27223FDDDCE5}" srcOrd="0" destOrd="0" parTransId="{E41ECA2E-8429-4BD9-8697-2F2023E39C2B}" sibTransId="{E94D685A-4C47-494F-8B6F-AB8809C1B9CF}"/>
    <dgm:cxn modelId="{FA66E779-565D-44E7-A2C2-7F18FDB3B309}" srcId="{E14BC577-7186-41BF-AD5C-8014969859BB}" destId="{F40B973A-C171-4AEA-AB95-415E688CF225}" srcOrd="3" destOrd="0" parTransId="{2917B650-5D83-4735-8674-30CDEE52F499}" sibTransId="{9FBD3244-E79F-4E9E-9DC6-362D4BEC5788}"/>
    <dgm:cxn modelId="{4FB1738F-D018-44B4-87A0-D4C2FB47F66A}" srcId="{FF57CC77-BD23-4F82-A828-908C1F4123FE}" destId="{09800529-BEF0-4405-BF10-67D980FA354A}" srcOrd="2" destOrd="0" parTransId="{EDC4009E-9970-45DB-AB25-F50349047A23}" sibTransId="{1DAA8562-D03B-45E0-9359-7F85B92A8C08}"/>
    <dgm:cxn modelId="{9187978F-19DB-4051-BD56-38ECC83CAB2D}" srcId="{FF57CC77-BD23-4F82-A828-908C1F4123FE}" destId="{E14BC577-7186-41BF-AD5C-8014969859BB}" srcOrd="0" destOrd="0" parTransId="{6367BD2D-C19D-4F7D-9EB7-632C49CB8337}" sibTransId="{1A11D720-F831-4BBC-969B-E6CAEB675B8C}"/>
    <dgm:cxn modelId="{E4AD9095-AB3F-4EF1-9500-132465BCD2F9}" srcId="{E14BC577-7186-41BF-AD5C-8014969859BB}" destId="{575AF010-1655-4171-B232-88099654C0B8}" srcOrd="2" destOrd="0" parTransId="{5D95725B-C396-4BAB-9C78-5B8E8BC5DAA4}" sibTransId="{95B6D5C8-2837-4311-8C3F-A7763C9FEA2A}"/>
    <dgm:cxn modelId="{BFE1D296-E9D6-4099-91D7-9E9A80C4C1A9}" srcId="{E14BC577-7186-41BF-AD5C-8014969859BB}" destId="{5FDCF89C-5A49-4E00-99B1-16221DD6CA8F}" srcOrd="1" destOrd="0" parTransId="{8735E1B2-27AE-4AA8-BCA2-9E20CAB75E2A}" sibTransId="{1CCD8716-DB95-40C6-A806-6E038B58A715}"/>
    <dgm:cxn modelId="{C86725A2-79CC-4F06-BBC6-EEB5C1F259A6}" type="presOf" srcId="{61FF78CD-98D5-4DB6-A4DF-C6B333E355AF}" destId="{CC45756C-15C0-46D2-8C7B-9CB5AD716EEB}" srcOrd="0" destOrd="0" presId="urn:microsoft.com/office/officeart/2005/8/layout/list1"/>
    <dgm:cxn modelId="{956BF4A5-DBA4-463F-9577-08B15F7EF1D7}" type="presOf" srcId="{F75A71F2-8ED1-460D-8BE5-0C5B7994F037}" destId="{EFFFF63B-B7B1-4095-8D0F-47853B17474C}" srcOrd="0" destOrd="0" presId="urn:microsoft.com/office/officeart/2005/8/layout/list1"/>
    <dgm:cxn modelId="{581BECA9-906E-4403-BCB3-4A0F9194BBF7}" type="presOf" srcId="{FF57CC77-BD23-4F82-A828-908C1F4123FE}" destId="{630B2C52-C404-4C53-BD00-85A367E6208B}" srcOrd="0" destOrd="0" presId="urn:microsoft.com/office/officeart/2005/8/layout/list1"/>
    <dgm:cxn modelId="{DEB97CAF-7970-4D0C-A653-BF6ECE23FAC2}" srcId="{FF57CC77-BD23-4F82-A828-908C1F4123FE}" destId="{F75A71F2-8ED1-460D-8BE5-0C5B7994F037}" srcOrd="1" destOrd="0" parTransId="{EEAB4470-E5C8-4052-9B4E-9A94DA78834C}" sibTransId="{DB1D2BA7-08F4-4218-97DC-F803551A6629}"/>
    <dgm:cxn modelId="{47C964B0-034E-40A7-A941-1F427F4386A4}" srcId="{E14BC577-7186-41BF-AD5C-8014969859BB}" destId="{F5A89A50-7AA5-49F7-A762-9AE81374F1EA}" srcOrd="4" destOrd="0" parTransId="{9AD4CF2F-DFD3-4DBA-B59B-36DBA2D464E3}" sibTransId="{31E74240-69C7-4D35-81C0-43FAB614155C}"/>
    <dgm:cxn modelId="{458C5DB9-283C-4ED1-AF2B-C3EEA6942880}" type="presOf" srcId="{3C564E48-293F-4F5C-98F6-A51E422D0CBB}" destId="{5F19CDBA-0ED3-4F84-A16B-BF3B6C78BB61}" srcOrd="0" destOrd="0" presId="urn:microsoft.com/office/officeart/2005/8/layout/list1"/>
    <dgm:cxn modelId="{05B7BDD5-0481-49C4-9121-FCB686A505CF}" type="presOf" srcId="{E14BC577-7186-41BF-AD5C-8014969859BB}" destId="{2D4E13AF-486C-46DD-B98D-FC5835819116}" srcOrd="1" destOrd="0" presId="urn:microsoft.com/office/officeart/2005/8/layout/list1"/>
    <dgm:cxn modelId="{89DBCCF6-B7AE-43FF-BA8D-4BA2BA9DCF5C}" type="presOf" srcId="{2BE65EAC-771C-425E-B962-27223FDDDCE5}" destId="{94E3B343-38E4-450E-8EE3-06E6DA352A5B}" srcOrd="0" destOrd="0" presId="urn:microsoft.com/office/officeart/2005/8/layout/list1"/>
    <dgm:cxn modelId="{C98AC5FF-7A21-44C2-B1C1-ADE0D7B88BDD}" type="presOf" srcId="{09800529-BEF0-4405-BF10-67D980FA354A}" destId="{94FAA2C8-341B-4AD9-800C-D7FE25A452B8}" srcOrd="0" destOrd="0" presId="urn:microsoft.com/office/officeart/2005/8/layout/list1"/>
    <dgm:cxn modelId="{82A27A42-7BB0-42B2-9578-31B40B1B145B}" type="presParOf" srcId="{630B2C52-C404-4C53-BD00-85A367E6208B}" destId="{CF136225-E697-4868-9925-15507AF91E72}" srcOrd="0" destOrd="0" presId="urn:microsoft.com/office/officeart/2005/8/layout/list1"/>
    <dgm:cxn modelId="{158E66F2-3AEE-4323-A330-B5C867ADF271}" type="presParOf" srcId="{CF136225-E697-4868-9925-15507AF91E72}" destId="{BD17C563-E034-421E-97D0-D98FA8144D47}" srcOrd="0" destOrd="0" presId="urn:microsoft.com/office/officeart/2005/8/layout/list1"/>
    <dgm:cxn modelId="{52024A51-5198-4A6D-99BC-ACAA9C4800AF}" type="presParOf" srcId="{CF136225-E697-4868-9925-15507AF91E72}" destId="{2D4E13AF-486C-46DD-B98D-FC5835819116}" srcOrd="1" destOrd="0" presId="urn:microsoft.com/office/officeart/2005/8/layout/list1"/>
    <dgm:cxn modelId="{5825A04E-F2F3-4D24-8644-CEBF0C2B31A5}" type="presParOf" srcId="{630B2C52-C404-4C53-BD00-85A367E6208B}" destId="{99D4006C-A1E5-4D7F-8E90-D0D4F69CF41B}" srcOrd="1" destOrd="0" presId="urn:microsoft.com/office/officeart/2005/8/layout/list1"/>
    <dgm:cxn modelId="{30CD0A19-E35B-4CD9-933C-72CAC5BFCCED}" type="presParOf" srcId="{630B2C52-C404-4C53-BD00-85A367E6208B}" destId="{94E3B343-38E4-450E-8EE3-06E6DA352A5B}" srcOrd="2" destOrd="0" presId="urn:microsoft.com/office/officeart/2005/8/layout/list1"/>
    <dgm:cxn modelId="{B80F2DED-891A-49E8-9D61-FFC549E407F3}" type="presParOf" srcId="{630B2C52-C404-4C53-BD00-85A367E6208B}" destId="{932161D0-EA0E-4FCC-8FD4-2555F386193E}" srcOrd="3" destOrd="0" presId="urn:microsoft.com/office/officeart/2005/8/layout/list1"/>
    <dgm:cxn modelId="{2ECE5C18-FC9A-4FD6-B1B2-94A58D26DCC8}" type="presParOf" srcId="{630B2C52-C404-4C53-BD00-85A367E6208B}" destId="{7D26A71D-0242-4E2B-905A-D62ECC5F6AD7}" srcOrd="4" destOrd="0" presId="urn:microsoft.com/office/officeart/2005/8/layout/list1"/>
    <dgm:cxn modelId="{77E585CF-106B-449D-B5D7-EAEA371A1D60}" type="presParOf" srcId="{7D26A71D-0242-4E2B-905A-D62ECC5F6AD7}" destId="{EFFFF63B-B7B1-4095-8D0F-47853B17474C}" srcOrd="0" destOrd="0" presId="urn:microsoft.com/office/officeart/2005/8/layout/list1"/>
    <dgm:cxn modelId="{34865E38-36BD-4FDA-8761-E56520BB4B39}" type="presParOf" srcId="{7D26A71D-0242-4E2B-905A-D62ECC5F6AD7}" destId="{2FC7B59F-0AE0-48BE-90BB-AD20B93069F6}" srcOrd="1" destOrd="0" presId="urn:microsoft.com/office/officeart/2005/8/layout/list1"/>
    <dgm:cxn modelId="{0B65673D-AD51-4040-8DC4-EF9702D6DE25}" type="presParOf" srcId="{630B2C52-C404-4C53-BD00-85A367E6208B}" destId="{02B82668-32CE-41E8-B38E-1B50BE572756}" srcOrd="5" destOrd="0" presId="urn:microsoft.com/office/officeart/2005/8/layout/list1"/>
    <dgm:cxn modelId="{317BC28D-D028-4FAB-B4E1-E392DDEAD388}" type="presParOf" srcId="{630B2C52-C404-4C53-BD00-85A367E6208B}" destId="{5F19CDBA-0ED3-4F84-A16B-BF3B6C78BB61}" srcOrd="6" destOrd="0" presId="urn:microsoft.com/office/officeart/2005/8/layout/list1"/>
    <dgm:cxn modelId="{E6E77287-4CC9-4AA1-9A73-4572264EE0FF}" type="presParOf" srcId="{630B2C52-C404-4C53-BD00-85A367E6208B}" destId="{C10CBB76-90E3-492A-BE92-426950ED853E}" srcOrd="7" destOrd="0" presId="urn:microsoft.com/office/officeart/2005/8/layout/list1"/>
    <dgm:cxn modelId="{FFCBD4E6-D475-4166-BE8F-6AF9309A7FA0}" type="presParOf" srcId="{630B2C52-C404-4C53-BD00-85A367E6208B}" destId="{8A4A8A29-6C7E-4832-9B6D-E4DB0838570D}" srcOrd="8" destOrd="0" presId="urn:microsoft.com/office/officeart/2005/8/layout/list1"/>
    <dgm:cxn modelId="{8616FCFD-3F1E-4BA3-9463-C74DEDD89B56}" type="presParOf" srcId="{8A4A8A29-6C7E-4832-9B6D-E4DB0838570D}" destId="{94FAA2C8-341B-4AD9-800C-D7FE25A452B8}" srcOrd="0" destOrd="0" presId="urn:microsoft.com/office/officeart/2005/8/layout/list1"/>
    <dgm:cxn modelId="{4979FEAC-38B2-4B6E-A63D-3E3F94643CBC}" type="presParOf" srcId="{8A4A8A29-6C7E-4832-9B6D-E4DB0838570D}" destId="{A9E39E0C-5F66-496B-B141-E90B5510B69F}" srcOrd="1" destOrd="0" presId="urn:microsoft.com/office/officeart/2005/8/layout/list1"/>
    <dgm:cxn modelId="{2C4E88CC-2B09-4EC1-A584-29E5C17172E6}" type="presParOf" srcId="{630B2C52-C404-4C53-BD00-85A367E6208B}" destId="{BFBC8C3C-5298-433C-A130-BDA668642C79}" srcOrd="9" destOrd="0" presId="urn:microsoft.com/office/officeart/2005/8/layout/list1"/>
    <dgm:cxn modelId="{8794CFFD-00EB-4132-9468-E1E57D112B6F}" type="presParOf" srcId="{630B2C52-C404-4C53-BD00-85A367E6208B}" destId="{CC45756C-15C0-46D2-8C7B-9CB5AD716EE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4EE476-6BBD-4513-AB0E-D662E3E913F1}">
      <dsp:nvSpPr>
        <dsp:cNvPr id="0" name=""/>
        <dsp:cNvSpPr/>
      </dsp:nvSpPr>
      <dsp:spPr>
        <a:xfrm>
          <a:off x="0" y="300205"/>
          <a:ext cx="8229600" cy="18837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270764" rIns="638708" bIns="92456" numCol="1" spcCol="1270" anchor="t" anchorCtr="0">
          <a:noAutofit/>
        </a:bodyPr>
        <a:lstStyle/>
        <a:p>
          <a:pPr marL="114300" lvl="1" indent="-114300" algn="l" defTabSz="577850">
            <a:lnSpc>
              <a:spcPct val="90000"/>
            </a:lnSpc>
            <a:spcBef>
              <a:spcPct val="0"/>
            </a:spcBef>
            <a:spcAft>
              <a:spcPct val="15000"/>
            </a:spcAft>
            <a:buChar char="•"/>
          </a:pPr>
          <a:r>
            <a:rPr lang="en-GB" sz="1300" b="1" kern="1200" dirty="0"/>
            <a:t>OU-SHE Code Development and testing:</a:t>
          </a:r>
          <a:r>
            <a:rPr lang="en-GB" sz="1300" b="0" kern="1200" dirty="0"/>
            <a:t> Algorithm and software pipeline development of Shear Lensing codes for processing mission data</a:t>
          </a:r>
          <a:endParaRPr lang="en-US" sz="1300" kern="1200" dirty="0"/>
        </a:p>
        <a:p>
          <a:pPr marL="114300" lvl="1" indent="-114300" algn="l" defTabSz="577850">
            <a:lnSpc>
              <a:spcPct val="90000"/>
            </a:lnSpc>
            <a:spcBef>
              <a:spcPct val="0"/>
            </a:spcBef>
            <a:spcAft>
              <a:spcPct val="15000"/>
            </a:spcAft>
            <a:buChar char="•"/>
          </a:pPr>
          <a:r>
            <a:rPr lang="en-GB" sz="1300" b="1" kern="1200" dirty="0"/>
            <a:t>Mission Data Processing scale out:</a:t>
          </a:r>
          <a:r>
            <a:rPr lang="en-GB" sz="1300" kern="1200" dirty="0"/>
            <a:t> Proof of concept using IRIS Slurm as a Service (</a:t>
          </a:r>
          <a:r>
            <a:rPr lang="en-GB" sz="1300" kern="1200" dirty="0" err="1"/>
            <a:t>Saas</a:t>
          </a:r>
          <a:r>
            <a:rPr lang="en-GB" sz="1300" kern="1200" dirty="0"/>
            <a:t>) infrastructure to scale out workloads from the dedicated cluster in Edinburgh to resources at other IRIS providers. </a:t>
          </a:r>
          <a:endParaRPr lang="en-US" sz="1300" kern="1200" dirty="0"/>
        </a:p>
        <a:p>
          <a:pPr marL="114300" lvl="1" indent="-114300" algn="l" defTabSz="577850">
            <a:lnSpc>
              <a:spcPct val="90000"/>
            </a:lnSpc>
            <a:spcBef>
              <a:spcPct val="0"/>
            </a:spcBef>
            <a:spcAft>
              <a:spcPct val="15000"/>
            </a:spcAft>
            <a:buChar char="•"/>
          </a:pPr>
          <a:r>
            <a:rPr lang="en-GB" sz="1300" b="1" kern="1200" dirty="0"/>
            <a:t>Science Working Group Simulations (led by Tom Kitching):</a:t>
          </a:r>
          <a:r>
            <a:rPr lang="en-GB" sz="1300" kern="1200" dirty="0"/>
            <a:t> Science Performance Verification (SPV) simulations for setting the science requirements of the mission and used to assess the impact of uncertainty in the system caused by any particular pipeline function or instrument calibration algorithm.  </a:t>
          </a:r>
          <a:endParaRPr lang="en-US" sz="1300" kern="1200" dirty="0"/>
        </a:p>
      </dsp:txBody>
      <dsp:txXfrm>
        <a:off x="0" y="300205"/>
        <a:ext cx="8229600" cy="1883700"/>
      </dsp:txXfrm>
    </dsp:sp>
    <dsp:sp modelId="{AD62AC6B-D0B9-459C-91FC-1196A41AC7F0}">
      <dsp:nvSpPr>
        <dsp:cNvPr id="0" name=""/>
        <dsp:cNvSpPr/>
      </dsp:nvSpPr>
      <dsp:spPr>
        <a:xfrm>
          <a:off x="411480" y="108325"/>
          <a:ext cx="5760720" cy="3837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577850">
            <a:lnSpc>
              <a:spcPct val="90000"/>
            </a:lnSpc>
            <a:spcBef>
              <a:spcPct val="0"/>
            </a:spcBef>
            <a:spcAft>
              <a:spcPct val="35000"/>
            </a:spcAft>
            <a:buNone/>
          </a:pPr>
          <a:r>
            <a:rPr lang="en-GB" sz="1300" kern="1200"/>
            <a:t>Three main areas of work:</a:t>
          </a:r>
          <a:endParaRPr lang="en-US" sz="1300" kern="1200"/>
        </a:p>
      </dsp:txBody>
      <dsp:txXfrm>
        <a:off x="430214" y="127059"/>
        <a:ext cx="5723252" cy="346292"/>
      </dsp:txXfrm>
    </dsp:sp>
    <dsp:sp modelId="{D85795CD-A2C0-4A78-BE71-427EA8D1AACE}">
      <dsp:nvSpPr>
        <dsp:cNvPr id="0" name=""/>
        <dsp:cNvSpPr/>
      </dsp:nvSpPr>
      <dsp:spPr>
        <a:xfrm>
          <a:off x="0" y="2445985"/>
          <a:ext cx="8229600" cy="23751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270764" rIns="638708" bIns="92456" numCol="1" spcCol="1270" anchor="t" anchorCtr="0">
          <a:noAutofit/>
        </a:bodyPr>
        <a:lstStyle/>
        <a:p>
          <a:pPr marL="114300" lvl="1" indent="-114300" algn="l" defTabSz="577850">
            <a:lnSpc>
              <a:spcPct val="90000"/>
            </a:lnSpc>
            <a:spcBef>
              <a:spcPct val="0"/>
            </a:spcBef>
            <a:spcAft>
              <a:spcPct val="15000"/>
            </a:spcAft>
            <a:buChar char="•"/>
          </a:pPr>
          <a:r>
            <a:rPr lang="en-GB" sz="1300" kern="1200" dirty="0"/>
            <a:t>RAL SCD: ~2000 vCPUs, Cambridge Cloud: ~1134 CPUs, Imperial: ~1500 CPUs</a:t>
          </a:r>
          <a:endParaRPr lang="en-US" sz="1300" kern="1200" dirty="0"/>
        </a:p>
        <a:p>
          <a:pPr marL="114300" lvl="1" indent="-114300" algn="l" defTabSz="577850">
            <a:lnSpc>
              <a:spcPct val="90000"/>
            </a:lnSpc>
            <a:spcBef>
              <a:spcPct val="0"/>
            </a:spcBef>
            <a:spcAft>
              <a:spcPct val="15000"/>
            </a:spcAft>
            <a:buChar char="•"/>
          </a:pPr>
          <a:r>
            <a:rPr lang="en-GB" sz="1300" kern="1200" dirty="0" err="1"/>
            <a:t>Saas</a:t>
          </a:r>
          <a:r>
            <a:rPr lang="en-GB" sz="1300" kern="1200" dirty="0"/>
            <a:t> (Slurm As A Service) cluster running at Cambridge, RAL, Imperial OpenStack Clouds, with head node in Edinburgh</a:t>
          </a:r>
          <a:endParaRPr lang="en-US" sz="1300" kern="1200" dirty="0"/>
        </a:p>
        <a:p>
          <a:pPr marL="228600" lvl="2" indent="-114300" algn="l" defTabSz="577850">
            <a:lnSpc>
              <a:spcPct val="90000"/>
            </a:lnSpc>
            <a:spcBef>
              <a:spcPct val="0"/>
            </a:spcBef>
            <a:spcAft>
              <a:spcPct val="15000"/>
            </a:spcAft>
            <a:buChar char="•"/>
          </a:pPr>
          <a:r>
            <a:rPr lang="en-GB" sz="1300" kern="1200"/>
            <a:t>OpenVPN Mesh connecting all sites/nodes to the head node</a:t>
          </a:r>
          <a:endParaRPr lang="en-GB" sz="1300" kern="1200" dirty="0"/>
        </a:p>
        <a:p>
          <a:pPr marL="228600" lvl="2" indent="-114300" algn="l" defTabSz="577850">
            <a:lnSpc>
              <a:spcPct val="90000"/>
            </a:lnSpc>
            <a:spcBef>
              <a:spcPct val="0"/>
            </a:spcBef>
            <a:spcAft>
              <a:spcPct val="15000"/>
            </a:spcAft>
            <a:buChar char="•"/>
          </a:pPr>
          <a:r>
            <a:rPr lang="en-GB" sz="1300" kern="1200"/>
            <a:t>Shared filesystems are only visible at each site and head node, each site is a separate Slurm partition</a:t>
          </a:r>
          <a:endParaRPr lang="en-GB" sz="1300" kern="1200" dirty="0"/>
        </a:p>
        <a:p>
          <a:pPr marL="228600" lvl="2" indent="-114300" algn="l" defTabSz="577850">
            <a:lnSpc>
              <a:spcPct val="90000"/>
            </a:lnSpc>
            <a:spcBef>
              <a:spcPct val="0"/>
            </a:spcBef>
            <a:spcAft>
              <a:spcPct val="15000"/>
            </a:spcAft>
            <a:buChar char="•"/>
          </a:pPr>
          <a:r>
            <a:rPr lang="en-GB" sz="1300" kern="1200"/>
            <a:t>Cambridge partition has CephFS provided onsite.</a:t>
          </a:r>
          <a:endParaRPr lang="en-GB" sz="1300" kern="1200" dirty="0"/>
        </a:p>
        <a:p>
          <a:pPr marL="228600" lvl="2" indent="-114300" algn="l" defTabSz="577850">
            <a:lnSpc>
              <a:spcPct val="90000"/>
            </a:lnSpc>
            <a:spcBef>
              <a:spcPct val="0"/>
            </a:spcBef>
            <a:spcAft>
              <a:spcPct val="15000"/>
            </a:spcAft>
            <a:buChar char="•"/>
          </a:pPr>
          <a:r>
            <a:rPr lang="en-GB" sz="1300" kern="1200" dirty="0"/>
            <a:t>RAL partition has shared filesystem built using OpenStack provided ephemeral storage through a federated </a:t>
          </a:r>
          <a:r>
            <a:rPr lang="en-GB" sz="1300" kern="1200" dirty="0" err="1"/>
            <a:t>Ceph</a:t>
          </a:r>
          <a:r>
            <a:rPr lang="en-GB" sz="1300" kern="1200" dirty="0"/>
            <a:t> system.</a:t>
          </a:r>
        </a:p>
        <a:p>
          <a:pPr marL="228600" lvl="2" indent="-114300" algn="l" defTabSz="577850">
            <a:lnSpc>
              <a:spcPct val="90000"/>
            </a:lnSpc>
            <a:spcBef>
              <a:spcPct val="0"/>
            </a:spcBef>
            <a:spcAft>
              <a:spcPct val="15000"/>
            </a:spcAft>
            <a:buChar char="•"/>
          </a:pPr>
          <a:r>
            <a:rPr lang="en-GB" sz="1300" kern="1200" dirty="0"/>
            <a:t>Imperial allocation has shared filesystem built using OpenStack provided ephemeral storage through a federated </a:t>
          </a:r>
          <a:r>
            <a:rPr lang="en-GB" sz="1300" kern="1200" dirty="0" err="1"/>
            <a:t>Ceph</a:t>
          </a:r>
          <a:r>
            <a:rPr lang="en-GB" sz="1300" kern="1200" dirty="0"/>
            <a:t> system. </a:t>
          </a:r>
        </a:p>
      </dsp:txBody>
      <dsp:txXfrm>
        <a:off x="0" y="2445985"/>
        <a:ext cx="8229600" cy="2375100"/>
      </dsp:txXfrm>
    </dsp:sp>
    <dsp:sp modelId="{0097216D-50B1-41DD-9CB9-2CDDFBB8904C}">
      <dsp:nvSpPr>
        <dsp:cNvPr id="0" name=""/>
        <dsp:cNvSpPr/>
      </dsp:nvSpPr>
      <dsp:spPr>
        <a:xfrm>
          <a:off x="411480" y="2254105"/>
          <a:ext cx="5760720" cy="3837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577850">
            <a:lnSpc>
              <a:spcPct val="90000"/>
            </a:lnSpc>
            <a:spcBef>
              <a:spcPct val="0"/>
            </a:spcBef>
            <a:spcAft>
              <a:spcPct val="35000"/>
            </a:spcAft>
            <a:buNone/>
          </a:pPr>
          <a:r>
            <a:rPr lang="en-GB" sz="1300" kern="1200"/>
            <a:t>2022 Cloud Allocations (all on OpenStack)</a:t>
          </a:r>
          <a:endParaRPr lang="en-US" sz="1300" kern="1200"/>
        </a:p>
      </dsp:txBody>
      <dsp:txXfrm>
        <a:off x="430214" y="2272839"/>
        <a:ext cx="5723252"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3B343-38E4-450E-8EE3-06E6DA352A5B}">
      <dsp:nvSpPr>
        <dsp:cNvPr id="0" name=""/>
        <dsp:cNvSpPr/>
      </dsp:nvSpPr>
      <dsp:spPr>
        <a:xfrm>
          <a:off x="0" y="242886"/>
          <a:ext cx="8229600" cy="18963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291592" rIns="638708" bIns="99568" numCol="1" spcCol="1270" anchor="t" anchorCtr="0">
          <a:noAutofit/>
        </a:bodyPr>
        <a:lstStyle/>
        <a:p>
          <a:pPr marL="114300" lvl="1" indent="-114300" algn="l" defTabSz="622300">
            <a:lnSpc>
              <a:spcPct val="90000"/>
            </a:lnSpc>
            <a:spcBef>
              <a:spcPct val="0"/>
            </a:spcBef>
            <a:spcAft>
              <a:spcPct val="15000"/>
            </a:spcAft>
            <a:buChar char="•"/>
          </a:pPr>
          <a:r>
            <a:rPr lang="en-GB" sz="1400" kern="1200"/>
            <a:t>Nodes/containers running Rocky 9</a:t>
          </a:r>
          <a:endParaRPr lang="en-US" sz="1400" kern="1200"/>
        </a:p>
        <a:p>
          <a:pPr marL="114300" lvl="1" indent="-114300" algn="l" defTabSz="622300">
            <a:lnSpc>
              <a:spcPct val="90000"/>
            </a:lnSpc>
            <a:spcBef>
              <a:spcPct val="0"/>
            </a:spcBef>
            <a:spcAft>
              <a:spcPct val="15000"/>
            </a:spcAft>
            <a:buChar char="•"/>
          </a:pPr>
          <a:r>
            <a:rPr lang="en-GB" sz="1400" kern="1200"/>
            <a:t>CVMFS access to euclid.in2p3.fr and euclid-dev.in2p3.fr repositories</a:t>
          </a:r>
          <a:endParaRPr lang="en-US" sz="1400" kern="1200"/>
        </a:p>
        <a:p>
          <a:pPr marL="114300" lvl="1" indent="-114300" algn="l" defTabSz="622300">
            <a:lnSpc>
              <a:spcPct val="90000"/>
            </a:lnSpc>
            <a:spcBef>
              <a:spcPct val="0"/>
            </a:spcBef>
            <a:spcAft>
              <a:spcPct val="15000"/>
            </a:spcAft>
            <a:buChar char="•"/>
          </a:pPr>
          <a:r>
            <a:rPr lang="en-GB" sz="1400" kern="1200"/>
            <a:t>6GB RAM per core, cores can be virtual</a:t>
          </a:r>
          <a:endParaRPr lang="en-US" sz="1400" kern="1200"/>
        </a:p>
        <a:p>
          <a:pPr marL="114300" lvl="1" indent="-114300" algn="l" defTabSz="622300">
            <a:lnSpc>
              <a:spcPct val="90000"/>
            </a:lnSpc>
            <a:spcBef>
              <a:spcPct val="0"/>
            </a:spcBef>
            <a:spcAft>
              <a:spcPct val="15000"/>
            </a:spcAft>
            <a:buChar char="•"/>
          </a:pPr>
          <a:r>
            <a:rPr lang="en-GB" sz="1400" kern="1200"/>
            <a:t>Shared filesystem visible to the head node and workers.  Preferably with high sequential IO rates (Ceph, Lustre, etc)</a:t>
          </a:r>
          <a:endParaRPr lang="en-US" sz="1400" kern="1200"/>
        </a:p>
        <a:p>
          <a:pPr marL="114300" lvl="1" indent="-114300" algn="l" defTabSz="622300">
            <a:lnSpc>
              <a:spcPct val="90000"/>
            </a:lnSpc>
            <a:spcBef>
              <a:spcPct val="0"/>
            </a:spcBef>
            <a:spcAft>
              <a:spcPct val="15000"/>
            </a:spcAft>
            <a:buChar char="•"/>
          </a:pPr>
          <a:r>
            <a:rPr lang="en-GB" sz="1400" kern="1200"/>
            <a:t>Euclid job submission service (called the IAL) needs to be running on/near the head node for overall workflow management, and communicates with Torque/SGE/Slurm DRM</a:t>
          </a:r>
          <a:endParaRPr lang="en-US" sz="1400" kern="1200"/>
        </a:p>
      </dsp:txBody>
      <dsp:txXfrm>
        <a:off x="0" y="242886"/>
        <a:ext cx="8229600" cy="1896300"/>
      </dsp:txXfrm>
    </dsp:sp>
    <dsp:sp modelId="{2D4E13AF-486C-46DD-B98D-FC5835819116}">
      <dsp:nvSpPr>
        <dsp:cNvPr id="0" name=""/>
        <dsp:cNvSpPr/>
      </dsp:nvSpPr>
      <dsp:spPr>
        <a:xfrm>
          <a:off x="411480" y="36246"/>
          <a:ext cx="5760720" cy="4132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622300">
            <a:lnSpc>
              <a:spcPct val="90000"/>
            </a:lnSpc>
            <a:spcBef>
              <a:spcPct val="0"/>
            </a:spcBef>
            <a:spcAft>
              <a:spcPct val="35000"/>
            </a:spcAft>
            <a:buNone/>
          </a:pPr>
          <a:r>
            <a:rPr lang="en-GB" sz="1400" b="1" kern="1200"/>
            <a:t>Working Environment</a:t>
          </a:r>
          <a:endParaRPr lang="en-US" sz="1400" kern="1200"/>
        </a:p>
      </dsp:txBody>
      <dsp:txXfrm>
        <a:off x="431655" y="56421"/>
        <a:ext cx="5720370" cy="372930"/>
      </dsp:txXfrm>
    </dsp:sp>
    <dsp:sp modelId="{5F19CDBA-0ED3-4F84-A16B-BF3B6C78BB61}">
      <dsp:nvSpPr>
        <dsp:cNvPr id="0" name=""/>
        <dsp:cNvSpPr/>
      </dsp:nvSpPr>
      <dsp:spPr>
        <a:xfrm>
          <a:off x="0" y="2421426"/>
          <a:ext cx="8229600" cy="5953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291592" rIns="638708" bIns="99568" numCol="1" spcCol="1270" anchor="t" anchorCtr="0">
          <a:noAutofit/>
        </a:bodyPr>
        <a:lstStyle/>
        <a:p>
          <a:pPr marL="114300" lvl="1" indent="-114300" algn="l" defTabSz="622300">
            <a:lnSpc>
              <a:spcPct val="90000"/>
            </a:lnSpc>
            <a:spcBef>
              <a:spcPct val="0"/>
            </a:spcBef>
            <a:spcAft>
              <a:spcPct val="15000"/>
            </a:spcAft>
            <a:buChar char="•"/>
          </a:pPr>
          <a:r>
            <a:rPr lang="en-GB" sz="1400" kern="1200"/>
            <a:t>Point Spread Function (PSF) calibration routines utilize GPUs. </a:t>
          </a:r>
          <a:endParaRPr lang="en-US" sz="1400" kern="1200"/>
        </a:p>
      </dsp:txBody>
      <dsp:txXfrm>
        <a:off x="0" y="2421426"/>
        <a:ext cx="8229600" cy="595350"/>
      </dsp:txXfrm>
    </dsp:sp>
    <dsp:sp modelId="{2FC7B59F-0AE0-48BE-90BB-AD20B93069F6}">
      <dsp:nvSpPr>
        <dsp:cNvPr id="0" name=""/>
        <dsp:cNvSpPr/>
      </dsp:nvSpPr>
      <dsp:spPr>
        <a:xfrm>
          <a:off x="411480" y="2214786"/>
          <a:ext cx="5760720" cy="4132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622300">
            <a:lnSpc>
              <a:spcPct val="90000"/>
            </a:lnSpc>
            <a:spcBef>
              <a:spcPct val="0"/>
            </a:spcBef>
            <a:spcAft>
              <a:spcPct val="35000"/>
            </a:spcAft>
            <a:buNone/>
          </a:pPr>
          <a:r>
            <a:rPr lang="en-GB" sz="1400" b="1" kern="1200"/>
            <a:t>PSF Calibration Tests</a:t>
          </a:r>
          <a:endParaRPr lang="en-US" sz="1400" kern="1200"/>
        </a:p>
      </dsp:txBody>
      <dsp:txXfrm>
        <a:off x="431655" y="2234961"/>
        <a:ext cx="5720370" cy="372930"/>
      </dsp:txXfrm>
    </dsp:sp>
    <dsp:sp modelId="{CC45756C-15C0-46D2-8C7B-9CB5AD716EEB}">
      <dsp:nvSpPr>
        <dsp:cNvPr id="0" name=""/>
        <dsp:cNvSpPr/>
      </dsp:nvSpPr>
      <dsp:spPr>
        <a:xfrm>
          <a:off x="0" y="3299016"/>
          <a:ext cx="8229600" cy="11907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291592" rIns="638708" bIns="99568" numCol="1" spcCol="1270" anchor="t" anchorCtr="0">
          <a:noAutofit/>
        </a:bodyPr>
        <a:lstStyle/>
        <a:p>
          <a:pPr marL="114300" lvl="1" indent="-114300" algn="l" defTabSz="622300">
            <a:lnSpc>
              <a:spcPct val="90000"/>
            </a:lnSpc>
            <a:spcBef>
              <a:spcPct val="0"/>
            </a:spcBef>
            <a:spcAft>
              <a:spcPct val="15000"/>
            </a:spcAft>
            <a:buChar char="•"/>
          </a:pPr>
          <a:r>
            <a:rPr lang="en-GB" sz="1400" kern="1200"/>
            <a:t>Mission data processing tests were run successfully in 2022 using ~6/8 of the main pipeline processing functions. The remaining 2 processing functions encountered performance issues on the shared filesystems (causing disruption to other users at Cambridge, and grinding to a halt on our federated Ceph at RAL).</a:t>
          </a:r>
          <a:endParaRPr lang="en-US" sz="1400" kern="1200"/>
        </a:p>
      </dsp:txBody>
      <dsp:txXfrm>
        <a:off x="0" y="3299016"/>
        <a:ext cx="8229600" cy="1190700"/>
      </dsp:txXfrm>
    </dsp:sp>
    <dsp:sp modelId="{A9E39E0C-5F66-496B-B141-E90B5510B69F}">
      <dsp:nvSpPr>
        <dsp:cNvPr id="0" name=""/>
        <dsp:cNvSpPr/>
      </dsp:nvSpPr>
      <dsp:spPr>
        <a:xfrm>
          <a:off x="411480" y="3092376"/>
          <a:ext cx="5760720" cy="4132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622300">
            <a:lnSpc>
              <a:spcPct val="90000"/>
            </a:lnSpc>
            <a:spcBef>
              <a:spcPct val="0"/>
            </a:spcBef>
            <a:spcAft>
              <a:spcPct val="35000"/>
            </a:spcAft>
            <a:buNone/>
          </a:pPr>
          <a:r>
            <a:rPr lang="en-GB" sz="1400" b="1" kern="1200"/>
            <a:t>Use of IRIS Resources in 2022</a:t>
          </a:r>
          <a:endParaRPr lang="en-US" sz="1400" kern="1200"/>
        </a:p>
      </dsp:txBody>
      <dsp:txXfrm>
        <a:off x="431655" y="3112551"/>
        <a:ext cx="5720370"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3956D7-6F65-4055-AB97-F17A01B63B11}" type="datetimeFigureOut">
              <a:rPr lang="en-GB" smtClean="0"/>
              <a:pPr/>
              <a:t>13/01/2023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A3A50-98E1-4061-A74D-9F4489858A48}"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6" name="Espace réservé du numéro de diapositive 5"/>
          <p:cNvSpPr>
            <a:spLocks noGrp="1"/>
          </p:cNvSpPr>
          <p:nvPr>
            <p:ph type="sldNum" sz="quarter" idx="12"/>
          </p:nvPr>
        </p:nvSpPr>
        <p:spPr/>
        <p:txBody>
          <a:bodyPr/>
          <a:lstStyle/>
          <a:p>
            <a:fld id="{3F00334C-27AC-4CE4-BD41-36876353C98D}" type="slidenum">
              <a:rPr lang="fr-FR" smtClean="0"/>
              <a:pPr/>
              <a:t>‹#›</a:t>
            </a:fld>
            <a:endParaRPr lang="fr-FR"/>
          </a:p>
        </p:txBody>
      </p:sp>
      <p:sp>
        <p:nvSpPr>
          <p:cNvPr id="7" name="Titre 10"/>
          <p:cNvSpPr txBox="1">
            <a:spLocks/>
          </p:cNvSpPr>
          <p:nvPr userDrawn="1"/>
        </p:nvSpPr>
        <p:spPr>
          <a:xfrm>
            <a:off x="-36512" y="0"/>
            <a:ext cx="9144000" cy="390525"/>
          </a:xfrm>
          <a:prstGeom prst="rect">
            <a:avLst/>
          </a:prstGeom>
          <a:solidFill>
            <a:schemeClr val="accent1">
              <a:lumMod val="75000"/>
            </a:schemeClr>
          </a:solidFill>
        </p:spPr>
        <p:txBody>
          <a:bodyPr anchor="ctr">
            <a:normAutofit/>
          </a:bodyPr>
          <a:lstStyle/>
          <a:p>
            <a:pPr algn="r">
              <a:lnSpc>
                <a:spcPct val="90000"/>
              </a:lnSpc>
              <a:defRPr/>
            </a:pPr>
            <a:r>
              <a:rPr lang="fr-FR" sz="1600" dirty="0">
                <a:solidFill>
                  <a:schemeClr val="bg1"/>
                </a:solidFill>
              </a:rPr>
              <a:t>EUCLID Consortium</a:t>
            </a:r>
          </a:p>
        </p:txBody>
      </p:sp>
      <p:sp>
        <p:nvSpPr>
          <p:cNvPr id="8" name="Espace réservé de la date 7"/>
          <p:cNvSpPr txBox="1">
            <a:spLocks/>
          </p:cNvSpPr>
          <p:nvPr userDrawn="1"/>
        </p:nvSpPr>
        <p:spPr>
          <a:xfrm>
            <a:off x="420688" y="6328966"/>
            <a:ext cx="21336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15/10/2014</a:t>
            </a:r>
          </a:p>
        </p:txBody>
      </p:sp>
      <p:sp>
        <p:nvSpPr>
          <p:cNvPr id="9" name="Espace réservé du pied de page 8"/>
          <p:cNvSpPr txBox="1">
            <a:spLocks/>
          </p:cNvSpPr>
          <p:nvPr userDrawn="1"/>
        </p:nvSpPr>
        <p:spPr>
          <a:xfrm>
            <a:off x="3087688" y="6351348"/>
            <a:ext cx="3212504"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System team meeting APC Paris  15</a:t>
            </a:r>
            <a:r>
              <a:rPr lang="en-US" baseline="30000" dirty="0"/>
              <a:t>th</a:t>
            </a:r>
            <a:r>
              <a:rPr lang="en-US" dirty="0"/>
              <a:t> October</a:t>
            </a:r>
            <a:endParaRPr lang="fr-FR" dirty="0"/>
          </a:p>
        </p:txBody>
      </p:sp>
      <p:pic>
        <p:nvPicPr>
          <p:cNvPr id="2050" name="Picture 2" descr="D:\Utilisateurs\dabinc\Pictures\Copie de EC_Logo_19_Colors on Transparent_Sigle.bm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9238" y="15478"/>
            <a:ext cx="3429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906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en-US"/>
              <a:t>12/01/2023</a:t>
            </a:r>
            <a:endParaRPr lang="fr-FR"/>
          </a:p>
        </p:txBody>
      </p:sp>
      <p:sp>
        <p:nvSpPr>
          <p:cNvPr id="5" name="Espace réservé du pied de page 4"/>
          <p:cNvSpPr>
            <a:spLocks noGrp="1"/>
          </p:cNvSpPr>
          <p:nvPr>
            <p:ph type="ftr" sz="quarter" idx="11"/>
          </p:nvPr>
        </p:nvSpPr>
        <p:spPr/>
        <p:txBody>
          <a:bodyPr/>
          <a:lstStyle/>
          <a:p>
            <a:r>
              <a:rPr lang="en-US"/>
              <a:t>IRIS F2F Meeting, Jan 2023</a:t>
            </a:r>
            <a:endParaRPr lang="fr-FR"/>
          </a:p>
        </p:txBody>
      </p:sp>
      <p:sp>
        <p:nvSpPr>
          <p:cNvPr id="6" name="Espace réservé du numéro de diapositive 5"/>
          <p:cNvSpPr>
            <a:spLocks noGrp="1"/>
          </p:cNvSpPr>
          <p:nvPr>
            <p:ph type="sldNum" sz="quarter" idx="12"/>
          </p:nvPr>
        </p:nvSpPr>
        <p:spPr/>
        <p:txBody>
          <a:bodyPr/>
          <a:lstStyle/>
          <a:p>
            <a:fld id="{3F00334C-27AC-4CE4-BD41-36876353C98D}" type="slidenum">
              <a:rPr lang="fr-FR" smtClean="0"/>
              <a:pPr/>
              <a:t>‹#›</a:t>
            </a:fld>
            <a:endParaRPr lang="fr-FR"/>
          </a:p>
        </p:txBody>
      </p:sp>
    </p:spTree>
    <p:extLst>
      <p:ext uri="{BB962C8B-B14F-4D97-AF65-F5344CB8AC3E}">
        <p14:creationId xmlns:p14="http://schemas.microsoft.com/office/powerpoint/2010/main" val="2092087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en-US"/>
              <a:t>12/01/2023</a:t>
            </a:r>
            <a:endParaRPr lang="fr-FR"/>
          </a:p>
        </p:txBody>
      </p:sp>
      <p:sp>
        <p:nvSpPr>
          <p:cNvPr id="5" name="Espace réservé du pied de page 4"/>
          <p:cNvSpPr>
            <a:spLocks noGrp="1"/>
          </p:cNvSpPr>
          <p:nvPr>
            <p:ph type="ftr" sz="quarter" idx="11"/>
          </p:nvPr>
        </p:nvSpPr>
        <p:spPr/>
        <p:txBody>
          <a:bodyPr/>
          <a:lstStyle/>
          <a:p>
            <a:r>
              <a:rPr lang="en-US"/>
              <a:t>IRIS F2F Meeting, Jan 2023</a:t>
            </a:r>
            <a:endParaRPr lang="fr-FR"/>
          </a:p>
        </p:txBody>
      </p:sp>
      <p:sp>
        <p:nvSpPr>
          <p:cNvPr id="6" name="Espace réservé du numéro de diapositive 5"/>
          <p:cNvSpPr>
            <a:spLocks noGrp="1"/>
          </p:cNvSpPr>
          <p:nvPr>
            <p:ph type="sldNum" sz="quarter" idx="12"/>
          </p:nvPr>
        </p:nvSpPr>
        <p:spPr/>
        <p:txBody>
          <a:bodyPr/>
          <a:lstStyle/>
          <a:p>
            <a:fld id="{3F00334C-27AC-4CE4-BD41-36876353C98D}" type="slidenum">
              <a:rPr lang="fr-FR" smtClean="0"/>
              <a:pPr/>
              <a:t>‹#›</a:t>
            </a:fld>
            <a:endParaRPr lang="fr-FR"/>
          </a:p>
        </p:txBody>
      </p:sp>
    </p:spTree>
    <p:extLst>
      <p:ext uri="{BB962C8B-B14F-4D97-AF65-F5344CB8AC3E}">
        <p14:creationId xmlns:p14="http://schemas.microsoft.com/office/powerpoint/2010/main" val="2481913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pPr lvl="0"/>
            <a:endParaRPr lang="fr-FR" dirty="0"/>
          </a:p>
        </p:txBody>
      </p:sp>
      <p:sp>
        <p:nvSpPr>
          <p:cNvPr id="8" name="Titre 10"/>
          <p:cNvSpPr txBox="1">
            <a:spLocks/>
          </p:cNvSpPr>
          <p:nvPr userDrawn="1"/>
        </p:nvSpPr>
        <p:spPr>
          <a:xfrm>
            <a:off x="-36512" y="-27384"/>
            <a:ext cx="9144000" cy="390525"/>
          </a:xfrm>
          <a:prstGeom prst="rect">
            <a:avLst/>
          </a:prstGeom>
          <a:solidFill>
            <a:schemeClr val="accent1">
              <a:lumMod val="75000"/>
            </a:schemeClr>
          </a:solidFill>
        </p:spPr>
        <p:txBody>
          <a:bodyPr anchor="ctr">
            <a:normAutofit/>
          </a:bodyPr>
          <a:lstStyle/>
          <a:p>
            <a:pPr algn="r">
              <a:lnSpc>
                <a:spcPct val="90000"/>
              </a:lnSpc>
              <a:defRPr/>
            </a:pPr>
            <a:r>
              <a:rPr lang="fr-FR" sz="1600">
                <a:solidFill>
                  <a:schemeClr val="bg1"/>
                </a:solidFill>
              </a:rPr>
              <a:t>EUCLID Consortium</a:t>
            </a:r>
          </a:p>
        </p:txBody>
      </p:sp>
      <p:pic>
        <p:nvPicPr>
          <p:cNvPr id="3074" name="Picture 2" descr="D:\Utilisateurs\dabinc\Pictures\Copie de EC_Logo_19_Colors on Transparent_Sigle.bm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5750" y="-27384"/>
            <a:ext cx="469826" cy="417623"/>
          </a:xfrm>
          <a:prstGeom prst="rect">
            <a:avLst/>
          </a:prstGeom>
          <a:noFill/>
          <a:extLst>
            <a:ext uri="{909E8E84-426E-40DD-AFC4-6F175D3DCCD1}">
              <a14:hiddenFill xmlns:a14="http://schemas.microsoft.com/office/drawing/2010/main">
                <a:solidFill>
                  <a:srgbClr val="FFFFFF"/>
                </a:solidFill>
              </a14:hiddenFill>
            </a:ext>
          </a:extLst>
        </p:spPr>
      </p:pic>
      <p:sp>
        <p:nvSpPr>
          <p:cNvPr id="25" name="Date Placeholder 24"/>
          <p:cNvSpPr>
            <a:spLocks noGrp="1"/>
          </p:cNvSpPr>
          <p:nvPr>
            <p:ph type="dt" sz="half" idx="10"/>
          </p:nvPr>
        </p:nvSpPr>
        <p:spPr/>
        <p:txBody>
          <a:bodyPr/>
          <a:lstStyle/>
          <a:p>
            <a:r>
              <a:rPr lang="en-US"/>
              <a:t>12/01/2023</a:t>
            </a:r>
            <a:endParaRPr lang="fr-FR" dirty="0"/>
          </a:p>
        </p:txBody>
      </p:sp>
      <p:sp>
        <p:nvSpPr>
          <p:cNvPr id="26" name="Slide Number Placeholder 25"/>
          <p:cNvSpPr>
            <a:spLocks noGrp="1"/>
          </p:cNvSpPr>
          <p:nvPr>
            <p:ph type="sldNum" sz="quarter" idx="11"/>
          </p:nvPr>
        </p:nvSpPr>
        <p:spPr/>
        <p:txBody>
          <a:bodyPr/>
          <a:lstStyle/>
          <a:p>
            <a:fld id="{3F00334C-27AC-4CE4-BD41-36876353C98D}" type="slidenum">
              <a:rPr lang="fr-FR" smtClean="0"/>
              <a:pPr/>
              <a:t>‹#›</a:t>
            </a:fld>
            <a:endParaRPr lang="fr-FR"/>
          </a:p>
        </p:txBody>
      </p:sp>
      <p:sp>
        <p:nvSpPr>
          <p:cNvPr id="27" name="Footer Placeholder 26"/>
          <p:cNvSpPr>
            <a:spLocks noGrp="1"/>
          </p:cNvSpPr>
          <p:nvPr>
            <p:ph type="ftr" sz="quarter" idx="12"/>
          </p:nvPr>
        </p:nvSpPr>
        <p:spPr/>
        <p:txBody>
          <a:bodyPr/>
          <a:lstStyle/>
          <a:p>
            <a:r>
              <a:rPr lang="en-US"/>
              <a:t>IRIS F2F Meeting, Jan 2023</a:t>
            </a:r>
            <a:endParaRPr lang="fr-FR" dirty="0"/>
          </a:p>
        </p:txBody>
      </p:sp>
    </p:spTree>
    <p:extLst>
      <p:ext uri="{BB962C8B-B14F-4D97-AF65-F5344CB8AC3E}">
        <p14:creationId xmlns:p14="http://schemas.microsoft.com/office/powerpoint/2010/main" val="3910550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r>
              <a:rPr lang="en-US"/>
              <a:t>12/01/2023</a:t>
            </a:r>
            <a:endParaRPr lang="fr-FR"/>
          </a:p>
        </p:txBody>
      </p:sp>
      <p:sp>
        <p:nvSpPr>
          <p:cNvPr id="5" name="Espace réservé du pied de page 4"/>
          <p:cNvSpPr>
            <a:spLocks noGrp="1"/>
          </p:cNvSpPr>
          <p:nvPr>
            <p:ph type="ftr" sz="quarter" idx="11"/>
          </p:nvPr>
        </p:nvSpPr>
        <p:spPr/>
        <p:txBody>
          <a:bodyPr/>
          <a:lstStyle/>
          <a:p>
            <a:r>
              <a:rPr lang="en-US"/>
              <a:t>IRIS F2F Meeting, Jan 2023</a:t>
            </a:r>
            <a:endParaRPr lang="fr-FR"/>
          </a:p>
        </p:txBody>
      </p:sp>
      <p:sp>
        <p:nvSpPr>
          <p:cNvPr id="6" name="Espace réservé du numéro de diapositive 5"/>
          <p:cNvSpPr>
            <a:spLocks noGrp="1"/>
          </p:cNvSpPr>
          <p:nvPr>
            <p:ph type="sldNum" sz="quarter" idx="12"/>
          </p:nvPr>
        </p:nvSpPr>
        <p:spPr/>
        <p:txBody>
          <a:bodyPr/>
          <a:lstStyle/>
          <a:p>
            <a:fld id="{3F00334C-27AC-4CE4-BD41-36876353C98D}" type="slidenum">
              <a:rPr lang="fr-FR" smtClean="0"/>
              <a:pPr/>
              <a:t>‹#›</a:t>
            </a:fld>
            <a:endParaRPr lang="fr-FR"/>
          </a:p>
        </p:txBody>
      </p:sp>
    </p:spTree>
    <p:extLst>
      <p:ext uri="{BB962C8B-B14F-4D97-AF65-F5344CB8AC3E}">
        <p14:creationId xmlns:p14="http://schemas.microsoft.com/office/powerpoint/2010/main" val="1861162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r>
              <a:rPr lang="en-US"/>
              <a:t>12/01/2023</a:t>
            </a:r>
            <a:endParaRPr lang="fr-FR"/>
          </a:p>
        </p:txBody>
      </p:sp>
      <p:sp>
        <p:nvSpPr>
          <p:cNvPr id="6" name="Espace réservé du pied de page 5"/>
          <p:cNvSpPr>
            <a:spLocks noGrp="1"/>
          </p:cNvSpPr>
          <p:nvPr>
            <p:ph type="ftr" sz="quarter" idx="11"/>
          </p:nvPr>
        </p:nvSpPr>
        <p:spPr/>
        <p:txBody>
          <a:bodyPr/>
          <a:lstStyle/>
          <a:p>
            <a:r>
              <a:rPr lang="en-US"/>
              <a:t>IRIS F2F Meeting, Jan 2023</a:t>
            </a:r>
            <a:endParaRPr lang="fr-FR"/>
          </a:p>
        </p:txBody>
      </p:sp>
      <p:sp>
        <p:nvSpPr>
          <p:cNvPr id="7" name="Espace réservé du numéro de diapositive 6"/>
          <p:cNvSpPr>
            <a:spLocks noGrp="1"/>
          </p:cNvSpPr>
          <p:nvPr>
            <p:ph type="sldNum" sz="quarter" idx="12"/>
          </p:nvPr>
        </p:nvSpPr>
        <p:spPr/>
        <p:txBody>
          <a:bodyPr/>
          <a:lstStyle/>
          <a:p>
            <a:fld id="{3F00334C-27AC-4CE4-BD41-36876353C98D}" type="slidenum">
              <a:rPr lang="fr-FR" smtClean="0"/>
              <a:pPr/>
              <a:t>‹#›</a:t>
            </a:fld>
            <a:endParaRPr lang="fr-FR"/>
          </a:p>
        </p:txBody>
      </p:sp>
    </p:spTree>
    <p:extLst>
      <p:ext uri="{BB962C8B-B14F-4D97-AF65-F5344CB8AC3E}">
        <p14:creationId xmlns:p14="http://schemas.microsoft.com/office/powerpoint/2010/main" val="2152149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r>
              <a:rPr lang="en-US"/>
              <a:t>12/01/2023</a:t>
            </a:r>
            <a:endParaRPr lang="fr-FR"/>
          </a:p>
        </p:txBody>
      </p:sp>
      <p:sp>
        <p:nvSpPr>
          <p:cNvPr id="8" name="Espace réservé du pied de page 7"/>
          <p:cNvSpPr>
            <a:spLocks noGrp="1"/>
          </p:cNvSpPr>
          <p:nvPr>
            <p:ph type="ftr" sz="quarter" idx="11"/>
          </p:nvPr>
        </p:nvSpPr>
        <p:spPr/>
        <p:txBody>
          <a:bodyPr/>
          <a:lstStyle/>
          <a:p>
            <a:r>
              <a:rPr lang="en-US"/>
              <a:t>IRIS F2F Meeting, Jan 2023</a:t>
            </a:r>
            <a:endParaRPr lang="fr-FR"/>
          </a:p>
        </p:txBody>
      </p:sp>
      <p:sp>
        <p:nvSpPr>
          <p:cNvPr id="9" name="Espace réservé du numéro de diapositive 8"/>
          <p:cNvSpPr>
            <a:spLocks noGrp="1"/>
          </p:cNvSpPr>
          <p:nvPr>
            <p:ph type="sldNum" sz="quarter" idx="12"/>
          </p:nvPr>
        </p:nvSpPr>
        <p:spPr/>
        <p:txBody>
          <a:bodyPr/>
          <a:lstStyle/>
          <a:p>
            <a:fld id="{3F00334C-27AC-4CE4-BD41-36876353C98D}" type="slidenum">
              <a:rPr lang="fr-FR" smtClean="0"/>
              <a:pPr/>
              <a:t>‹#›</a:t>
            </a:fld>
            <a:endParaRPr lang="fr-FR"/>
          </a:p>
        </p:txBody>
      </p:sp>
    </p:spTree>
    <p:extLst>
      <p:ext uri="{BB962C8B-B14F-4D97-AF65-F5344CB8AC3E}">
        <p14:creationId xmlns:p14="http://schemas.microsoft.com/office/powerpoint/2010/main" val="946570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r>
              <a:rPr lang="en-US"/>
              <a:t>12/01/2023</a:t>
            </a:r>
            <a:endParaRPr lang="fr-FR"/>
          </a:p>
        </p:txBody>
      </p:sp>
      <p:sp>
        <p:nvSpPr>
          <p:cNvPr id="4" name="Espace réservé du pied de page 3"/>
          <p:cNvSpPr>
            <a:spLocks noGrp="1"/>
          </p:cNvSpPr>
          <p:nvPr>
            <p:ph type="ftr" sz="quarter" idx="11"/>
          </p:nvPr>
        </p:nvSpPr>
        <p:spPr/>
        <p:txBody>
          <a:bodyPr/>
          <a:lstStyle/>
          <a:p>
            <a:r>
              <a:rPr lang="en-US"/>
              <a:t>IRIS F2F Meeting, Jan 2023</a:t>
            </a:r>
            <a:endParaRPr lang="fr-FR"/>
          </a:p>
        </p:txBody>
      </p:sp>
      <p:sp>
        <p:nvSpPr>
          <p:cNvPr id="5" name="Espace réservé du numéro de diapositive 4"/>
          <p:cNvSpPr>
            <a:spLocks noGrp="1"/>
          </p:cNvSpPr>
          <p:nvPr>
            <p:ph type="sldNum" sz="quarter" idx="12"/>
          </p:nvPr>
        </p:nvSpPr>
        <p:spPr/>
        <p:txBody>
          <a:bodyPr/>
          <a:lstStyle/>
          <a:p>
            <a:fld id="{3F00334C-27AC-4CE4-BD41-36876353C98D}" type="slidenum">
              <a:rPr lang="fr-FR" smtClean="0"/>
              <a:pPr/>
              <a:t>‹#›</a:t>
            </a:fld>
            <a:endParaRPr lang="fr-FR"/>
          </a:p>
        </p:txBody>
      </p:sp>
    </p:spTree>
    <p:extLst>
      <p:ext uri="{BB962C8B-B14F-4D97-AF65-F5344CB8AC3E}">
        <p14:creationId xmlns:p14="http://schemas.microsoft.com/office/powerpoint/2010/main" val="1440492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en-US"/>
              <a:t>12/01/2023</a:t>
            </a:r>
            <a:endParaRPr lang="fr-FR"/>
          </a:p>
        </p:txBody>
      </p:sp>
      <p:sp>
        <p:nvSpPr>
          <p:cNvPr id="3" name="Espace réservé du pied de page 2"/>
          <p:cNvSpPr>
            <a:spLocks noGrp="1"/>
          </p:cNvSpPr>
          <p:nvPr>
            <p:ph type="ftr" sz="quarter" idx="11"/>
          </p:nvPr>
        </p:nvSpPr>
        <p:spPr/>
        <p:txBody>
          <a:bodyPr/>
          <a:lstStyle/>
          <a:p>
            <a:r>
              <a:rPr lang="en-US"/>
              <a:t>IRIS F2F Meeting, Jan 2023</a:t>
            </a:r>
            <a:endParaRPr lang="fr-FR"/>
          </a:p>
        </p:txBody>
      </p:sp>
      <p:sp>
        <p:nvSpPr>
          <p:cNvPr id="4" name="Espace réservé du numéro de diapositive 3"/>
          <p:cNvSpPr>
            <a:spLocks noGrp="1"/>
          </p:cNvSpPr>
          <p:nvPr>
            <p:ph type="sldNum" sz="quarter" idx="12"/>
          </p:nvPr>
        </p:nvSpPr>
        <p:spPr/>
        <p:txBody>
          <a:bodyPr/>
          <a:lstStyle/>
          <a:p>
            <a:fld id="{3F00334C-27AC-4CE4-BD41-36876353C98D}" type="slidenum">
              <a:rPr lang="fr-FR" smtClean="0"/>
              <a:pPr/>
              <a:t>‹#›</a:t>
            </a:fld>
            <a:endParaRPr lang="fr-FR"/>
          </a:p>
        </p:txBody>
      </p:sp>
    </p:spTree>
    <p:extLst>
      <p:ext uri="{BB962C8B-B14F-4D97-AF65-F5344CB8AC3E}">
        <p14:creationId xmlns:p14="http://schemas.microsoft.com/office/powerpoint/2010/main" val="4022189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r>
              <a:rPr lang="en-US"/>
              <a:t>12/01/2023</a:t>
            </a:r>
            <a:endParaRPr lang="fr-FR"/>
          </a:p>
        </p:txBody>
      </p:sp>
      <p:sp>
        <p:nvSpPr>
          <p:cNvPr id="6" name="Espace réservé du pied de page 5"/>
          <p:cNvSpPr>
            <a:spLocks noGrp="1"/>
          </p:cNvSpPr>
          <p:nvPr>
            <p:ph type="ftr" sz="quarter" idx="11"/>
          </p:nvPr>
        </p:nvSpPr>
        <p:spPr/>
        <p:txBody>
          <a:bodyPr/>
          <a:lstStyle/>
          <a:p>
            <a:r>
              <a:rPr lang="en-US"/>
              <a:t>IRIS F2F Meeting, Jan 2023</a:t>
            </a:r>
            <a:endParaRPr lang="fr-FR"/>
          </a:p>
        </p:txBody>
      </p:sp>
      <p:sp>
        <p:nvSpPr>
          <p:cNvPr id="7" name="Espace réservé du numéro de diapositive 6"/>
          <p:cNvSpPr>
            <a:spLocks noGrp="1"/>
          </p:cNvSpPr>
          <p:nvPr>
            <p:ph type="sldNum" sz="quarter" idx="12"/>
          </p:nvPr>
        </p:nvSpPr>
        <p:spPr/>
        <p:txBody>
          <a:bodyPr/>
          <a:lstStyle/>
          <a:p>
            <a:fld id="{3F00334C-27AC-4CE4-BD41-36876353C98D}" type="slidenum">
              <a:rPr lang="fr-FR" smtClean="0"/>
              <a:pPr/>
              <a:t>‹#›</a:t>
            </a:fld>
            <a:endParaRPr lang="fr-FR"/>
          </a:p>
        </p:txBody>
      </p:sp>
    </p:spTree>
    <p:extLst>
      <p:ext uri="{BB962C8B-B14F-4D97-AF65-F5344CB8AC3E}">
        <p14:creationId xmlns:p14="http://schemas.microsoft.com/office/powerpoint/2010/main" val="370824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r>
              <a:rPr lang="en-US"/>
              <a:t>12/01/2023</a:t>
            </a:r>
            <a:endParaRPr lang="fr-FR"/>
          </a:p>
        </p:txBody>
      </p:sp>
      <p:sp>
        <p:nvSpPr>
          <p:cNvPr id="6" name="Espace réservé du pied de page 5"/>
          <p:cNvSpPr>
            <a:spLocks noGrp="1"/>
          </p:cNvSpPr>
          <p:nvPr>
            <p:ph type="ftr" sz="quarter" idx="11"/>
          </p:nvPr>
        </p:nvSpPr>
        <p:spPr/>
        <p:txBody>
          <a:bodyPr/>
          <a:lstStyle/>
          <a:p>
            <a:r>
              <a:rPr lang="en-US"/>
              <a:t>IRIS F2F Meeting, Jan 2023</a:t>
            </a:r>
            <a:endParaRPr lang="fr-FR"/>
          </a:p>
        </p:txBody>
      </p:sp>
      <p:sp>
        <p:nvSpPr>
          <p:cNvPr id="7" name="Espace réservé du numéro de diapositive 6"/>
          <p:cNvSpPr>
            <a:spLocks noGrp="1"/>
          </p:cNvSpPr>
          <p:nvPr>
            <p:ph type="sldNum" sz="quarter" idx="12"/>
          </p:nvPr>
        </p:nvSpPr>
        <p:spPr/>
        <p:txBody>
          <a:bodyPr/>
          <a:lstStyle/>
          <a:p>
            <a:fld id="{3F00334C-27AC-4CE4-BD41-36876353C98D}" type="slidenum">
              <a:rPr lang="fr-FR" smtClean="0"/>
              <a:pPr/>
              <a:t>‹#›</a:t>
            </a:fld>
            <a:endParaRPr lang="fr-FR"/>
          </a:p>
        </p:txBody>
      </p:sp>
    </p:spTree>
    <p:extLst>
      <p:ext uri="{BB962C8B-B14F-4D97-AF65-F5344CB8AC3E}">
        <p14:creationId xmlns:p14="http://schemas.microsoft.com/office/powerpoint/2010/main" val="233010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12/01/2023</a:t>
            </a:r>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IRIS F2F Meeting, Jan 2023</a:t>
            </a:r>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00334C-27AC-4CE4-BD41-36876353C98D}" type="slidenum">
              <a:rPr lang="fr-FR" smtClean="0"/>
              <a:pPr/>
              <a:t>‹#›</a:t>
            </a:fld>
            <a:endParaRPr lang="fr-FR"/>
          </a:p>
        </p:txBody>
      </p:sp>
    </p:spTree>
    <p:extLst>
      <p:ext uri="{BB962C8B-B14F-4D97-AF65-F5344CB8AC3E}">
        <p14:creationId xmlns:p14="http://schemas.microsoft.com/office/powerpoint/2010/main" val="1937798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9936"/>
            <a:ext cx="8229600" cy="1143000"/>
          </a:xfrm>
        </p:spPr>
        <p:txBody>
          <a:bodyPr>
            <a:normAutofit/>
          </a:bodyPr>
          <a:lstStyle/>
          <a:p>
            <a:r>
              <a:rPr lang="en-GB" dirty="0"/>
              <a:t>Euclid UK on IRIS 2022/2023</a:t>
            </a:r>
          </a:p>
        </p:txBody>
      </p:sp>
      <p:sp>
        <p:nvSpPr>
          <p:cNvPr id="3" name="Content Placeholder 2"/>
          <p:cNvSpPr>
            <a:spLocks noGrp="1"/>
          </p:cNvSpPr>
          <p:nvPr>
            <p:ph idx="1"/>
          </p:nvPr>
        </p:nvSpPr>
        <p:spPr>
          <a:xfrm>
            <a:off x="457200" y="4077072"/>
            <a:ext cx="8229600" cy="2049091"/>
          </a:xfrm>
        </p:spPr>
        <p:txBody>
          <a:bodyPr>
            <a:normAutofit/>
          </a:bodyPr>
          <a:lstStyle/>
          <a:p>
            <a:pPr>
              <a:buNone/>
            </a:pPr>
            <a:r>
              <a:rPr lang="en-GB" sz="2000" dirty="0"/>
              <a:t>Mark Holliman</a:t>
            </a:r>
          </a:p>
          <a:p>
            <a:pPr>
              <a:buNone/>
            </a:pPr>
            <a:r>
              <a:rPr lang="en-GB" sz="2000" dirty="0"/>
              <a:t>SDC-UK Deputy Lead</a:t>
            </a:r>
            <a:endParaRPr lang="en-GB" sz="1800" dirty="0"/>
          </a:p>
          <a:p>
            <a:pPr lvl="1">
              <a:buNone/>
            </a:pPr>
            <a:r>
              <a:rPr lang="en-GB" sz="1800" dirty="0"/>
              <a:t>Wide Field Astronomy Unit</a:t>
            </a:r>
          </a:p>
          <a:p>
            <a:pPr lvl="1">
              <a:buNone/>
            </a:pPr>
            <a:r>
              <a:rPr lang="en-GB" sz="1800" dirty="0"/>
              <a:t>Institute for Astronomy</a:t>
            </a:r>
          </a:p>
          <a:p>
            <a:pPr lvl="1">
              <a:buNone/>
            </a:pPr>
            <a:r>
              <a:rPr lang="en-GB" sz="1800" dirty="0"/>
              <a:t>University of Edinburgh</a:t>
            </a:r>
          </a:p>
        </p:txBody>
      </p:sp>
      <p:sp>
        <p:nvSpPr>
          <p:cNvPr id="5" name="Footer Placeholder 4"/>
          <p:cNvSpPr>
            <a:spLocks noGrp="1"/>
          </p:cNvSpPr>
          <p:nvPr>
            <p:ph type="ftr" sz="quarter" idx="12"/>
          </p:nvPr>
        </p:nvSpPr>
        <p:spPr>
          <a:xfrm>
            <a:off x="2771800" y="6356350"/>
            <a:ext cx="3528392" cy="365125"/>
          </a:xfrm>
        </p:spPr>
        <p:txBody>
          <a:bodyPr/>
          <a:lstStyle/>
          <a:p>
            <a:r>
              <a:rPr lang="en-US"/>
              <a:t>IRIS F2F Meeting, Jan 2023</a:t>
            </a:r>
            <a:endParaRPr lang="fr-FR" dirty="0"/>
          </a:p>
        </p:txBody>
      </p:sp>
      <p:sp>
        <p:nvSpPr>
          <p:cNvPr id="6" name="Date Placeholder 5"/>
          <p:cNvSpPr>
            <a:spLocks noGrp="1"/>
          </p:cNvSpPr>
          <p:nvPr>
            <p:ph type="dt" sz="half" idx="10"/>
          </p:nvPr>
        </p:nvSpPr>
        <p:spPr/>
        <p:txBody>
          <a:bodyPr/>
          <a:lstStyle/>
          <a:p>
            <a:r>
              <a:rPr lang="en-US"/>
              <a:t>12/01/2023</a:t>
            </a:r>
            <a:endParaRPr lang="en-US" dirty="0"/>
          </a:p>
        </p:txBody>
      </p:sp>
      <p:pic>
        <p:nvPicPr>
          <p:cNvPr id="7" name="Picture 6">
            <a:extLst>
              <a:ext uri="{FF2B5EF4-FFF2-40B4-BE49-F238E27FC236}">
                <a16:creationId xmlns:a16="http://schemas.microsoft.com/office/drawing/2014/main" id="{BDDE38D2-97FB-4605-A75F-13EF056A545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3429000"/>
            <a:ext cx="2132854" cy="2132854"/>
          </a:xfrm>
          <a:prstGeom prst="rect">
            <a:avLst/>
          </a:prstGeom>
          <a:noFill/>
          <a:ln>
            <a:noFill/>
          </a:ln>
          <a:effectLst/>
          <a:extLst>
            <a:ext uri="{909E8E84-426E-40dd-AFC4-6F175D3DCCD1}">
              <a14:hiddenFill xmlns:lc="http://schemas.openxmlformats.org/drawingml/2006/lockedCanvas" xmlns:a14="http://schemas.microsoft.com/office/drawing/2010/main" xmlns="">
                <a:blipFill dpi="0" rotWithShape="0">
                  <a:blip/>
                  <a:srcRect/>
                  <a:stretch>
                    <a:fillRect/>
                  </a:stretch>
                </a:blipFill>
              </a14:hiddenFill>
            </a:ext>
            <a:ext uri="{91240B29-F687-4f45-9708-019B960494DF}">
              <a14:hiddenLine xmlns:lc="http://schemas.openxmlformats.org/drawingml/2006/lockedCanvas" xmlns:a14="http://schemas.microsoft.com/office/drawing/2010/main" xmlns="" w="9525" cap="flat">
                <a:solidFill>
                  <a:srgbClr val="808080"/>
                </a:solidFill>
                <a:round/>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6F512-1A65-7EB9-CD59-CC84BD61B6B5}"/>
              </a:ext>
            </a:extLst>
          </p:cNvPr>
          <p:cNvSpPr>
            <a:spLocks noGrp="1"/>
          </p:cNvSpPr>
          <p:nvPr>
            <p:ph type="title"/>
          </p:nvPr>
        </p:nvSpPr>
        <p:spPr/>
        <p:txBody>
          <a:bodyPr/>
          <a:lstStyle/>
          <a:p>
            <a:r>
              <a:rPr lang="en-GB" dirty="0"/>
              <a:t>Euclid on IRIS 2023</a:t>
            </a:r>
          </a:p>
        </p:txBody>
      </p:sp>
      <p:sp>
        <p:nvSpPr>
          <p:cNvPr id="3" name="Content Placeholder 2">
            <a:extLst>
              <a:ext uri="{FF2B5EF4-FFF2-40B4-BE49-F238E27FC236}">
                <a16:creationId xmlns:a16="http://schemas.microsoft.com/office/drawing/2014/main" id="{8C3BC965-03A0-779E-979B-22BEFEE99A1F}"/>
              </a:ext>
            </a:extLst>
          </p:cNvPr>
          <p:cNvSpPr>
            <a:spLocks noGrp="1"/>
          </p:cNvSpPr>
          <p:nvPr>
            <p:ph idx="1"/>
          </p:nvPr>
        </p:nvSpPr>
        <p:spPr/>
        <p:txBody>
          <a:bodyPr>
            <a:normAutofit fontScale="55000" lnSpcReduction="20000"/>
          </a:bodyPr>
          <a:lstStyle/>
          <a:p>
            <a:r>
              <a:rPr lang="en-US" b="1" dirty="0"/>
              <a:t>Mission Data Processing</a:t>
            </a:r>
            <a:endParaRPr lang="en-US" dirty="0"/>
          </a:p>
          <a:p>
            <a:pPr lvl="1"/>
            <a:r>
              <a:rPr lang="en-US" dirty="0"/>
              <a:t>Resource level increasing from 2022, up to 500 core years (and possibly more depending on post-launch workloads). From 2024 onwards we expect usage to grow into 2-3k cores per year.</a:t>
            </a:r>
          </a:p>
          <a:p>
            <a:pPr lvl="1"/>
            <a:r>
              <a:rPr lang="en-US" dirty="0"/>
              <a:t>Shared FS performance constraints still an issue for some pipeline processing functions.</a:t>
            </a:r>
          </a:p>
          <a:p>
            <a:pPr lvl="1"/>
            <a:r>
              <a:rPr lang="en-US" dirty="0"/>
              <a:t>GPU time requested as a backup service for PSF calibrations used in mission operations (failover for our dedicated GPU cluster at ROE).</a:t>
            </a:r>
          </a:p>
          <a:p>
            <a:r>
              <a:rPr lang="en-US" b="1" dirty="0"/>
              <a:t>OU-SHE Code Development</a:t>
            </a:r>
            <a:endParaRPr lang="en-US" dirty="0"/>
          </a:p>
          <a:p>
            <a:pPr lvl="1"/>
            <a:r>
              <a:rPr lang="en-US" dirty="0"/>
              <a:t>Resource levels will reduce in 2023 due to limited developer effort.</a:t>
            </a:r>
          </a:p>
          <a:p>
            <a:pPr lvl="1"/>
            <a:r>
              <a:rPr lang="en-US" dirty="0"/>
              <a:t>2022 was ~4500 cores, 2023 will reduce to ~2900 cores</a:t>
            </a:r>
          </a:p>
          <a:p>
            <a:pPr lvl="2"/>
            <a:r>
              <a:rPr lang="en-US" dirty="0"/>
              <a:t>~1200 cores on </a:t>
            </a:r>
            <a:r>
              <a:rPr lang="en-US" dirty="0" err="1"/>
              <a:t>Saas</a:t>
            </a:r>
            <a:r>
              <a:rPr lang="en-US" dirty="0"/>
              <a:t> cluster, ~1,700 cores on </a:t>
            </a:r>
            <a:r>
              <a:rPr lang="en-US" dirty="0" err="1"/>
              <a:t>GridPP</a:t>
            </a:r>
            <a:endParaRPr lang="en-US" dirty="0"/>
          </a:p>
          <a:p>
            <a:pPr lvl="1"/>
            <a:r>
              <a:rPr lang="en-US" dirty="0"/>
              <a:t>Usage in 2024 will likely rebound to higher levels due to more developer effort and the realities of analyzing mission data.</a:t>
            </a:r>
          </a:p>
          <a:p>
            <a:r>
              <a:rPr lang="en-US" b="1" dirty="0"/>
              <a:t>SWG Code Development</a:t>
            </a:r>
          </a:p>
          <a:p>
            <a:pPr lvl="1"/>
            <a:r>
              <a:rPr lang="en-US" dirty="0"/>
              <a:t>Resource levels will increase in 2023, especially post-launch.</a:t>
            </a:r>
          </a:p>
          <a:p>
            <a:pPr lvl="1"/>
            <a:r>
              <a:rPr lang="en-US" dirty="0"/>
              <a:t>More interesting use cases, resource needs, and resource levels are anticipated in 2024 onwards (once mission data </a:t>
            </a:r>
            <a:r>
              <a:rPr lang="en-US"/>
              <a:t>is available).</a:t>
            </a:r>
            <a:endParaRPr lang="en-US" dirty="0"/>
          </a:p>
          <a:p>
            <a:r>
              <a:rPr lang="en-US" b="1" dirty="0" err="1"/>
              <a:t>Saas</a:t>
            </a:r>
            <a:r>
              <a:rPr lang="en-US" b="1" dirty="0"/>
              <a:t> updates</a:t>
            </a:r>
          </a:p>
          <a:p>
            <a:pPr lvl="1"/>
            <a:r>
              <a:rPr lang="en-US" dirty="0"/>
              <a:t>Rebuild entire </a:t>
            </a:r>
            <a:r>
              <a:rPr lang="en-US" dirty="0" err="1"/>
              <a:t>Saas</a:t>
            </a:r>
            <a:r>
              <a:rPr lang="en-US" dirty="0"/>
              <a:t> cluster on Rocky 9</a:t>
            </a:r>
          </a:p>
          <a:p>
            <a:pPr lvl="1"/>
            <a:r>
              <a:rPr lang="en-US" dirty="0"/>
              <a:t>Migrate to site hosted </a:t>
            </a:r>
            <a:r>
              <a:rPr lang="en-US" dirty="0" err="1"/>
              <a:t>CephFS</a:t>
            </a:r>
            <a:r>
              <a:rPr lang="en-US" dirty="0"/>
              <a:t> (OpenStack Manila) at RAL SCD</a:t>
            </a:r>
            <a:endParaRPr lang="en-GB" dirty="0"/>
          </a:p>
        </p:txBody>
      </p:sp>
      <p:sp>
        <p:nvSpPr>
          <p:cNvPr id="4" name="Date Placeholder 3">
            <a:extLst>
              <a:ext uri="{FF2B5EF4-FFF2-40B4-BE49-F238E27FC236}">
                <a16:creationId xmlns:a16="http://schemas.microsoft.com/office/drawing/2014/main" id="{43FD2DF0-CA72-1049-2D59-787E8475CA15}"/>
              </a:ext>
            </a:extLst>
          </p:cNvPr>
          <p:cNvSpPr>
            <a:spLocks noGrp="1"/>
          </p:cNvSpPr>
          <p:nvPr>
            <p:ph type="dt" sz="half" idx="10"/>
          </p:nvPr>
        </p:nvSpPr>
        <p:spPr/>
        <p:txBody>
          <a:bodyPr/>
          <a:lstStyle/>
          <a:p>
            <a:r>
              <a:rPr lang="en-US"/>
              <a:t>12/01/2023</a:t>
            </a:r>
            <a:endParaRPr lang="fr-FR" dirty="0"/>
          </a:p>
        </p:txBody>
      </p:sp>
      <p:sp>
        <p:nvSpPr>
          <p:cNvPr id="5" name="Footer Placeholder 4">
            <a:extLst>
              <a:ext uri="{FF2B5EF4-FFF2-40B4-BE49-F238E27FC236}">
                <a16:creationId xmlns:a16="http://schemas.microsoft.com/office/drawing/2014/main" id="{720BD8DF-F001-1019-9B78-3BCA46E27E1B}"/>
              </a:ext>
            </a:extLst>
          </p:cNvPr>
          <p:cNvSpPr>
            <a:spLocks noGrp="1"/>
          </p:cNvSpPr>
          <p:nvPr>
            <p:ph type="ftr" sz="quarter" idx="12"/>
          </p:nvPr>
        </p:nvSpPr>
        <p:spPr/>
        <p:txBody>
          <a:bodyPr/>
          <a:lstStyle/>
          <a:p>
            <a:r>
              <a:rPr lang="en-US"/>
              <a:t>IRIS F2F Meeting, Jan 2023</a:t>
            </a:r>
            <a:endParaRPr lang="fr-FR" dirty="0"/>
          </a:p>
        </p:txBody>
      </p:sp>
    </p:spTree>
    <p:extLst>
      <p:ext uri="{BB962C8B-B14F-4D97-AF65-F5344CB8AC3E}">
        <p14:creationId xmlns:p14="http://schemas.microsoft.com/office/powerpoint/2010/main" val="2093887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Euclid Summary</a:t>
            </a:r>
          </a:p>
        </p:txBody>
      </p:sp>
      <p:sp>
        <p:nvSpPr>
          <p:cNvPr id="3" name="Content Placeholder 2"/>
          <p:cNvSpPr>
            <a:spLocks noGrp="1"/>
          </p:cNvSpPr>
          <p:nvPr>
            <p:ph idx="1"/>
          </p:nvPr>
        </p:nvSpPr>
        <p:spPr/>
        <p:txBody>
          <a:bodyPr>
            <a:normAutofit fontScale="62500" lnSpcReduction="20000"/>
          </a:bodyPr>
          <a:lstStyle/>
          <a:p>
            <a:r>
              <a:rPr lang="en-US" dirty="0"/>
              <a:t>ESA Medium-Class Mission </a:t>
            </a:r>
          </a:p>
          <a:p>
            <a:pPr lvl="1"/>
            <a:r>
              <a:rPr lang="en-US" dirty="0"/>
              <a:t>In the Cosmic Visions </a:t>
            </a:r>
            <a:r>
              <a:rPr lang="en-US" dirty="0" err="1"/>
              <a:t>Programme</a:t>
            </a:r>
            <a:r>
              <a:rPr lang="en-US" dirty="0"/>
              <a:t> </a:t>
            </a:r>
          </a:p>
          <a:p>
            <a:pPr lvl="1"/>
            <a:r>
              <a:rPr lang="en-US" dirty="0"/>
              <a:t>M2 slot (M1 Solar Orbiter, M3 PLATO)</a:t>
            </a:r>
          </a:p>
          <a:p>
            <a:pPr lvl="1"/>
            <a:r>
              <a:rPr lang="en-US" dirty="0">
                <a:solidFill>
                  <a:srgbClr val="FF0000"/>
                </a:solidFill>
              </a:rPr>
              <a:t>Due for launch on a SpaceX Falcon 9 in July 2023!</a:t>
            </a:r>
          </a:p>
          <a:p>
            <a:r>
              <a:rPr lang="en-US" dirty="0"/>
              <a:t>Largest astronomical consortium in history: 15 countries, ~2000 scientists, ~200 institutes.  Mission data processing and hosting will be spread across 9 Science Data </a:t>
            </a:r>
            <a:r>
              <a:rPr lang="en-US" dirty="0" err="1"/>
              <a:t>Centres</a:t>
            </a:r>
            <a:r>
              <a:rPr lang="en-US" dirty="0"/>
              <a:t> in Europe and US (each with different levels of commitment).</a:t>
            </a:r>
          </a:p>
          <a:p>
            <a:r>
              <a:rPr lang="en-US" dirty="0"/>
              <a:t>Scientific Objectives </a:t>
            </a:r>
          </a:p>
          <a:p>
            <a:pPr lvl="1"/>
            <a:r>
              <a:rPr lang="en-US" dirty="0"/>
              <a:t>To understand the origins of the Universe’s accelerated expansion</a:t>
            </a:r>
          </a:p>
          <a:p>
            <a:pPr lvl="1"/>
            <a:r>
              <a:rPr lang="en-US" dirty="0"/>
              <a:t>Using at least 2 independent complementary probes (5 probes total)</a:t>
            </a:r>
          </a:p>
          <a:p>
            <a:pPr lvl="1"/>
            <a:r>
              <a:rPr lang="en-US" b="1" i="1" dirty="0"/>
              <a:t>Geometry of the universe</a:t>
            </a:r>
            <a:r>
              <a:rPr lang="en-US" dirty="0"/>
              <a:t>:</a:t>
            </a:r>
          </a:p>
          <a:p>
            <a:pPr lvl="2"/>
            <a:r>
              <a:rPr lang="en-US" sz="2800" dirty="0"/>
              <a:t>Weak Lensing (WL) Galaxy Clustering (GC) </a:t>
            </a:r>
          </a:p>
          <a:p>
            <a:pPr lvl="1"/>
            <a:r>
              <a:rPr lang="en-US" b="1" i="1" dirty="0"/>
              <a:t>Cosmic history of structure formation</a:t>
            </a:r>
            <a:r>
              <a:rPr lang="en-US" dirty="0"/>
              <a:t>: </a:t>
            </a:r>
          </a:p>
          <a:p>
            <a:pPr lvl="2"/>
            <a:r>
              <a:rPr lang="en-US" sz="2800" dirty="0"/>
              <a:t>WL, Redshift Space Distortion (RSD), Clusters of Galaxies (CL) </a:t>
            </a:r>
          </a:p>
        </p:txBody>
      </p:sp>
      <p:sp>
        <p:nvSpPr>
          <p:cNvPr id="4" name="Date Placeholder 3"/>
          <p:cNvSpPr>
            <a:spLocks noGrp="1"/>
          </p:cNvSpPr>
          <p:nvPr>
            <p:ph type="dt" sz="half" idx="10"/>
          </p:nvPr>
        </p:nvSpPr>
        <p:spPr/>
        <p:txBody>
          <a:bodyPr/>
          <a:lstStyle/>
          <a:p>
            <a:r>
              <a:rPr lang="en-US"/>
              <a:t>12/01/2023</a:t>
            </a:r>
            <a:endParaRPr lang="fr-FR" dirty="0"/>
          </a:p>
        </p:txBody>
      </p:sp>
      <p:sp>
        <p:nvSpPr>
          <p:cNvPr id="5" name="Footer Placeholder 4"/>
          <p:cNvSpPr>
            <a:spLocks noGrp="1"/>
          </p:cNvSpPr>
          <p:nvPr>
            <p:ph type="ftr" sz="quarter" idx="12"/>
          </p:nvPr>
        </p:nvSpPr>
        <p:spPr/>
        <p:txBody>
          <a:bodyPr/>
          <a:lstStyle/>
          <a:p>
            <a:r>
              <a:rPr lang="en-US"/>
              <a:t>IRIS F2F Meeting, Jan 2023</a:t>
            </a:r>
            <a:endParaRPr lang="fr-FR" dirty="0"/>
          </a:p>
        </p:txBody>
      </p:sp>
      <p:pic>
        <p:nvPicPr>
          <p:cNvPr id="9" name="Picture 8" descr="A picture containing shape&#10;&#10;Description automatically generated">
            <a:extLst>
              <a:ext uri="{FF2B5EF4-FFF2-40B4-BE49-F238E27FC236}">
                <a16:creationId xmlns:a16="http://schemas.microsoft.com/office/drawing/2014/main" id="{7A28409E-E634-28FF-963C-54993F845F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566551"/>
            <a:ext cx="2081171" cy="2067297"/>
          </a:xfrm>
          <a:prstGeom prst="rect">
            <a:avLst/>
          </a:prstGeom>
        </p:spPr>
      </p:pic>
      <p:pic>
        <p:nvPicPr>
          <p:cNvPr id="11" name="Picture 10" descr="A picture containing sky, outdoor, transport, rocket&#10;&#10;Description automatically generated">
            <a:extLst>
              <a:ext uri="{FF2B5EF4-FFF2-40B4-BE49-F238E27FC236}">
                <a16:creationId xmlns:a16="http://schemas.microsoft.com/office/drawing/2014/main" id="{9F4CD839-AAC9-1073-B82E-E1890E7C55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668344" y="3645024"/>
            <a:ext cx="1315742" cy="219854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23402-504F-4D0F-B26E-24C94572014B}"/>
              </a:ext>
            </a:extLst>
          </p:cNvPr>
          <p:cNvSpPr>
            <a:spLocks noGrp="1"/>
          </p:cNvSpPr>
          <p:nvPr>
            <p:ph type="title"/>
          </p:nvPr>
        </p:nvSpPr>
        <p:spPr>
          <a:xfrm>
            <a:off x="457200" y="274638"/>
            <a:ext cx="8229600" cy="1143000"/>
          </a:xfrm>
        </p:spPr>
        <p:txBody>
          <a:bodyPr anchor="ctr">
            <a:normAutofit/>
          </a:bodyPr>
          <a:lstStyle/>
          <a:p>
            <a:r>
              <a:rPr lang="en-GB" dirty="0"/>
              <a:t>Euclid UK on IRIS in 2022</a:t>
            </a:r>
          </a:p>
        </p:txBody>
      </p:sp>
      <p:sp>
        <p:nvSpPr>
          <p:cNvPr id="4" name="Date Placeholder 3">
            <a:extLst>
              <a:ext uri="{FF2B5EF4-FFF2-40B4-BE49-F238E27FC236}">
                <a16:creationId xmlns:a16="http://schemas.microsoft.com/office/drawing/2014/main" id="{B46FACF8-D51C-46F1-8FA9-AA7FCA473840}"/>
              </a:ext>
            </a:extLst>
          </p:cNvPr>
          <p:cNvSpPr>
            <a:spLocks noGrp="1"/>
          </p:cNvSpPr>
          <p:nvPr>
            <p:ph type="dt" sz="half" idx="10"/>
          </p:nvPr>
        </p:nvSpPr>
        <p:spPr>
          <a:xfrm>
            <a:off x="457200" y="6356350"/>
            <a:ext cx="2133600" cy="365125"/>
          </a:xfrm>
        </p:spPr>
        <p:txBody>
          <a:bodyPr anchor="ctr">
            <a:normAutofit/>
          </a:bodyPr>
          <a:lstStyle/>
          <a:p>
            <a:pPr>
              <a:spcAft>
                <a:spcPts val="600"/>
              </a:spcAft>
            </a:pPr>
            <a:r>
              <a:rPr lang="en-US"/>
              <a:t>12/01/2023</a:t>
            </a:r>
            <a:endParaRPr lang="fr-FR"/>
          </a:p>
        </p:txBody>
      </p:sp>
      <p:sp>
        <p:nvSpPr>
          <p:cNvPr id="5" name="Footer Placeholder 4">
            <a:extLst>
              <a:ext uri="{FF2B5EF4-FFF2-40B4-BE49-F238E27FC236}">
                <a16:creationId xmlns:a16="http://schemas.microsoft.com/office/drawing/2014/main" id="{F3A06DE5-F1D0-40C8-9FAB-AB062A8A61A0}"/>
              </a:ext>
            </a:extLst>
          </p:cNvPr>
          <p:cNvSpPr>
            <a:spLocks noGrp="1"/>
          </p:cNvSpPr>
          <p:nvPr>
            <p:ph type="ftr" sz="quarter" idx="12"/>
          </p:nvPr>
        </p:nvSpPr>
        <p:spPr>
          <a:xfrm>
            <a:off x="3124200" y="6356350"/>
            <a:ext cx="2895600" cy="365125"/>
          </a:xfrm>
        </p:spPr>
        <p:txBody>
          <a:bodyPr anchor="ctr">
            <a:normAutofit/>
          </a:bodyPr>
          <a:lstStyle/>
          <a:p>
            <a:pPr>
              <a:spcAft>
                <a:spcPts val="600"/>
              </a:spcAft>
            </a:pPr>
            <a:r>
              <a:rPr lang="en-US"/>
              <a:t>IRIS F2F Meeting, Jan 2023</a:t>
            </a:r>
            <a:endParaRPr lang="fr-FR"/>
          </a:p>
        </p:txBody>
      </p:sp>
      <p:graphicFrame>
        <p:nvGraphicFramePr>
          <p:cNvPr id="7" name="Content Placeholder 2">
            <a:extLst>
              <a:ext uri="{FF2B5EF4-FFF2-40B4-BE49-F238E27FC236}">
                <a16:creationId xmlns:a16="http://schemas.microsoft.com/office/drawing/2014/main" id="{E589AB01-5F4B-AFC3-F25A-98163FD4776A}"/>
              </a:ext>
            </a:extLst>
          </p:cNvPr>
          <p:cNvGraphicFramePr>
            <a:graphicFrameLocks noGrp="1"/>
          </p:cNvGraphicFramePr>
          <p:nvPr>
            <p:ph idx="1"/>
            <p:extLst>
              <p:ext uri="{D42A27DB-BD31-4B8C-83A1-F6EECF244321}">
                <p14:modId xmlns:p14="http://schemas.microsoft.com/office/powerpoint/2010/main" val="4055260169"/>
              </p:ext>
            </p:extLst>
          </p:nvPr>
        </p:nvGraphicFramePr>
        <p:xfrm>
          <a:off x="457200" y="1196752"/>
          <a:ext cx="8229600" cy="49294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2842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EED07-3FF5-25EF-9951-32394853E389}"/>
              </a:ext>
            </a:extLst>
          </p:cNvPr>
          <p:cNvSpPr>
            <a:spLocks noGrp="1"/>
          </p:cNvSpPr>
          <p:nvPr>
            <p:ph type="title"/>
          </p:nvPr>
        </p:nvSpPr>
        <p:spPr/>
        <p:txBody>
          <a:bodyPr/>
          <a:lstStyle/>
          <a:p>
            <a:r>
              <a:rPr lang="en-GB" dirty="0"/>
              <a:t>OU-SHE Code Development 2022</a:t>
            </a:r>
          </a:p>
        </p:txBody>
      </p:sp>
      <p:pic>
        <p:nvPicPr>
          <p:cNvPr id="7" name="Content Placeholder 6" descr="Chart, diagram&#10;&#10;Description automatically generated">
            <a:extLst>
              <a:ext uri="{FF2B5EF4-FFF2-40B4-BE49-F238E27FC236}">
                <a16:creationId xmlns:a16="http://schemas.microsoft.com/office/drawing/2014/main" id="{7D3CA98A-4BF4-8AEA-7C78-313D0312CD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46782" y="3236137"/>
            <a:ext cx="4285458" cy="3217199"/>
          </a:xfrm>
        </p:spPr>
      </p:pic>
      <p:sp>
        <p:nvSpPr>
          <p:cNvPr id="4" name="Date Placeholder 3">
            <a:extLst>
              <a:ext uri="{FF2B5EF4-FFF2-40B4-BE49-F238E27FC236}">
                <a16:creationId xmlns:a16="http://schemas.microsoft.com/office/drawing/2014/main" id="{29F1E07C-C0E3-8CE2-8152-79943C2CF2BF}"/>
              </a:ext>
            </a:extLst>
          </p:cNvPr>
          <p:cNvSpPr>
            <a:spLocks noGrp="1"/>
          </p:cNvSpPr>
          <p:nvPr>
            <p:ph type="dt" sz="half" idx="10"/>
          </p:nvPr>
        </p:nvSpPr>
        <p:spPr/>
        <p:txBody>
          <a:bodyPr/>
          <a:lstStyle/>
          <a:p>
            <a:r>
              <a:rPr lang="en-US"/>
              <a:t>12/01/2023</a:t>
            </a:r>
            <a:endParaRPr lang="fr-FR" dirty="0"/>
          </a:p>
        </p:txBody>
      </p:sp>
      <p:sp>
        <p:nvSpPr>
          <p:cNvPr id="5" name="Footer Placeholder 4">
            <a:extLst>
              <a:ext uri="{FF2B5EF4-FFF2-40B4-BE49-F238E27FC236}">
                <a16:creationId xmlns:a16="http://schemas.microsoft.com/office/drawing/2014/main" id="{6010DBAB-A6C1-5C6B-6275-1719885FB789}"/>
              </a:ext>
            </a:extLst>
          </p:cNvPr>
          <p:cNvSpPr>
            <a:spLocks noGrp="1"/>
          </p:cNvSpPr>
          <p:nvPr>
            <p:ph type="ftr" sz="quarter" idx="12"/>
          </p:nvPr>
        </p:nvSpPr>
        <p:spPr/>
        <p:txBody>
          <a:bodyPr/>
          <a:lstStyle/>
          <a:p>
            <a:r>
              <a:rPr lang="en-US"/>
              <a:t>IRIS F2F Meeting, Jan 2023</a:t>
            </a:r>
            <a:endParaRPr lang="fr-FR" dirty="0"/>
          </a:p>
        </p:txBody>
      </p:sp>
      <p:sp>
        <p:nvSpPr>
          <p:cNvPr id="9" name="TextBox 8">
            <a:extLst>
              <a:ext uri="{FF2B5EF4-FFF2-40B4-BE49-F238E27FC236}">
                <a16:creationId xmlns:a16="http://schemas.microsoft.com/office/drawing/2014/main" id="{1B5ACDFE-8203-8EFD-7DB9-493130C27D5B}"/>
              </a:ext>
            </a:extLst>
          </p:cNvPr>
          <p:cNvSpPr txBox="1"/>
          <p:nvPr/>
        </p:nvSpPr>
        <p:spPr>
          <a:xfrm>
            <a:off x="457199" y="1419753"/>
            <a:ext cx="8358023" cy="2062103"/>
          </a:xfrm>
          <a:prstGeom prst="rect">
            <a:avLst/>
          </a:prstGeom>
          <a:noFill/>
        </p:spPr>
        <p:txBody>
          <a:bodyPr wrap="square">
            <a:spAutoFit/>
          </a:bodyPr>
          <a:lstStyle/>
          <a:p>
            <a:r>
              <a:rPr lang="en-GB" sz="1600" b="1" dirty="0"/>
              <a:t>Description of work</a:t>
            </a:r>
            <a:r>
              <a:rPr lang="en-GB" sz="1600" dirty="0"/>
              <a:t>: The success of Euclid to measure Dark Energy to the required accuracy relies on the ability to extract a tiny Weak Gravitational Lensing signal (a 1% distortion of galaxy shapes) to high-precision (an error on the measured distortion of 0.001%) and high accuracy (residual biases in the measured distortion below 0.001%), per galaxy (on average), from a large data-set (1.5 billion galaxy images). Both errors and biases are picked up at every step of the analysis. We are tasked with testing the galaxy model-fitting algorithm the UK has developed to extract this signal and to demonstrate it will work on the Euclid data, ahead of ESA Review and code-freezing for Launch.</a:t>
            </a:r>
          </a:p>
        </p:txBody>
      </p:sp>
    </p:spTree>
    <p:extLst>
      <p:ext uri="{BB962C8B-B14F-4D97-AF65-F5344CB8AC3E}">
        <p14:creationId xmlns:p14="http://schemas.microsoft.com/office/powerpoint/2010/main" val="1180370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34A5F-96E6-49BE-925F-A52AF39F3AB7}"/>
              </a:ext>
            </a:extLst>
          </p:cNvPr>
          <p:cNvSpPr>
            <a:spLocks noGrp="1"/>
          </p:cNvSpPr>
          <p:nvPr>
            <p:ph type="title"/>
          </p:nvPr>
        </p:nvSpPr>
        <p:spPr/>
        <p:txBody>
          <a:bodyPr/>
          <a:lstStyle/>
          <a:p>
            <a:r>
              <a:rPr lang="en-GB" dirty="0"/>
              <a:t>OU-SHE Code Development 2022</a:t>
            </a:r>
          </a:p>
        </p:txBody>
      </p:sp>
      <p:sp>
        <p:nvSpPr>
          <p:cNvPr id="3" name="Content Placeholder 2">
            <a:extLst>
              <a:ext uri="{FF2B5EF4-FFF2-40B4-BE49-F238E27FC236}">
                <a16:creationId xmlns:a16="http://schemas.microsoft.com/office/drawing/2014/main" id="{93BF6D4E-B0E2-4287-81EC-0AD316A7891E}"/>
              </a:ext>
            </a:extLst>
          </p:cNvPr>
          <p:cNvSpPr>
            <a:spLocks noGrp="1"/>
          </p:cNvSpPr>
          <p:nvPr>
            <p:ph idx="1"/>
          </p:nvPr>
        </p:nvSpPr>
        <p:spPr/>
        <p:txBody>
          <a:bodyPr>
            <a:normAutofit fontScale="25000" lnSpcReduction="20000"/>
          </a:bodyPr>
          <a:lstStyle/>
          <a:p>
            <a:r>
              <a:rPr lang="en-GB" sz="8000" b="1" dirty="0"/>
              <a:t>Main Development Activities</a:t>
            </a:r>
            <a:endParaRPr lang="en-GB" sz="8000" dirty="0"/>
          </a:p>
          <a:p>
            <a:pPr lvl="2"/>
            <a:r>
              <a:rPr lang="en-GB" sz="7200" b="1" dirty="0" err="1"/>
              <a:t>LensMC</a:t>
            </a:r>
            <a:r>
              <a:rPr lang="en-GB" sz="7200" b="1" dirty="0"/>
              <a:t> algorithm testing: </a:t>
            </a:r>
            <a:r>
              <a:rPr lang="en-GB" sz="7200" dirty="0"/>
              <a:t>Large scale tests of shape measurement on simulated galaxies</a:t>
            </a:r>
            <a:endParaRPr lang="en-GB" sz="7200" b="1" dirty="0"/>
          </a:p>
          <a:p>
            <a:pPr lvl="2"/>
            <a:r>
              <a:rPr lang="en-GB" sz="7200" b="1" dirty="0"/>
              <a:t>SHE pipeline sensitivity testing:</a:t>
            </a:r>
            <a:r>
              <a:rPr lang="en-GB" sz="7200" dirty="0"/>
              <a:t> Large scale tests of SHE pipeline on simulated images</a:t>
            </a:r>
          </a:p>
          <a:p>
            <a:pPr lvl="2"/>
            <a:r>
              <a:rPr lang="en-GB" sz="7200" b="1" dirty="0"/>
              <a:t>PSF calibration testing:</a:t>
            </a:r>
            <a:r>
              <a:rPr lang="en-GB" sz="7200" dirty="0"/>
              <a:t> Calibration routine tests using GPUs (</a:t>
            </a:r>
            <a:r>
              <a:rPr lang="en-GB" sz="7200" dirty="0" err="1"/>
              <a:t>nVidia</a:t>
            </a:r>
            <a:r>
              <a:rPr lang="en-GB" sz="7200" dirty="0"/>
              <a:t> A100 40GB)</a:t>
            </a:r>
          </a:p>
          <a:p>
            <a:r>
              <a:rPr lang="en-GB" sz="8000" b="1" dirty="0"/>
              <a:t>Use of IRIS Resources</a:t>
            </a:r>
          </a:p>
          <a:p>
            <a:pPr lvl="1"/>
            <a:r>
              <a:rPr lang="en-GB" sz="7200" dirty="0" err="1"/>
              <a:t>Saas</a:t>
            </a:r>
            <a:r>
              <a:rPr lang="en-GB" sz="7200" dirty="0"/>
              <a:t> cluster (~4,500 cores) across RAL, Cambridge, and Imperial</a:t>
            </a:r>
          </a:p>
          <a:p>
            <a:pPr lvl="2"/>
            <a:r>
              <a:rPr lang="en-GB" sz="6400" dirty="0"/>
              <a:t>RAL and Cambridge partitions largely used for SHE pipeline </a:t>
            </a:r>
            <a:r>
              <a:rPr lang="en-GB" sz="6400" dirty="0" err="1"/>
              <a:t>sensitiy</a:t>
            </a:r>
            <a:r>
              <a:rPr lang="en-GB" sz="6400" dirty="0"/>
              <a:t> testing, large scale generation and analysis of simulated galaxy images</a:t>
            </a:r>
          </a:p>
          <a:p>
            <a:pPr lvl="1"/>
            <a:r>
              <a:rPr lang="en-GB" sz="6400" dirty="0"/>
              <a:t>~90% of Imperial allocation was switched over to </a:t>
            </a:r>
            <a:r>
              <a:rPr lang="en-GB" sz="6400" dirty="0" err="1"/>
              <a:t>GridPP</a:t>
            </a:r>
            <a:r>
              <a:rPr lang="en-GB" sz="6400" dirty="0"/>
              <a:t> in September to allow for opportunistic use of Grid resources by </a:t>
            </a:r>
            <a:r>
              <a:rPr lang="en-GB" sz="6400" dirty="0" err="1"/>
              <a:t>LensMC</a:t>
            </a:r>
            <a:r>
              <a:rPr lang="en-GB" sz="6400" dirty="0"/>
              <a:t> tests. </a:t>
            </a:r>
            <a:r>
              <a:rPr lang="en-GB" sz="6400" dirty="0" err="1"/>
              <a:t>LensMC</a:t>
            </a:r>
            <a:r>
              <a:rPr lang="en-GB" sz="6400" dirty="0"/>
              <a:t> developers started runs mid-summer, and at times utilized &gt;~10k cores for a testing campaign. We subsequently created the EuclidUK.net VO, and are officially on the grid now. This will likely remain in place for 2023.</a:t>
            </a:r>
            <a:endParaRPr lang="en-GB" sz="7200" dirty="0"/>
          </a:p>
          <a:p>
            <a:pPr lvl="1"/>
            <a:r>
              <a:rPr lang="en-GB" sz="8000" dirty="0"/>
              <a:t>GPU at Cambridge</a:t>
            </a:r>
          </a:p>
          <a:p>
            <a:pPr lvl="2"/>
            <a:r>
              <a:rPr lang="en-GB" sz="7200" dirty="0"/>
              <a:t>PSF routines were tested on the Cambridge cluster GPU nodes</a:t>
            </a:r>
          </a:p>
          <a:p>
            <a:pPr lvl="1"/>
            <a:endParaRPr lang="en-GB" dirty="0"/>
          </a:p>
        </p:txBody>
      </p:sp>
      <p:sp>
        <p:nvSpPr>
          <p:cNvPr id="4" name="Date Placeholder 3">
            <a:extLst>
              <a:ext uri="{FF2B5EF4-FFF2-40B4-BE49-F238E27FC236}">
                <a16:creationId xmlns:a16="http://schemas.microsoft.com/office/drawing/2014/main" id="{05213560-2A21-457C-B9A5-B8E3F0658DBA}"/>
              </a:ext>
            </a:extLst>
          </p:cNvPr>
          <p:cNvSpPr>
            <a:spLocks noGrp="1"/>
          </p:cNvSpPr>
          <p:nvPr>
            <p:ph type="dt" sz="half" idx="10"/>
          </p:nvPr>
        </p:nvSpPr>
        <p:spPr/>
        <p:txBody>
          <a:bodyPr/>
          <a:lstStyle/>
          <a:p>
            <a:r>
              <a:rPr lang="en-US"/>
              <a:t>12/01/2023</a:t>
            </a:r>
            <a:endParaRPr lang="fr-FR" dirty="0"/>
          </a:p>
        </p:txBody>
      </p:sp>
      <p:sp>
        <p:nvSpPr>
          <p:cNvPr id="5" name="Footer Placeholder 4">
            <a:extLst>
              <a:ext uri="{FF2B5EF4-FFF2-40B4-BE49-F238E27FC236}">
                <a16:creationId xmlns:a16="http://schemas.microsoft.com/office/drawing/2014/main" id="{FCEB6738-28C9-4358-B2A7-935646B4D43D}"/>
              </a:ext>
            </a:extLst>
          </p:cNvPr>
          <p:cNvSpPr>
            <a:spLocks noGrp="1"/>
          </p:cNvSpPr>
          <p:nvPr>
            <p:ph type="ftr" sz="quarter" idx="12"/>
          </p:nvPr>
        </p:nvSpPr>
        <p:spPr/>
        <p:txBody>
          <a:bodyPr/>
          <a:lstStyle/>
          <a:p>
            <a:r>
              <a:rPr lang="en-US"/>
              <a:t>IRIS F2F Meeting, Jan 2023</a:t>
            </a:r>
            <a:endParaRPr lang="fr-FR" dirty="0"/>
          </a:p>
        </p:txBody>
      </p:sp>
    </p:spTree>
    <p:extLst>
      <p:ext uri="{BB962C8B-B14F-4D97-AF65-F5344CB8AC3E}">
        <p14:creationId xmlns:p14="http://schemas.microsoft.com/office/powerpoint/2010/main" val="796767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DDCFD-CFC8-490C-895F-E07BB3AC2991}"/>
              </a:ext>
            </a:extLst>
          </p:cNvPr>
          <p:cNvSpPr>
            <a:spLocks noGrp="1"/>
          </p:cNvSpPr>
          <p:nvPr>
            <p:ph type="title"/>
          </p:nvPr>
        </p:nvSpPr>
        <p:spPr/>
        <p:txBody>
          <a:bodyPr/>
          <a:lstStyle/>
          <a:p>
            <a:r>
              <a:rPr lang="en-GB" dirty="0"/>
              <a:t>Mission Data Processing</a:t>
            </a:r>
          </a:p>
        </p:txBody>
      </p:sp>
      <p:sp>
        <p:nvSpPr>
          <p:cNvPr id="3" name="Content Placeholder 2">
            <a:extLst>
              <a:ext uri="{FF2B5EF4-FFF2-40B4-BE49-F238E27FC236}">
                <a16:creationId xmlns:a16="http://schemas.microsoft.com/office/drawing/2014/main" id="{17A8B623-44D0-4203-ADA0-1F528E1AAC0E}"/>
              </a:ext>
            </a:extLst>
          </p:cNvPr>
          <p:cNvSpPr>
            <a:spLocks noGrp="1"/>
          </p:cNvSpPr>
          <p:nvPr>
            <p:ph idx="1"/>
          </p:nvPr>
        </p:nvSpPr>
        <p:spPr>
          <a:xfrm>
            <a:off x="457200" y="1600200"/>
            <a:ext cx="8229600" cy="4277072"/>
          </a:xfrm>
        </p:spPr>
        <p:txBody>
          <a:bodyPr>
            <a:normAutofit fontScale="47500" lnSpcReduction="20000"/>
          </a:bodyPr>
          <a:lstStyle/>
          <a:p>
            <a:r>
              <a:rPr lang="en-GB" b="1" dirty="0"/>
              <a:t>Description of work</a:t>
            </a:r>
            <a:r>
              <a:rPr lang="en-GB" dirty="0"/>
              <a:t>: Euclid Mission Data Processing will be performed at 9 Science Data Centres (SDCs) across Europe and the US.  Each SDC will process a subsection of the sky using the full Euclid pipeline, and resulting data will be hosted at archive nodes at each SDC throughout the mission. The expected processing workflow will follow these steps:</a:t>
            </a:r>
          </a:p>
          <a:p>
            <a:pPr marL="971550" lvl="1" indent="-514350">
              <a:buFont typeface="+mj-lt"/>
              <a:buAutoNum type="arabicPeriod"/>
            </a:pPr>
            <a:r>
              <a:rPr lang="en-GB" dirty="0"/>
              <a:t>Telescope data is transferred from satellite to ESAC.  Level 1 processing occurs locally (removal of instrumentation effects, insertion of metadata).</a:t>
            </a:r>
          </a:p>
          <a:p>
            <a:pPr marL="971550" lvl="1" indent="-514350">
              <a:buFont typeface="+mj-lt"/>
              <a:buAutoNum type="arabicPeriod"/>
            </a:pPr>
            <a:r>
              <a:rPr lang="en-GB" dirty="0"/>
              <a:t>Level 1 data is copied to target SDCs (targets are determined by national Mission Level Agreements, and distribution is handled automatically by the archive).  Associated external data (DES, LSST, etc) is distributed to the target SDCs (this could occur prior to arrival of Level 1 data).</a:t>
            </a:r>
          </a:p>
          <a:p>
            <a:pPr marL="971550" lvl="1" indent="-514350">
              <a:buFont typeface="+mj-lt"/>
              <a:buAutoNum type="arabicPeriod"/>
            </a:pPr>
            <a:r>
              <a:rPr lang="en-GB" dirty="0"/>
              <a:t>Level 2 data is generated at each SDC by running the full Euclid pipeline end-to-end on the local data (both mission and external).  Results are stored in a local archive node, and registered with the central archive. </a:t>
            </a:r>
          </a:p>
          <a:p>
            <a:pPr marL="971550" lvl="1" indent="-514350">
              <a:buFont typeface="+mj-lt"/>
              <a:buAutoNum type="arabicPeriod"/>
            </a:pPr>
            <a:r>
              <a:rPr lang="en-GB" dirty="0"/>
              <a:t>Necessary data products are moved to Level 3 SDCs for processing of Level 3 data (LE3 data is expected to require specialized infrastructure in many cases, such as GPUs or large shared memory machines).  </a:t>
            </a:r>
          </a:p>
          <a:p>
            <a:pPr marL="971550" lvl="1" indent="-514350">
              <a:buFont typeface="+mj-lt"/>
              <a:buAutoNum type="arabicPeriod"/>
            </a:pPr>
            <a:r>
              <a:rPr lang="en-GB" dirty="0"/>
              <a:t>Data Release products are declared by the Science Ground Segment Operators and then copied back to the Science Operations Centre (SOC) at ESAC for official release to the community.</a:t>
            </a:r>
          </a:p>
          <a:p>
            <a:pPr marL="971550" lvl="1" indent="-514350">
              <a:buFont typeface="+mj-lt"/>
              <a:buAutoNum type="arabicPeriod"/>
            </a:pPr>
            <a:r>
              <a:rPr lang="en-GB" dirty="0"/>
              <a:t>Older release data, and or intermediate data products, are moved from disk to tape on a regular schedule.  The data movement is handled by the archive nodes, using local storage services.</a:t>
            </a:r>
          </a:p>
        </p:txBody>
      </p:sp>
      <p:sp>
        <p:nvSpPr>
          <p:cNvPr id="4" name="Date Placeholder 3">
            <a:extLst>
              <a:ext uri="{FF2B5EF4-FFF2-40B4-BE49-F238E27FC236}">
                <a16:creationId xmlns:a16="http://schemas.microsoft.com/office/drawing/2014/main" id="{1DAEFC55-26B5-4B45-9C7A-5CD6FC5830A8}"/>
              </a:ext>
            </a:extLst>
          </p:cNvPr>
          <p:cNvSpPr>
            <a:spLocks noGrp="1"/>
          </p:cNvSpPr>
          <p:nvPr>
            <p:ph type="dt" sz="half" idx="10"/>
          </p:nvPr>
        </p:nvSpPr>
        <p:spPr/>
        <p:txBody>
          <a:bodyPr/>
          <a:lstStyle/>
          <a:p>
            <a:r>
              <a:rPr lang="en-US"/>
              <a:t>12/01/2023</a:t>
            </a:r>
            <a:endParaRPr lang="fr-FR" dirty="0"/>
          </a:p>
        </p:txBody>
      </p:sp>
      <p:sp>
        <p:nvSpPr>
          <p:cNvPr id="5" name="Footer Placeholder 4">
            <a:extLst>
              <a:ext uri="{FF2B5EF4-FFF2-40B4-BE49-F238E27FC236}">
                <a16:creationId xmlns:a16="http://schemas.microsoft.com/office/drawing/2014/main" id="{16B3992F-1E75-4381-B659-04F47A79B2CE}"/>
              </a:ext>
            </a:extLst>
          </p:cNvPr>
          <p:cNvSpPr>
            <a:spLocks noGrp="1"/>
          </p:cNvSpPr>
          <p:nvPr>
            <p:ph type="ftr" sz="quarter" idx="12"/>
          </p:nvPr>
        </p:nvSpPr>
        <p:spPr/>
        <p:txBody>
          <a:bodyPr/>
          <a:lstStyle/>
          <a:p>
            <a:r>
              <a:rPr lang="en-US"/>
              <a:t>IRIS F2F Meeting, Jan 2023</a:t>
            </a:r>
            <a:endParaRPr lang="fr-FR" dirty="0"/>
          </a:p>
        </p:txBody>
      </p:sp>
    </p:spTree>
    <p:extLst>
      <p:ext uri="{BB962C8B-B14F-4D97-AF65-F5344CB8AC3E}">
        <p14:creationId xmlns:p14="http://schemas.microsoft.com/office/powerpoint/2010/main" val="617885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3AB84-359B-495D-8CB0-2198618CD7E5}"/>
              </a:ext>
            </a:extLst>
          </p:cNvPr>
          <p:cNvSpPr>
            <a:spLocks noGrp="1"/>
          </p:cNvSpPr>
          <p:nvPr>
            <p:ph type="title"/>
          </p:nvPr>
        </p:nvSpPr>
        <p:spPr/>
        <p:txBody>
          <a:bodyPr/>
          <a:lstStyle/>
          <a:p>
            <a:r>
              <a:rPr lang="en-GB" dirty="0"/>
              <a:t>SDC-UK Architecture</a:t>
            </a:r>
          </a:p>
        </p:txBody>
      </p:sp>
      <p:sp>
        <p:nvSpPr>
          <p:cNvPr id="4" name="Date Placeholder 3">
            <a:extLst>
              <a:ext uri="{FF2B5EF4-FFF2-40B4-BE49-F238E27FC236}">
                <a16:creationId xmlns:a16="http://schemas.microsoft.com/office/drawing/2014/main" id="{97034FFC-7B04-46FE-B48D-F4B57C379BE5}"/>
              </a:ext>
            </a:extLst>
          </p:cNvPr>
          <p:cNvSpPr>
            <a:spLocks noGrp="1"/>
          </p:cNvSpPr>
          <p:nvPr>
            <p:ph type="dt" sz="half" idx="10"/>
          </p:nvPr>
        </p:nvSpPr>
        <p:spPr/>
        <p:txBody>
          <a:bodyPr/>
          <a:lstStyle/>
          <a:p>
            <a:r>
              <a:rPr lang="en-US"/>
              <a:t>12/01/2023</a:t>
            </a:r>
            <a:endParaRPr lang="fr-FR" dirty="0"/>
          </a:p>
        </p:txBody>
      </p:sp>
      <p:sp>
        <p:nvSpPr>
          <p:cNvPr id="5" name="Footer Placeholder 4">
            <a:extLst>
              <a:ext uri="{FF2B5EF4-FFF2-40B4-BE49-F238E27FC236}">
                <a16:creationId xmlns:a16="http://schemas.microsoft.com/office/drawing/2014/main" id="{BD974BF5-038A-4ED7-AA28-E1B7F8B4F854}"/>
              </a:ext>
            </a:extLst>
          </p:cNvPr>
          <p:cNvSpPr>
            <a:spLocks noGrp="1"/>
          </p:cNvSpPr>
          <p:nvPr>
            <p:ph type="ftr" sz="quarter" idx="12"/>
          </p:nvPr>
        </p:nvSpPr>
        <p:spPr/>
        <p:txBody>
          <a:bodyPr/>
          <a:lstStyle/>
          <a:p>
            <a:r>
              <a:rPr lang="en-US"/>
              <a:t>IRIS F2F Meeting, Jan 2023</a:t>
            </a:r>
            <a:endParaRPr lang="fr-FR" dirty="0"/>
          </a:p>
        </p:txBody>
      </p:sp>
      <p:pic>
        <p:nvPicPr>
          <p:cNvPr id="8" name="Picture 7">
            <a:extLst>
              <a:ext uri="{FF2B5EF4-FFF2-40B4-BE49-F238E27FC236}">
                <a16:creationId xmlns:a16="http://schemas.microsoft.com/office/drawing/2014/main" id="{82AB22DA-A23B-44CC-8C9A-43C5EC59F5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421151"/>
            <a:ext cx="8229600" cy="4629150"/>
          </a:xfrm>
          <a:prstGeom prst="rect">
            <a:avLst/>
          </a:prstGeom>
        </p:spPr>
      </p:pic>
    </p:spTree>
    <p:extLst>
      <p:ext uri="{BB962C8B-B14F-4D97-AF65-F5344CB8AC3E}">
        <p14:creationId xmlns:p14="http://schemas.microsoft.com/office/powerpoint/2010/main" val="3245081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5F2CB-B755-4BF6-8C01-AE54C2C019AE}"/>
              </a:ext>
            </a:extLst>
          </p:cNvPr>
          <p:cNvSpPr>
            <a:spLocks noGrp="1"/>
          </p:cNvSpPr>
          <p:nvPr>
            <p:ph type="title"/>
          </p:nvPr>
        </p:nvSpPr>
        <p:spPr>
          <a:xfrm>
            <a:off x="457200" y="274638"/>
            <a:ext cx="8229600" cy="1143000"/>
          </a:xfrm>
        </p:spPr>
        <p:txBody>
          <a:bodyPr anchor="ctr">
            <a:normAutofit/>
          </a:bodyPr>
          <a:lstStyle/>
          <a:p>
            <a:r>
              <a:rPr lang="en-GB" dirty="0"/>
              <a:t>Mission Data Processing </a:t>
            </a:r>
            <a:r>
              <a:rPr lang="en-GB" dirty="0" err="1"/>
              <a:t>con’t</a:t>
            </a:r>
            <a:endParaRPr lang="en-GB" dirty="0"/>
          </a:p>
        </p:txBody>
      </p:sp>
      <p:sp>
        <p:nvSpPr>
          <p:cNvPr id="4" name="Date Placeholder 3">
            <a:extLst>
              <a:ext uri="{FF2B5EF4-FFF2-40B4-BE49-F238E27FC236}">
                <a16:creationId xmlns:a16="http://schemas.microsoft.com/office/drawing/2014/main" id="{B39BC188-6692-488C-AE05-6C12018C6F1F}"/>
              </a:ext>
            </a:extLst>
          </p:cNvPr>
          <p:cNvSpPr>
            <a:spLocks noGrp="1"/>
          </p:cNvSpPr>
          <p:nvPr>
            <p:ph type="dt" sz="half" idx="10"/>
          </p:nvPr>
        </p:nvSpPr>
        <p:spPr>
          <a:xfrm>
            <a:off x="457200" y="6356350"/>
            <a:ext cx="2133600" cy="365125"/>
          </a:xfrm>
        </p:spPr>
        <p:txBody>
          <a:bodyPr anchor="ctr">
            <a:normAutofit/>
          </a:bodyPr>
          <a:lstStyle/>
          <a:p>
            <a:pPr>
              <a:spcAft>
                <a:spcPts val="600"/>
              </a:spcAft>
            </a:pPr>
            <a:r>
              <a:rPr lang="en-US"/>
              <a:t>12/01/2023</a:t>
            </a:r>
            <a:endParaRPr lang="fr-FR"/>
          </a:p>
        </p:txBody>
      </p:sp>
      <p:sp>
        <p:nvSpPr>
          <p:cNvPr id="5" name="Footer Placeholder 4">
            <a:extLst>
              <a:ext uri="{FF2B5EF4-FFF2-40B4-BE49-F238E27FC236}">
                <a16:creationId xmlns:a16="http://schemas.microsoft.com/office/drawing/2014/main" id="{600AF71F-13A0-4597-A5C0-8A30EFBA0901}"/>
              </a:ext>
            </a:extLst>
          </p:cNvPr>
          <p:cNvSpPr>
            <a:spLocks noGrp="1"/>
          </p:cNvSpPr>
          <p:nvPr>
            <p:ph type="ftr" sz="quarter" idx="12"/>
          </p:nvPr>
        </p:nvSpPr>
        <p:spPr>
          <a:xfrm>
            <a:off x="3124200" y="6356350"/>
            <a:ext cx="2895600" cy="365125"/>
          </a:xfrm>
        </p:spPr>
        <p:txBody>
          <a:bodyPr anchor="ctr">
            <a:normAutofit/>
          </a:bodyPr>
          <a:lstStyle/>
          <a:p>
            <a:pPr>
              <a:spcAft>
                <a:spcPts val="600"/>
              </a:spcAft>
            </a:pPr>
            <a:r>
              <a:rPr lang="en-US"/>
              <a:t>IRIS F2F Meeting, Jan 2023</a:t>
            </a:r>
            <a:endParaRPr lang="fr-FR"/>
          </a:p>
        </p:txBody>
      </p:sp>
      <p:graphicFrame>
        <p:nvGraphicFramePr>
          <p:cNvPr id="7" name="Content Placeholder 2">
            <a:extLst>
              <a:ext uri="{FF2B5EF4-FFF2-40B4-BE49-F238E27FC236}">
                <a16:creationId xmlns:a16="http://schemas.microsoft.com/office/drawing/2014/main" id="{A7598DC5-A6C5-FD3F-61F3-9B2477BF27FE}"/>
              </a:ext>
            </a:extLst>
          </p:cNvPr>
          <p:cNvGraphicFramePr>
            <a:graphicFrameLocks noGrp="1"/>
          </p:cNvGraphicFramePr>
          <p:nvPr>
            <p:ph idx="1"/>
            <p:extLst>
              <p:ext uri="{D42A27DB-BD31-4B8C-83A1-F6EECF244321}">
                <p14:modId xmlns:p14="http://schemas.microsoft.com/office/powerpoint/2010/main" val="344268986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6080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3CD99-B86A-4BC4-A8F4-0CCE97CBC89E}"/>
              </a:ext>
            </a:extLst>
          </p:cNvPr>
          <p:cNvSpPr>
            <a:spLocks noGrp="1"/>
          </p:cNvSpPr>
          <p:nvPr>
            <p:ph type="title"/>
          </p:nvPr>
        </p:nvSpPr>
        <p:spPr/>
        <p:txBody>
          <a:bodyPr/>
          <a:lstStyle/>
          <a:p>
            <a:r>
              <a:rPr lang="en-GB" dirty="0"/>
              <a:t>Science Working Group 2022</a:t>
            </a:r>
          </a:p>
        </p:txBody>
      </p:sp>
      <p:sp>
        <p:nvSpPr>
          <p:cNvPr id="3" name="Content Placeholder 2">
            <a:extLst>
              <a:ext uri="{FF2B5EF4-FFF2-40B4-BE49-F238E27FC236}">
                <a16:creationId xmlns:a16="http://schemas.microsoft.com/office/drawing/2014/main" id="{78D24484-7381-4AA9-8EDF-41841B43B2FF}"/>
              </a:ext>
            </a:extLst>
          </p:cNvPr>
          <p:cNvSpPr>
            <a:spLocks noGrp="1"/>
          </p:cNvSpPr>
          <p:nvPr>
            <p:ph idx="1"/>
          </p:nvPr>
        </p:nvSpPr>
        <p:spPr/>
        <p:txBody>
          <a:bodyPr>
            <a:normAutofit/>
          </a:bodyPr>
          <a:lstStyle/>
          <a:p>
            <a:r>
              <a:rPr lang="en-GB" sz="2000" b="1" dirty="0"/>
              <a:t>Description of work</a:t>
            </a:r>
            <a:r>
              <a:rPr lang="en-GB" sz="2000" dirty="0"/>
              <a:t>: The Science Working Groups (SWG) set the science requirements for the algorithm developers and also the instrument teams, and assess the expected scientific performance of the mission. The UK leads the weak lensing SWG (WLSWG; Kitching), which is tasked with Science Performance Verification (SPV) for testing the Euclid weak lensing pipeline.</a:t>
            </a:r>
          </a:p>
          <a:p>
            <a:endParaRPr lang="en-GB" sz="2000" dirty="0"/>
          </a:p>
          <a:p>
            <a:endParaRPr lang="en-GB" sz="2000" dirty="0"/>
          </a:p>
          <a:p>
            <a:endParaRPr lang="en-GB" sz="2000" dirty="0"/>
          </a:p>
          <a:p>
            <a:r>
              <a:rPr lang="en-GB" sz="2000" b="1" dirty="0"/>
              <a:t>Use of IRIS Resources</a:t>
            </a:r>
          </a:p>
          <a:p>
            <a:pPr lvl="1"/>
            <a:r>
              <a:rPr lang="en-GB" sz="1800" dirty="0"/>
              <a:t>500 Cores on </a:t>
            </a:r>
            <a:r>
              <a:rPr lang="en-GB" sz="1800" dirty="0" err="1"/>
              <a:t>Saas</a:t>
            </a:r>
            <a:endParaRPr lang="en-GB" sz="1800" dirty="0"/>
          </a:p>
          <a:p>
            <a:pPr lvl="1"/>
            <a:r>
              <a:rPr lang="en-GB" sz="1800" dirty="0"/>
              <a:t>Federated </a:t>
            </a:r>
            <a:r>
              <a:rPr lang="en-GB" sz="1800" dirty="0" err="1"/>
              <a:t>CephFS</a:t>
            </a:r>
            <a:r>
              <a:rPr lang="en-GB" sz="1800" dirty="0"/>
              <a:t> (ephemeral storage) performance was adequate for most routines tested, but not all. </a:t>
            </a:r>
          </a:p>
        </p:txBody>
      </p:sp>
      <p:sp>
        <p:nvSpPr>
          <p:cNvPr id="4" name="Date Placeholder 3">
            <a:extLst>
              <a:ext uri="{FF2B5EF4-FFF2-40B4-BE49-F238E27FC236}">
                <a16:creationId xmlns:a16="http://schemas.microsoft.com/office/drawing/2014/main" id="{737CCDD0-34F4-4B4C-88F8-566C6B8041D3}"/>
              </a:ext>
            </a:extLst>
          </p:cNvPr>
          <p:cNvSpPr>
            <a:spLocks noGrp="1"/>
          </p:cNvSpPr>
          <p:nvPr>
            <p:ph type="dt" sz="half" idx="10"/>
          </p:nvPr>
        </p:nvSpPr>
        <p:spPr/>
        <p:txBody>
          <a:bodyPr/>
          <a:lstStyle/>
          <a:p>
            <a:r>
              <a:rPr lang="en-US"/>
              <a:t>12/01/2023</a:t>
            </a:r>
            <a:endParaRPr lang="fr-FR" dirty="0"/>
          </a:p>
        </p:txBody>
      </p:sp>
      <p:sp>
        <p:nvSpPr>
          <p:cNvPr id="5" name="Footer Placeholder 4">
            <a:extLst>
              <a:ext uri="{FF2B5EF4-FFF2-40B4-BE49-F238E27FC236}">
                <a16:creationId xmlns:a16="http://schemas.microsoft.com/office/drawing/2014/main" id="{2BF50EF5-0D11-4B69-A93C-BE2A32F81C98}"/>
              </a:ext>
            </a:extLst>
          </p:cNvPr>
          <p:cNvSpPr>
            <a:spLocks noGrp="1"/>
          </p:cNvSpPr>
          <p:nvPr>
            <p:ph type="ftr" sz="quarter" idx="12"/>
          </p:nvPr>
        </p:nvSpPr>
        <p:spPr/>
        <p:txBody>
          <a:bodyPr/>
          <a:lstStyle/>
          <a:p>
            <a:r>
              <a:rPr lang="en-US" dirty="0"/>
              <a:t>IRIS F2F Meeting, Jan 2023</a:t>
            </a:r>
            <a:endParaRPr lang="fr-FR" dirty="0"/>
          </a:p>
        </p:txBody>
      </p:sp>
      <p:pic>
        <p:nvPicPr>
          <p:cNvPr id="7" name="Picture 6" descr="A map of a city&#10;&#10;Description automatically generated with low confidence">
            <a:extLst>
              <a:ext uri="{FF2B5EF4-FFF2-40B4-BE49-F238E27FC236}">
                <a16:creationId xmlns:a16="http://schemas.microsoft.com/office/drawing/2014/main" id="{4AE1CBA4-DA40-B97C-6AE2-6B1BC9F258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7939" y="3284984"/>
            <a:ext cx="5026509" cy="1944216"/>
          </a:xfrm>
          <a:prstGeom prst="rect">
            <a:avLst/>
          </a:prstGeom>
        </p:spPr>
      </p:pic>
    </p:spTree>
    <p:extLst>
      <p:ext uri="{BB962C8B-B14F-4D97-AF65-F5344CB8AC3E}">
        <p14:creationId xmlns:p14="http://schemas.microsoft.com/office/powerpoint/2010/main" val="212181481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1509</Words>
  <Application>Microsoft Office PowerPoint</Application>
  <PresentationFormat>On-screen Show (4:3)</PresentationFormat>
  <Paragraphs>109</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Thème Office</vt:lpstr>
      <vt:lpstr>Euclid UK on IRIS 2022/2023</vt:lpstr>
      <vt:lpstr>Euclid Summary</vt:lpstr>
      <vt:lpstr>Euclid UK on IRIS in 2022</vt:lpstr>
      <vt:lpstr>OU-SHE Code Development 2022</vt:lpstr>
      <vt:lpstr>OU-SHE Code Development 2022</vt:lpstr>
      <vt:lpstr>Mission Data Processing</vt:lpstr>
      <vt:lpstr>SDC-UK Architecture</vt:lpstr>
      <vt:lpstr>Mission Data Processing con’t</vt:lpstr>
      <vt:lpstr>Science Working Group 2022</vt:lpstr>
      <vt:lpstr>Euclid on IRIS 2023</vt:lpstr>
    </vt:vector>
  </TitlesOfParts>
  <Company>CNES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dabinc</dc:creator>
  <cp:lastModifiedBy>Mark Holliman</cp:lastModifiedBy>
  <cp:revision>660</cp:revision>
  <dcterms:created xsi:type="dcterms:W3CDTF">2013-03-06T13:00:36Z</dcterms:created>
  <dcterms:modified xsi:type="dcterms:W3CDTF">2023-01-13T08:52:20Z</dcterms:modified>
</cp:coreProperties>
</file>