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16"/>
  </p:notesMasterIdLst>
  <p:sldIdLst>
    <p:sldId id="257" r:id="rId6"/>
    <p:sldId id="298" r:id="rId7"/>
    <p:sldId id="287" r:id="rId8"/>
    <p:sldId id="293" r:id="rId9"/>
    <p:sldId id="294" r:id="rId10"/>
    <p:sldId id="296" r:id="rId11"/>
    <p:sldId id="289" r:id="rId12"/>
    <p:sldId id="297" r:id="rId13"/>
    <p:sldId id="295" r:id="rId14"/>
    <p:sldId id="29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80" d="100"/>
          <a:sy n="80" d="100"/>
        </p:scale>
        <p:origin x="691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tfc365-my.sharepoint.com/personal/deniza_chekrygina_stfc_ac_uk/Documents/accounting_q1_q2_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tfc365-my.sharepoint.com/personal/deniza_chekrygina_stfc_ac_uk/Documents/accounting_q1_q2_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tfc365-my.sharepoint.com/personal/deniza_chekrygina_stfc_ac_uk/Documents/accounting_q1_q2_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tfc365-my.sharepoint.com/personal/deniza_chekrygina_stfc_ac_uk/Documents/accounting_q1_q2_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tfc365-my.sharepoint.com/personal/deniza_chekrygina_stfc_ac_uk/Documents/accounting_q1_q2_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tfc365-my.sharepoint.com/personal/deniza_chekrygina_stfc_ac_uk/Documents/accounting_q1_q2_202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tfc365-my.sharepoint.com/personal/deniza_chekrygina_stfc_ac_uk/Documents/accounting_q1_q2_202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Use by activities in % from their allocation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Dirac_monthly_perc!$A$2</c:f>
              <c:strCache>
                <c:ptCount val="1"/>
                <c:pt idx="0">
                  <c:v>CASU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Dirac_monthly_perc!$B$1:$Q$1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Dirac_monthly_perc!$B$2:$Q$2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116.14583333333333</c:v>
                </c:pt>
                <c:pt idx="7">
                  <c:v>100.52083333333333</c:v>
                </c:pt>
                <c:pt idx="8">
                  <c:v>282.55208333333331</c:v>
                </c:pt>
                <c:pt idx="9">
                  <c:v>40.234375</c:v>
                </c:pt>
                <c:pt idx="10">
                  <c:v>58.072916666666664</c:v>
                </c:pt>
                <c:pt idx="11">
                  <c:v>60.546875</c:v>
                </c:pt>
                <c:pt idx="12">
                  <c:v>58.59375</c:v>
                </c:pt>
                <c:pt idx="13">
                  <c:v>60.546875</c:v>
                </c:pt>
                <c:pt idx="14">
                  <c:v>60.546875</c:v>
                </c:pt>
                <c:pt idx="15">
                  <c:v>47.526041666666664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56-4D7E-BC40-A547E914E790}"/>
            </c:ext>
          </c:extLst>
        </c:ser>
        <c:ser>
          <c:idx val="1"/>
          <c:order val="1"/>
          <c:tx>
            <c:strRef>
              <c:f>Dirac_monthly_perc!$A$3</c:f>
              <c:strCache>
                <c:ptCount val="1"/>
                <c:pt idx="0">
                  <c:v>CTA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Dirac_monthly_perc!$B$1:$Q$1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Dirac_monthly_perc!$B$3:$Q$3</c:f>
              <c:numCache>
                <c:formatCode>General</c:formatCode>
                <c:ptCount val="16"/>
                <c:pt idx="0">
                  <c:v>38.888888888888886</c:v>
                </c:pt>
                <c:pt idx="1">
                  <c:v>1.6666666666666667</c:v>
                </c:pt>
                <c:pt idx="2">
                  <c:v>8.0833333333333339</c:v>
                </c:pt>
                <c:pt idx="3">
                  <c:v>97.222222222222229</c:v>
                </c:pt>
                <c:pt idx="4">
                  <c:v>47.222222222222221</c:v>
                </c:pt>
                <c:pt idx="5">
                  <c:v>3.5</c:v>
                </c:pt>
                <c:pt idx="6">
                  <c:v>0.4861111111111111</c:v>
                </c:pt>
                <c:pt idx="7">
                  <c:v>0</c:v>
                </c:pt>
                <c:pt idx="8">
                  <c:v>2.3916666666666666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56-4D7E-BC40-A547E914E790}"/>
            </c:ext>
          </c:extLst>
        </c:ser>
        <c:ser>
          <c:idx val="2"/>
          <c:order val="2"/>
          <c:tx>
            <c:strRef>
              <c:f>Dirac_monthly_perc!$A$4</c:f>
              <c:strCache>
                <c:ptCount val="1"/>
                <c:pt idx="0">
                  <c:v>Euclid@DiRAC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Dirac_monthly_perc!$B$1:$Q$1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Dirac_monthly_perc!$B$4:$Q$4</c:f>
              <c:numCache>
                <c:formatCode>General</c:formatCode>
                <c:ptCount val="16"/>
                <c:pt idx="0">
                  <c:v>75.666666666666671</c:v>
                </c:pt>
                <c:pt idx="1">
                  <c:v>78.333333333333329</c:v>
                </c:pt>
                <c:pt idx="2">
                  <c:v>78.333333333333329</c:v>
                </c:pt>
                <c:pt idx="3">
                  <c:v>75.666666666666671</c:v>
                </c:pt>
                <c:pt idx="4">
                  <c:v>78.333333333333329</c:v>
                </c:pt>
                <c:pt idx="5">
                  <c:v>75.666666666666671</c:v>
                </c:pt>
                <c:pt idx="6">
                  <c:v>78.333333333333329</c:v>
                </c:pt>
                <c:pt idx="7">
                  <c:v>33.333333333333336</c:v>
                </c:pt>
                <c:pt idx="8">
                  <c:v>194</c:v>
                </c:pt>
                <c:pt idx="9">
                  <c:v>65.333333333333329</c:v>
                </c:pt>
                <c:pt idx="10">
                  <c:v>62</c:v>
                </c:pt>
                <c:pt idx="11">
                  <c:v>64</c:v>
                </c:pt>
                <c:pt idx="12">
                  <c:v>62.666666666666664</c:v>
                </c:pt>
                <c:pt idx="13">
                  <c:v>64.333333333333329</c:v>
                </c:pt>
                <c:pt idx="14">
                  <c:v>64.333333333333329</c:v>
                </c:pt>
                <c:pt idx="15">
                  <c:v>46.666666666666664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56-4D7E-BC40-A547E914E790}"/>
            </c:ext>
          </c:extLst>
        </c:ser>
        <c:ser>
          <c:idx val="3"/>
          <c:order val="3"/>
          <c:tx>
            <c:strRef>
              <c:f>Dirac_monthly_perc!$A$5</c:f>
              <c:strCache>
                <c:ptCount val="1"/>
                <c:pt idx="0">
                  <c:v>Gaia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Dirac_monthly_perc!$B$1:$Q$1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Dirac_monthly_perc!$B$5:$Q$5</c:f>
              <c:numCache>
                <c:formatCode>General</c:formatCode>
                <c:ptCount val="16"/>
                <c:pt idx="0">
                  <c:v>33.118279569892472</c:v>
                </c:pt>
                <c:pt idx="1">
                  <c:v>30.806451612903224</c:v>
                </c:pt>
                <c:pt idx="2">
                  <c:v>29.838709677419356</c:v>
                </c:pt>
                <c:pt idx="3">
                  <c:v>29.032258064516128</c:v>
                </c:pt>
                <c:pt idx="4">
                  <c:v>33.494623655913976</c:v>
                </c:pt>
                <c:pt idx="5">
                  <c:v>29.193548387096776</c:v>
                </c:pt>
                <c:pt idx="6">
                  <c:v>29.408602150537636</c:v>
                </c:pt>
                <c:pt idx="7">
                  <c:v>32.526881720430104</c:v>
                </c:pt>
                <c:pt idx="8">
                  <c:v>30.752688172043012</c:v>
                </c:pt>
                <c:pt idx="9">
                  <c:v>35.053763440860216</c:v>
                </c:pt>
                <c:pt idx="10">
                  <c:v>23.172043010752688</c:v>
                </c:pt>
                <c:pt idx="11">
                  <c:v>29.462365591397848</c:v>
                </c:pt>
                <c:pt idx="12">
                  <c:v>25.376344086021504</c:v>
                </c:pt>
                <c:pt idx="13">
                  <c:v>21.129032258064516</c:v>
                </c:pt>
                <c:pt idx="14">
                  <c:v>23.333333333333332</c:v>
                </c:pt>
                <c:pt idx="15">
                  <c:v>28.225806451612904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56-4D7E-BC40-A547E914E790}"/>
            </c:ext>
          </c:extLst>
        </c:ser>
        <c:ser>
          <c:idx val="4"/>
          <c:order val="4"/>
          <c:tx>
            <c:strRef>
              <c:f>Dirac_monthly_perc!$A$6</c:f>
              <c:strCache>
                <c:ptCount val="1"/>
                <c:pt idx="0">
                  <c:v>LSST-UK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Dirac_monthly_perc!$B$1:$Q$1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Dirac_monthly_perc!$B$6:$Q$6</c:f>
              <c:numCache>
                <c:formatCode>General</c:formatCode>
                <c:ptCount val="16"/>
                <c:pt idx="0">
                  <c:v>115.42699724517907</c:v>
                </c:pt>
                <c:pt idx="1">
                  <c:v>181.81818181818181</c:v>
                </c:pt>
                <c:pt idx="2">
                  <c:v>4.0220385674931132</c:v>
                </c:pt>
                <c:pt idx="3">
                  <c:v>58.40220385674931</c:v>
                </c:pt>
                <c:pt idx="4">
                  <c:v>1.7438016528925619</c:v>
                </c:pt>
                <c:pt idx="5">
                  <c:v>163.91184573002755</c:v>
                </c:pt>
                <c:pt idx="6">
                  <c:v>115.70247933884298</c:v>
                </c:pt>
                <c:pt idx="7">
                  <c:v>18.705234159779618</c:v>
                </c:pt>
                <c:pt idx="8">
                  <c:v>210.19283746556474</c:v>
                </c:pt>
                <c:pt idx="9">
                  <c:v>107.1625344352617</c:v>
                </c:pt>
                <c:pt idx="10">
                  <c:v>48.209366391184574</c:v>
                </c:pt>
                <c:pt idx="11">
                  <c:v>28.925619834710744</c:v>
                </c:pt>
                <c:pt idx="12">
                  <c:v>2.724517906336088</c:v>
                </c:pt>
                <c:pt idx="13">
                  <c:v>0.80716253443526176</c:v>
                </c:pt>
                <c:pt idx="14">
                  <c:v>4.6280991735537187</c:v>
                </c:pt>
                <c:pt idx="15">
                  <c:v>1.0798898071625345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C56-4D7E-BC40-A547E914E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6957055"/>
        <c:axId val="1276962335"/>
      </c:lineChart>
      <c:dateAx>
        <c:axId val="1276957055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962335"/>
        <c:crosses val="autoZero"/>
        <c:auto val="1"/>
        <c:lblOffset val="100"/>
        <c:baseTimeUnit val="months"/>
      </c:dateAx>
      <c:valAx>
        <c:axId val="1276962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85000"/>
                  <a:alpha val="71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957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Use by activities in % from their allocation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'RAL monthly_perc'!$A$2</c:f>
              <c:strCache>
                <c:ptCount val="1"/>
                <c:pt idx="0">
                  <c:v>CCFE(JINTRAC)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'RAL monthly_perc'!$B$1:$Q$1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'RAL monthly_perc'!$B$2:$Q$2</c:f>
              <c:numCache>
                <c:formatCode>General</c:formatCode>
                <c:ptCount val="16"/>
                <c:pt idx="0">
                  <c:v>52.888888888888886</c:v>
                </c:pt>
                <c:pt idx="1">
                  <c:v>97.333333333333329</c:v>
                </c:pt>
                <c:pt idx="2">
                  <c:v>97.666666666666671</c:v>
                </c:pt>
                <c:pt idx="3">
                  <c:v>97.333333333333329</c:v>
                </c:pt>
                <c:pt idx="4">
                  <c:v>94.222222222222229</c:v>
                </c:pt>
                <c:pt idx="5">
                  <c:v>95.111111111111114</c:v>
                </c:pt>
                <c:pt idx="6">
                  <c:v>97.333333333333329</c:v>
                </c:pt>
                <c:pt idx="7">
                  <c:v>97.333333333333329</c:v>
                </c:pt>
                <c:pt idx="8">
                  <c:v>88</c:v>
                </c:pt>
                <c:pt idx="9">
                  <c:v>97.333333333333329</c:v>
                </c:pt>
                <c:pt idx="10">
                  <c:v>94.222222222222229</c:v>
                </c:pt>
                <c:pt idx="11">
                  <c:v>97.333333333333329</c:v>
                </c:pt>
                <c:pt idx="12">
                  <c:v>94.222222222222229</c:v>
                </c:pt>
                <c:pt idx="13">
                  <c:v>97.333333333333329</c:v>
                </c:pt>
                <c:pt idx="14">
                  <c:v>100.88888888888889</c:v>
                </c:pt>
                <c:pt idx="15">
                  <c:v>74.111111111111114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78-490A-A8C8-0719706D0F87}"/>
            </c:ext>
          </c:extLst>
        </c:ser>
        <c:ser>
          <c:idx val="1"/>
          <c:order val="1"/>
          <c:tx>
            <c:strRef>
              <c:f>'RAL monthly_perc'!$A$3</c:f>
              <c:strCache>
                <c:ptCount val="1"/>
                <c:pt idx="0">
                  <c:v>CCP4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'RAL monthly_perc'!$B$1:$Q$1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'RAL monthly_perc'!$B$3:$Q$3</c:f>
              <c:numCache>
                <c:formatCode>General</c:formatCode>
                <c:ptCount val="16"/>
                <c:pt idx="0">
                  <c:v>84.8</c:v>
                </c:pt>
                <c:pt idx="1">
                  <c:v>124</c:v>
                </c:pt>
                <c:pt idx="2">
                  <c:v>121.8</c:v>
                </c:pt>
                <c:pt idx="3">
                  <c:v>120.6</c:v>
                </c:pt>
                <c:pt idx="4">
                  <c:v>126</c:v>
                </c:pt>
                <c:pt idx="5">
                  <c:v>114.6</c:v>
                </c:pt>
                <c:pt idx="6">
                  <c:v>111.2</c:v>
                </c:pt>
                <c:pt idx="7">
                  <c:v>110.8</c:v>
                </c:pt>
                <c:pt idx="8">
                  <c:v>103.2</c:v>
                </c:pt>
                <c:pt idx="9">
                  <c:v>140.19999999999999</c:v>
                </c:pt>
                <c:pt idx="10">
                  <c:v>149.19999999999999</c:v>
                </c:pt>
                <c:pt idx="11">
                  <c:v>146.4</c:v>
                </c:pt>
                <c:pt idx="12">
                  <c:v>158.19999999999999</c:v>
                </c:pt>
                <c:pt idx="13">
                  <c:v>118.4</c:v>
                </c:pt>
                <c:pt idx="14">
                  <c:v>123.8</c:v>
                </c:pt>
                <c:pt idx="15">
                  <c:v>98.8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78-490A-A8C8-0719706D0F87}"/>
            </c:ext>
          </c:extLst>
        </c:ser>
        <c:ser>
          <c:idx val="2"/>
          <c:order val="2"/>
          <c:tx>
            <c:strRef>
              <c:f>'RAL monthly_perc'!$A$4</c:f>
              <c:strCache>
                <c:ptCount val="1"/>
                <c:pt idx="0">
                  <c:v>CLF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'RAL monthly_perc'!$B$1:$Q$1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'RAL monthly_perc'!$B$4:$Q$4</c:f>
              <c:numCache>
                <c:formatCode>General</c:formatCode>
                <c:ptCount val="16"/>
                <c:pt idx="0">
                  <c:v>73.84615384615384</c:v>
                </c:pt>
                <c:pt idx="1">
                  <c:v>96.92307692307692</c:v>
                </c:pt>
                <c:pt idx="2">
                  <c:v>63.07692307692308</c:v>
                </c:pt>
                <c:pt idx="3">
                  <c:v>50.384615384615387</c:v>
                </c:pt>
                <c:pt idx="4">
                  <c:v>50.384615384615387</c:v>
                </c:pt>
                <c:pt idx="5">
                  <c:v>50.384615384615387</c:v>
                </c:pt>
                <c:pt idx="6">
                  <c:v>53.846153846153847</c:v>
                </c:pt>
                <c:pt idx="7">
                  <c:v>60</c:v>
                </c:pt>
                <c:pt idx="8">
                  <c:v>74.230769230769226</c:v>
                </c:pt>
                <c:pt idx="9">
                  <c:v>82.692307692307693</c:v>
                </c:pt>
                <c:pt idx="10">
                  <c:v>79.230769230769226</c:v>
                </c:pt>
                <c:pt idx="11">
                  <c:v>83.461538461538467</c:v>
                </c:pt>
                <c:pt idx="12">
                  <c:v>88.07692307692308</c:v>
                </c:pt>
                <c:pt idx="13">
                  <c:v>90</c:v>
                </c:pt>
                <c:pt idx="14">
                  <c:v>91.92307692307692</c:v>
                </c:pt>
                <c:pt idx="15">
                  <c:v>68.07692307692308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78-490A-A8C8-0719706D0F87}"/>
            </c:ext>
          </c:extLst>
        </c:ser>
        <c:ser>
          <c:idx val="3"/>
          <c:order val="3"/>
          <c:tx>
            <c:strRef>
              <c:f>'RAL monthly_perc'!$A$5</c:f>
              <c:strCache>
                <c:ptCount val="1"/>
                <c:pt idx="0">
                  <c:v>Diamond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'RAL monthly_perc'!$B$1:$Q$1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'RAL monthly_perc'!$B$5:$Q$5</c:f>
              <c:numCache>
                <c:formatCode>General</c:formatCode>
                <c:ptCount val="16"/>
                <c:pt idx="0">
                  <c:v>140</c:v>
                </c:pt>
                <c:pt idx="1">
                  <c:v>145</c:v>
                </c:pt>
                <c:pt idx="2">
                  <c:v>145</c:v>
                </c:pt>
                <c:pt idx="3">
                  <c:v>145</c:v>
                </c:pt>
                <c:pt idx="4">
                  <c:v>143.75</c:v>
                </c:pt>
                <c:pt idx="5">
                  <c:v>108.625</c:v>
                </c:pt>
                <c:pt idx="6">
                  <c:v>112</c:v>
                </c:pt>
                <c:pt idx="7">
                  <c:v>112</c:v>
                </c:pt>
                <c:pt idx="8">
                  <c:v>127.5</c:v>
                </c:pt>
                <c:pt idx="9">
                  <c:v>151.25</c:v>
                </c:pt>
                <c:pt idx="10">
                  <c:v>142.5</c:v>
                </c:pt>
                <c:pt idx="11">
                  <c:v>132.5</c:v>
                </c:pt>
                <c:pt idx="12">
                  <c:v>121.125</c:v>
                </c:pt>
                <c:pt idx="13">
                  <c:v>126.25</c:v>
                </c:pt>
                <c:pt idx="14">
                  <c:v>126.25</c:v>
                </c:pt>
                <c:pt idx="15">
                  <c:v>95.875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D78-490A-A8C8-0719706D0F87}"/>
            </c:ext>
          </c:extLst>
        </c:ser>
        <c:ser>
          <c:idx val="4"/>
          <c:order val="4"/>
          <c:tx>
            <c:strRef>
              <c:f>'RAL monthly_perc'!$A$6</c:f>
              <c:strCache>
                <c:ptCount val="1"/>
                <c:pt idx="0">
                  <c:v>Euclid@RAL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'RAL monthly_perc'!$B$1:$Q$1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'RAL monthly_perc'!$B$6:$Q$6</c:f>
              <c:numCache>
                <c:formatCode>General</c:formatCode>
                <c:ptCount val="16"/>
                <c:pt idx="0">
                  <c:v>201</c:v>
                </c:pt>
                <c:pt idx="1">
                  <c:v>207</c:v>
                </c:pt>
                <c:pt idx="2">
                  <c:v>207</c:v>
                </c:pt>
                <c:pt idx="3">
                  <c:v>207</c:v>
                </c:pt>
                <c:pt idx="4">
                  <c:v>201</c:v>
                </c:pt>
                <c:pt idx="5">
                  <c:v>142</c:v>
                </c:pt>
                <c:pt idx="6">
                  <c:v>140</c:v>
                </c:pt>
                <c:pt idx="7">
                  <c:v>142</c:v>
                </c:pt>
                <c:pt idx="8">
                  <c:v>230</c:v>
                </c:pt>
                <c:pt idx="9">
                  <c:v>249</c:v>
                </c:pt>
                <c:pt idx="10">
                  <c:v>259</c:v>
                </c:pt>
                <c:pt idx="11">
                  <c:v>198</c:v>
                </c:pt>
                <c:pt idx="12">
                  <c:v>191</c:v>
                </c:pt>
                <c:pt idx="13">
                  <c:v>198</c:v>
                </c:pt>
                <c:pt idx="14">
                  <c:v>198</c:v>
                </c:pt>
                <c:pt idx="15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D78-490A-A8C8-0719706D0F87}"/>
            </c:ext>
          </c:extLst>
        </c:ser>
        <c:ser>
          <c:idx val="5"/>
          <c:order val="5"/>
          <c:tx>
            <c:strRef>
              <c:f>'RAL monthly_perc'!$A$7</c:f>
              <c:strCache>
                <c:ptCount val="1"/>
                <c:pt idx="0">
                  <c:v>ISIS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'RAL monthly_perc'!$B$1:$Q$1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'RAL monthly_perc'!$B$7:$Q$7</c:f>
              <c:numCache>
                <c:formatCode>General</c:formatCode>
                <c:ptCount val="16"/>
                <c:pt idx="0">
                  <c:v>98.351940457203611</c:v>
                </c:pt>
                <c:pt idx="1">
                  <c:v>85.991493886230728</c:v>
                </c:pt>
                <c:pt idx="2">
                  <c:v>81.206804891015423</c:v>
                </c:pt>
                <c:pt idx="3">
                  <c:v>74.827219564061664</c:v>
                </c:pt>
                <c:pt idx="4">
                  <c:v>87.586390217969168</c:v>
                </c:pt>
                <c:pt idx="5">
                  <c:v>82.801701222753849</c:v>
                </c:pt>
                <c:pt idx="6">
                  <c:v>93.833067517278039</c:v>
                </c:pt>
                <c:pt idx="7">
                  <c:v>85.194045720361515</c:v>
                </c:pt>
                <c:pt idx="8">
                  <c:v>102.3391812865497</c:v>
                </c:pt>
                <c:pt idx="9">
                  <c:v>116.02870813397129</c:v>
                </c:pt>
                <c:pt idx="10">
                  <c:v>98.883572567783091</c:v>
                </c:pt>
                <c:pt idx="11">
                  <c:v>103.40244550770866</c:v>
                </c:pt>
                <c:pt idx="12">
                  <c:v>110.04784688995215</c:v>
                </c:pt>
                <c:pt idx="13">
                  <c:v>123.8702817650186</c:v>
                </c:pt>
                <c:pt idx="14">
                  <c:v>125.59808612440192</c:v>
                </c:pt>
                <c:pt idx="15">
                  <c:v>86.788942052099941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D78-490A-A8C8-0719706D0F87}"/>
            </c:ext>
          </c:extLst>
        </c:ser>
        <c:ser>
          <c:idx val="6"/>
          <c:order val="6"/>
          <c:tx>
            <c:strRef>
              <c:f>'RAL monthly_perc'!$A$8</c:f>
              <c:strCache>
                <c:ptCount val="1"/>
                <c:pt idx="0">
                  <c:v>SKAO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'RAL monthly_perc'!$B$1:$Q$1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'RAL monthly_perc'!$B$8:$Q$8</c:f>
              <c:numCache>
                <c:formatCode>General</c:formatCode>
                <c:ptCount val="16"/>
                <c:pt idx="0">
                  <c:v>22.588652482269502</c:v>
                </c:pt>
                <c:pt idx="1">
                  <c:v>24.113475177304963</c:v>
                </c:pt>
                <c:pt idx="2">
                  <c:v>33.758865248226954</c:v>
                </c:pt>
                <c:pt idx="3">
                  <c:v>29.645390070921987</c:v>
                </c:pt>
                <c:pt idx="4">
                  <c:v>29.609929078014183</c:v>
                </c:pt>
                <c:pt idx="5">
                  <c:v>33.297872340425535</c:v>
                </c:pt>
                <c:pt idx="6">
                  <c:v>37.588652482269502</c:v>
                </c:pt>
                <c:pt idx="7">
                  <c:v>35.460992907801419</c:v>
                </c:pt>
                <c:pt idx="8">
                  <c:v>33.297872340425535</c:v>
                </c:pt>
                <c:pt idx="9">
                  <c:v>40.780141843971634</c:v>
                </c:pt>
                <c:pt idx="10">
                  <c:v>40.425531914893618</c:v>
                </c:pt>
                <c:pt idx="11">
                  <c:v>47.872340425531917</c:v>
                </c:pt>
                <c:pt idx="12">
                  <c:v>42.198581560283685</c:v>
                </c:pt>
                <c:pt idx="13">
                  <c:v>49.290780141843975</c:v>
                </c:pt>
                <c:pt idx="14">
                  <c:v>69.858156028368796</c:v>
                </c:pt>
                <c:pt idx="15">
                  <c:v>54.609929078014183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D78-490A-A8C8-0719706D0F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8843167"/>
        <c:axId val="318836447"/>
      </c:lineChart>
      <c:dateAx>
        <c:axId val="318843167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8836447"/>
        <c:crosses val="autoZero"/>
        <c:auto val="1"/>
        <c:lblOffset val="100"/>
        <c:baseTimeUnit val="months"/>
      </c:dateAx>
      <c:valAx>
        <c:axId val="318836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88431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Use by activities in % from their allocation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GridPP_monthly!$A$51</c:f>
              <c:strCache>
                <c:ptCount val="1"/>
                <c:pt idx="0">
                  <c:v>DUNE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GridPP_monthly!$B$50:$Q$50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GridPP_monthly!$B$51:$Q$51</c:f>
              <c:numCache>
                <c:formatCode>General</c:formatCode>
                <c:ptCount val="16"/>
                <c:pt idx="0">
                  <c:v>189.09090909090909</c:v>
                </c:pt>
                <c:pt idx="1">
                  <c:v>70.545454545454547</c:v>
                </c:pt>
                <c:pt idx="2">
                  <c:v>199.09090909090909</c:v>
                </c:pt>
                <c:pt idx="3">
                  <c:v>39.090909090909093</c:v>
                </c:pt>
                <c:pt idx="4">
                  <c:v>44.18181818181818</c:v>
                </c:pt>
                <c:pt idx="5">
                  <c:v>52.454545454545453</c:v>
                </c:pt>
                <c:pt idx="6">
                  <c:v>74.181818181818187</c:v>
                </c:pt>
                <c:pt idx="7">
                  <c:v>10.545454545454545</c:v>
                </c:pt>
                <c:pt idx="8">
                  <c:v>54.090909090909093</c:v>
                </c:pt>
                <c:pt idx="9">
                  <c:v>83.36363636363636</c:v>
                </c:pt>
                <c:pt idx="10">
                  <c:v>98.181818181818187</c:v>
                </c:pt>
                <c:pt idx="11">
                  <c:v>32.545454545454547</c:v>
                </c:pt>
                <c:pt idx="12">
                  <c:v>33.272727272727273</c:v>
                </c:pt>
                <c:pt idx="13">
                  <c:v>82.36363636363636</c:v>
                </c:pt>
                <c:pt idx="14">
                  <c:v>205.45454545454547</c:v>
                </c:pt>
                <c:pt idx="15">
                  <c:v>51.545454545454547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63-4621-8897-343B0E7187D1}"/>
            </c:ext>
          </c:extLst>
        </c:ser>
        <c:ser>
          <c:idx val="1"/>
          <c:order val="1"/>
          <c:tx>
            <c:strRef>
              <c:f>GridPP_monthly!$A$52</c:f>
              <c:strCache>
                <c:ptCount val="1"/>
                <c:pt idx="0">
                  <c:v>Euclid@GridPP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GridPP_monthly!$B$50:$Q$50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GridPP_monthly!$B$52:$Q$52</c:f>
              <c:numCache>
                <c:formatCode>General</c:formatCode>
                <c:ptCount val="16"/>
                <c:pt idx="0">
                  <c:v>96.666666666666671</c:v>
                </c:pt>
                <c:pt idx="1">
                  <c:v>100</c:v>
                </c:pt>
                <c:pt idx="2">
                  <c:v>100</c:v>
                </c:pt>
                <c:pt idx="3">
                  <c:v>78.666666666666671</c:v>
                </c:pt>
                <c:pt idx="4">
                  <c:v>264.66666666666669</c:v>
                </c:pt>
                <c:pt idx="5">
                  <c:v>53.333333333333336</c:v>
                </c:pt>
                <c:pt idx="6">
                  <c:v>20.533333333333335</c:v>
                </c:pt>
                <c:pt idx="7">
                  <c:v>20</c:v>
                </c:pt>
                <c:pt idx="8">
                  <c:v>310.66666666666669</c:v>
                </c:pt>
                <c:pt idx="9">
                  <c:v>113.33333333333333</c:v>
                </c:pt>
                <c:pt idx="10">
                  <c:v>55.266666666666666</c:v>
                </c:pt>
                <c:pt idx="11">
                  <c:v>436.66666666666669</c:v>
                </c:pt>
                <c:pt idx="12">
                  <c:v>207.33333333333334</c:v>
                </c:pt>
                <c:pt idx="13">
                  <c:v>0.48133333333333334</c:v>
                </c:pt>
                <c:pt idx="14">
                  <c:v>1.9</c:v>
                </c:pt>
                <c:pt idx="1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63-4621-8897-343B0E7187D1}"/>
            </c:ext>
          </c:extLst>
        </c:ser>
        <c:ser>
          <c:idx val="2"/>
          <c:order val="2"/>
          <c:tx>
            <c:strRef>
              <c:f>GridPP_monthly!$A$53</c:f>
              <c:strCache>
                <c:ptCount val="1"/>
                <c:pt idx="0">
                  <c:v>Jlab/Clas12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GridPP_monthly!$B$50:$Q$50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GridPP_monthly!$B$53:$Q$53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70.952380952380949</c:v>
                </c:pt>
                <c:pt idx="3">
                  <c:v>55.357142857142854</c:v>
                </c:pt>
                <c:pt idx="4">
                  <c:v>67.5</c:v>
                </c:pt>
                <c:pt idx="5">
                  <c:v>52.38095238095238</c:v>
                </c:pt>
                <c:pt idx="6">
                  <c:v>41.547619047619051</c:v>
                </c:pt>
                <c:pt idx="7">
                  <c:v>27.142857142857142</c:v>
                </c:pt>
                <c:pt idx="8">
                  <c:v>32.38095238095238</c:v>
                </c:pt>
                <c:pt idx="9">
                  <c:v>13.928571428571429</c:v>
                </c:pt>
                <c:pt idx="10">
                  <c:v>24.166666666666668</c:v>
                </c:pt>
                <c:pt idx="11">
                  <c:v>0.62976190476190474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63-4621-8897-343B0E7187D1}"/>
            </c:ext>
          </c:extLst>
        </c:ser>
        <c:ser>
          <c:idx val="3"/>
          <c:order val="3"/>
          <c:tx>
            <c:strRef>
              <c:f>GridPP_monthly!$A$54</c:f>
              <c:strCache>
                <c:ptCount val="1"/>
                <c:pt idx="0">
                  <c:v>Ligo(Virgo)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GridPP_monthly!$B$50:$Q$50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GridPP_monthly!$B$54:$Q$54</c:f>
              <c:numCache>
                <c:formatCode>General</c:formatCode>
                <c:ptCount val="16"/>
                <c:pt idx="0">
                  <c:v>11.888888888888889</c:v>
                </c:pt>
                <c:pt idx="1">
                  <c:v>19.111111111111111</c:v>
                </c:pt>
                <c:pt idx="2">
                  <c:v>162.96296296296296</c:v>
                </c:pt>
                <c:pt idx="3">
                  <c:v>8.9629629629629637</c:v>
                </c:pt>
                <c:pt idx="4">
                  <c:v>3.7407407407407409</c:v>
                </c:pt>
                <c:pt idx="5">
                  <c:v>175.55555555555554</c:v>
                </c:pt>
                <c:pt idx="6">
                  <c:v>38.888888888888886</c:v>
                </c:pt>
                <c:pt idx="7">
                  <c:v>77.037037037037038</c:v>
                </c:pt>
                <c:pt idx="8">
                  <c:v>437.03703703703701</c:v>
                </c:pt>
                <c:pt idx="9">
                  <c:v>666.66666666666663</c:v>
                </c:pt>
                <c:pt idx="10">
                  <c:v>1018.5185185185185</c:v>
                </c:pt>
                <c:pt idx="11">
                  <c:v>370</c:v>
                </c:pt>
                <c:pt idx="12">
                  <c:v>212.96296296296296</c:v>
                </c:pt>
                <c:pt idx="13">
                  <c:v>128.14814814814815</c:v>
                </c:pt>
                <c:pt idx="14">
                  <c:v>474.07407407407408</c:v>
                </c:pt>
                <c:pt idx="15">
                  <c:v>345.18518518518516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263-4621-8897-343B0E7187D1}"/>
            </c:ext>
          </c:extLst>
        </c:ser>
        <c:ser>
          <c:idx val="4"/>
          <c:order val="4"/>
          <c:tx>
            <c:strRef>
              <c:f>GridPP_monthly!$A$55</c:f>
              <c:strCache>
                <c:ptCount val="1"/>
                <c:pt idx="0">
                  <c:v>LZ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GridPP_monthly!$B$50:$Q$50</c:f>
              <c:numCache>
                <c:formatCode>mmm\-yy</c:formatCode>
                <c:ptCount val="16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</c:numCache>
            </c:numRef>
          </c:cat>
          <c:val>
            <c:numRef>
              <c:f>GridPP_monthly!$B$55:$Q$55</c:f>
              <c:numCache>
                <c:formatCode>General</c:formatCode>
                <c:ptCount val="16"/>
                <c:pt idx="0">
                  <c:v>35</c:v>
                </c:pt>
                <c:pt idx="1">
                  <c:v>29.4</c:v>
                </c:pt>
                <c:pt idx="2">
                  <c:v>196.33333333333334</c:v>
                </c:pt>
                <c:pt idx="3">
                  <c:v>107.33333333333333</c:v>
                </c:pt>
                <c:pt idx="4">
                  <c:v>101.33333333333333</c:v>
                </c:pt>
                <c:pt idx="5">
                  <c:v>145</c:v>
                </c:pt>
                <c:pt idx="6">
                  <c:v>70.666666666666671</c:v>
                </c:pt>
                <c:pt idx="7">
                  <c:v>62.333333333333336</c:v>
                </c:pt>
                <c:pt idx="8">
                  <c:v>237</c:v>
                </c:pt>
                <c:pt idx="9">
                  <c:v>318.33333333333331</c:v>
                </c:pt>
                <c:pt idx="10">
                  <c:v>230.33333333333334</c:v>
                </c:pt>
                <c:pt idx="11">
                  <c:v>232.66666666666666</c:v>
                </c:pt>
                <c:pt idx="12">
                  <c:v>285.66666666666669</c:v>
                </c:pt>
                <c:pt idx="13">
                  <c:v>2.39</c:v>
                </c:pt>
                <c:pt idx="14">
                  <c:v>413.33333333333331</c:v>
                </c:pt>
                <c:pt idx="15">
                  <c:v>197.66666666666666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263-4621-8897-343B0E7187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5332959"/>
        <c:axId val="1325333919"/>
      </c:lineChart>
      <c:dateAx>
        <c:axId val="1325332959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5333919"/>
        <c:crosses val="autoZero"/>
        <c:auto val="1"/>
        <c:lblOffset val="100"/>
        <c:baseTimeUnit val="months"/>
      </c:dateAx>
      <c:valAx>
        <c:axId val="1325333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5332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DiRACCambridge_onlyApel!$A$77</c:f>
              <c:strCache>
                <c:ptCount val="1"/>
                <c:pt idx="0">
                  <c:v>CASU</c:v>
                </c:pt>
              </c:strCache>
            </c:strRef>
          </c:tx>
          <c:spPr>
            <a:solidFill>
              <a:schemeClr val="accent3">
                <a:alpha val="60000"/>
              </a:schemeClr>
            </a:solidFill>
            <a:ln>
              <a:noFill/>
            </a:ln>
            <a:effectLst/>
          </c:spPr>
          <c:cat>
            <c:numRef>
              <c:f>DiRACCambridge_onlyApel!$B$76:$T$76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DiRACCambridge_onlyApel!$B$77:$T$77</c:f>
              <c:numCache>
                <c:formatCode>General</c:formatCode>
                <c:ptCount val="19"/>
                <c:pt idx="6">
                  <c:v>892</c:v>
                </c:pt>
                <c:pt idx="7">
                  <c:v>772</c:v>
                </c:pt>
                <c:pt idx="8">
                  <c:v>2170</c:v>
                </c:pt>
                <c:pt idx="9">
                  <c:v>309</c:v>
                </c:pt>
                <c:pt idx="10">
                  <c:v>446</c:v>
                </c:pt>
                <c:pt idx="11">
                  <c:v>465</c:v>
                </c:pt>
                <c:pt idx="12">
                  <c:v>450</c:v>
                </c:pt>
                <c:pt idx="13">
                  <c:v>768</c:v>
                </c:pt>
                <c:pt idx="14">
                  <c:v>768</c:v>
                </c:pt>
                <c:pt idx="15">
                  <c:v>768</c:v>
                </c:pt>
                <c:pt idx="16">
                  <c:v>768</c:v>
                </c:pt>
                <c:pt idx="17">
                  <c:v>768</c:v>
                </c:pt>
                <c:pt idx="18">
                  <c:v>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CE-4E4D-9A75-6BB9DEA88BB7}"/>
            </c:ext>
          </c:extLst>
        </c:ser>
        <c:ser>
          <c:idx val="1"/>
          <c:order val="1"/>
          <c:tx>
            <c:strRef>
              <c:f>DiRACCambridge_onlyApel!$A$78</c:f>
              <c:strCache>
                <c:ptCount val="1"/>
                <c:pt idx="0">
                  <c:v>CTA</c:v>
                </c:pt>
              </c:strCache>
            </c:strRef>
          </c:tx>
          <c:spPr>
            <a:solidFill>
              <a:schemeClr val="accent4">
                <a:alpha val="36000"/>
              </a:schemeClr>
            </a:solidFill>
            <a:ln>
              <a:noFill/>
            </a:ln>
            <a:effectLst/>
          </c:spPr>
          <c:cat>
            <c:numRef>
              <c:f>DiRACCambridge_onlyApel!$B$76:$T$76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DiRACCambridge_onlyApel!$B$78:$T$78</c:f>
              <c:numCache>
                <c:formatCode>General</c:formatCode>
                <c:ptCount val="19"/>
                <c:pt idx="0">
                  <c:v>14</c:v>
                </c:pt>
                <c:pt idx="1">
                  <c:v>0.6</c:v>
                </c:pt>
                <c:pt idx="2">
                  <c:v>2.91</c:v>
                </c:pt>
                <c:pt idx="3">
                  <c:v>35</c:v>
                </c:pt>
                <c:pt idx="4">
                  <c:v>17</c:v>
                </c:pt>
                <c:pt idx="5">
                  <c:v>1.26</c:v>
                </c:pt>
                <c:pt idx="6">
                  <c:v>0.17499999999999999</c:v>
                </c:pt>
                <c:pt idx="8">
                  <c:v>0.86099999999999999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CE-4E4D-9A75-6BB9DEA88BB7}"/>
            </c:ext>
          </c:extLst>
        </c:ser>
        <c:ser>
          <c:idx val="2"/>
          <c:order val="2"/>
          <c:tx>
            <c:strRef>
              <c:f>DiRACCambridge_onlyApel!$A$79</c:f>
              <c:strCache>
                <c:ptCount val="1"/>
                <c:pt idx="0">
                  <c:v>Euclid@Arcus</c:v>
                </c:pt>
              </c:strCache>
            </c:strRef>
          </c:tx>
          <c:spPr>
            <a:solidFill>
              <a:schemeClr val="accent1">
                <a:alpha val="43000"/>
              </a:schemeClr>
            </a:solidFill>
            <a:ln>
              <a:noFill/>
            </a:ln>
            <a:effectLst/>
          </c:spPr>
          <c:cat>
            <c:numRef>
              <c:f>DiRACCambridge_onlyApel!$B$76:$T$76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DiRACCambridge_onlyApel!$B$79:$T$79</c:f>
              <c:numCache>
                <c:formatCode>General</c:formatCode>
                <c:ptCount val="19"/>
                <c:pt idx="0">
                  <c:v>2270</c:v>
                </c:pt>
                <c:pt idx="1">
                  <c:v>2350</c:v>
                </c:pt>
                <c:pt idx="2">
                  <c:v>2350</c:v>
                </c:pt>
                <c:pt idx="3">
                  <c:v>2270</c:v>
                </c:pt>
                <c:pt idx="4">
                  <c:v>2350</c:v>
                </c:pt>
                <c:pt idx="5">
                  <c:v>2270</c:v>
                </c:pt>
                <c:pt idx="6">
                  <c:v>2350</c:v>
                </c:pt>
                <c:pt idx="7">
                  <c:v>1000</c:v>
                </c:pt>
                <c:pt idx="8">
                  <c:v>5820</c:v>
                </c:pt>
                <c:pt idx="9">
                  <c:v>1960</c:v>
                </c:pt>
                <c:pt idx="10">
                  <c:v>1860</c:v>
                </c:pt>
                <c:pt idx="11">
                  <c:v>1920</c:v>
                </c:pt>
                <c:pt idx="12">
                  <c:v>1880</c:v>
                </c:pt>
                <c:pt idx="13">
                  <c:v>3000</c:v>
                </c:pt>
                <c:pt idx="14">
                  <c:v>3000</c:v>
                </c:pt>
                <c:pt idx="15">
                  <c:v>3000</c:v>
                </c:pt>
                <c:pt idx="16">
                  <c:v>1134</c:v>
                </c:pt>
                <c:pt idx="17">
                  <c:v>1134</c:v>
                </c:pt>
                <c:pt idx="18">
                  <c:v>1134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CE-4E4D-9A75-6BB9DEA88BB7}"/>
            </c:ext>
          </c:extLst>
        </c:ser>
        <c:ser>
          <c:idx val="3"/>
          <c:order val="3"/>
          <c:tx>
            <c:strRef>
              <c:f>DiRACCambridge_onlyApel!$A$80</c:f>
              <c:strCache>
                <c:ptCount val="1"/>
                <c:pt idx="0">
                  <c:v>Plato</c:v>
                </c:pt>
              </c:strCache>
            </c:strRef>
          </c:tx>
          <c:spPr>
            <a:solidFill>
              <a:schemeClr val="accent2">
                <a:alpha val="42000"/>
              </a:schemeClr>
            </a:solidFill>
            <a:ln>
              <a:noFill/>
            </a:ln>
            <a:effectLst/>
          </c:spPr>
          <c:cat>
            <c:numRef>
              <c:f>DiRACCambridge_onlyApel!$B$76:$T$76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DiRACCambridge_onlyApel!$B$80:$T$80</c:f>
              <c:numCache>
                <c:formatCode>General</c:formatCode>
                <c:ptCount val="19"/>
                <c:pt idx="16">
                  <c:v>1000</c:v>
                </c:pt>
                <c:pt idx="17">
                  <c:v>1000</c:v>
                </c:pt>
                <c:pt idx="18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CE-4E4D-9A75-6BB9DEA88BB7}"/>
            </c:ext>
          </c:extLst>
        </c:ser>
        <c:ser>
          <c:idx val="4"/>
          <c:order val="4"/>
          <c:tx>
            <c:strRef>
              <c:f>DiRACCambridge_onlyApel!$A$81</c:f>
              <c:strCache>
                <c:ptCount val="1"/>
                <c:pt idx="0">
                  <c:v>Gaia</c:v>
                </c:pt>
              </c:strCache>
            </c:strRef>
          </c:tx>
          <c:spPr>
            <a:solidFill>
              <a:schemeClr val="accent6">
                <a:alpha val="56000"/>
              </a:schemeClr>
            </a:solidFill>
            <a:ln>
              <a:solidFill>
                <a:schemeClr val="accent6"/>
              </a:solidFill>
            </a:ln>
            <a:effectLst/>
          </c:spPr>
          <c:cat>
            <c:numRef>
              <c:f>DiRACCambridge_onlyApel!$B$76:$T$76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DiRACCambridge_onlyApel!$B$81:$T$81</c:f>
              <c:numCache>
                <c:formatCode>General</c:formatCode>
                <c:ptCount val="19"/>
                <c:pt idx="0">
                  <c:v>616</c:v>
                </c:pt>
                <c:pt idx="1">
                  <c:v>573</c:v>
                </c:pt>
                <c:pt idx="2">
                  <c:v>555</c:v>
                </c:pt>
                <c:pt idx="3">
                  <c:v>540</c:v>
                </c:pt>
                <c:pt idx="4">
                  <c:v>623</c:v>
                </c:pt>
                <c:pt idx="5">
                  <c:v>543</c:v>
                </c:pt>
                <c:pt idx="6">
                  <c:v>547</c:v>
                </c:pt>
                <c:pt idx="7">
                  <c:v>605</c:v>
                </c:pt>
                <c:pt idx="8">
                  <c:v>572</c:v>
                </c:pt>
                <c:pt idx="9">
                  <c:v>652</c:v>
                </c:pt>
                <c:pt idx="10">
                  <c:v>431</c:v>
                </c:pt>
                <c:pt idx="11">
                  <c:v>548</c:v>
                </c:pt>
                <c:pt idx="12">
                  <c:v>472</c:v>
                </c:pt>
                <c:pt idx="13">
                  <c:v>1860</c:v>
                </c:pt>
                <c:pt idx="14">
                  <c:v>1860</c:v>
                </c:pt>
                <c:pt idx="15">
                  <c:v>1860</c:v>
                </c:pt>
                <c:pt idx="16">
                  <c:v>14388</c:v>
                </c:pt>
                <c:pt idx="17">
                  <c:v>14388</c:v>
                </c:pt>
                <c:pt idx="18">
                  <c:v>14388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CE-4E4D-9A75-6BB9DEA88B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5298752"/>
        <c:axId val="2045298272"/>
      </c:areaChart>
      <c:lineChart>
        <c:grouping val="standard"/>
        <c:varyColors val="0"/>
        <c:ser>
          <c:idx val="5"/>
          <c:order val="5"/>
          <c:tx>
            <c:strRef>
              <c:f>DiRACCambridge_onlyApel!$A$82</c:f>
              <c:strCache>
                <c:ptCount val="1"/>
                <c:pt idx="0">
                  <c:v>Capacity </c:v>
                </c:pt>
              </c:strCache>
            </c:strRef>
          </c:tx>
          <c:spPr>
            <a:ln w="508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DiRACCambridge_onlyApel!$B$76:$T$76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DiRACCambridge_onlyApel!$B$82:$T$82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10336</c:v>
                </c:pt>
                <c:pt idx="15">
                  <c:v>10336</c:v>
                </c:pt>
                <c:pt idx="16">
                  <c:v>10336</c:v>
                </c:pt>
                <c:pt idx="17">
                  <c:v>10336</c:v>
                </c:pt>
                <c:pt idx="18">
                  <c:v>10336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BCE-4E4D-9A75-6BB9DEA88B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5298752"/>
        <c:axId val="2045298272"/>
      </c:lineChart>
      <c:dateAx>
        <c:axId val="204529875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5298272"/>
        <c:crosses val="autoZero"/>
        <c:auto val="1"/>
        <c:lblOffset val="100"/>
        <c:baseTimeUnit val="months"/>
      </c:dateAx>
      <c:valAx>
        <c:axId val="2045298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vCPU 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5298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DiRACCambridge_onlyApel!$A$67</c:f>
              <c:strCache>
                <c:ptCount val="1"/>
                <c:pt idx="0">
                  <c:v>LSST-UK</c:v>
                </c:pt>
              </c:strCache>
            </c:strRef>
          </c:tx>
          <c:spPr>
            <a:solidFill>
              <a:schemeClr val="accent6">
                <a:alpha val="58000"/>
              </a:schemeClr>
            </a:solidFill>
            <a:ln>
              <a:noFill/>
            </a:ln>
            <a:effectLst/>
          </c:spPr>
          <c:cat>
            <c:numRef>
              <c:f>DiRACCambridge_onlyApel!$B$66:$T$66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DiRACCambridge_onlyApel!$B$67:$T$67</c:f>
              <c:numCache>
                <c:formatCode>General</c:formatCode>
                <c:ptCount val="19"/>
                <c:pt idx="0">
                  <c:v>412</c:v>
                </c:pt>
                <c:pt idx="1">
                  <c:v>654</c:v>
                </c:pt>
                <c:pt idx="2">
                  <c:v>6</c:v>
                </c:pt>
                <c:pt idx="3">
                  <c:v>209</c:v>
                </c:pt>
                <c:pt idx="4">
                  <c:v>3</c:v>
                </c:pt>
                <c:pt idx="5">
                  <c:v>586</c:v>
                </c:pt>
                <c:pt idx="6">
                  <c:v>413</c:v>
                </c:pt>
                <c:pt idx="7">
                  <c:v>60</c:v>
                </c:pt>
                <c:pt idx="8">
                  <c:v>741</c:v>
                </c:pt>
                <c:pt idx="9">
                  <c:v>342</c:v>
                </c:pt>
                <c:pt idx="10">
                  <c:v>153</c:v>
                </c:pt>
                <c:pt idx="11">
                  <c:v>56</c:v>
                </c:pt>
                <c:pt idx="12">
                  <c:v>1</c:v>
                </c:pt>
                <c:pt idx="13">
                  <c:v>2.93</c:v>
                </c:pt>
                <c:pt idx="14">
                  <c:v>16.8</c:v>
                </c:pt>
                <c:pt idx="15">
                  <c:v>3.92</c:v>
                </c:pt>
                <c:pt idx="16">
                  <c:v>866</c:v>
                </c:pt>
                <c:pt idx="17">
                  <c:v>866</c:v>
                </c:pt>
                <c:pt idx="18">
                  <c:v>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55-45A7-817C-B446DAA901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4769952"/>
        <c:axId val="1544756992"/>
      </c:areaChart>
      <c:lineChart>
        <c:grouping val="standard"/>
        <c:varyColors val="0"/>
        <c:ser>
          <c:idx val="1"/>
          <c:order val="1"/>
          <c:tx>
            <c:strRef>
              <c:f>DiRACCambridge_onlyApel!$A$68</c:f>
              <c:strCache>
                <c:ptCount val="1"/>
                <c:pt idx="0">
                  <c:v>Capacity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DiRACCambridge_onlyApel!$B$66:$T$66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DiRACCambridge_onlyApel!$B$68:$T$68</c:f>
              <c:numCache>
                <c:formatCode>General</c:formatCode>
                <c:ptCount val="19"/>
                <c:pt idx="0">
                  <c:v>6477</c:v>
                </c:pt>
                <c:pt idx="1">
                  <c:v>6477</c:v>
                </c:pt>
                <c:pt idx="2">
                  <c:v>6477</c:v>
                </c:pt>
                <c:pt idx="3">
                  <c:v>6477</c:v>
                </c:pt>
                <c:pt idx="4">
                  <c:v>6477</c:v>
                </c:pt>
                <c:pt idx="5">
                  <c:v>6477</c:v>
                </c:pt>
                <c:pt idx="6">
                  <c:v>6477</c:v>
                </c:pt>
                <c:pt idx="7">
                  <c:v>6477</c:v>
                </c:pt>
                <c:pt idx="8">
                  <c:v>6477</c:v>
                </c:pt>
                <c:pt idx="9">
                  <c:v>6477</c:v>
                </c:pt>
                <c:pt idx="10">
                  <c:v>6477</c:v>
                </c:pt>
                <c:pt idx="11">
                  <c:v>6477</c:v>
                </c:pt>
                <c:pt idx="12">
                  <c:v>6477</c:v>
                </c:pt>
                <c:pt idx="13">
                  <c:v>6477</c:v>
                </c:pt>
                <c:pt idx="14">
                  <c:v>5389</c:v>
                </c:pt>
                <c:pt idx="15">
                  <c:v>5389</c:v>
                </c:pt>
                <c:pt idx="16">
                  <c:v>5389</c:v>
                </c:pt>
                <c:pt idx="17">
                  <c:v>5389</c:v>
                </c:pt>
                <c:pt idx="18">
                  <c:v>5389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55-45A7-817C-B446DAA901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4769952"/>
        <c:axId val="1544756992"/>
      </c:lineChart>
      <c:dateAx>
        <c:axId val="154476995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4756992"/>
        <c:crosses val="autoZero"/>
        <c:auto val="1"/>
        <c:lblOffset val="100"/>
        <c:baseTimeUnit val="months"/>
      </c:dateAx>
      <c:valAx>
        <c:axId val="1544756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CPU 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4769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SCD_onlyapel!$A$47</c:f>
              <c:strCache>
                <c:ptCount val="1"/>
                <c:pt idx="0">
                  <c:v>CCFE(JINTRAC)</c:v>
                </c:pt>
              </c:strCache>
            </c:strRef>
          </c:tx>
          <c:spPr>
            <a:solidFill>
              <a:schemeClr val="tx2">
                <a:alpha val="66000"/>
              </a:schemeClr>
            </a:solidFill>
            <a:ln>
              <a:noFill/>
            </a:ln>
            <a:effectLst/>
          </c:spPr>
          <c:cat>
            <c:numRef>
              <c:f>SCD_onlyapel!$B$46:$T$46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SCD_onlyapel!$B$47:$T$47</c:f>
              <c:numCache>
                <c:formatCode>General</c:formatCode>
                <c:ptCount val="19"/>
                <c:pt idx="0">
                  <c:v>476</c:v>
                </c:pt>
                <c:pt idx="1">
                  <c:v>876</c:v>
                </c:pt>
                <c:pt idx="2">
                  <c:v>879</c:v>
                </c:pt>
                <c:pt idx="3">
                  <c:v>876</c:v>
                </c:pt>
                <c:pt idx="4">
                  <c:v>848</c:v>
                </c:pt>
                <c:pt idx="5">
                  <c:v>856</c:v>
                </c:pt>
                <c:pt idx="6">
                  <c:v>876</c:v>
                </c:pt>
                <c:pt idx="7">
                  <c:v>876</c:v>
                </c:pt>
                <c:pt idx="8">
                  <c:v>792</c:v>
                </c:pt>
                <c:pt idx="9">
                  <c:v>876</c:v>
                </c:pt>
                <c:pt idx="10">
                  <c:v>848</c:v>
                </c:pt>
                <c:pt idx="11">
                  <c:v>876</c:v>
                </c:pt>
                <c:pt idx="12">
                  <c:v>848</c:v>
                </c:pt>
                <c:pt idx="13">
                  <c:v>876</c:v>
                </c:pt>
                <c:pt idx="14">
                  <c:v>908</c:v>
                </c:pt>
                <c:pt idx="15">
                  <c:v>667</c:v>
                </c:pt>
                <c:pt idx="16">
                  <c:v>1200</c:v>
                </c:pt>
                <c:pt idx="17">
                  <c:v>1200</c:v>
                </c:pt>
                <c:pt idx="18">
                  <c:v>1200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75-4D6B-BE78-BBD1C1FF9CB2}"/>
            </c:ext>
          </c:extLst>
        </c:ser>
        <c:ser>
          <c:idx val="1"/>
          <c:order val="1"/>
          <c:tx>
            <c:strRef>
              <c:f>SCD_onlyapel!$A$48</c:f>
              <c:strCache>
                <c:ptCount val="1"/>
                <c:pt idx="0">
                  <c:v>CCP4</c:v>
                </c:pt>
              </c:strCache>
            </c:strRef>
          </c:tx>
          <c:spPr>
            <a:solidFill>
              <a:schemeClr val="accent1">
                <a:alpha val="60000"/>
              </a:schemeClr>
            </a:solidFill>
            <a:ln>
              <a:noFill/>
            </a:ln>
            <a:effectLst/>
          </c:spPr>
          <c:cat>
            <c:numRef>
              <c:f>SCD_onlyapel!$B$46:$T$46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SCD_onlyapel!$B$48:$T$48</c:f>
              <c:numCache>
                <c:formatCode>General</c:formatCode>
                <c:ptCount val="19"/>
                <c:pt idx="0">
                  <c:v>424</c:v>
                </c:pt>
                <c:pt idx="1">
                  <c:v>620</c:v>
                </c:pt>
                <c:pt idx="2">
                  <c:v>609</c:v>
                </c:pt>
                <c:pt idx="3">
                  <c:v>603</c:v>
                </c:pt>
                <c:pt idx="4">
                  <c:v>630</c:v>
                </c:pt>
                <c:pt idx="5">
                  <c:v>573</c:v>
                </c:pt>
                <c:pt idx="6">
                  <c:v>556</c:v>
                </c:pt>
                <c:pt idx="7">
                  <c:v>554</c:v>
                </c:pt>
                <c:pt idx="8">
                  <c:v>516</c:v>
                </c:pt>
                <c:pt idx="9">
                  <c:v>701</c:v>
                </c:pt>
                <c:pt idx="10">
                  <c:v>746</c:v>
                </c:pt>
                <c:pt idx="11">
                  <c:v>732</c:v>
                </c:pt>
                <c:pt idx="12">
                  <c:v>791</c:v>
                </c:pt>
                <c:pt idx="13">
                  <c:v>592</c:v>
                </c:pt>
                <c:pt idx="14">
                  <c:v>619</c:v>
                </c:pt>
                <c:pt idx="15">
                  <c:v>494</c:v>
                </c:pt>
                <c:pt idx="16">
                  <c:v>500</c:v>
                </c:pt>
                <c:pt idx="17">
                  <c:v>500</c:v>
                </c:pt>
                <c:pt idx="18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75-4D6B-BE78-BBD1C1FF9CB2}"/>
            </c:ext>
          </c:extLst>
        </c:ser>
        <c:ser>
          <c:idx val="2"/>
          <c:order val="2"/>
          <c:tx>
            <c:strRef>
              <c:f>SCD_onlyapel!$A$49</c:f>
              <c:strCache>
                <c:ptCount val="1"/>
                <c:pt idx="0">
                  <c:v>CLF</c:v>
                </c:pt>
              </c:strCache>
            </c:strRef>
          </c:tx>
          <c:spPr>
            <a:solidFill>
              <a:schemeClr val="accent2">
                <a:alpha val="64000"/>
              </a:schemeClr>
            </a:solidFill>
            <a:ln>
              <a:noFill/>
            </a:ln>
            <a:effectLst/>
          </c:spPr>
          <c:cat>
            <c:numRef>
              <c:f>SCD_onlyapel!$B$46:$T$46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SCD_onlyapel!$B$49:$T$49</c:f>
              <c:numCache>
                <c:formatCode>General</c:formatCode>
                <c:ptCount val="19"/>
                <c:pt idx="0">
                  <c:v>1920</c:v>
                </c:pt>
                <c:pt idx="1">
                  <c:v>2520</c:v>
                </c:pt>
                <c:pt idx="2">
                  <c:v>1640</c:v>
                </c:pt>
                <c:pt idx="3">
                  <c:v>1310</c:v>
                </c:pt>
                <c:pt idx="4">
                  <c:v>1310</c:v>
                </c:pt>
                <c:pt idx="5">
                  <c:v>1310</c:v>
                </c:pt>
                <c:pt idx="6">
                  <c:v>1400</c:v>
                </c:pt>
                <c:pt idx="7">
                  <c:v>1560</c:v>
                </c:pt>
                <c:pt idx="8">
                  <c:v>1930</c:v>
                </c:pt>
                <c:pt idx="9">
                  <c:v>2150</c:v>
                </c:pt>
                <c:pt idx="10">
                  <c:v>2060</c:v>
                </c:pt>
                <c:pt idx="11">
                  <c:v>2170</c:v>
                </c:pt>
                <c:pt idx="12">
                  <c:v>2290</c:v>
                </c:pt>
                <c:pt idx="13">
                  <c:v>2340</c:v>
                </c:pt>
                <c:pt idx="14">
                  <c:v>2390</c:v>
                </c:pt>
                <c:pt idx="15">
                  <c:v>1770</c:v>
                </c:pt>
                <c:pt idx="16">
                  <c:v>4904</c:v>
                </c:pt>
                <c:pt idx="17">
                  <c:v>4904</c:v>
                </c:pt>
                <c:pt idx="18">
                  <c:v>4904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75-4D6B-BE78-BBD1C1FF9CB2}"/>
            </c:ext>
          </c:extLst>
        </c:ser>
        <c:ser>
          <c:idx val="3"/>
          <c:order val="3"/>
          <c:tx>
            <c:strRef>
              <c:f>SCD_onlyapel!$A$50</c:f>
              <c:strCache>
                <c:ptCount val="1"/>
                <c:pt idx="0">
                  <c:v>Diamond</c:v>
                </c:pt>
              </c:strCache>
            </c:strRef>
          </c:tx>
          <c:spPr>
            <a:solidFill>
              <a:schemeClr val="accent3">
                <a:alpha val="56000"/>
              </a:schemeClr>
            </a:solidFill>
            <a:ln>
              <a:noFill/>
            </a:ln>
            <a:effectLst/>
          </c:spPr>
          <c:cat>
            <c:numRef>
              <c:f>SCD_onlyapel!$B$46:$T$46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SCD_onlyapel!$B$50:$T$50</c:f>
              <c:numCache>
                <c:formatCode>General</c:formatCode>
                <c:ptCount val="19"/>
                <c:pt idx="0">
                  <c:v>11200</c:v>
                </c:pt>
                <c:pt idx="1">
                  <c:v>11600</c:v>
                </c:pt>
                <c:pt idx="2">
                  <c:v>11600</c:v>
                </c:pt>
                <c:pt idx="3">
                  <c:v>11600</c:v>
                </c:pt>
                <c:pt idx="4">
                  <c:v>11500</c:v>
                </c:pt>
                <c:pt idx="5">
                  <c:v>8690</c:v>
                </c:pt>
                <c:pt idx="6">
                  <c:v>8960</c:v>
                </c:pt>
                <c:pt idx="7">
                  <c:v>8960</c:v>
                </c:pt>
                <c:pt idx="8">
                  <c:v>10200</c:v>
                </c:pt>
                <c:pt idx="9">
                  <c:v>12100</c:v>
                </c:pt>
                <c:pt idx="10">
                  <c:v>11400</c:v>
                </c:pt>
                <c:pt idx="11">
                  <c:v>10600</c:v>
                </c:pt>
                <c:pt idx="12">
                  <c:v>9690</c:v>
                </c:pt>
                <c:pt idx="13">
                  <c:v>10100</c:v>
                </c:pt>
                <c:pt idx="14">
                  <c:v>10100</c:v>
                </c:pt>
                <c:pt idx="15">
                  <c:v>7670</c:v>
                </c:pt>
                <c:pt idx="16">
                  <c:v>10488</c:v>
                </c:pt>
                <c:pt idx="17">
                  <c:v>10488</c:v>
                </c:pt>
                <c:pt idx="18">
                  <c:v>10488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75-4D6B-BE78-BBD1C1FF9CB2}"/>
            </c:ext>
          </c:extLst>
        </c:ser>
        <c:ser>
          <c:idx val="4"/>
          <c:order val="4"/>
          <c:tx>
            <c:strRef>
              <c:f>SCD_onlyapel!$A$51</c:f>
              <c:strCache>
                <c:ptCount val="1"/>
                <c:pt idx="0">
                  <c:v>Euclid_ral</c:v>
                </c:pt>
              </c:strCache>
            </c:strRef>
          </c:tx>
          <c:spPr>
            <a:solidFill>
              <a:schemeClr val="accent4">
                <a:alpha val="60000"/>
              </a:schemeClr>
            </a:solidFill>
            <a:ln>
              <a:noFill/>
            </a:ln>
            <a:effectLst/>
          </c:spPr>
          <c:cat>
            <c:numRef>
              <c:f>SCD_onlyapel!$B$46:$T$46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SCD_onlyapel!$B$51:$T$51</c:f>
              <c:numCache>
                <c:formatCode>General</c:formatCode>
                <c:ptCount val="19"/>
                <c:pt idx="0">
                  <c:v>2010</c:v>
                </c:pt>
                <c:pt idx="1">
                  <c:v>2070</c:v>
                </c:pt>
                <c:pt idx="2">
                  <c:v>2070</c:v>
                </c:pt>
                <c:pt idx="3">
                  <c:v>2070</c:v>
                </c:pt>
                <c:pt idx="4">
                  <c:v>2010</c:v>
                </c:pt>
                <c:pt idx="5">
                  <c:v>1420</c:v>
                </c:pt>
                <c:pt idx="6">
                  <c:v>1400</c:v>
                </c:pt>
                <c:pt idx="7">
                  <c:v>1420</c:v>
                </c:pt>
                <c:pt idx="8">
                  <c:v>2300</c:v>
                </c:pt>
                <c:pt idx="9">
                  <c:v>2490</c:v>
                </c:pt>
                <c:pt idx="10">
                  <c:v>2590</c:v>
                </c:pt>
                <c:pt idx="11">
                  <c:v>1980</c:v>
                </c:pt>
                <c:pt idx="12">
                  <c:v>1910</c:v>
                </c:pt>
                <c:pt idx="13">
                  <c:v>1980</c:v>
                </c:pt>
                <c:pt idx="14">
                  <c:v>1980</c:v>
                </c:pt>
                <c:pt idx="15">
                  <c:v>1500</c:v>
                </c:pt>
                <c:pt idx="16">
                  <c:v>1600</c:v>
                </c:pt>
                <c:pt idx="17">
                  <c:v>1600</c:v>
                </c:pt>
                <c:pt idx="18">
                  <c:v>1600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75-4D6B-BE78-BBD1C1FF9CB2}"/>
            </c:ext>
          </c:extLst>
        </c:ser>
        <c:ser>
          <c:idx val="5"/>
          <c:order val="5"/>
          <c:tx>
            <c:strRef>
              <c:f>SCD_onlyapel!$A$52</c:f>
              <c:strCache>
                <c:ptCount val="1"/>
                <c:pt idx="0">
                  <c:v>ISIS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cat>
            <c:numRef>
              <c:f>SCD_onlyapel!$B$46:$T$46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SCD_onlyapel!$B$52:$T$52</c:f>
              <c:numCache>
                <c:formatCode>General</c:formatCode>
                <c:ptCount val="19"/>
                <c:pt idx="0">
                  <c:v>7400</c:v>
                </c:pt>
                <c:pt idx="1">
                  <c:v>6470</c:v>
                </c:pt>
                <c:pt idx="2">
                  <c:v>6110</c:v>
                </c:pt>
                <c:pt idx="3">
                  <c:v>5630</c:v>
                </c:pt>
                <c:pt idx="4">
                  <c:v>6590</c:v>
                </c:pt>
                <c:pt idx="5">
                  <c:v>6230</c:v>
                </c:pt>
                <c:pt idx="6">
                  <c:v>7060</c:v>
                </c:pt>
                <c:pt idx="7">
                  <c:v>6410</c:v>
                </c:pt>
                <c:pt idx="8">
                  <c:v>7700</c:v>
                </c:pt>
                <c:pt idx="9">
                  <c:v>8730</c:v>
                </c:pt>
                <c:pt idx="10">
                  <c:v>7440</c:v>
                </c:pt>
                <c:pt idx="11">
                  <c:v>7780</c:v>
                </c:pt>
                <c:pt idx="12">
                  <c:v>8280</c:v>
                </c:pt>
                <c:pt idx="13">
                  <c:v>9320</c:v>
                </c:pt>
                <c:pt idx="14">
                  <c:v>9450</c:v>
                </c:pt>
                <c:pt idx="15">
                  <c:v>6530</c:v>
                </c:pt>
                <c:pt idx="16">
                  <c:v>8000</c:v>
                </c:pt>
                <c:pt idx="17">
                  <c:v>8000</c:v>
                </c:pt>
                <c:pt idx="18">
                  <c:v>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75-4D6B-BE78-BBD1C1FF9CB2}"/>
            </c:ext>
          </c:extLst>
        </c:ser>
        <c:ser>
          <c:idx val="6"/>
          <c:order val="6"/>
          <c:tx>
            <c:strRef>
              <c:f>SCD_onlyapel!$A$53</c:f>
              <c:strCache>
                <c:ptCount val="1"/>
                <c:pt idx="0">
                  <c:v>SKAO</c:v>
                </c:pt>
              </c:strCache>
            </c:strRef>
          </c:tx>
          <c:spPr>
            <a:solidFill>
              <a:schemeClr val="accent6">
                <a:alpha val="60000"/>
              </a:schemeClr>
            </a:solidFill>
            <a:ln>
              <a:noFill/>
            </a:ln>
            <a:effectLst/>
          </c:spPr>
          <c:cat>
            <c:numRef>
              <c:f>SCD_onlyapel!$B$46:$T$46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SCD_onlyapel!$B$53:$T$53</c:f>
              <c:numCache>
                <c:formatCode>General</c:formatCode>
                <c:ptCount val="19"/>
                <c:pt idx="0">
                  <c:v>637</c:v>
                </c:pt>
                <c:pt idx="1">
                  <c:v>680</c:v>
                </c:pt>
                <c:pt idx="2">
                  <c:v>952</c:v>
                </c:pt>
                <c:pt idx="3">
                  <c:v>836</c:v>
                </c:pt>
                <c:pt idx="4">
                  <c:v>835</c:v>
                </c:pt>
                <c:pt idx="5">
                  <c:v>939</c:v>
                </c:pt>
                <c:pt idx="6">
                  <c:v>1060</c:v>
                </c:pt>
                <c:pt idx="7">
                  <c:v>1000</c:v>
                </c:pt>
                <c:pt idx="8">
                  <c:v>939</c:v>
                </c:pt>
                <c:pt idx="9">
                  <c:v>1150</c:v>
                </c:pt>
                <c:pt idx="10">
                  <c:v>1140</c:v>
                </c:pt>
                <c:pt idx="11">
                  <c:v>1350</c:v>
                </c:pt>
                <c:pt idx="12">
                  <c:v>1190</c:v>
                </c:pt>
                <c:pt idx="13">
                  <c:v>1390</c:v>
                </c:pt>
                <c:pt idx="14">
                  <c:v>1970</c:v>
                </c:pt>
                <c:pt idx="15">
                  <c:v>1540</c:v>
                </c:pt>
                <c:pt idx="16">
                  <c:v>6100</c:v>
                </c:pt>
                <c:pt idx="17">
                  <c:v>6100</c:v>
                </c:pt>
                <c:pt idx="18">
                  <c:v>6100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75-4D6B-BE78-BBD1C1FF9C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8807872"/>
        <c:axId val="818809312"/>
      </c:areaChart>
      <c:lineChart>
        <c:grouping val="standard"/>
        <c:varyColors val="0"/>
        <c:ser>
          <c:idx val="7"/>
          <c:order val="7"/>
          <c:tx>
            <c:strRef>
              <c:f>SCD_onlyapel!$A$56</c:f>
              <c:strCache>
                <c:ptCount val="1"/>
                <c:pt idx="0">
                  <c:v>Capacity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val>
            <c:numRef>
              <c:f>SCD_onlyapel!$B$56:$T$56</c:f>
              <c:numCache>
                <c:formatCode>General</c:formatCode>
                <c:ptCount val="19"/>
                <c:pt idx="0">
                  <c:v>39284</c:v>
                </c:pt>
                <c:pt idx="1">
                  <c:v>39284</c:v>
                </c:pt>
                <c:pt idx="2">
                  <c:v>39284</c:v>
                </c:pt>
                <c:pt idx="3">
                  <c:v>42682</c:v>
                </c:pt>
                <c:pt idx="4">
                  <c:v>42682</c:v>
                </c:pt>
                <c:pt idx="5">
                  <c:v>42682</c:v>
                </c:pt>
                <c:pt idx="6">
                  <c:v>42682</c:v>
                </c:pt>
                <c:pt idx="7">
                  <c:v>42682</c:v>
                </c:pt>
                <c:pt idx="8">
                  <c:v>42682</c:v>
                </c:pt>
                <c:pt idx="9">
                  <c:v>42682</c:v>
                </c:pt>
                <c:pt idx="10">
                  <c:v>42682</c:v>
                </c:pt>
                <c:pt idx="11">
                  <c:v>42682</c:v>
                </c:pt>
                <c:pt idx="12">
                  <c:v>42682</c:v>
                </c:pt>
                <c:pt idx="13">
                  <c:v>42682</c:v>
                </c:pt>
                <c:pt idx="14">
                  <c:v>42682</c:v>
                </c:pt>
                <c:pt idx="15">
                  <c:v>54096</c:v>
                </c:pt>
                <c:pt idx="16">
                  <c:v>54096</c:v>
                </c:pt>
                <c:pt idx="17">
                  <c:v>54096</c:v>
                </c:pt>
                <c:pt idx="18">
                  <c:v>54096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A75-4D6B-BE78-BBD1C1FF9C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8807872"/>
        <c:axId val="818809312"/>
      </c:lineChart>
      <c:dateAx>
        <c:axId val="8188078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8809312"/>
        <c:crosses val="autoZero"/>
        <c:auto val="1"/>
        <c:lblOffset val="100"/>
        <c:baseTimeUnit val="months"/>
      </c:dateAx>
      <c:valAx>
        <c:axId val="818809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50000"/>
                  <a:alpha val="3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vCPU 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880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grid_onlyApel!$A$43</c:f>
              <c:strCache>
                <c:ptCount val="1"/>
                <c:pt idx="0">
                  <c:v>DUNE</c:v>
                </c:pt>
              </c:strCache>
            </c:strRef>
          </c:tx>
          <c:spPr>
            <a:solidFill>
              <a:schemeClr val="accent2">
                <a:alpha val="56000"/>
              </a:schemeClr>
            </a:solidFill>
            <a:ln>
              <a:noFill/>
            </a:ln>
            <a:effectLst/>
          </c:spPr>
          <c:cat>
            <c:numRef>
              <c:f>grid_onlyApel!$B$42:$T$42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grid_onlyApel!$B$43:$T$43</c:f>
              <c:numCache>
                <c:formatCode>General</c:formatCode>
                <c:ptCount val="19"/>
                <c:pt idx="0">
                  <c:v>2080</c:v>
                </c:pt>
                <c:pt idx="1">
                  <c:v>776</c:v>
                </c:pt>
                <c:pt idx="2">
                  <c:v>2190</c:v>
                </c:pt>
                <c:pt idx="3">
                  <c:v>430</c:v>
                </c:pt>
                <c:pt idx="4">
                  <c:v>486</c:v>
                </c:pt>
                <c:pt idx="5">
                  <c:v>577</c:v>
                </c:pt>
                <c:pt idx="6">
                  <c:v>816</c:v>
                </c:pt>
                <c:pt idx="7">
                  <c:v>116</c:v>
                </c:pt>
                <c:pt idx="8">
                  <c:v>595</c:v>
                </c:pt>
                <c:pt idx="9">
                  <c:v>917</c:v>
                </c:pt>
                <c:pt idx="10">
                  <c:v>1080</c:v>
                </c:pt>
                <c:pt idx="11">
                  <c:v>358</c:v>
                </c:pt>
                <c:pt idx="12">
                  <c:v>366</c:v>
                </c:pt>
                <c:pt idx="13">
                  <c:v>906</c:v>
                </c:pt>
                <c:pt idx="14">
                  <c:v>2260</c:v>
                </c:pt>
                <c:pt idx="15">
                  <c:v>567</c:v>
                </c:pt>
                <c:pt idx="16">
                  <c:v>1000</c:v>
                </c:pt>
                <c:pt idx="17">
                  <c:v>1000</c:v>
                </c:pt>
                <c:pt idx="18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BF-4949-838A-B1A97BC6301E}"/>
            </c:ext>
          </c:extLst>
        </c:ser>
        <c:ser>
          <c:idx val="1"/>
          <c:order val="1"/>
          <c:tx>
            <c:strRef>
              <c:f>grid_onlyApel!$A$44</c:f>
              <c:strCache>
                <c:ptCount val="1"/>
                <c:pt idx="0">
                  <c:v>Euclid_grid</c:v>
                </c:pt>
              </c:strCache>
            </c:strRef>
          </c:tx>
          <c:spPr>
            <a:solidFill>
              <a:schemeClr val="accent3">
                <a:alpha val="60000"/>
              </a:schemeClr>
            </a:solidFill>
            <a:ln>
              <a:noFill/>
            </a:ln>
            <a:effectLst/>
          </c:spPr>
          <c:cat>
            <c:numRef>
              <c:f>grid_onlyApel!$B$42:$T$42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grid_onlyApel!$B$44:$T$44</c:f>
              <c:numCache>
                <c:formatCode>General</c:formatCode>
                <c:ptCount val="19"/>
                <c:pt idx="0">
                  <c:v>1450</c:v>
                </c:pt>
                <c:pt idx="1">
                  <c:v>1500</c:v>
                </c:pt>
                <c:pt idx="2">
                  <c:v>1500</c:v>
                </c:pt>
                <c:pt idx="3">
                  <c:v>1180</c:v>
                </c:pt>
                <c:pt idx="4">
                  <c:v>3970</c:v>
                </c:pt>
                <c:pt idx="5">
                  <c:v>800</c:v>
                </c:pt>
                <c:pt idx="6">
                  <c:v>308</c:v>
                </c:pt>
                <c:pt idx="7">
                  <c:v>300</c:v>
                </c:pt>
                <c:pt idx="8">
                  <c:v>4660</c:v>
                </c:pt>
                <c:pt idx="9">
                  <c:v>1700</c:v>
                </c:pt>
                <c:pt idx="10">
                  <c:v>829</c:v>
                </c:pt>
                <c:pt idx="11">
                  <c:v>6550</c:v>
                </c:pt>
                <c:pt idx="12">
                  <c:v>3110</c:v>
                </c:pt>
                <c:pt idx="13">
                  <c:v>7.22</c:v>
                </c:pt>
                <c:pt idx="14">
                  <c:v>28.5</c:v>
                </c:pt>
                <c:pt idx="15">
                  <c:v>0</c:v>
                </c:pt>
                <c:pt idx="16">
                  <c:v>1750</c:v>
                </c:pt>
                <c:pt idx="17">
                  <c:v>1750</c:v>
                </c:pt>
                <c:pt idx="18">
                  <c:v>1750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BF-4949-838A-B1A97BC6301E}"/>
            </c:ext>
          </c:extLst>
        </c:ser>
        <c:ser>
          <c:idx val="2"/>
          <c:order val="2"/>
          <c:tx>
            <c:strRef>
              <c:f>grid_onlyApel!$A$45</c:f>
              <c:strCache>
                <c:ptCount val="1"/>
                <c:pt idx="0">
                  <c:v>JLab/Clas12</c:v>
                </c:pt>
              </c:strCache>
            </c:strRef>
          </c:tx>
          <c:spPr>
            <a:solidFill>
              <a:schemeClr val="accent4">
                <a:alpha val="54000"/>
              </a:schemeClr>
            </a:solidFill>
            <a:ln>
              <a:noFill/>
            </a:ln>
            <a:effectLst/>
          </c:spPr>
          <c:cat>
            <c:numRef>
              <c:f>grid_onlyApel!$B$42:$T$42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grid_onlyApel!$B$45:$T$45</c:f>
              <c:numCache>
                <c:formatCode>General</c:formatCode>
                <c:ptCount val="19"/>
                <c:pt idx="2">
                  <c:v>596</c:v>
                </c:pt>
                <c:pt idx="3">
                  <c:v>465</c:v>
                </c:pt>
                <c:pt idx="4">
                  <c:v>567</c:v>
                </c:pt>
                <c:pt idx="5">
                  <c:v>440</c:v>
                </c:pt>
                <c:pt idx="6">
                  <c:v>349</c:v>
                </c:pt>
                <c:pt idx="7">
                  <c:v>228</c:v>
                </c:pt>
                <c:pt idx="8">
                  <c:v>272</c:v>
                </c:pt>
                <c:pt idx="9">
                  <c:v>117</c:v>
                </c:pt>
                <c:pt idx="10">
                  <c:v>203</c:v>
                </c:pt>
                <c:pt idx="11">
                  <c:v>5.29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BF-4949-838A-B1A97BC6301E}"/>
            </c:ext>
          </c:extLst>
        </c:ser>
        <c:ser>
          <c:idx val="3"/>
          <c:order val="3"/>
          <c:tx>
            <c:strRef>
              <c:f>grid_onlyApel!$A$46</c:f>
              <c:strCache>
                <c:ptCount val="1"/>
                <c:pt idx="0">
                  <c:v>Ligo(virgo)</c:v>
                </c:pt>
              </c:strCache>
            </c:strRef>
          </c:tx>
          <c:spPr>
            <a:solidFill>
              <a:schemeClr val="accent5">
                <a:alpha val="63000"/>
              </a:schemeClr>
            </a:solidFill>
            <a:ln>
              <a:noFill/>
            </a:ln>
            <a:effectLst/>
          </c:spPr>
          <c:cat>
            <c:numRef>
              <c:f>grid_onlyApel!$B$42:$T$42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grid_onlyApel!$B$46:$T$46</c:f>
              <c:numCache>
                <c:formatCode>General</c:formatCode>
                <c:ptCount val="19"/>
                <c:pt idx="0">
                  <c:v>32.1</c:v>
                </c:pt>
                <c:pt idx="1">
                  <c:v>51.6</c:v>
                </c:pt>
                <c:pt idx="2">
                  <c:v>440</c:v>
                </c:pt>
                <c:pt idx="3">
                  <c:v>24.2</c:v>
                </c:pt>
                <c:pt idx="4">
                  <c:v>10.1</c:v>
                </c:pt>
                <c:pt idx="5">
                  <c:v>474</c:v>
                </c:pt>
                <c:pt idx="6">
                  <c:v>105</c:v>
                </c:pt>
                <c:pt idx="7">
                  <c:v>208</c:v>
                </c:pt>
                <c:pt idx="8">
                  <c:v>1180</c:v>
                </c:pt>
                <c:pt idx="9">
                  <c:v>1800</c:v>
                </c:pt>
                <c:pt idx="10">
                  <c:v>2750</c:v>
                </c:pt>
                <c:pt idx="11">
                  <c:v>999</c:v>
                </c:pt>
                <c:pt idx="12">
                  <c:v>575</c:v>
                </c:pt>
                <c:pt idx="13">
                  <c:v>346</c:v>
                </c:pt>
                <c:pt idx="14">
                  <c:v>1280</c:v>
                </c:pt>
                <c:pt idx="15">
                  <c:v>932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BF-4949-838A-B1A97BC6301E}"/>
            </c:ext>
          </c:extLst>
        </c:ser>
        <c:ser>
          <c:idx val="4"/>
          <c:order val="4"/>
          <c:tx>
            <c:strRef>
              <c:f>grid_onlyApel!$A$47</c:f>
              <c:strCache>
                <c:ptCount val="1"/>
                <c:pt idx="0">
                  <c:v>LZ</c:v>
                </c:pt>
              </c:strCache>
            </c:strRef>
          </c:tx>
          <c:spPr>
            <a:solidFill>
              <a:schemeClr val="accent6">
                <a:alpha val="57000"/>
              </a:schemeClr>
            </a:solidFill>
            <a:ln>
              <a:noFill/>
            </a:ln>
            <a:effectLst/>
          </c:spPr>
          <c:cat>
            <c:numRef>
              <c:f>grid_onlyApel!$B$42:$T$42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grid_onlyApel!$B$47:$T$47</c:f>
              <c:numCache>
                <c:formatCode>General</c:formatCode>
                <c:ptCount val="19"/>
                <c:pt idx="0">
                  <c:v>105</c:v>
                </c:pt>
                <c:pt idx="1">
                  <c:v>88.2</c:v>
                </c:pt>
                <c:pt idx="2">
                  <c:v>589</c:v>
                </c:pt>
                <c:pt idx="3">
                  <c:v>322</c:v>
                </c:pt>
                <c:pt idx="4">
                  <c:v>304</c:v>
                </c:pt>
                <c:pt idx="5">
                  <c:v>435</c:v>
                </c:pt>
                <c:pt idx="6">
                  <c:v>212</c:v>
                </c:pt>
                <c:pt idx="7">
                  <c:v>187</c:v>
                </c:pt>
                <c:pt idx="8">
                  <c:v>711</c:v>
                </c:pt>
                <c:pt idx="9">
                  <c:v>955</c:v>
                </c:pt>
                <c:pt idx="10">
                  <c:v>691</c:v>
                </c:pt>
                <c:pt idx="11">
                  <c:v>698</c:v>
                </c:pt>
                <c:pt idx="12">
                  <c:v>857</c:v>
                </c:pt>
                <c:pt idx="13">
                  <c:v>7.17</c:v>
                </c:pt>
                <c:pt idx="14">
                  <c:v>1240</c:v>
                </c:pt>
                <c:pt idx="15">
                  <c:v>593</c:v>
                </c:pt>
                <c:pt idx="16">
                  <c:v>300</c:v>
                </c:pt>
                <c:pt idx="17">
                  <c:v>300</c:v>
                </c:pt>
                <c:pt idx="18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BF-4949-838A-B1A97BC63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1400448"/>
        <c:axId val="861397568"/>
      </c:areaChart>
      <c:lineChart>
        <c:grouping val="standard"/>
        <c:varyColors val="0"/>
        <c:ser>
          <c:idx val="5"/>
          <c:order val="5"/>
          <c:tx>
            <c:strRef>
              <c:f>grid_onlyApel!$A$48</c:f>
              <c:strCache>
                <c:ptCount val="1"/>
                <c:pt idx="0">
                  <c:v>Capacity 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grid_onlyApel!$B$42:$T$42</c:f>
              <c:numCache>
                <c:formatCode>mmm\-yy</c:formatCode>
                <c:ptCount val="19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  <c:pt idx="18">
                  <c:v>45261</c:v>
                </c:pt>
              </c:numCache>
            </c:numRef>
          </c:cat>
          <c:val>
            <c:numRef>
              <c:f>grid_onlyApel!$B$48:$T$48</c:f>
              <c:numCache>
                <c:formatCode>0</c:formatCode>
                <c:ptCount val="19"/>
                <c:pt idx="0">
                  <c:v>16142.4</c:v>
                </c:pt>
                <c:pt idx="1">
                  <c:v>16142.4</c:v>
                </c:pt>
                <c:pt idx="2">
                  <c:v>16142.4</c:v>
                </c:pt>
                <c:pt idx="3">
                  <c:v>16142.4</c:v>
                </c:pt>
                <c:pt idx="4">
                  <c:v>16142.4</c:v>
                </c:pt>
                <c:pt idx="5">
                  <c:v>16142.4</c:v>
                </c:pt>
                <c:pt idx="6">
                  <c:v>16142.4</c:v>
                </c:pt>
                <c:pt idx="7">
                  <c:v>16142.4</c:v>
                </c:pt>
                <c:pt idx="8">
                  <c:v>16142.4</c:v>
                </c:pt>
                <c:pt idx="9">
                  <c:v>16142.4</c:v>
                </c:pt>
                <c:pt idx="10">
                  <c:v>16142.4</c:v>
                </c:pt>
                <c:pt idx="11">
                  <c:v>16142.4</c:v>
                </c:pt>
                <c:pt idx="12">
                  <c:v>16142.4</c:v>
                </c:pt>
                <c:pt idx="13">
                  <c:v>16142.4</c:v>
                </c:pt>
                <c:pt idx="14">
                  <c:v>16142.4</c:v>
                </c:pt>
                <c:pt idx="15">
                  <c:v>13986.720000000001</c:v>
                </c:pt>
                <c:pt idx="16">
                  <c:v>13986.720000000001</c:v>
                </c:pt>
                <c:pt idx="17">
                  <c:v>13986.720000000001</c:v>
                </c:pt>
                <c:pt idx="18">
                  <c:v>13986.720000000001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FBF-4949-838A-B1A97BC63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1400448"/>
        <c:axId val="861397568"/>
      </c:lineChart>
      <c:dateAx>
        <c:axId val="8614004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1397568"/>
        <c:crosses val="autoZero"/>
        <c:auto val="1"/>
        <c:lblOffset val="100"/>
        <c:baseTimeUnit val="months"/>
      </c:dateAx>
      <c:valAx>
        <c:axId val="86139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vCPU/logical core 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1400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F4954-809B-4B9D-B498-0189BEDF2E68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45EE-5AA2-4A0B-B72F-DD6262D5B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327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38102-CF7C-AB0E-7855-21155D183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63021F-3F40-2499-B093-0337E2B05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46739-6F53-7CFC-4DF7-046EF1D4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EF868-AD03-2D27-1484-D10674A8F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E6D9F-221C-4548-38B2-209C67C53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88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5803A-825C-D026-993D-0BE58EFC8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003D94-7E4C-64DB-12BE-CBEC0CC08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203EB-B6BC-39F5-3155-8334EDCE5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72060-3503-61D4-6787-8217AB5BE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B3351-E047-71EB-232F-53F14DED9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1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35B288-D0A8-E515-AF97-9155BD1C0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B20C1-C7AB-6330-DD3B-9E04C2C47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6FF83-9834-2F7B-15E7-6AB5A8507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61A36-AE0E-5F8C-6E90-6C96F3F4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97853-2731-16DF-9318-E8CCCB57B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213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7969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95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73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04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67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28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573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8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72EDF-CB3D-A8F6-1A7F-19C0858FA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1F1D1-45DD-5D53-202C-1434C9E9B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B9628-EC1A-73C6-DB7E-007E05203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9AE7D-B161-CDC1-6437-8FB05F023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02AE4-AEE3-A31C-7AFA-B6478E17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6571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46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63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624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2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89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B83C-9627-545D-549B-6E15406DC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3DD17-B6E8-DA01-2F58-26AE1CF10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4EC2F-F970-9F28-B6C8-A1978C51F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A0E43-0FC4-BA5B-83F3-69E020D1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1643-2D1A-E6E9-6F84-140EAFA2D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82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BAC3B-9B93-8AD3-C8C4-9F6E3BDF0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FA0BB-BF5B-D0A9-9FA2-A4990285F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F714F1-CC63-5957-3FD7-0E789C2AB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D80A9-C06E-3F16-4A5A-995F443EE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07198-355E-7EBD-1C8D-5577853B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F6409D-2E4F-2FB2-587E-6F88566D0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62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00ACC-7FC8-71CE-C3CB-12D8CA04C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2AF1D-A5C8-6005-38DF-C632F23B0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2954A-1EBB-2800-A191-4A78DBBE6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0EFED5-ECAD-D3BB-93EF-50554D12A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7EF551-D11C-C25E-06B4-7BF47115BC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D5BC22-259B-129C-B8A0-3E23CECB3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5AE4E8-337A-7C1A-1CDE-A9CE57AE5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BCE726-FD63-DEBA-B381-260CA472F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40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30592-4F2D-F652-6E58-3C0668654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59F884-CFA6-0838-9D7F-99D5E5E5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C103F-31A7-8DC7-4418-CFE3DA843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5EC14E-AA84-FAD4-2563-2A2A372AC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05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DF342C-FAAE-5157-CA4F-B83A96E9E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13DCBB-56C6-3DD6-B255-8EEE4BD05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0B99D-8D8E-A7CE-FF6F-BD4E2ECDD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18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CAD9-7ED1-F333-F082-251C54849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4C706-8DA6-E9E6-96CE-03DA68E83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535EB8-70BE-A1ED-0E2B-322414E47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7620B-E0A0-58E2-4750-D2ADB2DAD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BFE57-2C9E-B25F-9145-9088F4AEC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3BD1A2-C5A5-D8D4-FFE9-AFD1FAFA7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540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588BB-9286-E894-FCEB-C76B33CDF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B3D838-B0F4-E3E1-0132-8DA5D82DD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4247F-C9B6-B729-15D4-68D67BABE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24BBB9-3617-D957-C5FC-CA64EC415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FF9A5-E53A-2234-42DB-E8C099619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090EB-F5FC-34CA-BA7B-20BF947B6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1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9F59D9-ACD2-8AE2-A7A1-0CEDEFBB6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2FE6A-298E-ED3D-255C-0DD24787D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E5CFD-D618-EEBC-A9E0-BDBCCD76B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495E2-85DE-4D1E-97B8-A3B0E307BBC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3BDBA-1B01-CC2D-1F8B-E4E7A73BC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525AB-17D6-E69F-A463-93E9CA892C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75630-4287-4F6D-BDAD-AE7415F3D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48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43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768232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Accounting update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TWG meeting</a:t>
            </a: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September 2023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267" y="235072"/>
            <a:ext cx="3770785" cy="963960"/>
          </a:xfrm>
          <a:prstGeom prst="rect">
            <a:avLst/>
          </a:prstGeom>
        </p:spPr>
      </p:pic>
      <p:pic>
        <p:nvPicPr>
          <p:cNvPr id="2" name="Picture 1" descr="iris">
            <a:extLst>
              <a:ext uri="{FF2B5EF4-FFF2-40B4-BE49-F238E27FC236}">
                <a16:creationId xmlns:a16="http://schemas.microsoft.com/office/drawing/2014/main" id="{94DBACB4-40AF-1699-AD73-2A11EE78F1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7" y="93663"/>
            <a:ext cx="2744029" cy="1479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5EB3-6E6B-F2A1-E5A3-8A6E18550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24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IRIS accounting is unable to separate non-IRIS allocations in the data.</a:t>
            </a:r>
          </a:p>
          <a:p>
            <a:r>
              <a:rPr lang="en-GB" dirty="0"/>
              <a:t>Activities at RAL cloud tend to exceed the CPU allocation.</a:t>
            </a:r>
          </a:p>
          <a:p>
            <a:r>
              <a:rPr lang="en-GB" dirty="0"/>
              <a:t>Capacity at RAL cloud is high enough to allow this.</a:t>
            </a:r>
          </a:p>
          <a:p>
            <a:r>
              <a:rPr lang="en-GB" dirty="0"/>
              <a:t>Other science cases and cloud maintenance and development actively use overheads at RAL.</a:t>
            </a:r>
          </a:p>
          <a:p>
            <a:r>
              <a:rPr lang="en-GB" dirty="0" err="1"/>
              <a:t>DiRAC</a:t>
            </a:r>
            <a:r>
              <a:rPr lang="en-GB" dirty="0"/>
              <a:t> Arcus activities tend to be within their CPU allocation, but capacity needs to grow.</a:t>
            </a:r>
          </a:p>
          <a:p>
            <a:r>
              <a:rPr lang="en-GB" dirty="0" err="1"/>
              <a:t>DiRAC</a:t>
            </a:r>
            <a:r>
              <a:rPr lang="en-GB" dirty="0"/>
              <a:t> CSD3 capacity is high enough to support high loads.</a:t>
            </a:r>
          </a:p>
          <a:p>
            <a:r>
              <a:rPr lang="en-GB" dirty="0"/>
              <a:t>There is a modest use of GPU capacity at </a:t>
            </a:r>
            <a:r>
              <a:rPr lang="en-GB" dirty="0" err="1"/>
              <a:t>DiRAC</a:t>
            </a:r>
            <a:r>
              <a:rPr lang="en-GB" dirty="0"/>
              <a:t>.</a:t>
            </a:r>
          </a:p>
          <a:p>
            <a:r>
              <a:rPr lang="en-GB" dirty="0"/>
              <a:t>Activities at </a:t>
            </a:r>
            <a:r>
              <a:rPr lang="en-GB" dirty="0" err="1"/>
              <a:t>GridPP</a:t>
            </a:r>
            <a:r>
              <a:rPr lang="en-GB" dirty="0"/>
              <a:t> tend to exceed their CPU allocation, but capacity is high enough to support them.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1D976AF-8933-079F-E9ED-6A914A4F4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9476" y="88127"/>
            <a:ext cx="7912510" cy="1325563"/>
          </a:xfrm>
        </p:spPr>
        <p:txBody>
          <a:bodyPr/>
          <a:lstStyle/>
          <a:p>
            <a:pPr algn="ctr"/>
            <a:r>
              <a:rPr lang="en-GB" dirty="0"/>
              <a:t>Summary</a:t>
            </a:r>
          </a:p>
        </p:txBody>
      </p:sp>
      <p:pic>
        <p:nvPicPr>
          <p:cNvPr id="5" name="Picture 4" descr="iris">
            <a:extLst>
              <a:ext uri="{FF2B5EF4-FFF2-40B4-BE49-F238E27FC236}">
                <a16:creationId xmlns:a16="http://schemas.microsoft.com/office/drawing/2014/main" id="{E0081DC6-12CE-4A6E-7B71-84DB14589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7" y="93663"/>
            <a:ext cx="2744029" cy="1479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0277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5EB3-6E6B-F2A1-E5A3-8A6E18550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2847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/>
              <a:t>Only CPU and GPU data are discussed</a:t>
            </a:r>
          </a:p>
          <a:p>
            <a:r>
              <a:rPr lang="en-GB" dirty="0"/>
              <a:t>CPU data is from June 2022 - present</a:t>
            </a:r>
          </a:p>
          <a:p>
            <a:r>
              <a:rPr lang="en-GB" dirty="0"/>
              <a:t>GPU collected in Q1 2023 (April-June)</a:t>
            </a:r>
          </a:p>
          <a:p>
            <a:r>
              <a:rPr lang="en-GB" dirty="0"/>
              <a:t>Main source of data: </a:t>
            </a:r>
            <a:r>
              <a:rPr lang="en-GB" dirty="0" err="1"/>
              <a:t>Apel</a:t>
            </a:r>
            <a:r>
              <a:rPr lang="en-GB" dirty="0"/>
              <a:t>/Grafana accounting</a:t>
            </a:r>
          </a:p>
          <a:p>
            <a:r>
              <a:rPr lang="en-GB" dirty="0"/>
              <a:t>Average CPU data covers September 2022 – August 2023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1D976AF-8933-079F-E9ED-6A914A4F4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826" y="170630"/>
            <a:ext cx="7912510" cy="1325563"/>
          </a:xfrm>
        </p:spPr>
        <p:txBody>
          <a:bodyPr/>
          <a:lstStyle/>
          <a:p>
            <a:pPr algn="ctr"/>
            <a:r>
              <a:rPr lang="en-GB" dirty="0"/>
              <a:t>Overview</a:t>
            </a:r>
          </a:p>
        </p:txBody>
      </p:sp>
      <p:pic>
        <p:nvPicPr>
          <p:cNvPr id="5" name="Picture 4" descr="iris">
            <a:extLst>
              <a:ext uri="{FF2B5EF4-FFF2-40B4-BE49-F238E27FC236}">
                <a16:creationId xmlns:a16="http://schemas.microsoft.com/office/drawing/2014/main" id="{E0081DC6-12CE-4A6E-7B71-84DB14589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7" y="93663"/>
            <a:ext cx="2744029" cy="1479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7923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9476" y="88127"/>
            <a:ext cx="7912510" cy="1325563"/>
          </a:xfrm>
        </p:spPr>
        <p:txBody>
          <a:bodyPr/>
          <a:lstStyle/>
          <a:p>
            <a:pPr algn="ctr"/>
            <a:r>
              <a:rPr lang="en-GB" dirty="0"/>
              <a:t>Usage at </a:t>
            </a:r>
            <a:r>
              <a:rPr lang="en-GB" dirty="0" err="1"/>
              <a:t>DiRAC</a:t>
            </a:r>
            <a:r>
              <a:rPr lang="en-GB" dirty="0"/>
              <a:t> Cambridge</a:t>
            </a:r>
          </a:p>
        </p:txBody>
      </p:sp>
      <p:pic>
        <p:nvPicPr>
          <p:cNvPr id="3" name="Picture 2" descr="iris">
            <a:extLst>
              <a:ext uri="{FF2B5EF4-FFF2-40B4-BE49-F238E27FC236}">
                <a16:creationId xmlns:a16="http://schemas.microsoft.com/office/drawing/2014/main" id="{EC4EA145-7008-78FE-F56B-030FE500A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7" y="93663"/>
            <a:ext cx="2744029" cy="147949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4BF4606-2BD0-9FD2-8163-542B70C7FD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440587"/>
              </p:ext>
            </p:extLst>
          </p:nvPr>
        </p:nvGraphicFramePr>
        <p:xfrm>
          <a:off x="1361331" y="1372801"/>
          <a:ext cx="10733598" cy="4459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F2C1C25-EA8C-6FB7-4C1D-E122005FF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611436"/>
              </p:ext>
            </p:extLst>
          </p:nvPr>
        </p:nvGraphicFramePr>
        <p:xfrm>
          <a:off x="3163129" y="6023537"/>
          <a:ext cx="6806321" cy="44196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558456">
                  <a:extLst>
                    <a:ext uri="{9D8B030D-6E8A-4147-A177-3AD203B41FA5}">
                      <a16:colId xmlns:a16="http://schemas.microsoft.com/office/drawing/2014/main" val="2439634376"/>
                    </a:ext>
                  </a:extLst>
                </a:gridCol>
                <a:gridCol w="1049573">
                  <a:extLst>
                    <a:ext uri="{9D8B030D-6E8A-4147-A177-3AD203B41FA5}">
                      <a16:colId xmlns:a16="http://schemas.microsoft.com/office/drawing/2014/main" val="3007695430"/>
                    </a:ext>
                  </a:extLst>
                </a:gridCol>
                <a:gridCol w="1049573">
                  <a:extLst>
                    <a:ext uri="{9D8B030D-6E8A-4147-A177-3AD203B41FA5}">
                      <a16:colId xmlns:a16="http://schemas.microsoft.com/office/drawing/2014/main" val="3417842860"/>
                    </a:ext>
                  </a:extLst>
                </a:gridCol>
                <a:gridCol w="1598210">
                  <a:extLst>
                    <a:ext uri="{9D8B030D-6E8A-4147-A177-3AD203B41FA5}">
                      <a16:colId xmlns:a16="http://schemas.microsoft.com/office/drawing/2014/main" val="3638266960"/>
                    </a:ext>
                  </a:extLst>
                </a:gridCol>
                <a:gridCol w="500936">
                  <a:extLst>
                    <a:ext uri="{9D8B030D-6E8A-4147-A177-3AD203B41FA5}">
                      <a16:colId xmlns:a16="http://schemas.microsoft.com/office/drawing/2014/main" val="1965603199"/>
                    </a:ext>
                  </a:extLst>
                </a:gridCol>
                <a:gridCol w="1049573">
                  <a:extLst>
                    <a:ext uri="{9D8B030D-6E8A-4147-A177-3AD203B41FA5}">
                      <a16:colId xmlns:a16="http://schemas.microsoft.com/office/drawing/2014/main" val="399992506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Activity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CASU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CTA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err="1">
                          <a:effectLst/>
                        </a:rPr>
                        <a:t>Euclid@Cambridge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Gaia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LSST-UK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16893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Average use [%]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680565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7A091CC-D3BF-A97F-DF11-2BB83BD0D235}"/>
              </a:ext>
            </a:extLst>
          </p:cNvPr>
          <p:cNvSpPr txBox="1"/>
          <p:nvPr/>
        </p:nvSpPr>
        <p:spPr>
          <a:xfrm>
            <a:off x="9691901" y="1785036"/>
            <a:ext cx="2201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*CSD3 and Arcus data</a:t>
            </a:r>
          </a:p>
        </p:txBody>
      </p:sp>
    </p:spTree>
    <p:extLst>
      <p:ext uri="{BB962C8B-B14F-4D97-AF65-F5344CB8AC3E}">
        <p14:creationId xmlns:p14="http://schemas.microsoft.com/office/powerpoint/2010/main" val="401868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9476" y="88127"/>
            <a:ext cx="7912510" cy="1325563"/>
          </a:xfrm>
        </p:spPr>
        <p:txBody>
          <a:bodyPr/>
          <a:lstStyle/>
          <a:p>
            <a:pPr algn="ctr"/>
            <a:r>
              <a:rPr lang="en-GB" dirty="0"/>
              <a:t>Usage at RAL Cloud</a:t>
            </a:r>
          </a:p>
        </p:txBody>
      </p:sp>
      <p:pic>
        <p:nvPicPr>
          <p:cNvPr id="3" name="Picture 2" descr="iris">
            <a:extLst>
              <a:ext uri="{FF2B5EF4-FFF2-40B4-BE49-F238E27FC236}">
                <a16:creationId xmlns:a16="http://schemas.microsoft.com/office/drawing/2014/main" id="{EC4EA145-7008-78FE-F56B-030FE500A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7" y="93663"/>
            <a:ext cx="2744029" cy="147949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7E4FB27-3694-13D0-3AB8-92FA601A91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318094"/>
              </p:ext>
            </p:extLst>
          </p:nvPr>
        </p:nvGraphicFramePr>
        <p:xfrm>
          <a:off x="1479613" y="146160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AA2A387-05E4-177E-CE49-9F028AF78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708380"/>
              </p:ext>
            </p:extLst>
          </p:nvPr>
        </p:nvGraphicFramePr>
        <p:xfrm>
          <a:off x="2743201" y="6020329"/>
          <a:ext cx="8255000" cy="441960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1031875">
                  <a:extLst>
                    <a:ext uri="{9D8B030D-6E8A-4147-A177-3AD203B41FA5}">
                      <a16:colId xmlns:a16="http://schemas.microsoft.com/office/drawing/2014/main" val="1036463481"/>
                    </a:ext>
                  </a:extLst>
                </a:gridCol>
                <a:gridCol w="1571692">
                  <a:extLst>
                    <a:ext uri="{9D8B030D-6E8A-4147-A177-3AD203B41FA5}">
                      <a16:colId xmlns:a16="http://schemas.microsoft.com/office/drawing/2014/main" val="436719156"/>
                    </a:ext>
                  </a:extLst>
                </a:gridCol>
                <a:gridCol w="630699">
                  <a:extLst>
                    <a:ext uri="{9D8B030D-6E8A-4147-A177-3AD203B41FA5}">
                      <a16:colId xmlns:a16="http://schemas.microsoft.com/office/drawing/2014/main" val="3167194491"/>
                    </a:ext>
                  </a:extLst>
                </a:gridCol>
                <a:gridCol w="893234">
                  <a:extLst>
                    <a:ext uri="{9D8B030D-6E8A-4147-A177-3AD203B41FA5}">
                      <a16:colId xmlns:a16="http://schemas.microsoft.com/office/drawing/2014/main" val="1469094991"/>
                    </a:ext>
                  </a:extLst>
                </a:gridCol>
                <a:gridCol w="1031875">
                  <a:extLst>
                    <a:ext uri="{9D8B030D-6E8A-4147-A177-3AD203B41FA5}">
                      <a16:colId xmlns:a16="http://schemas.microsoft.com/office/drawing/2014/main" val="469120579"/>
                    </a:ext>
                  </a:extLst>
                </a:gridCol>
                <a:gridCol w="1185155">
                  <a:extLst>
                    <a:ext uri="{9D8B030D-6E8A-4147-A177-3AD203B41FA5}">
                      <a16:colId xmlns:a16="http://schemas.microsoft.com/office/drawing/2014/main" val="268468012"/>
                    </a:ext>
                  </a:extLst>
                </a:gridCol>
                <a:gridCol w="878595">
                  <a:extLst>
                    <a:ext uri="{9D8B030D-6E8A-4147-A177-3AD203B41FA5}">
                      <a16:colId xmlns:a16="http://schemas.microsoft.com/office/drawing/2014/main" val="3434434737"/>
                    </a:ext>
                  </a:extLst>
                </a:gridCol>
                <a:gridCol w="1031875">
                  <a:extLst>
                    <a:ext uri="{9D8B030D-6E8A-4147-A177-3AD203B41FA5}">
                      <a16:colId xmlns:a16="http://schemas.microsoft.com/office/drawing/2014/main" val="408961765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Activity</a:t>
                      </a:r>
                      <a:endParaRPr lang="en-GB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CCFE(JINTRAC)</a:t>
                      </a:r>
                      <a:endParaRPr lang="en-GB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CCP4</a:t>
                      </a:r>
                      <a:endParaRPr lang="en-GB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CLF</a:t>
                      </a:r>
                      <a:endParaRPr lang="en-GB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Diamond</a:t>
                      </a:r>
                      <a:endParaRPr lang="en-GB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 err="1">
                          <a:solidFill>
                            <a:schemeClr val="tx1"/>
                          </a:solidFill>
                          <a:effectLst/>
                        </a:rPr>
                        <a:t>Euclid@RAL</a:t>
                      </a:r>
                      <a:endParaRPr lang="en-GB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ISIS</a:t>
                      </a:r>
                      <a:endParaRPr lang="en-GB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SKAO</a:t>
                      </a:r>
                      <a:endParaRPr lang="en-GB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525342"/>
                  </a:ext>
                </a:extLst>
              </a:tr>
              <a:tr h="15864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GB" sz="14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61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719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9476" y="88127"/>
            <a:ext cx="7912510" cy="1325563"/>
          </a:xfrm>
        </p:spPr>
        <p:txBody>
          <a:bodyPr/>
          <a:lstStyle/>
          <a:p>
            <a:pPr algn="ctr"/>
            <a:r>
              <a:rPr lang="en-GB" dirty="0"/>
              <a:t>Usage at </a:t>
            </a:r>
            <a:r>
              <a:rPr lang="en-GB" dirty="0" err="1"/>
              <a:t>GridPP</a:t>
            </a:r>
            <a:endParaRPr lang="en-GB" dirty="0"/>
          </a:p>
        </p:txBody>
      </p:sp>
      <p:pic>
        <p:nvPicPr>
          <p:cNvPr id="3" name="Picture 2" descr="iris">
            <a:extLst>
              <a:ext uri="{FF2B5EF4-FFF2-40B4-BE49-F238E27FC236}">
                <a16:creationId xmlns:a16="http://schemas.microsoft.com/office/drawing/2014/main" id="{EC4EA145-7008-78FE-F56B-030FE500A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7" y="93663"/>
            <a:ext cx="2744029" cy="147949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7F32E00-69EB-8D9C-4761-E3F4F071CB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954318"/>
              </p:ext>
            </p:extLst>
          </p:nvPr>
        </p:nvGraphicFramePr>
        <p:xfrm>
          <a:off x="1479613" y="141369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1AB2FB3-CB9B-749B-6CD6-9334773D0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577609"/>
              </p:ext>
            </p:extLst>
          </p:nvPr>
        </p:nvGraphicFramePr>
        <p:xfrm>
          <a:off x="3192991" y="5965825"/>
          <a:ext cx="8043336" cy="441960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1340556">
                  <a:extLst>
                    <a:ext uri="{9D8B030D-6E8A-4147-A177-3AD203B41FA5}">
                      <a16:colId xmlns:a16="http://schemas.microsoft.com/office/drawing/2014/main" val="3824546963"/>
                    </a:ext>
                  </a:extLst>
                </a:gridCol>
                <a:gridCol w="1340556">
                  <a:extLst>
                    <a:ext uri="{9D8B030D-6E8A-4147-A177-3AD203B41FA5}">
                      <a16:colId xmlns:a16="http://schemas.microsoft.com/office/drawing/2014/main" val="3358902231"/>
                    </a:ext>
                  </a:extLst>
                </a:gridCol>
                <a:gridCol w="1340556">
                  <a:extLst>
                    <a:ext uri="{9D8B030D-6E8A-4147-A177-3AD203B41FA5}">
                      <a16:colId xmlns:a16="http://schemas.microsoft.com/office/drawing/2014/main" val="1561081738"/>
                    </a:ext>
                  </a:extLst>
                </a:gridCol>
                <a:gridCol w="1340556">
                  <a:extLst>
                    <a:ext uri="{9D8B030D-6E8A-4147-A177-3AD203B41FA5}">
                      <a16:colId xmlns:a16="http://schemas.microsoft.com/office/drawing/2014/main" val="210067546"/>
                    </a:ext>
                  </a:extLst>
                </a:gridCol>
                <a:gridCol w="1340556">
                  <a:extLst>
                    <a:ext uri="{9D8B030D-6E8A-4147-A177-3AD203B41FA5}">
                      <a16:colId xmlns:a16="http://schemas.microsoft.com/office/drawing/2014/main" val="1535298133"/>
                    </a:ext>
                  </a:extLst>
                </a:gridCol>
                <a:gridCol w="1340556">
                  <a:extLst>
                    <a:ext uri="{9D8B030D-6E8A-4147-A177-3AD203B41FA5}">
                      <a16:colId xmlns:a16="http://schemas.microsoft.com/office/drawing/2014/main" val="22322086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Activity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DUNE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Euclid@GridPP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Jlab/Clas12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Ligo(Virgo)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LZ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1777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Average use [%]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67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130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26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301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184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002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03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iris">
            <a:extLst>
              <a:ext uri="{FF2B5EF4-FFF2-40B4-BE49-F238E27FC236}">
                <a16:creationId xmlns:a16="http://schemas.microsoft.com/office/drawing/2014/main" id="{69785F75-DBD8-11E3-0FED-762010B1E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7" y="93663"/>
            <a:ext cx="2744029" cy="14794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EBA1DA-037B-14EF-AF4F-EBDCD37D8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2012" y="170630"/>
            <a:ext cx="7912510" cy="1325563"/>
          </a:xfrm>
        </p:spPr>
        <p:txBody>
          <a:bodyPr/>
          <a:lstStyle/>
          <a:p>
            <a:pPr algn="ctr"/>
            <a:r>
              <a:rPr lang="en-GB" dirty="0"/>
              <a:t>Usage at </a:t>
            </a:r>
            <a:r>
              <a:rPr lang="en-GB" dirty="0" err="1"/>
              <a:t>DiRAC</a:t>
            </a:r>
            <a:r>
              <a:rPr lang="en-GB" dirty="0"/>
              <a:t> vs Capacity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F59A16C-41E3-492E-9A21-575DB7A34D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1447242"/>
              </p:ext>
            </p:extLst>
          </p:nvPr>
        </p:nvGraphicFramePr>
        <p:xfrm>
          <a:off x="171809" y="1758586"/>
          <a:ext cx="6062014" cy="4097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1FD6D93-DAD5-4FF4-B259-CF6D9CB9E8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630587"/>
              </p:ext>
            </p:extLst>
          </p:nvPr>
        </p:nvGraphicFramePr>
        <p:xfrm>
          <a:off x="6663193" y="1976734"/>
          <a:ext cx="5247861" cy="3660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0BAB5CE-FFB4-4E62-9025-1042953C5D71}"/>
              </a:ext>
            </a:extLst>
          </p:cNvPr>
          <p:cNvSpPr txBox="1"/>
          <p:nvPr/>
        </p:nvSpPr>
        <p:spPr>
          <a:xfrm>
            <a:off x="2913448" y="1401594"/>
            <a:ext cx="288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Arcus cloud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40CF4A-D722-18F1-48B4-6B356CCE803E}"/>
              </a:ext>
            </a:extLst>
          </p:cNvPr>
          <p:cNvSpPr txBox="1"/>
          <p:nvPr/>
        </p:nvSpPr>
        <p:spPr>
          <a:xfrm>
            <a:off x="9133057" y="1496193"/>
            <a:ext cx="288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CSD3 cluster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6700DF-74F9-8BAA-8A38-01B60832AF44}"/>
              </a:ext>
            </a:extLst>
          </p:cNvPr>
          <p:cNvSpPr/>
          <p:nvPr/>
        </p:nvSpPr>
        <p:spPr>
          <a:xfrm>
            <a:off x="5444067" y="2260600"/>
            <a:ext cx="524933" cy="21082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69C482-0294-B592-27ED-3E0786753215}"/>
              </a:ext>
            </a:extLst>
          </p:cNvPr>
          <p:cNvSpPr txBox="1"/>
          <p:nvPr/>
        </p:nvSpPr>
        <p:spPr>
          <a:xfrm>
            <a:off x="5310016" y="1704131"/>
            <a:ext cx="162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Requested </a:t>
            </a:r>
          </a:p>
          <a:p>
            <a:r>
              <a:rPr lang="en-GB" sz="1400" dirty="0"/>
              <a:t>for 23/24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3719A1-38FD-0B89-68D4-672804C0C73F}"/>
              </a:ext>
            </a:extLst>
          </p:cNvPr>
          <p:cNvSpPr/>
          <p:nvPr/>
        </p:nvSpPr>
        <p:spPr>
          <a:xfrm>
            <a:off x="11151683" y="4133849"/>
            <a:ext cx="487868" cy="28257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5A9A85-7ACD-7D28-5D89-566476CEAD2A}"/>
              </a:ext>
            </a:extLst>
          </p:cNvPr>
          <p:cNvSpPr txBox="1"/>
          <p:nvPr/>
        </p:nvSpPr>
        <p:spPr>
          <a:xfrm>
            <a:off x="10957585" y="3610629"/>
            <a:ext cx="162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Requested </a:t>
            </a:r>
          </a:p>
          <a:p>
            <a:r>
              <a:rPr lang="en-GB" sz="1400" dirty="0"/>
              <a:t>for 23/24</a:t>
            </a:r>
          </a:p>
        </p:txBody>
      </p:sp>
    </p:spTree>
    <p:extLst>
      <p:ext uri="{BB962C8B-B14F-4D97-AF65-F5344CB8AC3E}">
        <p14:creationId xmlns:p14="http://schemas.microsoft.com/office/powerpoint/2010/main" val="340568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iris">
            <a:extLst>
              <a:ext uri="{FF2B5EF4-FFF2-40B4-BE49-F238E27FC236}">
                <a16:creationId xmlns:a16="http://schemas.microsoft.com/office/drawing/2014/main" id="{69785F75-DBD8-11E3-0FED-762010B1E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7" y="93663"/>
            <a:ext cx="2744029" cy="14794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EBA1DA-037B-14EF-AF4F-EBDCD37D8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011" y="170630"/>
            <a:ext cx="9193989" cy="1325563"/>
          </a:xfrm>
        </p:spPr>
        <p:txBody>
          <a:bodyPr/>
          <a:lstStyle/>
          <a:p>
            <a:pPr algn="ctr"/>
            <a:r>
              <a:rPr lang="en-GB" dirty="0"/>
              <a:t>Usage at RAL Cloud vs Capacity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B945492-F216-406D-8C0B-558A0C5598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836937"/>
              </p:ext>
            </p:extLst>
          </p:nvPr>
        </p:nvGraphicFramePr>
        <p:xfrm>
          <a:off x="2816992" y="1654037"/>
          <a:ext cx="8564720" cy="4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E9BEDDA-5D9E-AF1C-628E-986C7D23A15A}"/>
              </a:ext>
            </a:extLst>
          </p:cNvPr>
          <p:cNvSpPr/>
          <p:nvPr/>
        </p:nvSpPr>
        <p:spPr>
          <a:xfrm>
            <a:off x="10263717" y="3267074"/>
            <a:ext cx="766233" cy="174942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91FC8F-5CDC-C214-1DE9-07CA4A2EDBE5}"/>
              </a:ext>
            </a:extLst>
          </p:cNvPr>
          <p:cNvSpPr txBox="1"/>
          <p:nvPr/>
        </p:nvSpPr>
        <p:spPr>
          <a:xfrm>
            <a:off x="10217150" y="2743854"/>
            <a:ext cx="162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Requested </a:t>
            </a:r>
          </a:p>
          <a:p>
            <a:r>
              <a:rPr lang="en-GB" sz="1400" dirty="0"/>
              <a:t>for 23/24</a:t>
            </a:r>
          </a:p>
        </p:txBody>
      </p:sp>
    </p:spTree>
    <p:extLst>
      <p:ext uri="{BB962C8B-B14F-4D97-AF65-F5344CB8AC3E}">
        <p14:creationId xmlns:p14="http://schemas.microsoft.com/office/powerpoint/2010/main" val="87943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iris">
            <a:extLst>
              <a:ext uri="{FF2B5EF4-FFF2-40B4-BE49-F238E27FC236}">
                <a16:creationId xmlns:a16="http://schemas.microsoft.com/office/drawing/2014/main" id="{69785F75-DBD8-11E3-0FED-762010B1E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7" y="93663"/>
            <a:ext cx="2744029" cy="14794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EBA1DA-037B-14EF-AF4F-EBDCD37D8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2012" y="170630"/>
            <a:ext cx="7912510" cy="1325563"/>
          </a:xfrm>
        </p:spPr>
        <p:txBody>
          <a:bodyPr/>
          <a:lstStyle/>
          <a:p>
            <a:pPr algn="ctr"/>
            <a:r>
              <a:rPr lang="en-GB" dirty="0"/>
              <a:t>Usage at </a:t>
            </a:r>
            <a:r>
              <a:rPr lang="en-GB" dirty="0" err="1"/>
              <a:t>GridPP</a:t>
            </a:r>
            <a:r>
              <a:rPr lang="en-GB" dirty="0"/>
              <a:t> vs Capacity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9AC200D-46A8-4336-8813-3A8FC4B3C6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9685192"/>
              </p:ext>
            </p:extLst>
          </p:nvPr>
        </p:nvGraphicFramePr>
        <p:xfrm>
          <a:off x="2663687" y="1496193"/>
          <a:ext cx="8189843" cy="4419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B84AAB98-4796-055F-3ADD-E3E43C6D1883}"/>
              </a:ext>
            </a:extLst>
          </p:cNvPr>
          <p:cNvSpPr/>
          <p:nvPr/>
        </p:nvSpPr>
        <p:spPr>
          <a:xfrm>
            <a:off x="9761293" y="4095750"/>
            <a:ext cx="773357" cy="7112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42739A-78EE-CAD0-CA49-04674339A798}"/>
              </a:ext>
            </a:extLst>
          </p:cNvPr>
          <p:cNvSpPr txBox="1"/>
          <p:nvPr/>
        </p:nvSpPr>
        <p:spPr>
          <a:xfrm>
            <a:off x="9656073" y="3572530"/>
            <a:ext cx="2394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Requested </a:t>
            </a:r>
          </a:p>
          <a:p>
            <a:r>
              <a:rPr lang="en-GB" sz="1400" dirty="0"/>
              <a:t>for 23/24</a:t>
            </a:r>
          </a:p>
        </p:txBody>
      </p:sp>
    </p:spTree>
    <p:extLst>
      <p:ext uri="{BB962C8B-B14F-4D97-AF65-F5344CB8AC3E}">
        <p14:creationId xmlns:p14="http://schemas.microsoft.com/office/powerpoint/2010/main" val="3003484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9476" y="88127"/>
            <a:ext cx="7912510" cy="1325563"/>
          </a:xfrm>
        </p:spPr>
        <p:txBody>
          <a:bodyPr/>
          <a:lstStyle/>
          <a:p>
            <a:pPr algn="ctr"/>
            <a:r>
              <a:rPr lang="en-GB" dirty="0"/>
              <a:t>GPU use</a:t>
            </a:r>
          </a:p>
        </p:txBody>
      </p:sp>
      <p:pic>
        <p:nvPicPr>
          <p:cNvPr id="3" name="Picture 2" descr="iris">
            <a:extLst>
              <a:ext uri="{FF2B5EF4-FFF2-40B4-BE49-F238E27FC236}">
                <a16:creationId xmlns:a16="http://schemas.microsoft.com/office/drawing/2014/main" id="{EC4EA145-7008-78FE-F56B-030FE500A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7" y="93663"/>
            <a:ext cx="2744029" cy="147949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BBE40CCE-791F-25F9-E8AF-8DDB73D11B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050098"/>
              </p:ext>
            </p:extLst>
          </p:nvPr>
        </p:nvGraphicFramePr>
        <p:xfrm>
          <a:off x="2940816" y="1215352"/>
          <a:ext cx="8336784" cy="5033168"/>
        </p:xfrm>
        <a:graphic>
          <a:graphicData uri="http://schemas.openxmlformats.org/drawingml/2006/table">
            <a:tbl>
              <a:tblPr firstRow="1" firstCol="1" bandRow="1"/>
              <a:tblGrid>
                <a:gridCol w="2952475">
                  <a:extLst>
                    <a:ext uri="{9D8B030D-6E8A-4147-A177-3AD203B41FA5}">
                      <a16:colId xmlns:a16="http://schemas.microsoft.com/office/drawing/2014/main" val="3132466326"/>
                    </a:ext>
                  </a:extLst>
                </a:gridCol>
                <a:gridCol w="2926196">
                  <a:extLst>
                    <a:ext uri="{9D8B030D-6E8A-4147-A177-3AD203B41FA5}">
                      <a16:colId xmlns:a16="http://schemas.microsoft.com/office/drawing/2014/main" val="1727929078"/>
                    </a:ext>
                  </a:extLst>
                </a:gridCol>
                <a:gridCol w="2458113">
                  <a:extLst>
                    <a:ext uri="{9D8B030D-6E8A-4147-A177-3AD203B41FA5}">
                      <a16:colId xmlns:a16="http://schemas.microsoft.com/office/drawing/2014/main" val="552490462"/>
                    </a:ext>
                  </a:extLst>
                </a:gridCol>
              </a:tblGrid>
              <a:tr h="55389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 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GPU 22/23 allocation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Q1 2023 use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789660"/>
                  </a:ext>
                </a:extLst>
              </a:tr>
              <a:tr h="28406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CCP4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846577"/>
                  </a:ext>
                </a:extLst>
              </a:tr>
              <a:tr h="55389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CLF (Central Laser Facility)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12033"/>
                  </a:ext>
                </a:extLst>
              </a:tr>
              <a:tr h="28406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Diamond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574513"/>
                  </a:ext>
                </a:extLst>
              </a:tr>
              <a:tr h="28406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ISIS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comp+50 vis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+ 63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256886"/>
                  </a:ext>
                </a:extLst>
              </a:tr>
              <a:tr h="823731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SKAO (Square Kilometre Array Observatory)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105482"/>
                  </a:ext>
                </a:extLst>
              </a:tr>
              <a:tr h="28406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SciML</a:t>
                      </a:r>
                      <a:endParaRPr lang="en-GB" sz="1800" b="0" i="0" u="none" strike="noStrike" kern="1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973" marR="129973" marT="180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257191"/>
                  </a:ext>
                </a:extLst>
              </a:tr>
              <a:tr h="451075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CASU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86132"/>
                  </a:ext>
                </a:extLst>
              </a:tr>
              <a:tr h="451075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108200"/>
                  </a:ext>
                </a:extLst>
              </a:tr>
              <a:tr h="451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PLATO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003227"/>
                  </a:ext>
                </a:extLst>
              </a:tr>
              <a:tr h="451075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Euclid?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20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338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D1BEE19140A24F9E8C1ED52FC383DF" ma:contentTypeVersion="5" ma:contentTypeDescription="Create a new document." ma:contentTypeScope="" ma:versionID="cad1d4a9e03f56929e07f6f3980c3a39">
  <xsd:schema xmlns:xsd="http://www.w3.org/2001/XMLSchema" xmlns:xs="http://www.w3.org/2001/XMLSchema" xmlns:p="http://schemas.microsoft.com/office/2006/metadata/properties" xmlns:ns2="fef70ed5-1b9f-4be2-9c3f-a4b912c4dc26" xmlns:ns3="e54b9f5a-3be4-4eaf-be3d-5ffe53c56339" targetNamespace="http://schemas.microsoft.com/office/2006/metadata/properties" ma:root="true" ma:fieldsID="e84dd7c7c6fef9a1c3bf7effeb4184a9" ns2:_="" ns3:_="">
    <xsd:import namespace="fef70ed5-1b9f-4be2-9c3f-a4b912c4dc26"/>
    <xsd:import namespace="e54b9f5a-3be4-4eaf-be3d-5ffe53c563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70ed5-1b9f-4be2-9c3f-a4b912c4dc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4b9f5a-3be4-4eaf-be3d-5ffe53c5633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54b9f5a-3be4-4eaf-be3d-5ffe53c56339">
      <UserInfo>
        <DisplayName>Sansum, Andrew (STFC,RAL,SC)</DisplayName>
        <AccountId>12</AccountId>
        <AccountType/>
      </UserInfo>
      <UserInfo>
        <DisplayName>Bhatt, Anjali (STFC,RAL,SC)</DisplayName>
        <AccountId>69</AccountId>
        <AccountType/>
      </UserInfo>
      <UserInfo>
        <DisplayName>Ryall, George (STFC,RAL,SC)</DisplayName>
        <AccountId>22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6F4BFE-F878-46D6-A8F7-8271F28BAE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f70ed5-1b9f-4be2-9c3f-a4b912c4dc26"/>
    <ds:schemaRef ds:uri="e54b9f5a-3be4-4eaf-be3d-5ffe53c563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2CA5CC-B936-4E82-A584-FE2C87044D23}">
  <ds:schemaRefs>
    <ds:schemaRef ds:uri="http://purl.org/dc/dcmitype/"/>
    <ds:schemaRef ds:uri="e54b9f5a-3be4-4eaf-be3d-5ffe53c56339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fef70ed5-1b9f-4be2-9c3f-a4b912c4dc26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E275D7B-ECAA-450F-9EE8-AF3D3E09CB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3403</TotalTime>
  <Words>363</Words>
  <Application>Microsoft Office PowerPoint</Application>
  <PresentationFormat>Widescreen</PresentationFormat>
  <Paragraphs>127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Wingdings</vt:lpstr>
      <vt:lpstr>Office Theme</vt:lpstr>
      <vt:lpstr>Font and logo master</vt:lpstr>
      <vt:lpstr>PowerPoint Presentation</vt:lpstr>
      <vt:lpstr>Overview</vt:lpstr>
      <vt:lpstr>Usage at DiRAC Cambridge</vt:lpstr>
      <vt:lpstr>Usage at RAL Cloud</vt:lpstr>
      <vt:lpstr>Usage at GridPP</vt:lpstr>
      <vt:lpstr>Usage at DiRAC vs Capacity</vt:lpstr>
      <vt:lpstr>Usage at RAL Cloud vs Capacity</vt:lpstr>
      <vt:lpstr>Usage at GridPP vs Capacity</vt:lpstr>
      <vt:lpstr>GPU use</vt:lpstr>
      <vt:lpstr>Summary</vt:lpstr>
    </vt:vector>
  </TitlesOfParts>
  <Company>Science and Technology Facilities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Chekrygina, Deniza (STFC,RAL,SC)</dc:creator>
  <cp:lastModifiedBy>Chekrygina, Deniza (STFC,RAL,SC)</cp:lastModifiedBy>
  <cp:revision>13</cp:revision>
  <dcterms:created xsi:type="dcterms:W3CDTF">2023-06-06T13:00:40Z</dcterms:created>
  <dcterms:modified xsi:type="dcterms:W3CDTF">2023-09-26T14:03:39Z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0x0101000ED1BEE19140A24F9E8C1ED52FC383DF</vt:lpwstr>
  </property>
</Properties>
</file>