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8" r:id="rId5"/>
  </p:sldMasterIdLst>
  <p:notesMasterIdLst>
    <p:notesMasterId r:id="rId39"/>
  </p:notesMasterIdLst>
  <p:sldIdLst>
    <p:sldId id="257" r:id="rId6"/>
    <p:sldId id="288" r:id="rId7"/>
    <p:sldId id="485" r:id="rId8"/>
    <p:sldId id="455" r:id="rId9"/>
    <p:sldId id="490" r:id="rId10"/>
    <p:sldId id="470" r:id="rId11"/>
    <p:sldId id="491" r:id="rId12"/>
    <p:sldId id="279" r:id="rId13"/>
    <p:sldId id="454" r:id="rId14"/>
    <p:sldId id="451" r:id="rId15"/>
    <p:sldId id="467" r:id="rId16"/>
    <p:sldId id="492" r:id="rId17"/>
    <p:sldId id="459" r:id="rId18"/>
    <p:sldId id="456" r:id="rId19"/>
    <p:sldId id="457" r:id="rId20"/>
    <p:sldId id="297" r:id="rId21"/>
    <p:sldId id="473" r:id="rId22"/>
    <p:sldId id="474" r:id="rId23"/>
    <p:sldId id="493" r:id="rId24"/>
    <p:sldId id="472" r:id="rId25"/>
    <p:sldId id="446" r:id="rId26"/>
    <p:sldId id="476" r:id="rId27"/>
    <p:sldId id="477" r:id="rId28"/>
    <p:sldId id="480" r:id="rId29"/>
    <p:sldId id="478" r:id="rId30"/>
    <p:sldId id="479" r:id="rId31"/>
    <p:sldId id="481" r:id="rId32"/>
    <p:sldId id="482" r:id="rId33"/>
    <p:sldId id="483" r:id="rId34"/>
    <p:sldId id="494" r:id="rId35"/>
    <p:sldId id="484" r:id="rId36"/>
    <p:sldId id="273" r:id="rId37"/>
    <p:sldId id="27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6262"/>
    <a:srgbClr val="F08900"/>
    <a:srgbClr val="003088"/>
    <a:srgbClr val="FF6900"/>
    <a:srgbClr val="1E5DF8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2"/>
    <p:restoredTop sz="94251"/>
  </p:normalViewPr>
  <p:slideViewPr>
    <p:cSldViewPr snapToGrid="0" snapToObjects="1">
      <p:cViewPr varScale="1">
        <p:scale>
          <a:sx n="153" d="100"/>
          <a:sy n="153" d="100"/>
        </p:scale>
        <p:origin x="1068" y="138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12/14/2023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0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808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2213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2787FE-8CBB-6248-9619-3941DE55C1B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9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7" r:id="rId2"/>
    <p:sldLayoutId id="21474836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D7AF2DF-B182-3D42-AFB4-BDFF5FB9E9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3" y="5802308"/>
            <a:ext cx="2108080" cy="53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avid.crooks@stfc.ac.uk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sc.gov.uk/collection/caf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government-cyber-security-strategy-2022-to-2030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government-launches-new-cyber-security-measures-to-tackle-ever-growing-threats--2" TargetMode="External"/><Relationship Id="rId2" Type="http://schemas.openxmlformats.org/officeDocument/2006/relationships/hyperlink" Target="https://www.security.gov.uk/guidance/govassure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ecurity.gov.uk/guidance/govassure/templates-and-download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is.ac.uk/security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is.ac.uk/wp-content/uploads/2021/02/IRISIncidentResponseProcedure_2021-02-09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75075" y="2856469"/>
            <a:ext cx="6189212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Security </a:t>
            </a:r>
          </a:p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Strategy: </a:t>
            </a:r>
          </a:p>
          <a:p>
            <a:r>
              <a:rPr lang="en-US" sz="48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Defending as one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B5DDE97-B10F-1897-E9CD-33EA8C3EDEE9}"/>
              </a:ext>
            </a:extLst>
          </p:cNvPr>
          <p:cNvSpPr/>
          <p:nvPr/>
        </p:nvSpPr>
        <p:spPr>
          <a:xfrm>
            <a:off x="1275075" y="516479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Crooks</a:t>
            </a:r>
          </a:p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david.crooks@stfc.ac.uk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14283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Cybersecurity is a cross-cutting activity focused on developing an effective  approach to cybersecurity across the DRI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initially on community workshops and early adopter testbed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long-term strategy and short-term goals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demonstrators and building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workshop this summer focused on input from UKRI (STFC), DRI, Jisc and research infrastructures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next workshop – most likely for April 2024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to have strong IRIS participation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027394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14283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cybersecurity capabilities as a DRI community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the distributed, federated layer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cybersecurity culture across our constituent organisations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at operational and leadership layers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Reinforcement of strong links with our (inter)national cybersecurity partners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to develop partnership with Jisc and NCSC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and build on existing international collaborations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and maintenance of core cybersecurity skills within DRI community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Cybersecurity Pillars</a:t>
            </a:r>
          </a:p>
        </p:txBody>
      </p:sp>
    </p:spTree>
    <p:extLst>
      <p:ext uri="{BB962C8B-B14F-4D97-AF65-F5344CB8AC3E}">
        <p14:creationId xmlns:p14="http://schemas.microsoft.com/office/powerpoint/2010/main" val="3158793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23219" y="3044279"/>
            <a:ext cx="9853842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frameworks:</a:t>
            </a:r>
          </a:p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NCSC Cyber Assessment Framework</a:t>
            </a:r>
          </a:p>
        </p:txBody>
      </p:sp>
    </p:spTree>
    <p:extLst>
      <p:ext uri="{BB962C8B-B14F-4D97-AF65-F5344CB8AC3E}">
        <p14:creationId xmlns:p14="http://schemas.microsoft.com/office/powerpoint/2010/main" val="3957930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outcomes-based risk management framework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a need identified several years ago to improve the security of network and information systems across the UK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Originally focused on organisations that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play a vital role in the day-to-day life of the UK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designated as forming part of the Critical National Infrastructure (CNI)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subject to certain types of cyber regulation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&amp; Information Systems (NIS)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 aspects of safety regulation such as Control Of Major Accident Hazards (COMAH)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NCSC Cyber Assessment Framework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313703-28F4-7695-1B44-E57B12290C79}"/>
              </a:ext>
            </a:extLst>
          </p:cNvPr>
          <p:cNvSpPr txBox="1"/>
          <p:nvPr/>
        </p:nvSpPr>
        <p:spPr>
          <a:xfrm>
            <a:off x="3047172" y="5727591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www.ncsc.gov.uk</a:t>
            </a:r>
            <a:r>
              <a:rPr lang="en-US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/collection/</a:t>
            </a:r>
            <a:r>
              <a:rPr lang="en-US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caf</a:t>
            </a:r>
            <a:endParaRPr lang="en-US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35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early 2022, Government Cyber Security Strategy 2022-2030 published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https://www.gov.uk/government/publications/government-cyber-security-strategy-2022-to-2030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“to ensure that core government functions - from the delivery of public services to the operation of National Security apparatus - are resilient to cyber attack”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“Government will adopt the Cyber Assessment Framework (CAF) as the assurance framework for government.”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Cyber Security Strategy </a:t>
            </a:r>
          </a:p>
        </p:txBody>
      </p:sp>
    </p:spTree>
    <p:extLst>
      <p:ext uri="{BB962C8B-B14F-4D97-AF65-F5344CB8AC3E}">
        <p14:creationId xmlns:p14="http://schemas.microsoft.com/office/powerpoint/2010/main" val="1432805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Earlier this year the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GovAssure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was launched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https://www.security.gov.uk/guidance/govassure/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en-GB" sz="20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www.gov.uk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/government/news/government-launches-new-cyber-security-measures-to-tackle-ever-growing-threats--2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NCSC’s Cyber Assessment Framework (CAF) to review the cyber security of government departments’ and selected arm’s length bodies’ essential functions and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UK Research and Innovation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CAF could provide a useful tool in building cybersecurity baseline across DRI organisations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err="1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GovAssure</a:t>
            </a:r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CAF and DRI</a:t>
            </a:r>
          </a:p>
        </p:txBody>
      </p:sp>
    </p:spTree>
    <p:extLst>
      <p:ext uri="{BB962C8B-B14F-4D97-AF65-F5344CB8AC3E}">
        <p14:creationId xmlns:p14="http://schemas.microsoft.com/office/powerpoint/2010/main" val="182289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999075-C26C-48F4-88A6-7979E04EEF50}"/>
              </a:ext>
            </a:extLst>
          </p:cNvPr>
          <p:cNvSpPr txBox="1"/>
          <p:nvPr/>
        </p:nvSpPr>
        <p:spPr>
          <a:xfrm>
            <a:off x="394101" y="925355"/>
            <a:ext cx="4954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CAF Objectives: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A777F1-791D-4E8D-ABB2-3B43C0BE2778}"/>
              </a:ext>
            </a:extLst>
          </p:cNvPr>
          <p:cNvSpPr txBox="1"/>
          <p:nvPr/>
        </p:nvSpPr>
        <p:spPr>
          <a:xfrm>
            <a:off x="394101" y="1317227"/>
            <a:ext cx="276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A. Managing security risk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1ECBDD-3579-44C1-9D6C-890AE7E09BE7}"/>
              </a:ext>
            </a:extLst>
          </p:cNvPr>
          <p:cNvSpPr txBox="1"/>
          <p:nvPr/>
        </p:nvSpPr>
        <p:spPr>
          <a:xfrm>
            <a:off x="394101" y="2574162"/>
            <a:ext cx="32749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B. Defending systems against cyber attack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A470A6-5AF8-41BF-B596-87ECAD61BF81}"/>
              </a:ext>
            </a:extLst>
          </p:cNvPr>
          <p:cNvSpPr txBox="1"/>
          <p:nvPr/>
        </p:nvSpPr>
        <p:spPr>
          <a:xfrm>
            <a:off x="382772" y="4125001"/>
            <a:ext cx="3615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C. Detecting cyber security events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7E24CE-9DEA-47D0-9EC8-8EF5B43E223F}"/>
              </a:ext>
            </a:extLst>
          </p:cNvPr>
          <p:cNvSpPr txBox="1"/>
          <p:nvPr/>
        </p:nvSpPr>
        <p:spPr>
          <a:xfrm>
            <a:off x="382772" y="4985406"/>
            <a:ext cx="3009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D. Minimising the impact of cyber security incidents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D997E8-611A-4E79-BCA4-2198E6FD8940}"/>
              </a:ext>
            </a:extLst>
          </p:cNvPr>
          <p:cNvSpPr txBox="1"/>
          <p:nvPr/>
        </p:nvSpPr>
        <p:spPr>
          <a:xfrm>
            <a:off x="4161437" y="1317227"/>
            <a:ext cx="276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A1 Governance</a:t>
            </a:r>
          </a:p>
          <a:p>
            <a:r>
              <a:rPr lang="en-GB" sz="1200" dirty="0"/>
              <a:t>A2 Risk management</a:t>
            </a:r>
          </a:p>
          <a:p>
            <a:r>
              <a:rPr lang="en-GB" sz="1200" dirty="0"/>
              <a:t>A3 Asset management</a:t>
            </a:r>
          </a:p>
          <a:p>
            <a:r>
              <a:rPr lang="en-GB" sz="1200" dirty="0"/>
              <a:t>A4 Supply chain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5C8F2E-47D9-446D-9A2E-D8C2EBDCC1D0}"/>
              </a:ext>
            </a:extLst>
          </p:cNvPr>
          <p:cNvSpPr txBox="1"/>
          <p:nvPr/>
        </p:nvSpPr>
        <p:spPr>
          <a:xfrm>
            <a:off x="4161437" y="2570022"/>
            <a:ext cx="4554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B1 Service protection policies and processes</a:t>
            </a:r>
          </a:p>
          <a:p>
            <a:r>
              <a:rPr lang="en-GB" sz="1200" dirty="0"/>
              <a:t>B2 Identity and access control</a:t>
            </a:r>
          </a:p>
          <a:p>
            <a:r>
              <a:rPr lang="en-GB" sz="1200" dirty="0"/>
              <a:t>B3 Data Security</a:t>
            </a:r>
          </a:p>
          <a:p>
            <a:r>
              <a:rPr lang="en-GB" sz="1200" dirty="0"/>
              <a:t>B4 System security</a:t>
            </a:r>
          </a:p>
          <a:p>
            <a:r>
              <a:rPr lang="en-GB" sz="1200" dirty="0"/>
              <a:t>B5 Resilient networks and systems</a:t>
            </a:r>
          </a:p>
          <a:p>
            <a:r>
              <a:rPr lang="en-GB" sz="1200" dirty="0"/>
              <a:t>B6 Staff awareness and training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20BDD4-CF9C-452C-99DC-534380AF5D82}"/>
              </a:ext>
            </a:extLst>
          </p:cNvPr>
          <p:cNvSpPr txBox="1"/>
          <p:nvPr/>
        </p:nvSpPr>
        <p:spPr>
          <a:xfrm>
            <a:off x="4150108" y="4125001"/>
            <a:ext cx="455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C1 Security monitoring</a:t>
            </a:r>
          </a:p>
          <a:p>
            <a:r>
              <a:rPr lang="en-GB" sz="1200" dirty="0"/>
              <a:t>C2 Proactive security event discovery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386646-62A5-4078-8A8F-A0A33544D0D3}"/>
              </a:ext>
            </a:extLst>
          </p:cNvPr>
          <p:cNvSpPr txBox="1"/>
          <p:nvPr/>
        </p:nvSpPr>
        <p:spPr>
          <a:xfrm>
            <a:off x="4150108" y="4985406"/>
            <a:ext cx="455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D1 Response and recovery planning</a:t>
            </a:r>
          </a:p>
          <a:p>
            <a:r>
              <a:rPr lang="en-GB" sz="1200" dirty="0"/>
              <a:t>D2 Improvements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41A84D-3296-4803-BD0C-22CC76DA6D98}"/>
              </a:ext>
            </a:extLst>
          </p:cNvPr>
          <p:cNvSpPr txBox="1"/>
          <p:nvPr/>
        </p:nvSpPr>
        <p:spPr>
          <a:xfrm>
            <a:off x="4152577" y="925355"/>
            <a:ext cx="49547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Principles: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990F64-350A-4A36-999A-34AD685CBCBE}"/>
              </a:ext>
            </a:extLst>
          </p:cNvPr>
          <p:cNvSpPr txBox="1"/>
          <p:nvPr/>
        </p:nvSpPr>
        <p:spPr>
          <a:xfrm>
            <a:off x="7746742" y="939076"/>
            <a:ext cx="24773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NIST CSF function:</a:t>
            </a:r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94D72957-C7E8-47C9-9AFA-BFC7928CA97C}"/>
              </a:ext>
            </a:extLst>
          </p:cNvPr>
          <p:cNvSpPr/>
          <p:nvPr/>
        </p:nvSpPr>
        <p:spPr>
          <a:xfrm>
            <a:off x="7254944" y="2570022"/>
            <a:ext cx="644914" cy="120032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BAB84756-E104-4F6F-8D84-D81E6CD0F481}"/>
              </a:ext>
            </a:extLst>
          </p:cNvPr>
          <p:cNvSpPr/>
          <p:nvPr/>
        </p:nvSpPr>
        <p:spPr>
          <a:xfrm>
            <a:off x="7254944" y="1263815"/>
            <a:ext cx="644914" cy="92445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36356A1A-4638-4761-9510-954F8583A431}"/>
              </a:ext>
            </a:extLst>
          </p:cNvPr>
          <p:cNvSpPr/>
          <p:nvPr/>
        </p:nvSpPr>
        <p:spPr>
          <a:xfrm>
            <a:off x="7243615" y="4125001"/>
            <a:ext cx="644914" cy="46166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7D90F8-63D7-4255-9297-F639B77DB42D}"/>
              </a:ext>
            </a:extLst>
          </p:cNvPr>
          <p:cNvSpPr txBox="1"/>
          <p:nvPr/>
        </p:nvSpPr>
        <p:spPr>
          <a:xfrm>
            <a:off x="7865872" y="1591637"/>
            <a:ext cx="1553378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IDENTIFY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6A37DD-6E3D-40DA-8F2C-E00598588359}"/>
              </a:ext>
            </a:extLst>
          </p:cNvPr>
          <p:cNvSpPr txBox="1"/>
          <p:nvPr/>
        </p:nvSpPr>
        <p:spPr>
          <a:xfrm>
            <a:off x="7899858" y="3031686"/>
            <a:ext cx="1553378" cy="27699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PROTECT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F2E99F-C398-45FA-A1C0-EF45F66AA83F}"/>
              </a:ext>
            </a:extLst>
          </p:cNvPr>
          <p:cNvSpPr txBox="1"/>
          <p:nvPr/>
        </p:nvSpPr>
        <p:spPr>
          <a:xfrm>
            <a:off x="7865872" y="4226432"/>
            <a:ext cx="1553378" cy="27699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GB" sz="1200" b="1" dirty="0">
                <a:solidFill>
                  <a:schemeClr val="bg1"/>
                </a:solidFill>
              </a:rPr>
              <a:t>DETECT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B41F18-8FC9-4F6D-AEC3-BDD21BF0E473}"/>
              </a:ext>
            </a:extLst>
          </p:cNvPr>
          <p:cNvSpPr txBox="1"/>
          <p:nvPr/>
        </p:nvSpPr>
        <p:spPr>
          <a:xfrm>
            <a:off x="7899858" y="4910047"/>
            <a:ext cx="1553378" cy="27699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RESPOND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DE8205-8333-42EB-B80F-E87286DEEB60}"/>
              </a:ext>
            </a:extLst>
          </p:cNvPr>
          <p:cNvSpPr txBox="1"/>
          <p:nvPr/>
        </p:nvSpPr>
        <p:spPr>
          <a:xfrm>
            <a:off x="7899858" y="5288663"/>
            <a:ext cx="1553378" cy="27699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RECOVER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E6626C5-CE01-48AF-AF0B-C8CCACAA138E}"/>
              </a:ext>
            </a:extLst>
          </p:cNvPr>
          <p:cNvSpPr txBox="1"/>
          <p:nvPr/>
        </p:nvSpPr>
        <p:spPr>
          <a:xfrm>
            <a:off x="382772" y="265814"/>
            <a:ext cx="10611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The CAF is based on the NIST Cyber Security Framework (CSF):</a:t>
            </a:r>
          </a:p>
        </p:txBody>
      </p:sp>
      <p:sp>
        <p:nvSpPr>
          <p:cNvPr id="31" name="Right Brace 30">
            <a:extLst>
              <a:ext uri="{FF2B5EF4-FFF2-40B4-BE49-F238E27FC236}">
                <a16:creationId xmlns:a16="http://schemas.microsoft.com/office/drawing/2014/main" id="{7488FBFC-83D5-40D1-83BD-C2E75C06AC55}"/>
              </a:ext>
            </a:extLst>
          </p:cNvPr>
          <p:cNvSpPr/>
          <p:nvPr/>
        </p:nvSpPr>
        <p:spPr>
          <a:xfrm>
            <a:off x="7243615" y="5016183"/>
            <a:ext cx="644914" cy="46166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pic>
        <p:nvPicPr>
          <p:cNvPr id="33" name="Picture 32" descr="Cybersecurity Framework Functions Wheel">
            <a:extLst>
              <a:ext uri="{FF2B5EF4-FFF2-40B4-BE49-F238E27FC236}">
                <a16:creationId xmlns:a16="http://schemas.microsoft.com/office/drawing/2014/main" id="{01FBA48D-7C48-4B10-8A0A-DF01EFB9E8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502" y="2313604"/>
            <a:ext cx="1567555" cy="1567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064B28C4-D99C-4F18-A30D-65688472C8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4574" y="3943980"/>
            <a:ext cx="2174923" cy="362041"/>
          </a:xfrm>
          <a:prstGeom prst="rect">
            <a:avLst/>
          </a:prstGeom>
        </p:spPr>
      </p:pic>
      <p:sp>
        <p:nvSpPr>
          <p:cNvPr id="25" name="Right Brace 24">
            <a:extLst>
              <a:ext uri="{FF2B5EF4-FFF2-40B4-BE49-F238E27FC236}">
                <a16:creationId xmlns:a16="http://schemas.microsoft.com/office/drawing/2014/main" id="{09A3AF4F-1EE3-41F1-9A50-55BD40BC5C38}"/>
              </a:ext>
            </a:extLst>
          </p:cNvPr>
          <p:cNvSpPr/>
          <p:nvPr/>
        </p:nvSpPr>
        <p:spPr>
          <a:xfrm>
            <a:off x="9406343" y="1420427"/>
            <a:ext cx="644914" cy="4279037"/>
          </a:xfrm>
          <a:prstGeom prst="rightBrace">
            <a:avLst>
              <a:gd name="adj1" fmla="val 8333"/>
              <a:gd name="adj2" fmla="val 40017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3BD2F9-89C0-2517-EC33-C6B6B8622C9D}"/>
              </a:ext>
            </a:extLst>
          </p:cNvPr>
          <p:cNvSpPr txBox="1"/>
          <p:nvPr/>
        </p:nvSpPr>
        <p:spPr>
          <a:xfrm>
            <a:off x="4501504" y="5910587"/>
            <a:ext cx="777332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Mappings exist between the CAF and other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ISO27k/NIST Cybersecurity Framework/CIS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https://www.security.gov.uk/guidance/govassure/templates-and-downloads</a:t>
            </a:r>
            <a:endParaRPr lang="en-GB" sz="16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27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Objectives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4A9A4B-32DA-8911-B07A-A6530F3877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28904"/>
              </p:ext>
            </p:extLst>
          </p:nvPr>
        </p:nvGraphicFramePr>
        <p:xfrm>
          <a:off x="1507104" y="1524000"/>
          <a:ext cx="9177792" cy="381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88896">
                  <a:extLst>
                    <a:ext uri="{9D8B030D-6E8A-4147-A177-3AD203B41FA5}">
                      <a16:colId xmlns:a16="http://schemas.microsoft.com/office/drawing/2014/main" val="2667311188"/>
                    </a:ext>
                  </a:extLst>
                </a:gridCol>
                <a:gridCol w="4588896">
                  <a:extLst>
                    <a:ext uri="{9D8B030D-6E8A-4147-A177-3AD203B41FA5}">
                      <a16:colId xmlns:a16="http://schemas.microsoft.com/office/drawing/2014/main" val="492754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Objective/Function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04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Managing security risk / IDENTIFY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249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Defending systems / PROTECT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Identity and Access Management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System and data security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and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172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Detecting cyber security events / DETECT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 monitoring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Proactive event discovery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800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Minimising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impact of cyber security incidents / RESPOND+RECOVER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 and recovery planning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(Continuous) Improvements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330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computing + frameworks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E34CED-E81D-A5AF-F5D7-ED11E5F7485E}"/>
              </a:ext>
            </a:extLst>
          </p:cNvPr>
          <p:cNvSpPr/>
          <p:nvPr/>
        </p:nvSpPr>
        <p:spPr>
          <a:xfrm>
            <a:off x="416314" y="1387942"/>
            <a:ext cx="10635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computing has a different risk environment to corporate computing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tension with cybersecurity frameworks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 by highlighting treatment of “exceptions”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Particularly relevant in IRIS/DRI context where different compute and research types may well co-exist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HTC/HPC/Cloud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”Open” research and Trusted Research Environments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Instead, consider “Research profile” for frameworks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appropriate treatment of risk while maintaining the innovation required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benefit in the context of a “common language”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07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23219" y="3044279"/>
            <a:ext cx="985384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Security Strategy</a:t>
            </a:r>
          </a:p>
        </p:txBody>
      </p:sp>
    </p:spTree>
    <p:extLst>
      <p:ext uri="{BB962C8B-B14F-4D97-AF65-F5344CB8AC3E}">
        <p14:creationId xmlns:p14="http://schemas.microsoft.com/office/powerpoint/2010/main" val="55584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GridPP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/IRIS Security Officer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response team supporting LHC computing grid (EGI CSIRT)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Acting Head of Cybersecurity for UKRI STFC Scientific Computing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leader for DRI Cybersecurity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driver is collaboration between the cybersecurity community and our (inter)national research communities as primary stakeholders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am I?</a:t>
            </a:r>
          </a:p>
        </p:txBody>
      </p:sp>
    </p:spTree>
    <p:extLst>
      <p:ext uri="{BB962C8B-B14F-4D97-AF65-F5344CB8AC3E}">
        <p14:creationId xmlns:p14="http://schemas.microsoft.com/office/powerpoint/2010/main" val="9198870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Security Strategy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780389E-F977-AF2D-1D25-66AFEAEF86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12811"/>
              </p:ext>
            </p:extLst>
          </p:nvPr>
        </p:nvGraphicFramePr>
        <p:xfrm>
          <a:off x="549965" y="1566730"/>
          <a:ext cx="11092069" cy="3724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0823">
                  <a:extLst>
                    <a:ext uri="{9D8B030D-6E8A-4147-A177-3AD203B41FA5}">
                      <a16:colId xmlns:a16="http://schemas.microsoft.com/office/drawing/2014/main" val="3331635870"/>
                    </a:ext>
                  </a:extLst>
                </a:gridCol>
                <a:gridCol w="1789151">
                  <a:extLst>
                    <a:ext uri="{9D8B030D-6E8A-4147-A177-3AD203B41FA5}">
                      <a16:colId xmlns:a16="http://schemas.microsoft.com/office/drawing/2014/main" val="1602317254"/>
                    </a:ext>
                  </a:extLst>
                </a:gridCol>
                <a:gridCol w="2055348">
                  <a:extLst>
                    <a:ext uri="{9D8B030D-6E8A-4147-A177-3AD203B41FA5}">
                      <a16:colId xmlns:a16="http://schemas.microsoft.com/office/drawing/2014/main" val="3285208474"/>
                    </a:ext>
                  </a:extLst>
                </a:gridCol>
                <a:gridCol w="2168782">
                  <a:extLst>
                    <a:ext uri="{9D8B030D-6E8A-4147-A177-3AD203B41FA5}">
                      <a16:colId xmlns:a16="http://schemas.microsoft.com/office/drawing/2014/main" val="623459380"/>
                    </a:ext>
                  </a:extLst>
                </a:gridCol>
                <a:gridCol w="1858618">
                  <a:extLst>
                    <a:ext uri="{9D8B030D-6E8A-4147-A177-3AD203B41FA5}">
                      <a16:colId xmlns:a16="http://schemas.microsoft.com/office/drawing/2014/main" val="1625300166"/>
                    </a:ext>
                  </a:extLst>
                </a:gridCol>
                <a:gridCol w="1739347">
                  <a:extLst>
                    <a:ext uri="{9D8B030D-6E8A-4147-A177-3AD203B41FA5}">
                      <a16:colId xmlns:a16="http://schemas.microsoft.com/office/drawing/2014/main" val="1856845202"/>
                    </a:ext>
                  </a:extLst>
                </a:gridCol>
              </a:tblGrid>
              <a:tr h="3163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 &amp; Governance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000" algn="l" fontAlgn="b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Skills &amp; Training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000" algn="l" fontAlgn="b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 &amp; Hardware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&amp; Communications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Services &amp; Operations</a:t>
                      </a:r>
                    </a:p>
                  </a:txBody>
                  <a:tcPr marL="8173" marR="8173" marT="817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347828"/>
                  </a:ext>
                </a:extLst>
              </a:tr>
              <a:tr h="385872">
                <a:tc>
                  <a:txBody>
                    <a:bodyPr/>
                    <a:lstStyle/>
                    <a:p>
                      <a:pPr algn="ctr" fontAlgn="ctr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465062"/>
                  </a:ext>
                </a:extLst>
              </a:tr>
              <a:tr h="29729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</a:t>
                      </a:r>
                    </a:p>
                    <a:p>
                      <a:pPr algn="ctr" fontAlgn="ctr"/>
                      <a:r>
                        <a:rPr lang="en-GB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Theme Priorities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/>
                </a:tc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create a risk management plan that mitigates security risks and enhances infrastructure</a:t>
                      </a:r>
                    </a:p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security.</a:t>
                      </a:r>
                    </a:p>
                  </a:txBody>
                  <a:tcPr marL="8173" marR="8173" marT="8173" marB="0" anchor="ctr"/>
                </a:tc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build resilience in the IRIS project by training the support team, development teams and</a:t>
                      </a:r>
                    </a:p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users on security skills.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/>
                </a:tc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secure IRIS resources with the adequate security systems and risk management plan to</a:t>
                      </a:r>
                    </a:p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 risks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/>
                </a:tc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educate IRIS community about the security threats, mitigation plan and reporting</a:t>
                      </a:r>
                    </a:p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procedure within IRIS.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80000" algn="l" fontAlgn="ctr"/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/>
                </a:tc>
                <a:tc>
                  <a:txBody>
                    <a:bodyPr/>
                    <a:lstStyle/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create an incident monitoring and management plan that is aimed at securing the</a:t>
                      </a:r>
                    </a:p>
                    <a:p>
                      <a:pPr marL="180000" algn="l" fontAlgn="ctr"/>
                      <a:r>
                        <a:rPr lang="en-GB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against security risks.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73" marR="8173" marT="8173" marB="0" anchor="ctr"/>
                </a:tc>
                <a:extLst>
                  <a:ext uri="{0D108BD9-81ED-4DB2-BD59-A6C34878D82A}">
                    <a16:rowId xmlns:a16="http://schemas.microsoft.com/office/drawing/2014/main" val="1409045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126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ensure that infrastructure security management is empowered at board/management level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appropriate roles, delegated responsibilities and decision making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channels for escalation of risk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4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take a risk-based approach to securing our infrastructure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 appropriately through risk management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carried out risk assessment for IRIS IAM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consider parameters of IRIS risk assessment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Ultimately, want assurance of the effectiveness of the security of the infrastructure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Governance, risk and assurance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C86986-794A-D0C4-CE4F-CFD6067E38DA}"/>
              </a:ext>
            </a:extLst>
          </p:cNvPr>
          <p:cNvSpPr txBox="1"/>
          <p:nvPr/>
        </p:nvSpPr>
        <p:spPr>
          <a:xfrm>
            <a:off x="9481931" y="13918"/>
            <a:ext cx="2779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Policy &amp; Governance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4CB130-FB2C-6BB6-83C3-480D3B140DD8}"/>
              </a:ext>
            </a:extLst>
          </p:cNvPr>
          <p:cNvSpPr txBox="1"/>
          <p:nvPr/>
        </p:nvSpPr>
        <p:spPr>
          <a:xfrm>
            <a:off x="8373716" y="297176"/>
            <a:ext cx="6132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&amp; Communications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66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need a framework of policies to articulate our governance and to set expectations across the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policy set includes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Acceptable Use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Operations Security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Security Policy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review periodically and work with IRIS providers and communities to understand the expectations in the policies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GB" sz="20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local policies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AF46396-2A39-DAED-4FBF-0117A1243E31}"/>
              </a:ext>
            </a:extLst>
          </p:cNvPr>
          <p:cNvSpPr txBox="1"/>
          <p:nvPr/>
        </p:nvSpPr>
        <p:spPr>
          <a:xfrm>
            <a:off x="8743949" y="6328152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https://www.iris.ac.uk/security/</a:t>
            </a:r>
            <a:endParaRPr lang="en-GB" sz="18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98DEE5-78A6-4138-AFF8-80E8ECF08350}"/>
              </a:ext>
            </a:extLst>
          </p:cNvPr>
          <p:cNvSpPr txBox="1"/>
          <p:nvPr/>
        </p:nvSpPr>
        <p:spPr>
          <a:xfrm>
            <a:off x="9481931" y="13918"/>
            <a:ext cx="277964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Policy &amp; Governance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7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Policies are in fact a control that helps us defend our services through setting expectations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consider security at the foundation of implementing new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architecture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hardening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Security Policy includes implementation references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time may wish to link more concretely to, for example, CIS guidelines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Defending systems from attack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56D026-FB2D-3C37-CA8D-71652554CC1C}"/>
              </a:ext>
            </a:extLst>
          </p:cNvPr>
          <p:cNvSpPr txBox="1"/>
          <p:nvPr/>
        </p:nvSpPr>
        <p:spPr>
          <a:xfrm>
            <a:off x="9350236" y="2385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 &amp; Hardware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110109-A5EE-EC39-4B1B-4EF817EC461E}"/>
              </a:ext>
            </a:extLst>
          </p:cNvPr>
          <p:cNvSpPr txBox="1"/>
          <p:nvPr/>
        </p:nvSpPr>
        <p:spPr>
          <a:xfrm>
            <a:off x="9389992" y="297176"/>
            <a:ext cx="7722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</p:spTree>
    <p:extLst>
      <p:ext uri="{BB962C8B-B14F-4D97-AF65-F5344CB8AC3E}">
        <p14:creationId xmlns:p14="http://schemas.microsoft.com/office/powerpoint/2010/main" val="1551143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understand the risks posed by vulnerabilities in the software stacks we 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 to our environments (</a:t>
            </a:r>
            <a:r>
              <a:rPr lang="en-GB" sz="20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running user payloads on batch farms)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GridPP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leadership and strong participation in EGI Software Vulnerability Group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risk assessments in the LHC computing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Bringing advisories both to STFC and IRIS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 set for effective assessment is rare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case for establishing DRI level activity in this area, communicating with all constituent infrastructures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Vulnerability Risk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D33B48-AD61-57D1-8BEF-A23E73950ACB}"/>
              </a:ext>
            </a:extLst>
          </p:cNvPr>
          <p:cNvSpPr txBox="1"/>
          <p:nvPr/>
        </p:nvSpPr>
        <p:spPr>
          <a:xfrm>
            <a:off x="9350236" y="2385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 &amp; Hardware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8C62D7-57A6-4D4F-B06B-A7C0C52AA91D}"/>
              </a:ext>
            </a:extLst>
          </p:cNvPr>
          <p:cNvSpPr txBox="1"/>
          <p:nvPr/>
        </p:nvSpPr>
        <p:spPr>
          <a:xfrm>
            <a:off x="9389992" y="297176"/>
            <a:ext cx="7722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</p:spTree>
    <p:extLst>
      <p:ext uri="{BB962C8B-B14F-4D97-AF65-F5344CB8AC3E}">
        <p14:creationId xmlns:p14="http://schemas.microsoft.com/office/powerpoint/2010/main" val="3171058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and training are an essential component of defending our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in DRI and IRIS context, consider three broad groups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training (secure use of services)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operator training (secure deployment of services)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professional training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activities in this area (inter)nationally that we’re involved 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the requirements of IRIS are met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94089-E292-2447-7305-9CCEB5685941}"/>
              </a:ext>
            </a:extLst>
          </p:cNvPr>
          <p:cNvSpPr txBox="1"/>
          <p:nvPr/>
        </p:nvSpPr>
        <p:spPr>
          <a:xfrm>
            <a:off x="9986341" y="2385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Skills &amp; Training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850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message from our own work and Jisc Security Conference is that threat intelligence is the key operational development we need to focus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strategic, landscape intelligence and operational intelligence based on incident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incident information with trusted partners requires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platform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</a:t>
            </a:r>
            <a:r>
              <a:rPr lang="en-GB" sz="20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willingness to share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that building trust here is the primary challenge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the culture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monitoring (intelligence)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C9C766-1D75-C887-5E4B-A27405F3B12A}"/>
              </a:ext>
            </a:extLst>
          </p:cNvPr>
          <p:cNvSpPr txBox="1"/>
          <p:nvPr/>
        </p:nvSpPr>
        <p:spPr>
          <a:xfrm>
            <a:off x="9380054" y="25096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 &amp; Hardware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AA52A-51AE-50D1-F198-2B7640D9C8B5}"/>
              </a:ext>
            </a:extLst>
          </p:cNvPr>
          <p:cNvSpPr txBox="1"/>
          <p:nvPr/>
        </p:nvSpPr>
        <p:spPr>
          <a:xfrm>
            <a:off x="9439688" y="524286"/>
            <a:ext cx="7712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01CEA-4041-DD25-4E3B-A3253D94A082}"/>
              </a:ext>
            </a:extLst>
          </p:cNvPr>
          <p:cNvSpPr txBox="1"/>
          <p:nvPr/>
        </p:nvSpPr>
        <p:spPr>
          <a:xfrm>
            <a:off x="8450744" y="8692"/>
            <a:ext cx="8522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&amp; Communications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316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Across IRIS, need the monitoring capabilities to make best use of intelligence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provide appropriate visibility of our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Facility/organisation capabilities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Liaison with central security groups to build effective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reference designs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both on network and host monitoring essential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available through DRI Cybersecurity to build IRIS early adopter, testbed cybersecurity network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£700k split between resource and capital now profiled into FY24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monitoring (capabilities)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C9C766-1D75-C887-5E4B-A27405F3B12A}"/>
              </a:ext>
            </a:extLst>
          </p:cNvPr>
          <p:cNvSpPr txBox="1"/>
          <p:nvPr/>
        </p:nvSpPr>
        <p:spPr>
          <a:xfrm>
            <a:off x="9380054" y="250967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 &amp; Hardware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AA52A-51AE-50D1-F198-2B7640D9C8B5}"/>
              </a:ext>
            </a:extLst>
          </p:cNvPr>
          <p:cNvSpPr txBox="1"/>
          <p:nvPr/>
        </p:nvSpPr>
        <p:spPr>
          <a:xfrm>
            <a:off x="9439688" y="524286"/>
            <a:ext cx="7712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001CEA-4041-DD25-4E3B-A3253D94A082}"/>
              </a:ext>
            </a:extLst>
          </p:cNvPr>
          <p:cNvSpPr txBox="1"/>
          <p:nvPr/>
        </p:nvSpPr>
        <p:spPr>
          <a:xfrm>
            <a:off x="8450744" y="8692"/>
            <a:ext cx="8522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&amp; Communications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724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Significant focus on network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Deep packet inspection at key network choke points including site perimeters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in progress for system to monitor Harwell Campus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Increasingly clear that this must be coupled to host-based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“Endpoint Detection and Response” (EDR)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also see variants MDR and XDR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Managed and </a:t>
            </a:r>
            <a:r>
              <a:rPr lang="en-GB" sz="20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 part of the early adopter testbed work to benchmark these tools on performance systems to understand impact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monitoring architecture and building business 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 and host monitoring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C9C766-1D75-C887-5E4B-A27405F3B12A}"/>
              </a:ext>
            </a:extLst>
          </p:cNvPr>
          <p:cNvSpPr txBox="1"/>
          <p:nvPr/>
        </p:nvSpPr>
        <p:spPr>
          <a:xfrm>
            <a:off x="9360176" y="0"/>
            <a:ext cx="609765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algn="l" fontAlgn="b"/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Resources &amp; Hardware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4AA52A-51AE-50D1-F198-2B7640D9C8B5}"/>
              </a:ext>
            </a:extLst>
          </p:cNvPr>
          <p:cNvSpPr txBox="1"/>
          <p:nvPr/>
        </p:nvSpPr>
        <p:spPr>
          <a:xfrm>
            <a:off x="9419810" y="273319"/>
            <a:ext cx="7712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</p:spTree>
    <p:extLst>
      <p:ext uri="{BB962C8B-B14F-4D97-AF65-F5344CB8AC3E}">
        <p14:creationId xmlns:p14="http://schemas.microsoft.com/office/powerpoint/2010/main" val="13934761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11031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be able to coordinate incident response across IRIS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user communities and credentials introduces specific risk in distributed infrastructure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IRIS Incident Response Procedure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Security Team has successfully built from origins with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GridPP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support </a:t>
            </a:r>
            <a:r>
              <a:rPr lang="en-GB" sz="24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cloud providers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towards “full” IRIS CSIRT (Computer Security Incident Response Team)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 response + forensics capabilities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monitoring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Drills and training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look like for IRIS?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+ Recovery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B3B18B-C1EF-4D49-D47C-13FEB3BA2F9D}"/>
              </a:ext>
            </a:extLst>
          </p:cNvPr>
          <p:cNvSpPr txBox="1"/>
          <p:nvPr/>
        </p:nvSpPr>
        <p:spPr>
          <a:xfrm>
            <a:off x="9399932" y="282011"/>
            <a:ext cx="7712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4198C9-80E9-E549-B4A5-1F1EC3CCD253}"/>
              </a:ext>
            </a:extLst>
          </p:cNvPr>
          <p:cNvSpPr txBox="1"/>
          <p:nvPr/>
        </p:nvSpPr>
        <p:spPr>
          <a:xfrm>
            <a:off x="8450744" y="8692"/>
            <a:ext cx="8522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&amp; Communications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458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and context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Cybersecurity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Cybersecurity frameworks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NCSC Cyber Assessment Framework</a:t>
            </a:r>
          </a:p>
          <a:p>
            <a:pPr marL="457200" indent="-457200">
              <a:spcBef>
                <a:spcPts val="1000"/>
              </a:spcBef>
              <a:buFont typeface="+mj-lt"/>
              <a:buAutoNum type="arabicPeriod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Security Strategy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755620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110313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is by nature a continuous improvement activity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complete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lesson from incidents and near misses should be lessons learned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the lessons are implemented!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build into our processes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key culture development area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Improvement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B3B18B-C1EF-4D49-D47C-13FEB3BA2F9D}"/>
              </a:ext>
            </a:extLst>
          </p:cNvPr>
          <p:cNvSpPr txBox="1"/>
          <p:nvPr/>
        </p:nvSpPr>
        <p:spPr>
          <a:xfrm>
            <a:off x="9399932" y="282011"/>
            <a:ext cx="7712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Services &amp; Operations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4198C9-80E9-E549-B4A5-1F1EC3CCD253}"/>
              </a:ext>
            </a:extLst>
          </p:cNvPr>
          <p:cNvSpPr txBox="1"/>
          <p:nvPr/>
        </p:nvSpPr>
        <p:spPr>
          <a:xfrm>
            <a:off x="8450744" y="8692"/>
            <a:ext cx="85228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000" marR="0" lvl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b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&amp; Communications</a:t>
            </a:r>
            <a:endParaRPr lang="en-GB" sz="18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169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110313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need to focus on cybersecurity frameworks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this is an opportunity in building comprehensive programs of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into the future, we can focus on IRIS requirements while helping  to inform overall DRI cybersecurity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to ensure that we have the people and resource to maintain effort across the areas discussed here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frameworks to help quantify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community driven approach, based on understanding our risk environment, is critical to success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20721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435282-852B-AE4C-B8DF-0BEFA1CC50E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750740"/>
            <a:ext cx="12192000" cy="51072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AA93F1F-55CE-8C41-933D-BDAD86FDEF5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938" y="5868509"/>
            <a:ext cx="440215" cy="44021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0C8BCE3-7BF5-244B-ABC5-1CC57CE8ADDB}"/>
              </a:ext>
            </a:extLst>
          </p:cNvPr>
          <p:cNvSpPr/>
          <p:nvPr/>
        </p:nvSpPr>
        <p:spPr>
          <a:xfrm>
            <a:off x="5535081" y="5904254"/>
            <a:ext cx="187808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6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STFC_Matters</a:t>
            </a:r>
            <a:endParaRPr lang="en-GB" sz="16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C3E187-FC47-6646-A5A3-38BEA5BF97F3}"/>
              </a:ext>
            </a:extLst>
          </p:cNvPr>
          <p:cNvSpPr/>
          <p:nvPr/>
        </p:nvSpPr>
        <p:spPr>
          <a:xfrm>
            <a:off x="7805525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F25C28B-6C92-F94C-81EC-CBF349C848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7049" y="5868508"/>
            <a:ext cx="444002" cy="4372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3CE200E-AB24-384F-BB4C-13ACD0DABD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7494" y="5865567"/>
            <a:ext cx="440215" cy="4402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4E2772B-B47D-8D46-97A4-931FF8D2720F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3ACBB2-A294-5B41-91E3-A21CD7F0322A}"/>
              </a:ext>
            </a:extLst>
          </p:cNvPr>
          <p:cNvSpPr/>
          <p:nvPr/>
        </p:nvSpPr>
        <p:spPr>
          <a:xfrm>
            <a:off x="1014848" y="5904254"/>
            <a:ext cx="421419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 and Technology Facilities Council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96A358-CF8A-9741-9C85-A77CCE375E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79538" y="2813050"/>
            <a:ext cx="7442200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09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23219" y="3044279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and context</a:t>
            </a:r>
          </a:p>
        </p:txBody>
      </p:sp>
    </p:spTree>
    <p:extLst>
      <p:ext uri="{BB962C8B-B14F-4D97-AF65-F5344CB8AC3E}">
        <p14:creationId xmlns:p14="http://schemas.microsoft.com/office/powerpoint/2010/main" val="216218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threat from cybersecurity attacks to the UK research and education sector is acute </a:t>
            </a:r>
            <a:r>
              <a:rPr lang="en-GB" sz="240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grown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recent years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must work together to protect and defend our community in the face of determined and well-resourced attackers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GB" sz="2000" b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share information about ongoing incidents between our organisations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Defend as 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message was very clear at the recent Jisc Security Conference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err="1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</p:txBody>
      </p:sp>
    </p:spTree>
    <p:extLst>
      <p:ext uri="{BB962C8B-B14F-4D97-AF65-F5344CB8AC3E}">
        <p14:creationId xmlns:p14="http://schemas.microsoft.com/office/powerpoint/2010/main" val="339278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03BBE639-BCD8-5FDF-EAF0-04321B83D892}"/>
              </a:ext>
            </a:extLst>
          </p:cNvPr>
          <p:cNvSpPr/>
          <p:nvPr/>
        </p:nvSpPr>
        <p:spPr>
          <a:xfrm>
            <a:off x="1136374" y="1386508"/>
            <a:ext cx="6579704" cy="4084983"/>
          </a:xfrm>
          <a:prstGeom prst="round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608A7-3B92-244C-3802-B9249F3E1D1B}"/>
              </a:ext>
            </a:extLst>
          </p:cNvPr>
          <p:cNvSpPr txBox="1"/>
          <p:nvPr/>
        </p:nvSpPr>
        <p:spPr>
          <a:xfrm>
            <a:off x="3846444" y="3028015"/>
            <a:ext cx="1461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IRIS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5E35C6-D85F-6E25-B85F-76A2E33EDFAB}"/>
              </a:ext>
            </a:extLst>
          </p:cNvPr>
          <p:cNvCxnSpPr/>
          <p:nvPr/>
        </p:nvCxnSpPr>
        <p:spPr>
          <a:xfrm>
            <a:off x="1136374" y="2673626"/>
            <a:ext cx="6569765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6D9C21-9F6F-F5EB-DC13-E7D85706E522}"/>
              </a:ext>
            </a:extLst>
          </p:cNvPr>
          <p:cNvCxnSpPr/>
          <p:nvPr/>
        </p:nvCxnSpPr>
        <p:spPr>
          <a:xfrm>
            <a:off x="1136373" y="3998843"/>
            <a:ext cx="6569765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CDB552E-E375-AEFB-127E-783EDD2DB560}"/>
              </a:ext>
            </a:extLst>
          </p:cNvPr>
          <p:cNvSpPr txBox="1"/>
          <p:nvPr/>
        </p:nvSpPr>
        <p:spPr>
          <a:xfrm>
            <a:off x="2726990" y="1719076"/>
            <a:ext cx="3763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DRI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71FDBA-0A8B-F000-3C36-2FD4EED7DBC1}"/>
              </a:ext>
            </a:extLst>
          </p:cNvPr>
          <p:cNvSpPr txBox="1"/>
          <p:nvPr/>
        </p:nvSpPr>
        <p:spPr>
          <a:xfrm>
            <a:off x="1237430" y="4323341"/>
            <a:ext cx="181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DiRAC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8DAAA-6812-3A8F-5292-3681509AAC4B}"/>
              </a:ext>
            </a:extLst>
          </p:cNvPr>
          <p:cNvCxnSpPr>
            <a:cxnSpLocks/>
          </p:cNvCxnSpPr>
          <p:nvPr/>
        </p:nvCxnSpPr>
        <p:spPr>
          <a:xfrm>
            <a:off x="3057938" y="3998843"/>
            <a:ext cx="0" cy="1472648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8E3F46-E44F-D3AE-8140-3B5F662DB7F5}"/>
              </a:ext>
            </a:extLst>
          </p:cNvPr>
          <p:cNvCxnSpPr>
            <a:cxnSpLocks/>
          </p:cNvCxnSpPr>
          <p:nvPr/>
        </p:nvCxnSpPr>
        <p:spPr>
          <a:xfrm>
            <a:off x="4868512" y="3998843"/>
            <a:ext cx="0" cy="1472648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4323E8-8157-CC0D-0CF7-AE5151BEE25E}"/>
              </a:ext>
            </a:extLst>
          </p:cNvPr>
          <p:cNvCxnSpPr>
            <a:cxnSpLocks/>
          </p:cNvCxnSpPr>
          <p:nvPr/>
        </p:nvCxnSpPr>
        <p:spPr>
          <a:xfrm>
            <a:off x="6165573" y="3998843"/>
            <a:ext cx="0" cy="1472648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614F79-4012-C955-A8FC-BD3FF9042059}"/>
              </a:ext>
            </a:extLst>
          </p:cNvPr>
          <p:cNvSpPr txBox="1"/>
          <p:nvPr/>
        </p:nvSpPr>
        <p:spPr>
          <a:xfrm>
            <a:off x="3052971" y="4319237"/>
            <a:ext cx="1815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GridPP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E8F14C-042D-05AE-D344-B7E54F81668D}"/>
              </a:ext>
            </a:extLst>
          </p:cNvPr>
          <p:cNvSpPr txBox="1"/>
          <p:nvPr/>
        </p:nvSpPr>
        <p:spPr>
          <a:xfrm>
            <a:off x="4969568" y="4287510"/>
            <a:ext cx="122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SCD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4202C5-12DB-7874-1C89-E3AD92CC088E}"/>
              </a:ext>
            </a:extLst>
          </p:cNvPr>
          <p:cNvSpPr txBox="1"/>
          <p:nvPr/>
        </p:nvSpPr>
        <p:spPr>
          <a:xfrm>
            <a:off x="6489421" y="4270729"/>
            <a:ext cx="122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++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51A4377-4B67-8F45-70D7-AF6437E64361}"/>
              </a:ext>
            </a:extLst>
          </p:cNvPr>
          <p:cNvSpPr/>
          <p:nvPr/>
        </p:nvSpPr>
        <p:spPr>
          <a:xfrm>
            <a:off x="9003198" y="1386507"/>
            <a:ext cx="2459927" cy="4084983"/>
          </a:xfrm>
          <a:prstGeom prst="roundRect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1F3663-29B1-3568-363B-93B0C9AA99E2}"/>
              </a:ext>
            </a:extLst>
          </p:cNvPr>
          <p:cNvSpPr txBox="1"/>
          <p:nvPr/>
        </p:nvSpPr>
        <p:spPr>
          <a:xfrm>
            <a:off x="9124948" y="2459502"/>
            <a:ext cx="22164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International partners, infrastructures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organisations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EE3B8CC-16F6-26BA-C5DD-F89A18728B9B}"/>
              </a:ext>
            </a:extLst>
          </p:cNvPr>
          <p:cNvCxnSpPr/>
          <p:nvPr/>
        </p:nvCxnSpPr>
        <p:spPr>
          <a:xfrm>
            <a:off x="7706138" y="2023262"/>
            <a:ext cx="12871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7396BA1-EE5B-DF03-48E0-5A617647F796}"/>
              </a:ext>
            </a:extLst>
          </p:cNvPr>
          <p:cNvCxnSpPr/>
          <p:nvPr/>
        </p:nvCxnSpPr>
        <p:spPr>
          <a:xfrm>
            <a:off x="7710279" y="3340233"/>
            <a:ext cx="12871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AE75AC2-527B-4580-EE2E-3025403C5D4D}"/>
              </a:ext>
            </a:extLst>
          </p:cNvPr>
          <p:cNvCxnSpPr/>
          <p:nvPr/>
        </p:nvCxnSpPr>
        <p:spPr>
          <a:xfrm>
            <a:off x="7716078" y="4610675"/>
            <a:ext cx="1287120" cy="0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35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23219" y="3044279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Cybersecurity </a:t>
            </a:r>
          </a:p>
        </p:txBody>
      </p:sp>
    </p:spTree>
    <p:extLst>
      <p:ext uri="{BB962C8B-B14F-4D97-AF65-F5344CB8AC3E}">
        <p14:creationId xmlns:p14="http://schemas.microsoft.com/office/powerpoint/2010/main" val="3124069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vision of the UKRI DRI programme is 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i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“… a coherent state-of-the-art national digital research infrastructure that will seamlessly connect researchers, policymakers and innovators to the computers, data, tools, techniques and skills that underpin the most ambitious and creative research.”</a:t>
            </a:r>
          </a:p>
          <a:p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Achieving this vision through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infrastructure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Large-scale computing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 services and tools for sensitive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and career pathways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Foundational tools, techniques and practices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vision</a:t>
            </a:r>
          </a:p>
        </p:txBody>
      </p:sp>
    </p:spTree>
    <p:extLst>
      <p:ext uri="{BB962C8B-B14F-4D97-AF65-F5344CB8AC3E}">
        <p14:creationId xmlns:p14="http://schemas.microsoft.com/office/powerpoint/2010/main" val="129915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98607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+ Storage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Throughput Computing (HTC)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Performance Computing (HPC)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Cloud Computing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Variety of storage technology suited to research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Environments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 Research (</a:t>
            </a:r>
            <a:r>
              <a:rPr lang="en-GB" sz="2000" dirty="0" err="1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High Energy Physics/Astronomy) → </a:t>
            </a:r>
            <a:r>
              <a:rPr lang="en-GB" sz="2000" i="1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Trusted Research Environments</a:t>
            </a:r>
          </a:p>
          <a:p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User Communities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feature of DRI but introduces risk from credential theft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0" y="345182"/>
            <a:ext cx="10732433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 Risk Environments</a:t>
            </a:r>
          </a:p>
        </p:txBody>
      </p:sp>
    </p:spTree>
    <p:extLst>
      <p:ext uri="{BB962C8B-B14F-4D97-AF65-F5344CB8AC3E}">
        <p14:creationId xmlns:p14="http://schemas.microsoft.com/office/powerpoint/2010/main" val="104198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201D3E"/>
      </a:dk1>
      <a:lt1>
        <a:srgbClr val="FFFFFF"/>
      </a:lt1>
      <a:dk2>
        <a:srgbClr val="FFFFFF"/>
      </a:dk2>
      <a:lt2>
        <a:srgbClr val="FFFFFF"/>
      </a:lt2>
      <a:accent1>
        <a:srgbClr val="69BF49"/>
      </a:accent1>
      <a:accent2>
        <a:srgbClr val="07B089"/>
      </a:accent2>
      <a:accent3>
        <a:srgbClr val="36D2AF"/>
      </a:accent3>
      <a:accent4>
        <a:srgbClr val="10BED6"/>
      </a:accent4>
      <a:accent5>
        <a:srgbClr val="247BE1"/>
      </a:accent5>
      <a:accent6>
        <a:srgbClr val="BF28BC"/>
      </a:accent6>
      <a:hlink>
        <a:srgbClr val="FF595B"/>
      </a:hlink>
      <a:folHlink>
        <a:srgbClr val="F024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ASTER 2 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646d20-2591-4897-979a-12ac5f348ea0">
      <Terms xmlns="http://schemas.microsoft.com/office/infopath/2007/PartnerControls"/>
    </lcf76f155ced4ddcb4097134ff3c332f>
    <TaxCatchAll xmlns="2e24dfb7-a69e-40eb-b94f-44b9ca9c25e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50D9C1E5C8444EA140DC9D90F911A4" ma:contentTypeVersion="13" ma:contentTypeDescription="Create a new document." ma:contentTypeScope="" ma:versionID="bddcebeccb408aa1b67768d20701118a">
  <xsd:schema xmlns:xsd="http://www.w3.org/2001/XMLSchema" xmlns:xs="http://www.w3.org/2001/XMLSchema" xmlns:p="http://schemas.microsoft.com/office/2006/metadata/properties" xmlns:ns2="aa646d20-2591-4897-979a-12ac5f348ea0" xmlns:ns3="834c96a2-eb0c-4033-b35f-0261faddef2d" xmlns:ns4="2e24dfb7-a69e-40eb-b94f-44b9ca9c25ed" targetNamespace="http://schemas.microsoft.com/office/2006/metadata/properties" ma:root="true" ma:fieldsID="667b4e037ccc8bf10d0e1d5a0f22f67e" ns2:_="" ns3:_="" ns4:_="">
    <xsd:import namespace="aa646d20-2591-4897-979a-12ac5f348ea0"/>
    <xsd:import namespace="834c96a2-eb0c-4033-b35f-0261faddef2d"/>
    <xsd:import namespace="2e24dfb7-a69e-40eb-b94f-44b9ca9c25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46d20-2591-4897-979a-12ac5f348e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4c96a2-eb0c-4033-b35f-0261faddef2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4dfb7-a69e-40eb-b94f-44b9ca9c25e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d9ed5b63-0131-4ace-bf46-6cdcdbaff1d9}" ma:internalName="TaxCatchAll" ma:showField="CatchAllData" ma:web="834c96a2-eb0c-4033-b35f-0261faddef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2530D9-2DD1-4055-8F1E-642FE1FEB41B}">
  <ds:schemaRefs>
    <ds:schemaRef ds:uri="aa646d20-2591-4897-979a-12ac5f348ea0"/>
    <ds:schemaRef ds:uri="834c96a2-eb0c-4033-b35f-0261faddef2d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e24dfb7-a69e-40eb-b94f-44b9ca9c25e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C40531C-9D3A-470A-B6FC-2A8418CDBF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8CEEE5-5243-495E-A87B-2301849417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646d20-2591-4897-979a-12ac5f348ea0"/>
    <ds:schemaRef ds:uri="834c96a2-eb0c-4033-b35f-0261faddef2d"/>
    <ds:schemaRef ds:uri="2e24dfb7-a69e-40eb-b94f-44b9ca9c25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11270</TotalTime>
  <Words>2037</Words>
  <Application>Microsoft Office PowerPoint</Application>
  <PresentationFormat>Widescreen</PresentationFormat>
  <Paragraphs>340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Regular</vt:lpstr>
      <vt:lpstr>Calibri</vt:lpstr>
      <vt:lpstr>Office Theme</vt:lpstr>
      <vt:lpstr>MASTER 2 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Ogden, Joanne (STFC,DL,SC)</cp:lastModifiedBy>
  <cp:revision>177</cp:revision>
  <cp:lastPrinted>2019-10-02T08:27:37Z</cp:lastPrinted>
  <dcterms:created xsi:type="dcterms:W3CDTF">2019-09-17T08:04:08Z</dcterms:created>
  <dcterms:modified xsi:type="dcterms:W3CDTF">2023-12-14T16:24:16Z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0x0101009450D9C1E5C8444EA140DC9D90F911A4</vt:lpwstr>
  </property>
</Properties>
</file>