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8" r:id="rId5"/>
    <p:sldId id="259" r:id="rId6"/>
    <p:sldId id="266" r:id="rId7"/>
    <p:sldId id="312" r:id="rId8"/>
    <p:sldId id="267" r:id="rId9"/>
    <p:sldId id="309" r:id="rId10"/>
    <p:sldId id="268" r:id="rId11"/>
    <p:sldId id="302" r:id="rId12"/>
    <p:sldId id="304" r:id="rId13"/>
    <p:sldId id="303" r:id="rId14"/>
    <p:sldId id="311" r:id="rId15"/>
    <p:sldId id="30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showGuides="1">
      <p:cViewPr varScale="1">
        <p:scale>
          <a:sx n="63" d="100"/>
          <a:sy n="63" d="100"/>
        </p:scale>
        <p:origin x="760" y="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FC5B3-7987-A336-46F8-7C84DEAE22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522AF8B-9823-DA56-2503-B7FFA616A7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2A930BF-EAB8-2F47-8040-7C708F4453E5}"/>
              </a:ext>
            </a:extLst>
          </p:cNvPr>
          <p:cNvSpPr>
            <a:spLocks noGrp="1"/>
          </p:cNvSpPr>
          <p:nvPr>
            <p:ph type="dt" sz="half" idx="10"/>
          </p:nvPr>
        </p:nvSpPr>
        <p:spPr/>
        <p:txBody>
          <a:bodyPr/>
          <a:lstStyle/>
          <a:p>
            <a:fld id="{5DF13260-3EA2-4DCA-8698-31D2E70E0DD9}" type="datetimeFigureOut">
              <a:rPr lang="en-GB" smtClean="0"/>
              <a:t>01/07/2024</a:t>
            </a:fld>
            <a:endParaRPr lang="en-GB"/>
          </a:p>
        </p:txBody>
      </p:sp>
      <p:sp>
        <p:nvSpPr>
          <p:cNvPr id="5" name="Footer Placeholder 4">
            <a:extLst>
              <a:ext uri="{FF2B5EF4-FFF2-40B4-BE49-F238E27FC236}">
                <a16:creationId xmlns:a16="http://schemas.microsoft.com/office/drawing/2014/main" id="{35172907-B934-A5B3-4CBC-AD3F1C72541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E1D6EEF-68A9-5ACC-9305-DBA313ABAF77}"/>
              </a:ext>
            </a:extLst>
          </p:cNvPr>
          <p:cNvSpPr>
            <a:spLocks noGrp="1"/>
          </p:cNvSpPr>
          <p:nvPr>
            <p:ph type="sldNum" sz="quarter" idx="12"/>
          </p:nvPr>
        </p:nvSpPr>
        <p:spPr/>
        <p:txBody>
          <a:bodyPr/>
          <a:lstStyle/>
          <a:p>
            <a:fld id="{8BB0E02E-61F6-4259-B592-5EBDCC520859}" type="slidenum">
              <a:rPr lang="en-GB" smtClean="0"/>
              <a:t>‹#›</a:t>
            </a:fld>
            <a:endParaRPr lang="en-GB"/>
          </a:p>
        </p:txBody>
      </p:sp>
    </p:spTree>
    <p:extLst>
      <p:ext uri="{BB962C8B-B14F-4D97-AF65-F5344CB8AC3E}">
        <p14:creationId xmlns:p14="http://schemas.microsoft.com/office/powerpoint/2010/main" val="3806616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DAA29-E028-C6BF-DCAA-C74F777E264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8306FFB-1D0D-1E65-C1B2-45BADEA240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6C54D8D-7944-C4F2-A73F-50B8054D77A8}"/>
              </a:ext>
            </a:extLst>
          </p:cNvPr>
          <p:cNvSpPr>
            <a:spLocks noGrp="1"/>
          </p:cNvSpPr>
          <p:nvPr>
            <p:ph type="dt" sz="half" idx="10"/>
          </p:nvPr>
        </p:nvSpPr>
        <p:spPr/>
        <p:txBody>
          <a:bodyPr/>
          <a:lstStyle/>
          <a:p>
            <a:fld id="{5DF13260-3EA2-4DCA-8698-31D2E70E0DD9}" type="datetimeFigureOut">
              <a:rPr lang="en-GB" smtClean="0"/>
              <a:t>01/07/2024</a:t>
            </a:fld>
            <a:endParaRPr lang="en-GB"/>
          </a:p>
        </p:txBody>
      </p:sp>
      <p:sp>
        <p:nvSpPr>
          <p:cNvPr id="5" name="Footer Placeholder 4">
            <a:extLst>
              <a:ext uri="{FF2B5EF4-FFF2-40B4-BE49-F238E27FC236}">
                <a16:creationId xmlns:a16="http://schemas.microsoft.com/office/drawing/2014/main" id="{6A22E6AF-5F76-2E80-3FFA-C982B3B140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B70446C-A23E-F5BC-BC82-C16C17A99134}"/>
              </a:ext>
            </a:extLst>
          </p:cNvPr>
          <p:cNvSpPr>
            <a:spLocks noGrp="1"/>
          </p:cNvSpPr>
          <p:nvPr>
            <p:ph type="sldNum" sz="quarter" idx="12"/>
          </p:nvPr>
        </p:nvSpPr>
        <p:spPr/>
        <p:txBody>
          <a:bodyPr/>
          <a:lstStyle/>
          <a:p>
            <a:fld id="{8BB0E02E-61F6-4259-B592-5EBDCC520859}" type="slidenum">
              <a:rPr lang="en-GB" smtClean="0"/>
              <a:t>‹#›</a:t>
            </a:fld>
            <a:endParaRPr lang="en-GB"/>
          </a:p>
        </p:txBody>
      </p:sp>
    </p:spTree>
    <p:extLst>
      <p:ext uri="{BB962C8B-B14F-4D97-AF65-F5344CB8AC3E}">
        <p14:creationId xmlns:p14="http://schemas.microsoft.com/office/powerpoint/2010/main" val="2982927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D7E35D9-556B-58AD-38FA-7939E2B5840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9CBFCEB-7341-E8A2-70D4-BBF551483EC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EEEB217-464B-197E-002B-DF67341A7F4B}"/>
              </a:ext>
            </a:extLst>
          </p:cNvPr>
          <p:cNvSpPr>
            <a:spLocks noGrp="1"/>
          </p:cNvSpPr>
          <p:nvPr>
            <p:ph type="dt" sz="half" idx="10"/>
          </p:nvPr>
        </p:nvSpPr>
        <p:spPr/>
        <p:txBody>
          <a:bodyPr/>
          <a:lstStyle/>
          <a:p>
            <a:fld id="{5DF13260-3EA2-4DCA-8698-31D2E70E0DD9}" type="datetimeFigureOut">
              <a:rPr lang="en-GB" smtClean="0"/>
              <a:t>01/07/2024</a:t>
            </a:fld>
            <a:endParaRPr lang="en-GB"/>
          </a:p>
        </p:txBody>
      </p:sp>
      <p:sp>
        <p:nvSpPr>
          <p:cNvPr id="5" name="Footer Placeholder 4">
            <a:extLst>
              <a:ext uri="{FF2B5EF4-FFF2-40B4-BE49-F238E27FC236}">
                <a16:creationId xmlns:a16="http://schemas.microsoft.com/office/drawing/2014/main" id="{CEF99016-FE0A-FC9C-16A5-47D2A71F01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8277B0-83E8-E35A-E8BD-62B794E689FB}"/>
              </a:ext>
            </a:extLst>
          </p:cNvPr>
          <p:cNvSpPr>
            <a:spLocks noGrp="1"/>
          </p:cNvSpPr>
          <p:nvPr>
            <p:ph type="sldNum" sz="quarter" idx="12"/>
          </p:nvPr>
        </p:nvSpPr>
        <p:spPr/>
        <p:txBody>
          <a:bodyPr/>
          <a:lstStyle/>
          <a:p>
            <a:fld id="{8BB0E02E-61F6-4259-B592-5EBDCC520859}" type="slidenum">
              <a:rPr lang="en-GB" smtClean="0"/>
              <a:t>‹#›</a:t>
            </a:fld>
            <a:endParaRPr lang="en-GB"/>
          </a:p>
        </p:txBody>
      </p:sp>
    </p:spTree>
    <p:extLst>
      <p:ext uri="{BB962C8B-B14F-4D97-AF65-F5344CB8AC3E}">
        <p14:creationId xmlns:p14="http://schemas.microsoft.com/office/powerpoint/2010/main" val="13244907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06E6AB01-364C-A348-B0D9-595BB5BE7131}"/>
              </a:ext>
            </a:extLst>
          </p:cNvPr>
          <p:cNvSpPr>
            <a:spLocks noGrp="1"/>
          </p:cNvSpPr>
          <p:nvPr>
            <p:ph type="title" hasCustomPrompt="1"/>
          </p:nvPr>
        </p:nvSpPr>
        <p:spPr>
          <a:xfrm>
            <a:off x="3438770" y="225527"/>
            <a:ext cx="6305061" cy="455509"/>
          </a:xfrm>
          <a:prstGeom prst="rect">
            <a:avLst/>
          </a:prstGeom>
        </p:spPr>
        <p:txBody>
          <a:bodyPr>
            <a:noAutofit/>
          </a:bodyPr>
          <a:lstStyle>
            <a:lvl1pPr>
              <a:defRPr sz="3333" b="1" i="0">
                <a:solidFill>
                  <a:srgbClr val="0E67AD"/>
                </a:solidFill>
                <a:latin typeface="Calibri" panose="020F0502020204030204" pitchFamily="34" charset="0"/>
                <a:ea typeface="Open Sans" panose="020B0606030504020204" pitchFamily="34" charset="0"/>
                <a:cs typeface="Calibri" panose="020F0502020204030204" pitchFamily="34" charset="0"/>
              </a:defRPr>
            </a:lvl1pPr>
          </a:lstStyle>
          <a:p>
            <a:r>
              <a:rPr lang="en-GB" noProof="0" dirty="0"/>
              <a:t>Click here to add title</a:t>
            </a:r>
          </a:p>
        </p:txBody>
      </p:sp>
      <p:sp>
        <p:nvSpPr>
          <p:cNvPr id="4" name="Subtitle 2">
            <a:extLst>
              <a:ext uri="{FF2B5EF4-FFF2-40B4-BE49-F238E27FC236}">
                <a16:creationId xmlns:a16="http://schemas.microsoft.com/office/drawing/2014/main" id="{94F12D91-78F4-A74E-9C0F-3B4CEA1976E7}"/>
              </a:ext>
            </a:extLst>
          </p:cNvPr>
          <p:cNvSpPr>
            <a:spLocks noGrp="1"/>
          </p:cNvSpPr>
          <p:nvPr>
            <p:ph type="subTitle" idx="14" hasCustomPrompt="1"/>
          </p:nvPr>
        </p:nvSpPr>
        <p:spPr>
          <a:xfrm>
            <a:off x="3438769" y="837811"/>
            <a:ext cx="6305060" cy="461729"/>
          </a:xfrm>
          <a:prstGeom prst="rect">
            <a:avLst/>
          </a:prstGeom>
        </p:spPr>
        <p:txBody>
          <a:bodyPr wrap="square">
            <a:spAutoFit/>
          </a:bodyPr>
          <a:lstStyle>
            <a:lvl1pPr marL="0" indent="0" algn="l">
              <a:buNone/>
              <a:defRPr sz="2667" b="0" i="1" baseline="0">
                <a:solidFill>
                  <a:schemeClr val="bg1">
                    <a:lumMod val="50000"/>
                  </a:schemeClr>
                </a:solidFill>
                <a:latin typeface="Calibri" panose="020F0502020204030204" pitchFamily="34" charset="0"/>
                <a:ea typeface="Open Sans" panose="020B0606030504020204" pitchFamily="34" charset="0"/>
                <a:cs typeface="Calibri" panose="020F050202020403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GB" noProof="0" dirty="0"/>
              <a:t>Click here to add subtitle</a:t>
            </a:r>
          </a:p>
        </p:txBody>
      </p:sp>
    </p:spTree>
    <p:extLst>
      <p:ext uri="{BB962C8B-B14F-4D97-AF65-F5344CB8AC3E}">
        <p14:creationId xmlns:p14="http://schemas.microsoft.com/office/powerpoint/2010/main" val="15799874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C6B20CF5-E585-CD41-BAD6-1969BBA40D4C}"/>
              </a:ext>
            </a:extLst>
          </p:cNvPr>
          <p:cNvSpPr>
            <a:spLocks noGrp="1"/>
          </p:cNvSpPr>
          <p:nvPr>
            <p:ph type="body" sz="quarter" idx="15" hasCustomPrompt="1"/>
          </p:nvPr>
        </p:nvSpPr>
        <p:spPr>
          <a:xfrm>
            <a:off x="235527" y="1825625"/>
            <a:ext cx="11672455" cy="4263160"/>
          </a:xfrm>
          <a:prstGeom prst="rect">
            <a:avLst/>
          </a:prstGeom>
        </p:spPr>
        <p:txBody>
          <a:bodyPr/>
          <a:lstStyle>
            <a:lvl1pPr>
              <a:defRPr sz="2667" b="0">
                <a:solidFill>
                  <a:schemeClr val="tx1"/>
                </a:solidFill>
                <a:latin typeface="Calibri" panose="020F0502020204030204" pitchFamily="34" charset="0"/>
                <a:ea typeface="Open Sans" panose="020B0606030504020204" pitchFamily="34" charset="0"/>
                <a:cs typeface="Calibri" panose="020F0502020204030204" pitchFamily="34" charset="0"/>
              </a:defRPr>
            </a:lvl1pPr>
            <a:lvl2pPr marL="685783" indent="-228594">
              <a:buFont typeface="Wingdings" pitchFamily="2" charset="2"/>
              <a:buChar char="§"/>
              <a:defRPr sz="2400" b="0" i="0">
                <a:latin typeface="Calibri" panose="020F0502020204030204" pitchFamily="34" charset="0"/>
                <a:ea typeface="Open Sans" panose="020B0606030504020204" pitchFamily="34" charset="0"/>
                <a:cs typeface="Calibri" panose="020F0502020204030204" pitchFamily="34" charset="0"/>
              </a:defRPr>
            </a:lvl2pPr>
            <a:lvl3pPr marL="1142971" indent="-228594">
              <a:buFont typeface="Courier New" panose="02070309020205020404" pitchFamily="49" charset="0"/>
              <a:buChar char="o"/>
              <a:defRPr sz="2133">
                <a:latin typeface="Calibri" panose="020F0502020204030204" pitchFamily="34" charset="0"/>
                <a:ea typeface="Open Sans" panose="020B0606030504020204" pitchFamily="34" charset="0"/>
                <a:cs typeface="Calibri" panose="020F0502020204030204" pitchFamily="34" charset="0"/>
              </a:defRPr>
            </a:lvl3pPr>
            <a:lvl4pPr marL="1600160" indent="-228594">
              <a:buSzPct val="70000"/>
              <a:buFont typeface="Wingdings" pitchFamily="2" charset="2"/>
              <a:buChar char="Ø"/>
              <a:defRPr sz="1867" b="0" i="0">
                <a:latin typeface="Calibri" panose="020F0502020204030204" pitchFamily="34" charset="0"/>
                <a:ea typeface="Open Sans" panose="020B0606030504020204" pitchFamily="34" charset="0"/>
                <a:cs typeface="Calibri" panose="020F0502020204030204" pitchFamily="34" charset="0"/>
              </a:defRPr>
            </a:lvl4pPr>
            <a:lvl5pPr>
              <a:defRPr sz="1867" b="0" i="0">
                <a:latin typeface="Calibri" panose="020F0502020204030204" pitchFamily="34" charset="0"/>
                <a:ea typeface="Open Sans" panose="020B0606030504020204" pitchFamily="34" charset="0"/>
                <a:cs typeface="Calibri" panose="020F0502020204030204" pitchFamily="34" charset="0"/>
              </a:defRPr>
            </a:lvl5pPr>
          </a:lstStyle>
          <a:p>
            <a:r>
              <a:rPr lang="en-GB" noProof="0" dirty="0"/>
              <a:t>Click here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Title 1">
            <a:extLst>
              <a:ext uri="{FF2B5EF4-FFF2-40B4-BE49-F238E27FC236}">
                <a16:creationId xmlns:a16="http://schemas.microsoft.com/office/drawing/2014/main" id="{73AB6673-AF44-DE40-B68F-16EEAD288B0F}"/>
              </a:ext>
            </a:extLst>
          </p:cNvPr>
          <p:cNvSpPr>
            <a:spLocks noGrp="1"/>
          </p:cNvSpPr>
          <p:nvPr>
            <p:ph type="title" hasCustomPrompt="1"/>
          </p:nvPr>
        </p:nvSpPr>
        <p:spPr>
          <a:xfrm>
            <a:off x="3438770" y="225527"/>
            <a:ext cx="6305061" cy="455509"/>
          </a:xfrm>
          <a:prstGeom prst="rect">
            <a:avLst/>
          </a:prstGeom>
        </p:spPr>
        <p:txBody>
          <a:bodyPr>
            <a:noAutofit/>
          </a:bodyPr>
          <a:lstStyle>
            <a:lvl1pPr>
              <a:defRPr sz="3333" b="1" i="0">
                <a:solidFill>
                  <a:srgbClr val="0E67AD"/>
                </a:solidFill>
                <a:latin typeface="Calibri" panose="020F0502020204030204" pitchFamily="34" charset="0"/>
                <a:ea typeface="Open Sans" panose="020B0606030504020204" pitchFamily="34" charset="0"/>
                <a:cs typeface="Calibri" panose="020F0502020204030204" pitchFamily="34" charset="0"/>
              </a:defRPr>
            </a:lvl1pPr>
          </a:lstStyle>
          <a:p>
            <a:r>
              <a:rPr lang="en-GB" noProof="0" dirty="0"/>
              <a:t>Click here to add title</a:t>
            </a:r>
          </a:p>
        </p:txBody>
      </p:sp>
      <p:sp>
        <p:nvSpPr>
          <p:cNvPr id="5" name="Subtitle 2">
            <a:extLst>
              <a:ext uri="{FF2B5EF4-FFF2-40B4-BE49-F238E27FC236}">
                <a16:creationId xmlns:a16="http://schemas.microsoft.com/office/drawing/2014/main" id="{B33673A8-8F9C-C041-B054-ED5A8A225531}"/>
              </a:ext>
            </a:extLst>
          </p:cNvPr>
          <p:cNvSpPr>
            <a:spLocks noGrp="1"/>
          </p:cNvSpPr>
          <p:nvPr>
            <p:ph type="subTitle" idx="14" hasCustomPrompt="1"/>
          </p:nvPr>
        </p:nvSpPr>
        <p:spPr>
          <a:xfrm>
            <a:off x="3438769" y="837811"/>
            <a:ext cx="6305060" cy="461729"/>
          </a:xfrm>
          <a:prstGeom prst="rect">
            <a:avLst/>
          </a:prstGeom>
        </p:spPr>
        <p:txBody>
          <a:bodyPr wrap="square">
            <a:spAutoFit/>
          </a:bodyPr>
          <a:lstStyle>
            <a:lvl1pPr marL="0" indent="0" algn="l">
              <a:buNone/>
              <a:defRPr sz="2667" b="0" i="1" baseline="0">
                <a:solidFill>
                  <a:schemeClr val="bg1">
                    <a:lumMod val="50000"/>
                  </a:schemeClr>
                </a:solidFill>
                <a:latin typeface="Calibri" panose="020F0502020204030204" pitchFamily="34" charset="0"/>
                <a:ea typeface="Open Sans" panose="020B0606030504020204" pitchFamily="34" charset="0"/>
                <a:cs typeface="Calibri" panose="020F050202020403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GB" noProof="0" dirty="0"/>
              <a:t>Click here to add subtitle</a:t>
            </a:r>
          </a:p>
        </p:txBody>
      </p:sp>
    </p:spTree>
    <p:extLst>
      <p:ext uri="{BB962C8B-B14F-4D97-AF65-F5344CB8AC3E}">
        <p14:creationId xmlns:p14="http://schemas.microsoft.com/office/powerpoint/2010/main" val="504018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88D79-DC5C-AD56-B2D8-7B30F9DE01E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E7CEABC-93F1-E024-9074-71EA3F5F1E9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09359D2-DEA4-61D5-564E-F62BC372A0F2}"/>
              </a:ext>
            </a:extLst>
          </p:cNvPr>
          <p:cNvSpPr>
            <a:spLocks noGrp="1"/>
          </p:cNvSpPr>
          <p:nvPr>
            <p:ph type="dt" sz="half" idx="10"/>
          </p:nvPr>
        </p:nvSpPr>
        <p:spPr/>
        <p:txBody>
          <a:bodyPr/>
          <a:lstStyle/>
          <a:p>
            <a:fld id="{5DF13260-3EA2-4DCA-8698-31D2E70E0DD9}" type="datetimeFigureOut">
              <a:rPr lang="en-GB" smtClean="0"/>
              <a:t>01/07/2024</a:t>
            </a:fld>
            <a:endParaRPr lang="en-GB"/>
          </a:p>
        </p:txBody>
      </p:sp>
      <p:sp>
        <p:nvSpPr>
          <p:cNvPr id="5" name="Footer Placeholder 4">
            <a:extLst>
              <a:ext uri="{FF2B5EF4-FFF2-40B4-BE49-F238E27FC236}">
                <a16:creationId xmlns:a16="http://schemas.microsoft.com/office/drawing/2014/main" id="{5E3DE86D-D1E4-2749-8D77-934111F4A02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893B496-3BB2-3B43-B2E8-5C0760B9F14F}"/>
              </a:ext>
            </a:extLst>
          </p:cNvPr>
          <p:cNvSpPr>
            <a:spLocks noGrp="1"/>
          </p:cNvSpPr>
          <p:nvPr>
            <p:ph type="sldNum" sz="quarter" idx="12"/>
          </p:nvPr>
        </p:nvSpPr>
        <p:spPr/>
        <p:txBody>
          <a:bodyPr/>
          <a:lstStyle/>
          <a:p>
            <a:fld id="{8BB0E02E-61F6-4259-B592-5EBDCC520859}" type="slidenum">
              <a:rPr lang="en-GB" smtClean="0"/>
              <a:t>‹#›</a:t>
            </a:fld>
            <a:endParaRPr lang="en-GB"/>
          </a:p>
        </p:txBody>
      </p:sp>
    </p:spTree>
    <p:extLst>
      <p:ext uri="{BB962C8B-B14F-4D97-AF65-F5344CB8AC3E}">
        <p14:creationId xmlns:p14="http://schemas.microsoft.com/office/powerpoint/2010/main" val="2938093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3B1F2-9637-B67F-9B6D-1E1CF344C2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AE8B26C-CE45-231F-AD58-2BC7FA971D6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F3B9F3-F0A7-E7A1-9783-26B6701EDF40}"/>
              </a:ext>
            </a:extLst>
          </p:cNvPr>
          <p:cNvSpPr>
            <a:spLocks noGrp="1"/>
          </p:cNvSpPr>
          <p:nvPr>
            <p:ph type="dt" sz="half" idx="10"/>
          </p:nvPr>
        </p:nvSpPr>
        <p:spPr/>
        <p:txBody>
          <a:bodyPr/>
          <a:lstStyle/>
          <a:p>
            <a:fld id="{5DF13260-3EA2-4DCA-8698-31D2E70E0DD9}" type="datetimeFigureOut">
              <a:rPr lang="en-GB" smtClean="0"/>
              <a:t>01/07/2024</a:t>
            </a:fld>
            <a:endParaRPr lang="en-GB"/>
          </a:p>
        </p:txBody>
      </p:sp>
      <p:sp>
        <p:nvSpPr>
          <p:cNvPr id="5" name="Footer Placeholder 4">
            <a:extLst>
              <a:ext uri="{FF2B5EF4-FFF2-40B4-BE49-F238E27FC236}">
                <a16:creationId xmlns:a16="http://schemas.microsoft.com/office/drawing/2014/main" id="{770CF92D-635C-FC06-8235-85775E1EFD8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BD864A-5DCA-9650-038F-A41981EEBD48}"/>
              </a:ext>
            </a:extLst>
          </p:cNvPr>
          <p:cNvSpPr>
            <a:spLocks noGrp="1"/>
          </p:cNvSpPr>
          <p:nvPr>
            <p:ph type="sldNum" sz="quarter" idx="12"/>
          </p:nvPr>
        </p:nvSpPr>
        <p:spPr/>
        <p:txBody>
          <a:bodyPr/>
          <a:lstStyle/>
          <a:p>
            <a:fld id="{8BB0E02E-61F6-4259-B592-5EBDCC520859}" type="slidenum">
              <a:rPr lang="en-GB" smtClean="0"/>
              <a:t>‹#›</a:t>
            </a:fld>
            <a:endParaRPr lang="en-GB"/>
          </a:p>
        </p:txBody>
      </p:sp>
    </p:spTree>
    <p:extLst>
      <p:ext uri="{BB962C8B-B14F-4D97-AF65-F5344CB8AC3E}">
        <p14:creationId xmlns:p14="http://schemas.microsoft.com/office/powerpoint/2010/main" val="716627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4F1FE-5AE0-861B-28F8-EEECA3E9961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C887297-D5F1-30FE-CF00-E2CD9C4E068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535F779-A47E-C487-A240-01016C8BE1E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1BEE040-9275-4D39-3BC8-2BBF45C1E796}"/>
              </a:ext>
            </a:extLst>
          </p:cNvPr>
          <p:cNvSpPr>
            <a:spLocks noGrp="1"/>
          </p:cNvSpPr>
          <p:nvPr>
            <p:ph type="dt" sz="half" idx="10"/>
          </p:nvPr>
        </p:nvSpPr>
        <p:spPr/>
        <p:txBody>
          <a:bodyPr/>
          <a:lstStyle/>
          <a:p>
            <a:fld id="{5DF13260-3EA2-4DCA-8698-31D2E70E0DD9}" type="datetimeFigureOut">
              <a:rPr lang="en-GB" smtClean="0"/>
              <a:t>01/07/2024</a:t>
            </a:fld>
            <a:endParaRPr lang="en-GB"/>
          </a:p>
        </p:txBody>
      </p:sp>
      <p:sp>
        <p:nvSpPr>
          <p:cNvPr id="6" name="Footer Placeholder 5">
            <a:extLst>
              <a:ext uri="{FF2B5EF4-FFF2-40B4-BE49-F238E27FC236}">
                <a16:creationId xmlns:a16="http://schemas.microsoft.com/office/drawing/2014/main" id="{DD4649DA-905A-0A9A-56F6-678BFEDE32D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A5C945E-5DED-7273-EA2B-54E32ADAB646}"/>
              </a:ext>
            </a:extLst>
          </p:cNvPr>
          <p:cNvSpPr>
            <a:spLocks noGrp="1"/>
          </p:cNvSpPr>
          <p:nvPr>
            <p:ph type="sldNum" sz="quarter" idx="12"/>
          </p:nvPr>
        </p:nvSpPr>
        <p:spPr/>
        <p:txBody>
          <a:bodyPr/>
          <a:lstStyle/>
          <a:p>
            <a:fld id="{8BB0E02E-61F6-4259-B592-5EBDCC520859}" type="slidenum">
              <a:rPr lang="en-GB" smtClean="0"/>
              <a:t>‹#›</a:t>
            </a:fld>
            <a:endParaRPr lang="en-GB"/>
          </a:p>
        </p:txBody>
      </p:sp>
    </p:spTree>
    <p:extLst>
      <p:ext uri="{BB962C8B-B14F-4D97-AF65-F5344CB8AC3E}">
        <p14:creationId xmlns:p14="http://schemas.microsoft.com/office/powerpoint/2010/main" val="2358315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FD1F5-8B20-9676-5470-CE3F6A125D7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D392D51-51CE-6CF2-3AF7-8C704C3266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C6A132-A4F8-711C-697B-592F49468DF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1D31D18-7FD5-0A7C-BF1D-DF7AC2195A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3DF3FD9-7949-9633-D9F1-290CD39C11F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F6E090B-36E9-B2A0-E442-E78843980032}"/>
              </a:ext>
            </a:extLst>
          </p:cNvPr>
          <p:cNvSpPr>
            <a:spLocks noGrp="1"/>
          </p:cNvSpPr>
          <p:nvPr>
            <p:ph type="dt" sz="half" idx="10"/>
          </p:nvPr>
        </p:nvSpPr>
        <p:spPr/>
        <p:txBody>
          <a:bodyPr/>
          <a:lstStyle/>
          <a:p>
            <a:fld id="{5DF13260-3EA2-4DCA-8698-31D2E70E0DD9}" type="datetimeFigureOut">
              <a:rPr lang="en-GB" smtClean="0"/>
              <a:t>01/07/2024</a:t>
            </a:fld>
            <a:endParaRPr lang="en-GB"/>
          </a:p>
        </p:txBody>
      </p:sp>
      <p:sp>
        <p:nvSpPr>
          <p:cNvPr id="8" name="Footer Placeholder 7">
            <a:extLst>
              <a:ext uri="{FF2B5EF4-FFF2-40B4-BE49-F238E27FC236}">
                <a16:creationId xmlns:a16="http://schemas.microsoft.com/office/drawing/2014/main" id="{ED6C7674-2A8A-E7EC-EAA0-2D3C4813ACE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F1E0E43-A365-AC52-2D4C-3B615BEED36E}"/>
              </a:ext>
            </a:extLst>
          </p:cNvPr>
          <p:cNvSpPr>
            <a:spLocks noGrp="1"/>
          </p:cNvSpPr>
          <p:nvPr>
            <p:ph type="sldNum" sz="quarter" idx="12"/>
          </p:nvPr>
        </p:nvSpPr>
        <p:spPr/>
        <p:txBody>
          <a:bodyPr/>
          <a:lstStyle/>
          <a:p>
            <a:fld id="{8BB0E02E-61F6-4259-B592-5EBDCC520859}" type="slidenum">
              <a:rPr lang="en-GB" smtClean="0"/>
              <a:t>‹#›</a:t>
            </a:fld>
            <a:endParaRPr lang="en-GB"/>
          </a:p>
        </p:txBody>
      </p:sp>
    </p:spTree>
    <p:extLst>
      <p:ext uri="{BB962C8B-B14F-4D97-AF65-F5344CB8AC3E}">
        <p14:creationId xmlns:p14="http://schemas.microsoft.com/office/powerpoint/2010/main" val="3095185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47AB7-02DB-EAB6-1F0C-A291D6FAC40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101CE52-9361-6863-0ABA-FB784C68F465}"/>
              </a:ext>
            </a:extLst>
          </p:cNvPr>
          <p:cNvSpPr>
            <a:spLocks noGrp="1"/>
          </p:cNvSpPr>
          <p:nvPr>
            <p:ph type="dt" sz="half" idx="10"/>
          </p:nvPr>
        </p:nvSpPr>
        <p:spPr/>
        <p:txBody>
          <a:bodyPr/>
          <a:lstStyle/>
          <a:p>
            <a:fld id="{5DF13260-3EA2-4DCA-8698-31D2E70E0DD9}" type="datetimeFigureOut">
              <a:rPr lang="en-GB" smtClean="0"/>
              <a:t>01/07/2024</a:t>
            </a:fld>
            <a:endParaRPr lang="en-GB"/>
          </a:p>
        </p:txBody>
      </p:sp>
      <p:sp>
        <p:nvSpPr>
          <p:cNvPr id="4" name="Footer Placeholder 3">
            <a:extLst>
              <a:ext uri="{FF2B5EF4-FFF2-40B4-BE49-F238E27FC236}">
                <a16:creationId xmlns:a16="http://schemas.microsoft.com/office/drawing/2014/main" id="{E6E17091-912C-322D-2D67-3B108CECE1F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BB4BB9F-F625-F192-CAF0-5BE786BF2A6C}"/>
              </a:ext>
            </a:extLst>
          </p:cNvPr>
          <p:cNvSpPr>
            <a:spLocks noGrp="1"/>
          </p:cNvSpPr>
          <p:nvPr>
            <p:ph type="sldNum" sz="quarter" idx="12"/>
          </p:nvPr>
        </p:nvSpPr>
        <p:spPr/>
        <p:txBody>
          <a:bodyPr/>
          <a:lstStyle/>
          <a:p>
            <a:fld id="{8BB0E02E-61F6-4259-B592-5EBDCC520859}" type="slidenum">
              <a:rPr lang="en-GB" smtClean="0"/>
              <a:t>‹#›</a:t>
            </a:fld>
            <a:endParaRPr lang="en-GB"/>
          </a:p>
        </p:txBody>
      </p:sp>
    </p:spTree>
    <p:extLst>
      <p:ext uri="{BB962C8B-B14F-4D97-AF65-F5344CB8AC3E}">
        <p14:creationId xmlns:p14="http://schemas.microsoft.com/office/powerpoint/2010/main" val="857481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F02D448-C84D-A156-DDBB-E1E14D254A1C}"/>
              </a:ext>
            </a:extLst>
          </p:cNvPr>
          <p:cNvSpPr>
            <a:spLocks noGrp="1"/>
          </p:cNvSpPr>
          <p:nvPr>
            <p:ph type="dt" sz="half" idx="10"/>
          </p:nvPr>
        </p:nvSpPr>
        <p:spPr/>
        <p:txBody>
          <a:bodyPr/>
          <a:lstStyle/>
          <a:p>
            <a:fld id="{5DF13260-3EA2-4DCA-8698-31D2E70E0DD9}" type="datetimeFigureOut">
              <a:rPr lang="en-GB" smtClean="0"/>
              <a:t>01/07/2024</a:t>
            </a:fld>
            <a:endParaRPr lang="en-GB"/>
          </a:p>
        </p:txBody>
      </p:sp>
      <p:sp>
        <p:nvSpPr>
          <p:cNvPr id="3" name="Footer Placeholder 2">
            <a:extLst>
              <a:ext uri="{FF2B5EF4-FFF2-40B4-BE49-F238E27FC236}">
                <a16:creationId xmlns:a16="http://schemas.microsoft.com/office/drawing/2014/main" id="{37184A98-750A-9BDD-333D-243E9B9F7FB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E7546B9-1FD2-39AC-CD5E-DDAADDC4F897}"/>
              </a:ext>
            </a:extLst>
          </p:cNvPr>
          <p:cNvSpPr>
            <a:spLocks noGrp="1"/>
          </p:cNvSpPr>
          <p:nvPr>
            <p:ph type="sldNum" sz="quarter" idx="12"/>
          </p:nvPr>
        </p:nvSpPr>
        <p:spPr/>
        <p:txBody>
          <a:bodyPr/>
          <a:lstStyle/>
          <a:p>
            <a:fld id="{8BB0E02E-61F6-4259-B592-5EBDCC520859}" type="slidenum">
              <a:rPr lang="en-GB" smtClean="0"/>
              <a:t>‹#›</a:t>
            </a:fld>
            <a:endParaRPr lang="en-GB"/>
          </a:p>
        </p:txBody>
      </p:sp>
    </p:spTree>
    <p:extLst>
      <p:ext uri="{BB962C8B-B14F-4D97-AF65-F5344CB8AC3E}">
        <p14:creationId xmlns:p14="http://schemas.microsoft.com/office/powerpoint/2010/main" val="3303801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18055-EBEA-C9B4-D952-975004E952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4A3EDEA-9ECD-AB42-8B99-A96A9261CD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C265F6B-EF6C-8935-4B8A-0ECA2F02FC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F51D41-DA6E-BF39-3193-68B68C5B8950}"/>
              </a:ext>
            </a:extLst>
          </p:cNvPr>
          <p:cNvSpPr>
            <a:spLocks noGrp="1"/>
          </p:cNvSpPr>
          <p:nvPr>
            <p:ph type="dt" sz="half" idx="10"/>
          </p:nvPr>
        </p:nvSpPr>
        <p:spPr/>
        <p:txBody>
          <a:bodyPr/>
          <a:lstStyle/>
          <a:p>
            <a:fld id="{5DF13260-3EA2-4DCA-8698-31D2E70E0DD9}" type="datetimeFigureOut">
              <a:rPr lang="en-GB" smtClean="0"/>
              <a:t>01/07/2024</a:t>
            </a:fld>
            <a:endParaRPr lang="en-GB"/>
          </a:p>
        </p:txBody>
      </p:sp>
      <p:sp>
        <p:nvSpPr>
          <p:cNvPr id="6" name="Footer Placeholder 5">
            <a:extLst>
              <a:ext uri="{FF2B5EF4-FFF2-40B4-BE49-F238E27FC236}">
                <a16:creationId xmlns:a16="http://schemas.microsoft.com/office/drawing/2014/main" id="{78BD4776-3981-49F2-66CC-E32AFAC5014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82C462-DE83-47DB-7B32-D0EA5A01035F}"/>
              </a:ext>
            </a:extLst>
          </p:cNvPr>
          <p:cNvSpPr>
            <a:spLocks noGrp="1"/>
          </p:cNvSpPr>
          <p:nvPr>
            <p:ph type="sldNum" sz="quarter" idx="12"/>
          </p:nvPr>
        </p:nvSpPr>
        <p:spPr/>
        <p:txBody>
          <a:bodyPr/>
          <a:lstStyle/>
          <a:p>
            <a:fld id="{8BB0E02E-61F6-4259-B592-5EBDCC520859}" type="slidenum">
              <a:rPr lang="en-GB" smtClean="0"/>
              <a:t>‹#›</a:t>
            </a:fld>
            <a:endParaRPr lang="en-GB"/>
          </a:p>
        </p:txBody>
      </p:sp>
    </p:spTree>
    <p:extLst>
      <p:ext uri="{BB962C8B-B14F-4D97-AF65-F5344CB8AC3E}">
        <p14:creationId xmlns:p14="http://schemas.microsoft.com/office/powerpoint/2010/main" val="350124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09D0B-2D9F-F4DC-4AB4-C82A764725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383413C-0345-2460-D1A2-A072A1EA1D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E541B77-DCC2-5C6A-F36D-AFF6A4156B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3F94A7-2C54-C34A-8B03-6D80ACF36E76}"/>
              </a:ext>
            </a:extLst>
          </p:cNvPr>
          <p:cNvSpPr>
            <a:spLocks noGrp="1"/>
          </p:cNvSpPr>
          <p:nvPr>
            <p:ph type="dt" sz="half" idx="10"/>
          </p:nvPr>
        </p:nvSpPr>
        <p:spPr/>
        <p:txBody>
          <a:bodyPr/>
          <a:lstStyle/>
          <a:p>
            <a:fld id="{5DF13260-3EA2-4DCA-8698-31D2E70E0DD9}" type="datetimeFigureOut">
              <a:rPr lang="en-GB" smtClean="0"/>
              <a:t>01/07/2024</a:t>
            </a:fld>
            <a:endParaRPr lang="en-GB"/>
          </a:p>
        </p:txBody>
      </p:sp>
      <p:sp>
        <p:nvSpPr>
          <p:cNvPr id="6" name="Footer Placeholder 5">
            <a:extLst>
              <a:ext uri="{FF2B5EF4-FFF2-40B4-BE49-F238E27FC236}">
                <a16:creationId xmlns:a16="http://schemas.microsoft.com/office/drawing/2014/main" id="{AC5A4518-4BD1-B842-C838-99BBFFD2EBC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017FFF2-A25E-9DC6-A0D6-BD3E4067CDF9}"/>
              </a:ext>
            </a:extLst>
          </p:cNvPr>
          <p:cNvSpPr>
            <a:spLocks noGrp="1"/>
          </p:cNvSpPr>
          <p:nvPr>
            <p:ph type="sldNum" sz="quarter" idx="12"/>
          </p:nvPr>
        </p:nvSpPr>
        <p:spPr/>
        <p:txBody>
          <a:bodyPr/>
          <a:lstStyle/>
          <a:p>
            <a:fld id="{8BB0E02E-61F6-4259-B592-5EBDCC520859}" type="slidenum">
              <a:rPr lang="en-GB" smtClean="0"/>
              <a:t>‹#›</a:t>
            </a:fld>
            <a:endParaRPr lang="en-GB"/>
          </a:p>
        </p:txBody>
      </p:sp>
    </p:spTree>
    <p:extLst>
      <p:ext uri="{BB962C8B-B14F-4D97-AF65-F5344CB8AC3E}">
        <p14:creationId xmlns:p14="http://schemas.microsoft.com/office/powerpoint/2010/main" val="2805847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3F2B65-9796-B465-05B2-4F699A326C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4C2A862-BB27-C068-8477-249B839524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8CFB60-AEA9-80F4-C4DE-F6988EB05C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DF13260-3EA2-4DCA-8698-31D2E70E0DD9}" type="datetimeFigureOut">
              <a:rPr lang="en-GB" smtClean="0"/>
              <a:t>01/07/2024</a:t>
            </a:fld>
            <a:endParaRPr lang="en-GB"/>
          </a:p>
        </p:txBody>
      </p:sp>
      <p:sp>
        <p:nvSpPr>
          <p:cNvPr id="5" name="Footer Placeholder 4">
            <a:extLst>
              <a:ext uri="{FF2B5EF4-FFF2-40B4-BE49-F238E27FC236}">
                <a16:creationId xmlns:a16="http://schemas.microsoft.com/office/drawing/2014/main" id="{42756000-B512-B4F5-E5A6-1A543A710A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91F3D21D-4C87-B0B4-1A3C-610BE00092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BB0E02E-61F6-4259-B592-5EBDCC520859}" type="slidenum">
              <a:rPr lang="en-GB" smtClean="0"/>
              <a:t>‹#›</a:t>
            </a:fld>
            <a:endParaRPr lang="en-GB"/>
          </a:p>
        </p:txBody>
      </p:sp>
    </p:spTree>
    <p:extLst>
      <p:ext uri="{BB962C8B-B14F-4D97-AF65-F5344CB8AC3E}">
        <p14:creationId xmlns:p14="http://schemas.microsoft.com/office/powerpoint/2010/main" val="3385574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87DEE-9232-7809-9A1E-A8AEF4A91431}"/>
              </a:ext>
            </a:extLst>
          </p:cNvPr>
          <p:cNvSpPr>
            <a:spLocks noGrp="1"/>
          </p:cNvSpPr>
          <p:nvPr>
            <p:ph type="ctrTitle"/>
          </p:nvPr>
        </p:nvSpPr>
        <p:spPr>
          <a:xfrm>
            <a:off x="1523999" y="1122363"/>
            <a:ext cx="9431045" cy="2387600"/>
          </a:xfrm>
        </p:spPr>
        <p:txBody>
          <a:bodyPr>
            <a:normAutofit fontScale="90000"/>
          </a:bodyPr>
          <a:lstStyle/>
          <a:p>
            <a:r>
              <a:rPr lang="en-GB" dirty="0"/>
              <a:t>Software Vulnerabilities -</a:t>
            </a:r>
            <a:br>
              <a:rPr lang="en-GB" dirty="0"/>
            </a:br>
            <a:r>
              <a:rPr lang="en-US" dirty="0"/>
              <a:t>consistency and sharing the load.</a:t>
            </a:r>
            <a:endParaRPr lang="en-GB" dirty="0"/>
          </a:p>
        </p:txBody>
      </p:sp>
      <p:sp>
        <p:nvSpPr>
          <p:cNvPr id="3" name="Subtitle 2">
            <a:extLst>
              <a:ext uri="{FF2B5EF4-FFF2-40B4-BE49-F238E27FC236}">
                <a16:creationId xmlns:a16="http://schemas.microsoft.com/office/drawing/2014/main" id="{C62E7083-9477-D786-0346-D1829638DFA5}"/>
              </a:ext>
            </a:extLst>
          </p:cNvPr>
          <p:cNvSpPr>
            <a:spLocks noGrp="1"/>
          </p:cNvSpPr>
          <p:nvPr>
            <p:ph type="subTitle" idx="1"/>
          </p:nvPr>
        </p:nvSpPr>
        <p:spPr/>
        <p:txBody>
          <a:bodyPr/>
          <a:lstStyle/>
          <a:p>
            <a:r>
              <a:rPr lang="en-GB" dirty="0"/>
              <a:t>Linda Cornwall, UKRI/STFC/RAL</a:t>
            </a:r>
          </a:p>
          <a:p>
            <a:r>
              <a:rPr lang="en-GB" dirty="0"/>
              <a:t>Iris Collaboration meeting – July 2024</a:t>
            </a:r>
          </a:p>
        </p:txBody>
      </p:sp>
    </p:spTree>
    <p:extLst>
      <p:ext uri="{BB962C8B-B14F-4D97-AF65-F5344CB8AC3E}">
        <p14:creationId xmlns:p14="http://schemas.microsoft.com/office/powerpoint/2010/main" val="1362065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F83DF-A36F-D4AB-8304-33F0B30BB66B}"/>
              </a:ext>
            </a:extLst>
          </p:cNvPr>
          <p:cNvSpPr>
            <a:spLocks noGrp="1"/>
          </p:cNvSpPr>
          <p:nvPr>
            <p:ph type="title"/>
          </p:nvPr>
        </p:nvSpPr>
        <p:spPr/>
        <p:txBody>
          <a:bodyPr/>
          <a:lstStyle/>
          <a:p>
            <a:r>
              <a:rPr lang="en-GB" dirty="0"/>
              <a:t>Some say we don’t need to handle vulnerabilities</a:t>
            </a:r>
          </a:p>
        </p:txBody>
      </p:sp>
      <p:sp>
        <p:nvSpPr>
          <p:cNvPr id="3" name="Content Placeholder 2">
            <a:extLst>
              <a:ext uri="{FF2B5EF4-FFF2-40B4-BE49-F238E27FC236}">
                <a16:creationId xmlns:a16="http://schemas.microsoft.com/office/drawing/2014/main" id="{8499BD4C-E074-A782-A415-5D3754F117F8}"/>
              </a:ext>
            </a:extLst>
          </p:cNvPr>
          <p:cNvSpPr>
            <a:spLocks noGrp="1"/>
          </p:cNvSpPr>
          <p:nvPr>
            <p:ph idx="1"/>
          </p:nvPr>
        </p:nvSpPr>
        <p:spPr/>
        <p:txBody>
          <a:bodyPr/>
          <a:lstStyle/>
          <a:p>
            <a:pPr algn="l"/>
            <a:r>
              <a:rPr lang="en-US" b="0" i="0" dirty="0">
                <a:solidFill>
                  <a:srgbClr val="172B4D"/>
                </a:solidFill>
                <a:effectLst/>
                <a:highlight>
                  <a:srgbClr val="FFFFFF"/>
                </a:highlight>
                <a:latin typeface="-apple-system"/>
              </a:rPr>
              <a:t>Why not just trust that Services update, rather like our mobile ‘phones?</a:t>
            </a:r>
          </a:p>
          <a:p>
            <a:pPr algn="l"/>
            <a:r>
              <a:rPr lang="en-US" b="0" i="0" dirty="0">
                <a:solidFill>
                  <a:srgbClr val="172B4D"/>
                </a:solidFill>
                <a:effectLst/>
                <a:highlight>
                  <a:srgbClr val="FFFFFF"/>
                </a:highlight>
                <a:latin typeface="-apple-system"/>
              </a:rPr>
              <a:t>Much of the software e.g. Linux may automatically update.</a:t>
            </a:r>
          </a:p>
          <a:p>
            <a:pPr algn="l"/>
            <a:r>
              <a:rPr lang="en-US" b="0" i="0" dirty="0">
                <a:solidFill>
                  <a:srgbClr val="172B4D"/>
                </a:solidFill>
                <a:effectLst/>
                <a:highlight>
                  <a:srgbClr val="FFFFFF"/>
                </a:highlight>
                <a:latin typeface="-apple-system"/>
              </a:rPr>
              <a:t>Why not just assume sites, services and facilities are competent and keep services patched?</a:t>
            </a:r>
          </a:p>
          <a:p>
            <a:pPr algn="l"/>
            <a:r>
              <a:rPr lang="en-US" b="0" i="0" dirty="0">
                <a:solidFill>
                  <a:srgbClr val="172B4D"/>
                </a:solidFill>
                <a:effectLst/>
                <a:highlight>
                  <a:srgbClr val="FFFFFF"/>
                </a:highlight>
                <a:latin typeface="-apple-system"/>
              </a:rPr>
              <a:t>Sites can easily look at advisories, make judgments for themselves.</a:t>
            </a:r>
          </a:p>
          <a:p>
            <a:pPr algn="l"/>
            <a:r>
              <a:rPr lang="en-US" b="0" i="0" dirty="0">
                <a:solidFill>
                  <a:srgbClr val="172B4D"/>
                </a:solidFill>
                <a:effectLst/>
                <a:highlight>
                  <a:srgbClr val="FFFFFF"/>
                </a:highlight>
                <a:latin typeface="-apple-system"/>
              </a:rPr>
              <a:t>Sites are responsible for their own security</a:t>
            </a:r>
          </a:p>
          <a:p>
            <a:pPr lvl="1"/>
            <a:r>
              <a:rPr lang="en-US" dirty="0">
                <a:solidFill>
                  <a:srgbClr val="172B4D"/>
                </a:solidFill>
                <a:highlight>
                  <a:srgbClr val="FFFFFF"/>
                </a:highlight>
                <a:latin typeface="-apple-system"/>
              </a:rPr>
              <a:t>Which IS true</a:t>
            </a:r>
            <a:endParaRPr lang="en-US" b="0" i="0" dirty="0">
              <a:solidFill>
                <a:srgbClr val="172B4D"/>
              </a:solidFill>
              <a:effectLst/>
              <a:highlight>
                <a:srgbClr val="FFFFFF"/>
              </a:highlight>
              <a:latin typeface="-apple-system"/>
            </a:endParaRPr>
          </a:p>
          <a:p>
            <a:pPr marL="0" indent="0">
              <a:buNone/>
            </a:pPr>
            <a:endParaRPr lang="en-GB" dirty="0"/>
          </a:p>
        </p:txBody>
      </p:sp>
    </p:spTree>
    <p:extLst>
      <p:ext uri="{BB962C8B-B14F-4D97-AF65-F5344CB8AC3E}">
        <p14:creationId xmlns:p14="http://schemas.microsoft.com/office/powerpoint/2010/main" val="2435852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D02DC-24AE-0840-1C0E-C4DB70BE48DD}"/>
              </a:ext>
            </a:extLst>
          </p:cNvPr>
          <p:cNvSpPr>
            <a:spLocks noGrp="1"/>
          </p:cNvSpPr>
          <p:nvPr>
            <p:ph type="title"/>
          </p:nvPr>
        </p:nvSpPr>
        <p:spPr/>
        <p:txBody>
          <a:bodyPr/>
          <a:lstStyle/>
          <a:p>
            <a:r>
              <a:rPr lang="en-GB" dirty="0"/>
              <a:t>We think SVG’s vulnerability handling is important</a:t>
            </a:r>
          </a:p>
        </p:txBody>
      </p:sp>
      <p:sp>
        <p:nvSpPr>
          <p:cNvPr id="3" name="Content Placeholder 2">
            <a:extLst>
              <a:ext uri="{FF2B5EF4-FFF2-40B4-BE49-F238E27FC236}">
                <a16:creationId xmlns:a16="http://schemas.microsoft.com/office/drawing/2014/main" id="{464A9D6F-F471-0340-8194-E3140B8B74EB}"/>
              </a:ext>
            </a:extLst>
          </p:cNvPr>
          <p:cNvSpPr>
            <a:spLocks noGrp="1"/>
          </p:cNvSpPr>
          <p:nvPr>
            <p:ph idx="1"/>
          </p:nvPr>
        </p:nvSpPr>
        <p:spPr/>
        <p:txBody>
          <a:bodyPr>
            <a:normAutofit fontScale="77500" lnSpcReduction="20000"/>
          </a:bodyPr>
          <a:lstStyle/>
          <a:p>
            <a:r>
              <a:rPr lang="en-GB" dirty="0"/>
              <a:t>It helps sites and data centres stay secure, – especially if there are less experienced staff</a:t>
            </a:r>
          </a:p>
          <a:p>
            <a:pPr lvl="1"/>
            <a:r>
              <a:rPr lang="en-GB" dirty="0"/>
              <a:t>Helps share the load</a:t>
            </a:r>
          </a:p>
          <a:p>
            <a:r>
              <a:rPr lang="en-GB" dirty="0"/>
              <a:t>Sometimes due to the way software is used in a distributed infrastructure a vulnerability may pose a higher risk</a:t>
            </a:r>
          </a:p>
          <a:p>
            <a:r>
              <a:rPr lang="en-GB" dirty="0"/>
              <a:t>There may be other action, such as a configuration change which may be appropriate in a distributed environment</a:t>
            </a:r>
          </a:p>
          <a:p>
            <a:r>
              <a:rPr lang="en-GB" dirty="0"/>
              <a:t>Some software in use may be non-standard, e.g. written by those with which we collaborate with </a:t>
            </a:r>
          </a:p>
          <a:p>
            <a:pPr lvl="1"/>
            <a:r>
              <a:rPr lang="en-GB" dirty="0"/>
              <a:t>This is getting less common</a:t>
            </a:r>
          </a:p>
          <a:p>
            <a:r>
              <a:rPr lang="en-GB" dirty="0"/>
              <a:t>User communities need to be confident that security is consistent in the distributed infrastructure they use.</a:t>
            </a:r>
          </a:p>
          <a:p>
            <a:r>
              <a:rPr lang="en-GB" dirty="0"/>
              <a:t>EGI also monitors sites for critical vulnerabilities, and contacts those exposing any defined as ‘Critical’</a:t>
            </a:r>
          </a:p>
        </p:txBody>
      </p:sp>
    </p:spTree>
    <p:extLst>
      <p:ext uri="{BB962C8B-B14F-4D97-AF65-F5344CB8AC3E}">
        <p14:creationId xmlns:p14="http://schemas.microsoft.com/office/powerpoint/2010/main" val="3143137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D4198-99FE-F2C1-8B2A-95B2757E8E2F}"/>
              </a:ext>
            </a:extLst>
          </p:cNvPr>
          <p:cNvSpPr>
            <a:spLocks noGrp="1"/>
          </p:cNvSpPr>
          <p:nvPr>
            <p:ph type="title"/>
          </p:nvPr>
        </p:nvSpPr>
        <p:spPr/>
        <p:txBody>
          <a:bodyPr/>
          <a:lstStyle/>
          <a:p>
            <a:r>
              <a:rPr lang="en-GB" dirty="0"/>
              <a:t>Other things noted</a:t>
            </a:r>
          </a:p>
        </p:txBody>
      </p:sp>
      <p:sp>
        <p:nvSpPr>
          <p:cNvPr id="3" name="Content Placeholder 2">
            <a:extLst>
              <a:ext uri="{FF2B5EF4-FFF2-40B4-BE49-F238E27FC236}">
                <a16:creationId xmlns:a16="http://schemas.microsoft.com/office/drawing/2014/main" id="{0D38C215-9F11-597D-293D-1BA1EE4C094D}"/>
              </a:ext>
            </a:extLst>
          </p:cNvPr>
          <p:cNvSpPr>
            <a:spLocks noGrp="1"/>
          </p:cNvSpPr>
          <p:nvPr>
            <p:ph idx="1"/>
          </p:nvPr>
        </p:nvSpPr>
        <p:spPr/>
        <p:txBody>
          <a:bodyPr>
            <a:normAutofit/>
          </a:bodyPr>
          <a:lstStyle/>
          <a:p>
            <a:r>
              <a:rPr lang="en-GB" dirty="0"/>
              <a:t>From the GridPP security survey</a:t>
            </a:r>
          </a:p>
          <a:p>
            <a:pPr lvl="1"/>
            <a:r>
              <a:rPr lang="en-GB" dirty="0"/>
              <a:t>Within GridPP there is a wish to share good practice concerning security</a:t>
            </a:r>
          </a:p>
          <a:p>
            <a:pPr lvl="1"/>
            <a:r>
              <a:rPr lang="en-GB" dirty="0"/>
              <a:t>Advisories on vulnerabilities appreciated</a:t>
            </a:r>
          </a:p>
          <a:p>
            <a:r>
              <a:rPr lang="en-GB" dirty="0"/>
              <a:t>In EGI, getting new people to join SVG is an issue</a:t>
            </a:r>
          </a:p>
          <a:p>
            <a:pPr lvl="1"/>
            <a:r>
              <a:rPr lang="en-GB" dirty="0"/>
              <a:t>Particularly expertise on distributed services other than Grid</a:t>
            </a:r>
          </a:p>
          <a:p>
            <a:pPr lvl="1"/>
            <a:r>
              <a:rPr lang="en-GB" dirty="0"/>
              <a:t>Tried to get more people involved, some success, but not enough</a:t>
            </a:r>
          </a:p>
          <a:p>
            <a:r>
              <a:rPr lang="en-GB" dirty="0"/>
              <a:t>Scope inevitably depends on participation</a:t>
            </a:r>
          </a:p>
          <a:p>
            <a:pPr lvl="1"/>
            <a:r>
              <a:rPr lang="en-GB" dirty="0"/>
              <a:t>Depends on experts in software/setups </a:t>
            </a:r>
          </a:p>
          <a:p>
            <a:pPr marL="457200" lvl="1" indent="0">
              <a:buNone/>
            </a:pPr>
            <a:endParaRPr lang="en-GB" dirty="0"/>
          </a:p>
          <a:p>
            <a:pPr marL="0" indent="0">
              <a:buNone/>
            </a:pPr>
            <a:endParaRPr lang="en-GB" dirty="0"/>
          </a:p>
          <a:p>
            <a:pPr lvl="1"/>
            <a:endParaRPr lang="en-GB" dirty="0"/>
          </a:p>
        </p:txBody>
      </p:sp>
    </p:spTree>
    <p:extLst>
      <p:ext uri="{BB962C8B-B14F-4D97-AF65-F5344CB8AC3E}">
        <p14:creationId xmlns:p14="http://schemas.microsoft.com/office/powerpoint/2010/main" val="1589348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5ADA7-79D9-63F1-0F55-3DA4FAEADE78}"/>
              </a:ext>
            </a:extLst>
          </p:cNvPr>
          <p:cNvSpPr>
            <a:spLocks noGrp="1"/>
          </p:cNvSpPr>
          <p:nvPr>
            <p:ph type="title"/>
          </p:nvPr>
        </p:nvSpPr>
        <p:spPr/>
        <p:txBody>
          <a:bodyPr/>
          <a:lstStyle/>
          <a:p>
            <a:r>
              <a:rPr lang="en-GB" dirty="0"/>
              <a:t>Generalizing what we have learnt to cover other distributed computing  infrastructures </a:t>
            </a:r>
          </a:p>
        </p:txBody>
      </p:sp>
      <p:sp>
        <p:nvSpPr>
          <p:cNvPr id="3" name="Content Placeholder 2">
            <a:extLst>
              <a:ext uri="{FF2B5EF4-FFF2-40B4-BE49-F238E27FC236}">
                <a16:creationId xmlns:a16="http://schemas.microsoft.com/office/drawing/2014/main" id="{00C9EEDB-B6EB-93A8-7E98-FDEAEA7F15B6}"/>
              </a:ext>
            </a:extLst>
          </p:cNvPr>
          <p:cNvSpPr>
            <a:spLocks noGrp="1"/>
          </p:cNvSpPr>
          <p:nvPr>
            <p:ph idx="1"/>
          </p:nvPr>
        </p:nvSpPr>
        <p:spPr/>
        <p:txBody>
          <a:bodyPr>
            <a:normAutofit fontScale="92500" lnSpcReduction="20000"/>
          </a:bodyPr>
          <a:lstStyle/>
          <a:p>
            <a:r>
              <a:rPr lang="en-GB" dirty="0"/>
              <a:t>The effect of software vulnerabilities varies according to the environment</a:t>
            </a:r>
          </a:p>
          <a:p>
            <a:pPr lvl="1"/>
            <a:r>
              <a:rPr lang="en-GB" dirty="0"/>
              <a:t>Some (e.g.) Linux vulnerabilities which result in privilege escalation are more serious in a distributed infrastructure</a:t>
            </a:r>
          </a:p>
          <a:p>
            <a:pPr lvl="2"/>
            <a:r>
              <a:rPr lang="en-GB" dirty="0"/>
              <a:t>1000s can potentially exploit them</a:t>
            </a:r>
          </a:p>
          <a:p>
            <a:pPr lvl="2"/>
            <a:r>
              <a:rPr lang="en-GB" dirty="0"/>
              <a:t>Therefore, higher risk</a:t>
            </a:r>
          </a:p>
          <a:p>
            <a:r>
              <a:rPr lang="en-GB" dirty="0"/>
              <a:t>Where people manage similar setups at multiple sites sharing information on what to do helps people stay secure</a:t>
            </a:r>
          </a:p>
          <a:p>
            <a:pPr lvl="1"/>
            <a:r>
              <a:rPr lang="en-GB" dirty="0"/>
              <a:t>If a group of people look out for and assess vulnerabilities it shares the load.</a:t>
            </a:r>
          </a:p>
          <a:p>
            <a:r>
              <a:rPr lang="en-GB" dirty="0"/>
              <a:t>Within a distributed infrastructure, good to have consistency concerning vulnerabilities and other security aspects.</a:t>
            </a:r>
          </a:p>
          <a:p>
            <a:r>
              <a:rPr lang="en-GB" dirty="0"/>
              <a:t>And there is the software specific to a particular type of infrastructure</a:t>
            </a:r>
          </a:p>
          <a:p>
            <a:pPr lvl="1"/>
            <a:r>
              <a:rPr lang="en-GB" dirty="0"/>
              <a:t>Vulnerabilities need to be dealt with</a:t>
            </a:r>
          </a:p>
          <a:p>
            <a:endParaRPr lang="en-GB" dirty="0"/>
          </a:p>
        </p:txBody>
      </p:sp>
    </p:spTree>
    <p:extLst>
      <p:ext uri="{BB962C8B-B14F-4D97-AF65-F5344CB8AC3E}">
        <p14:creationId xmlns:p14="http://schemas.microsoft.com/office/powerpoint/2010/main" val="3935774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E885E-B510-8FB8-BEB2-4028475E9F45}"/>
              </a:ext>
            </a:extLst>
          </p:cNvPr>
          <p:cNvSpPr>
            <a:spLocks noGrp="1"/>
          </p:cNvSpPr>
          <p:nvPr>
            <p:ph type="title"/>
          </p:nvPr>
        </p:nvSpPr>
        <p:spPr/>
        <p:txBody>
          <a:bodyPr/>
          <a:lstStyle/>
          <a:p>
            <a:r>
              <a:rPr lang="en-GB" dirty="0"/>
              <a:t>And now for IRIS more generally</a:t>
            </a:r>
          </a:p>
        </p:txBody>
      </p:sp>
      <p:sp>
        <p:nvSpPr>
          <p:cNvPr id="3" name="Content Placeholder 2">
            <a:extLst>
              <a:ext uri="{FF2B5EF4-FFF2-40B4-BE49-F238E27FC236}">
                <a16:creationId xmlns:a16="http://schemas.microsoft.com/office/drawing/2014/main" id="{E76D6118-31DC-E40D-7B47-A104D246C630}"/>
              </a:ext>
            </a:extLst>
          </p:cNvPr>
          <p:cNvSpPr>
            <a:spLocks noGrp="1"/>
          </p:cNvSpPr>
          <p:nvPr>
            <p:ph idx="1"/>
          </p:nvPr>
        </p:nvSpPr>
        <p:spPr/>
        <p:txBody>
          <a:bodyPr/>
          <a:lstStyle/>
          <a:p>
            <a:r>
              <a:rPr lang="en-GB" dirty="0"/>
              <a:t>Do we want to setup a new group of people within IRIS to look at and handle Software Vulnerabilities?</a:t>
            </a:r>
          </a:p>
          <a:p>
            <a:pPr lvl="1"/>
            <a:r>
              <a:rPr lang="en-GB" dirty="0"/>
              <a:t>And exchange information with EGI and others?</a:t>
            </a:r>
          </a:p>
          <a:p>
            <a:pPr lvl="1"/>
            <a:r>
              <a:rPr lang="en-GB" dirty="0"/>
              <a:t>Beyond what is already being done?</a:t>
            </a:r>
          </a:p>
          <a:p>
            <a:r>
              <a:rPr lang="en-GB" dirty="0"/>
              <a:t>Any other ways we want to do some information/workload sharing concerning security?</a:t>
            </a:r>
          </a:p>
          <a:p>
            <a:endParaRPr lang="en-GB" dirty="0"/>
          </a:p>
          <a:p>
            <a:r>
              <a:rPr lang="en-GB" dirty="0"/>
              <a:t>We can discuss here </a:t>
            </a:r>
          </a:p>
          <a:p>
            <a:r>
              <a:rPr lang="en-GB" dirty="0"/>
              <a:t>And further in the Security BOF on Wednesday</a:t>
            </a:r>
          </a:p>
          <a:p>
            <a:pPr lvl="1"/>
            <a:endParaRPr lang="en-GB" dirty="0"/>
          </a:p>
        </p:txBody>
      </p:sp>
    </p:spTree>
    <p:extLst>
      <p:ext uri="{BB962C8B-B14F-4D97-AF65-F5344CB8AC3E}">
        <p14:creationId xmlns:p14="http://schemas.microsoft.com/office/powerpoint/2010/main" val="1479292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34608-AF44-0DF1-0E7C-E13D8052EFB3}"/>
              </a:ext>
            </a:extLst>
          </p:cNvPr>
          <p:cNvSpPr>
            <a:spLocks noGrp="1"/>
          </p:cNvSpPr>
          <p:nvPr>
            <p:ph type="title"/>
          </p:nvPr>
        </p:nvSpPr>
        <p:spPr/>
        <p:txBody>
          <a:bodyPr/>
          <a:lstStyle/>
          <a:p>
            <a:r>
              <a:rPr lang="en-GB" dirty="0"/>
              <a:t>Discussion?</a:t>
            </a:r>
          </a:p>
        </p:txBody>
      </p:sp>
      <p:sp>
        <p:nvSpPr>
          <p:cNvPr id="3" name="Content Placeholder 2">
            <a:extLst>
              <a:ext uri="{FF2B5EF4-FFF2-40B4-BE49-F238E27FC236}">
                <a16:creationId xmlns:a16="http://schemas.microsoft.com/office/drawing/2014/main" id="{88B4D0E0-3F5E-5063-9882-90C1E929A345}"/>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1360014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6C48D-B344-8698-3AA2-96A0F7BE9D62}"/>
              </a:ext>
            </a:extLst>
          </p:cNvPr>
          <p:cNvSpPr>
            <a:spLocks noGrp="1"/>
          </p:cNvSpPr>
          <p:nvPr>
            <p:ph type="title"/>
          </p:nvPr>
        </p:nvSpPr>
        <p:spPr/>
        <p:txBody>
          <a:bodyPr/>
          <a:lstStyle/>
          <a:p>
            <a:r>
              <a:rPr lang="en-GB" dirty="0"/>
              <a:t>Contents</a:t>
            </a:r>
          </a:p>
        </p:txBody>
      </p:sp>
      <p:sp>
        <p:nvSpPr>
          <p:cNvPr id="3" name="Content Placeholder 2">
            <a:extLst>
              <a:ext uri="{FF2B5EF4-FFF2-40B4-BE49-F238E27FC236}">
                <a16:creationId xmlns:a16="http://schemas.microsoft.com/office/drawing/2014/main" id="{E7549B8B-4CF1-CC23-87ED-EC4579EF64AD}"/>
              </a:ext>
            </a:extLst>
          </p:cNvPr>
          <p:cNvSpPr>
            <a:spLocks noGrp="1"/>
          </p:cNvSpPr>
          <p:nvPr>
            <p:ph idx="1"/>
          </p:nvPr>
        </p:nvSpPr>
        <p:spPr/>
        <p:txBody>
          <a:bodyPr/>
          <a:lstStyle/>
          <a:p>
            <a:r>
              <a:rPr lang="en-GB" dirty="0"/>
              <a:t>Brief description of the EGI Software Vulnerability Group (SVG)</a:t>
            </a:r>
          </a:p>
          <a:p>
            <a:r>
              <a:rPr lang="en-GB" dirty="0"/>
              <a:t>Why important?</a:t>
            </a:r>
          </a:p>
          <a:p>
            <a:r>
              <a:rPr lang="en-GB" dirty="0"/>
              <a:t>Generalizing what we have learnt to cover other distributed computing  infrastructures </a:t>
            </a:r>
          </a:p>
          <a:p>
            <a:r>
              <a:rPr lang="en-GB" dirty="0"/>
              <a:t>Ideas on how we can use this experience to work with/for IRIS for everyone’s mutual benefit</a:t>
            </a:r>
          </a:p>
        </p:txBody>
      </p:sp>
    </p:spTree>
    <p:extLst>
      <p:ext uri="{BB962C8B-B14F-4D97-AF65-F5344CB8AC3E}">
        <p14:creationId xmlns:p14="http://schemas.microsoft.com/office/powerpoint/2010/main" val="2834659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9861" y="800292"/>
            <a:ext cx="10955386" cy="455509"/>
          </a:xfrm>
        </p:spPr>
        <p:txBody>
          <a:bodyPr/>
          <a:lstStyle/>
          <a:p>
            <a:r>
              <a:rPr lang="en-US" dirty="0"/>
              <a:t>Purpose of the EGI Software Vulnerability Group (SVG)</a:t>
            </a:r>
            <a:endParaRPr lang="en-GB" dirty="0"/>
          </a:p>
        </p:txBody>
      </p:sp>
      <p:sp>
        <p:nvSpPr>
          <p:cNvPr id="4" name="TextBox 3"/>
          <p:cNvSpPr txBox="1"/>
          <p:nvPr/>
        </p:nvSpPr>
        <p:spPr>
          <a:xfrm>
            <a:off x="1079861" y="1924594"/>
            <a:ext cx="10337075" cy="1569660"/>
          </a:xfrm>
          <a:prstGeom prst="rect">
            <a:avLst/>
          </a:prstGeom>
          <a:noFill/>
        </p:spPr>
        <p:txBody>
          <a:bodyPr wrap="square" rtlCol="0">
            <a:spAutoFit/>
          </a:bodyPr>
          <a:lstStyle/>
          <a:p>
            <a:r>
              <a:rPr lang="en-US" sz="4800" dirty="0">
                <a:solidFill>
                  <a:schemeClr val="accent2">
                    <a:lumMod val="75000"/>
                  </a:schemeClr>
                </a:solidFill>
              </a:rPr>
              <a:t>To minimize the risk of security incidents due to software vulnerabilities.</a:t>
            </a:r>
          </a:p>
        </p:txBody>
      </p:sp>
    </p:spTree>
    <p:extLst>
      <p:ext uri="{BB962C8B-B14F-4D97-AF65-F5344CB8AC3E}">
        <p14:creationId xmlns:p14="http://schemas.microsoft.com/office/powerpoint/2010/main" val="2563957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38375-BB7E-461F-5379-3C587F27D01F}"/>
              </a:ext>
            </a:extLst>
          </p:cNvPr>
          <p:cNvSpPr>
            <a:spLocks noGrp="1"/>
          </p:cNvSpPr>
          <p:nvPr>
            <p:ph type="title"/>
          </p:nvPr>
        </p:nvSpPr>
        <p:spPr/>
        <p:txBody>
          <a:bodyPr/>
          <a:lstStyle/>
          <a:p>
            <a:r>
              <a:rPr lang="en-GB" dirty="0"/>
              <a:t>Very brief History of the EGI SVG</a:t>
            </a:r>
          </a:p>
        </p:txBody>
      </p:sp>
      <p:sp>
        <p:nvSpPr>
          <p:cNvPr id="3" name="Content Placeholder 2">
            <a:extLst>
              <a:ext uri="{FF2B5EF4-FFF2-40B4-BE49-F238E27FC236}">
                <a16:creationId xmlns:a16="http://schemas.microsoft.com/office/drawing/2014/main" id="{23F2DE2A-F012-01BC-83BB-C6271FE8AEE3}"/>
              </a:ext>
            </a:extLst>
          </p:cNvPr>
          <p:cNvSpPr>
            <a:spLocks noGrp="1"/>
          </p:cNvSpPr>
          <p:nvPr>
            <p:ph idx="1"/>
          </p:nvPr>
        </p:nvSpPr>
        <p:spPr/>
        <p:txBody>
          <a:bodyPr>
            <a:normAutofit fontScale="92500" lnSpcReduction="10000"/>
          </a:bodyPr>
          <a:lstStyle/>
          <a:p>
            <a:r>
              <a:rPr lang="en-GB" dirty="0"/>
              <a:t>Started with a clearly defined procedure around 2006 mainly to handle vulnerabilities in Grid Middleware which were not being handled elsewhere</a:t>
            </a:r>
          </a:p>
          <a:p>
            <a:pPr lvl="1"/>
            <a:r>
              <a:rPr lang="en-GB" dirty="0"/>
              <a:t>Making sure they are fixed, and updates deployed</a:t>
            </a:r>
          </a:p>
          <a:p>
            <a:r>
              <a:rPr lang="en-GB" dirty="0"/>
              <a:t>EGI started in 2010</a:t>
            </a:r>
          </a:p>
          <a:p>
            <a:r>
              <a:rPr lang="en-GB" dirty="0"/>
              <a:t>Evolved gradually to more general Software Vulnerability handling  to handle vulnerabilities which affect the EGI infrastructure.  Assessing the risk, taking account of the risk due to the way software is used in the Grid infrastructure and in EGI more generally.</a:t>
            </a:r>
          </a:p>
          <a:p>
            <a:r>
              <a:rPr lang="en-GB" dirty="0"/>
              <a:t>Continues to evolve – needs some changes which are currently under discussion to cope with more diverse/less homogenous infrastructure</a:t>
            </a:r>
          </a:p>
          <a:p>
            <a:pPr marL="0" indent="0">
              <a:buNone/>
            </a:pPr>
            <a:endParaRPr lang="en-GB" dirty="0"/>
          </a:p>
        </p:txBody>
      </p:sp>
    </p:spTree>
    <p:extLst>
      <p:ext uri="{BB962C8B-B14F-4D97-AF65-F5344CB8AC3E}">
        <p14:creationId xmlns:p14="http://schemas.microsoft.com/office/powerpoint/2010/main" val="3210329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CF16C-FED3-0E31-B326-1AB303E727CC}"/>
              </a:ext>
            </a:extLst>
          </p:cNvPr>
          <p:cNvSpPr>
            <a:spLocks noGrp="1"/>
          </p:cNvSpPr>
          <p:nvPr>
            <p:ph type="title"/>
          </p:nvPr>
        </p:nvSpPr>
        <p:spPr/>
        <p:txBody>
          <a:bodyPr/>
          <a:lstStyle/>
          <a:p>
            <a:r>
              <a:rPr lang="en-GB" dirty="0"/>
              <a:t>Basic Procedure of the EGI SVG </a:t>
            </a:r>
          </a:p>
        </p:txBody>
      </p:sp>
      <p:sp>
        <p:nvSpPr>
          <p:cNvPr id="3" name="Content Placeholder 2">
            <a:extLst>
              <a:ext uri="{FF2B5EF4-FFF2-40B4-BE49-F238E27FC236}">
                <a16:creationId xmlns:a16="http://schemas.microsoft.com/office/drawing/2014/main" id="{E763EA26-98DB-8A5F-00AB-77D4FD25D059}"/>
              </a:ext>
            </a:extLst>
          </p:cNvPr>
          <p:cNvSpPr>
            <a:spLocks noGrp="1"/>
          </p:cNvSpPr>
          <p:nvPr>
            <p:ph idx="1"/>
          </p:nvPr>
        </p:nvSpPr>
        <p:spPr/>
        <p:txBody>
          <a:bodyPr>
            <a:normAutofit lnSpcReduction="10000"/>
          </a:bodyPr>
          <a:lstStyle/>
          <a:p>
            <a:r>
              <a:rPr lang="en-US" dirty="0"/>
              <a:t>Anyone may report an issue - by e-mail to</a:t>
            </a:r>
          </a:p>
          <a:p>
            <a:pPr marL="0" indent="0">
              <a:buNone/>
            </a:pPr>
            <a:r>
              <a:rPr lang="en-US" dirty="0"/>
              <a:t>       report-vulnerability (at) egi.eu</a:t>
            </a:r>
          </a:p>
          <a:p>
            <a:pPr algn="l"/>
            <a:r>
              <a:rPr lang="en-US" b="0" i="0" dirty="0">
                <a:solidFill>
                  <a:srgbClr val="172B4D"/>
                </a:solidFill>
                <a:effectLst/>
                <a:highlight>
                  <a:srgbClr val="FFFFFF"/>
                </a:highlight>
                <a:latin typeface="-apple-system"/>
              </a:rPr>
              <a:t>If it has not been announced/software provider not aware of it, SVG contacts the software provider and the software provider investigates (with SVG members, reporter, others, as is relevant.)</a:t>
            </a:r>
          </a:p>
          <a:p>
            <a:pPr lvl="1"/>
            <a:r>
              <a:rPr lang="en-US" dirty="0">
                <a:solidFill>
                  <a:srgbClr val="172B4D"/>
                </a:solidFill>
                <a:highlight>
                  <a:srgbClr val="FFFFFF"/>
                </a:highlight>
                <a:latin typeface="-apple-system"/>
              </a:rPr>
              <a:t>This is getting rare – most vulnerabilities now are publicly announced</a:t>
            </a:r>
            <a:endParaRPr lang="en-US" b="0" i="0" dirty="0">
              <a:solidFill>
                <a:srgbClr val="172B4D"/>
              </a:solidFill>
              <a:effectLst/>
              <a:highlight>
                <a:srgbClr val="FFFFFF"/>
              </a:highlight>
              <a:latin typeface="-apple-system"/>
            </a:endParaRPr>
          </a:p>
          <a:p>
            <a:pPr algn="l"/>
            <a:r>
              <a:rPr lang="en-US" b="0" i="0" dirty="0">
                <a:solidFill>
                  <a:srgbClr val="172B4D"/>
                </a:solidFill>
                <a:effectLst/>
                <a:highlight>
                  <a:srgbClr val="FFFFFF"/>
                </a:highlight>
                <a:latin typeface="-apple-system"/>
              </a:rPr>
              <a:t>The relevance and effect in EGI are determined.</a:t>
            </a:r>
          </a:p>
          <a:p>
            <a:pPr algn="l"/>
            <a:r>
              <a:rPr lang="en-US" dirty="0">
                <a:solidFill>
                  <a:srgbClr val="172B4D"/>
                </a:solidFill>
                <a:highlight>
                  <a:srgbClr val="FFFFFF"/>
                </a:highlight>
                <a:latin typeface="-apple-system"/>
              </a:rPr>
              <a:t>Risk Assessment is carried out (CRITICAL, HIGH, MODERATE or LOW risk)  </a:t>
            </a:r>
          </a:p>
          <a:p>
            <a:pPr lvl="1"/>
            <a:r>
              <a:rPr lang="en-US" dirty="0">
                <a:solidFill>
                  <a:srgbClr val="172B4D"/>
                </a:solidFill>
                <a:highlight>
                  <a:srgbClr val="FFFFFF"/>
                </a:highlight>
                <a:latin typeface="-apple-system"/>
              </a:rPr>
              <a:t>Note that Risk is related to the EGI shared environment.</a:t>
            </a:r>
            <a:endParaRPr lang="en-US" b="0" i="0" dirty="0">
              <a:solidFill>
                <a:srgbClr val="172B4D"/>
              </a:solidFill>
              <a:effectLst/>
              <a:highlight>
                <a:srgbClr val="FFFFFF"/>
              </a:highlight>
              <a:latin typeface="-apple-system"/>
            </a:endParaRPr>
          </a:p>
          <a:p>
            <a:pPr algn="l"/>
            <a:endParaRPr lang="en-US" b="0" i="0" dirty="0">
              <a:solidFill>
                <a:srgbClr val="172B4D"/>
              </a:solidFill>
              <a:effectLst/>
              <a:highlight>
                <a:srgbClr val="FFFFFF"/>
              </a:highlight>
              <a:latin typeface="-apple-system"/>
            </a:endParaRPr>
          </a:p>
          <a:p>
            <a:endParaRPr lang="en-GB" dirty="0"/>
          </a:p>
        </p:txBody>
      </p:sp>
    </p:spTree>
    <p:extLst>
      <p:ext uri="{BB962C8B-B14F-4D97-AF65-F5344CB8AC3E}">
        <p14:creationId xmlns:p14="http://schemas.microsoft.com/office/powerpoint/2010/main" val="3215309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E729D-CE5C-AE00-DF12-3816187858F9}"/>
              </a:ext>
            </a:extLst>
          </p:cNvPr>
          <p:cNvSpPr>
            <a:spLocks noGrp="1"/>
          </p:cNvSpPr>
          <p:nvPr>
            <p:ph type="title"/>
          </p:nvPr>
        </p:nvSpPr>
        <p:spPr/>
        <p:txBody>
          <a:bodyPr/>
          <a:lstStyle/>
          <a:p>
            <a:r>
              <a:rPr lang="en-GB" dirty="0"/>
              <a:t>Basic SVG procedure – contd.</a:t>
            </a:r>
          </a:p>
        </p:txBody>
      </p:sp>
      <p:sp>
        <p:nvSpPr>
          <p:cNvPr id="3" name="Content Placeholder 2">
            <a:extLst>
              <a:ext uri="{FF2B5EF4-FFF2-40B4-BE49-F238E27FC236}">
                <a16:creationId xmlns:a16="http://schemas.microsoft.com/office/drawing/2014/main" id="{760A2590-85CA-61D5-37D3-32643EED328B}"/>
              </a:ext>
            </a:extLst>
          </p:cNvPr>
          <p:cNvSpPr>
            <a:spLocks noGrp="1"/>
          </p:cNvSpPr>
          <p:nvPr>
            <p:ph idx="1"/>
          </p:nvPr>
        </p:nvSpPr>
        <p:spPr/>
        <p:txBody>
          <a:bodyPr>
            <a:normAutofit fontScale="92500" lnSpcReduction="20000"/>
          </a:bodyPr>
          <a:lstStyle/>
          <a:p>
            <a:r>
              <a:rPr lang="en-GB" dirty="0"/>
              <a:t>If not fixed (mainly for software written by our collaborators - getting rarer), Target Date set</a:t>
            </a:r>
          </a:p>
          <a:p>
            <a:pPr lvl="1"/>
            <a:r>
              <a:rPr lang="en-GB" dirty="0"/>
              <a:t> </a:t>
            </a:r>
            <a:r>
              <a:rPr lang="en-US" dirty="0"/>
              <a:t>Critical - special procedure according to circumstances</a:t>
            </a:r>
          </a:p>
          <a:p>
            <a:pPr lvl="1"/>
            <a:r>
              <a:rPr lang="en-US" dirty="0"/>
              <a:t>High - 6 weeks</a:t>
            </a:r>
          </a:p>
          <a:p>
            <a:pPr lvl="1"/>
            <a:r>
              <a:rPr lang="en-US" dirty="0"/>
              <a:t>Moderate - 4 months</a:t>
            </a:r>
          </a:p>
          <a:p>
            <a:pPr lvl="1"/>
            <a:r>
              <a:rPr lang="en-US" dirty="0"/>
              <a:t>Low - 1 year</a:t>
            </a:r>
          </a:p>
          <a:p>
            <a:r>
              <a:rPr lang="en-US" dirty="0"/>
              <a:t>Advisory sent for all if Critical or High (when fixed or mitigating action recommended) for others only when software written by our collaborators, or other good reason.</a:t>
            </a:r>
          </a:p>
          <a:p>
            <a:r>
              <a:rPr lang="en-US" dirty="0"/>
              <a:t>Sent to site and NGI security contacts lists</a:t>
            </a:r>
          </a:p>
          <a:p>
            <a:pPr lvl="1"/>
            <a:r>
              <a:rPr lang="en-US" dirty="0"/>
              <a:t>(Generated from GOCDB)</a:t>
            </a:r>
          </a:p>
          <a:p>
            <a:r>
              <a:rPr lang="en-US" dirty="0"/>
              <a:t>We also sometimes send</a:t>
            </a:r>
          </a:p>
          <a:p>
            <a:pPr lvl="1"/>
            <a:r>
              <a:rPr lang="en-US" dirty="0"/>
              <a:t>‘ALERT’,  ‘HEADS UP’, ‘INFORMATION’</a:t>
            </a:r>
          </a:p>
          <a:p>
            <a:endParaRPr lang="en-US" dirty="0"/>
          </a:p>
          <a:p>
            <a:pPr marL="457200" lvl="1" indent="0">
              <a:buNone/>
            </a:pPr>
            <a:endParaRPr lang="en-GB" dirty="0"/>
          </a:p>
        </p:txBody>
      </p:sp>
    </p:spTree>
    <p:extLst>
      <p:ext uri="{BB962C8B-B14F-4D97-AF65-F5344CB8AC3E}">
        <p14:creationId xmlns:p14="http://schemas.microsoft.com/office/powerpoint/2010/main" val="4289491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4EB40-89AF-717E-B54F-F9D639BDB543}"/>
              </a:ext>
            </a:extLst>
          </p:cNvPr>
          <p:cNvSpPr>
            <a:spLocks noGrp="1"/>
          </p:cNvSpPr>
          <p:nvPr>
            <p:ph type="title"/>
          </p:nvPr>
        </p:nvSpPr>
        <p:spPr/>
        <p:txBody>
          <a:bodyPr/>
          <a:lstStyle/>
          <a:p>
            <a:r>
              <a:rPr lang="en-GB" dirty="0"/>
              <a:t>SVG and EGI CSIRT</a:t>
            </a:r>
          </a:p>
        </p:txBody>
      </p:sp>
      <p:sp>
        <p:nvSpPr>
          <p:cNvPr id="3" name="Content Placeholder 2">
            <a:extLst>
              <a:ext uri="{FF2B5EF4-FFF2-40B4-BE49-F238E27FC236}">
                <a16:creationId xmlns:a16="http://schemas.microsoft.com/office/drawing/2014/main" id="{0BE08B9A-59B1-886F-EC28-03576041B256}"/>
              </a:ext>
            </a:extLst>
          </p:cNvPr>
          <p:cNvSpPr>
            <a:spLocks noGrp="1"/>
          </p:cNvSpPr>
          <p:nvPr>
            <p:ph idx="1"/>
          </p:nvPr>
        </p:nvSpPr>
        <p:spPr/>
        <p:txBody>
          <a:bodyPr>
            <a:normAutofit fontScale="92500"/>
          </a:bodyPr>
          <a:lstStyle/>
          <a:p>
            <a:r>
              <a:rPr lang="en-GB" dirty="0"/>
              <a:t>The EGI Computer Security Incident Response Team (CSIRT) and SVG work very closely together</a:t>
            </a:r>
          </a:p>
          <a:p>
            <a:r>
              <a:rPr lang="en-GB" dirty="0"/>
              <a:t>CSIRT monitors sites for vulnerabilities assessed as  ‘Critical’ by the EGI SVG</a:t>
            </a:r>
          </a:p>
          <a:p>
            <a:pPr lvl="1"/>
            <a:r>
              <a:rPr lang="en-GB" dirty="0"/>
              <a:t>And may suspend sites exposing vulnerabilities who don’t respond to them</a:t>
            </a:r>
          </a:p>
          <a:p>
            <a:r>
              <a:rPr lang="en-GB" dirty="0"/>
              <a:t>All those who take an Incident Response Task Force (IRTF) duty are members of SVG</a:t>
            </a:r>
          </a:p>
          <a:p>
            <a:pPr lvl="1"/>
            <a:r>
              <a:rPr lang="en-GB" dirty="0"/>
              <a:t>Can see the vulnerabilities reported – as well as contribute to assessing them</a:t>
            </a:r>
          </a:p>
          <a:p>
            <a:pPr lvl="1"/>
            <a:r>
              <a:rPr lang="en-GB" dirty="0"/>
              <a:t>And can act in any way they wish, including before SVG has assessed</a:t>
            </a:r>
          </a:p>
          <a:p>
            <a:pPr lvl="2"/>
            <a:r>
              <a:rPr lang="en-GB" dirty="0"/>
              <a:t>(I don’t think this has ever happened)</a:t>
            </a:r>
          </a:p>
          <a:p>
            <a:endParaRPr lang="en-GB" dirty="0"/>
          </a:p>
        </p:txBody>
      </p:sp>
    </p:spTree>
    <p:extLst>
      <p:ext uri="{BB962C8B-B14F-4D97-AF65-F5344CB8AC3E}">
        <p14:creationId xmlns:p14="http://schemas.microsoft.com/office/powerpoint/2010/main" val="1985079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29FCF-85B3-CAC0-0C93-48B0CB1C7D36}"/>
              </a:ext>
            </a:extLst>
          </p:cNvPr>
          <p:cNvSpPr>
            <a:spLocks noGrp="1"/>
          </p:cNvSpPr>
          <p:nvPr>
            <p:ph type="title"/>
          </p:nvPr>
        </p:nvSpPr>
        <p:spPr/>
        <p:txBody>
          <a:bodyPr/>
          <a:lstStyle/>
          <a:p>
            <a:r>
              <a:rPr lang="en-GB" dirty="0"/>
              <a:t>Who else gets EGI SVG advisories?</a:t>
            </a:r>
          </a:p>
        </p:txBody>
      </p:sp>
      <p:sp>
        <p:nvSpPr>
          <p:cNvPr id="3" name="Content Placeholder 2">
            <a:extLst>
              <a:ext uri="{FF2B5EF4-FFF2-40B4-BE49-F238E27FC236}">
                <a16:creationId xmlns:a16="http://schemas.microsoft.com/office/drawing/2014/main" id="{39E0DB9A-0F21-CD00-C879-FC2E8FA204E5}"/>
              </a:ext>
            </a:extLst>
          </p:cNvPr>
          <p:cNvSpPr>
            <a:spLocks noGrp="1"/>
          </p:cNvSpPr>
          <p:nvPr>
            <p:ph idx="1"/>
          </p:nvPr>
        </p:nvSpPr>
        <p:spPr/>
        <p:txBody>
          <a:bodyPr/>
          <a:lstStyle/>
          <a:p>
            <a:r>
              <a:rPr lang="en-GB" dirty="0"/>
              <a:t>GridPP sites have been getting them from the start (they are EGI sites as well as part of IRIS)</a:t>
            </a:r>
          </a:p>
          <a:p>
            <a:r>
              <a:rPr lang="en-GB" dirty="0"/>
              <a:t>We also send our advisories to OSG security list, who also share their information with us</a:t>
            </a:r>
          </a:p>
          <a:p>
            <a:r>
              <a:rPr lang="en-GB" dirty="0"/>
              <a:t>We also send to a person at </a:t>
            </a:r>
            <a:r>
              <a:rPr lang="en-GB" dirty="0" err="1"/>
              <a:t>FermiLab</a:t>
            </a:r>
            <a:r>
              <a:rPr lang="en-GB" dirty="0"/>
              <a:t>,  and a couple of people in EUDAT.</a:t>
            </a:r>
          </a:p>
          <a:p>
            <a:r>
              <a:rPr lang="en-GB" dirty="0"/>
              <a:t>We have recently also started sending to IRIS vulnerabilities list</a:t>
            </a:r>
          </a:p>
        </p:txBody>
      </p:sp>
    </p:spTree>
    <p:extLst>
      <p:ext uri="{BB962C8B-B14F-4D97-AF65-F5344CB8AC3E}">
        <p14:creationId xmlns:p14="http://schemas.microsoft.com/office/powerpoint/2010/main" val="3298713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566B7A2-7A51-5498-827F-B53BA44C0976}"/>
              </a:ext>
            </a:extLst>
          </p:cNvPr>
          <p:cNvSpPr>
            <a:spLocks noGrp="1"/>
          </p:cNvSpPr>
          <p:nvPr>
            <p:ph type="body" sz="quarter" idx="15"/>
          </p:nvPr>
        </p:nvSpPr>
        <p:spPr/>
        <p:txBody>
          <a:bodyPr>
            <a:normAutofit/>
          </a:bodyPr>
          <a:lstStyle/>
          <a:p>
            <a:pPr marL="0" indent="0">
              <a:buNone/>
            </a:pPr>
            <a:endParaRPr lang="en-GB" dirty="0"/>
          </a:p>
          <a:p>
            <a:pPr marL="0" indent="0">
              <a:buNone/>
            </a:pPr>
            <a:r>
              <a:rPr lang="en-GB" sz="4267" dirty="0">
                <a:solidFill>
                  <a:srgbClr val="7030A0"/>
                </a:solidFill>
                <a:latin typeface="Aharoni" panose="02010803020104030203" pitchFamily="2" charset="-79"/>
                <a:cs typeface="Aharoni" panose="02010803020104030203" pitchFamily="2" charset="-79"/>
              </a:rPr>
              <a:t>There is no parallel Universe where this activity didn’t take place, to compare to in order to find out how many incidents have  been prevented </a:t>
            </a:r>
            <a:r>
              <a:rPr lang="en-GB" sz="6600" dirty="0">
                <a:solidFill>
                  <a:srgbClr val="7030A0"/>
                </a:solidFill>
                <a:latin typeface="Aharoni" panose="02010803020104030203" pitchFamily="2" charset="-79"/>
                <a:cs typeface="Aharoni" panose="02010803020104030203" pitchFamily="2" charset="-79"/>
              </a:rPr>
              <a:t>!</a:t>
            </a:r>
          </a:p>
        </p:txBody>
      </p:sp>
      <p:sp>
        <p:nvSpPr>
          <p:cNvPr id="3" name="Title 2">
            <a:extLst>
              <a:ext uri="{FF2B5EF4-FFF2-40B4-BE49-F238E27FC236}">
                <a16:creationId xmlns:a16="http://schemas.microsoft.com/office/drawing/2014/main" id="{934BF4E8-CE4C-3D58-264F-17EB2DB293A6}"/>
              </a:ext>
            </a:extLst>
          </p:cNvPr>
          <p:cNvSpPr>
            <a:spLocks noGrp="1"/>
          </p:cNvSpPr>
          <p:nvPr>
            <p:ph type="title"/>
          </p:nvPr>
        </p:nvSpPr>
        <p:spPr>
          <a:xfrm>
            <a:off x="1464244" y="769215"/>
            <a:ext cx="9215020" cy="455509"/>
          </a:xfrm>
        </p:spPr>
        <p:txBody>
          <a:bodyPr/>
          <a:lstStyle/>
          <a:p>
            <a:r>
              <a:rPr lang="en-GB" dirty="0"/>
              <a:t>Hopefully we have helped prevent incidents in EGI</a:t>
            </a:r>
          </a:p>
        </p:txBody>
      </p:sp>
    </p:spTree>
    <p:extLst>
      <p:ext uri="{BB962C8B-B14F-4D97-AF65-F5344CB8AC3E}">
        <p14:creationId xmlns:p14="http://schemas.microsoft.com/office/powerpoint/2010/main" val="28888663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517</TotalTime>
  <Words>1065</Words>
  <Application>Microsoft Office PowerPoint</Application>
  <PresentationFormat>Widescreen</PresentationFormat>
  <Paragraphs>96</Paragraphs>
  <Slides>15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Aharoni</vt:lpstr>
      <vt:lpstr>-apple-system</vt:lpstr>
      <vt:lpstr>Aptos</vt:lpstr>
      <vt:lpstr>Aptos Display</vt:lpstr>
      <vt:lpstr>Arial</vt:lpstr>
      <vt:lpstr>Calibri</vt:lpstr>
      <vt:lpstr>Courier New</vt:lpstr>
      <vt:lpstr>Wingdings</vt:lpstr>
      <vt:lpstr>Office Theme</vt:lpstr>
      <vt:lpstr>Software Vulnerabilities - consistency and sharing the load.</vt:lpstr>
      <vt:lpstr>Contents</vt:lpstr>
      <vt:lpstr>Purpose of the EGI Software Vulnerability Group (SVG)</vt:lpstr>
      <vt:lpstr>Very brief History of the EGI SVG</vt:lpstr>
      <vt:lpstr>Basic Procedure of the EGI SVG </vt:lpstr>
      <vt:lpstr>Basic SVG procedure – contd.</vt:lpstr>
      <vt:lpstr>SVG and EGI CSIRT</vt:lpstr>
      <vt:lpstr>Who else gets EGI SVG advisories?</vt:lpstr>
      <vt:lpstr>Hopefully we have helped prevent incidents in EGI</vt:lpstr>
      <vt:lpstr>Some say we don’t need to handle vulnerabilities</vt:lpstr>
      <vt:lpstr>We think SVG’s vulnerability handling is important</vt:lpstr>
      <vt:lpstr>Other things noted</vt:lpstr>
      <vt:lpstr>Generalizing what we have learnt to cover other distributed computing  infrastructures </vt:lpstr>
      <vt:lpstr>And now for IRIS more generally</vt:lpstr>
      <vt:lpstr>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Vulnerabilities - consistency and sharing the load.</dc:title>
  <dc:creator>Cornwall, Linda (STFC,RAL,PPD)</dc:creator>
  <cp:lastModifiedBy>Ogden, Joanne (STFC,DL,SC)</cp:lastModifiedBy>
  <cp:revision>29</cp:revision>
  <dcterms:created xsi:type="dcterms:W3CDTF">2024-06-17T14:06:23Z</dcterms:created>
  <dcterms:modified xsi:type="dcterms:W3CDTF">2024-07-01T16:09:06Z</dcterms:modified>
</cp:coreProperties>
</file>