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38"/>
  </p:notesMasterIdLst>
  <p:sldIdLst>
    <p:sldId id="574" r:id="rId2"/>
    <p:sldId id="604" r:id="rId3"/>
    <p:sldId id="307" r:id="rId4"/>
    <p:sldId id="524" r:id="rId5"/>
    <p:sldId id="612" r:id="rId6"/>
    <p:sldId id="581" r:id="rId7"/>
    <p:sldId id="486" r:id="rId8"/>
    <p:sldId id="488" r:id="rId9"/>
    <p:sldId id="576" r:id="rId10"/>
    <p:sldId id="577" r:id="rId11"/>
    <p:sldId id="525" r:id="rId12"/>
    <p:sldId id="526" r:id="rId13"/>
    <p:sldId id="527" r:id="rId14"/>
    <p:sldId id="529" r:id="rId15"/>
    <p:sldId id="614" r:id="rId16"/>
    <p:sldId id="615" r:id="rId17"/>
    <p:sldId id="580" r:id="rId18"/>
    <p:sldId id="616" r:id="rId19"/>
    <p:sldId id="564" r:id="rId20"/>
    <p:sldId id="534" r:id="rId21"/>
    <p:sldId id="565" r:id="rId22"/>
    <p:sldId id="617" r:id="rId23"/>
    <p:sldId id="585" r:id="rId24"/>
    <p:sldId id="590" r:id="rId25"/>
    <p:sldId id="540" r:id="rId26"/>
    <p:sldId id="603" r:id="rId27"/>
    <p:sldId id="618" r:id="rId28"/>
    <p:sldId id="364" r:id="rId29"/>
    <p:sldId id="365" r:id="rId30"/>
    <p:sldId id="587" r:id="rId31"/>
    <p:sldId id="468" r:id="rId32"/>
    <p:sldId id="582" r:id="rId33"/>
    <p:sldId id="568" r:id="rId34"/>
    <p:sldId id="588" r:id="rId35"/>
    <p:sldId id="571" r:id="rId36"/>
    <p:sldId id="61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BBDD"/>
    <a:srgbClr val="2683FA"/>
    <a:srgbClr val="166A1B"/>
    <a:srgbClr val="134A18"/>
    <a:srgbClr val="18A4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5082"/>
  </p:normalViewPr>
  <p:slideViewPr>
    <p:cSldViewPr snapToGrid="0" snapToObjects="1">
      <p:cViewPr varScale="1">
        <p:scale>
          <a:sx n="47" d="100"/>
          <a:sy n="47" d="100"/>
        </p:scale>
        <p:origin x="6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413BC-B227-AF4B-B6E2-7A2CFCA7030A}"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E8FF9-3486-5A4C-991D-B22BC4425C04}" type="slidenum">
              <a:rPr lang="en-US" smtClean="0"/>
              <a:t>‹#›</a:t>
            </a:fld>
            <a:endParaRPr lang="en-US"/>
          </a:p>
        </p:txBody>
      </p:sp>
    </p:spTree>
    <p:extLst>
      <p:ext uri="{BB962C8B-B14F-4D97-AF65-F5344CB8AC3E}">
        <p14:creationId xmlns:p14="http://schemas.microsoft.com/office/powerpoint/2010/main" val="298487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talk about </a:t>
            </a:r>
          </a:p>
        </p:txBody>
      </p:sp>
      <p:sp>
        <p:nvSpPr>
          <p:cNvPr id="4" name="Slide Number Placeholder 3"/>
          <p:cNvSpPr>
            <a:spLocks noGrp="1"/>
          </p:cNvSpPr>
          <p:nvPr>
            <p:ph type="sldNum" sz="quarter" idx="5"/>
          </p:nvPr>
        </p:nvSpPr>
        <p:spPr/>
        <p:txBody>
          <a:bodyPr/>
          <a:lstStyle/>
          <a:p>
            <a:fld id="{7D2E8FF9-3486-5A4C-991D-B22BC4425C04}" type="slidenum">
              <a:rPr lang="en-US" smtClean="0"/>
              <a:t>1</a:t>
            </a:fld>
            <a:endParaRPr lang="en-US"/>
          </a:p>
        </p:txBody>
      </p:sp>
    </p:spTree>
    <p:extLst>
      <p:ext uri="{BB962C8B-B14F-4D97-AF65-F5344CB8AC3E}">
        <p14:creationId xmlns:p14="http://schemas.microsoft.com/office/powerpoint/2010/main" val="1973773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10</a:t>
            </a:fld>
            <a:endParaRPr lang="en-US"/>
          </a:p>
        </p:txBody>
      </p:sp>
    </p:spTree>
    <p:extLst>
      <p:ext uri="{BB962C8B-B14F-4D97-AF65-F5344CB8AC3E}">
        <p14:creationId xmlns:p14="http://schemas.microsoft.com/office/powerpoint/2010/main" val="383157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11</a:t>
            </a:fld>
            <a:endParaRPr lang="en-US"/>
          </a:p>
        </p:txBody>
      </p:sp>
    </p:spTree>
    <p:extLst>
      <p:ext uri="{BB962C8B-B14F-4D97-AF65-F5344CB8AC3E}">
        <p14:creationId xmlns:p14="http://schemas.microsoft.com/office/powerpoint/2010/main" val="380730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12</a:t>
            </a:fld>
            <a:endParaRPr lang="en-US"/>
          </a:p>
        </p:txBody>
      </p:sp>
    </p:spTree>
    <p:extLst>
      <p:ext uri="{BB962C8B-B14F-4D97-AF65-F5344CB8AC3E}">
        <p14:creationId xmlns:p14="http://schemas.microsoft.com/office/powerpoint/2010/main" val="2217861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13</a:t>
            </a:fld>
            <a:endParaRPr lang="en-US"/>
          </a:p>
        </p:txBody>
      </p:sp>
    </p:spTree>
    <p:extLst>
      <p:ext uri="{BB962C8B-B14F-4D97-AF65-F5344CB8AC3E}">
        <p14:creationId xmlns:p14="http://schemas.microsoft.com/office/powerpoint/2010/main" val="423210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the possibility that girls are less likely to be diagnoses due to their exhibiting more “prosocial” </a:t>
            </a:r>
            <a:r>
              <a:rPr lang="en-US" dirty="0" err="1"/>
              <a:t>behaviour</a:t>
            </a:r>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14</a:t>
            </a:fld>
            <a:endParaRPr lang="en-US"/>
          </a:p>
        </p:txBody>
      </p:sp>
    </p:spTree>
    <p:extLst>
      <p:ext uri="{BB962C8B-B14F-4D97-AF65-F5344CB8AC3E}">
        <p14:creationId xmlns:p14="http://schemas.microsoft.com/office/powerpoint/2010/main" val="688152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15</a:t>
            </a:fld>
            <a:endParaRPr lang="en-US"/>
          </a:p>
        </p:txBody>
      </p:sp>
    </p:spTree>
    <p:extLst>
      <p:ext uri="{BB962C8B-B14F-4D97-AF65-F5344CB8AC3E}">
        <p14:creationId xmlns:p14="http://schemas.microsoft.com/office/powerpoint/2010/main" val="1340342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2400" dirty="0">
                <a:latin typeface="Avenir Book" panose="02000503020000020003" pitchFamily="2" charset="0"/>
              </a:rPr>
              <a:t>Estrogen plays a role in dopamine availability:</a:t>
            </a:r>
          </a:p>
          <a:p>
            <a:pPr lvl="1">
              <a:lnSpc>
                <a:spcPct val="100000"/>
              </a:lnSpc>
            </a:pPr>
            <a:r>
              <a:rPr lang="en-GB" sz="2200" dirty="0">
                <a:latin typeface="Avenir Book" panose="02000503020000020003" pitchFamily="2" charset="0"/>
              </a:rPr>
              <a:t>When levels of estrogen drop (</a:t>
            </a:r>
            <a:r>
              <a:rPr lang="en-GB" sz="2200" dirty="0" err="1">
                <a:latin typeface="Avenir Book" panose="02000503020000020003" pitchFamily="2" charset="0"/>
              </a:rPr>
              <a:t>premenstrually</a:t>
            </a:r>
            <a:r>
              <a:rPr lang="en-GB" sz="2200" dirty="0">
                <a:latin typeface="Avenir Book" panose="02000503020000020003" pitchFamily="2" charset="0"/>
              </a:rPr>
              <a:t>), dopamine becomes less available</a:t>
            </a:r>
          </a:p>
          <a:p>
            <a:pPr lvl="1">
              <a:lnSpc>
                <a:spcPct val="100000"/>
              </a:lnSpc>
            </a:pPr>
            <a:r>
              <a:rPr lang="en-GB" sz="2200" dirty="0">
                <a:effectLst/>
                <a:latin typeface="Avenir Book" panose="02000503020000020003" pitchFamily="2" charset="0"/>
                <a:ea typeface="Times New Roman" panose="02020603050405020304" pitchFamily="18" charset="0"/>
              </a:rPr>
              <a:t>ADHD has been linked to dopamine dysfunction </a:t>
            </a:r>
          </a:p>
          <a:p>
            <a:pPr lvl="1">
              <a:lnSpc>
                <a:spcPct val="100000"/>
              </a:lnSpc>
            </a:pPr>
            <a:r>
              <a:rPr lang="en-GB" sz="2200" dirty="0">
                <a:latin typeface="Avenir Book" panose="02000503020000020003" pitchFamily="2" charset="0"/>
                <a:ea typeface="Times New Roman" panose="02020603050405020304" pitchFamily="18" charset="0"/>
                <a:cs typeface="Calibri" panose="020F0502020204030204" pitchFamily="34" charset="0"/>
              </a:rPr>
              <a:t>B</a:t>
            </a:r>
            <a:r>
              <a:rPr lang="en-GB" sz="2200" dirty="0">
                <a:effectLst/>
                <a:latin typeface="Avenir Book" panose="02000503020000020003" pitchFamily="2" charset="0"/>
                <a:ea typeface="Times New Roman" panose="02020603050405020304" pitchFamily="18" charset="0"/>
                <a:cs typeface="Calibri" panose="020F0502020204030204" pitchFamily="34" charset="0"/>
              </a:rPr>
              <a:t>locking dopamine reuptake is a </a:t>
            </a:r>
            <a:r>
              <a:rPr lang="en-US" sz="2200" dirty="0">
                <a:effectLst/>
                <a:latin typeface="Avenir Book" panose="02000503020000020003" pitchFamily="2" charset="0"/>
                <a:ea typeface="Times New Roman" panose="02020603050405020304" pitchFamily="18" charset="0"/>
                <a:cs typeface="Calibri" panose="020F0502020204030204" pitchFamily="34" charset="0"/>
              </a:rPr>
              <a:t>central</a:t>
            </a:r>
            <a:r>
              <a:rPr lang="en-GB" sz="2200" dirty="0">
                <a:effectLst/>
                <a:latin typeface="Avenir Book" panose="02000503020000020003" pitchFamily="2" charset="0"/>
                <a:ea typeface="Times New Roman" panose="02020603050405020304" pitchFamily="18" charset="0"/>
                <a:cs typeface="Calibri" panose="020F0502020204030204" pitchFamily="34" charset="0"/>
              </a:rPr>
              <a:t> mechanism of action of stimulant medication</a:t>
            </a:r>
          </a:p>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16</a:t>
            </a:fld>
            <a:endParaRPr lang="en-US"/>
          </a:p>
        </p:txBody>
      </p:sp>
    </p:spTree>
    <p:extLst>
      <p:ext uri="{BB962C8B-B14F-4D97-AF65-F5344CB8AC3E}">
        <p14:creationId xmlns:p14="http://schemas.microsoft.com/office/powerpoint/2010/main" val="337798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17</a:t>
            </a:fld>
            <a:endParaRPr lang="en-US"/>
          </a:p>
        </p:txBody>
      </p:sp>
    </p:spTree>
    <p:extLst>
      <p:ext uri="{BB962C8B-B14F-4D97-AF65-F5344CB8AC3E}">
        <p14:creationId xmlns:p14="http://schemas.microsoft.com/office/powerpoint/2010/main" val="276993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With that in mind, </a:t>
            </a:r>
            <a:r>
              <a:rPr lang="en-US" b="0" dirty="0"/>
              <a:t>we can go through the evidence on ADHD and </a:t>
            </a:r>
            <a:r>
              <a:rPr lang="en-US" dirty="0"/>
              <a:t>these different times of hormonal transition. </a:t>
            </a:r>
          </a:p>
          <a:p>
            <a:endParaRPr lang="en-US" dirty="0"/>
          </a:p>
          <a:p>
            <a:r>
              <a:rPr lang="en-US" dirty="0"/>
              <a:t>I really became interested in this topic based on what women we’re talking about, so I will begin each section with a For each, I will start each a quote from women with ADHD who I interviewed in design my new research. </a:t>
            </a:r>
          </a:p>
          <a:p>
            <a:endParaRPr lang="en-US" dirty="0"/>
          </a:p>
          <a:p>
            <a:r>
              <a:rPr lang="en-US" dirty="0"/>
              <a:t>So one woman said, in thinking back on her life, as I hit puberty, it all came melting down</a:t>
            </a:r>
          </a:p>
        </p:txBody>
      </p:sp>
      <p:sp>
        <p:nvSpPr>
          <p:cNvPr id="4" name="Slide Number Placeholder 3"/>
          <p:cNvSpPr>
            <a:spLocks noGrp="1"/>
          </p:cNvSpPr>
          <p:nvPr>
            <p:ph type="sldNum" sz="quarter" idx="5"/>
          </p:nvPr>
        </p:nvSpPr>
        <p:spPr/>
        <p:txBody>
          <a:bodyPr/>
          <a:lstStyle/>
          <a:p>
            <a:fld id="{7D2E8FF9-3486-5A4C-991D-B22BC4425C04}" type="slidenum">
              <a:rPr lang="en-US" smtClean="0"/>
              <a:t>18</a:t>
            </a:fld>
            <a:endParaRPr lang="en-US"/>
          </a:p>
        </p:txBody>
      </p:sp>
    </p:spTree>
    <p:extLst>
      <p:ext uri="{BB962C8B-B14F-4D97-AF65-F5344CB8AC3E}">
        <p14:creationId xmlns:p14="http://schemas.microsoft.com/office/powerpoint/2010/main" val="97401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Puberty is a time of transition in many areas of life, characterized by significant hormonal changes as the rise in gonadotropins stimulates the ovaries to produce estradiol, which is responsible for developing secondary sexual characteristics.</a:t>
            </a:r>
          </a:p>
          <a:p>
            <a:pPr>
              <a:lnSpc>
                <a:spcPct val="120000"/>
              </a:lnSpc>
            </a:pPr>
            <a:endParaRPr lang="en-US" dirty="0"/>
          </a:p>
          <a:p>
            <a:pPr>
              <a:lnSpc>
                <a:spcPct val="120000"/>
              </a:lnSpc>
            </a:pPr>
            <a:r>
              <a:rPr lang="en-US" dirty="0"/>
              <a:t>It is also a time of significant neurological change, as the structure of the prefrontal cortex in particular is undergoing significant development.</a:t>
            </a:r>
          </a:p>
          <a:p>
            <a:pPr>
              <a:lnSpc>
                <a:spcPct val="120000"/>
              </a:lnSpc>
            </a:pPr>
            <a:endParaRPr lang="en-US" dirty="0"/>
          </a:p>
          <a:p>
            <a:pPr>
              <a:lnSpc>
                <a:spcPct val="120000"/>
              </a:lnSpc>
            </a:pPr>
            <a:r>
              <a:rPr lang="en-US" dirty="0"/>
              <a:t>It is also a time of significant educational, social and emotional change.</a:t>
            </a:r>
          </a:p>
          <a:p>
            <a:pPr>
              <a:lnSpc>
                <a:spcPct val="120000"/>
              </a:lnSpc>
            </a:pPr>
            <a:br>
              <a:rPr lang="en-US" dirty="0"/>
            </a:br>
            <a:r>
              <a:rPr lang="en-US" dirty="0"/>
              <a:t>And of course these things are interlinked processes</a:t>
            </a:r>
          </a:p>
        </p:txBody>
      </p:sp>
      <p:sp>
        <p:nvSpPr>
          <p:cNvPr id="4" name="Slide Number Placeholder 3"/>
          <p:cNvSpPr>
            <a:spLocks noGrp="1"/>
          </p:cNvSpPr>
          <p:nvPr>
            <p:ph type="sldNum" sz="quarter" idx="5"/>
          </p:nvPr>
        </p:nvSpPr>
        <p:spPr/>
        <p:txBody>
          <a:bodyPr/>
          <a:lstStyle/>
          <a:p>
            <a:fld id="{7D2E8FF9-3486-5A4C-991D-B22BC4425C04}" type="slidenum">
              <a:rPr lang="en-US" smtClean="0"/>
              <a:t>19</a:t>
            </a:fld>
            <a:endParaRPr lang="en-US"/>
          </a:p>
        </p:txBody>
      </p:sp>
    </p:spTree>
    <p:extLst>
      <p:ext uri="{BB962C8B-B14F-4D97-AF65-F5344CB8AC3E}">
        <p14:creationId xmlns:p14="http://schemas.microsoft.com/office/powerpoint/2010/main" val="276094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start with a bit of background about ADHD, and then discuss gender and ADHD and why it’s important to consider the two looking over the life course. Then I will focus in on ADHD in times of hormonal change for women, which includes puberty, menstruation, pregnancy and the postnatal period and then perimenopause and menopause. Throughout I will highlight some of the ongoing research of my lab at Queen Mary, which recently received funding from the Medical Research Council in the UK to look at these questions. </a:t>
            </a:r>
          </a:p>
        </p:txBody>
      </p:sp>
      <p:sp>
        <p:nvSpPr>
          <p:cNvPr id="4" name="Slide Number Placeholder 3"/>
          <p:cNvSpPr>
            <a:spLocks noGrp="1"/>
          </p:cNvSpPr>
          <p:nvPr>
            <p:ph type="sldNum" sz="quarter" idx="5"/>
          </p:nvPr>
        </p:nvSpPr>
        <p:spPr/>
        <p:txBody>
          <a:bodyPr/>
          <a:lstStyle/>
          <a:p>
            <a:fld id="{7D2E8FF9-3486-5A4C-991D-B22BC4425C04}" type="slidenum">
              <a:rPr lang="en-US" smtClean="0"/>
              <a:t>2</a:t>
            </a:fld>
            <a:endParaRPr lang="en-US"/>
          </a:p>
        </p:txBody>
      </p:sp>
    </p:spTree>
    <p:extLst>
      <p:ext uri="{BB962C8B-B14F-4D97-AF65-F5344CB8AC3E}">
        <p14:creationId xmlns:p14="http://schemas.microsoft.com/office/powerpoint/2010/main" val="670166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studies have found that puberty is associated with onset of mental health problems in girls, especially evident for depression</a:t>
            </a:r>
          </a:p>
          <a:p>
            <a:endParaRPr lang="en-US" dirty="0"/>
          </a:p>
          <a:p>
            <a:r>
              <a:rPr lang="en-US" dirty="0"/>
              <a:t>In childhood, the prevalence of depression is similar in boys and girls, but around age 12, the incidence in girls sharply increases, and will remain much higher for girls and women for many years</a:t>
            </a:r>
          </a:p>
          <a:p>
            <a:endParaRPr lang="en-US" dirty="0"/>
          </a:p>
          <a:p>
            <a:r>
              <a:rPr lang="en-US" dirty="0"/>
              <a:t>This increase is so stark that the Millennium cohort study in the UK finds that by age 14, 1 in 4 </a:t>
            </a:r>
            <a:r>
              <a:rPr lang="en-US" dirty="0" err="1"/>
              <a:t>grils</a:t>
            </a:r>
            <a:r>
              <a:rPr lang="en-US" dirty="0"/>
              <a:t> have high levels of depressive symptoms, compared to 1 in 9 boys, despite levels being similar at age 11. </a:t>
            </a:r>
          </a:p>
          <a:p>
            <a:endParaRPr lang="en-US" b="1" dirty="0"/>
          </a:p>
          <a:p>
            <a:r>
              <a:rPr lang="en-US" b="1" dirty="0"/>
              <a:t>So this points to puberty as a really high risk period for poor mental health for girls</a:t>
            </a:r>
          </a:p>
        </p:txBody>
      </p:sp>
      <p:sp>
        <p:nvSpPr>
          <p:cNvPr id="4" name="Slide Number Placeholder 3"/>
          <p:cNvSpPr>
            <a:spLocks noGrp="1"/>
          </p:cNvSpPr>
          <p:nvPr>
            <p:ph type="sldNum" sz="quarter" idx="5"/>
          </p:nvPr>
        </p:nvSpPr>
        <p:spPr/>
        <p:txBody>
          <a:bodyPr/>
          <a:lstStyle/>
          <a:p>
            <a:fld id="{7D2E8FF9-3486-5A4C-991D-B22BC4425C04}" type="slidenum">
              <a:rPr lang="en-US" smtClean="0"/>
              <a:t>20</a:t>
            </a:fld>
            <a:endParaRPr lang="en-US"/>
          </a:p>
        </p:txBody>
      </p:sp>
    </p:spTree>
    <p:extLst>
      <p:ext uri="{BB962C8B-B14F-4D97-AF65-F5344CB8AC3E}">
        <p14:creationId xmlns:p14="http://schemas.microsoft.com/office/powerpoint/2010/main" val="2583732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think adolescence might be a particularly important time for ADHD symptoms in girl</a:t>
            </a:r>
          </a:p>
          <a:p>
            <a:endParaRPr lang="en-US" dirty="0"/>
          </a:p>
          <a:p>
            <a:endParaRPr lang="en-US" dirty="0"/>
          </a:p>
          <a:p>
            <a:r>
              <a:rPr lang="en-US" dirty="0"/>
              <a:t>That persistence is not associated with gender is also </a:t>
            </a:r>
          </a:p>
        </p:txBody>
      </p:sp>
      <p:sp>
        <p:nvSpPr>
          <p:cNvPr id="4" name="Slide Number Placeholder 3"/>
          <p:cNvSpPr>
            <a:spLocks noGrp="1"/>
          </p:cNvSpPr>
          <p:nvPr>
            <p:ph type="sldNum" sz="quarter" idx="5"/>
          </p:nvPr>
        </p:nvSpPr>
        <p:spPr/>
        <p:txBody>
          <a:bodyPr/>
          <a:lstStyle/>
          <a:p>
            <a:fld id="{7D2E8FF9-3486-5A4C-991D-B22BC4425C04}" type="slidenum">
              <a:rPr lang="en-US" smtClean="0"/>
              <a:t>21</a:t>
            </a:fld>
            <a:endParaRPr lang="en-US"/>
          </a:p>
        </p:txBody>
      </p:sp>
    </p:spTree>
    <p:extLst>
      <p:ext uri="{BB962C8B-B14F-4D97-AF65-F5344CB8AC3E}">
        <p14:creationId xmlns:p14="http://schemas.microsoft.com/office/powerpoint/2010/main" val="3721124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influx of women into the </a:t>
            </a:r>
            <a:r>
              <a:rPr lang="en-US" dirty="0" err="1"/>
              <a:t>adhd</a:t>
            </a:r>
            <a:r>
              <a:rPr lang="en-US" dirty="0"/>
              <a:t> population could occur for a couple, not </a:t>
            </a:r>
            <a:r>
              <a:rPr lang="en-US" dirty="0" err="1"/>
              <a:t>mututally</a:t>
            </a:r>
            <a:r>
              <a:rPr lang="en-US" dirty="0"/>
              <a:t> exclusive, reasons</a:t>
            </a:r>
          </a:p>
        </p:txBody>
      </p:sp>
      <p:sp>
        <p:nvSpPr>
          <p:cNvPr id="4" name="Slide Number Placeholder 3"/>
          <p:cNvSpPr>
            <a:spLocks noGrp="1"/>
          </p:cNvSpPr>
          <p:nvPr>
            <p:ph type="sldNum" sz="quarter" idx="5"/>
          </p:nvPr>
        </p:nvSpPr>
        <p:spPr/>
        <p:txBody>
          <a:bodyPr/>
          <a:lstStyle/>
          <a:p>
            <a:fld id="{7D2E8FF9-3486-5A4C-991D-B22BC4425C04}" type="slidenum">
              <a:rPr lang="en-US" smtClean="0"/>
              <a:t>22</a:t>
            </a:fld>
            <a:endParaRPr lang="en-US"/>
          </a:p>
        </p:txBody>
      </p:sp>
    </p:spTree>
    <p:extLst>
      <p:ext uri="{BB962C8B-B14F-4D97-AF65-F5344CB8AC3E}">
        <p14:creationId xmlns:p14="http://schemas.microsoft.com/office/powerpoint/2010/main" val="3477695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menstrual cycle is characterized by changes in certain hormones, </a:t>
            </a:r>
            <a:r>
              <a:rPr lang="en-US" dirty="0" err="1"/>
              <a:t>aagain</a:t>
            </a:r>
            <a:r>
              <a:rPr lang="en-US" dirty="0"/>
              <a:t> including </a:t>
            </a:r>
          </a:p>
        </p:txBody>
      </p:sp>
      <p:sp>
        <p:nvSpPr>
          <p:cNvPr id="4" name="Slide Number Placeholder 3"/>
          <p:cNvSpPr>
            <a:spLocks noGrp="1"/>
          </p:cNvSpPr>
          <p:nvPr>
            <p:ph type="sldNum" sz="quarter" idx="5"/>
          </p:nvPr>
        </p:nvSpPr>
        <p:spPr/>
        <p:txBody>
          <a:bodyPr/>
          <a:lstStyle/>
          <a:p>
            <a:fld id="{7D2E8FF9-3486-5A4C-991D-B22BC4425C04}" type="slidenum">
              <a:rPr lang="en-US" smtClean="0"/>
              <a:t>24</a:t>
            </a:fld>
            <a:endParaRPr lang="en-US"/>
          </a:p>
        </p:txBody>
      </p:sp>
    </p:spTree>
    <p:extLst>
      <p:ext uri="{BB962C8B-B14F-4D97-AF65-F5344CB8AC3E}">
        <p14:creationId xmlns:p14="http://schemas.microsoft.com/office/powerpoint/2010/main" val="645909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ways in which the menstrual cycle most clearly affects mental health is premenstrual dysphoric disorder, which is mood and </a:t>
            </a:r>
          </a:p>
          <a:p>
            <a:endParaRPr lang="en-US" dirty="0"/>
          </a:p>
        </p:txBody>
      </p:sp>
      <p:sp>
        <p:nvSpPr>
          <p:cNvPr id="4" name="Slide Number Placeholder 3"/>
          <p:cNvSpPr>
            <a:spLocks noGrp="1"/>
          </p:cNvSpPr>
          <p:nvPr>
            <p:ph type="sldNum" sz="quarter" idx="5"/>
          </p:nvPr>
        </p:nvSpPr>
        <p:spPr/>
        <p:txBody>
          <a:bodyPr/>
          <a:lstStyle/>
          <a:p>
            <a:fld id="{36173BF6-55EA-C847-BEA0-3FC4432D09C4}" type="slidenum">
              <a:rPr lang="en-US" smtClean="0"/>
              <a:t>25</a:t>
            </a:fld>
            <a:endParaRPr lang="en-US"/>
          </a:p>
        </p:txBody>
      </p:sp>
    </p:spTree>
    <p:extLst>
      <p:ext uri="{BB962C8B-B14F-4D97-AF65-F5344CB8AC3E}">
        <p14:creationId xmlns:p14="http://schemas.microsoft.com/office/powerpoint/2010/main" val="2747516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2E8FF9-3486-5A4C-991D-B22BC4425C04}" type="slidenum">
              <a:rPr lang="en-US" smtClean="0"/>
              <a:t>26</a:t>
            </a:fld>
            <a:endParaRPr lang="en-US"/>
          </a:p>
        </p:txBody>
      </p:sp>
    </p:spTree>
    <p:extLst>
      <p:ext uri="{BB962C8B-B14F-4D97-AF65-F5344CB8AC3E}">
        <p14:creationId xmlns:p14="http://schemas.microsoft.com/office/powerpoint/2010/main" val="45078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2E8FF9-3486-5A4C-991D-B22BC4425C04}" type="slidenum">
              <a:rPr lang="en-US" smtClean="0"/>
              <a:t>27</a:t>
            </a:fld>
            <a:endParaRPr lang="en-US"/>
          </a:p>
        </p:txBody>
      </p:sp>
    </p:spTree>
    <p:extLst>
      <p:ext uri="{BB962C8B-B14F-4D97-AF65-F5344CB8AC3E}">
        <p14:creationId xmlns:p14="http://schemas.microsoft.com/office/powerpoint/2010/main" val="4168320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from PMDD and thinking about changes in *ADHD* across the menstrual cycle</a:t>
            </a:r>
          </a:p>
        </p:txBody>
      </p:sp>
      <p:sp>
        <p:nvSpPr>
          <p:cNvPr id="4" name="Slide Number Placeholder 3"/>
          <p:cNvSpPr>
            <a:spLocks noGrp="1"/>
          </p:cNvSpPr>
          <p:nvPr>
            <p:ph type="sldNum" sz="quarter" idx="5"/>
          </p:nvPr>
        </p:nvSpPr>
        <p:spPr/>
        <p:txBody>
          <a:bodyPr/>
          <a:lstStyle/>
          <a:p>
            <a:fld id="{7D2E8FF9-3486-5A4C-991D-B22BC4425C04}" type="slidenum">
              <a:rPr lang="en-US" smtClean="0"/>
              <a:t>28</a:t>
            </a:fld>
            <a:endParaRPr lang="en-US"/>
          </a:p>
        </p:txBody>
      </p:sp>
    </p:spTree>
    <p:extLst>
      <p:ext uri="{BB962C8B-B14F-4D97-AF65-F5344CB8AC3E}">
        <p14:creationId xmlns:p14="http://schemas.microsoft.com/office/powerpoint/2010/main" val="3049098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examine this question in a study that was recently funded by the UK medical research council. In this study, we will prospectively follow </a:t>
            </a:r>
          </a:p>
        </p:txBody>
      </p:sp>
      <p:sp>
        <p:nvSpPr>
          <p:cNvPr id="4" name="Slide Number Placeholder 3"/>
          <p:cNvSpPr>
            <a:spLocks noGrp="1"/>
          </p:cNvSpPr>
          <p:nvPr>
            <p:ph type="sldNum" sz="quarter" idx="5"/>
          </p:nvPr>
        </p:nvSpPr>
        <p:spPr/>
        <p:txBody>
          <a:bodyPr/>
          <a:lstStyle/>
          <a:p>
            <a:fld id="{7D2E8FF9-3486-5A4C-991D-B22BC4425C04}" type="slidenum">
              <a:rPr lang="en-US" smtClean="0"/>
              <a:t>29</a:t>
            </a:fld>
            <a:endParaRPr lang="en-US"/>
          </a:p>
        </p:txBody>
      </p:sp>
    </p:spTree>
    <p:extLst>
      <p:ext uri="{BB962C8B-B14F-4D97-AF65-F5344CB8AC3E}">
        <p14:creationId xmlns:p14="http://schemas.microsoft.com/office/powerpoint/2010/main" val="3352637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examine this question in a study that was recently funded by the UK medical research council. In this study, we will prospectively follow </a:t>
            </a:r>
          </a:p>
        </p:txBody>
      </p:sp>
      <p:sp>
        <p:nvSpPr>
          <p:cNvPr id="4" name="Slide Number Placeholder 3"/>
          <p:cNvSpPr>
            <a:spLocks noGrp="1"/>
          </p:cNvSpPr>
          <p:nvPr>
            <p:ph type="sldNum" sz="quarter" idx="5"/>
          </p:nvPr>
        </p:nvSpPr>
        <p:spPr/>
        <p:txBody>
          <a:bodyPr/>
          <a:lstStyle/>
          <a:p>
            <a:fld id="{7D2E8FF9-3486-5A4C-991D-B22BC4425C04}" type="slidenum">
              <a:rPr lang="en-US" smtClean="0"/>
              <a:t>30</a:t>
            </a:fld>
            <a:endParaRPr lang="en-US"/>
          </a:p>
        </p:txBody>
      </p:sp>
    </p:spTree>
    <p:extLst>
      <p:ext uri="{BB962C8B-B14F-4D97-AF65-F5344CB8AC3E}">
        <p14:creationId xmlns:p14="http://schemas.microsoft.com/office/powerpoint/2010/main" val="337125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briefly, ADHD is characterized by symptoms of inattention, like being easily distracted or not listening, and symptoms of impulsivity/hyperactivity, like fidgeting. </a:t>
            </a:r>
          </a:p>
        </p:txBody>
      </p:sp>
      <p:sp>
        <p:nvSpPr>
          <p:cNvPr id="4" name="Slide Number Placeholder 3"/>
          <p:cNvSpPr>
            <a:spLocks noGrp="1"/>
          </p:cNvSpPr>
          <p:nvPr>
            <p:ph type="sldNum" sz="quarter" idx="5"/>
          </p:nvPr>
        </p:nvSpPr>
        <p:spPr/>
        <p:txBody>
          <a:bodyPr/>
          <a:lstStyle/>
          <a:p>
            <a:fld id="{2EAC8D48-928F-3F48-B1CA-04D950E3B1DA}" type="slidenum">
              <a:rPr lang="en-US" smtClean="0"/>
              <a:t>3</a:t>
            </a:fld>
            <a:endParaRPr lang="en-US"/>
          </a:p>
        </p:txBody>
      </p:sp>
    </p:spTree>
    <p:extLst>
      <p:ext uri="{BB962C8B-B14F-4D97-AF65-F5344CB8AC3E}">
        <p14:creationId xmlns:p14="http://schemas.microsoft.com/office/powerpoint/2010/main" val="2881404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31</a:t>
            </a:fld>
            <a:endParaRPr lang="en-US"/>
          </a:p>
        </p:txBody>
      </p:sp>
    </p:spTree>
    <p:extLst>
      <p:ext uri="{BB962C8B-B14F-4D97-AF65-F5344CB8AC3E}">
        <p14:creationId xmlns:p14="http://schemas.microsoft.com/office/powerpoint/2010/main" val="769419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33</a:t>
            </a:fld>
            <a:endParaRPr lang="en-US"/>
          </a:p>
        </p:txBody>
      </p:sp>
    </p:spTree>
    <p:extLst>
      <p:ext uri="{BB962C8B-B14F-4D97-AF65-F5344CB8AC3E}">
        <p14:creationId xmlns:p14="http://schemas.microsoft.com/office/powerpoint/2010/main" val="1362236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34</a:t>
            </a:fld>
            <a:endParaRPr lang="en-US"/>
          </a:p>
        </p:txBody>
      </p:sp>
    </p:spTree>
    <p:extLst>
      <p:ext uri="{BB962C8B-B14F-4D97-AF65-F5344CB8AC3E}">
        <p14:creationId xmlns:p14="http://schemas.microsoft.com/office/powerpoint/2010/main" val="498013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35</a:t>
            </a:fld>
            <a:endParaRPr lang="en-US"/>
          </a:p>
        </p:txBody>
      </p:sp>
    </p:spTree>
    <p:extLst>
      <p:ext uri="{BB962C8B-B14F-4D97-AF65-F5344CB8AC3E}">
        <p14:creationId xmlns:p14="http://schemas.microsoft.com/office/powerpoint/2010/main" val="3738760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73BF6-55EA-C847-BEA0-3FC4432D09C4}" type="slidenum">
              <a:rPr lang="en-US" smtClean="0"/>
              <a:t>36</a:t>
            </a:fld>
            <a:endParaRPr lang="en-US"/>
          </a:p>
        </p:txBody>
      </p:sp>
    </p:spTree>
    <p:extLst>
      <p:ext uri="{BB962C8B-B14F-4D97-AF65-F5344CB8AC3E}">
        <p14:creationId xmlns:p14="http://schemas.microsoft.com/office/powerpoint/2010/main" val="53974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 want to make a pause here to make a note about ADHD in the context of neurodiversity. Firstly, ADHD isn’t really a binary thing, that some people simply have ADHD and some people </a:t>
            </a:r>
            <a:r>
              <a:rPr lang="en-US" dirty="0" err="1"/>
              <a:t>dont</a:t>
            </a:r>
            <a:r>
              <a:rPr lang="en-US" dirty="0"/>
              <a:t>. ADHD traits lie on a continuum in the population, and people who meet diagnostic criteria for ADHD are those who are on the more extreme end of this continuous spectrum of traits. </a:t>
            </a:r>
          </a:p>
          <a:p>
            <a:endParaRPr lang="en-US" dirty="0"/>
          </a:p>
          <a:p>
            <a:r>
              <a:rPr lang="en-US" dirty="0"/>
              <a:t>And while the word DISORDER is part of the acronym describing this condition, I want to </a:t>
            </a:r>
            <a:r>
              <a:rPr lang="en-US" dirty="0" err="1"/>
              <a:t>contextualise</a:t>
            </a:r>
            <a:r>
              <a:rPr lang="en-US" dirty="0"/>
              <a:t> this from this neurodiversity perspective using a quote from a very nice editorial from Edmund </a:t>
            </a:r>
            <a:r>
              <a:rPr lang="en-US" dirty="0" err="1"/>
              <a:t>Sonuga</a:t>
            </a:r>
            <a:r>
              <a:rPr lang="en-US" dirty="0"/>
              <a:t> </a:t>
            </a:r>
            <a:r>
              <a:rPr lang="en-US" dirty="0" err="1"/>
              <a:t>Barke</a:t>
            </a:r>
            <a:r>
              <a:rPr lang="en-US" dirty="0"/>
              <a:t> and Anita Thapar, who note that ADHD represents variations…So I just want to set this as context and note that when I use the word ADHD or talk about ADHD and impairment, I am thinking of it in this neurodiversity framework. </a:t>
            </a:r>
          </a:p>
        </p:txBody>
      </p:sp>
      <p:sp>
        <p:nvSpPr>
          <p:cNvPr id="4" name="Slide Number Placeholder 3"/>
          <p:cNvSpPr>
            <a:spLocks noGrp="1"/>
          </p:cNvSpPr>
          <p:nvPr>
            <p:ph type="sldNum" sz="quarter" idx="10"/>
          </p:nvPr>
        </p:nvSpPr>
        <p:spPr/>
        <p:txBody>
          <a:bodyPr/>
          <a:lstStyle/>
          <a:p>
            <a:fld id="{49131B65-BFA5-46DB-9720-651086FF944B}" type="slidenum">
              <a:rPr lang="en-GB" smtClean="0"/>
              <a:t>4</a:t>
            </a:fld>
            <a:endParaRPr lang="en-GB"/>
          </a:p>
        </p:txBody>
      </p:sp>
    </p:spTree>
    <p:extLst>
      <p:ext uri="{BB962C8B-B14F-4D97-AF65-F5344CB8AC3E}">
        <p14:creationId xmlns:p14="http://schemas.microsoft.com/office/powerpoint/2010/main" val="118861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very characteristics aspect of ADHD is its strong male preponderance. </a:t>
            </a:r>
          </a:p>
        </p:txBody>
      </p:sp>
      <p:sp>
        <p:nvSpPr>
          <p:cNvPr id="4" name="Slide Number Placeholder 3"/>
          <p:cNvSpPr>
            <a:spLocks noGrp="1"/>
          </p:cNvSpPr>
          <p:nvPr>
            <p:ph type="sldNum" sz="quarter" idx="5"/>
          </p:nvPr>
        </p:nvSpPr>
        <p:spPr/>
        <p:txBody>
          <a:bodyPr/>
          <a:lstStyle/>
          <a:p>
            <a:fld id="{7D2E8FF9-3486-5A4C-991D-B22BC4425C04}" type="slidenum">
              <a:rPr lang="en-US" smtClean="0"/>
              <a:t>5</a:t>
            </a:fld>
            <a:endParaRPr lang="en-US"/>
          </a:p>
        </p:txBody>
      </p:sp>
    </p:spTree>
    <p:extLst>
      <p:ext uri="{BB962C8B-B14F-4D97-AF65-F5344CB8AC3E}">
        <p14:creationId xmlns:p14="http://schemas.microsoft.com/office/powerpoint/2010/main" val="1664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But first I just want to make another note on language here… the </a:t>
            </a:r>
            <a:r>
              <a:rPr lang="en-US" dirty="0" err="1"/>
              <a:t>vaaaaast</a:t>
            </a:r>
            <a:r>
              <a:rPr lang="en-US" dirty="0"/>
              <a:t> majority of research on gender and ADHD does not distinguish between sex and gender.</a:t>
            </a:r>
          </a:p>
          <a:p>
            <a:endParaRPr lang="en-US" dirty="0"/>
          </a:p>
          <a:p>
            <a:r>
              <a:rPr lang="en-US" dirty="0"/>
              <a:t>Some of what I will talk about today will have to do with sex, so biological sex and here </a:t>
            </a:r>
            <a:r>
              <a:rPr lang="en-US" dirty="0" err="1"/>
              <a:t>im</a:t>
            </a:r>
            <a:r>
              <a:rPr lang="en-US" dirty="0"/>
              <a:t> talking about processes related to hormones for example like menstrual cycles</a:t>
            </a:r>
          </a:p>
        </p:txBody>
      </p:sp>
      <p:sp>
        <p:nvSpPr>
          <p:cNvPr id="4" name="Slide Number Placeholder 3"/>
          <p:cNvSpPr>
            <a:spLocks noGrp="1"/>
          </p:cNvSpPr>
          <p:nvPr>
            <p:ph type="sldNum" sz="quarter" idx="10"/>
          </p:nvPr>
        </p:nvSpPr>
        <p:spPr/>
        <p:txBody>
          <a:bodyPr/>
          <a:lstStyle/>
          <a:p>
            <a:fld id="{49131B65-BFA5-46DB-9720-651086FF944B}" type="slidenum">
              <a:rPr lang="en-GB" smtClean="0"/>
              <a:t>6</a:t>
            </a:fld>
            <a:endParaRPr lang="en-GB"/>
          </a:p>
        </p:txBody>
      </p:sp>
    </p:spTree>
    <p:extLst>
      <p:ext uri="{BB962C8B-B14F-4D97-AF65-F5344CB8AC3E}">
        <p14:creationId xmlns:p14="http://schemas.microsoft.com/office/powerpoint/2010/main" val="329589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female protective effect </a:t>
            </a:r>
            <a:r>
              <a:rPr lang="en-US" dirty="0" err="1"/>
              <a:t>hypotheszes</a:t>
            </a:r>
            <a:r>
              <a:rPr lang="en-US" dirty="0"/>
              <a:t> that basically, women are more resilient to developing ADHD</a:t>
            </a:r>
          </a:p>
        </p:txBody>
      </p:sp>
      <p:sp>
        <p:nvSpPr>
          <p:cNvPr id="4" name="Slide Number Placeholder 3"/>
          <p:cNvSpPr>
            <a:spLocks noGrp="1"/>
          </p:cNvSpPr>
          <p:nvPr>
            <p:ph type="sldNum" sz="quarter" idx="5"/>
          </p:nvPr>
        </p:nvSpPr>
        <p:spPr/>
        <p:txBody>
          <a:bodyPr/>
          <a:lstStyle/>
          <a:p>
            <a:fld id="{7D2E8FF9-3486-5A4C-991D-B22BC4425C04}" type="slidenum">
              <a:rPr lang="en-US" smtClean="0"/>
              <a:t>7</a:t>
            </a:fld>
            <a:endParaRPr lang="en-US"/>
          </a:p>
        </p:txBody>
      </p:sp>
    </p:spTree>
    <p:extLst>
      <p:ext uri="{BB962C8B-B14F-4D97-AF65-F5344CB8AC3E}">
        <p14:creationId xmlns:p14="http://schemas.microsoft.com/office/powerpoint/2010/main" val="313573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8</a:t>
            </a:fld>
            <a:endParaRPr lang="en-US"/>
          </a:p>
        </p:txBody>
      </p:sp>
    </p:spTree>
    <p:extLst>
      <p:ext uri="{BB962C8B-B14F-4D97-AF65-F5344CB8AC3E}">
        <p14:creationId xmlns:p14="http://schemas.microsoft.com/office/powerpoint/2010/main" val="131360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E8FF9-3486-5A4C-991D-B22BC4425C04}" type="slidenum">
              <a:rPr lang="en-US" smtClean="0"/>
              <a:t>9</a:t>
            </a:fld>
            <a:endParaRPr lang="en-US"/>
          </a:p>
        </p:txBody>
      </p:sp>
    </p:spTree>
    <p:extLst>
      <p:ext uri="{BB962C8B-B14F-4D97-AF65-F5344CB8AC3E}">
        <p14:creationId xmlns:p14="http://schemas.microsoft.com/office/powerpoint/2010/main" val="143303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6940-6E0F-759D-85B1-403AAC229A0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5358BEC-5FF4-2F71-1527-E2BAA8D67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935CA31-10B4-2C8B-E764-A07192C617F4}"/>
              </a:ext>
            </a:extLst>
          </p:cNvPr>
          <p:cNvSpPr>
            <a:spLocks noGrp="1"/>
          </p:cNvSpPr>
          <p:nvPr>
            <p:ph type="dt" sz="half" idx="10"/>
          </p:nvPr>
        </p:nvSpPr>
        <p:spPr/>
        <p:txBody>
          <a:bodyPr/>
          <a:lstStyle/>
          <a:p>
            <a:fld id="{2EE4B836-B03A-374A-8FF8-B3DC5D54145D}" type="datetimeFigureOut">
              <a:rPr lang="en-US" smtClean="0"/>
              <a:t>3/5/2025</a:t>
            </a:fld>
            <a:endParaRPr lang="en-US"/>
          </a:p>
        </p:txBody>
      </p:sp>
      <p:sp>
        <p:nvSpPr>
          <p:cNvPr id="5" name="Footer Placeholder 4">
            <a:extLst>
              <a:ext uri="{FF2B5EF4-FFF2-40B4-BE49-F238E27FC236}">
                <a16:creationId xmlns:a16="http://schemas.microsoft.com/office/drawing/2014/main" id="{1A5E0A6F-CCEB-69A1-3455-3FC497D64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40D8-74BE-CEE2-4235-CD2967D31E13}"/>
              </a:ext>
            </a:extLst>
          </p:cNvPr>
          <p:cNvSpPr>
            <a:spLocks noGrp="1"/>
          </p:cNvSpPr>
          <p:nvPr>
            <p:ph type="sldNum" sz="quarter" idx="12"/>
          </p:nvPr>
        </p:nvSpPr>
        <p:spPr/>
        <p:txBody>
          <a:bodyPr/>
          <a:lstStyle/>
          <a:p>
            <a:fld id="{1CF00F35-CE83-3C47-B3E9-0C3FF1621344}" type="slidenum">
              <a:rPr lang="en-US" smtClean="0"/>
              <a:t>‹#›</a:t>
            </a:fld>
            <a:endParaRPr lang="en-US"/>
          </a:p>
        </p:txBody>
      </p:sp>
    </p:spTree>
    <p:extLst>
      <p:ext uri="{BB962C8B-B14F-4D97-AF65-F5344CB8AC3E}">
        <p14:creationId xmlns:p14="http://schemas.microsoft.com/office/powerpoint/2010/main" val="232362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FD87-18F3-6DE6-FF91-F802FB3C64A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86F27E5-748E-D09F-368A-964C8385097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B24B0D-61EF-4722-95C0-A22C22A0C260}"/>
              </a:ext>
            </a:extLst>
          </p:cNvPr>
          <p:cNvSpPr>
            <a:spLocks noGrp="1"/>
          </p:cNvSpPr>
          <p:nvPr>
            <p:ph type="dt" sz="half" idx="10"/>
          </p:nvPr>
        </p:nvSpPr>
        <p:spPr/>
        <p:txBody>
          <a:bodyPr/>
          <a:lstStyle/>
          <a:p>
            <a:fld id="{2EE4B836-B03A-374A-8FF8-B3DC5D54145D}" type="datetimeFigureOut">
              <a:rPr lang="en-US" smtClean="0"/>
              <a:t>3/5/2025</a:t>
            </a:fld>
            <a:endParaRPr lang="en-US"/>
          </a:p>
        </p:txBody>
      </p:sp>
      <p:sp>
        <p:nvSpPr>
          <p:cNvPr id="5" name="Footer Placeholder 4">
            <a:extLst>
              <a:ext uri="{FF2B5EF4-FFF2-40B4-BE49-F238E27FC236}">
                <a16:creationId xmlns:a16="http://schemas.microsoft.com/office/drawing/2014/main" id="{D89BE630-7454-81C6-F5D2-986E048CA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77B88-2519-9E88-BD53-5B64483D4137}"/>
              </a:ext>
            </a:extLst>
          </p:cNvPr>
          <p:cNvSpPr>
            <a:spLocks noGrp="1"/>
          </p:cNvSpPr>
          <p:nvPr>
            <p:ph type="sldNum" sz="quarter" idx="12"/>
          </p:nvPr>
        </p:nvSpPr>
        <p:spPr/>
        <p:txBody>
          <a:bodyPr/>
          <a:lstStyle/>
          <a:p>
            <a:fld id="{1CF00F35-CE83-3C47-B3E9-0C3FF1621344}" type="slidenum">
              <a:rPr lang="en-US" smtClean="0"/>
              <a:t>‹#›</a:t>
            </a:fld>
            <a:endParaRPr lang="en-US"/>
          </a:p>
        </p:txBody>
      </p:sp>
    </p:spTree>
    <p:extLst>
      <p:ext uri="{BB962C8B-B14F-4D97-AF65-F5344CB8AC3E}">
        <p14:creationId xmlns:p14="http://schemas.microsoft.com/office/powerpoint/2010/main" val="30720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E16C48-F35E-1D3B-34D2-BE0D8136BDC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AEE41F-EEB7-C72C-0B96-5764E1B151F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ECC212-E46B-9AC1-4F23-6EC4BE826AAF}"/>
              </a:ext>
            </a:extLst>
          </p:cNvPr>
          <p:cNvSpPr>
            <a:spLocks noGrp="1"/>
          </p:cNvSpPr>
          <p:nvPr>
            <p:ph type="dt" sz="half" idx="10"/>
          </p:nvPr>
        </p:nvSpPr>
        <p:spPr/>
        <p:txBody>
          <a:bodyPr/>
          <a:lstStyle/>
          <a:p>
            <a:fld id="{2EE4B836-B03A-374A-8FF8-B3DC5D54145D}" type="datetimeFigureOut">
              <a:rPr lang="en-US" smtClean="0"/>
              <a:t>3/5/2025</a:t>
            </a:fld>
            <a:endParaRPr lang="en-US"/>
          </a:p>
        </p:txBody>
      </p:sp>
      <p:sp>
        <p:nvSpPr>
          <p:cNvPr id="5" name="Footer Placeholder 4">
            <a:extLst>
              <a:ext uri="{FF2B5EF4-FFF2-40B4-BE49-F238E27FC236}">
                <a16:creationId xmlns:a16="http://schemas.microsoft.com/office/drawing/2014/main" id="{1F5F432D-EB57-2871-79D3-2A751FAD8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CC6E-C651-9516-88FA-169BBDE24E64}"/>
              </a:ext>
            </a:extLst>
          </p:cNvPr>
          <p:cNvSpPr>
            <a:spLocks noGrp="1"/>
          </p:cNvSpPr>
          <p:nvPr>
            <p:ph type="sldNum" sz="quarter" idx="12"/>
          </p:nvPr>
        </p:nvSpPr>
        <p:spPr/>
        <p:txBody>
          <a:bodyPr/>
          <a:lstStyle/>
          <a:p>
            <a:fld id="{1CF00F35-CE83-3C47-B3E9-0C3FF1621344}" type="slidenum">
              <a:rPr lang="en-US" smtClean="0"/>
              <a:t>‹#›</a:t>
            </a:fld>
            <a:endParaRPr lang="en-US"/>
          </a:p>
        </p:txBody>
      </p:sp>
    </p:spTree>
    <p:extLst>
      <p:ext uri="{BB962C8B-B14F-4D97-AF65-F5344CB8AC3E}">
        <p14:creationId xmlns:p14="http://schemas.microsoft.com/office/powerpoint/2010/main" val="37698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240A-A203-8005-781D-8FB54FDD6B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12F82F-F9F4-6703-1487-C4D9AE1A67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DE5F55-DD44-E9A3-A8BA-85ED88DC0AD8}"/>
              </a:ext>
            </a:extLst>
          </p:cNvPr>
          <p:cNvSpPr>
            <a:spLocks noGrp="1"/>
          </p:cNvSpPr>
          <p:nvPr>
            <p:ph type="dt" sz="half" idx="10"/>
          </p:nvPr>
        </p:nvSpPr>
        <p:spPr/>
        <p:txBody>
          <a:bodyPr/>
          <a:lstStyle/>
          <a:p>
            <a:fld id="{2EE4B836-B03A-374A-8FF8-B3DC5D54145D}" type="datetimeFigureOut">
              <a:rPr lang="en-US" smtClean="0"/>
              <a:t>3/5/2025</a:t>
            </a:fld>
            <a:endParaRPr lang="en-US"/>
          </a:p>
        </p:txBody>
      </p:sp>
      <p:sp>
        <p:nvSpPr>
          <p:cNvPr id="5" name="Footer Placeholder 4">
            <a:extLst>
              <a:ext uri="{FF2B5EF4-FFF2-40B4-BE49-F238E27FC236}">
                <a16:creationId xmlns:a16="http://schemas.microsoft.com/office/drawing/2014/main" id="{D248EDC9-30B2-D47E-AED9-A550EE9AA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6CFCF-4A6D-25AC-AC1F-6E479ACF7897}"/>
              </a:ext>
            </a:extLst>
          </p:cNvPr>
          <p:cNvSpPr>
            <a:spLocks noGrp="1"/>
          </p:cNvSpPr>
          <p:nvPr>
            <p:ph type="sldNum" sz="quarter" idx="12"/>
          </p:nvPr>
        </p:nvSpPr>
        <p:spPr/>
        <p:txBody>
          <a:bodyPr/>
          <a:lstStyle/>
          <a:p>
            <a:fld id="{1CF00F35-CE83-3C47-B3E9-0C3FF1621344}" type="slidenum">
              <a:rPr lang="en-US" smtClean="0"/>
              <a:t>‹#›</a:t>
            </a:fld>
            <a:endParaRPr lang="en-US"/>
          </a:p>
        </p:txBody>
      </p:sp>
    </p:spTree>
    <p:extLst>
      <p:ext uri="{BB962C8B-B14F-4D97-AF65-F5344CB8AC3E}">
        <p14:creationId xmlns:p14="http://schemas.microsoft.com/office/powerpoint/2010/main" val="366936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3C8A-905E-440A-F81D-2DCC1644F68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234A1B8-CDCB-DC3B-2C5B-5C32E7AA8C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0E9C109-339F-B17A-E83D-77B88F47ACB5}"/>
              </a:ext>
            </a:extLst>
          </p:cNvPr>
          <p:cNvSpPr>
            <a:spLocks noGrp="1"/>
          </p:cNvSpPr>
          <p:nvPr>
            <p:ph type="dt" sz="half" idx="10"/>
          </p:nvPr>
        </p:nvSpPr>
        <p:spPr/>
        <p:txBody>
          <a:bodyPr/>
          <a:lstStyle/>
          <a:p>
            <a:fld id="{2EE4B836-B03A-374A-8FF8-B3DC5D54145D}" type="datetimeFigureOut">
              <a:rPr lang="en-US" smtClean="0"/>
              <a:t>3/5/2025</a:t>
            </a:fld>
            <a:endParaRPr lang="en-US"/>
          </a:p>
        </p:txBody>
      </p:sp>
      <p:sp>
        <p:nvSpPr>
          <p:cNvPr id="5" name="Footer Placeholder 4">
            <a:extLst>
              <a:ext uri="{FF2B5EF4-FFF2-40B4-BE49-F238E27FC236}">
                <a16:creationId xmlns:a16="http://schemas.microsoft.com/office/drawing/2014/main" id="{1627FF59-ED43-FE05-8570-815BF0FBC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9A171-66BE-333A-FFB8-A1313D0F75E2}"/>
              </a:ext>
            </a:extLst>
          </p:cNvPr>
          <p:cNvSpPr>
            <a:spLocks noGrp="1"/>
          </p:cNvSpPr>
          <p:nvPr>
            <p:ph type="sldNum" sz="quarter" idx="12"/>
          </p:nvPr>
        </p:nvSpPr>
        <p:spPr/>
        <p:txBody>
          <a:bodyPr/>
          <a:lstStyle/>
          <a:p>
            <a:fld id="{1CF00F35-CE83-3C47-B3E9-0C3FF1621344}" type="slidenum">
              <a:rPr lang="en-US" smtClean="0"/>
              <a:t>‹#›</a:t>
            </a:fld>
            <a:endParaRPr lang="en-US"/>
          </a:p>
        </p:txBody>
      </p:sp>
    </p:spTree>
    <p:extLst>
      <p:ext uri="{BB962C8B-B14F-4D97-AF65-F5344CB8AC3E}">
        <p14:creationId xmlns:p14="http://schemas.microsoft.com/office/powerpoint/2010/main" val="403389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68983-7563-7CA2-AD71-C7AD602695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F9E49C-9455-D59E-A752-917472F0DA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EED755D-0B3C-5076-07E0-DED3AA0F54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CA4043E-1A0C-1A78-CE35-B110E1A52634}"/>
              </a:ext>
            </a:extLst>
          </p:cNvPr>
          <p:cNvSpPr>
            <a:spLocks noGrp="1"/>
          </p:cNvSpPr>
          <p:nvPr>
            <p:ph type="dt" sz="half" idx="10"/>
          </p:nvPr>
        </p:nvSpPr>
        <p:spPr/>
        <p:txBody>
          <a:bodyPr/>
          <a:lstStyle/>
          <a:p>
            <a:fld id="{2EE4B836-B03A-374A-8FF8-B3DC5D54145D}" type="datetimeFigureOut">
              <a:rPr lang="en-US" smtClean="0"/>
              <a:t>3/5/2025</a:t>
            </a:fld>
            <a:endParaRPr lang="en-US"/>
          </a:p>
        </p:txBody>
      </p:sp>
      <p:sp>
        <p:nvSpPr>
          <p:cNvPr id="6" name="Footer Placeholder 5">
            <a:extLst>
              <a:ext uri="{FF2B5EF4-FFF2-40B4-BE49-F238E27FC236}">
                <a16:creationId xmlns:a16="http://schemas.microsoft.com/office/drawing/2014/main" id="{341D94E7-B7A5-14A5-DD8C-BB17B746F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A4E7C-B3D9-34DD-39E7-7E88427F151C}"/>
              </a:ext>
            </a:extLst>
          </p:cNvPr>
          <p:cNvSpPr>
            <a:spLocks noGrp="1"/>
          </p:cNvSpPr>
          <p:nvPr>
            <p:ph type="sldNum" sz="quarter" idx="12"/>
          </p:nvPr>
        </p:nvSpPr>
        <p:spPr/>
        <p:txBody>
          <a:bodyPr/>
          <a:lstStyle/>
          <a:p>
            <a:fld id="{1CF00F35-CE83-3C47-B3E9-0C3FF1621344}" type="slidenum">
              <a:rPr lang="en-US" smtClean="0"/>
              <a:t>‹#›</a:t>
            </a:fld>
            <a:endParaRPr lang="en-US"/>
          </a:p>
        </p:txBody>
      </p:sp>
    </p:spTree>
    <p:extLst>
      <p:ext uri="{BB962C8B-B14F-4D97-AF65-F5344CB8AC3E}">
        <p14:creationId xmlns:p14="http://schemas.microsoft.com/office/powerpoint/2010/main" val="215149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AD60-1ECD-637C-1990-B9333BE74F5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CF95328-0581-1A56-7E3D-28099F184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2B8DDC-54C9-9940-BF98-4250B7C07F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A4E3968-2B3D-28FF-36AE-20BE9DEA8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1067274-A332-A85C-CC07-44C0D679175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FEC6DF-3316-C2E6-8F32-B2EF784D87F2}"/>
              </a:ext>
            </a:extLst>
          </p:cNvPr>
          <p:cNvSpPr>
            <a:spLocks noGrp="1"/>
          </p:cNvSpPr>
          <p:nvPr>
            <p:ph type="dt" sz="half" idx="10"/>
          </p:nvPr>
        </p:nvSpPr>
        <p:spPr/>
        <p:txBody>
          <a:bodyPr/>
          <a:lstStyle/>
          <a:p>
            <a:fld id="{2EE4B836-B03A-374A-8FF8-B3DC5D54145D}" type="datetimeFigureOut">
              <a:rPr lang="en-US" smtClean="0"/>
              <a:t>3/5/2025</a:t>
            </a:fld>
            <a:endParaRPr lang="en-US"/>
          </a:p>
        </p:txBody>
      </p:sp>
      <p:sp>
        <p:nvSpPr>
          <p:cNvPr id="8" name="Footer Placeholder 7">
            <a:extLst>
              <a:ext uri="{FF2B5EF4-FFF2-40B4-BE49-F238E27FC236}">
                <a16:creationId xmlns:a16="http://schemas.microsoft.com/office/drawing/2014/main" id="{DF5781F8-37CB-E499-85BF-19408487C9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ADECB2-6258-AC42-01CF-B9BF2E0F8C7C}"/>
              </a:ext>
            </a:extLst>
          </p:cNvPr>
          <p:cNvSpPr>
            <a:spLocks noGrp="1"/>
          </p:cNvSpPr>
          <p:nvPr>
            <p:ph type="sldNum" sz="quarter" idx="12"/>
          </p:nvPr>
        </p:nvSpPr>
        <p:spPr/>
        <p:txBody>
          <a:bodyPr/>
          <a:lstStyle/>
          <a:p>
            <a:fld id="{1CF00F35-CE83-3C47-B3E9-0C3FF1621344}" type="slidenum">
              <a:rPr lang="en-US" smtClean="0"/>
              <a:t>‹#›</a:t>
            </a:fld>
            <a:endParaRPr lang="en-US"/>
          </a:p>
        </p:txBody>
      </p:sp>
    </p:spTree>
    <p:extLst>
      <p:ext uri="{BB962C8B-B14F-4D97-AF65-F5344CB8AC3E}">
        <p14:creationId xmlns:p14="http://schemas.microsoft.com/office/powerpoint/2010/main" val="130526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0303-C27C-2159-8119-8A9E35B93F9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0C1FBBC-DB66-67D0-DDA3-47CC06A1739C}"/>
              </a:ext>
            </a:extLst>
          </p:cNvPr>
          <p:cNvSpPr>
            <a:spLocks noGrp="1"/>
          </p:cNvSpPr>
          <p:nvPr>
            <p:ph type="dt" sz="half" idx="10"/>
          </p:nvPr>
        </p:nvSpPr>
        <p:spPr/>
        <p:txBody>
          <a:bodyPr/>
          <a:lstStyle/>
          <a:p>
            <a:fld id="{2EE4B836-B03A-374A-8FF8-B3DC5D54145D}" type="datetimeFigureOut">
              <a:rPr lang="en-US" smtClean="0"/>
              <a:t>3/5/2025</a:t>
            </a:fld>
            <a:endParaRPr lang="en-US"/>
          </a:p>
        </p:txBody>
      </p:sp>
      <p:sp>
        <p:nvSpPr>
          <p:cNvPr id="4" name="Footer Placeholder 3">
            <a:extLst>
              <a:ext uri="{FF2B5EF4-FFF2-40B4-BE49-F238E27FC236}">
                <a16:creationId xmlns:a16="http://schemas.microsoft.com/office/drawing/2014/main" id="{69AE347A-F4C7-92C6-1BF7-BB6478ACA4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22C961-A1CB-2E8B-F1BE-AEE32B7A1E99}"/>
              </a:ext>
            </a:extLst>
          </p:cNvPr>
          <p:cNvSpPr>
            <a:spLocks noGrp="1"/>
          </p:cNvSpPr>
          <p:nvPr>
            <p:ph type="sldNum" sz="quarter" idx="12"/>
          </p:nvPr>
        </p:nvSpPr>
        <p:spPr/>
        <p:txBody>
          <a:bodyPr/>
          <a:lstStyle/>
          <a:p>
            <a:fld id="{1CF00F35-CE83-3C47-B3E9-0C3FF1621344}" type="slidenum">
              <a:rPr lang="en-US" smtClean="0"/>
              <a:t>‹#›</a:t>
            </a:fld>
            <a:endParaRPr lang="en-US"/>
          </a:p>
        </p:txBody>
      </p:sp>
    </p:spTree>
    <p:extLst>
      <p:ext uri="{BB962C8B-B14F-4D97-AF65-F5344CB8AC3E}">
        <p14:creationId xmlns:p14="http://schemas.microsoft.com/office/powerpoint/2010/main" val="173401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65C94F-0047-FE15-8002-464D797B0FED}"/>
              </a:ext>
            </a:extLst>
          </p:cNvPr>
          <p:cNvSpPr>
            <a:spLocks noGrp="1"/>
          </p:cNvSpPr>
          <p:nvPr>
            <p:ph type="dt" sz="half" idx="10"/>
          </p:nvPr>
        </p:nvSpPr>
        <p:spPr/>
        <p:txBody>
          <a:bodyPr/>
          <a:lstStyle/>
          <a:p>
            <a:fld id="{2EE4B836-B03A-374A-8FF8-B3DC5D54145D}" type="datetimeFigureOut">
              <a:rPr lang="en-US" smtClean="0"/>
              <a:t>3/5/2025</a:t>
            </a:fld>
            <a:endParaRPr lang="en-US"/>
          </a:p>
        </p:txBody>
      </p:sp>
      <p:sp>
        <p:nvSpPr>
          <p:cNvPr id="3" name="Footer Placeholder 2">
            <a:extLst>
              <a:ext uri="{FF2B5EF4-FFF2-40B4-BE49-F238E27FC236}">
                <a16:creationId xmlns:a16="http://schemas.microsoft.com/office/drawing/2014/main" id="{E31DC489-AA76-5915-420B-CD49FFD1B3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479C89-FBEE-F573-219A-5BF7378DF167}"/>
              </a:ext>
            </a:extLst>
          </p:cNvPr>
          <p:cNvSpPr>
            <a:spLocks noGrp="1"/>
          </p:cNvSpPr>
          <p:nvPr>
            <p:ph type="sldNum" sz="quarter" idx="12"/>
          </p:nvPr>
        </p:nvSpPr>
        <p:spPr/>
        <p:txBody>
          <a:bodyPr/>
          <a:lstStyle/>
          <a:p>
            <a:fld id="{1CF00F35-CE83-3C47-B3E9-0C3FF1621344}" type="slidenum">
              <a:rPr lang="en-US" smtClean="0"/>
              <a:t>‹#›</a:t>
            </a:fld>
            <a:endParaRPr lang="en-US"/>
          </a:p>
        </p:txBody>
      </p:sp>
    </p:spTree>
    <p:extLst>
      <p:ext uri="{BB962C8B-B14F-4D97-AF65-F5344CB8AC3E}">
        <p14:creationId xmlns:p14="http://schemas.microsoft.com/office/powerpoint/2010/main" val="182304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99ED-344B-3AD5-25A7-0AF50118FC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5BFF250-7D03-1577-EDFA-429A905802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B366D1D-FF34-A16E-C37E-DF758A3BF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9A88B8-9045-0D52-DA26-D46BEA058124}"/>
              </a:ext>
            </a:extLst>
          </p:cNvPr>
          <p:cNvSpPr>
            <a:spLocks noGrp="1"/>
          </p:cNvSpPr>
          <p:nvPr>
            <p:ph type="dt" sz="half" idx="10"/>
          </p:nvPr>
        </p:nvSpPr>
        <p:spPr/>
        <p:txBody>
          <a:bodyPr/>
          <a:lstStyle/>
          <a:p>
            <a:fld id="{2EE4B836-B03A-374A-8FF8-B3DC5D54145D}" type="datetimeFigureOut">
              <a:rPr lang="en-US" smtClean="0"/>
              <a:t>3/5/2025</a:t>
            </a:fld>
            <a:endParaRPr lang="en-US"/>
          </a:p>
        </p:txBody>
      </p:sp>
      <p:sp>
        <p:nvSpPr>
          <p:cNvPr id="6" name="Footer Placeholder 5">
            <a:extLst>
              <a:ext uri="{FF2B5EF4-FFF2-40B4-BE49-F238E27FC236}">
                <a16:creationId xmlns:a16="http://schemas.microsoft.com/office/drawing/2014/main" id="{2A8FF97D-1907-F19C-A772-1862241D1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614A8-9CCA-5427-6DFA-CF94C10D42C0}"/>
              </a:ext>
            </a:extLst>
          </p:cNvPr>
          <p:cNvSpPr>
            <a:spLocks noGrp="1"/>
          </p:cNvSpPr>
          <p:nvPr>
            <p:ph type="sldNum" sz="quarter" idx="12"/>
          </p:nvPr>
        </p:nvSpPr>
        <p:spPr/>
        <p:txBody>
          <a:bodyPr/>
          <a:lstStyle/>
          <a:p>
            <a:fld id="{1CF00F35-CE83-3C47-B3E9-0C3FF1621344}" type="slidenum">
              <a:rPr lang="en-US" smtClean="0"/>
              <a:t>‹#›</a:t>
            </a:fld>
            <a:endParaRPr lang="en-US"/>
          </a:p>
        </p:txBody>
      </p:sp>
    </p:spTree>
    <p:extLst>
      <p:ext uri="{BB962C8B-B14F-4D97-AF65-F5344CB8AC3E}">
        <p14:creationId xmlns:p14="http://schemas.microsoft.com/office/powerpoint/2010/main" val="322263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8AE6-62AA-98DD-22BE-59369DB6A4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16285B-C552-F026-0436-00469E0E7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B61A9A-4391-5236-0544-E9F7A2A63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7849D7-2A37-6846-3D69-9A1CC5276DE5}"/>
              </a:ext>
            </a:extLst>
          </p:cNvPr>
          <p:cNvSpPr>
            <a:spLocks noGrp="1"/>
          </p:cNvSpPr>
          <p:nvPr>
            <p:ph type="dt" sz="half" idx="10"/>
          </p:nvPr>
        </p:nvSpPr>
        <p:spPr/>
        <p:txBody>
          <a:bodyPr/>
          <a:lstStyle/>
          <a:p>
            <a:fld id="{2EE4B836-B03A-374A-8FF8-B3DC5D54145D}" type="datetimeFigureOut">
              <a:rPr lang="en-US" smtClean="0"/>
              <a:t>3/5/2025</a:t>
            </a:fld>
            <a:endParaRPr lang="en-US"/>
          </a:p>
        </p:txBody>
      </p:sp>
      <p:sp>
        <p:nvSpPr>
          <p:cNvPr id="6" name="Footer Placeholder 5">
            <a:extLst>
              <a:ext uri="{FF2B5EF4-FFF2-40B4-BE49-F238E27FC236}">
                <a16:creationId xmlns:a16="http://schemas.microsoft.com/office/drawing/2014/main" id="{9F934A6D-4503-C275-F693-5A8C8FE8B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3D705F-8733-655D-9CE4-72000699C0CE}"/>
              </a:ext>
            </a:extLst>
          </p:cNvPr>
          <p:cNvSpPr>
            <a:spLocks noGrp="1"/>
          </p:cNvSpPr>
          <p:nvPr>
            <p:ph type="sldNum" sz="quarter" idx="12"/>
          </p:nvPr>
        </p:nvSpPr>
        <p:spPr/>
        <p:txBody>
          <a:bodyPr/>
          <a:lstStyle/>
          <a:p>
            <a:fld id="{1CF00F35-CE83-3C47-B3E9-0C3FF1621344}" type="slidenum">
              <a:rPr lang="en-US" smtClean="0"/>
              <a:t>‹#›</a:t>
            </a:fld>
            <a:endParaRPr lang="en-US"/>
          </a:p>
        </p:txBody>
      </p:sp>
    </p:spTree>
    <p:extLst>
      <p:ext uri="{BB962C8B-B14F-4D97-AF65-F5344CB8AC3E}">
        <p14:creationId xmlns:p14="http://schemas.microsoft.com/office/powerpoint/2010/main" val="274783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DECB9E-3C85-4C3A-7E87-D49BB1FD5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A4455E-44DD-9641-338C-F194B5EF03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D2A8BE-7098-8D9F-A9A8-6DD036AB9B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4B836-B03A-374A-8FF8-B3DC5D54145D}" type="datetimeFigureOut">
              <a:rPr lang="en-US" smtClean="0"/>
              <a:t>3/5/2025</a:t>
            </a:fld>
            <a:endParaRPr lang="en-US"/>
          </a:p>
        </p:txBody>
      </p:sp>
      <p:sp>
        <p:nvSpPr>
          <p:cNvPr id="5" name="Footer Placeholder 4">
            <a:extLst>
              <a:ext uri="{FF2B5EF4-FFF2-40B4-BE49-F238E27FC236}">
                <a16:creationId xmlns:a16="http://schemas.microsoft.com/office/drawing/2014/main" id="{7C35BE66-8E3A-E36A-C13A-E141956A1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AFD6FD-5087-D63E-A842-4BC9A98A79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00F35-CE83-3C47-B3E9-0C3FF1621344}" type="slidenum">
              <a:rPr lang="en-US" smtClean="0"/>
              <a:t>‹#›</a:t>
            </a:fld>
            <a:endParaRPr lang="en-US"/>
          </a:p>
        </p:txBody>
      </p:sp>
    </p:spTree>
    <p:extLst>
      <p:ext uri="{BB962C8B-B14F-4D97-AF65-F5344CB8AC3E}">
        <p14:creationId xmlns:p14="http://schemas.microsoft.com/office/powerpoint/2010/main" val="31343035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5834743" cy="6858000"/>
          </a:xfrm>
          <a:custGeom>
            <a:avLst/>
            <a:gdLst/>
            <a:ahLst/>
            <a:cxnLst/>
            <a:rect l="l" t="t" r="r" b="b"/>
            <a:pathLst>
              <a:path w="7448368" h="8960443">
                <a:moveTo>
                  <a:pt x="0" y="0"/>
                </a:moveTo>
                <a:lnTo>
                  <a:pt x="7448368" y="0"/>
                </a:lnTo>
                <a:lnTo>
                  <a:pt x="7448368" y="8960443"/>
                </a:lnTo>
                <a:lnTo>
                  <a:pt x="0" y="8960443"/>
                </a:lnTo>
                <a:lnTo>
                  <a:pt x="0" y="0"/>
                </a:lnTo>
                <a:close/>
              </a:path>
            </a:pathLst>
          </a:custGeom>
          <a:blipFill dpi="0" rotWithShape="1">
            <a:blip r:embed="rId3">
              <a:alphaModFix amt="35000"/>
              <a:extLst>
                <a:ext uri="{96DAC541-7B7A-43D3-8B79-37D633B846F1}">
                  <asvg:svgBlip xmlns:asvg="http://schemas.microsoft.com/office/drawing/2016/SVG/main" r:embed="rId4"/>
                </a:ext>
              </a:extLst>
            </a:blip>
            <a:srcRect/>
            <a:stretch>
              <a:fillRect/>
            </a:stretch>
          </a:blipFill>
        </p:spPr>
        <p:txBody>
          <a:bodyPr/>
          <a:lstStyle/>
          <a:p>
            <a:endParaRPr lang="en-GB"/>
          </a:p>
        </p:txBody>
      </p:sp>
      <p:pic>
        <p:nvPicPr>
          <p:cNvPr id="4" name="Picture 4" descr="UNLIMITED FREE HAIRCUTS - The London School of Barbering | QMUL">
            <a:extLst>
              <a:ext uri="{FF2B5EF4-FFF2-40B4-BE49-F238E27FC236}">
                <a16:creationId xmlns:a16="http://schemas.microsoft.com/office/drawing/2014/main" id="{2E80F3B1-A6EB-7A74-7176-CE507B1721EE}"/>
              </a:ext>
            </a:extLst>
          </p:cNvPr>
          <p:cNvPicPr>
            <a:picLocks noChangeAspect="1" noChangeArrowheads="1"/>
          </p:cNvPicPr>
          <p:nvPr/>
        </p:nvPicPr>
        <p:blipFill>
          <a:blip r:embed="rId5">
            <a:alphaModFix amt="70000"/>
            <a:extLst>
              <a:ext uri="{28A0092B-C50C-407E-A947-70E740481C1C}">
                <a14:useLocalDpi xmlns:a14="http://schemas.microsoft.com/office/drawing/2010/main" val="0"/>
              </a:ext>
            </a:extLst>
          </a:blip>
          <a:srcRect/>
          <a:stretch>
            <a:fillRect/>
          </a:stretch>
        </p:blipFill>
        <p:spPr bwMode="auto">
          <a:xfrm>
            <a:off x="9441784" y="5557650"/>
            <a:ext cx="2600699" cy="13003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2938AA8-EA09-CC38-6700-6E932FF93737}"/>
              </a:ext>
            </a:extLst>
          </p:cNvPr>
          <p:cNvSpPr txBox="1">
            <a:spLocks/>
          </p:cNvSpPr>
          <p:nvPr/>
        </p:nvSpPr>
        <p:spPr>
          <a:xfrm>
            <a:off x="4827229" y="752546"/>
            <a:ext cx="7468008" cy="22489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7030A0"/>
                </a:solidFill>
                <a:latin typeface="Avenir Book" panose="02000503020000020003" pitchFamily="2" charset="0"/>
              </a:rPr>
              <a:t>ADHD in girls and women across the life span</a:t>
            </a:r>
            <a:br>
              <a:rPr lang="en-US" sz="3600" dirty="0">
                <a:solidFill>
                  <a:srgbClr val="7030A0"/>
                </a:solidFill>
                <a:latin typeface="Avenir Book" panose="02000503020000020003" pitchFamily="2" charset="0"/>
              </a:rPr>
            </a:br>
            <a:br>
              <a:rPr lang="en-US" sz="2000" dirty="0">
                <a:solidFill>
                  <a:srgbClr val="7030A0"/>
                </a:solidFill>
                <a:latin typeface="Avenir Book" panose="02000503020000020003" pitchFamily="2" charset="0"/>
              </a:rPr>
            </a:br>
            <a:endParaRPr lang="en-US" sz="2000" dirty="0">
              <a:solidFill>
                <a:srgbClr val="7030A0"/>
              </a:solidFill>
              <a:latin typeface="Avenir Book" panose="02000503020000020003" pitchFamily="2" charset="0"/>
            </a:endParaRPr>
          </a:p>
          <a:p>
            <a:pPr algn="ctr"/>
            <a:r>
              <a:rPr lang="en-US" sz="2400" dirty="0">
                <a:solidFill>
                  <a:srgbClr val="7030A0"/>
                </a:solidFill>
                <a:latin typeface="Avenir Book" panose="02000503020000020003" pitchFamily="2" charset="0"/>
              </a:rPr>
              <a:t>Jessica Agnew-Blais</a:t>
            </a:r>
            <a:br>
              <a:rPr lang="en-US" sz="2400" dirty="0">
                <a:solidFill>
                  <a:srgbClr val="7030A0"/>
                </a:solidFill>
                <a:latin typeface="Avenir Book" panose="02000503020000020003" pitchFamily="2" charset="0"/>
              </a:rPr>
            </a:br>
            <a:br>
              <a:rPr lang="en-US" sz="1800" dirty="0">
                <a:solidFill>
                  <a:srgbClr val="7030A0"/>
                </a:solidFill>
                <a:latin typeface="Avenir Book" panose="02000503020000020003" pitchFamily="2" charset="0"/>
              </a:rPr>
            </a:br>
            <a:r>
              <a:rPr lang="en-US" sz="2000" dirty="0">
                <a:solidFill>
                  <a:srgbClr val="7030A0"/>
                </a:solidFill>
                <a:latin typeface="Avenir Book" panose="02000503020000020003" pitchFamily="2" charset="0"/>
              </a:rPr>
              <a:t>Queen Mary University London</a:t>
            </a:r>
          </a:p>
          <a:p>
            <a:pPr algn="ctr"/>
            <a:br>
              <a:rPr lang="en-US" sz="2000" dirty="0">
                <a:solidFill>
                  <a:srgbClr val="7030A0"/>
                </a:solidFill>
                <a:latin typeface="Avenir Book" panose="02000503020000020003" pitchFamily="2" charset="0"/>
              </a:rPr>
            </a:br>
            <a:r>
              <a:rPr lang="en-US" sz="2000" dirty="0" err="1">
                <a:solidFill>
                  <a:srgbClr val="7030A0"/>
                </a:solidFill>
                <a:latin typeface="Avenir Book" panose="02000503020000020003" pitchFamily="2" charset="0"/>
              </a:rPr>
              <a:t>j.agnew-blais@qmul.ac.uk</a:t>
            </a:r>
            <a:br>
              <a:rPr lang="en-US" sz="2800" dirty="0">
                <a:solidFill>
                  <a:srgbClr val="7030A0"/>
                </a:solidFill>
                <a:latin typeface="Avenir Book" panose="02000503020000020003" pitchFamily="2" charset="0"/>
              </a:rPr>
            </a:br>
            <a:endParaRPr lang="en-US" sz="2800" dirty="0">
              <a:solidFill>
                <a:srgbClr val="7030A0"/>
              </a:solidFill>
              <a:latin typeface="Avenir Book" panose="02000503020000020003"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9A2B2D-829E-F356-0E9F-A28A96D91054}"/>
              </a:ext>
            </a:extLst>
          </p:cNvPr>
          <p:cNvSpPr txBox="1">
            <a:spLocks/>
          </p:cNvSpPr>
          <p:nvPr/>
        </p:nvSpPr>
        <p:spPr>
          <a:xfrm>
            <a:off x="509363" y="1325564"/>
            <a:ext cx="11173273" cy="4545215"/>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chemeClr val="tx1"/>
              </a:buClr>
              <a:buNone/>
            </a:pPr>
            <a:r>
              <a:rPr lang="en-US" sz="2200" dirty="0">
                <a:solidFill>
                  <a:schemeClr val="tx1"/>
                </a:solidFill>
                <a:latin typeface="Avenir Book" panose="02000503020000020003" pitchFamily="2" charset="0"/>
              </a:rPr>
              <a:t>Historical bias of ADHD as a disorder affecting boys among clinicians, teachers and parents</a:t>
            </a:r>
          </a:p>
          <a:p>
            <a:pPr lvl="2"/>
            <a:endParaRPr lang="en-US" sz="1800" dirty="0">
              <a:solidFill>
                <a:schemeClr val="tx1"/>
              </a:solidFill>
              <a:latin typeface="Avenir Book" panose="02000503020000020003" pitchFamily="2" charset="0"/>
            </a:endParaRPr>
          </a:p>
          <a:p>
            <a:pPr marL="324000" lvl="1" indent="0">
              <a:buNone/>
            </a:pPr>
            <a:endParaRPr lang="en-US" sz="2200" dirty="0">
              <a:solidFill>
                <a:schemeClr val="tx1"/>
              </a:solidFill>
              <a:latin typeface="Avenir Book" panose="02000503020000020003" pitchFamily="2" charset="0"/>
            </a:endParaRPr>
          </a:p>
        </p:txBody>
      </p:sp>
      <p:sp>
        <p:nvSpPr>
          <p:cNvPr id="3" name="TextBox 2">
            <a:extLst>
              <a:ext uri="{FF2B5EF4-FFF2-40B4-BE49-F238E27FC236}">
                <a16:creationId xmlns:a16="http://schemas.microsoft.com/office/drawing/2014/main" id="{6028187E-8441-78C0-EE5D-DC75F0AE58E0}"/>
              </a:ext>
            </a:extLst>
          </p:cNvPr>
          <p:cNvSpPr txBox="1"/>
          <p:nvPr/>
        </p:nvSpPr>
        <p:spPr>
          <a:xfrm>
            <a:off x="787670" y="2632587"/>
            <a:ext cx="4890460" cy="254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lnSpc>
                <a:spcPct val="150000"/>
              </a:lnSpc>
              <a:buFont typeface="Arial" panose="020B0604020202020204" pitchFamily="34" charset="0"/>
              <a:buChar char="•"/>
            </a:pPr>
            <a:r>
              <a:rPr lang="en-US" sz="1800" dirty="0">
                <a:latin typeface="Avenir Book" panose="02000503020000020003" pitchFamily="2" charset="0"/>
              </a:rPr>
              <a:t>Study presenting clinical vignettes with identical </a:t>
            </a:r>
            <a:r>
              <a:rPr lang="en-US" sz="1800" dirty="0" err="1">
                <a:latin typeface="Avenir Book" panose="02000503020000020003" pitchFamily="2" charset="0"/>
              </a:rPr>
              <a:t>behaviours</a:t>
            </a:r>
            <a:r>
              <a:rPr lang="en-US" sz="1800" dirty="0">
                <a:latin typeface="Avenir Book" panose="02000503020000020003" pitchFamily="2" charset="0"/>
              </a:rPr>
              <a:t> but the gender of the patient varying</a:t>
            </a:r>
          </a:p>
          <a:p>
            <a:pPr marL="285750" indent="-285750">
              <a:lnSpc>
                <a:spcPct val="150000"/>
              </a:lnSpc>
              <a:buFont typeface="Arial" panose="020B0604020202020204" pitchFamily="34" charset="0"/>
              <a:buChar char="•"/>
            </a:pPr>
            <a:r>
              <a:rPr lang="en-US" dirty="0">
                <a:latin typeface="Avenir Book" panose="02000503020000020003" pitchFamily="2" charset="0"/>
              </a:rPr>
              <a:t>C</a:t>
            </a:r>
            <a:r>
              <a:rPr lang="en-US" sz="1800" dirty="0">
                <a:latin typeface="Avenir Book" panose="02000503020000020003" pitchFamily="2" charset="0"/>
              </a:rPr>
              <a:t>linicians 2x more likely to diagnose boys than girls based on identical clinical information (</a:t>
            </a:r>
            <a:r>
              <a:rPr lang="en-US" sz="1800" dirty="0" err="1">
                <a:latin typeface="Avenir Book" panose="02000503020000020003" pitchFamily="2" charset="0"/>
              </a:rPr>
              <a:t>Bruchmuller</a:t>
            </a:r>
            <a:r>
              <a:rPr lang="en-US" sz="1800" dirty="0">
                <a:latin typeface="Avenir Book" panose="02000503020000020003" pitchFamily="2" charset="0"/>
              </a:rPr>
              <a:t> 2012)</a:t>
            </a:r>
          </a:p>
        </p:txBody>
      </p:sp>
      <p:sp>
        <p:nvSpPr>
          <p:cNvPr id="6" name="TextBox 5">
            <a:extLst>
              <a:ext uri="{FF2B5EF4-FFF2-40B4-BE49-F238E27FC236}">
                <a16:creationId xmlns:a16="http://schemas.microsoft.com/office/drawing/2014/main" id="{5336F994-2E2B-F21D-322E-538A4534223C}"/>
              </a:ext>
            </a:extLst>
          </p:cNvPr>
          <p:cNvSpPr txBox="1"/>
          <p:nvPr/>
        </p:nvSpPr>
        <p:spPr>
          <a:xfrm>
            <a:off x="6080349" y="2671049"/>
            <a:ext cx="5736937" cy="3795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indent="-285750">
              <a:lnSpc>
                <a:spcPct val="150000"/>
              </a:lnSpc>
              <a:buFont typeface="Arial" panose="020B0604020202020204" pitchFamily="34" charset="0"/>
              <a:buChar char="•"/>
            </a:pPr>
            <a:r>
              <a:rPr lang="en-US" dirty="0">
                <a:latin typeface="Avenir Book" panose="02000503020000020003" pitchFamily="2" charset="0"/>
              </a:rPr>
              <a:t>Evidence parents and teachers rate boys as more hyperactive even when objective indicators rated them similarly </a:t>
            </a:r>
          </a:p>
          <a:p>
            <a:pPr marL="285750" indent="-285750">
              <a:lnSpc>
                <a:spcPct val="150000"/>
              </a:lnSpc>
              <a:buFont typeface="Arial" panose="020B0604020202020204" pitchFamily="34" charset="0"/>
              <a:buChar char="•"/>
            </a:pPr>
            <a:r>
              <a:rPr lang="en-US" dirty="0">
                <a:latin typeface="Avenir Book" panose="02000503020000020003" pitchFamily="2" charset="0"/>
              </a:rPr>
              <a:t>Study used the </a:t>
            </a:r>
            <a:r>
              <a:rPr lang="en-GB" dirty="0">
                <a:latin typeface="Avenir Book" panose="02000503020000020003" pitchFamily="2" charset="0"/>
              </a:rPr>
              <a:t>Classroom Observation Code used to rate ADHD behaviours by blinded classroom assessors</a:t>
            </a:r>
          </a:p>
          <a:p>
            <a:pPr marL="285750" indent="-285750">
              <a:lnSpc>
                <a:spcPct val="150000"/>
              </a:lnSpc>
              <a:buFont typeface="Arial" panose="020B0604020202020204" pitchFamily="34" charset="0"/>
              <a:buChar char="•"/>
            </a:pPr>
            <a:r>
              <a:rPr lang="en-GB" dirty="0">
                <a:latin typeface="Avenir Book" panose="02000503020000020003" pitchFamily="2" charset="0"/>
              </a:rPr>
              <a:t>Parent &amp; teacher ratings significantly higher for males than females even when ratings by assessor did not differ by sex </a:t>
            </a:r>
            <a:r>
              <a:rPr lang="en-US" dirty="0">
                <a:latin typeface="Avenir Book" panose="02000503020000020003" pitchFamily="2" charset="0"/>
              </a:rPr>
              <a:t>(Meyer 2020)</a:t>
            </a:r>
          </a:p>
        </p:txBody>
      </p:sp>
      <p:sp>
        <p:nvSpPr>
          <p:cNvPr id="7" name="TextBox 6">
            <a:extLst>
              <a:ext uri="{FF2B5EF4-FFF2-40B4-BE49-F238E27FC236}">
                <a16:creationId xmlns:a16="http://schemas.microsoft.com/office/drawing/2014/main" id="{32CF7A9A-FA6D-70B9-4519-6D412584CA3B}"/>
              </a:ext>
            </a:extLst>
          </p:cNvPr>
          <p:cNvSpPr txBox="1"/>
          <p:nvPr/>
        </p:nvSpPr>
        <p:spPr>
          <a:xfrm>
            <a:off x="2369576" y="2240162"/>
            <a:ext cx="4557252" cy="430887"/>
          </a:xfrm>
          <a:prstGeom prst="rect">
            <a:avLst/>
          </a:prstGeom>
          <a:noFill/>
        </p:spPr>
        <p:txBody>
          <a:bodyPr wrap="square" rtlCol="0">
            <a:spAutoFit/>
          </a:bodyPr>
          <a:lstStyle/>
          <a:p>
            <a:r>
              <a:rPr lang="en-US" sz="2200" dirty="0">
                <a:latin typeface="Avenir Book" panose="02000503020000020003" pitchFamily="2" charset="0"/>
              </a:rPr>
              <a:t>Clinicians</a:t>
            </a:r>
          </a:p>
        </p:txBody>
      </p:sp>
      <p:sp>
        <p:nvSpPr>
          <p:cNvPr id="8" name="TextBox 7">
            <a:extLst>
              <a:ext uri="{FF2B5EF4-FFF2-40B4-BE49-F238E27FC236}">
                <a16:creationId xmlns:a16="http://schemas.microsoft.com/office/drawing/2014/main" id="{6A85D2D8-6F89-FEDC-90ED-1D7C5754CB0C}"/>
              </a:ext>
            </a:extLst>
          </p:cNvPr>
          <p:cNvSpPr txBox="1"/>
          <p:nvPr/>
        </p:nvSpPr>
        <p:spPr>
          <a:xfrm>
            <a:off x="7841226" y="2240162"/>
            <a:ext cx="4557252" cy="430887"/>
          </a:xfrm>
          <a:prstGeom prst="rect">
            <a:avLst/>
          </a:prstGeom>
          <a:noFill/>
        </p:spPr>
        <p:txBody>
          <a:bodyPr wrap="square" rtlCol="0">
            <a:spAutoFit/>
          </a:bodyPr>
          <a:lstStyle/>
          <a:p>
            <a:r>
              <a:rPr lang="en-US" sz="2200" dirty="0">
                <a:latin typeface="Avenir Book" panose="02000503020000020003" pitchFamily="2" charset="0"/>
              </a:rPr>
              <a:t>Parents &amp; teachers</a:t>
            </a:r>
          </a:p>
        </p:txBody>
      </p:sp>
      <p:sp>
        <p:nvSpPr>
          <p:cNvPr id="10" name="Rectangle 9">
            <a:extLst>
              <a:ext uri="{FF2B5EF4-FFF2-40B4-BE49-F238E27FC236}">
                <a16:creationId xmlns:a16="http://schemas.microsoft.com/office/drawing/2014/main" id="{84A49B20-C385-D2D5-67DD-EBA0DEBC9598}"/>
              </a:ext>
            </a:extLst>
          </p:cNvPr>
          <p:cNvSpPr/>
          <p:nvPr/>
        </p:nvSpPr>
        <p:spPr>
          <a:xfrm>
            <a:off x="0" y="1"/>
            <a:ext cx="12192000" cy="864096"/>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461226BD-DD3C-B39E-A74C-C54FD92C012B}"/>
              </a:ext>
            </a:extLst>
          </p:cNvPr>
          <p:cNvSpPr>
            <a:spLocks noGrp="1"/>
          </p:cNvSpPr>
          <p:nvPr>
            <p:ph type="title"/>
          </p:nvPr>
        </p:nvSpPr>
        <p:spPr>
          <a:xfrm>
            <a:off x="985685" y="-161190"/>
            <a:ext cx="10515600" cy="1325563"/>
          </a:xfrm>
        </p:spPr>
        <p:txBody>
          <a:bodyPr anchor="ctr">
            <a:normAutofit/>
          </a:bodyPr>
          <a:lstStyle/>
          <a:p>
            <a:pPr algn="ctr"/>
            <a:r>
              <a:rPr lang="en-US" sz="3200" cap="none" dirty="0">
                <a:solidFill>
                  <a:schemeClr val="bg1"/>
                </a:solidFill>
                <a:latin typeface="Avenir Book" panose="02000503020000020003" pitchFamily="2" charset="0"/>
              </a:rPr>
              <a:t>Underdiagnosis in girls</a:t>
            </a:r>
          </a:p>
        </p:txBody>
      </p:sp>
    </p:spTree>
    <p:extLst>
      <p:ext uri="{BB962C8B-B14F-4D97-AF65-F5344CB8AC3E}">
        <p14:creationId xmlns:p14="http://schemas.microsoft.com/office/powerpoint/2010/main" val="300373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9A2B2D-829E-F356-0E9F-A28A96D91054}"/>
              </a:ext>
            </a:extLst>
          </p:cNvPr>
          <p:cNvSpPr txBox="1">
            <a:spLocks/>
          </p:cNvSpPr>
          <p:nvPr/>
        </p:nvSpPr>
        <p:spPr>
          <a:xfrm>
            <a:off x="457810" y="1520170"/>
            <a:ext cx="6599482" cy="490165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4000"/>
              </a:lnSpc>
              <a:buClr>
                <a:schemeClr val="tx1"/>
              </a:buClr>
              <a:buFont typeface="Arial" panose="020B0604020202020204" pitchFamily="34" charset="0"/>
              <a:buChar char="•"/>
            </a:pPr>
            <a:r>
              <a:rPr lang="en-US" sz="2200" dirty="0">
                <a:solidFill>
                  <a:schemeClr val="tx1"/>
                </a:solidFill>
                <a:latin typeface="Avenir Book" panose="02000503020000020003" pitchFamily="2" charset="0"/>
              </a:rPr>
              <a:t>Many (not all) studies find girls are more likely to have predominantly inattentive versus hyperactive symptoms</a:t>
            </a:r>
          </a:p>
          <a:p>
            <a:pPr lvl="1">
              <a:lnSpc>
                <a:spcPct val="114000"/>
              </a:lnSpc>
              <a:buClr>
                <a:schemeClr val="tx1"/>
              </a:buClr>
              <a:buFont typeface="Arial" panose="020B0604020202020204" pitchFamily="34" charset="0"/>
              <a:buChar char="•"/>
            </a:pPr>
            <a:r>
              <a:rPr lang="en-US" sz="2000" dirty="0">
                <a:solidFill>
                  <a:schemeClr val="tx1"/>
                </a:solidFill>
                <a:latin typeface="Avenir Book" panose="02000503020000020003" pitchFamily="2" charset="0"/>
              </a:rPr>
              <a:t>Teachers less likely to raise as a potential problem inattention symptoms vs combined type ADHD</a:t>
            </a:r>
          </a:p>
          <a:p>
            <a:pPr lvl="1">
              <a:lnSpc>
                <a:spcPct val="114000"/>
              </a:lnSpc>
              <a:buClr>
                <a:schemeClr val="tx1"/>
              </a:buClr>
              <a:buFont typeface="Arial" panose="020B0604020202020204" pitchFamily="34" charset="0"/>
              <a:buChar char="•"/>
            </a:pPr>
            <a:r>
              <a:rPr lang="en-GB" sz="2000" b="0" i="0" dirty="0">
                <a:solidFill>
                  <a:srgbClr val="1C1D1E"/>
                </a:solidFill>
                <a:effectLst/>
                <a:latin typeface="Avenir Book" panose="02000503020000020003" pitchFamily="2" charset="0"/>
              </a:rPr>
              <a:t>Teachers particularly important as they may initiate referral for diagnosis raising concerns about a child’s behaviour</a:t>
            </a:r>
            <a:endParaRPr lang="en-US" sz="2000" dirty="0">
              <a:solidFill>
                <a:schemeClr val="tx1"/>
              </a:solidFill>
              <a:latin typeface="Avenir Book" panose="02000503020000020003" pitchFamily="2" charset="0"/>
            </a:endParaRPr>
          </a:p>
        </p:txBody>
      </p:sp>
      <p:sp>
        <p:nvSpPr>
          <p:cNvPr id="8" name="Rectangle 7">
            <a:extLst>
              <a:ext uri="{FF2B5EF4-FFF2-40B4-BE49-F238E27FC236}">
                <a16:creationId xmlns:a16="http://schemas.microsoft.com/office/drawing/2014/main" id="{8F5DF6C4-F48A-BA12-30C1-7654994362AB}"/>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7D3024B-3E77-1316-7347-A0670330E1AA}"/>
              </a:ext>
            </a:extLst>
          </p:cNvPr>
          <p:cNvSpPr txBox="1">
            <a:spLocks/>
          </p:cNvSpPr>
          <p:nvPr/>
        </p:nvSpPr>
        <p:spPr>
          <a:xfrm>
            <a:off x="967521" y="-1464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venir Book" panose="02000503020000020003" pitchFamily="2" charset="0"/>
              </a:rPr>
              <a:t>Underdiagnosis among girls</a:t>
            </a:r>
          </a:p>
        </p:txBody>
      </p:sp>
      <p:pic>
        <p:nvPicPr>
          <p:cNvPr id="12290" name="Picture 2" descr="Figure 1.">
            <a:extLst>
              <a:ext uri="{FF2B5EF4-FFF2-40B4-BE49-F238E27FC236}">
                <a16:creationId xmlns:a16="http://schemas.microsoft.com/office/drawing/2014/main" id="{0C871280-DA83-5BE6-B1E4-50639017C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882" y="1733550"/>
            <a:ext cx="4347308" cy="3390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4B3AC2-EAC5-9E97-3D69-B6CD228AA510}"/>
              </a:ext>
            </a:extLst>
          </p:cNvPr>
          <p:cNvSpPr txBox="1"/>
          <p:nvPr/>
        </p:nvSpPr>
        <p:spPr>
          <a:xfrm>
            <a:off x="8318090" y="6545819"/>
            <a:ext cx="4641463" cy="307777"/>
          </a:xfrm>
          <a:prstGeom prst="rect">
            <a:avLst/>
          </a:prstGeom>
          <a:noFill/>
        </p:spPr>
        <p:txBody>
          <a:bodyPr wrap="square">
            <a:spAutoFit/>
          </a:bodyPr>
          <a:lstStyle/>
          <a:p>
            <a:r>
              <a:rPr lang="en-US" sz="1400" dirty="0">
                <a:latin typeface="Avenir Book" panose="02000503020000020003" pitchFamily="2" charset="0"/>
              </a:rPr>
              <a:t>Biederman 2002, </a:t>
            </a:r>
            <a:r>
              <a:rPr lang="en-US" sz="1400" dirty="0" err="1">
                <a:latin typeface="Avenir Book" panose="02000503020000020003" pitchFamily="2" charset="0"/>
              </a:rPr>
              <a:t>Moldavsky</a:t>
            </a:r>
            <a:r>
              <a:rPr lang="en-US" sz="1400" dirty="0">
                <a:latin typeface="Avenir Book" panose="02000503020000020003" pitchFamily="2" charset="0"/>
              </a:rPr>
              <a:t> 2012, </a:t>
            </a:r>
            <a:r>
              <a:rPr lang="en-US" sz="1400" dirty="0" err="1">
                <a:latin typeface="Avenir Book" panose="02000503020000020003" pitchFamily="2" charset="0"/>
              </a:rPr>
              <a:t>Sayal</a:t>
            </a:r>
            <a:r>
              <a:rPr lang="en-US" sz="1400" dirty="0">
                <a:latin typeface="Avenir Book" panose="02000503020000020003" pitchFamily="2" charset="0"/>
              </a:rPr>
              <a:t> 2006</a:t>
            </a:r>
            <a:endParaRPr lang="en-US" sz="1400" dirty="0"/>
          </a:p>
        </p:txBody>
      </p:sp>
    </p:spTree>
    <p:extLst>
      <p:ext uri="{BB962C8B-B14F-4D97-AF65-F5344CB8AC3E}">
        <p14:creationId xmlns:p14="http://schemas.microsoft.com/office/powerpoint/2010/main" val="267582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9A2B2D-829E-F356-0E9F-A28A96D91054}"/>
              </a:ext>
            </a:extLst>
          </p:cNvPr>
          <p:cNvSpPr txBox="1">
            <a:spLocks/>
          </p:cNvSpPr>
          <p:nvPr/>
        </p:nvSpPr>
        <p:spPr>
          <a:xfrm>
            <a:off x="344262" y="1469654"/>
            <a:ext cx="11232265" cy="4454298"/>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10000"/>
              </a:lnSpc>
              <a:buClr>
                <a:schemeClr val="tx1"/>
              </a:buClr>
              <a:buNone/>
            </a:pPr>
            <a:r>
              <a:rPr lang="en-US" sz="2400" dirty="0">
                <a:solidFill>
                  <a:schemeClr val="tx1"/>
                </a:solidFill>
                <a:latin typeface="Avenir Book" panose="02000503020000020003" pitchFamily="2" charset="0"/>
              </a:rPr>
              <a:t>ADHD symptom description reflects more “male” </a:t>
            </a:r>
            <a:r>
              <a:rPr lang="en-US" sz="2400" dirty="0" err="1">
                <a:solidFill>
                  <a:schemeClr val="tx1"/>
                </a:solidFill>
                <a:latin typeface="Avenir Book" panose="02000503020000020003" pitchFamily="2" charset="0"/>
              </a:rPr>
              <a:t>behaviours</a:t>
            </a:r>
            <a:endParaRPr lang="en-GB" sz="2400" dirty="0">
              <a:solidFill>
                <a:schemeClr val="tx1"/>
              </a:solidFill>
              <a:effectLst/>
              <a:latin typeface="Avenir Book" panose="02000503020000020003" pitchFamily="2" charset="0"/>
            </a:endParaRPr>
          </a:p>
          <a:p>
            <a:pPr lvl="1">
              <a:lnSpc>
                <a:spcPct val="110000"/>
              </a:lnSpc>
              <a:buClr>
                <a:schemeClr val="tx1"/>
              </a:buClr>
              <a:buFont typeface="Arial" panose="020B0604020202020204" pitchFamily="34" charset="0"/>
              <a:buChar char="•"/>
            </a:pPr>
            <a:r>
              <a:rPr lang="en-GB" sz="2200" dirty="0">
                <a:solidFill>
                  <a:schemeClr val="tx1"/>
                </a:solidFill>
                <a:effectLst/>
                <a:latin typeface="Avenir Book" panose="02000503020000020003" pitchFamily="2" charset="0"/>
              </a:rPr>
              <a:t>Many early studies of ADHD that helped </a:t>
            </a:r>
            <a:r>
              <a:rPr lang="en-GB" sz="2200" dirty="0">
                <a:solidFill>
                  <a:schemeClr val="tx1"/>
                </a:solidFill>
                <a:latin typeface="Avenir Book" panose="02000503020000020003" pitchFamily="2" charset="0"/>
              </a:rPr>
              <a:t>establish the ADHD criteria included all boys or </a:t>
            </a:r>
            <a:r>
              <a:rPr lang="en-GB" sz="2200" dirty="0">
                <a:solidFill>
                  <a:schemeClr val="tx1"/>
                </a:solidFill>
                <a:effectLst/>
                <a:latin typeface="Avenir Book" panose="02000503020000020003" pitchFamily="2" charset="0"/>
              </a:rPr>
              <a:t>had extremely small female subsamples </a:t>
            </a:r>
          </a:p>
          <a:p>
            <a:pPr lvl="2">
              <a:lnSpc>
                <a:spcPct val="110000"/>
              </a:lnSpc>
              <a:buClr>
                <a:schemeClr val="tx1"/>
              </a:buClr>
              <a:buFont typeface="Arial" panose="020B0604020202020204" pitchFamily="34" charset="0"/>
              <a:buChar char="•"/>
            </a:pPr>
            <a:r>
              <a:rPr lang="en-GB" sz="1800" b="0" i="0" dirty="0">
                <a:solidFill>
                  <a:srgbClr val="000000"/>
                </a:solidFill>
                <a:effectLst/>
                <a:latin typeface="Avenir Book" panose="02000503020000020003" pitchFamily="2" charset="0"/>
              </a:rPr>
              <a:t>DSM-IV criteria for ADHD are based primarily on observations of males and the DSM-5 field studies included a greater percentage of males </a:t>
            </a:r>
            <a:endParaRPr lang="en-GB" sz="1800" dirty="0">
              <a:solidFill>
                <a:schemeClr val="tx1"/>
              </a:solidFill>
              <a:effectLst/>
              <a:latin typeface="Avenir Book" panose="02000503020000020003" pitchFamily="2" charset="0"/>
            </a:endParaRPr>
          </a:p>
          <a:p>
            <a:pPr lvl="1">
              <a:lnSpc>
                <a:spcPct val="110000"/>
              </a:lnSpc>
              <a:buClr>
                <a:schemeClr val="tx1"/>
              </a:buClr>
              <a:buFont typeface="Arial" panose="020B0604020202020204" pitchFamily="34" charset="0"/>
              <a:buChar char="•"/>
            </a:pPr>
            <a:r>
              <a:rPr lang="en-US" sz="2200" dirty="0">
                <a:solidFill>
                  <a:schemeClr val="tx1"/>
                </a:solidFill>
                <a:latin typeface="Avenir Book" panose="02000503020000020003" pitchFamily="2" charset="0"/>
              </a:rPr>
              <a:t>Thus, the ADHD symptom description may itself be biases towards a more “male” presentation </a:t>
            </a:r>
          </a:p>
          <a:p>
            <a:pPr lvl="2">
              <a:lnSpc>
                <a:spcPct val="110000"/>
              </a:lnSpc>
              <a:buClr>
                <a:schemeClr val="tx1"/>
              </a:buClr>
              <a:buFont typeface="Arial" panose="020B0604020202020204" pitchFamily="34" charset="0"/>
              <a:buChar char="•"/>
            </a:pPr>
            <a:r>
              <a:rPr lang="en-US" sz="1800" dirty="0">
                <a:solidFill>
                  <a:schemeClr val="tx1"/>
                </a:solidFill>
                <a:latin typeface="Avenir Book" panose="02000503020000020003" pitchFamily="2" charset="0"/>
              </a:rPr>
              <a:t>E.g. physical overactivity vs excessive talkativeness</a:t>
            </a:r>
          </a:p>
          <a:p>
            <a:pPr>
              <a:lnSpc>
                <a:spcPct val="110000"/>
              </a:lnSpc>
              <a:buClr>
                <a:schemeClr val="tx1"/>
              </a:buClr>
              <a:buFont typeface="Arial" panose="020B0604020202020204" pitchFamily="34" charset="0"/>
              <a:buChar char="•"/>
            </a:pPr>
            <a:endParaRPr lang="en-US" sz="2200" dirty="0">
              <a:solidFill>
                <a:schemeClr val="tx1"/>
              </a:solidFill>
              <a:latin typeface="Avenir Book" panose="02000503020000020003" pitchFamily="2" charset="0"/>
            </a:endParaRPr>
          </a:p>
        </p:txBody>
      </p:sp>
      <p:sp>
        <p:nvSpPr>
          <p:cNvPr id="8" name="Rectangle 7">
            <a:extLst>
              <a:ext uri="{FF2B5EF4-FFF2-40B4-BE49-F238E27FC236}">
                <a16:creationId xmlns:a16="http://schemas.microsoft.com/office/drawing/2014/main" id="{8F5DF6C4-F48A-BA12-30C1-7654994362AB}"/>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7D3024B-3E77-1316-7347-A0670330E1AA}"/>
              </a:ext>
            </a:extLst>
          </p:cNvPr>
          <p:cNvSpPr txBox="1">
            <a:spLocks/>
          </p:cNvSpPr>
          <p:nvPr/>
        </p:nvSpPr>
        <p:spPr>
          <a:xfrm>
            <a:off x="967521" y="-1464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venir Book" panose="02000503020000020003" pitchFamily="2" charset="0"/>
              </a:rPr>
              <a:t>Underdiagnosis among girls</a:t>
            </a:r>
          </a:p>
        </p:txBody>
      </p:sp>
      <p:sp>
        <p:nvSpPr>
          <p:cNvPr id="4" name="TextBox 3">
            <a:extLst>
              <a:ext uri="{FF2B5EF4-FFF2-40B4-BE49-F238E27FC236}">
                <a16:creationId xmlns:a16="http://schemas.microsoft.com/office/drawing/2014/main" id="{517CA5DD-EAD7-2F2E-03F6-829A4B06ACBE}"/>
              </a:ext>
            </a:extLst>
          </p:cNvPr>
          <p:cNvSpPr txBox="1"/>
          <p:nvPr/>
        </p:nvSpPr>
        <p:spPr>
          <a:xfrm>
            <a:off x="7668127" y="6545819"/>
            <a:ext cx="5085347" cy="307777"/>
          </a:xfrm>
          <a:prstGeom prst="rect">
            <a:avLst/>
          </a:prstGeom>
          <a:noFill/>
        </p:spPr>
        <p:txBody>
          <a:bodyPr wrap="square">
            <a:spAutoFit/>
          </a:bodyPr>
          <a:lstStyle/>
          <a:p>
            <a:r>
              <a:rPr lang="en-US" sz="1400" dirty="0">
                <a:solidFill>
                  <a:schemeClr val="tx1"/>
                </a:solidFill>
                <a:latin typeface="Avenir Book" panose="02000503020000020003" pitchFamily="2" charset="0"/>
              </a:rPr>
              <a:t>Lahey 1994, Barkley 2002, Clarke 2013, Mowlem 2019</a:t>
            </a:r>
            <a:endParaRPr lang="en-US" sz="1400" dirty="0"/>
          </a:p>
        </p:txBody>
      </p:sp>
      <p:pic>
        <p:nvPicPr>
          <p:cNvPr id="13314" name="Picture 2" descr="How a Psychiatrist Can Help Your Child - Comprehensive MedPsych Systems">
            <a:extLst>
              <a:ext uri="{FF2B5EF4-FFF2-40B4-BE49-F238E27FC236}">
                <a16:creationId xmlns:a16="http://schemas.microsoft.com/office/drawing/2014/main" id="{C545C188-2CCC-435B-99BA-8D4368315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390096"/>
            <a:ext cx="2873916" cy="186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12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9A2B2D-829E-F356-0E9F-A28A96D91054}"/>
              </a:ext>
            </a:extLst>
          </p:cNvPr>
          <p:cNvSpPr txBox="1">
            <a:spLocks/>
          </p:cNvSpPr>
          <p:nvPr/>
        </p:nvSpPr>
        <p:spPr>
          <a:xfrm>
            <a:off x="609188" y="1520421"/>
            <a:ext cx="11232265" cy="4454298"/>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20000"/>
              </a:lnSpc>
              <a:buClr>
                <a:schemeClr val="tx1"/>
              </a:buClr>
              <a:buFont typeface="Arial" panose="020B0604020202020204" pitchFamily="34" charset="0"/>
              <a:buChar char="•"/>
            </a:pPr>
            <a:r>
              <a:rPr lang="en-US" sz="2200" dirty="0">
                <a:solidFill>
                  <a:schemeClr val="tx1"/>
                </a:solidFill>
                <a:latin typeface="Avenir Book" panose="02000503020000020003" pitchFamily="2" charset="0"/>
              </a:rPr>
              <a:t>Some studies find girls with ADHD are less likely to exhibit co-morbid disruptive </a:t>
            </a:r>
            <a:r>
              <a:rPr lang="en-US" sz="2200" dirty="0" err="1">
                <a:solidFill>
                  <a:schemeClr val="tx1"/>
                </a:solidFill>
                <a:latin typeface="Avenir Book" panose="02000503020000020003" pitchFamily="2" charset="0"/>
              </a:rPr>
              <a:t>behaviours</a:t>
            </a:r>
            <a:r>
              <a:rPr lang="en-US" sz="2200" dirty="0">
                <a:solidFill>
                  <a:schemeClr val="tx1"/>
                </a:solidFill>
                <a:latin typeface="Avenir Book" panose="02000503020000020003" pitchFamily="2" charset="0"/>
              </a:rPr>
              <a:t> (</a:t>
            </a:r>
            <a:r>
              <a:rPr lang="en-US" sz="2200" dirty="0" err="1">
                <a:solidFill>
                  <a:schemeClr val="tx1"/>
                </a:solidFill>
                <a:latin typeface="Avenir Book" panose="02000503020000020003" pitchFamily="2" charset="0"/>
              </a:rPr>
              <a:t>Gaub</a:t>
            </a:r>
            <a:r>
              <a:rPr lang="en-US" sz="2200" dirty="0">
                <a:solidFill>
                  <a:schemeClr val="tx1"/>
                </a:solidFill>
                <a:latin typeface="Avenir Book" panose="02000503020000020003" pitchFamily="2" charset="0"/>
              </a:rPr>
              <a:t> 1997)</a:t>
            </a:r>
          </a:p>
          <a:p>
            <a:pPr lvl="1">
              <a:lnSpc>
                <a:spcPct val="120000"/>
              </a:lnSpc>
              <a:buClr>
                <a:schemeClr val="tx1"/>
              </a:buClr>
              <a:buFont typeface="Arial" panose="020B0604020202020204" pitchFamily="34" charset="0"/>
              <a:buChar char="•"/>
            </a:pPr>
            <a:r>
              <a:rPr lang="en-US" sz="2000" dirty="0">
                <a:solidFill>
                  <a:schemeClr val="tx1"/>
                </a:solidFill>
                <a:latin typeface="Avenir Book" panose="02000503020000020003" pitchFamily="2" charset="0"/>
              </a:rPr>
              <a:t>Boys more likely to have comorbid conduct disorder </a:t>
            </a:r>
          </a:p>
          <a:p>
            <a:pPr lvl="1">
              <a:lnSpc>
                <a:spcPct val="120000"/>
              </a:lnSpc>
              <a:buClr>
                <a:schemeClr val="tx1"/>
              </a:buClr>
              <a:buFont typeface="Arial" panose="020B0604020202020204" pitchFamily="34" charset="0"/>
              <a:buChar char="•"/>
            </a:pPr>
            <a:r>
              <a:rPr lang="en-US" sz="2000" dirty="0">
                <a:solidFill>
                  <a:schemeClr val="tx1"/>
                </a:solidFill>
                <a:latin typeface="Avenir Book" panose="02000503020000020003" pitchFamily="2" charset="0"/>
              </a:rPr>
              <a:t>Boys exhibiting higher levels of externalizing </a:t>
            </a:r>
            <a:r>
              <a:rPr lang="en-US" sz="2000" dirty="0" err="1">
                <a:solidFill>
                  <a:schemeClr val="tx1"/>
                </a:solidFill>
                <a:latin typeface="Avenir Book" panose="02000503020000020003" pitchFamily="2" charset="0"/>
              </a:rPr>
              <a:t>behaviour</a:t>
            </a:r>
            <a:endParaRPr lang="en-US" sz="2000" dirty="0">
              <a:solidFill>
                <a:schemeClr val="tx1"/>
              </a:solidFill>
              <a:latin typeface="Avenir Book" panose="02000503020000020003" pitchFamily="2" charset="0"/>
            </a:endParaRPr>
          </a:p>
          <a:p>
            <a:pPr lvl="1">
              <a:lnSpc>
                <a:spcPct val="120000"/>
              </a:lnSpc>
              <a:buClr>
                <a:schemeClr val="tx1"/>
              </a:buClr>
              <a:buFont typeface="Arial" panose="020B0604020202020204" pitchFamily="34" charset="0"/>
              <a:buChar char="•"/>
            </a:pPr>
            <a:endParaRPr lang="en-US" sz="2000" dirty="0">
              <a:solidFill>
                <a:schemeClr val="tx1"/>
              </a:solidFill>
              <a:latin typeface="Avenir Book" panose="02000503020000020003" pitchFamily="2" charset="0"/>
            </a:endParaRPr>
          </a:p>
          <a:p>
            <a:pPr>
              <a:lnSpc>
                <a:spcPct val="120000"/>
              </a:lnSpc>
              <a:buClr>
                <a:schemeClr val="tx1"/>
              </a:buClr>
              <a:buFont typeface="Arial" panose="020B0604020202020204" pitchFamily="34" charset="0"/>
              <a:buChar char="•"/>
            </a:pPr>
            <a:r>
              <a:rPr lang="en-US" sz="2200" dirty="0">
                <a:solidFill>
                  <a:schemeClr val="tx1"/>
                </a:solidFill>
                <a:latin typeface="Avenir Book" panose="02000503020000020003" pitchFamily="2" charset="0"/>
              </a:rPr>
              <a:t>More recent findings on this are inconsistent:</a:t>
            </a:r>
          </a:p>
          <a:p>
            <a:pPr lvl="1">
              <a:lnSpc>
                <a:spcPct val="120000"/>
              </a:lnSpc>
              <a:buClr>
                <a:schemeClr val="tx1"/>
              </a:buClr>
              <a:buFont typeface="Arial" panose="020B0604020202020204" pitchFamily="34" charset="0"/>
              <a:buChar char="•"/>
            </a:pPr>
            <a:r>
              <a:rPr lang="en-US" sz="2000" dirty="0">
                <a:solidFill>
                  <a:schemeClr val="tx1"/>
                </a:solidFill>
                <a:latin typeface="Avenir Book" panose="02000503020000020003" pitchFamily="2" charset="0"/>
              </a:rPr>
              <a:t>Several studies (</a:t>
            </a:r>
            <a:r>
              <a:rPr lang="en-US" sz="2000" dirty="0" err="1">
                <a:solidFill>
                  <a:schemeClr val="tx1"/>
                </a:solidFill>
                <a:latin typeface="Avenir Book" panose="02000503020000020003" pitchFamily="2" charset="0"/>
              </a:rPr>
              <a:t>Graetz</a:t>
            </a:r>
            <a:r>
              <a:rPr lang="en-US" sz="2000" dirty="0">
                <a:solidFill>
                  <a:schemeClr val="tx1"/>
                </a:solidFill>
                <a:latin typeface="Avenir Book" panose="02000503020000020003" pitchFamily="2" charset="0"/>
              </a:rPr>
              <a:t> 2005, Levy 2005, </a:t>
            </a:r>
            <a:r>
              <a:rPr lang="en-US" sz="2000" dirty="0" err="1">
                <a:solidFill>
                  <a:schemeClr val="tx1"/>
                </a:solidFill>
                <a:latin typeface="Avenir Book" panose="02000503020000020003" pitchFamily="2" charset="0"/>
              </a:rPr>
              <a:t>Bauermeister</a:t>
            </a:r>
            <a:r>
              <a:rPr lang="en-US" sz="2000" dirty="0">
                <a:solidFill>
                  <a:schemeClr val="tx1"/>
                </a:solidFill>
                <a:latin typeface="Avenir Book" panose="02000503020000020003" pitchFamily="2" charset="0"/>
              </a:rPr>
              <a:t> 2007)                                                  find no difference in the rates of disruptive disorders between girls and boys</a:t>
            </a:r>
          </a:p>
          <a:p>
            <a:pPr>
              <a:lnSpc>
                <a:spcPct val="114000"/>
              </a:lnSpc>
              <a:buClr>
                <a:schemeClr val="tx1"/>
              </a:buClr>
              <a:buFont typeface="Arial" panose="020B0604020202020204" pitchFamily="34" charset="0"/>
              <a:buChar char="•"/>
            </a:pPr>
            <a:endParaRPr lang="en-US" sz="2200" dirty="0">
              <a:solidFill>
                <a:schemeClr val="tx1"/>
              </a:solidFill>
              <a:latin typeface="Avenir Book" panose="02000503020000020003" pitchFamily="2" charset="0"/>
            </a:endParaRPr>
          </a:p>
        </p:txBody>
      </p:sp>
      <p:sp>
        <p:nvSpPr>
          <p:cNvPr id="8" name="Rectangle 7">
            <a:extLst>
              <a:ext uri="{FF2B5EF4-FFF2-40B4-BE49-F238E27FC236}">
                <a16:creationId xmlns:a16="http://schemas.microsoft.com/office/drawing/2014/main" id="{8F5DF6C4-F48A-BA12-30C1-7654994362AB}"/>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7D3024B-3E77-1316-7347-A0670330E1AA}"/>
              </a:ext>
            </a:extLst>
          </p:cNvPr>
          <p:cNvSpPr txBox="1">
            <a:spLocks/>
          </p:cNvSpPr>
          <p:nvPr/>
        </p:nvSpPr>
        <p:spPr>
          <a:xfrm>
            <a:off x="967521" y="-1464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venir Book" panose="02000503020000020003" pitchFamily="2" charset="0"/>
              </a:rPr>
              <a:t>Underdiagnosis among girls</a:t>
            </a:r>
          </a:p>
        </p:txBody>
      </p:sp>
      <p:pic>
        <p:nvPicPr>
          <p:cNvPr id="14338" name="Picture 2" descr="The 15 Best Bird-Flipping Moments in Sports | News, Scores, Highlights,  Stats, and Rumors | Bleacher Report">
            <a:extLst>
              <a:ext uri="{FF2B5EF4-FFF2-40B4-BE49-F238E27FC236}">
                <a16:creationId xmlns:a16="http://schemas.microsoft.com/office/drawing/2014/main" id="{A3DD3473-5B1B-28E3-2636-C9A1A02FA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987" y="2564411"/>
            <a:ext cx="2308540" cy="172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60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9A2B2D-829E-F356-0E9F-A28A96D91054}"/>
              </a:ext>
            </a:extLst>
          </p:cNvPr>
          <p:cNvSpPr txBox="1">
            <a:spLocks/>
          </p:cNvSpPr>
          <p:nvPr/>
        </p:nvSpPr>
        <p:spPr>
          <a:xfrm>
            <a:off x="398463" y="1390525"/>
            <a:ext cx="9106611" cy="537467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14000"/>
              </a:lnSpc>
              <a:buClr>
                <a:schemeClr val="tx1"/>
              </a:buClr>
              <a:buNone/>
            </a:pPr>
            <a:r>
              <a:rPr lang="en-US" sz="2400" dirty="0">
                <a:solidFill>
                  <a:schemeClr val="tx1"/>
                </a:solidFill>
                <a:latin typeface="Avenir Book" panose="02000503020000020003" pitchFamily="2" charset="0"/>
              </a:rPr>
              <a:t>Girls more likely to exhibit ‘prosocial’ </a:t>
            </a:r>
            <a:r>
              <a:rPr lang="en-US" sz="2400" dirty="0" err="1">
                <a:solidFill>
                  <a:schemeClr val="tx1"/>
                </a:solidFill>
                <a:latin typeface="Avenir Book" panose="02000503020000020003" pitchFamily="2" charset="0"/>
              </a:rPr>
              <a:t>behaviour</a:t>
            </a:r>
            <a:endParaRPr lang="en-US" sz="2400" dirty="0">
              <a:solidFill>
                <a:schemeClr val="tx1"/>
              </a:solidFill>
              <a:latin typeface="Avenir Book" panose="02000503020000020003" pitchFamily="2" charset="0"/>
            </a:endParaRPr>
          </a:p>
          <a:p>
            <a:pPr lvl="1">
              <a:lnSpc>
                <a:spcPct val="114000"/>
              </a:lnSpc>
              <a:buClr>
                <a:schemeClr val="tx1"/>
              </a:buClr>
              <a:buFont typeface="Arial" panose="020B0604020202020204" pitchFamily="34" charset="0"/>
              <a:buChar char="•"/>
            </a:pPr>
            <a:r>
              <a:rPr lang="en-US" sz="2200" dirty="0">
                <a:solidFill>
                  <a:schemeClr val="tx1"/>
                </a:solidFill>
                <a:latin typeface="Avenir Book" panose="02000503020000020003" pitchFamily="2" charset="0"/>
              </a:rPr>
              <a:t>Study comparing boys and girls who met diagnostic criteria for ADHD to those with high levels of ADHD symptoms, but no ADHD diagnosis</a:t>
            </a:r>
          </a:p>
          <a:p>
            <a:pPr lvl="1">
              <a:lnSpc>
                <a:spcPct val="114000"/>
              </a:lnSpc>
              <a:buClr>
                <a:schemeClr val="tx1"/>
              </a:buClr>
              <a:buFont typeface="Arial" panose="020B0604020202020204" pitchFamily="34" charset="0"/>
              <a:buChar char="•"/>
            </a:pPr>
            <a:r>
              <a:rPr lang="en-US" sz="2400" dirty="0">
                <a:solidFill>
                  <a:schemeClr val="tx1"/>
                </a:solidFill>
                <a:latin typeface="Avenir Book" panose="02000503020000020003" pitchFamily="2" charset="0"/>
              </a:rPr>
              <a:t>What other elements (impairment, other </a:t>
            </a:r>
            <a:r>
              <a:rPr lang="en-US" sz="2400" dirty="0" err="1">
                <a:solidFill>
                  <a:schemeClr val="tx1"/>
                </a:solidFill>
                <a:latin typeface="Avenir Book" panose="02000503020000020003" pitchFamily="2" charset="0"/>
              </a:rPr>
              <a:t>behavioural</a:t>
            </a:r>
            <a:r>
              <a:rPr lang="en-US" sz="2400" dirty="0">
                <a:solidFill>
                  <a:schemeClr val="tx1"/>
                </a:solidFill>
                <a:latin typeface="Avenir Book" panose="02000503020000020003" pitchFamily="2" charset="0"/>
              </a:rPr>
              <a:t> problems) associated with diagnosis?</a:t>
            </a:r>
          </a:p>
          <a:p>
            <a:pPr lvl="2">
              <a:lnSpc>
                <a:spcPct val="114000"/>
              </a:lnSpc>
              <a:buClr>
                <a:schemeClr val="tx1"/>
              </a:buClr>
              <a:buFont typeface="Arial" panose="020B0604020202020204" pitchFamily="34" charset="0"/>
              <a:buChar char="•"/>
            </a:pPr>
            <a:r>
              <a:rPr lang="en-GB" sz="2000" dirty="0">
                <a:solidFill>
                  <a:srgbClr val="000000"/>
                </a:solidFill>
                <a:latin typeface="Avenir Book" panose="02000503020000020003" pitchFamily="2" charset="0"/>
              </a:rPr>
              <a:t>I</a:t>
            </a:r>
            <a:r>
              <a:rPr lang="en-GB" sz="2000" b="0" i="0" dirty="0">
                <a:solidFill>
                  <a:srgbClr val="000000"/>
                </a:solidFill>
                <a:effectLst/>
                <a:latin typeface="Avenir Book" panose="02000503020000020003" pitchFamily="2" charset="0"/>
              </a:rPr>
              <a:t>n the presence of positive social behaviour, girls’ symptoms may be ‘masked’ making them appear less impaired, which could reduce the likelihood of girls with ADHD symptoms being referred</a:t>
            </a:r>
            <a:endParaRPr lang="en-US" sz="2000" dirty="0">
              <a:solidFill>
                <a:schemeClr val="tx1"/>
              </a:solidFill>
              <a:latin typeface="Avenir Book" panose="02000503020000020003" pitchFamily="2" charset="0"/>
            </a:endParaRPr>
          </a:p>
        </p:txBody>
      </p:sp>
      <p:sp>
        <p:nvSpPr>
          <p:cNvPr id="8" name="Rectangle 7">
            <a:extLst>
              <a:ext uri="{FF2B5EF4-FFF2-40B4-BE49-F238E27FC236}">
                <a16:creationId xmlns:a16="http://schemas.microsoft.com/office/drawing/2014/main" id="{8F5DF6C4-F48A-BA12-30C1-7654994362AB}"/>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7D3024B-3E77-1316-7347-A0670330E1AA}"/>
              </a:ext>
            </a:extLst>
          </p:cNvPr>
          <p:cNvSpPr txBox="1">
            <a:spLocks/>
          </p:cNvSpPr>
          <p:nvPr/>
        </p:nvSpPr>
        <p:spPr>
          <a:xfrm>
            <a:off x="967521" y="-1464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venir Book" panose="02000503020000020003" pitchFamily="2" charset="0"/>
              </a:rPr>
              <a:t>Underdiagnosis among girls</a:t>
            </a:r>
          </a:p>
        </p:txBody>
      </p:sp>
      <p:sp>
        <p:nvSpPr>
          <p:cNvPr id="4" name="TextBox 3">
            <a:extLst>
              <a:ext uri="{FF2B5EF4-FFF2-40B4-BE49-F238E27FC236}">
                <a16:creationId xmlns:a16="http://schemas.microsoft.com/office/drawing/2014/main" id="{671EA724-7CF3-8A63-C22D-541EF7BE4990}"/>
              </a:ext>
            </a:extLst>
          </p:cNvPr>
          <p:cNvSpPr txBox="1"/>
          <p:nvPr/>
        </p:nvSpPr>
        <p:spPr>
          <a:xfrm>
            <a:off x="10772273" y="6435813"/>
            <a:ext cx="2430379" cy="329386"/>
          </a:xfrm>
          <a:prstGeom prst="rect">
            <a:avLst/>
          </a:prstGeom>
          <a:noFill/>
        </p:spPr>
        <p:txBody>
          <a:bodyPr wrap="square">
            <a:spAutoFit/>
          </a:bodyPr>
          <a:lstStyle/>
          <a:p>
            <a:pPr>
              <a:lnSpc>
                <a:spcPct val="114000"/>
              </a:lnSpc>
              <a:buClr>
                <a:schemeClr val="tx1"/>
              </a:buClr>
            </a:pPr>
            <a:r>
              <a:rPr lang="en-US" sz="1400" dirty="0">
                <a:solidFill>
                  <a:schemeClr val="tx1"/>
                </a:solidFill>
                <a:latin typeface="Avenir Book" panose="02000503020000020003" pitchFamily="2" charset="0"/>
              </a:rPr>
              <a:t>Mowlem 2019</a:t>
            </a:r>
          </a:p>
        </p:txBody>
      </p:sp>
      <p:pic>
        <p:nvPicPr>
          <p:cNvPr id="23554" name="Picture 2" descr="28,185 Little Girl Helping Stock Photos - Free &amp; Royalty-Free Stock Photos  from Dreamstime">
            <a:extLst>
              <a:ext uri="{FF2B5EF4-FFF2-40B4-BE49-F238E27FC236}">
                <a16:creationId xmlns:a16="http://schemas.microsoft.com/office/drawing/2014/main" id="{603F6207-6B8E-802E-F9CB-F7DA74272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7145" y="2170005"/>
            <a:ext cx="2446240" cy="244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261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9A2B2D-829E-F356-0E9F-A28A96D91054}"/>
              </a:ext>
            </a:extLst>
          </p:cNvPr>
          <p:cNvSpPr txBox="1">
            <a:spLocks/>
          </p:cNvSpPr>
          <p:nvPr/>
        </p:nvSpPr>
        <p:spPr>
          <a:xfrm>
            <a:off x="395195" y="1283829"/>
            <a:ext cx="11401610" cy="536868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4000"/>
              </a:lnSpc>
              <a:buClr>
                <a:schemeClr val="tx1"/>
              </a:buClr>
              <a:buFont typeface="Arial" panose="020B0604020202020204" pitchFamily="34" charset="0"/>
              <a:buChar char="•"/>
            </a:pPr>
            <a:r>
              <a:rPr lang="en-US" sz="2600" dirty="0">
                <a:solidFill>
                  <a:schemeClr val="tx1"/>
                </a:solidFill>
                <a:latin typeface="Avenir Book" panose="02000503020000020003" pitchFamily="2" charset="0"/>
              </a:rPr>
              <a:t>Women diagnosed at later ages </a:t>
            </a:r>
          </a:p>
          <a:p>
            <a:pPr lvl="1">
              <a:lnSpc>
                <a:spcPct val="114000"/>
              </a:lnSpc>
              <a:buClr>
                <a:schemeClr val="tx1"/>
              </a:buClr>
              <a:buFont typeface="Arial" panose="020B0604020202020204" pitchFamily="34" charset="0"/>
              <a:buChar char="•"/>
            </a:pPr>
            <a:r>
              <a:rPr lang="en-GB" sz="2000" b="0" i="0" dirty="0">
                <a:solidFill>
                  <a:srgbClr val="212121"/>
                </a:solidFill>
                <a:effectLst/>
                <a:latin typeface="Avenir Book" panose="02000503020000020003" pitchFamily="2" charset="0"/>
              </a:rPr>
              <a:t>Incidence peaked earlier in boys than girls in ADHD (8 vs 17 years of age) </a:t>
            </a:r>
          </a:p>
          <a:p>
            <a:pPr>
              <a:lnSpc>
                <a:spcPct val="114000"/>
              </a:lnSpc>
              <a:buClr>
                <a:schemeClr val="tx1"/>
              </a:buClr>
              <a:buFont typeface="Arial" panose="020B0604020202020204" pitchFamily="34" charset="0"/>
              <a:buChar char="•"/>
            </a:pPr>
            <a:r>
              <a:rPr lang="en-US" sz="2600" dirty="0">
                <a:solidFill>
                  <a:schemeClr val="tx1"/>
                </a:solidFill>
                <a:latin typeface="Avenir Book" panose="02000503020000020003" pitchFamily="2" charset="0"/>
              </a:rPr>
              <a:t>Already have more comorbidities:</a:t>
            </a:r>
          </a:p>
          <a:p>
            <a:pPr lvl="1">
              <a:lnSpc>
                <a:spcPct val="114000"/>
              </a:lnSpc>
              <a:buClr>
                <a:schemeClr val="tx1"/>
              </a:buClr>
              <a:buFont typeface="Arial" panose="020B0604020202020204" pitchFamily="34" charset="0"/>
              <a:buChar char="•"/>
            </a:pPr>
            <a:r>
              <a:rPr lang="en-US" sz="2000" dirty="0">
                <a:solidFill>
                  <a:schemeClr val="tx1"/>
                </a:solidFill>
                <a:latin typeface="Avenir Book" panose="02000503020000020003" pitchFamily="2" charset="0"/>
              </a:rPr>
              <a:t>Study from Stockholm finds women presenting with ADHD have significantly more comorbid anxiety, mood and substance use disorders compared to men </a:t>
            </a:r>
          </a:p>
          <a:p>
            <a:pPr>
              <a:lnSpc>
                <a:spcPct val="114000"/>
              </a:lnSpc>
              <a:buClr>
                <a:schemeClr val="tx1"/>
              </a:buClr>
              <a:buFont typeface="Arial" panose="020B0604020202020204" pitchFamily="34" charset="0"/>
              <a:buChar char="•"/>
            </a:pPr>
            <a:r>
              <a:rPr lang="en-US" sz="2600" dirty="0">
                <a:solidFill>
                  <a:schemeClr val="tx1"/>
                </a:solidFill>
                <a:latin typeface="Avenir Book" panose="02000503020000020003" pitchFamily="2" charset="0"/>
              </a:rPr>
              <a:t>Anecdotally, this is something women talked about a lot</a:t>
            </a:r>
          </a:p>
          <a:p>
            <a:pPr lvl="1">
              <a:lnSpc>
                <a:spcPct val="114000"/>
              </a:lnSpc>
              <a:buClr>
                <a:schemeClr val="tx1"/>
              </a:buClr>
              <a:buFont typeface="Arial" panose="020B0604020202020204" pitchFamily="34" charset="0"/>
              <a:buChar char="•"/>
            </a:pPr>
            <a:r>
              <a:rPr lang="en-US" sz="2000" dirty="0">
                <a:solidFill>
                  <a:schemeClr val="tx1"/>
                </a:solidFill>
                <a:latin typeface="Avenir Book" panose="02000503020000020003" pitchFamily="2" charset="0"/>
              </a:rPr>
              <a:t>Receiving diagnosis of anxiety, depression, </a:t>
            </a:r>
            <a:r>
              <a:rPr lang="en-US" sz="2000" dirty="0" err="1">
                <a:solidFill>
                  <a:schemeClr val="tx1"/>
                </a:solidFill>
                <a:latin typeface="Avenir Book" panose="02000503020000020003" pitchFamily="2" charset="0"/>
              </a:rPr>
              <a:t>etc</a:t>
            </a:r>
            <a:r>
              <a:rPr lang="en-US" sz="2000" dirty="0">
                <a:solidFill>
                  <a:schemeClr val="tx1"/>
                </a:solidFill>
                <a:latin typeface="Avenir Book" panose="02000503020000020003" pitchFamily="2" charset="0"/>
              </a:rPr>
              <a:t> prior to ADHD diagnosis in adulthood</a:t>
            </a:r>
          </a:p>
          <a:p>
            <a:pPr lvl="1">
              <a:lnSpc>
                <a:spcPct val="114000"/>
              </a:lnSpc>
              <a:buClr>
                <a:schemeClr val="tx1"/>
              </a:buClr>
              <a:buFont typeface="Arial" panose="020B0604020202020204" pitchFamily="34" charset="0"/>
              <a:buChar char="•"/>
            </a:pPr>
            <a:r>
              <a:rPr lang="en-US" sz="2000" dirty="0">
                <a:solidFill>
                  <a:schemeClr val="tx1"/>
                </a:solidFill>
                <a:latin typeface="Avenir Book" panose="02000503020000020003" pitchFamily="2" charset="0"/>
              </a:rPr>
              <a:t>Feeling derailed in their lives, especially around schooling, due to missed diagnosis in childhood</a:t>
            </a:r>
          </a:p>
          <a:p>
            <a:pPr lvl="2">
              <a:lnSpc>
                <a:spcPct val="114000"/>
              </a:lnSpc>
              <a:buClr>
                <a:schemeClr val="tx1"/>
              </a:buClr>
              <a:buFont typeface="Arial" panose="020B0604020202020204" pitchFamily="34" charset="0"/>
              <a:buChar char="•"/>
            </a:pPr>
            <a:r>
              <a:rPr lang="en-US" sz="2000" dirty="0">
                <a:solidFill>
                  <a:schemeClr val="tx1"/>
                </a:solidFill>
                <a:latin typeface="Avenir Book" panose="02000503020000020003" pitchFamily="2" charset="0"/>
              </a:rPr>
              <a:t>“I think of how much I could have done if it had been caught earlier”</a:t>
            </a:r>
          </a:p>
          <a:p>
            <a:pPr>
              <a:lnSpc>
                <a:spcPct val="114000"/>
              </a:lnSpc>
              <a:buClr>
                <a:schemeClr val="tx1"/>
              </a:buClr>
              <a:buFont typeface="Arial" panose="020B0604020202020204" pitchFamily="34" charset="0"/>
              <a:buChar char="•"/>
            </a:pPr>
            <a:endParaRPr lang="en-US" sz="2200" dirty="0">
              <a:solidFill>
                <a:schemeClr val="tx1"/>
              </a:solidFill>
              <a:latin typeface="Avenir Book" panose="02000503020000020003" pitchFamily="2" charset="0"/>
            </a:endParaRPr>
          </a:p>
          <a:p>
            <a:pPr>
              <a:lnSpc>
                <a:spcPct val="114000"/>
              </a:lnSpc>
              <a:buClr>
                <a:schemeClr val="tx1"/>
              </a:buClr>
              <a:buFont typeface="Arial" panose="020B0604020202020204" pitchFamily="34" charset="0"/>
              <a:buChar char="•"/>
            </a:pPr>
            <a:endParaRPr lang="en-US" sz="2200" dirty="0">
              <a:solidFill>
                <a:schemeClr val="tx1"/>
              </a:solidFill>
              <a:latin typeface="Avenir Book" panose="02000503020000020003" pitchFamily="2" charset="0"/>
            </a:endParaRPr>
          </a:p>
        </p:txBody>
      </p:sp>
      <p:sp>
        <p:nvSpPr>
          <p:cNvPr id="8" name="Rectangle 7">
            <a:extLst>
              <a:ext uri="{FF2B5EF4-FFF2-40B4-BE49-F238E27FC236}">
                <a16:creationId xmlns:a16="http://schemas.microsoft.com/office/drawing/2014/main" id="{EEFE86CE-3792-9333-1681-22BF11B3B87A}"/>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299CBF63-E745-87E7-8AFD-DBBAB61A0FFF}"/>
              </a:ext>
            </a:extLst>
          </p:cNvPr>
          <p:cNvSpPr txBox="1">
            <a:spLocks/>
          </p:cNvSpPr>
          <p:nvPr/>
        </p:nvSpPr>
        <p:spPr>
          <a:xfrm>
            <a:off x="967521" y="-1464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venir Book" panose="02000503020000020003" pitchFamily="2" charset="0"/>
              </a:rPr>
              <a:t>Implications of underdiagnosis among girls</a:t>
            </a:r>
          </a:p>
        </p:txBody>
      </p:sp>
      <p:sp>
        <p:nvSpPr>
          <p:cNvPr id="11" name="TextBox 10">
            <a:extLst>
              <a:ext uri="{FF2B5EF4-FFF2-40B4-BE49-F238E27FC236}">
                <a16:creationId xmlns:a16="http://schemas.microsoft.com/office/drawing/2014/main" id="{10564532-B904-443A-32DC-15FDF5901C87}"/>
              </a:ext>
            </a:extLst>
          </p:cNvPr>
          <p:cNvSpPr txBox="1"/>
          <p:nvPr/>
        </p:nvSpPr>
        <p:spPr>
          <a:xfrm>
            <a:off x="8952272" y="6553127"/>
            <a:ext cx="6105832" cy="329386"/>
          </a:xfrm>
          <a:prstGeom prst="rect">
            <a:avLst/>
          </a:prstGeom>
          <a:noFill/>
        </p:spPr>
        <p:txBody>
          <a:bodyPr wrap="square">
            <a:spAutoFit/>
          </a:bodyPr>
          <a:lstStyle/>
          <a:p>
            <a:pPr lvl="1">
              <a:lnSpc>
                <a:spcPct val="114000"/>
              </a:lnSpc>
              <a:buClr>
                <a:schemeClr val="tx1"/>
              </a:buClr>
            </a:pPr>
            <a:r>
              <a:rPr lang="en-GB" sz="1400" b="0" i="0" dirty="0">
                <a:solidFill>
                  <a:srgbClr val="212121"/>
                </a:solidFill>
                <a:effectLst/>
                <a:latin typeface="Avenir Book" panose="02000503020000020003" pitchFamily="2" charset="0"/>
              </a:rPr>
              <a:t>Dalsgaard 2019, Skoglund 2023</a:t>
            </a:r>
            <a:endParaRPr lang="en-US" sz="1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80997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B48382-CB4F-8CF9-7678-8495ED69AEF6}"/>
              </a:ext>
            </a:extLst>
          </p:cNvPr>
          <p:cNvSpPr/>
          <p:nvPr/>
        </p:nvSpPr>
        <p:spPr>
          <a:xfrm>
            <a:off x="1" y="4404"/>
            <a:ext cx="12192000" cy="9058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9624F1-D565-9643-A029-224488156D52}"/>
              </a:ext>
            </a:extLst>
          </p:cNvPr>
          <p:cNvSpPr>
            <a:spLocks noGrp="1"/>
          </p:cNvSpPr>
          <p:nvPr>
            <p:ph idx="1"/>
          </p:nvPr>
        </p:nvSpPr>
        <p:spPr>
          <a:xfrm>
            <a:off x="257007" y="1131875"/>
            <a:ext cx="9273192" cy="5413944"/>
          </a:xfrm>
        </p:spPr>
        <p:txBody>
          <a:bodyPr anchor="t">
            <a:normAutofit lnSpcReduction="10000"/>
          </a:bodyPr>
          <a:lstStyle/>
          <a:p>
            <a:pPr>
              <a:lnSpc>
                <a:spcPct val="150000"/>
              </a:lnSpc>
            </a:pPr>
            <a:r>
              <a:rPr lang="en-US" sz="2400" dirty="0">
                <a:latin typeface="Avenir Book" panose="02000503020000020003" pitchFamily="2" charset="0"/>
                <a:ea typeface="Calibri" panose="020F0502020204030204" pitchFamily="34" charset="0"/>
                <a:cs typeface="Calibri" panose="020F0502020204030204" pitchFamily="34" charset="0"/>
              </a:rPr>
              <a:t>Because of this historical under-recognition of ADHD in girls and women, female-specific factors have been under-researched</a:t>
            </a:r>
          </a:p>
          <a:p>
            <a:pPr>
              <a:lnSpc>
                <a:spcPct val="150000"/>
              </a:lnSpc>
            </a:pPr>
            <a:r>
              <a:rPr lang="en-US" sz="2400" dirty="0">
                <a:latin typeface="Avenir Book" panose="02000503020000020003" pitchFamily="2" charset="0"/>
                <a:ea typeface="Calibri" panose="020F0502020204030204" pitchFamily="34" charset="0"/>
                <a:cs typeface="Calibri" panose="020F0502020204030204" pitchFamily="34" charset="0"/>
              </a:rPr>
              <a:t>Strong biological rationale linking estrogen and ADHD:</a:t>
            </a:r>
          </a:p>
          <a:p>
            <a:pPr lvl="1">
              <a:lnSpc>
                <a:spcPct val="150000"/>
              </a:lnSpc>
            </a:pPr>
            <a:r>
              <a:rPr lang="en-US" sz="2000" dirty="0">
                <a:latin typeface="Avenir Book" panose="02000503020000020003" pitchFamily="2" charset="0"/>
                <a:ea typeface="Calibri" panose="020F0502020204030204" pitchFamily="34" charset="0"/>
                <a:cs typeface="Calibri" panose="020F0502020204030204" pitchFamily="34" charset="0"/>
              </a:rPr>
              <a:t>Dopamine a key neurotransmitter associated with ADHD</a:t>
            </a:r>
          </a:p>
          <a:p>
            <a:pPr lvl="2">
              <a:lnSpc>
                <a:spcPct val="150000"/>
              </a:lnSpc>
            </a:pPr>
            <a:r>
              <a:rPr lang="en-US" sz="1800" dirty="0">
                <a:latin typeface="Avenir Book" panose="02000503020000020003" pitchFamily="2" charset="0"/>
                <a:ea typeface="Calibri" panose="020F0502020204030204" pitchFamily="34" charset="0"/>
                <a:cs typeface="Calibri" panose="020F0502020204030204" pitchFamily="34" charset="0"/>
              </a:rPr>
              <a:t>Stimulant medication acts by reducing dopamine reuptake</a:t>
            </a:r>
          </a:p>
          <a:p>
            <a:pPr lvl="1">
              <a:lnSpc>
                <a:spcPct val="150000"/>
              </a:lnSpc>
            </a:pPr>
            <a:r>
              <a:rPr lang="en-US" sz="2000" dirty="0">
                <a:latin typeface="Avenir Book" panose="02000503020000020003" pitchFamily="2" charset="0"/>
                <a:ea typeface="Calibri" panose="020F0502020204030204" pitchFamily="34" charset="0"/>
                <a:cs typeface="Calibri" panose="020F0502020204030204" pitchFamily="34" charset="0"/>
              </a:rPr>
              <a:t>Estrogen can affect dopamine availability</a:t>
            </a:r>
          </a:p>
          <a:p>
            <a:pPr lvl="2">
              <a:lnSpc>
                <a:spcPct val="150000"/>
              </a:lnSpc>
            </a:pPr>
            <a:r>
              <a:rPr lang="en-US" sz="1800" dirty="0">
                <a:latin typeface="Avenir Book" panose="02000503020000020003" pitchFamily="2" charset="0"/>
                <a:ea typeface="Calibri" panose="020F0502020204030204" pitchFamily="34" charset="0"/>
                <a:cs typeface="Calibri" panose="020F0502020204030204" pitchFamily="34" charset="0"/>
              </a:rPr>
              <a:t>Overall estrogen appears to have a facilitating effect on dopaminergic neurotransmission</a:t>
            </a:r>
          </a:p>
          <a:p>
            <a:pPr lvl="2">
              <a:lnSpc>
                <a:spcPct val="150000"/>
              </a:lnSpc>
            </a:pPr>
            <a:r>
              <a:rPr lang="en-US" sz="1800" dirty="0">
                <a:latin typeface="Avenir Book" panose="02000503020000020003" pitchFamily="2" charset="0"/>
                <a:ea typeface="Calibri" panose="020F0502020204030204" pitchFamily="34" charset="0"/>
                <a:cs typeface="Calibri" panose="020F0502020204030204" pitchFamily="34" charset="0"/>
              </a:rPr>
              <a:t>Drops in estrogen (e.g. </a:t>
            </a:r>
            <a:r>
              <a:rPr lang="en-US" sz="1800" dirty="0" err="1">
                <a:latin typeface="Avenir Book" panose="02000503020000020003" pitchFamily="2" charset="0"/>
                <a:ea typeface="Calibri" panose="020F0502020204030204" pitchFamily="34" charset="0"/>
                <a:cs typeface="Calibri" panose="020F0502020204030204" pitchFamily="34" charset="0"/>
              </a:rPr>
              <a:t>premenstrually</a:t>
            </a:r>
            <a:r>
              <a:rPr lang="en-US" sz="1800" dirty="0">
                <a:latin typeface="Avenir Book" panose="02000503020000020003" pitchFamily="2" charset="0"/>
                <a:ea typeface="Calibri" panose="020F0502020204030204" pitchFamily="34" charset="0"/>
                <a:cs typeface="Calibri" panose="020F0502020204030204" pitchFamily="34" charset="0"/>
              </a:rPr>
              <a:t>) could result in lower dopamine availability</a:t>
            </a:r>
          </a:p>
          <a:p>
            <a:pPr lvl="2">
              <a:lnSpc>
                <a:spcPct val="150000"/>
              </a:lnSpc>
            </a:pPr>
            <a:r>
              <a:rPr lang="en-US" sz="1800" dirty="0">
                <a:latin typeface="Avenir Book" panose="02000503020000020003" pitchFamily="2" charset="0"/>
                <a:ea typeface="Calibri" panose="020F0502020204030204" pitchFamily="34" charset="0"/>
                <a:cs typeface="Calibri" panose="020F0502020204030204" pitchFamily="34" charset="0"/>
              </a:rPr>
              <a:t>Much of this research comes from animal models (rats)</a:t>
            </a:r>
          </a:p>
          <a:p>
            <a:pPr lvl="1">
              <a:lnSpc>
                <a:spcPct val="150000"/>
              </a:lnSpc>
            </a:pPr>
            <a:endParaRPr lang="en-US" sz="2000" dirty="0">
              <a:latin typeface="Avenir Book" panose="02000503020000020003" pitchFamily="2" charset="0"/>
              <a:ea typeface="Calibri" panose="020F0502020204030204" pitchFamily="34" charset="0"/>
              <a:cs typeface="Calibri" panose="020F0502020204030204" pitchFamily="34" charset="0"/>
            </a:endParaRPr>
          </a:p>
          <a:p>
            <a:pPr>
              <a:lnSpc>
                <a:spcPct val="150000"/>
              </a:lnSpc>
            </a:pPr>
            <a:endParaRPr lang="en-US" sz="2400" dirty="0">
              <a:latin typeface="Avenir Book" panose="02000503020000020003" pitchFamily="2" charset="0"/>
            </a:endParaRPr>
          </a:p>
          <a:p>
            <a:pPr>
              <a:lnSpc>
                <a:spcPct val="150000"/>
              </a:lnSpc>
            </a:pPr>
            <a:endParaRPr lang="en-US" sz="2400" dirty="0">
              <a:latin typeface="Avenir Book" panose="02000503020000020003" pitchFamily="2" charset="0"/>
            </a:endParaRPr>
          </a:p>
          <a:p>
            <a:pPr marL="742950" lvl="1" indent="-285750">
              <a:lnSpc>
                <a:spcPct val="150000"/>
              </a:lnSpc>
            </a:pPr>
            <a:endParaRPr lang="en-US" dirty="0">
              <a:latin typeface="Avenir Book" panose="02000503020000020003" pitchFamily="2" charset="0"/>
            </a:endParaRPr>
          </a:p>
        </p:txBody>
      </p:sp>
      <p:sp>
        <p:nvSpPr>
          <p:cNvPr id="6" name="Title 1">
            <a:extLst>
              <a:ext uri="{FF2B5EF4-FFF2-40B4-BE49-F238E27FC236}">
                <a16:creationId xmlns:a16="http://schemas.microsoft.com/office/drawing/2014/main" id="{F337CFCC-977E-950D-7F18-3A4A1DBEBEC0}"/>
              </a:ext>
            </a:extLst>
          </p:cNvPr>
          <p:cNvSpPr txBox="1">
            <a:spLocks/>
          </p:cNvSpPr>
          <p:nvPr/>
        </p:nvSpPr>
        <p:spPr>
          <a:xfrm>
            <a:off x="581192" y="686554"/>
            <a:ext cx="11029616" cy="1013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dirty="0">
                <a:latin typeface="Avenir Book" panose="02000503020000020003" pitchFamily="2" charset="0"/>
              </a:rPr>
              <a:t>Aim 2: “</a:t>
            </a:r>
            <a:r>
              <a:rPr lang="en-GB" cap="none" dirty="0">
                <a:effectLst/>
                <a:latin typeface="Avenir Book" panose="02000503020000020003" pitchFamily="2" charset="0"/>
                <a:ea typeface="Times New Roman" panose="02020603050405020304" pitchFamily="18" charset="0"/>
                <a:cs typeface="Calibri" panose="020F0502020204030204" pitchFamily="34" charset="0"/>
              </a:rPr>
              <a:t>As I Hit Puberty, It All Came Melting Down</a:t>
            </a:r>
            <a:r>
              <a:rPr lang="en-GB" cap="none" dirty="0">
                <a:effectLst/>
                <a:latin typeface="Avenir Book" panose="02000503020000020003" pitchFamily="2" charset="0"/>
              </a:rPr>
              <a:t>“</a:t>
            </a:r>
            <a:endParaRPr lang="en-US" cap="none" dirty="0">
              <a:latin typeface="Avenir Book" panose="02000503020000020003" pitchFamily="2" charset="0"/>
            </a:endParaRPr>
          </a:p>
        </p:txBody>
      </p:sp>
      <p:sp>
        <p:nvSpPr>
          <p:cNvPr id="4" name="Title 1">
            <a:extLst>
              <a:ext uri="{FF2B5EF4-FFF2-40B4-BE49-F238E27FC236}">
                <a16:creationId xmlns:a16="http://schemas.microsoft.com/office/drawing/2014/main" id="{B2EC333E-1BE0-0E97-A39A-A921FB5F76CC}"/>
              </a:ext>
            </a:extLst>
          </p:cNvPr>
          <p:cNvSpPr>
            <a:spLocks noGrp="1"/>
          </p:cNvSpPr>
          <p:nvPr>
            <p:ph type="title"/>
          </p:nvPr>
        </p:nvSpPr>
        <p:spPr>
          <a:xfrm>
            <a:off x="838200" y="-113290"/>
            <a:ext cx="10515600" cy="1325563"/>
          </a:xfrm>
        </p:spPr>
        <p:txBody>
          <a:bodyPr anchor="ctr">
            <a:normAutofit/>
          </a:bodyPr>
          <a:lstStyle/>
          <a:p>
            <a:pPr algn="ctr"/>
            <a:r>
              <a:rPr lang="en-US" sz="3600" dirty="0">
                <a:solidFill>
                  <a:schemeClr val="bg1"/>
                </a:solidFill>
                <a:latin typeface="Avenir Book" panose="02000503020000020003" pitchFamily="2" charset="0"/>
              </a:rPr>
              <a:t>Sex hormones and ADHD</a:t>
            </a:r>
            <a:endParaRPr lang="en-US" sz="3600" cap="none" dirty="0">
              <a:solidFill>
                <a:schemeClr val="bg1"/>
              </a:solidFill>
              <a:latin typeface="Avenir Book" panose="02000503020000020003" pitchFamily="2" charset="0"/>
            </a:endParaRPr>
          </a:p>
        </p:txBody>
      </p:sp>
      <p:sp>
        <p:nvSpPr>
          <p:cNvPr id="2" name="TextBox 1">
            <a:extLst>
              <a:ext uri="{FF2B5EF4-FFF2-40B4-BE49-F238E27FC236}">
                <a16:creationId xmlns:a16="http://schemas.microsoft.com/office/drawing/2014/main" id="{8AFC2016-64D7-84E2-237A-3F2533566350}"/>
              </a:ext>
            </a:extLst>
          </p:cNvPr>
          <p:cNvSpPr txBox="1"/>
          <p:nvPr/>
        </p:nvSpPr>
        <p:spPr>
          <a:xfrm>
            <a:off x="10583341" y="6545819"/>
            <a:ext cx="1932039" cy="307777"/>
          </a:xfrm>
          <a:prstGeom prst="rect">
            <a:avLst/>
          </a:prstGeom>
          <a:noFill/>
        </p:spPr>
        <p:txBody>
          <a:bodyPr wrap="square" rtlCol="0">
            <a:spAutoFit/>
          </a:bodyPr>
          <a:lstStyle/>
          <a:p>
            <a:r>
              <a:rPr lang="en-US" sz="1400" dirty="0">
                <a:latin typeface="Avenir Book" panose="02000503020000020003" pitchFamily="2" charset="0"/>
              </a:rPr>
              <a:t>Barth et al 2015</a:t>
            </a:r>
          </a:p>
        </p:txBody>
      </p:sp>
      <p:pic>
        <p:nvPicPr>
          <p:cNvPr id="1026" name="Picture 2" descr="Estradiol Estrogen Female Sex Hormone ...">
            <a:extLst>
              <a:ext uri="{FF2B5EF4-FFF2-40B4-BE49-F238E27FC236}">
                <a16:creationId xmlns:a16="http://schemas.microsoft.com/office/drawing/2014/main" id="{038414A8-3A62-B6DF-34BB-58DD007C2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6433" y="2632870"/>
            <a:ext cx="2571134" cy="200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460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BF2F0-F036-86C0-C8E5-5B28FF4A6E1F}"/>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C7F63343-F0B9-FABC-73AC-4E37D0BF63A9}"/>
              </a:ext>
            </a:extLst>
          </p:cNvPr>
          <p:cNvSpPr>
            <a:spLocks noGrp="1"/>
          </p:cNvSpPr>
          <p:nvPr>
            <p:ph type="title"/>
          </p:nvPr>
        </p:nvSpPr>
        <p:spPr>
          <a:xfrm>
            <a:off x="110631" y="-113290"/>
            <a:ext cx="11970738" cy="1325563"/>
          </a:xfrm>
        </p:spPr>
        <p:txBody>
          <a:bodyPr anchor="ctr"/>
          <a:lstStyle/>
          <a:p>
            <a:pPr algn="ctr"/>
            <a:r>
              <a:rPr lang="en-US" cap="none" dirty="0">
                <a:solidFill>
                  <a:schemeClr val="bg1"/>
                </a:solidFill>
                <a:latin typeface="Avenir Book" panose="02000503020000020003" pitchFamily="2" charset="0"/>
              </a:rPr>
              <a:t>Hormonal chang</a:t>
            </a:r>
            <a:r>
              <a:rPr lang="en-US" dirty="0">
                <a:solidFill>
                  <a:schemeClr val="bg1"/>
                </a:solidFill>
                <a:latin typeface="Avenir Book" panose="02000503020000020003" pitchFamily="2" charset="0"/>
              </a:rPr>
              <a:t>e and ADHD</a:t>
            </a:r>
            <a:endParaRPr lang="en-US" cap="none" dirty="0">
              <a:solidFill>
                <a:schemeClr val="bg1"/>
              </a:solidFill>
              <a:latin typeface="Avenir Book" panose="02000503020000020003" pitchFamily="2" charset="0"/>
            </a:endParaRPr>
          </a:p>
        </p:txBody>
      </p:sp>
      <p:pic>
        <p:nvPicPr>
          <p:cNvPr id="6" name="Picture 5" descr="A diagram of menstruation&#10;&#10;Description automatically generated with medium confidence">
            <a:extLst>
              <a:ext uri="{FF2B5EF4-FFF2-40B4-BE49-F238E27FC236}">
                <a16:creationId xmlns:a16="http://schemas.microsoft.com/office/drawing/2014/main" id="{A108CAF7-2946-DD1D-348F-5A211A015812}"/>
              </a:ext>
            </a:extLst>
          </p:cNvPr>
          <p:cNvPicPr>
            <a:picLocks noChangeAspect="1"/>
          </p:cNvPicPr>
          <p:nvPr/>
        </p:nvPicPr>
        <p:blipFill rotWithShape="1">
          <a:blip r:embed="rId3"/>
          <a:srcRect l="13093" t="39541" r="6072" b="32614"/>
          <a:stretch/>
        </p:blipFill>
        <p:spPr>
          <a:xfrm>
            <a:off x="1541930" y="2748257"/>
            <a:ext cx="9426951" cy="1826584"/>
          </a:xfrm>
          <a:prstGeom prst="rect">
            <a:avLst/>
          </a:prstGeom>
        </p:spPr>
      </p:pic>
    </p:spTree>
    <p:extLst>
      <p:ext uri="{BB962C8B-B14F-4D97-AF65-F5344CB8AC3E}">
        <p14:creationId xmlns:p14="http://schemas.microsoft.com/office/powerpoint/2010/main" val="274013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811E0C-2968-2CFB-BA94-1D754DE302FD}"/>
              </a:ext>
            </a:extLst>
          </p:cNvPr>
          <p:cNvSpPr txBox="1"/>
          <p:nvPr/>
        </p:nvSpPr>
        <p:spPr>
          <a:xfrm>
            <a:off x="2490941" y="5842307"/>
            <a:ext cx="7613854" cy="584775"/>
          </a:xfrm>
          <a:prstGeom prst="rect">
            <a:avLst/>
          </a:prstGeom>
          <a:noFill/>
        </p:spPr>
        <p:txBody>
          <a:bodyPr wrap="square">
            <a:spAutoFit/>
          </a:bodyPr>
          <a:lstStyle/>
          <a:p>
            <a:r>
              <a:rPr lang="en-GB" sz="3200" i="1" dirty="0">
                <a:effectLst/>
                <a:latin typeface="Times New Roman" panose="02020603050405020304" pitchFamily="18" charset="0"/>
                <a:ea typeface="Times New Roman" panose="02020603050405020304" pitchFamily="18" charset="0"/>
                <a:cs typeface="Calibri" panose="020F0502020204030204" pitchFamily="34" charset="0"/>
              </a:rPr>
              <a:t>“As I hit puberty, it all came melting down”</a:t>
            </a:r>
            <a:r>
              <a:rPr lang="en-GB" sz="3200" dirty="0">
                <a:effectLst/>
              </a:rPr>
              <a:t> </a:t>
            </a:r>
            <a:endParaRPr lang="en-US" sz="3200" dirty="0"/>
          </a:p>
        </p:txBody>
      </p:sp>
      <p:pic>
        <p:nvPicPr>
          <p:cNvPr id="2" name="Picture 2" descr="Female Hormones: How do they function?">
            <a:extLst>
              <a:ext uri="{FF2B5EF4-FFF2-40B4-BE49-F238E27FC236}">
                <a16:creationId xmlns:a16="http://schemas.microsoft.com/office/drawing/2014/main" id="{5BBAA6BC-6F3E-EDD5-E8BB-C598317DD2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5" b="8513"/>
          <a:stretch/>
        </p:blipFill>
        <p:spPr bwMode="auto">
          <a:xfrm>
            <a:off x="2889147" y="1690688"/>
            <a:ext cx="6413706" cy="31184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0AAB7A-1797-8451-660C-0E9E107AE7F4}"/>
              </a:ext>
            </a:extLst>
          </p:cNvPr>
          <p:cNvSpPr/>
          <p:nvPr/>
        </p:nvSpPr>
        <p:spPr>
          <a:xfrm>
            <a:off x="2490941" y="1839912"/>
            <a:ext cx="1626008" cy="33331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F887E1E-1CB7-E50D-71AB-5E53F49A4DDE}"/>
              </a:ext>
            </a:extLst>
          </p:cNvPr>
          <p:cNvSpPr>
            <a:spLocks noGrp="1"/>
          </p:cNvSpPr>
          <p:nvPr>
            <p:ph type="title"/>
          </p:nvPr>
        </p:nvSpPr>
        <p:spPr>
          <a:xfrm>
            <a:off x="838200" y="365125"/>
            <a:ext cx="10515600" cy="1325563"/>
          </a:xfrm>
        </p:spPr>
        <p:txBody>
          <a:bodyPr/>
          <a:lstStyle/>
          <a:p>
            <a:pPr algn="ctr"/>
            <a:r>
              <a:rPr lang="en-US" dirty="0"/>
              <a:t>Puberty</a:t>
            </a:r>
          </a:p>
        </p:txBody>
      </p:sp>
    </p:spTree>
    <p:extLst>
      <p:ext uri="{BB962C8B-B14F-4D97-AF65-F5344CB8AC3E}">
        <p14:creationId xmlns:p14="http://schemas.microsoft.com/office/powerpoint/2010/main" val="1731116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B48382-CB4F-8CF9-7678-8495ED69AEF6}"/>
              </a:ext>
            </a:extLst>
          </p:cNvPr>
          <p:cNvSpPr/>
          <p:nvPr/>
        </p:nvSpPr>
        <p:spPr>
          <a:xfrm>
            <a:off x="1" y="4404"/>
            <a:ext cx="12192000" cy="9058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337CFCC-977E-950D-7F18-3A4A1DBEBEC0}"/>
              </a:ext>
            </a:extLst>
          </p:cNvPr>
          <p:cNvSpPr txBox="1">
            <a:spLocks/>
          </p:cNvSpPr>
          <p:nvPr/>
        </p:nvSpPr>
        <p:spPr>
          <a:xfrm>
            <a:off x="581192" y="686554"/>
            <a:ext cx="11029616" cy="1013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dirty="0">
                <a:latin typeface="Avenir Book" panose="02000503020000020003" pitchFamily="2" charset="0"/>
              </a:rPr>
              <a:t>Aim 2: “</a:t>
            </a:r>
            <a:r>
              <a:rPr lang="en-GB" cap="none" dirty="0">
                <a:effectLst/>
                <a:latin typeface="Avenir Book" panose="02000503020000020003" pitchFamily="2" charset="0"/>
                <a:ea typeface="Times New Roman" panose="02020603050405020304" pitchFamily="18" charset="0"/>
                <a:cs typeface="Calibri" panose="020F0502020204030204" pitchFamily="34" charset="0"/>
              </a:rPr>
              <a:t>As I Hit Puberty, It All Came Melting Down</a:t>
            </a:r>
            <a:r>
              <a:rPr lang="en-GB" cap="none" dirty="0">
                <a:effectLst/>
                <a:latin typeface="Avenir Book" panose="02000503020000020003" pitchFamily="2" charset="0"/>
              </a:rPr>
              <a:t>“</a:t>
            </a:r>
            <a:endParaRPr lang="en-US" cap="none" dirty="0">
              <a:latin typeface="Avenir Book" panose="02000503020000020003" pitchFamily="2" charset="0"/>
            </a:endParaRPr>
          </a:p>
        </p:txBody>
      </p:sp>
      <p:sp>
        <p:nvSpPr>
          <p:cNvPr id="9" name="Title 1">
            <a:extLst>
              <a:ext uri="{FF2B5EF4-FFF2-40B4-BE49-F238E27FC236}">
                <a16:creationId xmlns:a16="http://schemas.microsoft.com/office/drawing/2014/main" id="{EB82701A-DB31-2F15-E370-E45594C350C7}"/>
              </a:ext>
            </a:extLst>
          </p:cNvPr>
          <p:cNvSpPr>
            <a:spLocks noGrp="1"/>
          </p:cNvSpPr>
          <p:nvPr>
            <p:ph type="title"/>
          </p:nvPr>
        </p:nvSpPr>
        <p:spPr>
          <a:xfrm>
            <a:off x="838200" y="-113290"/>
            <a:ext cx="10515600" cy="1325563"/>
          </a:xfrm>
        </p:spPr>
        <p:txBody>
          <a:bodyPr anchor="ctr"/>
          <a:lstStyle/>
          <a:p>
            <a:pPr algn="ctr"/>
            <a:r>
              <a:rPr lang="en-US" cap="none" dirty="0">
                <a:solidFill>
                  <a:schemeClr val="bg1"/>
                </a:solidFill>
                <a:latin typeface="Avenir Book" panose="02000503020000020003" pitchFamily="2" charset="0"/>
              </a:rPr>
              <a:t>Puberty</a:t>
            </a:r>
          </a:p>
        </p:txBody>
      </p:sp>
      <p:sp>
        <p:nvSpPr>
          <p:cNvPr id="7" name="Content Placeholder 6">
            <a:extLst>
              <a:ext uri="{FF2B5EF4-FFF2-40B4-BE49-F238E27FC236}">
                <a16:creationId xmlns:a16="http://schemas.microsoft.com/office/drawing/2014/main" id="{8957415E-0703-D11D-A08A-0892604CF720}"/>
              </a:ext>
            </a:extLst>
          </p:cNvPr>
          <p:cNvSpPr>
            <a:spLocks noGrp="1"/>
          </p:cNvSpPr>
          <p:nvPr>
            <p:ph idx="1"/>
          </p:nvPr>
        </p:nvSpPr>
        <p:spPr>
          <a:xfrm>
            <a:off x="581192" y="1253330"/>
            <a:ext cx="6638284" cy="5250709"/>
          </a:xfrm>
        </p:spPr>
        <p:txBody>
          <a:bodyPr>
            <a:normAutofit/>
          </a:bodyPr>
          <a:lstStyle/>
          <a:p>
            <a:pPr>
              <a:lnSpc>
                <a:spcPct val="150000"/>
              </a:lnSpc>
            </a:pPr>
            <a:r>
              <a:rPr lang="en-GB" sz="2400" dirty="0">
                <a:solidFill>
                  <a:srgbClr val="000000"/>
                </a:solidFill>
                <a:latin typeface="Avenir Book" panose="02000503020000020003" pitchFamily="2" charset="0"/>
              </a:rPr>
              <a:t>Time of significant</a:t>
            </a:r>
            <a:r>
              <a:rPr lang="en-GB" sz="2400" b="1" dirty="0">
                <a:solidFill>
                  <a:srgbClr val="000000"/>
                </a:solidFill>
                <a:latin typeface="Avenir Book" panose="02000503020000020003" pitchFamily="2" charset="0"/>
              </a:rPr>
              <a:t> hormonal </a:t>
            </a:r>
            <a:r>
              <a:rPr lang="en-GB" sz="2400" dirty="0">
                <a:solidFill>
                  <a:srgbClr val="000000"/>
                </a:solidFill>
                <a:latin typeface="Avenir Book" panose="02000503020000020003" pitchFamily="2" charset="0"/>
              </a:rPr>
              <a:t>change</a:t>
            </a:r>
          </a:p>
          <a:p>
            <a:pPr lvl="1">
              <a:lnSpc>
                <a:spcPct val="150000"/>
              </a:lnSpc>
            </a:pPr>
            <a:r>
              <a:rPr lang="en-GB" sz="2000" dirty="0">
                <a:solidFill>
                  <a:srgbClr val="000000"/>
                </a:solidFill>
                <a:latin typeface="Avenir Book" panose="02000503020000020003" pitchFamily="2" charset="0"/>
              </a:rPr>
              <a:t>Increase in </a:t>
            </a:r>
            <a:r>
              <a:rPr lang="en-GB" sz="2000" b="0" i="0" dirty="0" err="1">
                <a:solidFill>
                  <a:srgbClr val="000000"/>
                </a:solidFill>
                <a:effectLst/>
                <a:latin typeface="Avenir Book" panose="02000503020000020003" pitchFamily="2" charset="0"/>
              </a:rPr>
              <a:t>estradiol</a:t>
            </a:r>
            <a:r>
              <a:rPr lang="en-GB" sz="2000" b="0" i="0" dirty="0">
                <a:solidFill>
                  <a:srgbClr val="000000"/>
                </a:solidFill>
                <a:effectLst/>
                <a:latin typeface="Avenir Book" panose="02000503020000020003" pitchFamily="2" charset="0"/>
              </a:rPr>
              <a:t>, which is responsible for developing secondary sexual characteristics </a:t>
            </a:r>
          </a:p>
          <a:p>
            <a:pPr>
              <a:lnSpc>
                <a:spcPct val="150000"/>
              </a:lnSpc>
            </a:pPr>
            <a:r>
              <a:rPr lang="en-GB" sz="2400" dirty="0">
                <a:solidFill>
                  <a:srgbClr val="000000"/>
                </a:solidFill>
                <a:latin typeface="Avenir Book" panose="02000503020000020003" pitchFamily="2" charset="0"/>
              </a:rPr>
              <a:t>Time of significant </a:t>
            </a:r>
            <a:r>
              <a:rPr lang="en-GB" sz="2400" b="1" dirty="0">
                <a:solidFill>
                  <a:srgbClr val="000000"/>
                </a:solidFill>
                <a:latin typeface="Avenir Book" panose="02000503020000020003" pitchFamily="2" charset="0"/>
              </a:rPr>
              <a:t>neurological </a:t>
            </a:r>
            <a:r>
              <a:rPr lang="en-GB" sz="2400" dirty="0">
                <a:solidFill>
                  <a:srgbClr val="000000"/>
                </a:solidFill>
                <a:latin typeface="Avenir Book" panose="02000503020000020003" pitchFamily="2" charset="0"/>
              </a:rPr>
              <a:t>change</a:t>
            </a:r>
          </a:p>
          <a:p>
            <a:pPr lvl="1">
              <a:lnSpc>
                <a:spcPct val="150000"/>
              </a:lnSpc>
            </a:pPr>
            <a:r>
              <a:rPr lang="en-US" sz="2000" dirty="0">
                <a:latin typeface="Avenir Book" panose="02000503020000020003" pitchFamily="2" charset="0"/>
                <a:ea typeface="Calibri" panose="020F0502020204030204" pitchFamily="34" charset="0"/>
                <a:cs typeface="Calibri" panose="020F0502020204030204" pitchFamily="34" charset="0"/>
              </a:rPr>
              <a:t>T</a:t>
            </a:r>
            <a:r>
              <a:rPr lang="en-US" sz="2000" dirty="0">
                <a:effectLst/>
                <a:latin typeface="Avenir Book" panose="02000503020000020003" pitchFamily="2" charset="0"/>
                <a:ea typeface="Calibri" panose="020F0502020204030204" pitchFamily="34" charset="0"/>
                <a:cs typeface="Calibri" panose="020F0502020204030204" pitchFamily="34" charset="0"/>
              </a:rPr>
              <a:t>he structure of the prefrontal cortex undergoes significant development</a:t>
            </a:r>
          </a:p>
          <a:p>
            <a:pPr>
              <a:lnSpc>
                <a:spcPct val="150000"/>
              </a:lnSpc>
            </a:pPr>
            <a:r>
              <a:rPr lang="en-GB" sz="2400" dirty="0">
                <a:latin typeface="Avenir Book" panose="02000503020000020003" pitchFamily="2" charset="0"/>
              </a:rPr>
              <a:t>Time of significant </a:t>
            </a:r>
            <a:r>
              <a:rPr lang="en-GB" sz="2400" b="1" dirty="0">
                <a:latin typeface="Avenir Book" panose="02000503020000020003" pitchFamily="2" charset="0"/>
              </a:rPr>
              <a:t>educational, social </a:t>
            </a:r>
            <a:r>
              <a:rPr lang="en-GB" sz="2400" dirty="0">
                <a:latin typeface="Avenir Book" panose="02000503020000020003" pitchFamily="2" charset="0"/>
              </a:rPr>
              <a:t>and </a:t>
            </a:r>
            <a:r>
              <a:rPr lang="en-GB" sz="2400" b="1" dirty="0">
                <a:latin typeface="Avenir Book" panose="02000503020000020003" pitchFamily="2" charset="0"/>
              </a:rPr>
              <a:t>emotional </a:t>
            </a:r>
            <a:r>
              <a:rPr lang="en-GB" sz="2400" dirty="0">
                <a:latin typeface="Avenir Book" panose="02000503020000020003" pitchFamily="2" charset="0"/>
              </a:rPr>
              <a:t>change</a:t>
            </a:r>
          </a:p>
          <a:p>
            <a:pPr>
              <a:lnSpc>
                <a:spcPct val="150000"/>
              </a:lnSpc>
            </a:pPr>
            <a:endParaRPr lang="en-GB" sz="1800" b="0" i="0" dirty="0">
              <a:solidFill>
                <a:srgbClr val="000000"/>
              </a:solidFill>
              <a:effectLst/>
              <a:latin typeface="Avenir Book" panose="02000503020000020003" pitchFamily="2" charset="0"/>
            </a:endParaRPr>
          </a:p>
        </p:txBody>
      </p:sp>
      <p:pic>
        <p:nvPicPr>
          <p:cNvPr id="2" name="Picture 2" descr="Female Hormones: How do they function?">
            <a:extLst>
              <a:ext uri="{FF2B5EF4-FFF2-40B4-BE49-F238E27FC236}">
                <a16:creationId xmlns:a16="http://schemas.microsoft.com/office/drawing/2014/main" id="{ECE12834-12D8-3071-95D6-C33F093253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5" t="51411" r="82349" b="19482"/>
          <a:stretch/>
        </p:blipFill>
        <p:spPr bwMode="auto">
          <a:xfrm>
            <a:off x="11345198" y="0"/>
            <a:ext cx="855406" cy="9102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is teenage girl group was told to be more 'sultry.' So they took to  Facebook to talk about it. | BDCWire">
            <a:extLst>
              <a:ext uri="{FF2B5EF4-FFF2-40B4-BE49-F238E27FC236}">
                <a16:creationId xmlns:a16="http://schemas.microsoft.com/office/drawing/2014/main" id="{805933F8-DA78-667F-3D8B-1D7A6A4A5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1324" y="2738216"/>
            <a:ext cx="3427636" cy="228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0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3F132E-7062-A90C-C7EF-AE47AEC65131}"/>
              </a:ext>
            </a:extLst>
          </p:cNvPr>
          <p:cNvSpPr/>
          <p:nvPr/>
        </p:nvSpPr>
        <p:spPr>
          <a:xfrm>
            <a:off x="0" y="1"/>
            <a:ext cx="12192000" cy="864096"/>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E32EFA-A882-7DAE-BD09-05BBCF3E563E}"/>
              </a:ext>
            </a:extLst>
          </p:cNvPr>
          <p:cNvSpPr txBox="1">
            <a:spLocks/>
          </p:cNvSpPr>
          <p:nvPr/>
        </p:nvSpPr>
        <p:spPr>
          <a:xfrm>
            <a:off x="922416" y="131660"/>
            <a:ext cx="1034716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Avenir Book" panose="02000503020000020003" pitchFamily="2" charset="0"/>
              </a:rPr>
              <a:t>Today</a:t>
            </a:r>
          </a:p>
        </p:txBody>
      </p:sp>
      <p:sp>
        <p:nvSpPr>
          <p:cNvPr id="4" name="Rectangle 3">
            <a:extLst>
              <a:ext uri="{FF2B5EF4-FFF2-40B4-BE49-F238E27FC236}">
                <a16:creationId xmlns:a16="http://schemas.microsoft.com/office/drawing/2014/main" id="{22D42D86-8B76-D8B8-6012-B2BAECB52554}"/>
              </a:ext>
            </a:extLst>
          </p:cNvPr>
          <p:cNvSpPr/>
          <p:nvPr/>
        </p:nvSpPr>
        <p:spPr>
          <a:xfrm>
            <a:off x="336452" y="1292005"/>
            <a:ext cx="10933131" cy="4291431"/>
          </a:xfrm>
          <a:prstGeom prst="rect">
            <a:avLst/>
          </a:prstGeom>
        </p:spPr>
        <p:txBody>
          <a:bodyPr wrap="square">
            <a:spAutoFit/>
          </a:bodyPr>
          <a:lstStyle/>
          <a:p>
            <a:pPr marL="457200" indent="-457200">
              <a:lnSpc>
                <a:spcPct val="200000"/>
              </a:lnSpc>
              <a:buFont typeface="Arial" panose="020B0604020202020204" pitchFamily="34" charset="0"/>
              <a:buChar char="•"/>
            </a:pPr>
            <a:r>
              <a:rPr lang="en-US" sz="2800" dirty="0">
                <a:latin typeface="Avenir Book" panose="02000503020000020003" pitchFamily="2" charset="0"/>
              </a:rPr>
              <a:t>Background on ADHD</a:t>
            </a:r>
          </a:p>
          <a:p>
            <a:pPr marL="457200" indent="-457200">
              <a:lnSpc>
                <a:spcPct val="200000"/>
              </a:lnSpc>
              <a:buFont typeface="Arial" panose="020B0604020202020204" pitchFamily="34" charset="0"/>
              <a:buChar char="•"/>
            </a:pPr>
            <a:r>
              <a:rPr lang="en-US" sz="2800" dirty="0">
                <a:latin typeface="Avenir Book" panose="02000503020000020003" pitchFamily="2" charset="0"/>
              </a:rPr>
              <a:t>Gender and ADHD</a:t>
            </a:r>
          </a:p>
          <a:p>
            <a:pPr marL="457200" indent="-457200">
              <a:lnSpc>
                <a:spcPct val="200000"/>
              </a:lnSpc>
              <a:buFont typeface="Arial" panose="020B0604020202020204" pitchFamily="34" charset="0"/>
              <a:buChar char="•"/>
            </a:pPr>
            <a:r>
              <a:rPr lang="en-US" sz="2800" dirty="0">
                <a:latin typeface="Avenir Book" panose="02000503020000020003" pitchFamily="2" charset="0"/>
              </a:rPr>
              <a:t>ADHD in times of hormonal change</a:t>
            </a:r>
          </a:p>
          <a:p>
            <a:pPr marL="457200" indent="-457200">
              <a:lnSpc>
                <a:spcPct val="200000"/>
              </a:lnSpc>
              <a:buFont typeface="Arial" panose="020B0604020202020204" pitchFamily="34" charset="0"/>
              <a:buChar char="•"/>
            </a:pPr>
            <a:r>
              <a:rPr lang="en-US" sz="2800" dirty="0">
                <a:latin typeface="Avenir Book" panose="02000503020000020003" pitchFamily="2" charset="0"/>
                <a:sym typeface="Wingdings" pitchFamily="2" charset="2"/>
              </a:rPr>
              <a:t>Throughout I will highlight ongoing research being conducted by my lab </a:t>
            </a:r>
            <a:endParaRPr lang="en-US" sz="2800" dirty="0">
              <a:latin typeface="Avenir Book" panose="02000503020000020003" pitchFamily="2" charset="0"/>
            </a:endParaRPr>
          </a:p>
        </p:txBody>
      </p:sp>
      <p:pic>
        <p:nvPicPr>
          <p:cNvPr id="5" name="Picture 4" descr="A diagram of menstruation&#10;&#10;Description automatically generated with medium confidence">
            <a:extLst>
              <a:ext uri="{FF2B5EF4-FFF2-40B4-BE49-F238E27FC236}">
                <a16:creationId xmlns:a16="http://schemas.microsoft.com/office/drawing/2014/main" id="{147145CD-EE82-7A0D-C90A-296D61955A3C}"/>
              </a:ext>
            </a:extLst>
          </p:cNvPr>
          <p:cNvPicPr>
            <a:picLocks noChangeAspect="1"/>
          </p:cNvPicPr>
          <p:nvPr/>
        </p:nvPicPr>
        <p:blipFill rotWithShape="1">
          <a:blip r:embed="rId3"/>
          <a:srcRect l="13093" t="39541" r="6072" b="32614"/>
          <a:stretch/>
        </p:blipFill>
        <p:spPr>
          <a:xfrm>
            <a:off x="6545432" y="3144887"/>
            <a:ext cx="4979260" cy="964791"/>
          </a:xfrm>
          <a:prstGeom prst="rect">
            <a:avLst/>
          </a:prstGeom>
        </p:spPr>
      </p:pic>
    </p:spTree>
    <p:extLst>
      <p:ext uri="{BB962C8B-B14F-4D97-AF65-F5344CB8AC3E}">
        <p14:creationId xmlns:p14="http://schemas.microsoft.com/office/powerpoint/2010/main" val="1835436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624F1-D565-9643-A029-224488156D52}"/>
              </a:ext>
            </a:extLst>
          </p:cNvPr>
          <p:cNvSpPr>
            <a:spLocks noGrp="1"/>
          </p:cNvSpPr>
          <p:nvPr>
            <p:ph idx="1"/>
          </p:nvPr>
        </p:nvSpPr>
        <p:spPr>
          <a:xfrm>
            <a:off x="294496" y="1329967"/>
            <a:ext cx="6784730" cy="5413944"/>
          </a:xfrm>
        </p:spPr>
        <p:txBody>
          <a:bodyPr anchor="t">
            <a:normAutofit/>
          </a:bodyPr>
          <a:lstStyle/>
          <a:p>
            <a:pPr>
              <a:lnSpc>
                <a:spcPct val="110000"/>
              </a:lnSpc>
            </a:pPr>
            <a:r>
              <a:rPr lang="en-US" sz="2400" dirty="0">
                <a:latin typeface="Avenir Book" panose="02000503020000020003" pitchFamily="2" charset="0"/>
              </a:rPr>
              <a:t>Puberty is associated with onset of mental health problems in girls, especially depression:</a:t>
            </a:r>
          </a:p>
          <a:p>
            <a:pPr>
              <a:lnSpc>
                <a:spcPct val="110000"/>
              </a:lnSpc>
            </a:pPr>
            <a:endParaRPr lang="en-US" sz="1200" dirty="0">
              <a:latin typeface="Avenir Book" panose="02000503020000020003" pitchFamily="2" charset="0"/>
            </a:endParaRPr>
          </a:p>
          <a:p>
            <a:pPr lvl="1">
              <a:lnSpc>
                <a:spcPct val="110000"/>
              </a:lnSpc>
            </a:pPr>
            <a:r>
              <a:rPr lang="en-GB" sz="2200" dirty="0">
                <a:latin typeface="Avenir Book" panose="02000503020000020003" pitchFamily="2" charset="0"/>
              </a:rPr>
              <a:t>In childhood, the prevalence of depression is similar in boys and girls but around the age of 12-13, incidence increases sharply in females </a:t>
            </a:r>
          </a:p>
          <a:p>
            <a:pPr lvl="1">
              <a:lnSpc>
                <a:spcPct val="110000"/>
              </a:lnSpc>
            </a:pPr>
            <a:endParaRPr lang="en-GB" sz="2200" dirty="0">
              <a:latin typeface="Avenir Book" panose="02000503020000020003" pitchFamily="2" charset="0"/>
            </a:endParaRPr>
          </a:p>
          <a:p>
            <a:pPr lvl="1">
              <a:lnSpc>
                <a:spcPct val="110000"/>
              </a:lnSpc>
            </a:pPr>
            <a:r>
              <a:rPr lang="en-US" sz="2200" dirty="0">
                <a:latin typeface="Avenir Book" panose="02000503020000020003" pitchFamily="2" charset="0"/>
              </a:rPr>
              <a:t>Millennium cohort study find by age 14, </a:t>
            </a:r>
            <a:r>
              <a:rPr lang="en-US" sz="2200" b="1" dirty="0">
                <a:latin typeface="Avenir Book" panose="02000503020000020003" pitchFamily="2" charset="0"/>
              </a:rPr>
              <a:t>1 in 4 </a:t>
            </a:r>
            <a:r>
              <a:rPr lang="en-US" sz="2200" dirty="0">
                <a:latin typeface="Avenir Book" panose="02000503020000020003" pitchFamily="2" charset="0"/>
              </a:rPr>
              <a:t>girls have high levels of depressive symptoms</a:t>
            </a:r>
          </a:p>
          <a:p>
            <a:pPr lvl="2">
              <a:lnSpc>
                <a:spcPct val="110000"/>
              </a:lnSpc>
            </a:pPr>
            <a:r>
              <a:rPr lang="en-US" dirty="0">
                <a:latin typeface="Avenir Book" panose="02000503020000020003" pitchFamily="2" charset="0"/>
              </a:rPr>
              <a:t>Compared to 1 in 9 boys, despite similar levels at age 11</a:t>
            </a:r>
          </a:p>
          <a:p>
            <a:pPr marL="742950" lvl="1" indent="-285750">
              <a:lnSpc>
                <a:spcPct val="110000"/>
              </a:lnSpc>
            </a:pPr>
            <a:endParaRPr lang="en-US" dirty="0">
              <a:latin typeface="Avenir Book" panose="02000503020000020003" pitchFamily="2" charset="0"/>
            </a:endParaRPr>
          </a:p>
        </p:txBody>
      </p:sp>
      <p:sp>
        <p:nvSpPr>
          <p:cNvPr id="6" name="Title 1">
            <a:extLst>
              <a:ext uri="{FF2B5EF4-FFF2-40B4-BE49-F238E27FC236}">
                <a16:creationId xmlns:a16="http://schemas.microsoft.com/office/drawing/2014/main" id="{F337CFCC-977E-950D-7F18-3A4A1DBEBEC0}"/>
              </a:ext>
            </a:extLst>
          </p:cNvPr>
          <p:cNvSpPr txBox="1">
            <a:spLocks/>
          </p:cNvSpPr>
          <p:nvPr/>
        </p:nvSpPr>
        <p:spPr>
          <a:xfrm>
            <a:off x="581192" y="686554"/>
            <a:ext cx="11029616" cy="1013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dirty="0">
                <a:latin typeface="Avenir Book" panose="02000503020000020003" pitchFamily="2" charset="0"/>
              </a:rPr>
              <a:t>Aim 2: “</a:t>
            </a:r>
            <a:r>
              <a:rPr lang="en-GB" cap="none" dirty="0">
                <a:effectLst/>
                <a:latin typeface="Avenir Book" panose="02000503020000020003" pitchFamily="2" charset="0"/>
                <a:ea typeface="Times New Roman" panose="02020603050405020304" pitchFamily="18" charset="0"/>
                <a:cs typeface="Calibri" panose="020F0502020204030204" pitchFamily="34" charset="0"/>
              </a:rPr>
              <a:t>As I Hit Puberty, It All Came Melting Down</a:t>
            </a:r>
            <a:r>
              <a:rPr lang="en-GB" cap="none" dirty="0">
                <a:effectLst/>
                <a:latin typeface="Avenir Book" panose="02000503020000020003" pitchFamily="2" charset="0"/>
              </a:rPr>
              <a:t>“</a:t>
            </a:r>
            <a:endParaRPr lang="en-US" cap="none" dirty="0">
              <a:latin typeface="Avenir Book" panose="02000503020000020003" pitchFamily="2" charset="0"/>
            </a:endParaRPr>
          </a:p>
        </p:txBody>
      </p:sp>
      <p:sp>
        <p:nvSpPr>
          <p:cNvPr id="2" name="Rectangle 1">
            <a:extLst>
              <a:ext uri="{FF2B5EF4-FFF2-40B4-BE49-F238E27FC236}">
                <a16:creationId xmlns:a16="http://schemas.microsoft.com/office/drawing/2014/main" id="{C5F1CF19-F6F3-62FC-DD15-01A6558DA250}"/>
              </a:ext>
            </a:extLst>
          </p:cNvPr>
          <p:cNvSpPr/>
          <p:nvPr/>
        </p:nvSpPr>
        <p:spPr>
          <a:xfrm>
            <a:off x="1" y="4404"/>
            <a:ext cx="12192000" cy="9058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2EC333E-1BE0-0E97-A39A-A921FB5F76CC}"/>
              </a:ext>
            </a:extLst>
          </p:cNvPr>
          <p:cNvSpPr>
            <a:spLocks noGrp="1"/>
          </p:cNvSpPr>
          <p:nvPr>
            <p:ph type="title"/>
          </p:nvPr>
        </p:nvSpPr>
        <p:spPr>
          <a:xfrm>
            <a:off x="838200" y="-113290"/>
            <a:ext cx="10515600" cy="1325563"/>
          </a:xfrm>
        </p:spPr>
        <p:txBody>
          <a:bodyPr anchor="ctr"/>
          <a:lstStyle/>
          <a:p>
            <a:pPr algn="ctr"/>
            <a:r>
              <a:rPr lang="en-US" cap="none" dirty="0">
                <a:solidFill>
                  <a:schemeClr val="bg1"/>
                </a:solidFill>
                <a:latin typeface="Avenir Book" panose="02000503020000020003" pitchFamily="2" charset="0"/>
              </a:rPr>
              <a:t>Adolescence and mental health</a:t>
            </a:r>
          </a:p>
        </p:txBody>
      </p:sp>
      <p:sp>
        <p:nvSpPr>
          <p:cNvPr id="7" name="TextBox 6">
            <a:extLst>
              <a:ext uri="{FF2B5EF4-FFF2-40B4-BE49-F238E27FC236}">
                <a16:creationId xmlns:a16="http://schemas.microsoft.com/office/drawing/2014/main" id="{04B1F074-4EEA-DA3D-751D-D110D73C444D}"/>
              </a:ext>
            </a:extLst>
          </p:cNvPr>
          <p:cNvSpPr txBox="1"/>
          <p:nvPr/>
        </p:nvSpPr>
        <p:spPr>
          <a:xfrm>
            <a:off x="8396748" y="6508206"/>
            <a:ext cx="4246447" cy="559897"/>
          </a:xfrm>
          <a:prstGeom prst="rect">
            <a:avLst/>
          </a:prstGeom>
          <a:noFill/>
        </p:spPr>
        <p:txBody>
          <a:bodyPr wrap="square">
            <a:spAutoFit/>
          </a:bodyPr>
          <a:lstStyle/>
          <a:p>
            <a:pPr lvl="1">
              <a:lnSpc>
                <a:spcPct val="110000"/>
              </a:lnSpc>
            </a:pPr>
            <a:r>
              <a:rPr lang="en-GB" sz="1400" dirty="0" err="1">
                <a:latin typeface="Avenir Book" panose="02000503020000020003" pitchFamily="2" charset="0"/>
              </a:rPr>
              <a:t>Hankin</a:t>
            </a:r>
            <a:r>
              <a:rPr lang="en-GB" sz="1400" dirty="0">
                <a:latin typeface="Avenir Book" panose="02000503020000020003" pitchFamily="2" charset="0"/>
              </a:rPr>
              <a:t> 1998, </a:t>
            </a:r>
            <a:r>
              <a:rPr lang="en-GB" sz="1400" b="0" i="0" dirty="0" err="1">
                <a:solidFill>
                  <a:srgbClr val="2E2E2E"/>
                </a:solidFill>
                <a:effectLst/>
                <a:latin typeface="Avenir Book" panose="02000503020000020003" pitchFamily="2" charset="0"/>
              </a:rPr>
              <a:t>Patalay</a:t>
            </a:r>
            <a:r>
              <a:rPr lang="en-GB" sz="1400" b="0" i="0" dirty="0">
                <a:solidFill>
                  <a:srgbClr val="2E2E2E"/>
                </a:solidFill>
                <a:effectLst/>
                <a:latin typeface="Avenir Book" panose="02000503020000020003" pitchFamily="2" charset="0"/>
              </a:rPr>
              <a:t> 2017, </a:t>
            </a:r>
            <a:r>
              <a:rPr lang="en-GB" sz="1400" b="0" i="0" dirty="0" err="1">
                <a:solidFill>
                  <a:srgbClr val="2E2E2E"/>
                </a:solidFill>
                <a:effectLst/>
                <a:latin typeface="Avenir Book" panose="02000503020000020003" pitchFamily="2" charset="0"/>
              </a:rPr>
              <a:t>Kwong</a:t>
            </a:r>
            <a:r>
              <a:rPr lang="en-GB" sz="1400" b="0" i="0" dirty="0">
                <a:solidFill>
                  <a:srgbClr val="2E2E2E"/>
                </a:solidFill>
                <a:effectLst/>
                <a:latin typeface="Avenir Book" panose="02000503020000020003" pitchFamily="2" charset="0"/>
              </a:rPr>
              <a:t> 2019</a:t>
            </a:r>
            <a:endParaRPr lang="en-US" sz="1400" dirty="0">
              <a:latin typeface="Avenir Book" panose="02000503020000020003" pitchFamily="2" charset="0"/>
            </a:endParaRPr>
          </a:p>
          <a:p>
            <a:pPr lvl="1">
              <a:lnSpc>
                <a:spcPct val="110000"/>
              </a:lnSpc>
            </a:pPr>
            <a:endParaRPr lang="en-US" sz="1400" dirty="0">
              <a:latin typeface="Avenir Book" panose="02000503020000020003" pitchFamily="2" charset="0"/>
            </a:endParaRPr>
          </a:p>
        </p:txBody>
      </p:sp>
      <p:pic>
        <p:nvPicPr>
          <p:cNvPr id="1028" name="Picture 4" descr="figure 2">
            <a:extLst>
              <a:ext uri="{FF2B5EF4-FFF2-40B4-BE49-F238E27FC236}">
                <a16:creationId xmlns:a16="http://schemas.microsoft.com/office/drawing/2014/main" id="{D478BCF8-6FD1-FF3F-0FD9-B13984C25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361" y="1894423"/>
            <a:ext cx="4349750" cy="3054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emale Hormones: How do they function?">
            <a:extLst>
              <a:ext uri="{FF2B5EF4-FFF2-40B4-BE49-F238E27FC236}">
                <a16:creationId xmlns:a16="http://schemas.microsoft.com/office/drawing/2014/main" id="{D521AFDE-6AC2-0FA2-FE6A-8DF7B42BAD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45" t="51411" r="82349" b="19482"/>
          <a:stretch/>
        </p:blipFill>
        <p:spPr bwMode="auto">
          <a:xfrm>
            <a:off x="11345198" y="0"/>
            <a:ext cx="855406" cy="91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73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624F1-D565-9643-A029-224488156D52}"/>
              </a:ext>
            </a:extLst>
          </p:cNvPr>
          <p:cNvSpPr>
            <a:spLocks noGrp="1"/>
          </p:cNvSpPr>
          <p:nvPr>
            <p:ph idx="1"/>
          </p:nvPr>
        </p:nvSpPr>
        <p:spPr>
          <a:xfrm>
            <a:off x="226647" y="1378502"/>
            <a:ext cx="11784433" cy="5111964"/>
          </a:xfrm>
        </p:spPr>
        <p:txBody>
          <a:bodyPr anchor="t">
            <a:normAutofit/>
          </a:bodyPr>
          <a:lstStyle/>
          <a:p>
            <a:pPr>
              <a:lnSpc>
                <a:spcPct val="150000"/>
              </a:lnSpc>
              <a:buClr>
                <a:schemeClr val="tx1"/>
              </a:buClr>
            </a:pPr>
            <a:r>
              <a:rPr lang="en-US" sz="2600" dirty="0">
                <a:solidFill>
                  <a:schemeClr val="tx1"/>
                </a:solidFill>
                <a:latin typeface="Avenir Book" panose="02000503020000020003" pitchFamily="2" charset="0"/>
              </a:rPr>
              <a:t>Why do we think adolescence might be particularly important for girls and ADHD?</a:t>
            </a:r>
          </a:p>
          <a:p>
            <a:pPr>
              <a:lnSpc>
                <a:spcPct val="150000"/>
              </a:lnSpc>
              <a:buClr>
                <a:schemeClr val="tx1"/>
              </a:buClr>
            </a:pPr>
            <a:r>
              <a:rPr lang="en-US" sz="2600" dirty="0">
                <a:solidFill>
                  <a:schemeClr val="tx1"/>
                </a:solidFill>
                <a:latin typeface="Avenir Book" panose="02000503020000020003" pitchFamily="2" charset="0"/>
              </a:rPr>
              <a:t>In childhood, ADHD diagnosis has a strong male preponderance </a:t>
            </a:r>
          </a:p>
          <a:p>
            <a:pPr lvl="1">
              <a:lnSpc>
                <a:spcPct val="150000"/>
              </a:lnSpc>
              <a:buClr>
                <a:schemeClr val="tx1"/>
              </a:buClr>
            </a:pPr>
            <a:r>
              <a:rPr lang="en-US" dirty="0">
                <a:solidFill>
                  <a:schemeClr val="tx1"/>
                </a:solidFill>
                <a:latin typeface="Avenir Book" panose="02000503020000020003" pitchFamily="2" charset="0"/>
              </a:rPr>
              <a:t>16:1-3:1 </a:t>
            </a:r>
            <a:r>
              <a:rPr lang="en-US" dirty="0" err="1">
                <a:solidFill>
                  <a:schemeClr val="tx1"/>
                </a:solidFill>
                <a:latin typeface="Avenir Book" panose="02000503020000020003" pitchFamily="2" charset="0"/>
              </a:rPr>
              <a:t>male:female</a:t>
            </a:r>
            <a:r>
              <a:rPr lang="en-US" dirty="0">
                <a:solidFill>
                  <a:schemeClr val="tx1"/>
                </a:solidFill>
                <a:latin typeface="Avenir Book" panose="02000503020000020003" pitchFamily="2" charset="0"/>
              </a:rPr>
              <a:t> gender ratio</a:t>
            </a:r>
          </a:p>
          <a:p>
            <a:pPr lvl="1">
              <a:lnSpc>
                <a:spcPct val="150000"/>
              </a:lnSpc>
              <a:buClr>
                <a:schemeClr val="tx1"/>
              </a:buClr>
            </a:pPr>
            <a:r>
              <a:rPr lang="en-US" dirty="0">
                <a:solidFill>
                  <a:schemeClr val="tx1"/>
                </a:solidFill>
                <a:latin typeface="Avenir Book" panose="02000503020000020003" pitchFamily="2" charset="0"/>
              </a:rPr>
              <a:t>By adulthood, the gender ratio equalizes, and ADHD diagnoses are 50% male, 50% female</a:t>
            </a:r>
          </a:p>
          <a:p>
            <a:pPr lvl="1">
              <a:lnSpc>
                <a:spcPct val="150000"/>
              </a:lnSpc>
              <a:buClr>
                <a:schemeClr val="tx1"/>
              </a:buClr>
            </a:pPr>
            <a:r>
              <a:rPr lang="en-US" dirty="0">
                <a:latin typeface="Avenir Book" panose="02000503020000020003" pitchFamily="2" charset="0"/>
              </a:rPr>
              <a:t>Puberty/adolescence may represent a key transition point in ADHD among girls</a:t>
            </a:r>
          </a:p>
          <a:p>
            <a:pPr>
              <a:lnSpc>
                <a:spcPct val="150000"/>
              </a:lnSpc>
            </a:pPr>
            <a:endParaRPr lang="en-US" sz="2400" dirty="0">
              <a:latin typeface="Avenir Book" panose="02000503020000020003" pitchFamily="2" charset="0"/>
            </a:endParaRPr>
          </a:p>
          <a:p>
            <a:pPr marL="742950" lvl="1" indent="-285750">
              <a:lnSpc>
                <a:spcPct val="150000"/>
              </a:lnSpc>
            </a:pPr>
            <a:endParaRPr lang="en-US" dirty="0">
              <a:latin typeface="Avenir Book" panose="02000503020000020003" pitchFamily="2" charset="0"/>
            </a:endParaRPr>
          </a:p>
        </p:txBody>
      </p:sp>
      <p:sp>
        <p:nvSpPr>
          <p:cNvPr id="2" name="Rectangle 1">
            <a:extLst>
              <a:ext uri="{FF2B5EF4-FFF2-40B4-BE49-F238E27FC236}">
                <a16:creationId xmlns:a16="http://schemas.microsoft.com/office/drawing/2014/main" id="{C5F1CF19-F6F3-62FC-DD15-01A6558DA250}"/>
              </a:ext>
            </a:extLst>
          </p:cNvPr>
          <p:cNvSpPr/>
          <p:nvPr/>
        </p:nvSpPr>
        <p:spPr>
          <a:xfrm>
            <a:off x="1" y="4404"/>
            <a:ext cx="12192000" cy="9058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2EC333E-1BE0-0E97-A39A-A921FB5F76CC}"/>
              </a:ext>
            </a:extLst>
          </p:cNvPr>
          <p:cNvSpPr>
            <a:spLocks noGrp="1"/>
          </p:cNvSpPr>
          <p:nvPr>
            <p:ph type="title"/>
          </p:nvPr>
        </p:nvSpPr>
        <p:spPr>
          <a:xfrm>
            <a:off x="838200" y="-113290"/>
            <a:ext cx="10515600" cy="1325563"/>
          </a:xfrm>
        </p:spPr>
        <p:txBody>
          <a:bodyPr anchor="ctr"/>
          <a:lstStyle/>
          <a:p>
            <a:pPr algn="ctr"/>
            <a:r>
              <a:rPr lang="en-US" cap="none" dirty="0">
                <a:solidFill>
                  <a:schemeClr val="bg1"/>
                </a:solidFill>
                <a:latin typeface="Avenir Book" panose="02000503020000020003" pitchFamily="2" charset="0"/>
              </a:rPr>
              <a:t>Adolescence and ADHD</a:t>
            </a:r>
          </a:p>
        </p:txBody>
      </p:sp>
      <p:sp>
        <p:nvSpPr>
          <p:cNvPr id="5" name="Content Placeholder 2">
            <a:extLst>
              <a:ext uri="{FF2B5EF4-FFF2-40B4-BE49-F238E27FC236}">
                <a16:creationId xmlns:a16="http://schemas.microsoft.com/office/drawing/2014/main" id="{C6B4C34B-E647-37D3-30D5-6F0D51D8E6A2}"/>
              </a:ext>
            </a:extLst>
          </p:cNvPr>
          <p:cNvSpPr txBox="1">
            <a:spLocks/>
          </p:cNvSpPr>
          <p:nvPr/>
        </p:nvSpPr>
        <p:spPr>
          <a:xfrm>
            <a:off x="226647" y="1356471"/>
            <a:ext cx="10987256" cy="24048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endParaRPr lang="en-US" sz="2200" dirty="0">
              <a:latin typeface="Avenir Book" panose="02000503020000020003" pitchFamily="2" charset="0"/>
            </a:endParaRPr>
          </a:p>
        </p:txBody>
      </p:sp>
      <p:pic>
        <p:nvPicPr>
          <p:cNvPr id="6" name="Picture 2" descr="Female Hormones: How do they function?">
            <a:extLst>
              <a:ext uri="{FF2B5EF4-FFF2-40B4-BE49-F238E27FC236}">
                <a16:creationId xmlns:a16="http://schemas.microsoft.com/office/drawing/2014/main" id="{CDD88F77-B3A1-6F30-259C-9CB88B2CD3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5" t="51411" r="82349" b="19482"/>
          <a:stretch/>
        </p:blipFill>
        <p:spPr bwMode="auto">
          <a:xfrm>
            <a:off x="11345198" y="0"/>
            <a:ext cx="855406" cy="9102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19974E-D3BD-077D-B1C9-23BB77DEE471}"/>
              </a:ext>
            </a:extLst>
          </p:cNvPr>
          <p:cNvSpPr txBox="1"/>
          <p:nvPr/>
        </p:nvSpPr>
        <p:spPr>
          <a:xfrm>
            <a:off x="10024411" y="6490466"/>
            <a:ext cx="2641574" cy="559897"/>
          </a:xfrm>
          <a:prstGeom prst="rect">
            <a:avLst/>
          </a:prstGeom>
          <a:noFill/>
        </p:spPr>
        <p:txBody>
          <a:bodyPr wrap="square">
            <a:spAutoFit/>
          </a:bodyPr>
          <a:lstStyle/>
          <a:p>
            <a:pPr lvl="1">
              <a:lnSpc>
                <a:spcPct val="110000"/>
              </a:lnSpc>
            </a:pPr>
            <a:r>
              <a:rPr lang="en-US" sz="1400" dirty="0">
                <a:latin typeface="Avenir Book" panose="02000503020000020003" pitchFamily="2" charset="0"/>
              </a:rPr>
              <a:t>Hinshaw et al 2022</a:t>
            </a:r>
          </a:p>
          <a:p>
            <a:pPr lvl="1">
              <a:lnSpc>
                <a:spcPct val="110000"/>
              </a:lnSpc>
            </a:pPr>
            <a:endParaRPr lang="en-US" sz="1400" dirty="0">
              <a:latin typeface="Avenir Book" panose="02000503020000020003" pitchFamily="2" charset="0"/>
            </a:endParaRPr>
          </a:p>
        </p:txBody>
      </p:sp>
    </p:spTree>
    <p:extLst>
      <p:ext uri="{BB962C8B-B14F-4D97-AF65-F5344CB8AC3E}">
        <p14:creationId xmlns:p14="http://schemas.microsoft.com/office/powerpoint/2010/main" val="628683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59D19-5C76-6453-9A8C-87D09DCF2130}"/>
              </a:ext>
            </a:extLst>
          </p:cNvPr>
          <p:cNvSpPr/>
          <p:nvPr/>
        </p:nvSpPr>
        <p:spPr>
          <a:xfrm>
            <a:off x="1" y="4404"/>
            <a:ext cx="12192000" cy="9058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9624F1-D565-9643-A029-224488156D52}"/>
              </a:ext>
            </a:extLst>
          </p:cNvPr>
          <p:cNvSpPr>
            <a:spLocks noGrp="1"/>
          </p:cNvSpPr>
          <p:nvPr>
            <p:ph idx="1"/>
          </p:nvPr>
        </p:nvSpPr>
        <p:spPr>
          <a:xfrm>
            <a:off x="203522" y="2784593"/>
            <a:ext cx="11423075" cy="5702208"/>
          </a:xfrm>
        </p:spPr>
        <p:txBody>
          <a:bodyPr anchor="t">
            <a:normAutofit/>
          </a:bodyPr>
          <a:lstStyle/>
          <a:p>
            <a:pPr>
              <a:lnSpc>
                <a:spcPct val="120000"/>
              </a:lnSpc>
            </a:pPr>
            <a:r>
              <a:rPr lang="en-GB" sz="2400" dirty="0">
                <a:latin typeface="Avenir Book" panose="02000503020000020003" pitchFamily="2" charset="0"/>
                <a:ea typeface="Calibri" panose="020F0502020204030204" pitchFamily="34" charset="0"/>
                <a:cs typeface="Calibri" panose="020F0502020204030204" pitchFamily="34" charset="0"/>
              </a:rPr>
              <a:t>New research study using a cohort from the US that follows children from age 9/10 to most recently 12/13 with:</a:t>
            </a:r>
          </a:p>
          <a:p>
            <a:pPr lvl="1">
              <a:lnSpc>
                <a:spcPct val="120000"/>
              </a:lnSpc>
            </a:pPr>
            <a:r>
              <a:rPr lang="en-GB" sz="2000" dirty="0">
                <a:latin typeface="Avenir Book" panose="02000503020000020003" pitchFamily="2" charset="0"/>
                <a:ea typeface="Calibri" panose="020F0502020204030204" pitchFamily="34" charset="0"/>
                <a:cs typeface="Calibri" panose="020F0502020204030204" pitchFamily="34" charset="0"/>
              </a:rPr>
              <a:t>Yearly ADHD symptom assessment </a:t>
            </a:r>
          </a:p>
          <a:p>
            <a:pPr lvl="1">
              <a:lnSpc>
                <a:spcPct val="120000"/>
              </a:lnSpc>
            </a:pPr>
            <a:r>
              <a:rPr lang="en-GB" sz="2000" dirty="0">
                <a:latin typeface="Avenir Book" panose="02000503020000020003" pitchFamily="2" charset="0"/>
                <a:ea typeface="Calibri" panose="020F0502020204030204" pitchFamily="34" charset="0"/>
                <a:cs typeface="Calibri" panose="020F0502020204030204" pitchFamily="34" charset="0"/>
              </a:rPr>
              <a:t>Questions on pubertal stage by parents and adolescents</a:t>
            </a:r>
          </a:p>
          <a:p>
            <a:pPr lvl="1">
              <a:lnSpc>
                <a:spcPct val="120000"/>
              </a:lnSpc>
            </a:pPr>
            <a:r>
              <a:rPr lang="en-GB" sz="2000" dirty="0">
                <a:latin typeface="Avenir Book" panose="02000503020000020003" pitchFamily="2" charset="0"/>
                <a:ea typeface="Calibri" panose="020F0502020204030204" pitchFamily="34" charset="0"/>
                <a:cs typeface="Calibri" panose="020F0502020204030204" pitchFamily="34" charset="0"/>
              </a:rPr>
              <a:t>Biological assessments of hormonal levels</a:t>
            </a:r>
          </a:p>
          <a:p>
            <a:pPr>
              <a:lnSpc>
                <a:spcPct val="120000"/>
              </a:lnSpc>
            </a:pPr>
            <a:r>
              <a:rPr lang="en-GB" sz="2400" dirty="0">
                <a:latin typeface="Avenir Book" panose="02000503020000020003" pitchFamily="2" charset="0"/>
                <a:ea typeface="Calibri" panose="020F0502020204030204" pitchFamily="34" charset="0"/>
                <a:cs typeface="Calibri" panose="020F0502020204030204" pitchFamily="34" charset="0"/>
              </a:rPr>
              <a:t>Research questions:</a:t>
            </a:r>
          </a:p>
          <a:p>
            <a:pPr lvl="1">
              <a:lnSpc>
                <a:spcPct val="120000"/>
              </a:lnSpc>
            </a:pPr>
            <a:r>
              <a:rPr lang="en-GB" sz="2000" dirty="0">
                <a:effectLst/>
                <a:latin typeface="Avenir Book" panose="02000503020000020003" pitchFamily="2" charset="0"/>
                <a:ea typeface="Calibri" panose="020F0502020204030204" pitchFamily="34" charset="0"/>
                <a:cs typeface="Calibri" panose="020F0502020204030204" pitchFamily="34" charset="0"/>
              </a:rPr>
              <a:t>(1) </a:t>
            </a:r>
            <a:r>
              <a:rPr lang="en-GB" sz="2000" dirty="0">
                <a:latin typeface="Avenir Book" panose="02000503020000020003" pitchFamily="2" charset="0"/>
                <a:ea typeface="Calibri" panose="020F0502020204030204" pitchFamily="34" charset="0"/>
                <a:cs typeface="Calibri" panose="020F0502020204030204" pitchFamily="34" charset="0"/>
              </a:rPr>
              <a:t>Is there a subgroup of girls with increasing ADHD symptoms in adolescence?</a:t>
            </a:r>
          </a:p>
          <a:p>
            <a:pPr lvl="1">
              <a:lnSpc>
                <a:spcPct val="120000"/>
              </a:lnSpc>
            </a:pPr>
            <a:r>
              <a:rPr lang="en-GB" sz="2000" dirty="0">
                <a:effectLst/>
                <a:latin typeface="Avenir Book" panose="02000503020000020003" pitchFamily="2" charset="0"/>
                <a:ea typeface="Calibri" panose="020F0502020204030204" pitchFamily="34" charset="0"/>
                <a:cs typeface="Calibri" panose="020F0502020204030204" pitchFamily="34" charset="0"/>
              </a:rPr>
              <a:t>(2) Is </a:t>
            </a:r>
            <a:r>
              <a:rPr lang="en-GB" sz="2000" dirty="0">
                <a:latin typeface="Avenir Book" panose="02000503020000020003" pitchFamily="2" charset="0"/>
                <a:ea typeface="Calibri" panose="020F0502020204030204" pitchFamily="34" charset="0"/>
                <a:cs typeface="Calibri" panose="020F0502020204030204" pitchFamily="34" charset="0"/>
              </a:rPr>
              <a:t>pubertal onset associated with ADHD symptom change in girls?</a:t>
            </a:r>
          </a:p>
          <a:p>
            <a:pPr lvl="1">
              <a:lnSpc>
                <a:spcPct val="120000"/>
              </a:lnSpc>
            </a:pPr>
            <a:endParaRPr lang="en-GB" sz="2000" dirty="0">
              <a:effectLst/>
              <a:latin typeface="Avenir Book" panose="02000503020000020003" pitchFamily="2" charset="0"/>
              <a:ea typeface="Calibri" panose="020F0502020204030204" pitchFamily="34" charset="0"/>
              <a:cs typeface="Calibri" panose="020F0502020204030204" pitchFamily="34" charset="0"/>
            </a:endParaRPr>
          </a:p>
          <a:p>
            <a:pPr>
              <a:lnSpc>
                <a:spcPct val="120000"/>
              </a:lnSpc>
            </a:pPr>
            <a:endParaRPr lang="en-GB" sz="2400" dirty="0">
              <a:latin typeface="Avenir Book" panose="02000503020000020003" pitchFamily="2" charset="0"/>
            </a:endParaRPr>
          </a:p>
          <a:p>
            <a:pPr marL="180340">
              <a:lnSpc>
                <a:spcPct val="120000"/>
              </a:lnSpc>
            </a:pPr>
            <a:endParaRPr lang="en-GB" sz="2200" dirty="0">
              <a:effectLst/>
              <a:latin typeface="Avenir Book" panose="02000503020000020003" pitchFamily="2" charset="0"/>
              <a:ea typeface="Calibri" panose="020F0502020204030204" pitchFamily="34" charset="0"/>
              <a:cs typeface="Times New Roman" panose="02020603050405020304" pitchFamily="18" charset="0"/>
            </a:endParaRPr>
          </a:p>
          <a:p>
            <a:pPr marL="0" indent="0">
              <a:lnSpc>
                <a:spcPct val="120000"/>
              </a:lnSpc>
              <a:buNone/>
            </a:pPr>
            <a:endParaRPr lang="en-US" sz="2200" dirty="0">
              <a:latin typeface="Avenir Book" panose="02000503020000020003" pitchFamily="2" charset="0"/>
            </a:endParaRPr>
          </a:p>
          <a:p>
            <a:pPr>
              <a:lnSpc>
                <a:spcPct val="120000"/>
              </a:lnSpc>
            </a:pPr>
            <a:endParaRPr lang="en-US" sz="2200" dirty="0">
              <a:latin typeface="Avenir Book" panose="02000503020000020003" pitchFamily="2" charset="0"/>
            </a:endParaRPr>
          </a:p>
          <a:p>
            <a:pPr>
              <a:lnSpc>
                <a:spcPct val="120000"/>
              </a:lnSpc>
            </a:pPr>
            <a:endParaRPr lang="en-US" sz="2200" dirty="0">
              <a:latin typeface="Avenir Book" panose="02000503020000020003" pitchFamily="2" charset="0"/>
            </a:endParaRPr>
          </a:p>
          <a:p>
            <a:pPr marL="457200" lvl="1" indent="0">
              <a:lnSpc>
                <a:spcPct val="120000"/>
              </a:lnSpc>
              <a:buNone/>
            </a:pPr>
            <a:endParaRPr lang="en-US" sz="2200" dirty="0">
              <a:latin typeface="Avenir Book" panose="02000503020000020003" pitchFamily="2" charset="0"/>
            </a:endParaRPr>
          </a:p>
        </p:txBody>
      </p:sp>
      <p:sp>
        <p:nvSpPr>
          <p:cNvPr id="6" name="Title 1">
            <a:extLst>
              <a:ext uri="{FF2B5EF4-FFF2-40B4-BE49-F238E27FC236}">
                <a16:creationId xmlns:a16="http://schemas.microsoft.com/office/drawing/2014/main" id="{410E8F6E-2A52-288C-6B72-BB98E4038643}"/>
              </a:ext>
            </a:extLst>
          </p:cNvPr>
          <p:cNvSpPr>
            <a:spLocks noGrp="1"/>
          </p:cNvSpPr>
          <p:nvPr>
            <p:ph type="title"/>
          </p:nvPr>
        </p:nvSpPr>
        <p:spPr>
          <a:xfrm>
            <a:off x="838200" y="-113290"/>
            <a:ext cx="10515600" cy="1325563"/>
          </a:xfrm>
        </p:spPr>
        <p:txBody>
          <a:bodyPr anchor="ctr"/>
          <a:lstStyle/>
          <a:p>
            <a:pPr algn="ctr"/>
            <a:r>
              <a:rPr lang="en-US" cap="none" dirty="0">
                <a:solidFill>
                  <a:schemeClr val="bg1"/>
                </a:solidFill>
                <a:latin typeface="Avenir Book" panose="02000503020000020003" pitchFamily="2" charset="0"/>
              </a:rPr>
              <a:t>ADHD and </a:t>
            </a:r>
            <a:r>
              <a:rPr lang="en-US" dirty="0">
                <a:solidFill>
                  <a:schemeClr val="bg1"/>
                </a:solidFill>
                <a:latin typeface="Avenir Book" panose="02000503020000020003" pitchFamily="2" charset="0"/>
              </a:rPr>
              <a:t>p</a:t>
            </a:r>
            <a:r>
              <a:rPr lang="en-US" cap="none" dirty="0">
                <a:solidFill>
                  <a:schemeClr val="bg1"/>
                </a:solidFill>
                <a:latin typeface="Avenir Book" panose="02000503020000020003" pitchFamily="2" charset="0"/>
              </a:rPr>
              <a:t>uberty</a:t>
            </a:r>
          </a:p>
        </p:txBody>
      </p:sp>
      <p:pic>
        <p:nvPicPr>
          <p:cNvPr id="2" name="Picture 2" descr="Female Hormones: How do they function?">
            <a:extLst>
              <a:ext uri="{FF2B5EF4-FFF2-40B4-BE49-F238E27FC236}">
                <a16:creationId xmlns:a16="http://schemas.microsoft.com/office/drawing/2014/main" id="{3E5376CB-926F-5445-80D0-047C168969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5" t="51411" r="82349" b="19482"/>
          <a:stretch/>
        </p:blipFill>
        <p:spPr bwMode="auto">
          <a:xfrm>
            <a:off x="11345198" y="0"/>
            <a:ext cx="855406" cy="9102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edical Research Council (United Kingdom) - Wikipedia">
            <a:extLst>
              <a:ext uri="{FF2B5EF4-FFF2-40B4-BE49-F238E27FC236}">
                <a16:creationId xmlns:a16="http://schemas.microsoft.com/office/drawing/2014/main" id="{285E65EC-391C-8BC1-810C-D732E3F53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3670" y="1395718"/>
            <a:ext cx="2547983" cy="853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BCD Study">
            <a:extLst>
              <a:ext uri="{FF2B5EF4-FFF2-40B4-BE49-F238E27FC236}">
                <a16:creationId xmlns:a16="http://schemas.microsoft.com/office/drawing/2014/main" id="{AC293F46-9BE1-14E5-C34B-74503FFDE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26" y="1027987"/>
            <a:ext cx="3568647" cy="15731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rontiers | Trajectory Analysis of Orthostatic Hypotension in Parkinson's  Disease: Results From Parkinson's Progression Markers Initiative Cohort">
            <a:extLst>
              <a:ext uri="{FF2B5EF4-FFF2-40B4-BE49-F238E27FC236}">
                <a16:creationId xmlns:a16="http://schemas.microsoft.com/office/drawing/2014/main" id="{0141F70A-F226-99AC-B5AF-543740F64A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3670" y="3821744"/>
            <a:ext cx="3440289" cy="13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0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male Hormones: How do they function?">
            <a:extLst>
              <a:ext uri="{FF2B5EF4-FFF2-40B4-BE49-F238E27FC236}">
                <a16:creationId xmlns:a16="http://schemas.microsoft.com/office/drawing/2014/main" id="{CA20441C-8BEE-D237-C5D7-C7B636DBB3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5" b="8513"/>
          <a:stretch/>
        </p:blipFill>
        <p:spPr bwMode="auto">
          <a:xfrm>
            <a:off x="2614827" y="1553740"/>
            <a:ext cx="6413706" cy="31184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0D201FB-B1EE-D93C-3E02-F7E4B7A1E68D}"/>
              </a:ext>
            </a:extLst>
          </p:cNvPr>
          <p:cNvSpPr/>
          <p:nvPr/>
        </p:nvSpPr>
        <p:spPr>
          <a:xfrm>
            <a:off x="3375597" y="1766804"/>
            <a:ext cx="1986116" cy="31184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F953AF9-6964-7278-EB7E-F93E147EF95A}"/>
              </a:ext>
            </a:extLst>
          </p:cNvPr>
          <p:cNvSpPr txBox="1"/>
          <p:nvPr/>
        </p:nvSpPr>
        <p:spPr>
          <a:xfrm>
            <a:off x="2480212" y="5381433"/>
            <a:ext cx="7613854" cy="1077218"/>
          </a:xfrm>
          <a:prstGeom prst="rect">
            <a:avLst/>
          </a:prstGeom>
          <a:noFill/>
        </p:spPr>
        <p:txBody>
          <a:bodyPr wrap="square">
            <a:spAutoFit/>
          </a:bodyPr>
          <a:lstStyle/>
          <a:p>
            <a:r>
              <a:rPr lang="en-GB" sz="3200" i="1" dirty="0">
                <a:effectLst/>
                <a:latin typeface="Times New Roman" panose="02020603050405020304" pitchFamily="18" charset="0"/>
                <a:ea typeface="Times New Roman" panose="02020603050405020304" pitchFamily="18" charset="0"/>
                <a:cs typeface="Calibri" panose="020F0502020204030204" pitchFamily="34" charset="0"/>
              </a:rPr>
              <a:t>“I’ve taken my meds, why can I not focus on things when last week I could…”</a:t>
            </a:r>
            <a:r>
              <a:rPr lang="en-GB" sz="3200" dirty="0">
                <a:effectLst/>
              </a:rPr>
              <a:t> </a:t>
            </a:r>
            <a:endParaRPr lang="en-US" sz="3200" dirty="0"/>
          </a:p>
        </p:txBody>
      </p:sp>
      <p:sp>
        <p:nvSpPr>
          <p:cNvPr id="10" name="Title 1">
            <a:extLst>
              <a:ext uri="{FF2B5EF4-FFF2-40B4-BE49-F238E27FC236}">
                <a16:creationId xmlns:a16="http://schemas.microsoft.com/office/drawing/2014/main" id="{9F2D14AA-251B-3A13-8755-05A6738FD955}"/>
              </a:ext>
            </a:extLst>
          </p:cNvPr>
          <p:cNvSpPr>
            <a:spLocks noGrp="1"/>
          </p:cNvSpPr>
          <p:nvPr>
            <p:ph type="title"/>
          </p:nvPr>
        </p:nvSpPr>
        <p:spPr>
          <a:xfrm>
            <a:off x="838200" y="365125"/>
            <a:ext cx="10515600" cy="1325563"/>
          </a:xfrm>
        </p:spPr>
        <p:txBody>
          <a:bodyPr/>
          <a:lstStyle/>
          <a:p>
            <a:pPr algn="ctr"/>
            <a:r>
              <a:rPr lang="en-US" dirty="0"/>
              <a:t>Menstruation</a:t>
            </a:r>
          </a:p>
        </p:txBody>
      </p:sp>
    </p:spTree>
    <p:extLst>
      <p:ext uri="{BB962C8B-B14F-4D97-AF65-F5344CB8AC3E}">
        <p14:creationId xmlns:p14="http://schemas.microsoft.com/office/powerpoint/2010/main" val="3450664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ED201A-12BE-3DE6-36FE-135D3AFD5601}"/>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BCA6ED1-3E5A-154F-88D0-8964C19B0784}"/>
              </a:ext>
            </a:extLst>
          </p:cNvPr>
          <p:cNvSpPr>
            <a:spLocks noGrp="1"/>
          </p:cNvSpPr>
          <p:nvPr>
            <p:ph type="title"/>
          </p:nvPr>
        </p:nvSpPr>
        <p:spPr>
          <a:xfrm>
            <a:off x="838198" y="-148194"/>
            <a:ext cx="10515600" cy="1325563"/>
          </a:xfrm>
        </p:spPr>
        <p:txBody>
          <a:bodyPr anchor="ctr">
            <a:normAutofit/>
          </a:bodyPr>
          <a:lstStyle/>
          <a:p>
            <a:pPr algn="ctr"/>
            <a:r>
              <a:rPr lang="en-US" sz="3200" dirty="0">
                <a:solidFill>
                  <a:schemeClr val="bg1"/>
                </a:solidFill>
                <a:latin typeface="Avenir Book" panose="02000503020000020003" pitchFamily="2" charset="0"/>
              </a:rPr>
              <a:t>Menstrual cycle</a:t>
            </a:r>
            <a:endParaRPr lang="en-US" sz="3200" cap="none" dirty="0">
              <a:solidFill>
                <a:schemeClr val="bg1"/>
              </a:solidFill>
              <a:latin typeface="Avenir Book" panose="02000503020000020003" pitchFamily="2" charset="0"/>
            </a:endParaRPr>
          </a:p>
        </p:txBody>
      </p:sp>
      <p:pic>
        <p:nvPicPr>
          <p:cNvPr id="2" name="Picture 1" descr="Female Hormones: How do they function?">
            <a:extLst>
              <a:ext uri="{FF2B5EF4-FFF2-40B4-BE49-F238E27FC236}">
                <a16:creationId xmlns:a16="http://schemas.microsoft.com/office/drawing/2014/main" id="{A2166D98-5ADF-104A-BEE7-6622318192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23" t="41087" r="62788" b="35601"/>
          <a:stretch/>
        </p:blipFill>
        <p:spPr bwMode="auto">
          <a:xfrm>
            <a:off x="11092479" y="0"/>
            <a:ext cx="1099521" cy="9058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menstrual cycle&#10;&#10;Description automatically generated">
            <a:extLst>
              <a:ext uri="{FF2B5EF4-FFF2-40B4-BE49-F238E27FC236}">
                <a16:creationId xmlns:a16="http://schemas.microsoft.com/office/drawing/2014/main" id="{122362D2-56AB-4618-B53F-0A1FC71AFDF5}"/>
              </a:ext>
            </a:extLst>
          </p:cNvPr>
          <p:cNvPicPr>
            <a:picLocks noChangeAspect="1"/>
          </p:cNvPicPr>
          <p:nvPr/>
        </p:nvPicPr>
        <p:blipFill rotWithShape="1">
          <a:blip r:embed="rId4"/>
          <a:srcRect l="16699" t="26630" r="19925" b="9255"/>
          <a:stretch/>
        </p:blipFill>
        <p:spPr>
          <a:xfrm>
            <a:off x="6654582" y="2081714"/>
            <a:ext cx="5436870" cy="3093790"/>
          </a:xfrm>
          <a:prstGeom prst="rect">
            <a:avLst/>
          </a:prstGeom>
        </p:spPr>
      </p:pic>
      <p:sp>
        <p:nvSpPr>
          <p:cNvPr id="4" name="Content Placeholder 2">
            <a:extLst>
              <a:ext uri="{FF2B5EF4-FFF2-40B4-BE49-F238E27FC236}">
                <a16:creationId xmlns:a16="http://schemas.microsoft.com/office/drawing/2014/main" id="{D1A0A116-623B-E2B5-8D16-433407D1628B}"/>
              </a:ext>
            </a:extLst>
          </p:cNvPr>
          <p:cNvSpPr>
            <a:spLocks noGrp="1"/>
          </p:cNvSpPr>
          <p:nvPr>
            <p:ph idx="1"/>
          </p:nvPr>
        </p:nvSpPr>
        <p:spPr>
          <a:xfrm>
            <a:off x="210894" y="1415471"/>
            <a:ext cx="6263058" cy="5391286"/>
          </a:xfrm>
        </p:spPr>
        <p:txBody>
          <a:bodyPr anchor="t">
            <a:normAutofit/>
          </a:bodyPr>
          <a:lstStyle/>
          <a:p>
            <a:pPr>
              <a:lnSpc>
                <a:spcPct val="100000"/>
              </a:lnSpc>
            </a:pPr>
            <a:r>
              <a:rPr lang="en-GB" sz="2400" dirty="0">
                <a:latin typeface="Avenir Book" panose="02000503020000020003" pitchFamily="2" charset="0"/>
                <a:ea typeface="Times New Roman" panose="02020603050405020304" pitchFamily="18" charset="0"/>
                <a:cs typeface="Calibri" panose="020F0502020204030204" pitchFamily="34" charset="0"/>
              </a:rPr>
              <a:t>Beginning of cycle characterised by low estrogen and progesterone</a:t>
            </a:r>
          </a:p>
          <a:p>
            <a:pPr>
              <a:lnSpc>
                <a:spcPct val="100000"/>
              </a:lnSpc>
            </a:pPr>
            <a:r>
              <a:rPr lang="en-GB" sz="2400" dirty="0">
                <a:latin typeface="Avenir Book" panose="02000503020000020003" pitchFamily="2" charset="0"/>
                <a:ea typeface="Times New Roman" panose="02020603050405020304" pitchFamily="18" charset="0"/>
                <a:cs typeface="Calibri" panose="020F0502020204030204" pitchFamily="34" charset="0"/>
              </a:rPr>
              <a:t>Followed by a steep preovulatory increase in estrogen and sharp drop post ovulation</a:t>
            </a:r>
          </a:p>
          <a:p>
            <a:pPr>
              <a:lnSpc>
                <a:spcPct val="100000"/>
              </a:lnSpc>
            </a:pPr>
            <a:r>
              <a:rPr lang="en-GB" sz="2400" dirty="0">
                <a:latin typeface="Avenir Book" panose="02000503020000020003" pitchFamily="2" charset="0"/>
                <a:ea typeface="Times New Roman" panose="02020603050405020304" pitchFamily="18" charset="0"/>
                <a:cs typeface="Calibri" panose="020F0502020204030204" pitchFamily="34" charset="0"/>
              </a:rPr>
              <a:t>Then both estrogen and progesterone rise in the luteal phase then drop sharply </a:t>
            </a:r>
            <a:r>
              <a:rPr lang="en-GB" sz="2400" dirty="0" err="1">
                <a:latin typeface="Avenir Book" panose="02000503020000020003" pitchFamily="2" charset="0"/>
                <a:ea typeface="Times New Roman" panose="02020603050405020304" pitchFamily="18" charset="0"/>
                <a:cs typeface="Calibri" panose="020F0502020204030204" pitchFamily="34" charset="0"/>
              </a:rPr>
              <a:t>premenstrually</a:t>
            </a:r>
            <a:endParaRPr lang="en-GB" sz="2400" dirty="0">
              <a:latin typeface="Avenir Book" panose="02000503020000020003" pitchFamily="2" charset="0"/>
              <a:ea typeface="Times New Roman" panose="02020603050405020304" pitchFamily="18" charset="0"/>
              <a:cs typeface="Calibri" panose="020F0502020204030204" pitchFamily="34" charset="0"/>
            </a:endParaRPr>
          </a:p>
          <a:p>
            <a:pPr>
              <a:lnSpc>
                <a:spcPct val="100000"/>
              </a:lnSpc>
            </a:pPr>
            <a:r>
              <a:rPr lang="en-GB" sz="2400" dirty="0">
                <a:latin typeface="Avenir Book" panose="02000503020000020003" pitchFamily="2" charset="0"/>
                <a:ea typeface="Times New Roman" panose="02020603050405020304" pitchFamily="18" charset="0"/>
                <a:cs typeface="Calibri" panose="020F0502020204030204" pitchFamily="34" charset="0"/>
              </a:rPr>
              <a:t>Drops in estrogen may affect </a:t>
            </a:r>
            <a:r>
              <a:rPr lang="en-GB" sz="2400" dirty="0">
                <a:effectLst/>
                <a:latin typeface="Avenir Book" panose="02000503020000020003" pitchFamily="2" charset="0"/>
                <a:ea typeface="Times New Roman" panose="02020603050405020304" pitchFamily="18" charset="0"/>
                <a:cs typeface="Calibri" panose="020F0502020204030204" pitchFamily="34" charset="0"/>
              </a:rPr>
              <a:t>dopamine availability </a:t>
            </a:r>
          </a:p>
          <a:p>
            <a:pPr lvl="1">
              <a:lnSpc>
                <a:spcPct val="100000"/>
              </a:lnSpc>
            </a:pPr>
            <a:r>
              <a:rPr lang="en-GB" sz="2200" dirty="0">
                <a:effectLst/>
                <a:latin typeface="Avenir Book" panose="02000503020000020003" pitchFamily="2" charset="0"/>
                <a:ea typeface="Times New Roman" panose="02020603050405020304" pitchFamily="18" charset="0"/>
                <a:cs typeface="Calibri" panose="020F0502020204030204" pitchFamily="34" charset="0"/>
              </a:rPr>
              <a:t>Could exacerbate ADHD symptoms and compromise medication effectiveness</a:t>
            </a:r>
            <a:r>
              <a:rPr lang="en-GB" sz="2200" dirty="0">
                <a:effectLst/>
                <a:latin typeface="Avenir Book" panose="02000503020000020003" pitchFamily="2" charset="0"/>
              </a:rPr>
              <a:t> </a:t>
            </a:r>
            <a:endParaRPr lang="en-GB" sz="2200" dirty="0">
              <a:latin typeface="Avenir Book" panose="02000503020000020003" pitchFamily="2" charset="0"/>
            </a:endParaRPr>
          </a:p>
          <a:p>
            <a:pPr lvl="1">
              <a:lnSpc>
                <a:spcPct val="100000"/>
              </a:lnSpc>
            </a:pPr>
            <a:endParaRPr lang="en-GB" sz="2000" dirty="0">
              <a:latin typeface="Avenir Book" panose="02000503020000020003" pitchFamily="2" charset="0"/>
            </a:endParaRPr>
          </a:p>
          <a:p>
            <a:pPr lvl="1">
              <a:lnSpc>
                <a:spcPct val="100000"/>
              </a:lnSpc>
            </a:pPr>
            <a:endParaRPr lang="en-GB" sz="2000" dirty="0">
              <a:latin typeface="Avenir Book" panose="02000503020000020003" pitchFamily="2" charset="0"/>
            </a:endParaRPr>
          </a:p>
          <a:p>
            <a:pPr>
              <a:lnSpc>
                <a:spcPct val="100000"/>
              </a:lnSpc>
            </a:pPr>
            <a:endParaRPr lang="en-US" sz="2200" dirty="0">
              <a:latin typeface="Avenir Book" panose="02000503020000020003" pitchFamily="2" charset="0"/>
            </a:endParaRPr>
          </a:p>
          <a:p>
            <a:pPr>
              <a:lnSpc>
                <a:spcPct val="100000"/>
              </a:lnSpc>
            </a:pPr>
            <a:endParaRPr lang="en-US" sz="2200" dirty="0">
              <a:latin typeface="Avenir Book" panose="02000503020000020003" pitchFamily="2" charset="0"/>
            </a:endParaRPr>
          </a:p>
        </p:txBody>
      </p:sp>
    </p:spTree>
    <p:extLst>
      <p:ext uri="{BB962C8B-B14F-4D97-AF65-F5344CB8AC3E}">
        <p14:creationId xmlns:p14="http://schemas.microsoft.com/office/powerpoint/2010/main" val="980085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7E7DC-F988-2311-40FE-983230833457}"/>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BA696D7-17CC-1976-D81B-4FAAB7F72803}"/>
              </a:ext>
            </a:extLst>
          </p:cNvPr>
          <p:cNvSpPr>
            <a:spLocks noGrp="1"/>
          </p:cNvSpPr>
          <p:nvPr>
            <p:ph idx="1"/>
          </p:nvPr>
        </p:nvSpPr>
        <p:spPr>
          <a:xfrm>
            <a:off x="627484" y="1329967"/>
            <a:ext cx="10937032" cy="5220256"/>
          </a:xfrm>
        </p:spPr>
        <p:txBody>
          <a:bodyPr>
            <a:normAutofit/>
          </a:bodyPr>
          <a:lstStyle/>
          <a:p>
            <a:pPr>
              <a:lnSpc>
                <a:spcPct val="110000"/>
              </a:lnSpc>
            </a:pPr>
            <a:r>
              <a:rPr lang="en-GB" sz="2800" dirty="0">
                <a:latin typeface="Avenir Book" panose="02000503020000020003" pitchFamily="2" charset="0"/>
              </a:rPr>
              <a:t>Premenstrual Dysphoric Disorder (PMDD)</a:t>
            </a:r>
          </a:p>
          <a:p>
            <a:pPr lvl="1">
              <a:lnSpc>
                <a:spcPct val="110000"/>
              </a:lnSpc>
            </a:pPr>
            <a:r>
              <a:rPr lang="en-GB" dirty="0">
                <a:latin typeface="Avenir Book" panose="02000503020000020003" pitchFamily="2" charset="0"/>
              </a:rPr>
              <a:t>Mood and behavioural changes that occur in the few days prior to menstruation that are so severe they interfere with personal and professional relationships</a:t>
            </a:r>
          </a:p>
          <a:p>
            <a:pPr lvl="1">
              <a:lnSpc>
                <a:spcPct val="110000"/>
              </a:lnSpc>
            </a:pPr>
            <a:r>
              <a:rPr lang="en-GB" dirty="0">
                <a:latin typeface="Avenir Book" panose="02000503020000020003" pitchFamily="2" charset="0"/>
              </a:rPr>
              <a:t>Affects between 3-9% of menstruating women</a:t>
            </a:r>
          </a:p>
          <a:p>
            <a:pPr lvl="1">
              <a:lnSpc>
                <a:spcPct val="110000"/>
              </a:lnSpc>
            </a:pPr>
            <a:r>
              <a:rPr lang="en-GB" dirty="0">
                <a:latin typeface="Avenir Book" panose="02000503020000020003" pitchFamily="2" charset="0"/>
              </a:rPr>
              <a:t>Not caused by different levels of hormones, per se, but by differential sensitivity to these hormones</a:t>
            </a:r>
          </a:p>
          <a:p>
            <a:pPr lvl="1">
              <a:lnSpc>
                <a:spcPct val="110000"/>
              </a:lnSpc>
            </a:pPr>
            <a:r>
              <a:rPr lang="en-GB" dirty="0">
                <a:latin typeface="Avenir Book" panose="02000503020000020003" pitchFamily="2" charset="0"/>
              </a:rPr>
              <a:t>Studies of the post-natal period and post-initiation of hormonal contraception suggest women with ADHD might have higher rates of hormonal sensitivity</a:t>
            </a:r>
          </a:p>
          <a:p>
            <a:pPr>
              <a:lnSpc>
                <a:spcPct val="110000"/>
              </a:lnSpc>
            </a:pPr>
            <a:endParaRPr lang="en-GB" dirty="0">
              <a:latin typeface="Avenir Book" panose="02000503020000020003" pitchFamily="2" charset="0"/>
            </a:endParaRPr>
          </a:p>
          <a:p>
            <a:pPr>
              <a:lnSpc>
                <a:spcPct val="100000"/>
              </a:lnSpc>
            </a:pPr>
            <a:endParaRPr lang="en-US" dirty="0"/>
          </a:p>
        </p:txBody>
      </p:sp>
      <p:sp>
        <p:nvSpPr>
          <p:cNvPr id="5" name="Title 1">
            <a:extLst>
              <a:ext uri="{FF2B5EF4-FFF2-40B4-BE49-F238E27FC236}">
                <a16:creationId xmlns:a16="http://schemas.microsoft.com/office/drawing/2014/main" id="{BCAE7491-32D5-25FF-2B97-1AB04BD97736}"/>
              </a:ext>
            </a:extLst>
          </p:cNvPr>
          <p:cNvSpPr>
            <a:spLocks noGrp="1"/>
          </p:cNvSpPr>
          <p:nvPr>
            <p:ph type="title"/>
          </p:nvPr>
        </p:nvSpPr>
        <p:spPr>
          <a:xfrm>
            <a:off x="838200" y="-175938"/>
            <a:ext cx="10515600" cy="1325563"/>
          </a:xfrm>
        </p:spPr>
        <p:txBody>
          <a:bodyPr anchor="ctr">
            <a:normAutofit/>
          </a:bodyPr>
          <a:lstStyle/>
          <a:p>
            <a:pPr algn="ctr"/>
            <a:r>
              <a:rPr lang="en-US" sz="3200" dirty="0">
                <a:solidFill>
                  <a:schemeClr val="bg1"/>
                </a:solidFill>
                <a:latin typeface="Avenir Book" panose="02000503020000020003" pitchFamily="2" charset="0"/>
              </a:rPr>
              <a:t>M</a:t>
            </a:r>
            <a:r>
              <a:rPr lang="en-US" sz="3200" cap="none" dirty="0">
                <a:solidFill>
                  <a:schemeClr val="bg1"/>
                </a:solidFill>
                <a:latin typeface="Avenir Book" panose="02000503020000020003" pitchFamily="2" charset="0"/>
              </a:rPr>
              <a:t>enstrual cycle hormonal fluctuations</a:t>
            </a:r>
          </a:p>
        </p:txBody>
      </p:sp>
      <p:sp>
        <p:nvSpPr>
          <p:cNvPr id="8" name="TextBox 7">
            <a:extLst>
              <a:ext uri="{FF2B5EF4-FFF2-40B4-BE49-F238E27FC236}">
                <a16:creationId xmlns:a16="http://schemas.microsoft.com/office/drawing/2014/main" id="{583B6D5A-C471-6BB9-B5BD-5DC6388D34B6}"/>
              </a:ext>
            </a:extLst>
          </p:cNvPr>
          <p:cNvSpPr txBox="1"/>
          <p:nvPr/>
        </p:nvSpPr>
        <p:spPr>
          <a:xfrm>
            <a:off x="6345936" y="6545819"/>
            <a:ext cx="6705206" cy="307777"/>
          </a:xfrm>
          <a:prstGeom prst="rect">
            <a:avLst/>
          </a:prstGeom>
          <a:noFill/>
        </p:spPr>
        <p:txBody>
          <a:bodyPr wrap="square" rtlCol="0">
            <a:spAutoFit/>
          </a:bodyPr>
          <a:lstStyle/>
          <a:p>
            <a:r>
              <a:rPr lang="en-US" sz="1400" dirty="0">
                <a:latin typeface="Avenir Book" panose="02000503020000020003" pitchFamily="2" charset="0"/>
              </a:rPr>
              <a:t>DSM-5, Backstrom 2003, Schmidt 1998, Lundin 2023, Andersson 2023</a:t>
            </a:r>
          </a:p>
        </p:txBody>
      </p:sp>
      <p:pic>
        <p:nvPicPr>
          <p:cNvPr id="9" name="Picture 8" descr="Female Hormones: How do they function?">
            <a:extLst>
              <a:ext uri="{FF2B5EF4-FFF2-40B4-BE49-F238E27FC236}">
                <a16:creationId xmlns:a16="http://schemas.microsoft.com/office/drawing/2014/main" id="{AF109800-6B57-4D2D-2176-329F006488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23" t="41087" r="62788" b="35601"/>
          <a:stretch/>
        </p:blipFill>
        <p:spPr bwMode="auto">
          <a:xfrm>
            <a:off x="11092479" y="0"/>
            <a:ext cx="1099521" cy="90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09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72EC5-8DA0-AABB-0AF4-615E8FDFF40C}"/>
              </a:ext>
            </a:extLst>
          </p:cNvPr>
          <p:cNvSpPr>
            <a:spLocks noGrp="1"/>
          </p:cNvSpPr>
          <p:nvPr>
            <p:ph idx="1"/>
          </p:nvPr>
        </p:nvSpPr>
        <p:spPr>
          <a:xfrm>
            <a:off x="838200" y="1329966"/>
            <a:ext cx="10515600" cy="5196339"/>
          </a:xfrm>
        </p:spPr>
        <p:txBody>
          <a:bodyPr>
            <a:normAutofit/>
          </a:bodyPr>
          <a:lstStyle/>
          <a:p>
            <a:pPr>
              <a:lnSpc>
                <a:spcPct val="150000"/>
              </a:lnSpc>
            </a:pPr>
            <a:r>
              <a:rPr lang="en-US" dirty="0">
                <a:latin typeface="Avenir Book" panose="02000503020000020003" pitchFamily="2" charset="0"/>
              </a:rPr>
              <a:t>Online study of 715 women with and without ADHD</a:t>
            </a:r>
          </a:p>
          <a:p>
            <a:pPr lvl="1">
              <a:lnSpc>
                <a:spcPct val="150000"/>
              </a:lnSpc>
            </a:pPr>
            <a:r>
              <a:rPr lang="en-GB" sz="2000" dirty="0">
                <a:latin typeface="Avenir Book" panose="02000503020000020003" pitchFamily="2" charset="0"/>
                <a:ea typeface="Aptos" panose="020B0004020202020204" pitchFamily="34" charset="0"/>
              </a:rPr>
              <a:t>ADHD: </a:t>
            </a:r>
          </a:p>
          <a:p>
            <a:pPr lvl="2">
              <a:lnSpc>
                <a:spcPct val="150000"/>
              </a:lnSpc>
            </a:pPr>
            <a:r>
              <a:rPr lang="en-GB" sz="1600" dirty="0">
                <a:latin typeface="Avenir Book" panose="02000503020000020003" pitchFamily="2" charset="0"/>
                <a:ea typeface="Aptos" panose="020B0004020202020204" pitchFamily="34" charset="0"/>
              </a:rPr>
              <a:t>S</a:t>
            </a:r>
            <a:r>
              <a:rPr lang="en-GB" sz="1600" dirty="0">
                <a:effectLst/>
                <a:latin typeface="Avenir Book" panose="02000503020000020003" pitchFamily="2" charset="0"/>
                <a:ea typeface="Aptos" panose="020B0004020202020204" pitchFamily="34" charset="0"/>
              </a:rPr>
              <a:t>elf-reported clinical diagnosis (n=102) </a:t>
            </a:r>
          </a:p>
          <a:p>
            <a:pPr lvl="2">
              <a:lnSpc>
                <a:spcPct val="150000"/>
              </a:lnSpc>
            </a:pPr>
            <a:r>
              <a:rPr lang="en-GB" sz="1600" dirty="0">
                <a:effectLst/>
                <a:latin typeface="Avenir Book" panose="02000503020000020003" pitchFamily="2" charset="0"/>
                <a:ea typeface="Aptos" panose="020B0004020202020204" pitchFamily="34" charset="0"/>
              </a:rPr>
              <a:t>ADHD scal</a:t>
            </a:r>
            <a:r>
              <a:rPr lang="en-GB" sz="1600" dirty="0">
                <a:latin typeface="Avenir Book" panose="02000503020000020003" pitchFamily="2" charset="0"/>
                <a:ea typeface="Aptos" panose="020B0004020202020204" pitchFamily="34" charset="0"/>
              </a:rPr>
              <a:t>e-</a:t>
            </a:r>
            <a:r>
              <a:rPr lang="en-GB" sz="1600" dirty="0">
                <a:effectLst/>
                <a:latin typeface="Avenir Book" panose="02000503020000020003" pitchFamily="2" charset="0"/>
                <a:ea typeface="Aptos" panose="020B0004020202020204" pitchFamily="34" charset="0"/>
              </a:rPr>
              <a:t>based ADHD (n=229)</a:t>
            </a:r>
          </a:p>
          <a:p>
            <a:pPr lvl="1">
              <a:lnSpc>
                <a:spcPct val="150000"/>
              </a:lnSpc>
            </a:pPr>
            <a:r>
              <a:rPr lang="en-GB" sz="2000" dirty="0">
                <a:effectLst/>
                <a:latin typeface="Avenir Book" panose="02000503020000020003" pitchFamily="2" charset="0"/>
                <a:ea typeface="Aptos" panose="020B0004020202020204" pitchFamily="34" charset="0"/>
              </a:rPr>
              <a:t>Non-ADHD reference group (n=305) </a:t>
            </a:r>
          </a:p>
          <a:p>
            <a:pPr>
              <a:lnSpc>
                <a:spcPct val="150000"/>
              </a:lnSpc>
            </a:pPr>
            <a:r>
              <a:rPr lang="en-GB" sz="2400" dirty="0">
                <a:latin typeface="Avenir Book" panose="02000503020000020003" pitchFamily="2" charset="0"/>
              </a:rPr>
              <a:t>PMDD measured via the </a:t>
            </a:r>
            <a:r>
              <a:rPr lang="en-GB" sz="2400" dirty="0">
                <a:effectLst/>
                <a:latin typeface="Avenir Book" panose="02000503020000020003" pitchFamily="2" charset="0"/>
                <a:ea typeface="Arial" panose="020B0604020202020204" pitchFamily="34" charset="0"/>
              </a:rPr>
              <a:t>Premenstrual Symptoms Screening Tool (PSST)</a:t>
            </a:r>
            <a:r>
              <a:rPr lang="en-GB" sz="2400" dirty="0">
                <a:effectLst/>
                <a:latin typeface="Avenir Book" panose="02000503020000020003" pitchFamily="2" charset="0"/>
              </a:rPr>
              <a:t> </a:t>
            </a:r>
          </a:p>
          <a:p>
            <a:pPr lvl="1">
              <a:lnSpc>
                <a:spcPct val="150000"/>
              </a:lnSpc>
            </a:pPr>
            <a:r>
              <a:rPr lang="en-GB" sz="2000" dirty="0">
                <a:effectLst/>
                <a:latin typeface="Avenir Book" panose="02000503020000020003" pitchFamily="2" charset="0"/>
                <a:ea typeface="Aptos" panose="020B0004020202020204" pitchFamily="34" charset="0"/>
              </a:rPr>
              <a:t>31.4% among participants self-reporting a clinical ADHD diagnosis</a:t>
            </a:r>
          </a:p>
          <a:p>
            <a:pPr lvl="1">
              <a:lnSpc>
                <a:spcPct val="150000"/>
              </a:lnSpc>
            </a:pPr>
            <a:r>
              <a:rPr lang="en-GB" sz="2000" dirty="0">
                <a:latin typeface="Avenir Book" panose="02000503020000020003" pitchFamily="2" charset="0"/>
                <a:ea typeface="Aptos" panose="020B0004020202020204" pitchFamily="34" charset="0"/>
              </a:rPr>
              <a:t>41.1% among</a:t>
            </a:r>
            <a:r>
              <a:rPr lang="en-GB" sz="2000" dirty="0">
                <a:effectLst/>
                <a:latin typeface="Avenir Book" panose="02000503020000020003" pitchFamily="2" charset="0"/>
                <a:ea typeface="Aptos" panose="020B0004020202020204" pitchFamily="34" charset="0"/>
              </a:rPr>
              <a:t> ADHD scale-based ADHD participants</a:t>
            </a:r>
          </a:p>
          <a:p>
            <a:pPr lvl="1">
              <a:lnSpc>
                <a:spcPct val="150000"/>
              </a:lnSpc>
            </a:pPr>
            <a:r>
              <a:rPr lang="en-GB" sz="2000" dirty="0">
                <a:effectLst/>
                <a:latin typeface="Avenir Book" panose="02000503020000020003" pitchFamily="2" charset="0"/>
                <a:ea typeface="Aptos" panose="020B0004020202020204" pitchFamily="34" charset="0"/>
              </a:rPr>
              <a:t>9.8% among non-ADHD reference group</a:t>
            </a:r>
            <a:endParaRPr lang="en-US" sz="2000" dirty="0">
              <a:latin typeface="Avenir Book" panose="02000503020000020003" pitchFamily="2" charset="0"/>
            </a:endParaRPr>
          </a:p>
        </p:txBody>
      </p:sp>
      <p:sp>
        <p:nvSpPr>
          <p:cNvPr id="4" name="Rectangle 3">
            <a:extLst>
              <a:ext uri="{FF2B5EF4-FFF2-40B4-BE49-F238E27FC236}">
                <a16:creationId xmlns:a16="http://schemas.microsoft.com/office/drawing/2014/main" id="{B5A6115C-547B-6ADB-E2FF-34E19EE27796}"/>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FE22E628-833E-3184-09BF-367559D095FD}"/>
              </a:ext>
            </a:extLst>
          </p:cNvPr>
          <p:cNvSpPr txBox="1">
            <a:spLocks/>
          </p:cNvSpPr>
          <p:nvPr/>
        </p:nvSpPr>
        <p:spPr>
          <a:xfrm>
            <a:off x="838200" y="-1906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venir Book" panose="02000503020000020003" pitchFamily="2" charset="0"/>
              </a:rPr>
              <a:t>ADHD and PMDD</a:t>
            </a:r>
          </a:p>
        </p:txBody>
      </p:sp>
    </p:spTree>
    <p:extLst>
      <p:ext uri="{BB962C8B-B14F-4D97-AF65-F5344CB8AC3E}">
        <p14:creationId xmlns:p14="http://schemas.microsoft.com/office/powerpoint/2010/main" val="411570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6115C-547B-6ADB-E2FF-34E19EE27796}"/>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FE22E628-833E-3184-09BF-367559D095FD}"/>
              </a:ext>
            </a:extLst>
          </p:cNvPr>
          <p:cNvSpPr txBox="1">
            <a:spLocks/>
          </p:cNvSpPr>
          <p:nvPr/>
        </p:nvSpPr>
        <p:spPr>
          <a:xfrm>
            <a:off x="838200" y="-1906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venir Book" panose="02000503020000020003" pitchFamily="2" charset="0"/>
              </a:rPr>
              <a:t>ADHD and PMDD</a:t>
            </a:r>
          </a:p>
        </p:txBody>
      </p:sp>
      <p:pic>
        <p:nvPicPr>
          <p:cNvPr id="2" name="Picture 1" descr="A graph of adhd&#10;&#10;Description automatically generated">
            <a:extLst>
              <a:ext uri="{FF2B5EF4-FFF2-40B4-BE49-F238E27FC236}">
                <a16:creationId xmlns:a16="http://schemas.microsoft.com/office/drawing/2014/main" id="{E07FFB39-7934-893E-A80E-CA88D2A48362}"/>
              </a:ext>
            </a:extLst>
          </p:cNvPr>
          <p:cNvPicPr>
            <a:picLocks noChangeAspect="1"/>
          </p:cNvPicPr>
          <p:nvPr/>
        </p:nvPicPr>
        <p:blipFill rotWithShape="1">
          <a:blip r:embed="rId3">
            <a:extLst>
              <a:ext uri="{28A0092B-C50C-407E-A947-70E740481C1C}">
                <a14:useLocalDpi xmlns:a14="http://schemas.microsoft.com/office/drawing/2010/main" val="0"/>
              </a:ext>
            </a:extLst>
          </a:blip>
          <a:srcRect l="12731" t="8391" r="10869" b="2828"/>
          <a:stretch/>
        </p:blipFill>
        <p:spPr bwMode="auto">
          <a:xfrm>
            <a:off x="2050018" y="1329967"/>
            <a:ext cx="8091963" cy="5289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6786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AFF388-1CFD-234E-AE31-07EA468100BA}"/>
              </a:ext>
            </a:extLst>
          </p:cNvPr>
          <p:cNvSpPr>
            <a:spLocks noGrp="1"/>
          </p:cNvSpPr>
          <p:nvPr>
            <p:ph idx="1"/>
          </p:nvPr>
        </p:nvSpPr>
        <p:spPr>
          <a:xfrm>
            <a:off x="581190" y="1594342"/>
            <a:ext cx="11029615" cy="4256163"/>
          </a:xfrm>
        </p:spPr>
        <p:txBody>
          <a:bodyPr anchor="t">
            <a:normAutofit/>
          </a:bodyPr>
          <a:lstStyle/>
          <a:p>
            <a:pPr>
              <a:lnSpc>
                <a:spcPct val="100000"/>
              </a:lnSpc>
            </a:pPr>
            <a:r>
              <a:rPr lang="en-US" sz="2400" dirty="0">
                <a:latin typeface="Avenir Book" panose="02000503020000020003" pitchFamily="2" charset="0"/>
              </a:rPr>
              <a:t>Clinical and anecdotal evidence for some role of hormonal fluctuation in ADHD symptom expression for women with ADHD</a:t>
            </a:r>
          </a:p>
          <a:p>
            <a:pPr>
              <a:lnSpc>
                <a:spcPct val="100000"/>
              </a:lnSpc>
            </a:pPr>
            <a:r>
              <a:rPr lang="en-US" sz="2400" dirty="0">
                <a:latin typeface="Avenir Book" panose="02000503020000020003" pitchFamily="2" charset="0"/>
              </a:rPr>
              <a:t>Women discuss their symptoms getting worse </a:t>
            </a:r>
            <a:r>
              <a:rPr lang="en-US" sz="2400" dirty="0" err="1">
                <a:latin typeface="Avenir Book" panose="02000503020000020003" pitchFamily="2" charset="0"/>
              </a:rPr>
              <a:t>premenstrually</a:t>
            </a:r>
            <a:r>
              <a:rPr lang="en-US" sz="2400" dirty="0">
                <a:latin typeface="Avenir Book" panose="02000503020000020003" pitchFamily="2" charset="0"/>
              </a:rPr>
              <a:t>, medication being less effective during this time</a:t>
            </a:r>
            <a:endParaRPr lang="en-GB" sz="2400" dirty="0">
              <a:latin typeface="Avenir Book" panose="02000503020000020003" pitchFamily="2" charset="0"/>
            </a:endParaRPr>
          </a:p>
          <a:p>
            <a:pPr>
              <a:lnSpc>
                <a:spcPct val="100000"/>
              </a:lnSpc>
            </a:pPr>
            <a:endParaRPr lang="en-US" sz="2400" dirty="0">
              <a:latin typeface="Avenir Book" panose="02000503020000020003" pitchFamily="2" charset="0"/>
            </a:endParaRPr>
          </a:p>
          <a:p>
            <a:pPr>
              <a:lnSpc>
                <a:spcPct val="100000"/>
              </a:lnSpc>
            </a:pPr>
            <a:endParaRPr lang="en-US" sz="2400" dirty="0">
              <a:latin typeface="Avenir Book" panose="02000503020000020003" pitchFamily="2" charset="0"/>
            </a:endParaRPr>
          </a:p>
        </p:txBody>
      </p:sp>
      <p:pic>
        <p:nvPicPr>
          <p:cNvPr id="10" name="Picture 9" descr="Text&#10;&#10;Description automatically generated">
            <a:extLst>
              <a:ext uri="{FF2B5EF4-FFF2-40B4-BE49-F238E27FC236}">
                <a16:creationId xmlns:a16="http://schemas.microsoft.com/office/drawing/2014/main" id="{D3B70B56-0D93-F3F3-BF58-1E228853F020}"/>
              </a:ext>
            </a:extLst>
          </p:cNvPr>
          <p:cNvPicPr>
            <a:picLocks noChangeAspect="1"/>
          </p:cNvPicPr>
          <p:nvPr/>
        </p:nvPicPr>
        <p:blipFill rotWithShape="1">
          <a:blip r:embed="rId3"/>
          <a:srcRect t="29060"/>
          <a:stretch/>
        </p:blipFill>
        <p:spPr>
          <a:xfrm>
            <a:off x="261640" y="4114492"/>
            <a:ext cx="6081358" cy="1606242"/>
          </a:xfrm>
          <a:prstGeom prst="rect">
            <a:avLst/>
          </a:prstGeom>
        </p:spPr>
      </p:pic>
      <p:sp>
        <p:nvSpPr>
          <p:cNvPr id="6" name="Rectangle 5">
            <a:extLst>
              <a:ext uri="{FF2B5EF4-FFF2-40B4-BE49-F238E27FC236}">
                <a16:creationId xmlns:a16="http://schemas.microsoft.com/office/drawing/2014/main" id="{DED4984C-FB56-59D8-CD56-3DC6FE1A4676}"/>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6D477DC9-0B05-1E2B-22F2-2B0DA54D8C39}"/>
              </a:ext>
            </a:extLst>
          </p:cNvPr>
          <p:cNvSpPr>
            <a:spLocks noGrp="1"/>
          </p:cNvSpPr>
          <p:nvPr>
            <p:ph type="title"/>
          </p:nvPr>
        </p:nvSpPr>
        <p:spPr>
          <a:xfrm>
            <a:off x="838198" y="-148194"/>
            <a:ext cx="10515600" cy="1325563"/>
          </a:xfrm>
        </p:spPr>
        <p:txBody>
          <a:bodyPr anchor="ctr">
            <a:normAutofit/>
          </a:bodyPr>
          <a:lstStyle/>
          <a:p>
            <a:pPr algn="ctr"/>
            <a:r>
              <a:rPr lang="en-US" sz="3200" dirty="0">
                <a:solidFill>
                  <a:schemeClr val="bg1"/>
                </a:solidFill>
                <a:latin typeface="Avenir Book" panose="02000503020000020003" pitchFamily="2" charset="0"/>
              </a:rPr>
              <a:t>H</a:t>
            </a:r>
            <a:r>
              <a:rPr lang="en-US" sz="3200" cap="none" dirty="0">
                <a:solidFill>
                  <a:schemeClr val="bg1"/>
                </a:solidFill>
                <a:latin typeface="Avenir Book" panose="02000503020000020003" pitchFamily="2" charset="0"/>
              </a:rPr>
              <a:t>ormonal fluctuations on women’s ADHD symptoms</a:t>
            </a:r>
          </a:p>
        </p:txBody>
      </p:sp>
      <p:pic>
        <p:nvPicPr>
          <p:cNvPr id="2" name="Picture 1" descr="Female Hormones: How do they function?">
            <a:extLst>
              <a:ext uri="{FF2B5EF4-FFF2-40B4-BE49-F238E27FC236}">
                <a16:creationId xmlns:a16="http://schemas.microsoft.com/office/drawing/2014/main" id="{96034717-90D2-282A-5E43-2ABD18EA66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723" t="41087" r="62788" b="35601"/>
          <a:stretch/>
        </p:blipFill>
        <p:spPr bwMode="auto">
          <a:xfrm>
            <a:off x="11092479" y="0"/>
            <a:ext cx="1099521" cy="9058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 text, application, email&#10;&#10;Description automatically generated">
            <a:extLst>
              <a:ext uri="{FF2B5EF4-FFF2-40B4-BE49-F238E27FC236}">
                <a16:creationId xmlns:a16="http://schemas.microsoft.com/office/drawing/2014/main" id="{3FDF476D-8D1A-0A33-146C-1FE237B8507A}"/>
              </a:ext>
            </a:extLst>
          </p:cNvPr>
          <p:cNvPicPr>
            <a:picLocks noChangeAspect="1"/>
          </p:cNvPicPr>
          <p:nvPr/>
        </p:nvPicPr>
        <p:blipFill rotWithShape="1">
          <a:blip r:embed="rId5"/>
          <a:srcRect t="26376"/>
          <a:stretch/>
        </p:blipFill>
        <p:spPr>
          <a:xfrm>
            <a:off x="5784771" y="4114492"/>
            <a:ext cx="6145584" cy="1606242"/>
          </a:xfrm>
          <a:prstGeom prst="rect">
            <a:avLst/>
          </a:prstGeom>
        </p:spPr>
      </p:pic>
    </p:spTree>
    <p:extLst>
      <p:ext uri="{BB962C8B-B14F-4D97-AF65-F5344CB8AC3E}">
        <p14:creationId xmlns:p14="http://schemas.microsoft.com/office/powerpoint/2010/main" val="768107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D61FEA-044D-3AB8-5E45-B3C5246F878A}"/>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4AFF388-1CFD-234E-AE31-07EA468100BA}"/>
              </a:ext>
            </a:extLst>
          </p:cNvPr>
          <p:cNvSpPr>
            <a:spLocks noGrp="1"/>
          </p:cNvSpPr>
          <p:nvPr>
            <p:ph idx="1"/>
          </p:nvPr>
        </p:nvSpPr>
        <p:spPr>
          <a:xfrm>
            <a:off x="357643" y="1232396"/>
            <a:ext cx="8786357" cy="5024204"/>
          </a:xfrm>
        </p:spPr>
        <p:txBody>
          <a:bodyPr anchor="t">
            <a:normAutofit/>
          </a:bodyPr>
          <a:lstStyle/>
          <a:p>
            <a:pPr>
              <a:lnSpc>
                <a:spcPct val="114000"/>
              </a:lnSpc>
            </a:pPr>
            <a:r>
              <a:rPr lang="en-US" sz="2400" dirty="0">
                <a:latin typeface="Avenir Book" panose="02000503020000020003" pitchFamily="2" charset="0"/>
              </a:rPr>
              <a:t>To address this gap in the research we have funding for the MAAM study</a:t>
            </a:r>
          </a:p>
          <a:p>
            <a:pPr>
              <a:lnSpc>
                <a:spcPct val="114000"/>
              </a:lnSpc>
            </a:pPr>
            <a:r>
              <a:rPr lang="en-US" sz="2400" dirty="0">
                <a:latin typeface="Avenir Book" panose="02000503020000020003" pitchFamily="2" charset="0"/>
              </a:rPr>
              <a:t>Research questions: </a:t>
            </a:r>
          </a:p>
          <a:p>
            <a:pPr marL="457200" indent="-457200">
              <a:lnSpc>
                <a:spcPct val="114000"/>
              </a:lnSpc>
              <a:buFont typeface="+mj-lt"/>
              <a:buAutoNum type="arabicPeriod"/>
            </a:pPr>
            <a:r>
              <a:rPr lang="en-US" sz="2000" dirty="0">
                <a:latin typeface="Avenir Book" panose="02000503020000020003" pitchFamily="2" charset="0"/>
              </a:rPr>
              <a:t>Are different cycle phases associated with changes in ADHD symptoms and functioning among women with ADHD?</a:t>
            </a:r>
          </a:p>
          <a:p>
            <a:pPr marL="457200" indent="-457200">
              <a:lnSpc>
                <a:spcPct val="114000"/>
              </a:lnSpc>
              <a:buFont typeface="+mj-lt"/>
              <a:buAutoNum type="arabicPeriod"/>
            </a:pPr>
            <a:r>
              <a:rPr lang="en-GB" sz="2000" dirty="0">
                <a:latin typeface="Avenir Book" panose="02000503020000020003" pitchFamily="2" charset="0"/>
              </a:rPr>
              <a:t>Are </a:t>
            </a:r>
            <a:r>
              <a:rPr lang="en-GB" sz="2000" dirty="0">
                <a:effectLst/>
                <a:latin typeface="Avenir Book" panose="02000503020000020003" pitchFamily="2" charset="0"/>
              </a:rPr>
              <a:t>changes in hormone levels across the menstrual cycle among women with ADHD are associated with the effectiveness of ADHD medication?</a:t>
            </a:r>
          </a:p>
          <a:p>
            <a:pPr marL="457200" indent="-457200">
              <a:lnSpc>
                <a:spcPct val="114000"/>
              </a:lnSpc>
              <a:buFont typeface="+mj-lt"/>
              <a:buAutoNum type="arabicPeriod"/>
            </a:pPr>
            <a:r>
              <a:rPr lang="en-GB" sz="2000" dirty="0">
                <a:latin typeface="Avenir Book" panose="02000503020000020003" pitchFamily="2" charset="0"/>
              </a:rPr>
              <a:t>Do</a:t>
            </a:r>
            <a:r>
              <a:rPr lang="en-GB" sz="2000" dirty="0">
                <a:effectLst/>
                <a:latin typeface="Avenir Book" panose="02000503020000020003" pitchFamily="2" charset="0"/>
              </a:rPr>
              <a:t> sleep and physical activity mediate the association between hormonal changes and ADHD symptoms/functioning among women with ADHD?</a:t>
            </a:r>
          </a:p>
          <a:p>
            <a:pPr marL="457200" indent="-457200">
              <a:lnSpc>
                <a:spcPct val="114000"/>
              </a:lnSpc>
              <a:buFont typeface="+mj-lt"/>
              <a:buAutoNum type="arabicPeriod"/>
            </a:pPr>
            <a:endParaRPr lang="en-US" sz="2200" dirty="0">
              <a:latin typeface="Avenir Book" panose="02000503020000020003" pitchFamily="2" charset="0"/>
            </a:endParaRPr>
          </a:p>
          <a:p>
            <a:pPr marL="457200" indent="-457200">
              <a:lnSpc>
                <a:spcPct val="114000"/>
              </a:lnSpc>
              <a:buFont typeface="+mj-lt"/>
              <a:buAutoNum type="arabicPeriod"/>
            </a:pPr>
            <a:endParaRPr lang="en-US" sz="2200" dirty="0">
              <a:latin typeface="Avenir Book" panose="02000503020000020003" pitchFamily="2" charset="0"/>
            </a:endParaRPr>
          </a:p>
        </p:txBody>
      </p:sp>
      <p:sp>
        <p:nvSpPr>
          <p:cNvPr id="6" name="Title 1">
            <a:extLst>
              <a:ext uri="{FF2B5EF4-FFF2-40B4-BE49-F238E27FC236}">
                <a16:creationId xmlns:a16="http://schemas.microsoft.com/office/drawing/2014/main" id="{11804A07-AD18-856D-2E41-AFA313A41AC4}"/>
              </a:ext>
            </a:extLst>
          </p:cNvPr>
          <p:cNvSpPr>
            <a:spLocks noGrp="1"/>
          </p:cNvSpPr>
          <p:nvPr>
            <p:ph type="title"/>
          </p:nvPr>
        </p:nvSpPr>
        <p:spPr>
          <a:xfrm>
            <a:off x="-123199" y="-161310"/>
            <a:ext cx="11023949" cy="1325563"/>
          </a:xfrm>
        </p:spPr>
        <p:txBody>
          <a:bodyPr anchor="ctr">
            <a:normAutofit/>
          </a:bodyPr>
          <a:lstStyle/>
          <a:p>
            <a:pPr algn="ctr"/>
            <a:r>
              <a:rPr lang="en-US" sz="3200" b="1" u="sng" cap="none" dirty="0">
                <a:solidFill>
                  <a:schemeClr val="bg1"/>
                </a:solidFill>
                <a:latin typeface="Avenir Book" panose="02000503020000020003" pitchFamily="2" charset="0"/>
              </a:rPr>
              <a:t>M</a:t>
            </a:r>
            <a:r>
              <a:rPr lang="en-US" sz="3200" cap="none" dirty="0">
                <a:solidFill>
                  <a:schemeClr val="bg1"/>
                </a:solidFill>
                <a:latin typeface="Avenir Book" panose="02000503020000020003" pitchFamily="2" charset="0"/>
              </a:rPr>
              <a:t>easuring </a:t>
            </a:r>
            <a:r>
              <a:rPr lang="en-US" sz="3200" b="1" u="sng" cap="none" dirty="0">
                <a:solidFill>
                  <a:schemeClr val="bg1"/>
                </a:solidFill>
                <a:latin typeface="Avenir Book" panose="02000503020000020003" pitchFamily="2" charset="0"/>
              </a:rPr>
              <a:t>Adult</a:t>
            </a:r>
            <a:r>
              <a:rPr lang="en-US" sz="3200" b="1" cap="none" dirty="0">
                <a:solidFill>
                  <a:schemeClr val="bg1"/>
                </a:solidFill>
                <a:latin typeface="Avenir Book" panose="02000503020000020003" pitchFamily="2" charset="0"/>
              </a:rPr>
              <a:t> </a:t>
            </a:r>
            <a:r>
              <a:rPr lang="en-US" sz="3200" b="1" u="sng" cap="none" dirty="0">
                <a:solidFill>
                  <a:schemeClr val="bg1"/>
                </a:solidFill>
                <a:latin typeface="Avenir Book" panose="02000503020000020003" pitchFamily="2" charset="0"/>
              </a:rPr>
              <a:t>A</a:t>
            </a:r>
            <a:r>
              <a:rPr lang="en-US" sz="3200" cap="none" dirty="0">
                <a:solidFill>
                  <a:schemeClr val="bg1"/>
                </a:solidFill>
                <a:latin typeface="Avenir Book" panose="02000503020000020003" pitchFamily="2" charset="0"/>
              </a:rPr>
              <a:t>DHD </a:t>
            </a:r>
            <a:r>
              <a:rPr lang="en-US" sz="3200" b="1" dirty="0">
                <a:solidFill>
                  <a:schemeClr val="bg1"/>
                </a:solidFill>
                <a:latin typeface="Avenir Book" panose="02000503020000020003" pitchFamily="2" charset="0"/>
              </a:rPr>
              <a:t>a</a:t>
            </a:r>
            <a:r>
              <a:rPr lang="en-US" sz="3200" cap="none" dirty="0">
                <a:solidFill>
                  <a:schemeClr val="bg1"/>
                </a:solidFill>
                <a:latin typeface="Avenir Book" panose="02000503020000020003" pitchFamily="2" charset="0"/>
              </a:rPr>
              <a:t>nd </a:t>
            </a:r>
            <a:r>
              <a:rPr lang="en-US" sz="3200" b="1" u="sng" cap="none" dirty="0">
                <a:solidFill>
                  <a:schemeClr val="bg1"/>
                </a:solidFill>
                <a:latin typeface="Avenir Book" panose="02000503020000020003" pitchFamily="2" charset="0"/>
              </a:rPr>
              <a:t>M</a:t>
            </a:r>
            <a:r>
              <a:rPr lang="en-US" sz="3200" cap="none" dirty="0">
                <a:solidFill>
                  <a:schemeClr val="bg1"/>
                </a:solidFill>
                <a:latin typeface="Avenir Book" panose="02000503020000020003" pitchFamily="2" charset="0"/>
              </a:rPr>
              <a:t>enstruation (MAAM) Study</a:t>
            </a:r>
          </a:p>
        </p:txBody>
      </p:sp>
      <p:pic>
        <p:nvPicPr>
          <p:cNvPr id="5" name="Picture 4" descr="Female Hormones: How do they function?">
            <a:extLst>
              <a:ext uri="{FF2B5EF4-FFF2-40B4-BE49-F238E27FC236}">
                <a16:creationId xmlns:a16="http://schemas.microsoft.com/office/drawing/2014/main" id="{BC0CC977-EE3E-5FAE-32BA-C94A3D2FA0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23" t="41087" r="62788" b="35601"/>
          <a:stretch/>
        </p:blipFill>
        <p:spPr bwMode="auto">
          <a:xfrm>
            <a:off x="11107227" y="0"/>
            <a:ext cx="1099521" cy="90588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RT-CARMA 300PI">
            <a:extLst>
              <a:ext uri="{FF2B5EF4-FFF2-40B4-BE49-F238E27FC236}">
                <a16:creationId xmlns:a16="http://schemas.microsoft.com/office/drawing/2014/main" id="{71A5C8A3-B1B5-0DE0-1C8C-440906FC6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2124" y="3521831"/>
            <a:ext cx="2254863" cy="12838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logo with a pink design&#10;&#10;Description automatically generated with medium confidence">
            <a:extLst>
              <a:ext uri="{FF2B5EF4-FFF2-40B4-BE49-F238E27FC236}">
                <a16:creationId xmlns:a16="http://schemas.microsoft.com/office/drawing/2014/main" id="{E8E74A7F-FF5A-3FEA-EB7B-92DEB92E54AD}"/>
              </a:ext>
            </a:extLst>
          </p:cNvPr>
          <p:cNvPicPr>
            <a:picLocks noChangeAspect="1"/>
          </p:cNvPicPr>
          <p:nvPr/>
        </p:nvPicPr>
        <p:blipFill rotWithShape="1">
          <a:blip r:embed="rId5"/>
          <a:srcRect l="30741" t="43011" r="29728" b="33548"/>
          <a:stretch/>
        </p:blipFill>
        <p:spPr>
          <a:xfrm>
            <a:off x="9441640" y="1329967"/>
            <a:ext cx="2392717" cy="2006203"/>
          </a:xfrm>
          <a:prstGeom prst="rect">
            <a:avLst/>
          </a:prstGeom>
        </p:spPr>
      </p:pic>
      <p:sp>
        <p:nvSpPr>
          <p:cNvPr id="4" name="TextBox 3">
            <a:extLst>
              <a:ext uri="{FF2B5EF4-FFF2-40B4-BE49-F238E27FC236}">
                <a16:creationId xmlns:a16="http://schemas.microsoft.com/office/drawing/2014/main" id="{0F68213F-A9C6-1436-F157-71A1697933A6}"/>
              </a:ext>
            </a:extLst>
          </p:cNvPr>
          <p:cNvSpPr txBox="1"/>
          <p:nvPr/>
        </p:nvSpPr>
        <p:spPr>
          <a:xfrm>
            <a:off x="8120947" y="6451829"/>
            <a:ext cx="6705206" cy="338554"/>
          </a:xfrm>
          <a:prstGeom prst="rect">
            <a:avLst/>
          </a:prstGeom>
          <a:noFill/>
        </p:spPr>
        <p:txBody>
          <a:bodyPr wrap="square" rtlCol="0">
            <a:spAutoFit/>
          </a:bodyPr>
          <a:lstStyle/>
          <a:p>
            <a:r>
              <a:rPr lang="en-US" sz="1600" dirty="0">
                <a:latin typeface="Avenir Book" panose="02000503020000020003" pitchFamily="2" charset="0"/>
              </a:rPr>
              <a:t>https://</a:t>
            </a:r>
            <a:r>
              <a:rPr lang="en-US" sz="1600" dirty="0" err="1">
                <a:latin typeface="Avenir Book" panose="02000503020000020003" pitchFamily="2" charset="0"/>
              </a:rPr>
              <a:t>www.adhdlifelab.com</a:t>
            </a:r>
            <a:r>
              <a:rPr lang="en-US" sz="1600" dirty="0">
                <a:latin typeface="Avenir Book" panose="02000503020000020003" pitchFamily="2" charset="0"/>
              </a:rPr>
              <a:t>/</a:t>
            </a:r>
            <a:r>
              <a:rPr lang="en-US" sz="1600" dirty="0" err="1">
                <a:latin typeface="Avenir Book" panose="02000503020000020003" pitchFamily="2" charset="0"/>
              </a:rPr>
              <a:t>maam</a:t>
            </a:r>
            <a:r>
              <a:rPr lang="en-US" sz="1600" dirty="0">
                <a:latin typeface="Avenir Book" panose="02000503020000020003" pitchFamily="2" charset="0"/>
              </a:rPr>
              <a:t>-study</a:t>
            </a:r>
          </a:p>
        </p:txBody>
      </p:sp>
    </p:spTree>
    <p:extLst>
      <p:ext uri="{BB962C8B-B14F-4D97-AF65-F5344CB8AC3E}">
        <p14:creationId xmlns:p14="http://schemas.microsoft.com/office/powerpoint/2010/main" val="234672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832F56-080F-902F-1ED7-DB58115DC299}"/>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25FE83C-4ADE-E085-DDE2-82AE26148A15}"/>
              </a:ext>
            </a:extLst>
          </p:cNvPr>
          <p:cNvSpPr>
            <a:spLocks noGrp="1"/>
          </p:cNvSpPr>
          <p:nvPr>
            <p:ph type="title"/>
          </p:nvPr>
        </p:nvSpPr>
        <p:spPr>
          <a:xfrm>
            <a:off x="838200" y="-113290"/>
            <a:ext cx="10515600" cy="1325563"/>
          </a:xfrm>
        </p:spPr>
        <p:txBody>
          <a:bodyPr anchor="ctr"/>
          <a:lstStyle/>
          <a:p>
            <a:pPr algn="ctr"/>
            <a:r>
              <a:rPr lang="en-US" cap="none" dirty="0">
                <a:solidFill>
                  <a:schemeClr val="bg1"/>
                </a:solidFill>
                <a:latin typeface="Avenir Book" panose="02000503020000020003" pitchFamily="2" charset="0"/>
              </a:rPr>
              <a:t>Background</a:t>
            </a:r>
          </a:p>
        </p:txBody>
      </p:sp>
      <p:pic>
        <p:nvPicPr>
          <p:cNvPr id="7" name="Picture 6" descr="adhdkid.tiff">
            <a:extLst>
              <a:ext uri="{FF2B5EF4-FFF2-40B4-BE49-F238E27FC236}">
                <a16:creationId xmlns:a16="http://schemas.microsoft.com/office/drawing/2014/main" id="{DC9F8A8A-7988-FECB-5673-2F5B89966B01}"/>
              </a:ext>
            </a:extLst>
          </p:cNvPr>
          <p:cNvPicPr>
            <a:picLocks noChangeAspect="1"/>
          </p:cNvPicPr>
          <p:nvPr/>
        </p:nvPicPr>
        <p:blipFill rotWithShape="1">
          <a:blip r:embed="rId3">
            <a:extLst>
              <a:ext uri="{28A0092B-C50C-407E-A947-70E740481C1C}">
                <a14:useLocalDpi xmlns:a14="http://schemas.microsoft.com/office/drawing/2010/main" val="0"/>
              </a:ext>
            </a:extLst>
          </a:blip>
          <a:srcRect l="3279" r="6243"/>
          <a:stretch/>
        </p:blipFill>
        <p:spPr>
          <a:xfrm>
            <a:off x="9354221" y="2242581"/>
            <a:ext cx="2367005" cy="3456384"/>
          </a:xfrm>
          <a:prstGeom prst="rect">
            <a:avLst/>
          </a:prstGeom>
        </p:spPr>
      </p:pic>
      <p:sp>
        <p:nvSpPr>
          <p:cNvPr id="10" name="Rectangle 9">
            <a:extLst>
              <a:ext uri="{FF2B5EF4-FFF2-40B4-BE49-F238E27FC236}">
                <a16:creationId xmlns:a16="http://schemas.microsoft.com/office/drawing/2014/main" id="{B013481F-B65E-7F36-EE08-D443853CC014}"/>
              </a:ext>
            </a:extLst>
          </p:cNvPr>
          <p:cNvSpPr/>
          <p:nvPr/>
        </p:nvSpPr>
        <p:spPr>
          <a:xfrm>
            <a:off x="354382" y="1221178"/>
            <a:ext cx="6878788" cy="1963614"/>
          </a:xfrm>
          <a:prstGeom prst="rect">
            <a:avLst/>
          </a:prstGeom>
        </p:spPr>
        <p:txBody>
          <a:bodyPr wrap="square">
            <a:spAutoFit/>
          </a:bodyPr>
          <a:lstStyle/>
          <a:p>
            <a:pPr>
              <a:lnSpc>
                <a:spcPct val="120000"/>
              </a:lnSpc>
            </a:pPr>
            <a:r>
              <a:rPr lang="en-US" sz="2800" dirty="0">
                <a:latin typeface="Avenir Book" panose="02000503020000020003" pitchFamily="2" charset="0"/>
              </a:rPr>
              <a:t>Inattention:</a:t>
            </a:r>
          </a:p>
          <a:p>
            <a:pPr marL="919163" lvl="1" indent="-461963">
              <a:lnSpc>
                <a:spcPct val="120000"/>
              </a:lnSpc>
              <a:buFont typeface="Arial"/>
              <a:buChar char="•"/>
            </a:pPr>
            <a:r>
              <a:rPr lang="en-US" sz="2400" dirty="0">
                <a:latin typeface="Avenir Book" panose="02000503020000020003" pitchFamily="2" charset="0"/>
              </a:rPr>
              <a:t>Easily distracted</a:t>
            </a:r>
          </a:p>
          <a:p>
            <a:pPr marL="914348" lvl="1" indent="-457200">
              <a:lnSpc>
                <a:spcPct val="120000"/>
              </a:lnSpc>
              <a:buFont typeface="Arial"/>
              <a:buChar char="•"/>
            </a:pPr>
            <a:r>
              <a:rPr lang="en-US" sz="2400" dirty="0">
                <a:latin typeface="Avenir Book" panose="02000503020000020003" pitchFamily="2" charset="0"/>
              </a:rPr>
              <a:t>Not listening when spoken to</a:t>
            </a:r>
          </a:p>
          <a:p>
            <a:pPr marL="914348" lvl="1" indent="-457200">
              <a:lnSpc>
                <a:spcPct val="120000"/>
              </a:lnSpc>
              <a:buFont typeface="Arial"/>
              <a:buChar char="•"/>
            </a:pPr>
            <a:r>
              <a:rPr lang="en-US" sz="2400" dirty="0">
                <a:latin typeface="Avenir Book" panose="02000503020000020003" pitchFamily="2" charset="0"/>
              </a:rPr>
              <a:t>Forgetful in daily activities </a:t>
            </a:r>
          </a:p>
        </p:txBody>
      </p:sp>
      <p:sp>
        <p:nvSpPr>
          <p:cNvPr id="11" name="Rectangle 10">
            <a:extLst>
              <a:ext uri="{FF2B5EF4-FFF2-40B4-BE49-F238E27FC236}">
                <a16:creationId xmlns:a16="http://schemas.microsoft.com/office/drawing/2014/main" id="{11C7598F-9751-905C-D6FA-389326C4A17F}"/>
              </a:ext>
            </a:extLst>
          </p:cNvPr>
          <p:cNvSpPr/>
          <p:nvPr/>
        </p:nvSpPr>
        <p:spPr>
          <a:xfrm>
            <a:off x="354382" y="3120624"/>
            <a:ext cx="8383612" cy="3058786"/>
          </a:xfrm>
          <a:prstGeom prst="rect">
            <a:avLst/>
          </a:prstGeom>
        </p:spPr>
        <p:txBody>
          <a:bodyPr wrap="square">
            <a:spAutoFit/>
          </a:bodyPr>
          <a:lstStyle/>
          <a:p>
            <a:pPr>
              <a:lnSpc>
                <a:spcPct val="120000"/>
              </a:lnSpc>
            </a:pPr>
            <a:r>
              <a:rPr lang="en-US" sz="2800" dirty="0">
                <a:latin typeface="Avenir Book" panose="02000503020000020003" pitchFamily="2" charset="0"/>
              </a:rPr>
              <a:t>Hyperactivity/impulsivity:</a:t>
            </a:r>
          </a:p>
          <a:p>
            <a:pPr marL="914348" lvl="1" indent="-457200">
              <a:lnSpc>
                <a:spcPct val="120000"/>
              </a:lnSpc>
              <a:buFont typeface="Arial"/>
              <a:buChar char="•"/>
            </a:pPr>
            <a:r>
              <a:rPr lang="en-US" sz="2400" dirty="0">
                <a:latin typeface="Avenir Book" panose="02000503020000020003" pitchFamily="2" charset="0"/>
              </a:rPr>
              <a:t>Talks excessively</a:t>
            </a:r>
          </a:p>
          <a:p>
            <a:pPr marL="914348" lvl="1" indent="-457200">
              <a:lnSpc>
                <a:spcPct val="120000"/>
              </a:lnSpc>
              <a:buFont typeface="Arial"/>
              <a:buChar char="•"/>
            </a:pPr>
            <a:r>
              <a:rPr lang="en-US" sz="2400" dirty="0">
                <a:latin typeface="Avenir Book" panose="02000503020000020003" pitchFamily="2" charset="0"/>
              </a:rPr>
              <a:t>Fidgets with or taps hands or squirms in seat</a:t>
            </a:r>
          </a:p>
          <a:p>
            <a:pPr marL="914348" lvl="1" indent="-457200">
              <a:lnSpc>
                <a:spcPct val="120000"/>
              </a:lnSpc>
              <a:buFont typeface="Arial"/>
              <a:buChar char="•"/>
            </a:pPr>
            <a:r>
              <a:rPr lang="en-US" sz="2400" dirty="0">
                <a:latin typeface="Avenir Book" panose="02000503020000020003" pitchFamily="2" charset="0"/>
              </a:rPr>
              <a:t>Unable to play or take part in activities quietly</a:t>
            </a:r>
          </a:p>
          <a:p>
            <a:pPr marL="457148" indent="-457200">
              <a:buFont typeface="Arial"/>
              <a:buChar char="•"/>
            </a:pPr>
            <a:endParaRPr lang="en-US" sz="1200" dirty="0">
              <a:latin typeface="Avenir Book" panose="02000503020000020003" pitchFamily="2" charset="0"/>
            </a:endParaRPr>
          </a:p>
          <a:p>
            <a:pPr marL="457148" indent="-457200">
              <a:lnSpc>
                <a:spcPct val="110000"/>
              </a:lnSpc>
              <a:buFont typeface="Arial"/>
              <a:buChar char="•"/>
            </a:pPr>
            <a:r>
              <a:rPr lang="en-US" sz="2800" dirty="0">
                <a:latin typeface="Avenir Book" panose="02000503020000020003" pitchFamily="2" charset="0"/>
              </a:rPr>
              <a:t>Results in </a:t>
            </a:r>
            <a:r>
              <a:rPr lang="en-US" sz="2800" u="sng" dirty="0">
                <a:latin typeface="Avenir Book" panose="02000503020000020003" pitchFamily="2" charset="0"/>
              </a:rPr>
              <a:t>impairment</a:t>
            </a:r>
            <a:endParaRPr lang="en-US" sz="2800" dirty="0">
              <a:solidFill>
                <a:schemeClr val="accent6">
                  <a:lumMod val="75000"/>
                </a:schemeClr>
              </a:solidFill>
              <a:latin typeface="Avenir Book" panose="02000503020000020003" pitchFamily="2" charset="0"/>
            </a:endParaRPr>
          </a:p>
          <a:p>
            <a:pPr marL="457200" indent="-457200">
              <a:lnSpc>
                <a:spcPct val="110000"/>
              </a:lnSpc>
              <a:buFont typeface="Arial"/>
              <a:buChar char="•"/>
            </a:pPr>
            <a:r>
              <a:rPr lang="en-US" sz="2800" dirty="0">
                <a:latin typeface="Avenir Book" panose="02000503020000020003" pitchFamily="2" charset="0"/>
              </a:rPr>
              <a:t>Pervasive (occurs in multiple settings)</a:t>
            </a:r>
          </a:p>
        </p:txBody>
      </p:sp>
    </p:spTree>
    <p:extLst>
      <p:ext uri="{BB962C8B-B14F-4D97-AF65-F5344CB8AC3E}">
        <p14:creationId xmlns:p14="http://schemas.microsoft.com/office/powerpoint/2010/main" val="1343927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D61FEA-044D-3AB8-5E45-B3C5246F878A}"/>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with medium confidence">
            <a:extLst>
              <a:ext uri="{FF2B5EF4-FFF2-40B4-BE49-F238E27FC236}">
                <a16:creationId xmlns:a16="http://schemas.microsoft.com/office/drawing/2014/main" id="{97AA649A-9E56-1316-92C2-32AB34B8D0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67" t="18618" r="15026" b="13573"/>
          <a:stretch/>
        </p:blipFill>
        <p:spPr bwMode="auto">
          <a:xfrm>
            <a:off x="1985350" y="1502454"/>
            <a:ext cx="8583560" cy="4892839"/>
          </a:xfrm>
          <a:prstGeom prst="rect">
            <a:avLst/>
          </a:prstGeom>
          <a:ln>
            <a:solidFill>
              <a:schemeClr val="tx1"/>
            </a:solid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11804A07-AD18-856D-2E41-AFA313A41AC4}"/>
              </a:ext>
            </a:extLst>
          </p:cNvPr>
          <p:cNvSpPr>
            <a:spLocks noGrp="1"/>
          </p:cNvSpPr>
          <p:nvPr>
            <p:ph type="title"/>
          </p:nvPr>
        </p:nvSpPr>
        <p:spPr>
          <a:xfrm>
            <a:off x="83278" y="-161310"/>
            <a:ext cx="11023949" cy="1325563"/>
          </a:xfrm>
        </p:spPr>
        <p:txBody>
          <a:bodyPr anchor="ctr">
            <a:normAutofit/>
          </a:bodyPr>
          <a:lstStyle/>
          <a:p>
            <a:pPr algn="ctr"/>
            <a:r>
              <a:rPr lang="en-US" sz="3200" b="1" u="sng" cap="none" dirty="0">
                <a:solidFill>
                  <a:schemeClr val="bg1"/>
                </a:solidFill>
                <a:latin typeface="Avenir Book" panose="02000503020000020003" pitchFamily="2" charset="0"/>
              </a:rPr>
              <a:t>M</a:t>
            </a:r>
            <a:r>
              <a:rPr lang="en-US" sz="3200" cap="none" dirty="0">
                <a:solidFill>
                  <a:schemeClr val="bg1"/>
                </a:solidFill>
                <a:latin typeface="Avenir Book" panose="02000503020000020003" pitchFamily="2" charset="0"/>
              </a:rPr>
              <a:t>easuring </a:t>
            </a:r>
            <a:r>
              <a:rPr lang="en-US" sz="3200" b="1" u="sng" cap="none" dirty="0">
                <a:solidFill>
                  <a:schemeClr val="bg1"/>
                </a:solidFill>
                <a:latin typeface="Avenir Book" panose="02000503020000020003" pitchFamily="2" charset="0"/>
              </a:rPr>
              <a:t>Adult</a:t>
            </a:r>
            <a:r>
              <a:rPr lang="en-US" sz="3200" b="1" cap="none" dirty="0">
                <a:solidFill>
                  <a:schemeClr val="bg1"/>
                </a:solidFill>
                <a:latin typeface="Avenir Book" panose="02000503020000020003" pitchFamily="2" charset="0"/>
              </a:rPr>
              <a:t> </a:t>
            </a:r>
            <a:r>
              <a:rPr lang="en-US" sz="3200" b="1" u="sng" cap="none" dirty="0">
                <a:solidFill>
                  <a:schemeClr val="bg1"/>
                </a:solidFill>
                <a:latin typeface="Avenir Book" panose="02000503020000020003" pitchFamily="2" charset="0"/>
              </a:rPr>
              <a:t>A</a:t>
            </a:r>
            <a:r>
              <a:rPr lang="en-US" sz="3200" cap="none" dirty="0">
                <a:solidFill>
                  <a:schemeClr val="bg1"/>
                </a:solidFill>
                <a:latin typeface="Avenir Book" panose="02000503020000020003" pitchFamily="2" charset="0"/>
              </a:rPr>
              <a:t>DHD </a:t>
            </a:r>
            <a:r>
              <a:rPr lang="en-US" sz="3200" b="1" dirty="0">
                <a:solidFill>
                  <a:schemeClr val="bg1"/>
                </a:solidFill>
                <a:latin typeface="Avenir Book" panose="02000503020000020003" pitchFamily="2" charset="0"/>
              </a:rPr>
              <a:t>a</a:t>
            </a:r>
            <a:r>
              <a:rPr lang="en-US" sz="3200" cap="none" dirty="0">
                <a:solidFill>
                  <a:schemeClr val="bg1"/>
                </a:solidFill>
                <a:latin typeface="Avenir Book" panose="02000503020000020003" pitchFamily="2" charset="0"/>
              </a:rPr>
              <a:t>nd </a:t>
            </a:r>
            <a:r>
              <a:rPr lang="en-US" sz="3200" b="1" u="sng" cap="none" dirty="0">
                <a:solidFill>
                  <a:schemeClr val="bg1"/>
                </a:solidFill>
                <a:latin typeface="Avenir Book" panose="02000503020000020003" pitchFamily="2" charset="0"/>
              </a:rPr>
              <a:t>M</a:t>
            </a:r>
            <a:r>
              <a:rPr lang="en-US" sz="3200" cap="none" dirty="0">
                <a:solidFill>
                  <a:schemeClr val="bg1"/>
                </a:solidFill>
                <a:latin typeface="Avenir Book" panose="02000503020000020003" pitchFamily="2" charset="0"/>
              </a:rPr>
              <a:t>enstruation (MAAM) Study</a:t>
            </a:r>
          </a:p>
        </p:txBody>
      </p:sp>
      <p:pic>
        <p:nvPicPr>
          <p:cNvPr id="5" name="Picture 4" descr="Female Hormones: How do they function?">
            <a:extLst>
              <a:ext uri="{FF2B5EF4-FFF2-40B4-BE49-F238E27FC236}">
                <a16:creationId xmlns:a16="http://schemas.microsoft.com/office/drawing/2014/main" id="{BC0CC977-EE3E-5FAE-32BA-C94A3D2FA0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723" t="41087" r="62788" b="35601"/>
          <a:stretch/>
        </p:blipFill>
        <p:spPr bwMode="auto">
          <a:xfrm>
            <a:off x="11107227" y="0"/>
            <a:ext cx="1099521" cy="9058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logo with a pink design&#10;&#10;Description automatically generated with medium confidence">
            <a:extLst>
              <a:ext uri="{FF2B5EF4-FFF2-40B4-BE49-F238E27FC236}">
                <a16:creationId xmlns:a16="http://schemas.microsoft.com/office/drawing/2014/main" id="{F1B6754A-B15C-34C2-DE06-B3CC52A34D0B}"/>
              </a:ext>
            </a:extLst>
          </p:cNvPr>
          <p:cNvPicPr>
            <a:picLocks noChangeAspect="1"/>
          </p:cNvPicPr>
          <p:nvPr/>
        </p:nvPicPr>
        <p:blipFill rotWithShape="1">
          <a:blip r:embed="rId5"/>
          <a:srcRect l="30741" t="43011" r="29728" b="33548"/>
          <a:stretch/>
        </p:blipFill>
        <p:spPr>
          <a:xfrm>
            <a:off x="224542" y="1164253"/>
            <a:ext cx="1222492" cy="1025013"/>
          </a:xfrm>
          <a:prstGeom prst="rect">
            <a:avLst/>
          </a:prstGeom>
        </p:spPr>
      </p:pic>
      <p:sp>
        <p:nvSpPr>
          <p:cNvPr id="3" name="TextBox 2">
            <a:extLst>
              <a:ext uri="{FF2B5EF4-FFF2-40B4-BE49-F238E27FC236}">
                <a16:creationId xmlns:a16="http://schemas.microsoft.com/office/drawing/2014/main" id="{EE19AC6D-0146-D2F9-11AD-02DF78F115B1}"/>
              </a:ext>
            </a:extLst>
          </p:cNvPr>
          <p:cNvSpPr txBox="1"/>
          <p:nvPr/>
        </p:nvSpPr>
        <p:spPr>
          <a:xfrm>
            <a:off x="8120947" y="6451829"/>
            <a:ext cx="6705206" cy="338554"/>
          </a:xfrm>
          <a:prstGeom prst="rect">
            <a:avLst/>
          </a:prstGeom>
          <a:noFill/>
        </p:spPr>
        <p:txBody>
          <a:bodyPr wrap="square" rtlCol="0">
            <a:spAutoFit/>
          </a:bodyPr>
          <a:lstStyle/>
          <a:p>
            <a:r>
              <a:rPr lang="en-US" sz="1600" dirty="0">
                <a:latin typeface="Avenir Book" panose="02000503020000020003" pitchFamily="2" charset="0"/>
              </a:rPr>
              <a:t>https://</a:t>
            </a:r>
            <a:r>
              <a:rPr lang="en-US" sz="1600" dirty="0" err="1">
                <a:latin typeface="Avenir Book" panose="02000503020000020003" pitchFamily="2" charset="0"/>
              </a:rPr>
              <a:t>www.adhdlifelab.com</a:t>
            </a:r>
            <a:r>
              <a:rPr lang="en-US" sz="1600" dirty="0">
                <a:latin typeface="Avenir Book" panose="02000503020000020003" pitchFamily="2" charset="0"/>
              </a:rPr>
              <a:t>/</a:t>
            </a:r>
            <a:r>
              <a:rPr lang="en-US" sz="1600" dirty="0" err="1">
                <a:latin typeface="Avenir Book" panose="02000503020000020003" pitchFamily="2" charset="0"/>
              </a:rPr>
              <a:t>maam</a:t>
            </a:r>
            <a:r>
              <a:rPr lang="en-US" sz="1600" dirty="0">
                <a:latin typeface="Avenir Book" panose="02000503020000020003" pitchFamily="2" charset="0"/>
              </a:rPr>
              <a:t>-study</a:t>
            </a:r>
          </a:p>
        </p:txBody>
      </p:sp>
    </p:spTree>
    <p:extLst>
      <p:ext uri="{BB962C8B-B14F-4D97-AF65-F5344CB8AC3E}">
        <p14:creationId xmlns:p14="http://schemas.microsoft.com/office/powerpoint/2010/main" val="4144619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84C2F3-D105-E250-0D4D-3B5D4D1E1D23}"/>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4AFF388-1CFD-234E-AE31-07EA468100BA}"/>
              </a:ext>
            </a:extLst>
          </p:cNvPr>
          <p:cNvSpPr>
            <a:spLocks noGrp="1"/>
          </p:cNvSpPr>
          <p:nvPr>
            <p:ph idx="1"/>
          </p:nvPr>
        </p:nvSpPr>
        <p:spPr>
          <a:xfrm>
            <a:off x="581191" y="1325563"/>
            <a:ext cx="11029615" cy="4677504"/>
          </a:xfrm>
        </p:spPr>
        <p:txBody>
          <a:bodyPr anchor="t">
            <a:normAutofit/>
          </a:bodyPr>
          <a:lstStyle/>
          <a:p>
            <a:pPr marL="0" indent="0">
              <a:lnSpc>
                <a:spcPct val="114000"/>
              </a:lnSpc>
              <a:buNone/>
            </a:pPr>
            <a:r>
              <a:rPr lang="en-US" sz="2600" dirty="0">
                <a:latin typeface="Avenir Book" panose="02000503020000020003" pitchFamily="2" charset="0"/>
              </a:rPr>
              <a:t>Impact:</a:t>
            </a:r>
          </a:p>
          <a:p>
            <a:pPr>
              <a:lnSpc>
                <a:spcPct val="114000"/>
              </a:lnSpc>
            </a:pPr>
            <a:r>
              <a:rPr lang="en-US" sz="2400" dirty="0">
                <a:latin typeface="Avenir Book" panose="02000503020000020003" pitchFamily="2" charset="0"/>
              </a:rPr>
              <a:t>Provide quantitative evidence regarding symptom change across the menstrual cycle</a:t>
            </a:r>
          </a:p>
          <a:p>
            <a:pPr>
              <a:lnSpc>
                <a:spcPct val="114000"/>
              </a:lnSpc>
            </a:pPr>
            <a:r>
              <a:rPr lang="en-US" sz="2400" dirty="0">
                <a:latin typeface="Avenir Book" panose="02000503020000020003" pitchFamily="2" charset="0"/>
              </a:rPr>
              <a:t>A better understanding of the effect of menstrual cycle for women with ADHD may help them better anticipate/plan for symptom exacerbation</a:t>
            </a:r>
          </a:p>
          <a:p>
            <a:pPr>
              <a:lnSpc>
                <a:spcPct val="114000"/>
              </a:lnSpc>
            </a:pPr>
            <a:r>
              <a:rPr lang="en-GB" sz="2400" dirty="0">
                <a:effectLst/>
                <a:latin typeface="Avenir Book" panose="02000503020000020003" pitchFamily="2" charset="0"/>
                <a:ea typeface="Times New Roman" panose="02020603050405020304" pitchFamily="18" charset="0"/>
                <a:cs typeface="Calibri" panose="020F0502020204030204" pitchFamily="34" charset="0"/>
              </a:rPr>
              <a:t>If ADHD medication is less effective in certain cycle phases, this may suggest a benefit to increasing dose during these phases</a:t>
            </a:r>
          </a:p>
          <a:p>
            <a:pPr>
              <a:lnSpc>
                <a:spcPct val="114000"/>
              </a:lnSpc>
            </a:pPr>
            <a:r>
              <a:rPr lang="en-GB" sz="2400" dirty="0">
                <a:effectLst/>
                <a:latin typeface="Avenir Book" panose="02000503020000020003" pitchFamily="2" charset="0"/>
                <a:ea typeface="Times New Roman" panose="02020603050405020304" pitchFamily="18" charset="0"/>
                <a:cs typeface="Calibri" panose="020F0502020204030204" pitchFamily="34" charset="0"/>
              </a:rPr>
              <a:t>If sleep and physical activity are key mediators, interventions could focus on improving these areas to mitigate hormonal effects</a:t>
            </a:r>
            <a:r>
              <a:rPr lang="en-GB" sz="2400" dirty="0">
                <a:effectLst/>
                <a:latin typeface="Avenir Book" panose="02000503020000020003" pitchFamily="2" charset="0"/>
              </a:rPr>
              <a:t> </a:t>
            </a:r>
            <a:endParaRPr lang="en-US" sz="2400" dirty="0">
              <a:latin typeface="Avenir Book" panose="02000503020000020003" pitchFamily="2" charset="0"/>
            </a:endParaRPr>
          </a:p>
        </p:txBody>
      </p:sp>
      <p:sp>
        <p:nvSpPr>
          <p:cNvPr id="5" name="Title 1">
            <a:extLst>
              <a:ext uri="{FF2B5EF4-FFF2-40B4-BE49-F238E27FC236}">
                <a16:creationId xmlns:a16="http://schemas.microsoft.com/office/drawing/2014/main" id="{697B9AD1-EB47-1C73-0942-DC4FF7C45945}"/>
              </a:ext>
            </a:extLst>
          </p:cNvPr>
          <p:cNvSpPr>
            <a:spLocks noGrp="1"/>
          </p:cNvSpPr>
          <p:nvPr>
            <p:ph type="title"/>
          </p:nvPr>
        </p:nvSpPr>
        <p:spPr>
          <a:xfrm>
            <a:off x="838199" y="-205434"/>
            <a:ext cx="10515600" cy="1325563"/>
          </a:xfrm>
        </p:spPr>
        <p:txBody>
          <a:bodyPr anchor="ctr">
            <a:normAutofit/>
          </a:bodyPr>
          <a:lstStyle/>
          <a:p>
            <a:pPr algn="ctr"/>
            <a:r>
              <a:rPr lang="en-US" sz="3200" dirty="0">
                <a:solidFill>
                  <a:schemeClr val="bg1"/>
                </a:solidFill>
                <a:latin typeface="Avenir Book" panose="02000503020000020003" pitchFamily="2" charset="0"/>
              </a:rPr>
              <a:t>M</a:t>
            </a:r>
            <a:r>
              <a:rPr lang="en-US" sz="3200" cap="none" dirty="0">
                <a:solidFill>
                  <a:schemeClr val="bg1"/>
                </a:solidFill>
                <a:latin typeface="Avenir Book" panose="02000503020000020003" pitchFamily="2" charset="0"/>
              </a:rPr>
              <a:t>enstrual cycle hormonal fluctuations and ADHD</a:t>
            </a:r>
          </a:p>
        </p:txBody>
      </p:sp>
      <p:pic>
        <p:nvPicPr>
          <p:cNvPr id="2" name="Picture 1" descr="Female Hormones: How do they function?">
            <a:extLst>
              <a:ext uri="{FF2B5EF4-FFF2-40B4-BE49-F238E27FC236}">
                <a16:creationId xmlns:a16="http://schemas.microsoft.com/office/drawing/2014/main" id="{BBDD494D-F1B4-30BC-69D0-DA065A638F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23" t="41087" r="62788" b="35601"/>
          <a:stretch/>
        </p:blipFill>
        <p:spPr bwMode="auto">
          <a:xfrm>
            <a:off x="11107227" y="0"/>
            <a:ext cx="1099521" cy="90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04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C72AAA-702C-4279-137F-A5415B1B2F67}"/>
              </a:ext>
            </a:extLst>
          </p:cNvPr>
          <p:cNvSpPr txBox="1"/>
          <p:nvPr/>
        </p:nvSpPr>
        <p:spPr>
          <a:xfrm>
            <a:off x="2225601" y="4189808"/>
            <a:ext cx="8540720" cy="3108543"/>
          </a:xfrm>
          <a:prstGeom prst="rect">
            <a:avLst/>
          </a:prstGeom>
          <a:noFill/>
        </p:spPr>
        <p:txBody>
          <a:bodyPr wrap="square">
            <a:spAutoFit/>
          </a:bodyPr>
          <a:lstStyle/>
          <a:p>
            <a:r>
              <a:rPr lang="en-GB" sz="2800" i="1" dirty="0">
                <a:effectLst/>
                <a:latin typeface="Times New Roman" panose="02020603050405020304" pitchFamily="18" charset="0"/>
                <a:ea typeface="Times New Roman" panose="02020603050405020304" pitchFamily="18" charset="0"/>
                <a:cs typeface="Calibri" panose="020F0502020204030204" pitchFamily="34" charset="0"/>
              </a:rPr>
              <a:t>“My friends and I are going through perimenopause, and my friends with ADHD… we just struggle more”</a:t>
            </a:r>
          </a:p>
          <a:p>
            <a:endParaRPr lang="en-GB" sz="2800" i="1" dirty="0">
              <a:latin typeface="Times New Roman" panose="02020603050405020304" pitchFamily="18" charset="0"/>
              <a:ea typeface="Times New Roman" panose="02020603050405020304" pitchFamily="18" charset="0"/>
              <a:cs typeface="Calibri" panose="020F0502020204030204" pitchFamily="34" charset="0"/>
            </a:endParaRPr>
          </a:p>
          <a:p>
            <a:r>
              <a:rPr lang="en-GB" sz="2800" i="1" dirty="0">
                <a:effectLst/>
                <a:latin typeface="Times New Roman" panose="02020603050405020304" pitchFamily="18" charset="0"/>
                <a:ea typeface="Times New Roman" panose="02020603050405020304" pitchFamily="18" charset="0"/>
                <a:cs typeface="Calibri" panose="020F0502020204030204" pitchFamily="34" charset="0"/>
              </a:rPr>
              <a:t>“The scatter of my memory is just on a different level… I thought I had early onset Alzheimer’s”</a:t>
            </a:r>
          </a:p>
          <a:p>
            <a:endParaRPr lang="en-GB" sz="2800" i="1" dirty="0">
              <a:latin typeface="Times New Roman" panose="02020603050405020304" pitchFamily="18" charset="0"/>
              <a:cs typeface="Calibri" panose="020F0502020204030204" pitchFamily="34" charset="0"/>
            </a:endParaRPr>
          </a:p>
          <a:p>
            <a:endParaRPr lang="en-US" sz="2800" dirty="0"/>
          </a:p>
        </p:txBody>
      </p:sp>
      <p:pic>
        <p:nvPicPr>
          <p:cNvPr id="3" name="Picture 2" descr="Female Hormones: How do they function?">
            <a:extLst>
              <a:ext uri="{FF2B5EF4-FFF2-40B4-BE49-F238E27FC236}">
                <a16:creationId xmlns:a16="http://schemas.microsoft.com/office/drawing/2014/main" id="{63AF9844-4872-0EAA-FE94-8E14F297F9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5" b="8513"/>
          <a:stretch/>
        </p:blipFill>
        <p:spPr bwMode="auto">
          <a:xfrm>
            <a:off x="2739513" y="310556"/>
            <a:ext cx="6413706" cy="31184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7B0F4E9-26F5-39A0-E7E6-97A00E389436}"/>
              </a:ext>
            </a:extLst>
          </p:cNvPr>
          <p:cNvSpPr/>
          <p:nvPr/>
        </p:nvSpPr>
        <p:spPr>
          <a:xfrm>
            <a:off x="7465142" y="1113920"/>
            <a:ext cx="1688077" cy="26321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864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A73B50-94A1-C33A-A323-A95E623F7758}"/>
              </a:ext>
            </a:extLst>
          </p:cNvPr>
          <p:cNvSpPr>
            <a:spLocks noGrp="1"/>
          </p:cNvSpPr>
          <p:nvPr>
            <p:ph idx="1"/>
          </p:nvPr>
        </p:nvSpPr>
        <p:spPr>
          <a:xfrm>
            <a:off x="439990" y="1253331"/>
            <a:ext cx="7431801" cy="5049114"/>
          </a:xfrm>
        </p:spPr>
        <p:txBody>
          <a:bodyPr>
            <a:noAutofit/>
          </a:bodyPr>
          <a:lstStyle/>
          <a:p>
            <a:pPr>
              <a:lnSpc>
                <a:spcPct val="130000"/>
              </a:lnSpc>
            </a:pPr>
            <a:r>
              <a:rPr lang="en-GB" sz="2200" dirty="0">
                <a:latin typeface="Avenir Book" panose="02000503020000020003" pitchFamily="2" charset="0"/>
              </a:rPr>
              <a:t>The transition to menopause can occur over a 10–15 year period (around age 40-44)</a:t>
            </a:r>
          </a:p>
          <a:p>
            <a:pPr>
              <a:lnSpc>
                <a:spcPct val="130000"/>
              </a:lnSpc>
            </a:pPr>
            <a:r>
              <a:rPr lang="en-GB" sz="2200" dirty="0">
                <a:latin typeface="Avenir Book" panose="02000503020000020003" pitchFamily="2" charset="0"/>
              </a:rPr>
              <a:t>Early in perimenopause, menstrual cycles are typically more frequent and characterized by more hormonal extreme fluctuations </a:t>
            </a:r>
          </a:p>
          <a:p>
            <a:pPr>
              <a:lnSpc>
                <a:spcPct val="130000"/>
              </a:lnSpc>
            </a:pPr>
            <a:r>
              <a:rPr lang="en-GB" sz="2200" dirty="0">
                <a:latin typeface="Avenir Book" panose="02000503020000020003" pitchFamily="2" charset="0"/>
              </a:rPr>
              <a:t>Later in the menopausal transition, cycles become unpredictable and decrease in number exposing women to progressively longer periods of estrogen withdrawal</a:t>
            </a:r>
          </a:p>
        </p:txBody>
      </p:sp>
      <p:sp>
        <p:nvSpPr>
          <p:cNvPr id="6" name="Rectangle 5">
            <a:extLst>
              <a:ext uri="{FF2B5EF4-FFF2-40B4-BE49-F238E27FC236}">
                <a16:creationId xmlns:a16="http://schemas.microsoft.com/office/drawing/2014/main" id="{EB627C8D-7C7F-F8DC-9C82-A8A1613923ED}"/>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D26D836-9184-6F35-B23F-06C35C662D19}"/>
              </a:ext>
            </a:extLst>
          </p:cNvPr>
          <p:cNvSpPr txBox="1">
            <a:spLocks/>
          </p:cNvSpPr>
          <p:nvPr/>
        </p:nvSpPr>
        <p:spPr>
          <a:xfrm>
            <a:off x="838198" y="-1481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venir Book" panose="02000503020000020003" pitchFamily="2" charset="0"/>
              </a:rPr>
              <a:t>Perimenopause/menopause</a:t>
            </a:r>
          </a:p>
        </p:txBody>
      </p:sp>
      <p:sp>
        <p:nvSpPr>
          <p:cNvPr id="4" name="TextBox 3">
            <a:extLst>
              <a:ext uri="{FF2B5EF4-FFF2-40B4-BE49-F238E27FC236}">
                <a16:creationId xmlns:a16="http://schemas.microsoft.com/office/drawing/2014/main" id="{CCCFFC4D-F0A1-2F5E-B9E3-368785B57D34}"/>
              </a:ext>
            </a:extLst>
          </p:cNvPr>
          <p:cNvSpPr txBox="1"/>
          <p:nvPr/>
        </p:nvSpPr>
        <p:spPr>
          <a:xfrm>
            <a:off x="7824878" y="6506983"/>
            <a:ext cx="5440925" cy="276999"/>
          </a:xfrm>
          <a:prstGeom prst="rect">
            <a:avLst/>
          </a:prstGeom>
          <a:noFill/>
        </p:spPr>
        <p:txBody>
          <a:bodyPr wrap="square">
            <a:spAutoFit/>
          </a:bodyPr>
          <a:lstStyle/>
          <a:p>
            <a:pPr algn="l" fontAlgn="ctr"/>
            <a:r>
              <a:rPr lang="en-GB" sz="1200" dirty="0">
                <a:latin typeface="Avenir Book" panose="02000503020000020003" pitchFamily="2" charset="0"/>
              </a:rPr>
              <a:t>Morrison 2006, Santoro 1996, </a:t>
            </a:r>
            <a:r>
              <a:rPr lang="en-GB" sz="1200" dirty="0" err="1">
                <a:latin typeface="Avenir Book" panose="02000503020000020003" pitchFamily="2" charset="0"/>
              </a:rPr>
              <a:t>Deecher</a:t>
            </a:r>
            <a:r>
              <a:rPr lang="en-GB" sz="1200" dirty="0">
                <a:latin typeface="Avenir Book" panose="02000503020000020003" pitchFamily="2" charset="0"/>
              </a:rPr>
              <a:t> 2008, </a:t>
            </a:r>
            <a:r>
              <a:rPr lang="en-GB" sz="1200" b="0" i="0" dirty="0" err="1">
                <a:solidFill>
                  <a:srgbClr val="111111"/>
                </a:solidFill>
                <a:effectLst/>
                <a:latin typeface="Avenir Book" panose="02000503020000020003" pitchFamily="2" charset="0"/>
              </a:rPr>
              <a:t>Khoudary</a:t>
            </a:r>
            <a:r>
              <a:rPr lang="en-GB" sz="1200" dirty="0">
                <a:solidFill>
                  <a:srgbClr val="111111"/>
                </a:solidFill>
                <a:latin typeface="Avenir Book" panose="02000503020000020003" pitchFamily="2" charset="0"/>
              </a:rPr>
              <a:t> </a:t>
            </a:r>
            <a:r>
              <a:rPr lang="en-GB" sz="1200" dirty="0">
                <a:latin typeface="Avenir Book" panose="02000503020000020003" pitchFamily="2" charset="0"/>
              </a:rPr>
              <a:t>2020</a:t>
            </a:r>
            <a:endParaRPr lang="en-US" sz="1200" dirty="0">
              <a:latin typeface="Avenir Book" panose="02000503020000020003" pitchFamily="2" charset="0"/>
            </a:endParaRPr>
          </a:p>
        </p:txBody>
      </p:sp>
      <p:pic>
        <p:nvPicPr>
          <p:cNvPr id="2050" name="Picture 2" descr="Trajectories of estradiol (E2; A) and folliclestimulating hormone (B) over the menopausal transition. Reprinted from El Khoudary and Thurston 13 with permission from Elsevier. Copyright © 2018, Elsevier Inc. Adapted from Tepper et al, 13a by permission of Oxford University Press on behalf of the Endocrine Society.">
            <a:extLst>
              <a:ext uri="{FF2B5EF4-FFF2-40B4-BE49-F238E27FC236}">
                <a16:creationId xmlns:a16="http://schemas.microsoft.com/office/drawing/2014/main" id="{029FB534-F762-6146-0C8D-B2B69FDE82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7413251" y="2894839"/>
            <a:ext cx="4558214" cy="31375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emale Hormones: How do they function?">
            <a:extLst>
              <a:ext uri="{FF2B5EF4-FFF2-40B4-BE49-F238E27FC236}">
                <a16:creationId xmlns:a16="http://schemas.microsoft.com/office/drawing/2014/main" id="{15BDB9C4-935C-DB4A-968C-8F095EC27C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704" t="48133" r="1" b="8514"/>
          <a:stretch/>
        </p:blipFill>
        <p:spPr bwMode="auto">
          <a:xfrm>
            <a:off x="11221211" y="0"/>
            <a:ext cx="970784" cy="96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784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A73B50-94A1-C33A-A323-A95E623F7758}"/>
              </a:ext>
            </a:extLst>
          </p:cNvPr>
          <p:cNvSpPr>
            <a:spLocks noGrp="1"/>
          </p:cNvSpPr>
          <p:nvPr>
            <p:ph idx="1"/>
          </p:nvPr>
        </p:nvSpPr>
        <p:spPr>
          <a:xfrm>
            <a:off x="388371" y="1062891"/>
            <a:ext cx="11415258" cy="5385213"/>
          </a:xfrm>
        </p:spPr>
        <p:txBody>
          <a:bodyPr>
            <a:noAutofit/>
          </a:bodyPr>
          <a:lstStyle/>
          <a:p>
            <a:pPr>
              <a:lnSpc>
                <a:spcPct val="130000"/>
              </a:lnSpc>
            </a:pPr>
            <a:r>
              <a:rPr lang="en-GB" dirty="0">
                <a:latin typeface="Avenir Book" panose="02000503020000020003" pitchFamily="2" charset="0"/>
              </a:rPr>
              <a:t>This is an area of huge concern for women with ADHD</a:t>
            </a:r>
          </a:p>
          <a:p>
            <a:pPr>
              <a:lnSpc>
                <a:spcPct val="130000"/>
              </a:lnSpc>
            </a:pPr>
            <a:r>
              <a:rPr lang="en-GB" dirty="0">
                <a:latin typeface="Avenir Book" panose="02000503020000020003" pitchFamily="2" charset="0"/>
              </a:rPr>
              <a:t>Currently forming a PPI group of women with ADHD in the menopausal transition who will inform on several PhD projects, including:</a:t>
            </a:r>
          </a:p>
          <a:p>
            <a:pPr lvl="1">
              <a:lnSpc>
                <a:spcPct val="130000"/>
              </a:lnSpc>
            </a:pPr>
            <a:r>
              <a:rPr lang="en-GB" b="1" dirty="0">
                <a:latin typeface="Avenir Book" panose="02000503020000020003" pitchFamily="2" charset="0"/>
              </a:rPr>
              <a:t>Qualitative interviews </a:t>
            </a:r>
            <a:r>
              <a:rPr lang="en-GB" dirty="0">
                <a:latin typeface="Avenir Book" panose="02000503020000020003" pitchFamily="2" charset="0"/>
              </a:rPr>
              <a:t>with women with ADHD about their experiences of the menopausal transition</a:t>
            </a:r>
          </a:p>
          <a:p>
            <a:pPr lvl="1">
              <a:lnSpc>
                <a:spcPct val="130000"/>
              </a:lnSpc>
            </a:pPr>
            <a:r>
              <a:rPr lang="en-GB" b="1" dirty="0">
                <a:latin typeface="Avenir Book" panose="02000503020000020003" pitchFamily="2" charset="0"/>
              </a:rPr>
              <a:t>Analysis of data </a:t>
            </a:r>
            <a:r>
              <a:rPr lang="en-GB" dirty="0">
                <a:latin typeface="Avenir Book" panose="02000503020000020003" pitchFamily="2" charset="0"/>
              </a:rPr>
              <a:t>from the US-based SWAN cohort examining how women with high genetic risk for ADHD experience menopause</a:t>
            </a:r>
          </a:p>
          <a:p>
            <a:pPr lvl="1">
              <a:lnSpc>
                <a:spcPct val="130000"/>
              </a:lnSpc>
            </a:pPr>
            <a:r>
              <a:rPr lang="en-GB" b="1" dirty="0">
                <a:latin typeface="Avenir Book" panose="02000503020000020003" pitchFamily="2" charset="0"/>
              </a:rPr>
              <a:t>Survey study </a:t>
            </a:r>
            <a:r>
              <a:rPr lang="en-GB" dirty="0">
                <a:latin typeface="Avenir Book" panose="02000503020000020003" pitchFamily="2" charset="0"/>
              </a:rPr>
              <a:t>comparing women with ADHD to those without a diagnosis on symptoms and experience of menopause</a:t>
            </a:r>
          </a:p>
          <a:p>
            <a:pPr>
              <a:lnSpc>
                <a:spcPct val="130000"/>
              </a:lnSpc>
            </a:pPr>
            <a:endParaRPr lang="en-GB" dirty="0">
              <a:latin typeface="Avenir Book" panose="02000503020000020003" pitchFamily="2" charset="0"/>
            </a:endParaRPr>
          </a:p>
        </p:txBody>
      </p:sp>
      <p:sp>
        <p:nvSpPr>
          <p:cNvPr id="6" name="Rectangle 5">
            <a:extLst>
              <a:ext uri="{FF2B5EF4-FFF2-40B4-BE49-F238E27FC236}">
                <a16:creationId xmlns:a16="http://schemas.microsoft.com/office/drawing/2014/main" id="{EB627C8D-7C7F-F8DC-9C82-A8A1613923ED}"/>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D26D836-9184-6F35-B23F-06C35C662D19}"/>
              </a:ext>
            </a:extLst>
          </p:cNvPr>
          <p:cNvSpPr txBox="1">
            <a:spLocks/>
          </p:cNvSpPr>
          <p:nvPr/>
        </p:nvSpPr>
        <p:spPr>
          <a:xfrm>
            <a:off x="838198" y="-1481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venir Book" panose="02000503020000020003" pitchFamily="2" charset="0"/>
              </a:rPr>
              <a:t>Perimenopause/menopause</a:t>
            </a:r>
          </a:p>
        </p:txBody>
      </p:sp>
      <p:sp>
        <p:nvSpPr>
          <p:cNvPr id="2" name="AutoShape 2">
            <a:extLst>
              <a:ext uri="{FF2B5EF4-FFF2-40B4-BE49-F238E27FC236}">
                <a16:creationId xmlns:a16="http://schemas.microsoft.com/office/drawing/2014/main" id="{E2AD530E-BB1F-F58E-43BB-DC11529058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Female Hormones: How do they function?">
            <a:extLst>
              <a:ext uri="{FF2B5EF4-FFF2-40B4-BE49-F238E27FC236}">
                <a16:creationId xmlns:a16="http://schemas.microsoft.com/office/drawing/2014/main" id="{65FB3769-084C-9E9A-4CFB-79B626F1BE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704" t="48133" r="1" b="8514"/>
          <a:stretch/>
        </p:blipFill>
        <p:spPr bwMode="auto">
          <a:xfrm>
            <a:off x="11221211" y="0"/>
            <a:ext cx="970784" cy="96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3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A73B50-94A1-C33A-A323-A95E623F7758}"/>
              </a:ext>
            </a:extLst>
          </p:cNvPr>
          <p:cNvSpPr>
            <a:spLocks noGrp="1"/>
          </p:cNvSpPr>
          <p:nvPr>
            <p:ph idx="1"/>
          </p:nvPr>
        </p:nvSpPr>
        <p:spPr>
          <a:xfrm>
            <a:off x="305625" y="1282040"/>
            <a:ext cx="11580745" cy="5674338"/>
          </a:xfrm>
        </p:spPr>
        <p:txBody>
          <a:bodyPr>
            <a:normAutofit/>
          </a:bodyPr>
          <a:lstStyle/>
          <a:p>
            <a:pPr>
              <a:lnSpc>
                <a:spcPct val="110000"/>
              </a:lnSpc>
            </a:pPr>
            <a:endParaRPr lang="en-GB" dirty="0">
              <a:latin typeface="Avenir Book" panose="02000503020000020003" pitchFamily="2" charset="0"/>
            </a:endParaRPr>
          </a:p>
          <a:p>
            <a:pPr>
              <a:lnSpc>
                <a:spcPct val="110000"/>
              </a:lnSpc>
            </a:pPr>
            <a:endParaRPr lang="en-GB" dirty="0">
              <a:latin typeface="Avenir Book" panose="02000503020000020003" pitchFamily="2" charset="0"/>
            </a:endParaRPr>
          </a:p>
          <a:p>
            <a:pPr>
              <a:lnSpc>
                <a:spcPct val="110000"/>
              </a:lnSpc>
            </a:pPr>
            <a:endParaRPr lang="en-GB" dirty="0">
              <a:latin typeface="Avenir Book" panose="02000503020000020003" pitchFamily="2" charset="0"/>
            </a:endParaRPr>
          </a:p>
          <a:p>
            <a:pPr>
              <a:lnSpc>
                <a:spcPct val="110000"/>
              </a:lnSpc>
            </a:pPr>
            <a:r>
              <a:rPr lang="en-GB" dirty="0">
                <a:latin typeface="Avenir Book" panose="02000503020000020003" pitchFamily="2" charset="0"/>
              </a:rPr>
              <a:t>Times of hormonal transition may particularly affect women with ADHD</a:t>
            </a:r>
          </a:p>
          <a:p>
            <a:pPr>
              <a:lnSpc>
                <a:spcPct val="110000"/>
              </a:lnSpc>
            </a:pPr>
            <a:r>
              <a:rPr lang="en-GB" dirty="0">
                <a:latin typeface="Avenir Book" panose="02000503020000020003" pitchFamily="2" charset="0"/>
              </a:rPr>
              <a:t>We have many more questions than answers about how hormones affect women with ADHD (and women in general!)</a:t>
            </a:r>
          </a:p>
          <a:p>
            <a:pPr>
              <a:lnSpc>
                <a:spcPct val="110000"/>
              </a:lnSpc>
            </a:pPr>
            <a:r>
              <a:rPr lang="en-GB" dirty="0">
                <a:latin typeface="Avenir Book" panose="02000503020000020003" pitchFamily="2" charset="0"/>
              </a:rPr>
              <a:t>Women are asking us to answer these questions and we need to listen</a:t>
            </a:r>
          </a:p>
        </p:txBody>
      </p:sp>
      <p:sp>
        <p:nvSpPr>
          <p:cNvPr id="6" name="Rectangle 5">
            <a:extLst>
              <a:ext uri="{FF2B5EF4-FFF2-40B4-BE49-F238E27FC236}">
                <a16:creationId xmlns:a16="http://schemas.microsoft.com/office/drawing/2014/main" id="{EB627C8D-7C7F-F8DC-9C82-A8A1613923ED}"/>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D26D836-9184-6F35-B23F-06C35C662D19}"/>
              </a:ext>
            </a:extLst>
          </p:cNvPr>
          <p:cNvSpPr txBox="1">
            <a:spLocks/>
          </p:cNvSpPr>
          <p:nvPr/>
        </p:nvSpPr>
        <p:spPr>
          <a:xfrm>
            <a:off x="838198" y="-1481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venir Book" panose="02000503020000020003" pitchFamily="2" charset="0"/>
              </a:rPr>
              <a:t>In conclusion</a:t>
            </a:r>
          </a:p>
        </p:txBody>
      </p:sp>
      <p:pic>
        <p:nvPicPr>
          <p:cNvPr id="2" name="Picture 1" descr="A diagram of menstruation&#10;&#10;Description automatically generated with medium confidence">
            <a:extLst>
              <a:ext uri="{FF2B5EF4-FFF2-40B4-BE49-F238E27FC236}">
                <a16:creationId xmlns:a16="http://schemas.microsoft.com/office/drawing/2014/main" id="{B0CAD458-4270-388B-EB48-780AC4705014}"/>
              </a:ext>
            </a:extLst>
          </p:cNvPr>
          <p:cNvPicPr>
            <a:picLocks noChangeAspect="1"/>
          </p:cNvPicPr>
          <p:nvPr/>
        </p:nvPicPr>
        <p:blipFill rotWithShape="1">
          <a:blip r:embed="rId3"/>
          <a:srcRect l="13093" t="39541" r="6072" b="32614"/>
          <a:stretch/>
        </p:blipFill>
        <p:spPr>
          <a:xfrm>
            <a:off x="1669946" y="1177369"/>
            <a:ext cx="9426951" cy="1826584"/>
          </a:xfrm>
          <a:prstGeom prst="rect">
            <a:avLst/>
          </a:prstGeom>
        </p:spPr>
      </p:pic>
    </p:spTree>
    <p:extLst>
      <p:ext uri="{BB962C8B-B14F-4D97-AF65-F5344CB8AC3E}">
        <p14:creationId xmlns:p14="http://schemas.microsoft.com/office/powerpoint/2010/main" val="26069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16F61-14BF-AFAF-C61F-468B3D13D281}"/>
              </a:ext>
            </a:extLst>
          </p:cNvPr>
          <p:cNvSpPr>
            <a:spLocks noGrp="1"/>
          </p:cNvSpPr>
          <p:nvPr>
            <p:ph type="title"/>
          </p:nvPr>
        </p:nvSpPr>
        <p:spPr>
          <a:xfrm>
            <a:off x="611270" y="2376772"/>
            <a:ext cx="10463784" cy="1818741"/>
          </a:xfrm>
        </p:spPr>
        <p:txBody>
          <a:bodyPr anchor="ctr">
            <a:normAutofit fontScale="90000"/>
          </a:bodyPr>
          <a:lstStyle/>
          <a:p>
            <a:pPr algn="ctr">
              <a:lnSpc>
                <a:spcPct val="100000"/>
              </a:lnSpc>
            </a:pPr>
            <a:r>
              <a:rPr lang="en-US" sz="5000" dirty="0">
                <a:latin typeface="Avenir Book" panose="02000503020000020003" pitchFamily="2" charset="0"/>
              </a:rPr>
              <a:t>Thank you for listening!</a:t>
            </a:r>
            <a:br>
              <a:rPr lang="en-US" sz="5000" dirty="0">
                <a:latin typeface="Avenir Book" panose="02000503020000020003" pitchFamily="2" charset="0"/>
              </a:rPr>
            </a:br>
            <a:r>
              <a:rPr lang="en-US" sz="5000" dirty="0">
                <a:latin typeface="Avenir Book" panose="02000503020000020003" pitchFamily="2" charset="0"/>
              </a:rPr>
              <a:t>Questions?</a:t>
            </a:r>
            <a:br>
              <a:rPr lang="en-US" sz="5000" dirty="0">
                <a:latin typeface="Avenir Book" panose="02000503020000020003" pitchFamily="2" charset="0"/>
              </a:rPr>
            </a:br>
            <a:endParaRPr lang="en-US" sz="5000" dirty="0">
              <a:latin typeface="Avenir Book" panose="02000503020000020003" pitchFamily="2" charset="0"/>
            </a:endParaRPr>
          </a:p>
        </p:txBody>
      </p:sp>
      <p:pic>
        <p:nvPicPr>
          <p:cNvPr id="11" name="Picture 2" descr="Medical Research Council (United Kingdom) - Wikipedia">
            <a:extLst>
              <a:ext uri="{FF2B5EF4-FFF2-40B4-BE49-F238E27FC236}">
                <a16:creationId xmlns:a16="http://schemas.microsoft.com/office/drawing/2014/main" id="{C830CE34-A073-E640-C54F-1107A56F7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70" y="634063"/>
            <a:ext cx="2547983" cy="853706"/>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3">
            <a:extLst>
              <a:ext uri="{FF2B5EF4-FFF2-40B4-BE49-F238E27FC236}">
                <a16:creationId xmlns:a16="http://schemas.microsoft.com/office/drawing/2014/main" id="{7678B2B4-A510-91A7-6BCE-FAD047F12502}"/>
              </a:ext>
            </a:extLst>
          </p:cNvPr>
          <p:cNvSpPr/>
          <p:nvPr/>
        </p:nvSpPr>
        <p:spPr>
          <a:xfrm>
            <a:off x="7423978" y="3644080"/>
            <a:ext cx="4768022" cy="3009814"/>
          </a:xfrm>
          <a:custGeom>
            <a:avLst/>
            <a:gdLst/>
            <a:ahLst/>
            <a:cxnLst/>
            <a:rect l="l" t="t" r="r" b="b"/>
            <a:pathLst>
              <a:path w="7152033" h="4514721">
                <a:moveTo>
                  <a:pt x="0" y="0"/>
                </a:moveTo>
                <a:lnTo>
                  <a:pt x="7152033" y="0"/>
                </a:lnTo>
                <a:lnTo>
                  <a:pt x="7152033" y="4514721"/>
                </a:lnTo>
                <a:lnTo>
                  <a:pt x="0" y="45147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a:extLst>
              <a:ext uri="{FF2B5EF4-FFF2-40B4-BE49-F238E27FC236}">
                <a16:creationId xmlns:a16="http://schemas.microsoft.com/office/drawing/2014/main" id="{9E530A6D-8C6D-B04F-4F5D-23561B36C8D1}"/>
              </a:ext>
            </a:extLst>
          </p:cNvPr>
          <p:cNvSpPr txBox="1"/>
          <p:nvPr/>
        </p:nvSpPr>
        <p:spPr>
          <a:xfrm>
            <a:off x="7935140" y="4195513"/>
            <a:ext cx="3872696" cy="2274149"/>
          </a:xfrm>
          <a:prstGeom prst="rect">
            <a:avLst/>
          </a:prstGeom>
        </p:spPr>
        <p:txBody>
          <a:bodyPr lIns="0" tIns="0" rIns="0" bIns="0" rtlCol="0" anchor="t">
            <a:spAutoFit/>
          </a:bodyPr>
          <a:lstStyle/>
          <a:p>
            <a:pPr algn="ctr">
              <a:lnSpc>
                <a:spcPts val="1946"/>
              </a:lnSpc>
            </a:pPr>
            <a:r>
              <a:rPr lang="en-US" sz="1946" b="1">
                <a:solidFill>
                  <a:srgbClr val="005596"/>
                </a:solidFill>
                <a:latin typeface="Poppins Bold"/>
                <a:ea typeface="Poppins Bold"/>
                <a:cs typeface="Poppins Bold"/>
                <a:sym typeface="Poppins Bold"/>
              </a:rPr>
              <a:t>Ways to keep in touch:</a:t>
            </a:r>
          </a:p>
          <a:p>
            <a:pPr algn="ctr">
              <a:lnSpc>
                <a:spcPts val="1946"/>
              </a:lnSpc>
            </a:pPr>
            <a:endParaRPr lang="en-US" sz="1946" b="1">
              <a:solidFill>
                <a:srgbClr val="005596"/>
              </a:solidFill>
              <a:latin typeface="Poppins Bold"/>
              <a:ea typeface="Poppins Bold"/>
              <a:cs typeface="Poppins Bold"/>
              <a:sym typeface="Poppins Bold"/>
            </a:endParaRPr>
          </a:p>
          <a:p>
            <a:pPr algn="ctr">
              <a:lnSpc>
                <a:spcPts val="1946"/>
              </a:lnSpc>
            </a:pPr>
            <a:r>
              <a:rPr lang="en-US" sz="1946">
                <a:solidFill>
                  <a:srgbClr val="005596"/>
                </a:solidFill>
                <a:latin typeface="Poppins"/>
                <a:ea typeface="Poppins"/>
                <a:cs typeface="Poppins"/>
                <a:sym typeface="Poppins"/>
              </a:rPr>
              <a:t>adhdlifelab.com</a:t>
            </a:r>
          </a:p>
          <a:p>
            <a:pPr algn="ctr">
              <a:lnSpc>
                <a:spcPts val="1946"/>
              </a:lnSpc>
            </a:pPr>
            <a:endParaRPr lang="en-US" sz="1946">
              <a:solidFill>
                <a:srgbClr val="005596"/>
              </a:solidFill>
              <a:latin typeface="Poppins"/>
              <a:ea typeface="Poppins"/>
              <a:cs typeface="Poppins"/>
              <a:sym typeface="Poppins"/>
            </a:endParaRPr>
          </a:p>
          <a:p>
            <a:pPr algn="ctr">
              <a:lnSpc>
                <a:spcPts val="1946"/>
              </a:lnSpc>
            </a:pPr>
            <a:r>
              <a:rPr lang="en-US" sz="1946">
                <a:solidFill>
                  <a:srgbClr val="005596"/>
                </a:solidFill>
                <a:latin typeface="Poppins"/>
                <a:ea typeface="Poppins"/>
                <a:cs typeface="Poppins"/>
                <a:sym typeface="Poppins"/>
              </a:rPr>
              <a:t>j.agnew-blais@qmul.ac.uk</a:t>
            </a:r>
          </a:p>
          <a:p>
            <a:pPr algn="ctr">
              <a:lnSpc>
                <a:spcPts val="1946"/>
              </a:lnSpc>
            </a:pPr>
            <a:endParaRPr lang="en-US" sz="1946">
              <a:solidFill>
                <a:srgbClr val="005596"/>
              </a:solidFill>
              <a:latin typeface="Poppins"/>
              <a:ea typeface="Poppins"/>
              <a:cs typeface="Poppins"/>
              <a:sym typeface="Poppins"/>
            </a:endParaRPr>
          </a:p>
          <a:p>
            <a:pPr algn="ctr">
              <a:lnSpc>
                <a:spcPts val="1946"/>
              </a:lnSpc>
            </a:pPr>
            <a:r>
              <a:rPr lang="en-US" sz="1946">
                <a:solidFill>
                  <a:srgbClr val="005596"/>
                </a:solidFill>
                <a:latin typeface="Poppins"/>
                <a:ea typeface="Poppins"/>
                <a:cs typeface="Poppins"/>
                <a:sym typeface="Poppins"/>
              </a:rPr>
              <a:t>agnewblais.bsky.social</a:t>
            </a:r>
          </a:p>
          <a:p>
            <a:pPr algn="ctr">
              <a:lnSpc>
                <a:spcPts val="2179"/>
              </a:lnSpc>
            </a:pPr>
            <a:endParaRPr lang="en-US" sz="1946">
              <a:solidFill>
                <a:srgbClr val="005596"/>
              </a:solidFill>
              <a:latin typeface="Poppins"/>
              <a:ea typeface="Poppins"/>
              <a:cs typeface="Poppins"/>
              <a:sym typeface="Poppins"/>
            </a:endParaRPr>
          </a:p>
          <a:p>
            <a:pPr algn="ctr">
              <a:lnSpc>
                <a:spcPts val="2179"/>
              </a:lnSpc>
            </a:pPr>
            <a:endParaRPr lang="en-US" sz="1946">
              <a:solidFill>
                <a:srgbClr val="005596"/>
              </a:solidFill>
              <a:latin typeface="Poppins"/>
              <a:ea typeface="Poppins"/>
              <a:cs typeface="Poppins"/>
              <a:sym typeface="Poppins"/>
            </a:endParaRPr>
          </a:p>
        </p:txBody>
      </p:sp>
      <p:sp>
        <p:nvSpPr>
          <p:cNvPr id="5" name="Freeform 5">
            <a:extLst>
              <a:ext uri="{FF2B5EF4-FFF2-40B4-BE49-F238E27FC236}">
                <a16:creationId xmlns:a16="http://schemas.microsoft.com/office/drawing/2014/main" id="{33DBCF14-32C2-A4B4-E6ED-AC7134C39230}"/>
              </a:ext>
            </a:extLst>
          </p:cNvPr>
          <p:cNvSpPr/>
          <p:nvPr/>
        </p:nvSpPr>
        <p:spPr>
          <a:xfrm>
            <a:off x="7935140" y="5668063"/>
            <a:ext cx="387132" cy="288860"/>
          </a:xfrm>
          <a:custGeom>
            <a:avLst/>
            <a:gdLst/>
            <a:ahLst/>
            <a:cxnLst/>
            <a:rect l="l" t="t" r="r" b="b"/>
            <a:pathLst>
              <a:path w="580698" h="433290">
                <a:moveTo>
                  <a:pt x="0" y="0"/>
                </a:moveTo>
                <a:lnTo>
                  <a:pt x="580698" y="0"/>
                </a:lnTo>
                <a:lnTo>
                  <a:pt x="580698" y="433290"/>
                </a:lnTo>
                <a:lnTo>
                  <a:pt x="0" y="433290"/>
                </a:lnTo>
                <a:lnTo>
                  <a:pt x="0" y="0"/>
                </a:lnTo>
                <a:close/>
              </a:path>
            </a:pathLst>
          </a:custGeom>
          <a:blipFill>
            <a:blip r:embed="rId6"/>
            <a:stretch>
              <a:fillRect/>
            </a:stretch>
          </a:blipFill>
        </p:spPr>
        <p:txBody>
          <a:bodyPr/>
          <a:lstStyle/>
          <a:p>
            <a:endParaRPr lang="en-GB"/>
          </a:p>
        </p:txBody>
      </p:sp>
    </p:spTree>
    <p:extLst>
      <p:ext uri="{BB962C8B-B14F-4D97-AF65-F5344CB8AC3E}">
        <p14:creationId xmlns:p14="http://schemas.microsoft.com/office/powerpoint/2010/main" val="91486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922416" y="284205"/>
            <a:ext cx="1034716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Avenir Book" panose="02000503020000020003" pitchFamily="2" charset="0"/>
              </a:rPr>
              <a:t>Note on neurodiversity</a:t>
            </a:r>
          </a:p>
        </p:txBody>
      </p:sp>
      <p:sp>
        <p:nvSpPr>
          <p:cNvPr id="5" name="Rectangle 4"/>
          <p:cNvSpPr/>
          <p:nvPr/>
        </p:nvSpPr>
        <p:spPr>
          <a:xfrm>
            <a:off x="630248" y="1302504"/>
            <a:ext cx="10129007" cy="3931654"/>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Avenir Book" panose="02000503020000020003" pitchFamily="2" charset="0"/>
              </a:rPr>
              <a:t>An extreme of a continuum in the population</a:t>
            </a:r>
          </a:p>
          <a:p>
            <a:pPr marL="342900" indent="-342900">
              <a:lnSpc>
                <a:spcPct val="150000"/>
              </a:lnSpc>
              <a:buFont typeface="Arial" panose="020B0604020202020204" pitchFamily="34" charset="0"/>
              <a:buChar char="•"/>
            </a:pPr>
            <a:endParaRPr lang="en-US" sz="2400" dirty="0">
              <a:latin typeface="Avenir Book" panose="02000503020000020003" pitchFamily="2" charset="0"/>
            </a:endParaRPr>
          </a:p>
          <a:p>
            <a:pPr marL="342900" indent="-342900">
              <a:lnSpc>
                <a:spcPct val="150000"/>
              </a:lnSpc>
              <a:buFont typeface="Arial" panose="020B0604020202020204" pitchFamily="34" charset="0"/>
              <a:buChar char="•"/>
            </a:pPr>
            <a:endParaRPr lang="en-US" sz="2400" dirty="0">
              <a:latin typeface="Avenir Book" panose="02000503020000020003" pitchFamily="2" charset="0"/>
            </a:endParaRPr>
          </a:p>
          <a:p>
            <a:pPr marL="342900" indent="-342900">
              <a:lnSpc>
                <a:spcPct val="150000"/>
              </a:lnSpc>
              <a:buFont typeface="Arial" panose="020B0604020202020204" pitchFamily="34" charset="0"/>
              <a:buChar char="•"/>
            </a:pPr>
            <a:endParaRPr lang="en-US" sz="2400" dirty="0">
              <a:latin typeface="Avenir Book" panose="02000503020000020003" pitchFamily="2" charset="0"/>
            </a:endParaRPr>
          </a:p>
          <a:p>
            <a:pPr>
              <a:lnSpc>
                <a:spcPct val="150000"/>
              </a:lnSpc>
            </a:pPr>
            <a:endParaRPr lang="en-US" sz="1200" dirty="0">
              <a:latin typeface="Avenir Book" panose="02000503020000020003" pitchFamily="2" charset="0"/>
            </a:endParaRPr>
          </a:p>
          <a:p>
            <a:pPr marL="342900" indent="-342900">
              <a:lnSpc>
                <a:spcPct val="150000"/>
              </a:lnSpc>
              <a:buFont typeface="Arial" panose="020B0604020202020204" pitchFamily="34" charset="0"/>
              <a:buChar char="•"/>
            </a:pPr>
            <a:r>
              <a:rPr lang="en-GB" sz="2400" dirty="0">
                <a:latin typeface="Avenir Book" panose="02000503020000020003" pitchFamily="2" charset="0"/>
              </a:rPr>
              <a:t>ADHD from a neurodiversity perspective:</a:t>
            </a:r>
          </a:p>
          <a:p>
            <a:pPr lvl="1">
              <a:lnSpc>
                <a:spcPct val="120000"/>
              </a:lnSpc>
            </a:pPr>
            <a:r>
              <a:rPr lang="en-GB" sz="2000" dirty="0">
                <a:latin typeface="Avenir Book" panose="02000503020000020003" pitchFamily="2" charset="0"/>
              </a:rPr>
              <a:t>								</a:t>
            </a:r>
            <a:endParaRPr lang="en-US" sz="2000" dirty="0">
              <a:latin typeface="Avenir Book" panose="02000503020000020003" pitchFamily="2" charset="0"/>
            </a:endParaRPr>
          </a:p>
          <a:p>
            <a:pPr marL="342900" indent="-342900">
              <a:lnSpc>
                <a:spcPct val="120000"/>
              </a:lnSpc>
              <a:buFont typeface="Arial" panose="020B0604020202020204" pitchFamily="34" charset="0"/>
              <a:buChar char="•"/>
            </a:pPr>
            <a:endParaRPr lang="en-US" sz="2400" dirty="0">
              <a:latin typeface="Avenir Book" panose="02000503020000020003" pitchFamily="2" charset="0"/>
            </a:endParaRPr>
          </a:p>
        </p:txBody>
      </p:sp>
      <p:sp>
        <p:nvSpPr>
          <p:cNvPr id="4" name="Rectangle 3">
            <a:extLst>
              <a:ext uri="{FF2B5EF4-FFF2-40B4-BE49-F238E27FC236}">
                <a16:creationId xmlns:a16="http://schemas.microsoft.com/office/drawing/2014/main" id="{AD198C7F-C61D-0B0C-DEE8-B36F96E7B5D3}"/>
              </a:ext>
            </a:extLst>
          </p:cNvPr>
          <p:cNvSpPr/>
          <p:nvPr/>
        </p:nvSpPr>
        <p:spPr>
          <a:xfrm>
            <a:off x="0" y="1"/>
            <a:ext cx="12192000" cy="864096"/>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D8907B8-FB1B-C8A6-39E9-97B5C49BD1E6}"/>
              </a:ext>
            </a:extLst>
          </p:cNvPr>
          <p:cNvSpPr txBox="1"/>
          <p:nvPr/>
        </p:nvSpPr>
        <p:spPr>
          <a:xfrm>
            <a:off x="9741697" y="6538876"/>
            <a:ext cx="6100762" cy="307777"/>
          </a:xfrm>
          <a:prstGeom prst="rect">
            <a:avLst/>
          </a:prstGeom>
          <a:noFill/>
        </p:spPr>
        <p:txBody>
          <a:bodyPr wrap="square">
            <a:spAutoFit/>
          </a:bodyPr>
          <a:lstStyle/>
          <a:p>
            <a:r>
              <a:rPr lang="en-GB" sz="1400" dirty="0" err="1">
                <a:latin typeface="Avenir Book" panose="02000503020000020003" pitchFamily="2" charset="0"/>
              </a:rPr>
              <a:t>Sonuga-Barke</a:t>
            </a:r>
            <a:r>
              <a:rPr lang="en-GB" sz="1400" dirty="0">
                <a:latin typeface="Avenir Book" panose="02000503020000020003" pitchFamily="2" charset="0"/>
              </a:rPr>
              <a:t> &amp; Thapar 2021</a:t>
            </a:r>
            <a:endParaRPr lang="en-US" sz="1400" dirty="0"/>
          </a:p>
        </p:txBody>
      </p:sp>
      <p:sp>
        <p:nvSpPr>
          <p:cNvPr id="3" name="TextBox 2">
            <a:extLst>
              <a:ext uri="{FF2B5EF4-FFF2-40B4-BE49-F238E27FC236}">
                <a16:creationId xmlns:a16="http://schemas.microsoft.com/office/drawing/2014/main" id="{34A3DB5C-29A5-1912-C00D-943C3E4C1121}"/>
              </a:ext>
            </a:extLst>
          </p:cNvPr>
          <p:cNvSpPr txBox="1"/>
          <p:nvPr/>
        </p:nvSpPr>
        <p:spPr>
          <a:xfrm>
            <a:off x="197752" y="4447350"/>
            <a:ext cx="9011164" cy="1922129"/>
          </a:xfrm>
          <a:prstGeom prst="rect">
            <a:avLst/>
          </a:prstGeom>
          <a:noFill/>
        </p:spPr>
        <p:txBody>
          <a:bodyPr wrap="square">
            <a:spAutoFit/>
          </a:bodyPr>
          <a:lstStyle/>
          <a:p>
            <a:pPr marL="800100" lvl="1" indent="-342900">
              <a:lnSpc>
                <a:spcPct val="120000"/>
              </a:lnSpc>
              <a:buFont typeface="Arial" panose="020B0604020202020204" pitchFamily="34" charset="0"/>
              <a:buChar char="•"/>
              <a:tabLst>
                <a:tab pos="9453563" algn="l"/>
              </a:tabLst>
            </a:pPr>
            <a:r>
              <a:rPr lang="en-GB" sz="2000" dirty="0">
                <a:latin typeface="Avenir Book" panose="02000503020000020003" pitchFamily="2" charset="0"/>
              </a:rPr>
              <a:t>“…variations in brain structure and function, which lead to ways of thinking and behaving that are different from most people in society... Any impairment experienced by neurodiverse people occurs, not as an intrinsic part of a disorder, but because there is a mismatch between their ways of thinking and behaving and their environments”</a:t>
            </a:r>
          </a:p>
        </p:txBody>
      </p:sp>
      <p:sp>
        <p:nvSpPr>
          <p:cNvPr id="7" name="Content Placeholder 2">
            <a:extLst>
              <a:ext uri="{FF2B5EF4-FFF2-40B4-BE49-F238E27FC236}">
                <a16:creationId xmlns:a16="http://schemas.microsoft.com/office/drawing/2014/main" id="{73DF6EE4-5D20-7A96-693C-072B9F816CBD}"/>
              </a:ext>
            </a:extLst>
          </p:cNvPr>
          <p:cNvSpPr txBox="1">
            <a:spLocks/>
          </p:cNvSpPr>
          <p:nvPr/>
        </p:nvSpPr>
        <p:spPr>
          <a:xfrm>
            <a:off x="922416" y="131660"/>
            <a:ext cx="1034716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Avenir Book" panose="02000503020000020003" pitchFamily="2" charset="0"/>
              </a:rPr>
              <a:t>ADHD and neurodiversity</a:t>
            </a:r>
          </a:p>
        </p:txBody>
      </p:sp>
      <p:pic>
        <p:nvPicPr>
          <p:cNvPr id="9" name="Picture 8" descr="A colorful logo of a brain&#10;&#10;Description automatically generated">
            <a:extLst>
              <a:ext uri="{FF2B5EF4-FFF2-40B4-BE49-F238E27FC236}">
                <a16:creationId xmlns:a16="http://schemas.microsoft.com/office/drawing/2014/main" id="{4CF1D20A-6B4B-0EFF-610F-D763C23B768B}"/>
              </a:ext>
            </a:extLst>
          </p:cNvPr>
          <p:cNvPicPr>
            <a:picLocks noChangeAspect="1"/>
          </p:cNvPicPr>
          <p:nvPr/>
        </p:nvPicPr>
        <p:blipFill rotWithShape="1">
          <a:blip r:embed="rId3"/>
          <a:srcRect l="37832" t="23253" r="28489" b="33043"/>
          <a:stretch/>
        </p:blipFill>
        <p:spPr>
          <a:xfrm>
            <a:off x="9208916" y="4022641"/>
            <a:ext cx="2983084" cy="2177442"/>
          </a:xfrm>
          <a:prstGeom prst="rect">
            <a:avLst/>
          </a:prstGeom>
        </p:spPr>
      </p:pic>
      <p:pic>
        <p:nvPicPr>
          <p:cNvPr id="12" name="Picture 11" descr="A blue curve with black lines&#10;&#10;Description automatically generated">
            <a:extLst>
              <a:ext uri="{FF2B5EF4-FFF2-40B4-BE49-F238E27FC236}">
                <a16:creationId xmlns:a16="http://schemas.microsoft.com/office/drawing/2014/main" id="{71B3DD5A-9DB7-5358-FEC9-79E3779B8473}"/>
              </a:ext>
            </a:extLst>
          </p:cNvPr>
          <p:cNvPicPr>
            <a:picLocks noChangeAspect="1"/>
          </p:cNvPicPr>
          <p:nvPr/>
        </p:nvPicPr>
        <p:blipFill rotWithShape="1">
          <a:blip r:embed="rId4"/>
          <a:srcRect l="27589" t="35017" r="27627" b="35860"/>
          <a:stretch/>
        </p:blipFill>
        <p:spPr>
          <a:xfrm>
            <a:off x="3331932" y="1984835"/>
            <a:ext cx="3284021" cy="1201271"/>
          </a:xfrm>
          <a:prstGeom prst="rect">
            <a:avLst/>
          </a:prstGeom>
        </p:spPr>
      </p:pic>
      <p:sp>
        <p:nvSpPr>
          <p:cNvPr id="13" name="TextBox 12">
            <a:extLst>
              <a:ext uri="{FF2B5EF4-FFF2-40B4-BE49-F238E27FC236}">
                <a16:creationId xmlns:a16="http://schemas.microsoft.com/office/drawing/2014/main" id="{0300F9BB-8CC8-6BA7-F35F-D56B88B776AB}"/>
              </a:ext>
            </a:extLst>
          </p:cNvPr>
          <p:cNvSpPr txBox="1"/>
          <p:nvPr/>
        </p:nvSpPr>
        <p:spPr>
          <a:xfrm>
            <a:off x="4123768" y="3155643"/>
            <a:ext cx="2545976" cy="369332"/>
          </a:xfrm>
          <a:prstGeom prst="rect">
            <a:avLst/>
          </a:prstGeom>
          <a:noFill/>
        </p:spPr>
        <p:txBody>
          <a:bodyPr wrap="square" rtlCol="0">
            <a:spAutoFit/>
          </a:bodyPr>
          <a:lstStyle/>
          <a:p>
            <a:r>
              <a:rPr lang="en-US" dirty="0">
                <a:latin typeface="Avenir Book" panose="02000503020000020003" pitchFamily="2" charset="0"/>
              </a:rPr>
              <a:t>ADHD symptoms</a:t>
            </a:r>
          </a:p>
        </p:txBody>
      </p:sp>
      <p:cxnSp>
        <p:nvCxnSpPr>
          <p:cNvPr id="15" name="Straight Connector 14">
            <a:extLst>
              <a:ext uri="{FF2B5EF4-FFF2-40B4-BE49-F238E27FC236}">
                <a16:creationId xmlns:a16="http://schemas.microsoft.com/office/drawing/2014/main" id="{F19E0261-89ED-C8C3-BCA7-95DE1EEC3EAB}"/>
              </a:ext>
            </a:extLst>
          </p:cNvPr>
          <p:cNvCxnSpPr/>
          <p:nvPr/>
        </p:nvCxnSpPr>
        <p:spPr>
          <a:xfrm flipV="1">
            <a:off x="5862918" y="2038622"/>
            <a:ext cx="0" cy="1094798"/>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0976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003705-9263-CB34-A306-52FE14A135E5}"/>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05D5BBA-91EF-88F2-4CFE-E1E7307EBC43}"/>
              </a:ext>
            </a:extLst>
          </p:cNvPr>
          <p:cNvSpPr>
            <a:spLocks noGrp="1"/>
          </p:cNvSpPr>
          <p:nvPr>
            <p:ph type="title"/>
          </p:nvPr>
        </p:nvSpPr>
        <p:spPr>
          <a:xfrm>
            <a:off x="985685" y="-161190"/>
            <a:ext cx="10515600" cy="1325563"/>
          </a:xfrm>
        </p:spPr>
        <p:txBody>
          <a:bodyPr anchor="ctr">
            <a:normAutofit/>
          </a:bodyPr>
          <a:lstStyle/>
          <a:p>
            <a:pPr algn="ctr"/>
            <a:r>
              <a:rPr lang="en-US" sz="3200" cap="none" dirty="0">
                <a:solidFill>
                  <a:schemeClr val="bg1"/>
                </a:solidFill>
                <a:latin typeface="Avenir Book" panose="02000503020000020003" pitchFamily="2" charset="0"/>
              </a:rPr>
              <a:t>Gender and ADHD in childhood</a:t>
            </a:r>
          </a:p>
        </p:txBody>
      </p:sp>
      <p:sp>
        <p:nvSpPr>
          <p:cNvPr id="5" name="Content Placeholder 2">
            <a:extLst>
              <a:ext uri="{FF2B5EF4-FFF2-40B4-BE49-F238E27FC236}">
                <a16:creationId xmlns:a16="http://schemas.microsoft.com/office/drawing/2014/main" id="{E59A2B2D-829E-F356-0E9F-A28A96D91054}"/>
              </a:ext>
            </a:extLst>
          </p:cNvPr>
          <p:cNvSpPr txBox="1">
            <a:spLocks/>
          </p:cNvSpPr>
          <p:nvPr/>
        </p:nvSpPr>
        <p:spPr>
          <a:xfrm>
            <a:off x="441163" y="1550563"/>
            <a:ext cx="6533539" cy="499127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
                <a:schemeClr val="tx1"/>
              </a:buClr>
              <a:buFont typeface="Arial" panose="020B0604020202020204" pitchFamily="34" charset="0"/>
              <a:buChar char="•"/>
            </a:pPr>
            <a:r>
              <a:rPr lang="en-US" sz="2400" dirty="0">
                <a:solidFill>
                  <a:schemeClr val="tx1"/>
                </a:solidFill>
                <a:latin typeface="Avenir Book" panose="02000503020000020003" pitchFamily="2" charset="0"/>
              </a:rPr>
              <a:t>ADHD diagnosis has a strong male preponderance </a:t>
            </a:r>
          </a:p>
          <a:p>
            <a:pPr lvl="1">
              <a:buClr>
                <a:schemeClr val="tx1"/>
              </a:buClr>
              <a:buFont typeface="Arial" panose="020B0604020202020204" pitchFamily="34" charset="0"/>
              <a:buChar char="•"/>
            </a:pPr>
            <a:r>
              <a:rPr lang="en-US" sz="2400" dirty="0">
                <a:solidFill>
                  <a:schemeClr val="tx1"/>
                </a:solidFill>
                <a:latin typeface="Avenir Book" panose="02000503020000020003" pitchFamily="2" charset="0"/>
              </a:rPr>
              <a:t>16:1-3:1 </a:t>
            </a:r>
            <a:r>
              <a:rPr lang="en-US" sz="2400" dirty="0" err="1">
                <a:solidFill>
                  <a:schemeClr val="tx1"/>
                </a:solidFill>
                <a:latin typeface="Avenir Book" panose="02000503020000020003" pitchFamily="2" charset="0"/>
              </a:rPr>
              <a:t>male:female</a:t>
            </a:r>
            <a:r>
              <a:rPr lang="en-US" sz="2400" dirty="0">
                <a:solidFill>
                  <a:schemeClr val="tx1"/>
                </a:solidFill>
                <a:latin typeface="Avenir Book" panose="02000503020000020003" pitchFamily="2" charset="0"/>
              </a:rPr>
              <a:t> gender ratio</a:t>
            </a:r>
          </a:p>
          <a:p>
            <a:pPr lvl="1">
              <a:buClr>
                <a:schemeClr val="tx1"/>
              </a:buClr>
              <a:buFont typeface="Arial" panose="020B0604020202020204" pitchFamily="34" charset="0"/>
              <a:buChar char="•"/>
            </a:pPr>
            <a:endParaRPr lang="en-US" sz="2400" dirty="0">
              <a:solidFill>
                <a:schemeClr val="tx1"/>
              </a:solidFill>
              <a:latin typeface="Avenir Book" panose="02000503020000020003" pitchFamily="2" charset="0"/>
            </a:endParaRPr>
          </a:p>
          <a:p>
            <a:pPr>
              <a:buClr>
                <a:schemeClr val="tx1"/>
              </a:buClr>
              <a:buFont typeface="Arial" panose="020B0604020202020204" pitchFamily="34" charset="0"/>
              <a:buChar char="•"/>
            </a:pPr>
            <a:r>
              <a:rPr lang="en-US" sz="2400" dirty="0">
                <a:solidFill>
                  <a:schemeClr val="tx1"/>
                </a:solidFill>
                <a:latin typeface="Avenir Book" panose="02000503020000020003" pitchFamily="2" charset="0"/>
              </a:rPr>
              <a:t>At least 2 broad (not mutually exclusive!) explanations:</a:t>
            </a:r>
          </a:p>
          <a:p>
            <a:pPr lvl="1">
              <a:buClr>
                <a:schemeClr val="tx1"/>
              </a:buClr>
              <a:buFont typeface="Arial" panose="020B0604020202020204" pitchFamily="34" charset="0"/>
              <a:buChar char="•"/>
            </a:pPr>
            <a:r>
              <a:rPr lang="en-US" sz="2400" dirty="0">
                <a:solidFill>
                  <a:schemeClr val="tx1"/>
                </a:solidFill>
                <a:latin typeface="Avenir Book" panose="02000503020000020003" pitchFamily="2" charset="0"/>
              </a:rPr>
              <a:t>True </a:t>
            </a:r>
            <a:r>
              <a:rPr lang="en-US" sz="2400" b="1" dirty="0">
                <a:solidFill>
                  <a:schemeClr val="tx1"/>
                </a:solidFill>
                <a:latin typeface="Avenir Book" panose="02000503020000020003" pitchFamily="2" charset="0"/>
              </a:rPr>
              <a:t>higher risk </a:t>
            </a:r>
            <a:r>
              <a:rPr lang="en-US" sz="2400" dirty="0">
                <a:solidFill>
                  <a:schemeClr val="tx1"/>
                </a:solidFill>
                <a:latin typeface="Avenir Book" panose="02000503020000020003" pitchFamily="2" charset="0"/>
              </a:rPr>
              <a:t>in males (female protective effect)</a:t>
            </a:r>
          </a:p>
          <a:p>
            <a:pPr lvl="1">
              <a:buClr>
                <a:schemeClr val="tx1"/>
              </a:buClr>
              <a:buFont typeface="Arial" panose="020B0604020202020204" pitchFamily="34" charset="0"/>
              <a:buChar char="•"/>
            </a:pPr>
            <a:r>
              <a:rPr lang="en-US" sz="2400" b="1" dirty="0">
                <a:solidFill>
                  <a:schemeClr val="tx1"/>
                </a:solidFill>
                <a:latin typeface="Avenir Book" panose="02000503020000020003" pitchFamily="2" charset="0"/>
              </a:rPr>
              <a:t>Underdiagnosis</a:t>
            </a:r>
            <a:r>
              <a:rPr lang="en-US" sz="2400" dirty="0">
                <a:solidFill>
                  <a:schemeClr val="tx1"/>
                </a:solidFill>
                <a:latin typeface="Avenir Book" panose="02000503020000020003" pitchFamily="2" charset="0"/>
              </a:rPr>
              <a:t> among girls </a:t>
            </a:r>
          </a:p>
          <a:p>
            <a:pPr>
              <a:buClr>
                <a:schemeClr val="tx1"/>
              </a:buClr>
              <a:buFont typeface="Arial" panose="020B0604020202020204" pitchFamily="34" charset="0"/>
              <a:buChar char="•"/>
            </a:pPr>
            <a:endParaRPr lang="en-US" sz="2200" dirty="0">
              <a:solidFill>
                <a:schemeClr val="tx1"/>
              </a:solidFill>
              <a:latin typeface="Avenir Book" panose="02000503020000020003" pitchFamily="2" charset="0"/>
            </a:endParaRPr>
          </a:p>
        </p:txBody>
      </p:sp>
      <p:sp>
        <p:nvSpPr>
          <p:cNvPr id="8" name="TextBox 7">
            <a:extLst>
              <a:ext uri="{FF2B5EF4-FFF2-40B4-BE49-F238E27FC236}">
                <a16:creationId xmlns:a16="http://schemas.microsoft.com/office/drawing/2014/main" id="{AAA5680E-B7FF-F293-7127-F65C9E36850C}"/>
              </a:ext>
            </a:extLst>
          </p:cNvPr>
          <p:cNvSpPr txBox="1"/>
          <p:nvPr/>
        </p:nvSpPr>
        <p:spPr>
          <a:xfrm>
            <a:off x="10043651" y="6541837"/>
            <a:ext cx="2148349" cy="307777"/>
          </a:xfrm>
          <a:prstGeom prst="rect">
            <a:avLst/>
          </a:prstGeom>
          <a:noFill/>
        </p:spPr>
        <p:txBody>
          <a:bodyPr wrap="square" rtlCol="0">
            <a:spAutoFit/>
          </a:bodyPr>
          <a:lstStyle/>
          <a:p>
            <a:r>
              <a:rPr lang="en-US" sz="1400" dirty="0">
                <a:latin typeface="Avenir Book" panose="02000503020000020003" pitchFamily="2" charset="0"/>
              </a:rPr>
              <a:t>Young 2020, </a:t>
            </a:r>
            <a:r>
              <a:rPr lang="en-US" sz="1400" dirty="0" err="1">
                <a:latin typeface="Avenir Book" panose="02000503020000020003" pitchFamily="2" charset="0"/>
              </a:rPr>
              <a:t>Novik</a:t>
            </a:r>
            <a:r>
              <a:rPr lang="en-US" sz="1400" dirty="0">
                <a:latin typeface="Avenir Book" panose="02000503020000020003" pitchFamily="2" charset="0"/>
              </a:rPr>
              <a:t> 2006</a:t>
            </a:r>
          </a:p>
        </p:txBody>
      </p:sp>
      <p:pic>
        <p:nvPicPr>
          <p:cNvPr id="1026" name="Picture 2" descr="What to Do When You're Left Out - Etiquette - Being Excluded">
            <a:extLst>
              <a:ext uri="{FF2B5EF4-FFF2-40B4-BE49-F238E27FC236}">
                <a16:creationId xmlns:a16="http://schemas.microsoft.com/office/drawing/2014/main" id="{1A7AC011-2A9A-E0F9-7FD4-48A0A80D3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443" y="1825625"/>
            <a:ext cx="4617394" cy="316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17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2E23C6-C935-DFE5-0334-2E2E481206D5}"/>
              </a:ext>
            </a:extLst>
          </p:cNvPr>
          <p:cNvSpPr/>
          <p:nvPr/>
        </p:nvSpPr>
        <p:spPr>
          <a:xfrm>
            <a:off x="0" y="0"/>
            <a:ext cx="12192000" cy="1004046"/>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922415" y="139950"/>
            <a:ext cx="1034716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Avenir Book" panose="02000503020000020003" pitchFamily="2" charset="0"/>
              </a:rPr>
              <a:t>Note on language about sex/gender</a:t>
            </a:r>
          </a:p>
        </p:txBody>
      </p:sp>
      <p:sp>
        <p:nvSpPr>
          <p:cNvPr id="5" name="Rectangle 4"/>
          <p:cNvSpPr/>
          <p:nvPr/>
        </p:nvSpPr>
        <p:spPr>
          <a:xfrm>
            <a:off x="379032" y="1356686"/>
            <a:ext cx="11433933" cy="5501314"/>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Avenir Book" panose="02000503020000020003" pitchFamily="2" charset="0"/>
              </a:rPr>
              <a:t>The vast majority of research on this topic is not-specific about sex vs gender</a:t>
            </a:r>
          </a:p>
          <a:p>
            <a:pPr marL="800100" lvl="1" indent="-342900">
              <a:lnSpc>
                <a:spcPct val="150000"/>
              </a:lnSpc>
              <a:buFont typeface="Arial" panose="020B0604020202020204" pitchFamily="34" charset="0"/>
              <a:buChar char="•"/>
            </a:pPr>
            <a:r>
              <a:rPr lang="en-US" sz="2200" i="1" dirty="0">
                <a:latin typeface="Avenir Book" panose="02000503020000020003" pitchFamily="2" charset="0"/>
              </a:rPr>
              <a:t>Some</a:t>
            </a:r>
            <a:r>
              <a:rPr lang="en-US" sz="2200" dirty="0">
                <a:latin typeface="Avenir Book" panose="02000503020000020003" pitchFamily="2" charset="0"/>
              </a:rPr>
              <a:t> what I will talk about will have to do with sex (i.e. biological) factors, e.g. related to menstrual cycles</a:t>
            </a:r>
          </a:p>
          <a:p>
            <a:pPr marL="800100" lvl="1" indent="-342900">
              <a:lnSpc>
                <a:spcPct val="150000"/>
              </a:lnSpc>
              <a:buFont typeface="Arial" panose="020B0604020202020204" pitchFamily="34" charset="0"/>
              <a:buChar char="•"/>
            </a:pPr>
            <a:r>
              <a:rPr lang="en-US" sz="2200" i="1" dirty="0">
                <a:latin typeface="Avenir Book" panose="02000503020000020003" pitchFamily="2" charset="0"/>
              </a:rPr>
              <a:t>Some</a:t>
            </a:r>
            <a:r>
              <a:rPr lang="en-US" sz="2200" dirty="0">
                <a:latin typeface="Avenir Book" panose="02000503020000020003" pitchFamily="2" charset="0"/>
              </a:rPr>
              <a:t> will be more to do with gender (i.e. social) factors, e.g. cultural expectations about how girls ‘should’ act</a:t>
            </a:r>
          </a:p>
          <a:p>
            <a:pPr marL="342900" indent="-342900">
              <a:lnSpc>
                <a:spcPct val="150000"/>
              </a:lnSpc>
              <a:buFont typeface="Arial" panose="020B0604020202020204" pitchFamily="34" charset="0"/>
              <a:buChar char="•"/>
            </a:pPr>
            <a:r>
              <a:rPr lang="en-US" sz="2400" dirty="0">
                <a:latin typeface="Avenir Book" panose="02000503020000020003" pitchFamily="2" charset="0"/>
              </a:rPr>
              <a:t>My aim is to be as inclusive as possible– when talking about biological processes like the menstrual cycle, I mean all people with menstrual cycles (or menopause, </a:t>
            </a:r>
            <a:r>
              <a:rPr lang="en-US" sz="2400" dirty="0" err="1">
                <a:latin typeface="Avenir Book" panose="02000503020000020003" pitchFamily="2" charset="0"/>
              </a:rPr>
              <a:t>etc</a:t>
            </a:r>
            <a:r>
              <a:rPr lang="en-US" sz="2400" dirty="0">
                <a:latin typeface="Avenir Book" panose="02000503020000020003" pitchFamily="2" charset="0"/>
              </a:rPr>
              <a:t>).</a:t>
            </a:r>
          </a:p>
          <a:p>
            <a:pPr marL="342900" indent="-342900">
              <a:lnSpc>
                <a:spcPct val="150000"/>
              </a:lnSpc>
              <a:buFont typeface="Arial" panose="020B0604020202020204" pitchFamily="34" charset="0"/>
              <a:buChar char="•"/>
            </a:pPr>
            <a:r>
              <a:rPr lang="en-US" sz="2400" dirty="0">
                <a:latin typeface="Avenir Book" panose="02000503020000020003" pitchFamily="2" charset="0"/>
              </a:rPr>
              <a:t>When talking about gender, I mean people who present as female</a:t>
            </a:r>
            <a:r>
              <a:rPr lang="en-GB" sz="2000" dirty="0">
                <a:latin typeface="Avenir Book" panose="02000503020000020003" pitchFamily="2" charset="0"/>
              </a:rPr>
              <a:t>	</a:t>
            </a:r>
            <a:endParaRPr lang="en-US" sz="2000" dirty="0">
              <a:latin typeface="Avenir Book" panose="02000503020000020003" pitchFamily="2" charset="0"/>
            </a:endParaRPr>
          </a:p>
          <a:p>
            <a:pPr marL="342900" indent="-342900">
              <a:lnSpc>
                <a:spcPct val="120000"/>
              </a:lnSpc>
              <a:buFont typeface="Arial" panose="020B0604020202020204" pitchFamily="34" charset="0"/>
              <a:buChar char="•"/>
            </a:pPr>
            <a:endParaRPr lang="en-US" sz="2400" dirty="0">
              <a:latin typeface="Avenir Book" panose="02000503020000020003" pitchFamily="2" charset="0"/>
            </a:endParaRPr>
          </a:p>
        </p:txBody>
      </p:sp>
    </p:spTree>
    <p:extLst>
      <p:ext uri="{BB962C8B-B14F-4D97-AF65-F5344CB8AC3E}">
        <p14:creationId xmlns:p14="http://schemas.microsoft.com/office/powerpoint/2010/main" val="148633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341FA2-600F-C444-E17F-9EB8A9F8E616}"/>
              </a:ext>
            </a:extLst>
          </p:cNvPr>
          <p:cNvSpPr/>
          <p:nvPr/>
        </p:nvSpPr>
        <p:spPr>
          <a:xfrm>
            <a:off x="1" y="4404"/>
            <a:ext cx="12192000" cy="9058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05D5BBA-91EF-88F2-4CFE-E1E7307EBC43}"/>
              </a:ext>
            </a:extLst>
          </p:cNvPr>
          <p:cNvSpPr>
            <a:spLocks noGrp="1"/>
          </p:cNvSpPr>
          <p:nvPr>
            <p:ph type="title"/>
          </p:nvPr>
        </p:nvSpPr>
        <p:spPr>
          <a:xfrm>
            <a:off x="967521" y="-146442"/>
            <a:ext cx="10515600" cy="1325563"/>
          </a:xfrm>
        </p:spPr>
        <p:txBody>
          <a:bodyPr anchor="ctr">
            <a:normAutofit/>
          </a:bodyPr>
          <a:lstStyle/>
          <a:p>
            <a:pPr algn="ctr"/>
            <a:r>
              <a:rPr lang="en-US" sz="3200" cap="none" dirty="0">
                <a:solidFill>
                  <a:schemeClr val="bg1"/>
                </a:solidFill>
                <a:latin typeface="Avenir Book" panose="02000503020000020003" pitchFamily="2" charset="0"/>
              </a:rPr>
              <a:t>Is ADHD more prevalent in boys?</a:t>
            </a:r>
          </a:p>
        </p:txBody>
      </p:sp>
      <p:sp>
        <p:nvSpPr>
          <p:cNvPr id="5" name="Content Placeholder 2">
            <a:extLst>
              <a:ext uri="{FF2B5EF4-FFF2-40B4-BE49-F238E27FC236}">
                <a16:creationId xmlns:a16="http://schemas.microsoft.com/office/drawing/2014/main" id="{E59A2B2D-829E-F356-0E9F-A28A96D91054}"/>
              </a:ext>
            </a:extLst>
          </p:cNvPr>
          <p:cNvSpPr txBox="1">
            <a:spLocks/>
          </p:cNvSpPr>
          <p:nvPr/>
        </p:nvSpPr>
        <p:spPr>
          <a:xfrm>
            <a:off x="370983" y="1626275"/>
            <a:ext cx="6087857" cy="425616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4000"/>
              </a:lnSpc>
              <a:buClr>
                <a:schemeClr val="tx1"/>
              </a:buClr>
              <a:buFont typeface="Arial" panose="020B0604020202020204" pitchFamily="34" charset="0"/>
              <a:buChar char="•"/>
            </a:pPr>
            <a:r>
              <a:rPr lang="en-US" sz="2400" dirty="0">
                <a:solidFill>
                  <a:schemeClr val="tx1"/>
                </a:solidFill>
                <a:latin typeface="Avenir Book" panose="02000503020000020003" pitchFamily="2" charset="0"/>
              </a:rPr>
              <a:t>Female protective effect: </a:t>
            </a:r>
          </a:p>
          <a:p>
            <a:pPr lvl="1">
              <a:lnSpc>
                <a:spcPct val="114000"/>
              </a:lnSpc>
              <a:buClr>
                <a:schemeClr val="tx1"/>
              </a:buClr>
              <a:buFont typeface="Arial" panose="020B0604020202020204" pitchFamily="34" charset="0"/>
              <a:buChar char="•"/>
            </a:pPr>
            <a:r>
              <a:rPr lang="en-US" sz="2200" dirty="0">
                <a:solidFill>
                  <a:schemeClr val="tx1"/>
                </a:solidFill>
                <a:latin typeface="Avenir Book" panose="02000503020000020003" pitchFamily="2" charset="0"/>
              </a:rPr>
              <a:t>Hypothesizes that </a:t>
            </a:r>
            <a:r>
              <a:rPr lang="en-GB" sz="2200" b="0" i="0" dirty="0">
                <a:solidFill>
                  <a:schemeClr val="tx1"/>
                </a:solidFill>
                <a:effectLst/>
                <a:latin typeface="Avenir Book" panose="02000503020000020003" pitchFamily="2" charset="0"/>
              </a:rPr>
              <a:t>female individuals are resilient to developing ADHD </a:t>
            </a:r>
          </a:p>
          <a:p>
            <a:pPr lvl="1">
              <a:lnSpc>
                <a:spcPct val="114000"/>
              </a:lnSpc>
              <a:buClr>
                <a:schemeClr val="tx1"/>
              </a:buClr>
              <a:buFont typeface="Arial" panose="020B0604020202020204" pitchFamily="34" charset="0"/>
              <a:buChar char="•"/>
            </a:pPr>
            <a:r>
              <a:rPr lang="en-GB" sz="2200" dirty="0">
                <a:solidFill>
                  <a:schemeClr val="tx1"/>
                </a:solidFill>
                <a:latin typeface="Avenir Book" panose="02000503020000020003" pitchFamily="2" charset="0"/>
              </a:rPr>
              <a:t>If this were the case:</a:t>
            </a:r>
          </a:p>
          <a:p>
            <a:pPr lvl="2">
              <a:lnSpc>
                <a:spcPct val="114000"/>
              </a:lnSpc>
              <a:buClr>
                <a:schemeClr val="tx1"/>
              </a:buClr>
              <a:buFont typeface="Arial" panose="020B0604020202020204" pitchFamily="34" charset="0"/>
              <a:buChar char="•"/>
            </a:pPr>
            <a:r>
              <a:rPr lang="en-GB" sz="2000" b="0" i="0" dirty="0">
                <a:solidFill>
                  <a:srgbClr val="2E2E2E"/>
                </a:solidFill>
                <a:effectLst/>
                <a:latin typeface="Avenir Book" panose="02000503020000020003" pitchFamily="2" charset="0"/>
              </a:rPr>
              <a:t>Girls with ADHD undergo greater exposure to etiological factors than males in order to develop ADHD</a:t>
            </a:r>
            <a:endParaRPr lang="en-GB" sz="2000" dirty="0">
              <a:solidFill>
                <a:schemeClr val="tx1"/>
              </a:solidFill>
              <a:latin typeface="Avenir Book" panose="02000503020000020003" pitchFamily="2" charset="0"/>
            </a:endParaRPr>
          </a:p>
          <a:p>
            <a:pPr lvl="2">
              <a:lnSpc>
                <a:spcPct val="114000"/>
              </a:lnSpc>
              <a:buClr>
                <a:schemeClr val="tx1"/>
              </a:buClr>
              <a:buFont typeface="Arial" panose="020B0604020202020204" pitchFamily="34" charset="0"/>
              <a:buChar char="•"/>
            </a:pPr>
            <a:r>
              <a:rPr lang="en-GB" sz="2000" b="0" i="0" dirty="0">
                <a:solidFill>
                  <a:schemeClr val="tx1"/>
                </a:solidFill>
                <a:effectLst/>
                <a:latin typeface="Avenir Book" panose="02000503020000020003" pitchFamily="2" charset="0"/>
              </a:rPr>
              <a:t>Require a higher burden of </a:t>
            </a:r>
            <a:r>
              <a:rPr lang="en-GB" sz="2000" dirty="0">
                <a:solidFill>
                  <a:schemeClr val="tx1"/>
                </a:solidFill>
                <a:latin typeface="Avenir Book" panose="02000503020000020003" pitchFamily="2" charset="0"/>
              </a:rPr>
              <a:t>risk factors </a:t>
            </a:r>
            <a:r>
              <a:rPr lang="en-GB" sz="2000" b="0" i="0" dirty="0">
                <a:solidFill>
                  <a:schemeClr val="tx1"/>
                </a:solidFill>
                <a:effectLst/>
                <a:latin typeface="Avenir Book" panose="02000503020000020003" pitchFamily="2" charset="0"/>
              </a:rPr>
              <a:t>to develop </a:t>
            </a:r>
            <a:r>
              <a:rPr lang="en-GB" sz="2000" dirty="0">
                <a:solidFill>
                  <a:schemeClr val="tx1"/>
                </a:solidFill>
                <a:latin typeface="Avenir Book" panose="02000503020000020003" pitchFamily="2" charset="0"/>
              </a:rPr>
              <a:t>ADHD</a:t>
            </a:r>
            <a:endParaRPr lang="en-GB" sz="2000" b="0" i="0" dirty="0">
              <a:solidFill>
                <a:schemeClr val="tx1"/>
              </a:solidFill>
              <a:effectLst/>
              <a:latin typeface="Avenir Book" panose="02000503020000020003" pitchFamily="2" charset="0"/>
            </a:endParaRPr>
          </a:p>
          <a:p>
            <a:pPr>
              <a:lnSpc>
                <a:spcPct val="114000"/>
              </a:lnSpc>
              <a:buClr>
                <a:schemeClr val="tx1"/>
              </a:buClr>
              <a:buFont typeface="Arial" panose="020B0604020202020204" pitchFamily="34" charset="0"/>
              <a:buChar char="•"/>
            </a:pPr>
            <a:endParaRPr lang="en-US" sz="2200" dirty="0">
              <a:solidFill>
                <a:schemeClr val="tx1"/>
              </a:solidFill>
              <a:latin typeface="Avenir Book" panose="02000503020000020003" pitchFamily="2" charset="0"/>
            </a:endParaRPr>
          </a:p>
        </p:txBody>
      </p:sp>
      <p:pic>
        <p:nvPicPr>
          <p:cNvPr id="11" name="Picture 10" descr="A picture containing design&#10;&#10;Description automatically generated with low confidence">
            <a:extLst>
              <a:ext uri="{FF2B5EF4-FFF2-40B4-BE49-F238E27FC236}">
                <a16:creationId xmlns:a16="http://schemas.microsoft.com/office/drawing/2014/main" id="{F2F6E16B-EBF7-EBE3-ABBF-1574A986359C}"/>
              </a:ext>
            </a:extLst>
          </p:cNvPr>
          <p:cNvPicPr>
            <a:picLocks noChangeAspect="1"/>
          </p:cNvPicPr>
          <p:nvPr/>
        </p:nvPicPr>
        <p:blipFill>
          <a:blip r:embed="rId3"/>
          <a:stretch>
            <a:fillRect/>
          </a:stretch>
        </p:blipFill>
        <p:spPr>
          <a:xfrm>
            <a:off x="6967692" y="1935951"/>
            <a:ext cx="4515429" cy="1849694"/>
          </a:xfrm>
          <a:prstGeom prst="rect">
            <a:avLst/>
          </a:prstGeom>
        </p:spPr>
      </p:pic>
      <p:sp>
        <p:nvSpPr>
          <p:cNvPr id="13" name="TextBox 12">
            <a:extLst>
              <a:ext uri="{FF2B5EF4-FFF2-40B4-BE49-F238E27FC236}">
                <a16:creationId xmlns:a16="http://schemas.microsoft.com/office/drawing/2014/main" id="{B7CC4885-8F83-84EB-113F-62D91829637C}"/>
              </a:ext>
            </a:extLst>
          </p:cNvPr>
          <p:cNvSpPr txBox="1"/>
          <p:nvPr/>
        </p:nvSpPr>
        <p:spPr>
          <a:xfrm>
            <a:off x="11065664" y="6576597"/>
            <a:ext cx="2830188" cy="276999"/>
          </a:xfrm>
          <a:prstGeom prst="rect">
            <a:avLst/>
          </a:prstGeom>
          <a:noFill/>
        </p:spPr>
        <p:txBody>
          <a:bodyPr wrap="square">
            <a:spAutoFit/>
          </a:bodyPr>
          <a:lstStyle/>
          <a:p>
            <a:r>
              <a:rPr lang="en-GB" sz="1200" dirty="0" err="1">
                <a:latin typeface="Avenir Book" panose="02000503020000020003" pitchFamily="2" charset="0"/>
              </a:rPr>
              <a:t>Wigdor</a:t>
            </a:r>
            <a:r>
              <a:rPr lang="en-GB" sz="1200" dirty="0">
                <a:latin typeface="Avenir Book" panose="02000503020000020003" pitchFamily="2" charset="0"/>
              </a:rPr>
              <a:t> 2022</a:t>
            </a:r>
            <a:endParaRPr lang="en-US" sz="1200" dirty="0">
              <a:latin typeface="Avenir Book" panose="02000503020000020003" pitchFamily="2" charset="0"/>
            </a:endParaRPr>
          </a:p>
        </p:txBody>
      </p:sp>
      <p:sp>
        <p:nvSpPr>
          <p:cNvPr id="14" name="TextBox 13">
            <a:extLst>
              <a:ext uri="{FF2B5EF4-FFF2-40B4-BE49-F238E27FC236}">
                <a16:creationId xmlns:a16="http://schemas.microsoft.com/office/drawing/2014/main" id="{0735C2E6-10D2-C7E9-C97B-333D5DBD3C5D}"/>
              </a:ext>
            </a:extLst>
          </p:cNvPr>
          <p:cNvSpPr txBox="1"/>
          <p:nvPr/>
        </p:nvSpPr>
        <p:spPr>
          <a:xfrm>
            <a:off x="8318092" y="3970073"/>
            <a:ext cx="2064774" cy="307777"/>
          </a:xfrm>
          <a:prstGeom prst="rect">
            <a:avLst/>
          </a:prstGeom>
          <a:noFill/>
        </p:spPr>
        <p:txBody>
          <a:bodyPr wrap="square" rtlCol="0">
            <a:spAutoFit/>
          </a:bodyPr>
          <a:lstStyle/>
          <a:p>
            <a:r>
              <a:rPr lang="en-US" sz="1400" dirty="0">
                <a:latin typeface="Avenir Book" panose="02000503020000020003" pitchFamily="2" charset="0"/>
              </a:rPr>
              <a:t>Liability to ADHD</a:t>
            </a:r>
          </a:p>
        </p:txBody>
      </p:sp>
      <p:cxnSp>
        <p:nvCxnSpPr>
          <p:cNvPr id="16" name="Straight Arrow Connector 15">
            <a:extLst>
              <a:ext uri="{FF2B5EF4-FFF2-40B4-BE49-F238E27FC236}">
                <a16:creationId xmlns:a16="http://schemas.microsoft.com/office/drawing/2014/main" id="{A3023017-2B78-86C3-3EC8-AC19F63778F9}"/>
              </a:ext>
            </a:extLst>
          </p:cNvPr>
          <p:cNvCxnSpPr>
            <a:cxnSpLocks/>
          </p:cNvCxnSpPr>
          <p:nvPr/>
        </p:nvCxnSpPr>
        <p:spPr>
          <a:xfrm flipV="1">
            <a:off x="7300454" y="3970073"/>
            <a:ext cx="3924025" cy="147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520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C96702-7A92-C561-8DD3-08B6AC2A009E}"/>
              </a:ext>
            </a:extLst>
          </p:cNvPr>
          <p:cNvSpPr txBox="1"/>
          <p:nvPr/>
        </p:nvSpPr>
        <p:spPr>
          <a:xfrm>
            <a:off x="10295241" y="6550223"/>
            <a:ext cx="2155177" cy="276999"/>
          </a:xfrm>
          <a:prstGeom prst="rect">
            <a:avLst/>
          </a:prstGeom>
          <a:noFill/>
        </p:spPr>
        <p:txBody>
          <a:bodyPr wrap="square" rtlCol="0">
            <a:spAutoFit/>
          </a:bodyPr>
          <a:lstStyle/>
          <a:p>
            <a:r>
              <a:rPr lang="en-US" sz="1200" dirty="0">
                <a:latin typeface="Avenir Book" panose="02000503020000020003" pitchFamily="2" charset="0"/>
              </a:rPr>
              <a:t>Rutter 2003, Martin 2018</a:t>
            </a:r>
          </a:p>
        </p:txBody>
      </p:sp>
      <p:sp>
        <p:nvSpPr>
          <p:cNvPr id="6" name="TextBox 5">
            <a:extLst>
              <a:ext uri="{FF2B5EF4-FFF2-40B4-BE49-F238E27FC236}">
                <a16:creationId xmlns:a16="http://schemas.microsoft.com/office/drawing/2014/main" id="{AC7AF58A-1373-66D9-D5CD-1C10F88283F0}"/>
              </a:ext>
            </a:extLst>
          </p:cNvPr>
          <p:cNvSpPr txBox="1"/>
          <p:nvPr/>
        </p:nvSpPr>
        <p:spPr>
          <a:xfrm>
            <a:off x="599767" y="2011659"/>
            <a:ext cx="5496233" cy="23167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10000"/>
              </a:lnSpc>
            </a:pPr>
            <a:r>
              <a:rPr lang="en-GB" sz="2200" b="1" dirty="0">
                <a:solidFill>
                  <a:srgbClr val="000000"/>
                </a:solidFill>
                <a:latin typeface="Avenir Book" panose="02000503020000020003" pitchFamily="2" charset="0"/>
              </a:rPr>
              <a:t>Supportive evidence</a:t>
            </a:r>
          </a:p>
          <a:p>
            <a:pPr marL="285750" indent="-285750">
              <a:lnSpc>
                <a:spcPct val="110000"/>
              </a:lnSpc>
              <a:buFont typeface="Arial" panose="020B0604020202020204" pitchFamily="34" charset="0"/>
              <a:buChar char="•"/>
            </a:pPr>
            <a:r>
              <a:rPr lang="en-GB" sz="2200" dirty="0">
                <a:solidFill>
                  <a:srgbClr val="000000"/>
                </a:solidFill>
                <a:latin typeface="Avenir Book" panose="02000503020000020003" pitchFamily="2" charset="0"/>
              </a:rPr>
              <a:t>↑</a:t>
            </a:r>
            <a:r>
              <a:rPr lang="en-GB" sz="2200" b="0" i="0" dirty="0">
                <a:solidFill>
                  <a:srgbClr val="000000"/>
                </a:solidFill>
                <a:effectLst/>
                <a:latin typeface="Avenir Book" panose="02000503020000020003" pitchFamily="2" charset="0"/>
              </a:rPr>
              <a:t> risk of ADHD in </a:t>
            </a:r>
            <a:r>
              <a:rPr lang="en-GB" sz="2200" dirty="0">
                <a:solidFill>
                  <a:srgbClr val="000000"/>
                </a:solidFill>
                <a:latin typeface="Avenir Book" panose="02000503020000020003" pitchFamily="2" charset="0"/>
              </a:rPr>
              <a:t>1</a:t>
            </a:r>
            <a:r>
              <a:rPr lang="en-GB" sz="2200" baseline="30000" dirty="0">
                <a:solidFill>
                  <a:srgbClr val="000000"/>
                </a:solidFill>
                <a:latin typeface="Avenir Book" panose="02000503020000020003" pitchFamily="2" charset="0"/>
              </a:rPr>
              <a:t>st</a:t>
            </a:r>
            <a:r>
              <a:rPr lang="en-GB" sz="2200" dirty="0">
                <a:solidFill>
                  <a:srgbClr val="000000"/>
                </a:solidFill>
                <a:latin typeface="Avenir Book" panose="02000503020000020003" pitchFamily="2" charset="0"/>
              </a:rPr>
              <a:t> </a:t>
            </a:r>
            <a:r>
              <a:rPr lang="en-GB" sz="2200" b="0" i="0" dirty="0">
                <a:solidFill>
                  <a:srgbClr val="000000"/>
                </a:solidFill>
                <a:effectLst/>
                <a:latin typeface="Avenir Book" panose="02000503020000020003" pitchFamily="2" charset="0"/>
              </a:rPr>
              <a:t>degree relatives of girls/women with ADHD compared with males </a:t>
            </a:r>
          </a:p>
          <a:p>
            <a:pPr marL="742950" lvl="1" indent="-285750">
              <a:lnSpc>
                <a:spcPct val="110000"/>
              </a:lnSpc>
              <a:buFont typeface="Arial" panose="020B0604020202020204" pitchFamily="34" charset="0"/>
              <a:buChar char="•"/>
            </a:pPr>
            <a:r>
              <a:rPr lang="en-GB" sz="2200" b="0" i="0" dirty="0">
                <a:solidFill>
                  <a:srgbClr val="000000"/>
                </a:solidFill>
                <a:effectLst/>
                <a:latin typeface="Avenir Book" panose="02000503020000020003" pitchFamily="2" charset="0"/>
              </a:rPr>
              <a:t>i.e. families of affected girls have a genetic burden</a:t>
            </a:r>
          </a:p>
        </p:txBody>
      </p:sp>
      <p:sp>
        <p:nvSpPr>
          <p:cNvPr id="7" name="TextBox 6">
            <a:extLst>
              <a:ext uri="{FF2B5EF4-FFF2-40B4-BE49-F238E27FC236}">
                <a16:creationId xmlns:a16="http://schemas.microsoft.com/office/drawing/2014/main" id="{857A2CFD-5821-390A-1FE8-29B3792808F0}"/>
              </a:ext>
            </a:extLst>
          </p:cNvPr>
          <p:cNvSpPr txBox="1"/>
          <p:nvPr/>
        </p:nvSpPr>
        <p:spPr>
          <a:xfrm>
            <a:off x="6243485" y="2011659"/>
            <a:ext cx="5496234" cy="306154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10000"/>
              </a:lnSpc>
            </a:pPr>
            <a:r>
              <a:rPr lang="en-GB" sz="2200" b="1" dirty="0">
                <a:solidFill>
                  <a:srgbClr val="000000"/>
                </a:solidFill>
                <a:latin typeface="Avenir Book" panose="02000503020000020003" pitchFamily="2" charset="0"/>
              </a:rPr>
              <a:t>Contradictory evidence</a:t>
            </a:r>
          </a:p>
          <a:p>
            <a:pPr marL="285750" indent="-285750">
              <a:lnSpc>
                <a:spcPct val="110000"/>
              </a:lnSpc>
              <a:buFont typeface="Arial" panose="020B0604020202020204" pitchFamily="34" charset="0"/>
              <a:buChar char="•"/>
            </a:pPr>
            <a:r>
              <a:rPr lang="en-GB" sz="2200" dirty="0">
                <a:solidFill>
                  <a:srgbClr val="000000"/>
                </a:solidFill>
                <a:latin typeface="Avenir Book" panose="02000503020000020003" pitchFamily="2" charset="0"/>
              </a:rPr>
              <a:t>Not all studies find ↑</a:t>
            </a:r>
            <a:r>
              <a:rPr lang="en-GB" sz="2200" b="0" i="0" dirty="0">
                <a:solidFill>
                  <a:srgbClr val="000000"/>
                </a:solidFill>
                <a:effectLst/>
                <a:latin typeface="Avenir Book" panose="02000503020000020003" pitchFamily="2" charset="0"/>
              </a:rPr>
              <a:t> risk of ADHD in </a:t>
            </a:r>
            <a:r>
              <a:rPr lang="en-GB" sz="2200" dirty="0">
                <a:solidFill>
                  <a:srgbClr val="000000"/>
                </a:solidFill>
                <a:latin typeface="Avenir Book" panose="02000503020000020003" pitchFamily="2" charset="0"/>
              </a:rPr>
              <a:t>1</a:t>
            </a:r>
            <a:r>
              <a:rPr lang="en-GB" sz="2200" baseline="30000" dirty="0">
                <a:solidFill>
                  <a:srgbClr val="000000"/>
                </a:solidFill>
                <a:latin typeface="Avenir Book" panose="02000503020000020003" pitchFamily="2" charset="0"/>
              </a:rPr>
              <a:t>st</a:t>
            </a:r>
            <a:r>
              <a:rPr lang="en-GB" sz="2200" dirty="0">
                <a:solidFill>
                  <a:srgbClr val="000000"/>
                </a:solidFill>
                <a:latin typeface="Avenir Book" panose="02000503020000020003" pitchFamily="2" charset="0"/>
              </a:rPr>
              <a:t> </a:t>
            </a:r>
            <a:r>
              <a:rPr lang="en-GB" sz="2200" b="0" i="0" dirty="0">
                <a:solidFill>
                  <a:srgbClr val="000000"/>
                </a:solidFill>
                <a:effectLst/>
                <a:latin typeface="Avenir Book" panose="02000503020000020003" pitchFamily="2" charset="0"/>
              </a:rPr>
              <a:t>degree relatives of affected female individuals compared with affected males </a:t>
            </a:r>
          </a:p>
          <a:p>
            <a:pPr marL="285750" indent="-285750">
              <a:lnSpc>
                <a:spcPct val="110000"/>
              </a:lnSpc>
              <a:buFont typeface="Arial" panose="020B0604020202020204" pitchFamily="34" charset="0"/>
              <a:buChar char="•"/>
            </a:pPr>
            <a:r>
              <a:rPr lang="en-GB" sz="2200" dirty="0">
                <a:solidFill>
                  <a:srgbClr val="000000"/>
                </a:solidFill>
                <a:latin typeface="Avenir Book" panose="02000503020000020003" pitchFamily="2" charset="0"/>
              </a:rPr>
              <a:t>Study in large (n&gt;50k) cohort in Sweden found no higher ADHD polygenic risk score amongst girls vs boys with ADHD</a:t>
            </a:r>
            <a:endParaRPr lang="en-GB" sz="2200" b="0" i="0" dirty="0">
              <a:solidFill>
                <a:srgbClr val="000000"/>
              </a:solidFill>
              <a:effectLst/>
              <a:latin typeface="Avenir Book" panose="02000503020000020003" pitchFamily="2" charset="0"/>
            </a:endParaRPr>
          </a:p>
        </p:txBody>
      </p:sp>
      <p:sp>
        <p:nvSpPr>
          <p:cNvPr id="3" name="Rectangle 2">
            <a:extLst>
              <a:ext uri="{FF2B5EF4-FFF2-40B4-BE49-F238E27FC236}">
                <a16:creationId xmlns:a16="http://schemas.microsoft.com/office/drawing/2014/main" id="{9CCC273A-1F3F-C165-35A5-2DD3B33534CF}"/>
              </a:ext>
            </a:extLst>
          </p:cNvPr>
          <p:cNvSpPr/>
          <p:nvPr/>
        </p:nvSpPr>
        <p:spPr>
          <a:xfrm>
            <a:off x="0" y="1"/>
            <a:ext cx="12192000" cy="864096"/>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34FF23F-30A4-74B8-4F88-EC4DEF0F7013}"/>
              </a:ext>
            </a:extLst>
          </p:cNvPr>
          <p:cNvSpPr>
            <a:spLocks noGrp="1"/>
          </p:cNvSpPr>
          <p:nvPr>
            <p:ph type="title"/>
          </p:nvPr>
        </p:nvSpPr>
        <p:spPr>
          <a:xfrm>
            <a:off x="985685" y="-161190"/>
            <a:ext cx="10515600" cy="1325563"/>
          </a:xfrm>
        </p:spPr>
        <p:txBody>
          <a:bodyPr anchor="ctr">
            <a:normAutofit/>
          </a:bodyPr>
          <a:lstStyle/>
          <a:p>
            <a:pPr algn="ctr"/>
            <a:r>
              <a:rPr lang="en-US" sz="3200" cap="none" dirty="0">
                <a:solidFill>
                  <a:schemeClr val="bg1"/>
                </a:solidFill>
                <a:latin typeface="Avenir Book" panose="02000503020000020003" pitchFamily="2" charset="0"/>
              </a:rPr>
              <a:t>Female protecti</a:t>
            </a:r>
            <a:r>
              <a:rPr lang="en-US" sz="3200" dirty="0">
                <a:solidFill>
                  <a:schemeClr val="bg1"/>
                </a:solidFill>
                <a:latin typeface="Avenir Book" panose="02000503020000020003" pitchFamily="2" charset="0"/>
              </a:rPr>
              <a:t>ve effect?</a:t>
            </a:r>
            <a:endParaRPr lang="en-US" sz="3200" cap="none"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14543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ADDB4-FB12-29B0-CED5-0FB0612B0A80}"/>
              </a:ext>
            </a:extLst>
          </p:cNvPr>
          <p:cNvSpPr>
            <a:spLocks noGrp="1"/>
          </p:cNvSpPr>
          <p:nvPr>
            <p:ph idx="1"/>
          </p:nvPr>
        </p:nvSpPr>
        <p:spPr/>
        <p:txBody>
          <a:bodyPr anchor="t"/>
          <a:lstStyle/>
          <a:p>
            <a:endParaRPr lang="en-US" sz="2200" dirty="0">
              <a:latin typeface="Avenir Book" panose="02000503020000020003" pitchFamily="2" charset="0"/>
            </a:endParaRPr>
          </a:p>
          <a:p>
            <a:endParaRPr lang="en-US" dirty="0"/>
          </a:p>
        </p:txBody>
      </p:sp>
      <p:sp>
        <p:nvSpPr>
          <p:cNvPr id="5" name="Content Placeholder 2">
            <a:extLst>
              <a:ext uri="{FF2B5EF4-FFF2-40B4-BE49-F238E27FC236}">
                <a16:creationId xmlns:a16="http://schemas.microsoft.com/office/drawing/2014/main" id="{E59A2B2D-829E-F356-0E9F-A28A96D91054}"/>
              </a:ext>
            </a:extLst>
          </p:cNvPr>
          <p:cNvSpPr txBox="1">
            <a:spLocks/>
          </p:cNvSpPr>
          <p:nvPr/>
        </p:nvSpPr>
        <p:spPr>
          <a:xfrm>
            <a:off x="0" y="1774120"/>
            <a:ext cx="6483286" cy="425616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lnSpc>
                <a:spcPct val="150000"/>
              </a:lnSpc>
              <a:buClr>
                <a:schemeClr val="tx1"/>
              </a:buClr>
              <a:buFont typeface="Arial" panose="020B0604020202020204" pitchFamily="34" charset="0"/>
              <a:buChar char="•"/>
            </a:pPr>
            <a:r>
              <a:rPr lang="en-US" sz="2200" dirty="0">
                <a:solidFill>
                  <a:schemeClr val="tx1"/>
                </a:solidFill>
                <a:latin typeface="Avenir Book" panose="02000503020000020003" pitchFamily="2" charset="0"/>
              </a:rPr>
              <a:t>Gender ratio varies from 16:1 in some clinical cohorts to 3:1-2:1 in population-based cohorts</a:t>
            </a:r>
          </a:p>
          <a:p>
            <a:pPr lvl="1">
              <a:lnSpc>
                <a:spcPct val="150000"/>
              </a:lnSpc>
              <a:buClr>
                <a:schemeClr val="tx1"/>
              </a:buClr>
              <a:buFont typeface="Arial" panose="020B0604020202020204" pitchFamily="34" charset="0"/>
              <a:buChar char="•"/>
            </a:pPr>
            <a:r>
              <a:rPr lang="en-US" sz="2200" dirty="0">
                <a:solidFill>
                  <a:schemeClr val="tx1"/>
                </a:solidFill>
                <a:latin typeface="Avenir Book" panose="02000503020000020003" pitchFamily="2" charset="0"/>
              </a:rPr>
              <a:t>This difference in clinical sex ratio and population-based cohorts suggests </a:t>
            </a:r>
            <a:r>
              <a:rPr lang="en-US" sz="2200" i="1" dirty="0">
                <a:solidFill>
                  <a:schemeClr val="tx1"/>
                </a:solidFill>
                <a:latin typeface="Avenir Book" panose="02000503020000020003" pitchFamily="2" charset="0"/>
              </a:rPr>
              <a:t>referral bias</a:t>
            </a:r>
          </a:p>
          <a:p>
            <a:pPr marL="630000" lvl="2" indent="0">
              <a:lnSpc>
                <a:spcPct val="150000"/>
              </a:lnSpc>
              <a:buClr>
                <a:schemeClr val="tx1"/>
              </a:buClr>
              <a:buNone/>
            </a:pPr>
            <a:r>
              <a:rPr lang="en-US" sz="2200" dirty="0">
                <a:solidFill>
                  <a:schemeClr val="tx1"/>
                </a:solidFill>
                <a:latin typeface="Avenir Book" panose="02000503020000020003" pitchFamily="2" charset="0"/>
                <a:sym typeface="Wingdings" pitchFamily="2" charset="2"/>
              </a:rPr>
              <a:t> </a:t>
            </a:r>
            <a:r>
              <a:rPr lang="en-US" sz="2200" dirty="0">
                <a:solidFill>
                  <a:schemeClr val="tx1"/>
                </a:solidFill>
                <a:latin typeface="Avenir Book" panose="02000503020000020003" pitchFamily="2" charset="0"/>
              </a:rPr>
              <a:t>Girls are being missed </a:t>
            </a:r>
          </a:p>
          <a:p>
            <a:pPr marL="0" indent="0">
              <a:lnSpc>
                <a:spcPct val="150000"/>
              </a:lnSpc>
              <a:buFont typeface="Wingdings 2" panose="05020102010507070707" pitchFamily="18" charset="2"/>
              <a:buNone/>
            </a:pPr>
            <a:endParaRPr lang="en-US" sz="2200" dirty="0">
              <a:solidFill>
                <a:schemeClr val="tx1"/>
              </a:solidFill>
              <a:latin typeface="Avenir Book" panose="02000503020000020003" pitchFamily="2" charset="0"/>
            </a:endParaRPr>
          </a:p>
        </p:txBody>
      </p:sp>
      <p:sp>
        <p:nvSpPr>
          <p:cNvPr id="7" name="Rectangle 6">
            <a:extLst>
              <a:ext uri="{FF2B5EF4-FFF2-40B4-BE49-F238E27FC236}">
                <a16:creationId xmlns:a16="http://schemas.microsoft.com/office/drawing/2014/main" id="{F2362394-800A-4D25-735C-321526F2AF4F}"/>
              </a:ext>
            </a:extLst>
          </p:cNvPr>
          <p:cNvSpPr/>
          <p:nvPr/>
        </p:nvSpPr>
        <p:spPr>
          <a:xfrm>
            <a:off x="0" y="1"/>
            <a:ext cx="12192000" cy="864096"/>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150059EA-CADF-082A-0C75-6399F96BA950}"/>
              </a:ext>
            </a:extLst>
          </p:cNvPr>
          <p:cNvSpPr>
            <a:spLocks noGrp="1"/>
          </p:cNvSpPr>
          <p:nvPr>
            <p:ph type="title"/>
          </p:nvPr>
        </p:nvSpPr>
        <p:spPr>
          <a:xfrm>
            <a:off x="985685" y="-161190"/>
            <a:ext cx="10515600" cy="1325563"/>
          </a:xfrm>
        </p:spPr>
        <p:txBody>
          <a:bodyPr anchor="ctr">
            <a:normAutofit/>
          </a:bodyPr>
          <a:lstStyle/>
          <a:p>
            <a:pPr algn="ctr"/>
            <a:r>
              <a:rPr lang="en-US" sz="3200" cap="none" dirty="0">
                <a:solidFill>
                  <a:schemeClr val="bg1"/>
                </a:solidFill>
                <a:latin typeface="Avenir Book" panose="02000503020000020003" pitchFamily="2" charset="0"/>
              </a:rPr>
              <a:t>Underdiagnosis in girls</a:t>
            </a:r>
          </a:p>
        </p:txBody>
      </p:sp>
      <p:pic>
        <p:nvPicPr>
          <p:cNvPr id="10" name="Picture 9" descr="A child leaning against a fence&#10;&#10;Description automatically generated">
            <a:extLst>
              <a:ext uri="{FF2B5EF4-FFF2-40B4-BE49-F238E27FC236}">
                <a16:creationId xmlns:a16="http://schemas.microsoft.com/office/drawing/2014/main" id="{A54D5565-42AB-14A2-C980-BC22E7B96EF7}"/>
              </a:ext>
            </a:extLst>
          </p:cNvPr>
          <p:cNvPicPr>
            <a:picLocks noChangeAspect="1"/>
          </p:cNvPicPr>
          <p:nvPr/>
        </p:nvPicPr>
        <p:blipFill rotWithShape="1">
          <a:blip r:embed="rId3"/>
          <a:srcRect l="26759" t="15577" r="5801" b="6907"/>
          <a:stretch/>
        </p:blipFill>
        <p:spPr>
          <a:xfrm>
            <a:off x="6831395" y="1825625"/>
            <a:ext cx="4669890" cy="3019260"/>
          </a:xfrm>
          <a:prstGeom prst="rect">
            <a:avLst/>
          </a:prstGeom>
        </p:spPr>
      </p:pic>
      <p:sp>
        <p:nvSpPr>
          <p:cNvPr id="2" name="TextBox 1">
            <a:extLst>
              <a:ext uri="{FF2B5EF4-FFF2-40B4-BE49-F238E27FC236}">
                <a16:creationId xmlns:a16="http://schemas.microsoft.com/office/drawing/2014/main" id="{CBCBCD25-A474-773D-E7C7-EF61FD9AF5B0}"/>
              </a:ext>
            </a:extLst>
          </p:cNvPr>
          <p:cNvSpPr txBox="1"/>
          <p:nvPr/>
        </p:nvSpPr>
        <p:spPr>
          <a:xfrm>
            <a:off x="9929489" y="6538201"/>
            <a:ext cx="3362633" cy="307777"/>
          </a:xfrm>
          <a:prstGeom prst="rect">
            <a:avLst/>
          </a:prstGeom>
          <a:noFill/>
        </p:spPr>
        <p:txBody>
          <a:bodyPr wrap="square" rtlCol="0">
            <a:spAutoFit/>
          </a:bodyPr>
          <a:lstStyle/>
          <a:p>
            <a:r>
              <a:rPr lang="en-US" sz="1400" dirty="0">
                <a:latin typeface="Avenir Book" panose="02000503020000020003" pitchFamily="2" charset="0"/>
              </a:rPr>
              <a:t>Young 2020, </a:t>
            </a:r>
            <a:r>
              <a:rPr lang="en-US" sz="1400" dirty="0" err="1">
                <a:latin typeface="Avenir Book" panose="02000503020000020003" pitchFamily="2" charset="0"/>
              </a:rPr>
              <a:t>Novik</a:t>
            </a:r>
            <a:r>
              <a:rPr lang="en-US" sz="1400" dirty="0">
                <a:latin typeface="Avenir Book" panose="02000503020000020003" pitchFamily="2" charset="0"/>
              </a:rPr>
              <a:t> 2006</a:t>
            </a:r>
          </a:p>
        </p:txBody>
      </p:sp>
    </p:spTree>
    <p:extLst>
      <p:ext uri="{BB962C8B-B14F-4D97-AF65-F5344CB8AC3E}">
        <p14:creationId xmlns:p14="http://schemas.microsoft.com/office/powerpoint/2010/main" val="2072253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51518</TotalTime>
  <Words>3167</Words>
  <Application>Microsoft Office PowerPoint</Application>
  <PresentationFormat>Widescreen</PresentationFormat>
  <Paragraphs>316</Paragraphs>
  <Slides>36</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Avenir Book</vt:lpstr>
      <vt:lpstr>Calibri</vt:lpstr>
      <vt:lpstr>Calibri Light</vt:lpstr>
      <vt:lpstr>Poppins</vt:lpstr>
      <vt:lpstr>Poppins Bold</vt:lpstr>
      <vt:lpstr>Times New Roman</vt:lpstr>
      <vt:lpstr>Wingdings 2</vt:lpstr>
      <vt:lpstr>Office Theme</vt:lpstr>
      <vt:lpstr>PowerPoint Presentation</vt:lpstr>
      <vt:lpstr>PowerPoint Presentation</vt:lpstr>
      <vt:lpstr>Background</vt:lpstr>
      <vt:lpstr>PowerPoint Presentation</vt:lpstr>
      <vt:lpstr>Gender and ADHD in childhood</vt:lpstr>
      <vt:lpstr>PowerPoint Presentation</vt:lpstr>
      <vt:lpstr>Is ADHD more prevalent in boys?</vt:lpstr>
      <vt:lpstr>Female protective effect?</vt:lpstr>
      <vt:lpstr>Underdiagnosis in girls</vt:lpstr>
      <vt:lpstr>Underdiagnosis in girls</vt:lpstr>
      <vt:lpstr>PowerPoint Presentation</vt:lpstr>
      <vt:lpstr>PowerPoint Presentation</vt:lpstr>
      <vt:lpstr>PowerPoint Presentation</vt:lpstr>
      <vt:lpstr>PowerPoint Presentation</vt:lpstr>
      <vt:lpstr>PowerPoint Presentation</vt:lpstr>
      <vt:lpstr>Sex hormones and ADHD</vt:lpstr>
      <vt:lpstr>Hormonal change and ADHD</vt:lpstr>
      <vt:lpstr>Puberty</vt:lpstr>
      <vt:lpstr>Puberty</vt:lpstr>
      <vt:lpstr>Adolescence and mental health</vt:lpstr>
      <vt:lpstr>Adolescence and ADHD</vt:lpstr>
      <vt:lpstr>ADHD and puberty</vt:lpstr>
      <vt:lpstr>Menstruation</vt:lpstr>
      <vt:lpstr>Menstrual cycle</vt:lpstr>
      <vt:lpstr>Menstrual cycle hormonal fluctuations</vt:lpstr>
      <vt:lpstr>PowerPoint Presentation</vt:lpstr>
      <vt:lpstr>PowerPoint Presentation</vt:lpstr>
      <vt:lpstr>Hormonal fluctuations on women’s ADHD symptoms</vt:lpstr>
      <vt:lpstr>Measuring Adult ADHD and Menstruation (MAAM) Study</vt:lpstr>
      <vt:lpstr>Measuring Adult ADHD and Menstruation (MAAM) Study</vt:lpstr>
      <vt:lpstr>Menstrual cycle hormonal fluctuations and ADHD</vt:lpstr>
      <vt:lpstr>PowerPoint Presentation</vt:lpstr>
      <vt:lpstr>PowerPoint Presentation</vt:lpstr>
      <vt:lpstr>PowerPoint Presentation</vt:lpstr>
      <vt:lpstr>PowerPoint Presentation</vt:lpstr>
      <vt:lpstr>Thank you for listening!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Agnew-Blais</dc:creator>
  <cp:lastModifiedBy>Marcella Bona</cp:lastModifiedBy>
  <cp:revision>2358</cp:revision>
  <cp:lastPrinted>2024-10-23T06:07:26Z</cp:lastPrinted>
  <dcterms:created xsi:type="dcterms:W3CDTF">2022-02-14T09:31:22Z</dcterms:created>
  <dcterms:modified xsi:type="dcterms:W3CDTF">2025-03-05T17:00:35Z</dcterms:modified>
</cp:coreProperties>
</file>