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77" r:id="rId7"/>
  </p:sldMasterIdLst>
  <p:sldIdLst>
    <p:sldId id="261" r:id="rId8"/>
    <p:sldId id="256" r:id="rId9"/>
    <p:sldId id="257" r:id="rId10"/>
    <p:sldId id="260" r:id="rId11"/>
    <p:sldId id="258" r:id="rId12"/>
    <p:sldId id="259" r:id="rId13"/>
    <p:sldId id="546" r:id="rId14"/>
    <p:sldId id="294" r:id="rId15"/>
    <p:sldId id="310" r:id="rId16"/>
    <p:sldId id="547" r:id="rId17"/>
    <p:sldId id="54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1B036-7E30-D7B5-49BB-3AA57B383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77E4E-2AE3-E097-FAF5-B5A5A6019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346CB-87A5-EDE6-F35F-4F3BA7DD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B37-ACF8-47D0-97A4-11B959F49802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0B9DE-213D-F604-E04D-EA295C472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7B15B-8A8B-849A-2EA3-48D027D7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8E3B-46F5-48E6-9BE8-9257354D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2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AA38-4087-7B15-7E94-D44D66A3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1559D-CD04-C136-C67D-4F266448C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ACD96-B385-73AD-949F-45B4A60C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B37-ACF8-47D0-97A4-11B959F49802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1335A-BD44-9B29-120F-D8D10A07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1747-5A73-6B40-2A17-5EC37D18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8E3B-46F5-48E6-9BE8-9257354D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3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8E1ECF-25C1-B3E5-87AF-482D202C4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DAB17-25D1-3FF9-454C-C6A8FC2AD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A894C-79C9-2E65-D15E-EF6C1CD5F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B37-ACF8-47D0-97A4-11B959F49802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80E6B-3341-C5E8-06EA-41726C7D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0AFC2-1990-F5F8-4F5E-5ED3BD3C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8E3B-46F5-48E6-9BE8-9257354D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346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970065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505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681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&amp;T Bullet Sty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387" y="1557338"/>
            <a:ext cx="10363200" cy="38004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505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04850" indent="0" algn="l">
              <a:tabLst/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972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&amp;T Bullet Sty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1" y="1557338"/>
            <a:ext cx="5086351" cy="38004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505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04850" indent="0" algn="l">
              <a:tabLst/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105661" y="1557338"/>
            <a:ext cx="5086351" cy="38004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1565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&amp;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505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04850" indent="0" algn="l">
              <a:tabLst/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07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786048"/>
            <a:ext cx="103632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285861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737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57338"/>
            <a:ext cx="508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57338"/>
            <a:ext cx="508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505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8647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505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1807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505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341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3210-80A2-F815-B7B6-D18ACC4A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B303-C35D-F4B5-7891-7807DBE0F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E724E-1865-BC0B-86B0-7C5ABF5B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B37-ACF8-47D0-97A4-11B959F49802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F53B3-025B-C1D3-8CE5-DA9A51F4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3CB85-10B7-992B-582A-4FBA7901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8E3B-46F5-48E6-9BE8-9257354D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2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705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7724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07194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63868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233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1719" y="385838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C0A7BD-EF4D-544E-98C1-33CD7270D7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59888" y="6560412"/>
            <a:ext cx="1097283" cy="28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2060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fld id="{FF8034CE-3090-A84F-A26D-1AC7B3E352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71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6DCAAA16-A831-8F41-81CA-9F745E166C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59888" y="6560412"/>
            <a:ext cx="1097283" cy="28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2060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fld id="{FF8034CE-3090-A84F-A26D-1AC7B3E352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57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81C33F0-E01A-6048-9FA8-48D52C6997B3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EF26DC-802B-8E48-9484-7B3912AE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51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81C33F0-E01A-6048-9FA8-48D52C6997B3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EF26DC-802B-8E48-9484-7B3912AEA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50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1719" y="385838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C0A7BD-EF4D-544E-98C1-33CD7270D7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59888" y="6560412"/>
            <a:ext cx="1097283" cy="28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2060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8034CE-3090-A84F-A26D-1AC7B3E352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16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6DCAAA16-A831-8F41-81CA-9F745E166C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59888" y="6560412"/>
            <a:ext cx="1097283" cy="28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2060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8034CE-3090-A84F-A26D-1AC7B3E352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07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1C33F0-E01A-6048-9FA8-48D52C6997B3}" type="datetimeFigureOut">
              <a:rPr lang="en-US" sz="2800" b="1">
                <a:solidFill>
                  <a:srgbClr val="BBE0E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6/30/2025</a:t>
            </a:fld>
            <a:endParaRPr lang="en-US" sz="2800" b="1">
              <a:solidFill>
                <a:srgbClr val="BBE0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BBE0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EF26DC-802B-8E48-9484-7B3912AEAE1C}" type="slidenum">
              <a:rPr lang="en-US" sz="2800" b="1">
                <a:solidFill>
                  <a:srgbClr val="BBE0E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b="1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2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47BED-528D-7CEA-BE69-1E6FE4B7E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E4C7C-DF80-B3E7-AF2D-2A71BE757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50DE-BA28-1B9A-B60D-18A9D7E5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B37-ACF8-47D0-97A4-11B959F49802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70FCC-BF71-9B10-4AA2-08BC1BB8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67C2A-F9C2-7669-55D1-15FAE42A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8E3B-46F5-48E6-9BE8-9257354D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220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1C33F0-E01A-6048-9FA8-48D52C6997B3}" type="datetimeFigureOut">
              <a:rPr lang="en-US" sz="2800" b="1">
                <a:solidFill>
                  <a:srgbClr val="BBE0E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6/30/2025</a:t>
            </a:fld>
            <a:endParaRPr lang="en-US" sz="2800" b="1">
              <a:solidFill>
                <a:srgbClr val="BBE0E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BBE0E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EF26DC-802B-8E48-9484-7B3912AEAE1C}" type="slidenum">
              <a:rPr lang="en-US" sz="2800" b="1">
                <a:solidFill>
                  <a:srgbClr val="BBE0E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b="1">
              <a:solidFill>
                <a:srgbClr val="BBE0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8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4B31-5963-373B-9835-BBA74367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8515F-060A-7F9B-E286-503B0C272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2A784-50E0-E8FE-F6B8-5A989FF8F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CE5A4-1692-0F25-AB68-0CB4701E8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B37-ACF8-47D0-97A4-11B959F49802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2FDAA-6ADA-E8AD-B145-BBB7CB93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699A3-0997-93BC-9809-675F26AC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8E3B-46F5-48E6-9BE8-9257354D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45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CA1D-BB37-890B-DD9C-68E5D50A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461E5-D53F-803D-33A2-9A407BCD6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87FF8-F13D-6024-CEB8-225D550C8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412F3-F14F-A6C3-DF69-2002648DA8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9ACCC2-9DBA-466E-B9C4-0F3F7B5B6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B4BE8-F2D7-92B0-D356-8290E500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B37-ACF8-47D0-97A4-11B959F49802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5E39BF-A9B9-AEC4-6E1C-F732CAD8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847A8F-015A-CC13-453F-BA07B8FB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8E3B-46F5-48E6-9BE8-9257354D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74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F029-16A5-3960-EE2C-21BAA964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384E7-8151-8AF9-997D-65B16775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B37-ACF8-47D0-97A4-11B959F49802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2303D-B902-2FF4-5B19-D00D1F69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829A3-41E0-790C-1E8D-D0263112A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8E3B-46F5-48E6-9BE8-9257354D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5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EFADB-81BA-E9FC-1E76-E9B95640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B37-ACF8-47D0-97A4-11B959F49802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49B40-4D57-A160-5747-601FCE30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81A12-BA06-654A-E357-161F2F7C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8E3B-46F5-48E6-9BE8-9257354D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2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53EF-296D-FCE9-D35D-4B0B57B68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CC1DB-A5CB-4F3C-A6F5-D15F4DCE3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D149B-868D-4E42-71A2-A2B433230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ADDB2-60B1-B6F0-7771-F6B79323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B37-ACF8-47D0-97A4-11B959F49802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D27CB-0B4D-B7BB-536B-84EB796D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12212-3497-2446-B2A5-F1D880E9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8E3B-46F5-48E6-9BE8-9257354D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73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5C1F-C674-1363-A220-285AAE196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07DE00-4AD9-2467-F366-B105E23F3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4BD91-356E-DF9C-083C-1EF41E851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EDB1F-2F29-5397-3D96-C28811BF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5B37-ACF8-47D0-97A4-11B959F49802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4ECF8-1FFE-65E4-EEEA-8755444A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409D8-C305-BC27-4C47-A8AD7C2B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C8E3B-46F5-48E6-9BE8-9257354D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58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EC60E-19CE-9E5D-ECC5-8441A9E83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4B057-DA58-25BD-7541-F28CF19E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99F11-51A5-52B8-BD10-B582BFFCE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F25B37-ACF8-47D0-97A4-11B959F49802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C800E-DE7C-A2FB-C861-2EFEB6A5C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14357-C62E-F727-EA5C-7ABDA53AC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7C8E3B-46F5-48E6-9BE8-9257354D1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17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05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57338"/>
            <a:ext cx="103632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4AB71AC-B886-4C6C-A4BB-08B4CAA9B2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4356B6D-622C-405B-984A-54979E3DA9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916494-A5CC-47BB-A396-D0C6E07D71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7ED4B1-2A5C-4D24-AC63-6B58F7E837C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4314"/>
            <a:ext cx="12192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67" y="6083300"/>
            <a:ext cx="318558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77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37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53A6B4-695C-1A47-A8AC-0699F817F8E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933" y="0"/>
            <a:ext cx="12175067" cy="1422400"/>
          </a:xfrm>
          <a:prstGeom prst="rect">
            <a:avLst/>
          </a:prstGeom>
        </p:spPr>
      </p:pic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890261C-E81D-1F46-9702-D9BE8E73EE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94717" y="6570264"/>
            <a:ext cx="1097283" cy="28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rgbClr val="002060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rebuchet MS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rebuchet MS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rebuchet MS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rebuchet MS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accent1"/>
                </a:solidFill>
                <a:latin typeface="Trebuchet MS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accent1"/>
                </a:solidFill>
                <a:latin typeface="Trebuchet MS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accent1"/>
                </a:solidFill>
                <a:latin typeface="Trebuchet MS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accent1"/>
                </a:solidFill>
                <a:latin typeface="Trebuchet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fld id="{FF8034CE-3090-A84F-A26D-1AC7B3E352F6}" type="slidenum">
              <a:rPr lang="en-US" sz="1400" smtClean="0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82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C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6666FF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24000"/>
            <a:ext cx="1137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53A6B4-695C-1A47-A8AC-0699F817F8E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933" y="0"/>
            <a:ext cx="12175067" cy="1422400"/>
          </a:xfrm>
          <a:prstGeom prst="rect">
            <a:avLst/>
          </a:prstGeom>
        </p:spPr>
      </p:pic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890261C-E81D-1F46-9702-D9BE8E73EE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94717" y="6570264"/>
            <a:ext cx="1097283" cy="28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rgbClr val="002060"/>
                </a:solidFill>
                <a:latin typeface="Times" pitchFamily="-108" charset="0"/>
                <a:ea typeface="Arial" pitchFamily="-108" charset="0"/>
                <a:cs typeface="Arial" pitchFamily="-10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rebuchet MS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rebuchet MS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rebuchet MS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rebuchet MS" charset="0"/>
                <a:ea typeface="Arial" charset="0"/>
                <a:cs typeface="Arial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accent1"/>
                </a:solidFill>
                <a:latin typeface="Trebuchet MS" charset="0"/>
                <a:ea typeface="Arial" charset="0"/>
                <a:cs typeface="Arial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accent1"/>
                </a:solidFill>
                <a:latin typeface="Trebuchet MS" charset="0"/>
                <a:ea typeface="Arial" charset="0"/>
                <a:cs typeface="Arial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accent1"/>
                </a:solidFill>
                <a:latin typeface="Trebuchet MS" charset="0"/>
                <a:ea typeface="Arial" charset="0"/>
                <a:cs typeface="Arial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accent1"/>
                </a:solidFill>
                <a:latin typeface="Trebuchet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fld id="{FF8034CE-3090-A84F-A26D-1AC7B3E352F6}" type="slidenum">
              <a:rPr lang="en-US" sz="1400" smtClean="0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066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66"/>
          </a:solidFill>
          <a:latin typeface="Trebuchet MS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C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6666FF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5A34FB-3AA3-E2EC-5DFD-B899A637E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IRIS 10</a:t>
            </a:r>
            <a:r>
              <a:rPr lang="en-GB" baseline="30000" dirty="0"/>
              <a:t>th</a:t>
            </a:r>
            <a:r>
              <a:rPr lang="en-GB" dirty="0"/>
              <a:t> Birthday (Nearly?)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DD83C0F-2366-3994-CAC8-945A4EBFB0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Andrew Sansum </a:t>
            </a:r>
          </a:p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June 2025</a:t>
            </a:r>
          </a:p>
        </p:txBody>
      </p:sp>
    </p:spTree>
    <p:extLst>
      <p:ext uri="{BB962C8B-B14F-4D97-AF65-F5344CB8AC3E}">
        <p14:creationId xmlns:p14="http://schemas.microsoft.com/office/powerpoint/2010/main" val="368647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4596AA5-6118-5525-5F91-D5595D47F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300" y="2887504"/>
            <a:ext cx="1444366" cy="14834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1230AF-B072-D41A-D27B-5BB79AA20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301" y="5030262"/>
            <a:ext cx="1365877" cy="13867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07AC6E-EDAB-DCC6-EA4B-B641B225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Change – Thursday 10</a:t>
            </a:r>
            <a:r>
              <a:rPr lang="en-GB" baseline="30000" dirty="0"/>
              <a:t>th</a:t>
            </a:r>
            <a:r>
              <a:rPr lang="en-GB" dirty="0"/>
              <a:t> May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B6065-9AAF-F488-83D1-986921857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525159"/>
            <a:ext cx="11379200" cy="1331934"/>
          </a:xfrm>
        </p:spPr>
        <p:txBody>
          <a:bodyPr/>
          <a:lstStyle/>
          <a:p>
            <a:r>
              <a:rPr lang="en-GB" dirty="0"/>
              <a:t>Finally – the hardest bit!!!!!!!</a:t>
            </a:r>
          </a:p>
          <a:p>
            <a:r>
              <a:rPr lang="en-GB" dirty="0"/>
              <a:t>Approx 2.5 years after agreeing we needed to change the name</a:t>
            </a:r>
          </a:p>
          <a:p>
            <a:r>
              <a:rPr lang="en-GB" dirty="0"/>
              <a:t>After complex selection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CE516-8711-8713-6F34-9E723A6E2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087154-C79A-43C4-B4D9-05649BD6D556}" type="datetime1">
              <a:rPr lang="en-US" sz="2800" b="1" smtClean="0">
                <a:solidFill>
                  <a:srgbClr val="BBE0E3"/>
                </a:solidFill>
              </a:rPr>
              <a:t>6/30/2025</a:t>
            </a:fld>
            <a:endParaRPr lang="en-US" sz="2800" b="1" dirty="0">
              <a:solidFill>
                <a:srgbClr val="BBE0E3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78EDE-1FB7-EA8C-4B24-6352061B9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BBE0E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2DF1F-9BDB-CC34-0BE4-F6B66E3A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EF26DC-802B-8E48-9484-7B3912AEAE1C}" type="slidenum">
              <a:rPr lang="en-US" sz="2800" b="1" smtClean="0">
                <a:solidFill>
                  <a:srgbClr val="BBE0E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2800" b="1">
              <a:solidFill>
                <a:srgbClr val="BBE0E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12265-399B-0B59-6F70-2742B2D0DFE3}"/>
              </a:ext>
            </a:extLst>
          </p:cNvPr>
          <p:cNvSpPr txBox="1"/>
          <p:nvPr/>
        </p:nvSpPr>
        <p:spPr>
          <a:xfrm>
            <a:off x="565292" y="5413535"/>
            <a:ext cx="610643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7200" dirty="0"/>
              <a:t>UKT0</a:t>
            </a:r>
            <a:r>
              <a:rPr lang="en-GB" sz="7200" dirty="0">
                <a:sym typeface="Wingdings" panose="05000000000000000000" pitchFamily="2" charset="2"/>
              </a:rPr>
              <a:t> IRIS</a:t>
            </a:r>
            <a:endParaRPr lang="en-GB" sz="7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3B2A3F-D4F7-AE91-C041-68EBC927C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046" y="3302632"/>
            <a:ext cx="1325354" cy="12555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2B6B79-A76E-499E-A207-53C4D9F05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109" y="3058495"/>
            <a:ext cx="1389887" cy="12555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ED8B45-6053-FF9B-D569-25DABA21E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785" y="4460239"/>
            <a:ext cx="1837790" cy="14327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680F59-A8BE-2AE1-8526-C9A95025B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0281" y="3521901"/>
            <a:ext cx="1857634" cy="19433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96294E-BE4C-9226-5D9C-A8E72FA4FB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1226" y="3841399"/>
            <a:ext cx="1657581" cy="1343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C785DA-1A0F-03C9-BC6E-B7B00B2FA3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1381" y="4105874"/>
            <a:ext cx="1389845" cy="13319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C8F261-DC08-E05B-BF1E-C8001F53A4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6718" y="5142681"/>
            <a:ext cx="1189516" cy="1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4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0328B-178C-E9E5-BB3B-6E2BDDF82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4E0001-B659-8176-D779-86EF5C41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Meeting – Proposed Theme - IMPACT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70817-1109-1F84-7D6C-C102A379A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After 10 years – a good moment to reflect on what we have achieved</a:t>
            </a:r>
          </a:p>
          <a:p>
            <a:r>
              <a:rPr lang="en-GB" dirty="0"/>
              <a:t>Many of our community have been part of IRIS since 2015</a:t>
            </a:r>
          </a:p>
          <a:p>
            <a:r>
              <a:rPr lang="en-GB" dirty="0"/>
              <a:t>Many projects which were planned and discussed in 2015 are now operational.</a:t>
            </a:r>
          </a:p>
          <a:p>
            <a:r>
              <a:rPr lang="en-GB" dirty="0"/>
              <a:t>It would be valuable to capture and record what IRIS has achieved over 10 years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15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9190B1-16C1-5718-A7B2-20CB82FF4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145" y="399423"/>
            <a:ext cx="4529329" cy="16445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300" dirty="0"/>
              <a:t>UK-T0 Meeting: – 20th October 2015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arge white house with a lawn and trees&#10;&#10;AI-generated content may be incorrect.">
            <a:extLst>
              <a:ext uri="{FF2B5EF4-FFF2-40B4-BE49-F238E27FC236}">
                <a16:creationId xmlns:a16="http://schemas.microsoft.com/office/drawing/2014/main" id="{D93AD815-F2F0-ACF3-9FE2-B70545E24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7" r="19402" b="-2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24FBFA-523D-9357-71D2-5890CAC6E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7145" y="2443444"/>
            <a:ext cx="4397104" cy="323872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Community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Organised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Milton House hotel, Abingdon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55 attendees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Prepare for Spending review outcome (Chancellor's speech in November)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Working Together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Requirements Capture 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Who would use a “”UKT0”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What was needed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40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70E3-87CD-069C-6615-FEF96D8C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UKT0 – 2015 Attendees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F50D26-0330-7AA0-8D32-9F74C1569D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3825" y="1194030"/>
            <a:ext cx="5208072" cy="331265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41F85E-F738-33FE-A71F-B03A1C481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311" y="1773625"/>
            <a:ext cx="4793260" cy="4642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727BE-467B-A04F-AF87-A7F6AFEE7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58770"/>
            <a:ext cx="3839111" cy="20767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8E04F2-1ECE-8120-FF9D-D24555B9C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227" y="1690688"/>
            <a:ext cx="3024642" cy="48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7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F535A1-E8A0-25A2-E56D-A61C527C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Talks: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9DC2FAA-BD57-83EB-9BDC-0C46A3B0CE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Science Community requirements --</a:t>
            </a:r>
            <a:r>
              <a:rPr lang="en-GB" dirty="0">
                <a:sym typeface="Wingdings" panose="05000000000000000000" pitchFamily="2" charset="2"/>
              </a:rPr>
              <a:t></a:t>
            </a:r>
          </a:p>
          <a:p>
            <a:r>
              <a:rPr lang="en-GB" dirty="0"/>
              <a:t>Tools and technologies</a:t>
            </a:r>
          </a:p>
          <a:p>
            <a:pPr lvl="1"/>
            <a:r>
              <a:rPr lang="en-GB" dirty="0"/>
              <a:t>Grid Computing</a:t>
            </a:r>
          </a:p>
          <a:p>
            <a:pPr lvl="1"/>
            <a:r>
              <a:rPr lang="en-GB" dirty="0"/>
              <a:t>Data Transfer</a:t>
            </a:r>
          </a:p>
          <a:p>
            <a:pPr lvl="1"/>
            <a:r>
              <a:rPr lang="en-GB" dirty="0"/>
              <a:t>Cloud Computing</a:t>
            </a:r>
          </a:p>
          <a:p>
            <a:r>
              <a:rPr lang="en-GB" dirty="0"/>
              <a:t>Services</a:t>
            </a:r>
          </a:p>
          <a:p>
            <a:pPr lvl="1"/>
            <a:r>
              <a:rPr lang="en-GB" dirty="0"/>
              <a:t>Batch Farms and Cloud</a:t>
            </a:r>
          </a:p>
          <a:p>
            <a:pPr lvl="1"/>
            <a:r>
              <a:rPr lang="en-GB" dirty="0"/>
              <a:t>Data Management</a:t>
            </a:r>
          </a:p>
          <a:p>
            <a:pPr lvl="1"/>
            <a:r>
              <a:rPr lang="en-GB" dirty="0"/>
              <a:t>Astronomy Data Management</a:t>
            </a:r>
          </a:p>
          <a:p>
            <a:pPr lvl="1"/>
            <a:r>
              <a:rPr lang="en-GB" dirty="0"/>
              <a:t>Software Distribution</a:t>
            </a:r>
          </a:p>
          <a:p>
            <a:pPr lvl="1"/>
            <a:r>
              <a:rPr lang="en-GB" dirty="0"/>
              <a:t>AAI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7C520-97C6-0311-5C96-06EFD220E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060" y="3254534"/>
            <a:ext cx="1200318" cy="600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16A3A6-6F4D-E947-1709-C4611241A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154" y="2277516"/>
            <a:ext cx="1623276" cy="1161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8D57FE-19AF-A2D4-0673-A781DA8C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04" y="739556"/>
            <a:ext cx="1371791" cy="22209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9A8937-73E7-5118-88D5-C8B39DEC3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753" y="1122474"/>
            <a:ext cx="2248660" cy="11243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CE6152-AA8E-8EB9-4816-58F49DF1F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9935" y="2858063"/>
            <a:ext cx="1777057" cy="7513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8F7B44-A82E-4517-B8F7-78F4208D5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6441" y="4138515"/>
            <a:ext cx="1019317" cy="10764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812AAA-3656-4EF9-25CF-BFD6EDA815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4083" y="4104136"/>
            <a:ext cx="1940513" cy="6001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80794C-3248-BD98-9C58-C306C9B9AE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5624426"/>
            <a:ext cx="962159" cy="4286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86BFE2-E806-93BE-9FAE-E77578C91A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2972" y="5624425"/>
            <a:ext cx="1640828" cy="4286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AD0E74-62D8-81F6-0BF0-5590BA4753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9153" y="5496648"/>
            <a:ext cx="1838582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0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FA18D6-3E39-B66B-0737-C3759660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UK-T0 2015 Proposition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2D68491-F15F-7CCE-931C-C276AAB27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128" y="2198362"/>
            <a:ext cx="5411872" cy="3917773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400" dirty="0"/>
              <a:t>A simplistic picture is shown below to illustrate the UKT0 “proposition”. There was broad agreement on the spirit embodied by this. The important principles are:</a:t>
            </a:r>
          </a:p>
          <a:p>
            <a:r>
              <a:rPr lang="en-US" sz="2000" dirty="0"/>
              <a:t>To migrate things below the dotted line to shared infrastructure where it makes sense to do so. </a:t>
            </a:r>
          </a:p>
          <a:p>
            <a:r>
              <a:rPr lang="en-US" sz="2000" dirty="0"/>
              <a:t>To </a:t>
            </a:r>
            <a:r>
              <a:rPr lang="en-US" sz="2000" dirty="0" err="1"/>
              <a:t>recognise</a:t>
            </a:r>
            <a:r>
              <a:rPr lang="en-US" sz="2000" dirty="0"/>
              <a:t> that bespoke elements are often needed within individual infrastructures and therefore the activities decide what remains above the line.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B5E519-120B-33CA-7177-6D9701162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404852"/>
            <a:ext cx="4788505" cy="3316039"/>
          </a:xfrm>
          <a:prstGeom prst="rect">
            <a:avLst/>
          </a:prstGeom>
        </p:spPr>
      </p:pic>
      <p:sp>
        <p:nvSpPr>
          <p:cNvPr id="25" name="Freeform: Shape 1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89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C45A43-B827-7186-9560-D31035E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UKT0 2015 Meeting - Actions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59A3DE-3520-D732-D702-462D96AEA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 a case for UKT0 – Prepare for CSR</a:t>
            </a:r>
          </a:p>
          <a:p>
            <a:r>
              <a:rPr lang="en-GB" dirty="0"/>
              <a:t>Monthly meeting and UKT0 Email list</a:t>
            </a:r>
          </a:p>
          <a:p>
            <a:r>
              <a:rPr lang="en-GB" dirty="0"/>
              <a:t>Begin to share CPU between activities with clear and present problem (EUCLID, LOFAR, LSST)</a:t>
            </a:r>
          </a:p>
          <a:p>
            <a:r>
              <a:rPr lang="en-GB" dirty="0"/>
              <a:t>Understand “the cloud”</a:t>
            </a:r>
          </a:p>
          <a:p>
            <a:r>
              <a:rPr lang="en-GB" dirty="0"/>
              <a:t>CHANGE the NAME!!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13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525780" y="231334"/>
            <a:ext cx="10008433" cy="61494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18 December 2015: STFC Computing Strategic Review 2015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8000" y="1150394"/>
            <a:ext cx="4946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i="1" dirty="0">
                <a:solidFill>
                  <a:srgbClr val="008000"/>
                </a:solidFill>
                <a:latin typeface="Trebuchet MS" charset="0"/>
                <a:cs typeface="Arial" charset="0"/>
              </a:rPr>
              <a:t>“</a:t>
            </a:r>
            <a:r>
              <a:rPr lang="en-GB" sz="1200" b="1" i="1" dirty="0">
                <a:solidFill>
                  <a:srgbClr val="C00000"/>
                </a:solidFill>
                <a:latin typeface="Trebuchet MS" charset="0"/>
                <a:cs typeface="Arial" charset="0"/>
              </a:rPr>
              <a:t>All STFC programme areas anticipate an order of magnitude increase over the next five years in data volumes,</a:t>
            </a:r>
            <a:r>
              <a:rPr lang="en-GB" sz="1200" b="1" i="1" dirty="0">
                <a:solidFill>
                  <a:srgbClr val="008000"/>
                </a:solidFill>
                <a:latin typeface="Trebuchet MS" charset="0"/>
                <a:cs typeface="Arial" charset="0"/>
              </a:rPr>
              <a:t> with implications for requirements for computing hardware, storage and network bandwidth. Meeting this challenge is essential to ensure the UK can continue to produce world leading science</a:t>
            </a:r>
            <a:r>
              <a:rPr lang="en-GB" sz="1200" b="1" i="1" dirty="0">
                <a:solidFill>
                  <a:srgbClr val="C00000"/>
                </a:solidFill>
                <a:latin typeface="Trebuchet MS" charset="0"/>
                <a:cs typeface="Arial" charset="0"/>
              </a:rPr>
              <a:t>, but in the current financial climate it is clear there will be funding limitations. </a:t>
            </a:r>
            <a:r>
              <a:rPr lang="en-GB" sz="1200" b="1" i="1" dirty="0">
                <a:solidFill>
                  <a:srgbClr val="008000"/>
                </a:solidFill>
                <a:latin typeface="Trebuchet MS" charset="0"/>
                <a:cs typeface="Arial" charset="0"/>
              </a:rPr>
              <a:t>Long-term planning will be critical, as will more efficient use of resources.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b="1" i="1" dirty="0">
              <a:solidFill>
                <a:srgbClr val="008000"/>
              </a:solidFill>
              <a:latin typeface="Trebuchet MS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i="1" dirty="0">
                <a:solidFill>
                  <a:srgbClr val="C00000"/>
                </a:solidFill>
                <a:latin typeface="Trebuchet MS" charset="0"/>
                <a:cs typeface="Arial" charset="0"/>
              </a:rPr>
              <a:t>The scientific disciplines supported by STFC should work more closely together to find ways of sharing computing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i="1" dirty="0">
                <a:solidFill>
                  <a:srgbClr val="C00000"/>
                </a:solidFill>
                <a:latin typeface="Trebuchet MS" charset="0"/>
                <a:cs typeface="Arial" charset="0"/>
              </a:rPr>
              <a:t>infrastructure</a:t>
            </a:r>
            <a:r>
              <a:rPr lang="en-GB" sz="1200" b="1" i="1" dirty="0">
                <a:solidFill>
                  <a:srgbClr val="008000"/>
                </a:solidFill>
                <a:latin typeface="Trebuchet MS" charset="0"/>
                <a:cs typeface="Arial" charset="0"/>
              </a:rPr>
              <a:t>, with new projects encouraged to make use of existing expertise and infrastructure. “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10" y="1572320"/>
            <a:ext cx="5113245" cy="2931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68212" y="3941136"/>
            <a:ext cx="470568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i="1" baseline="30000" dirty="0">
                <a:solidFill>
                  <a:srgbClr val="008000"/>
                </a:solidFill>
                <a:latin typeface="Trebuchet MS" charset="0"/>
                <a:cs typeface="Arial" charset="0"/>
              </a:rPr>
              <a:t>The data processing, analysis and event simulation</a:t>
            </a:r>
            <a:r>
              <a:rPr lang="en-GB" b="1" i="1" dirty="0">
                <a:solidFill>
                  <a:srgbClr val="008000"/>
                </a:solidFill>
                <a:latin typeface="Trebuchet MS" charset="0"/>
                <a:cs typeface="Arial" charset="0"/>
              </a:rPr>
              <a:t> </a:t>
            </a:r>
            <a:r>
              <a:rPr lang="en-GB" b="1" i="1" baseline="30000" dirty="0">
                <a:solidFill>
                  <a:srgbClr val="008000"/>
                </a:solidFill>
                <a:latin typeface="Trebuchet MS" charset="0"/>
                <a:cs typeface="Arial" charset="0"/>
              </a:rPr>
              <a:t>requirements of particle physics, astronomy and nuclear</a:t>
            </a:r>
            <a:r>
              <a:rPr lang="en-GB" b="1" i="1" dirty="0">
                <a:solidFill>
                  <a:srgbClr val="008000"/>
                </a:solidFill>
                <a:latin typeface="Trebuchet MS" charset="0"/>
                <a:cs typeface="Arial" charset="0"/>
              </a:rPr>
              <a:t>  </a:t>
            </a:r>
            <a:r>
              <a:rPr lang="en-GB" b="1" i="1" baseline="30000" dirty="0">
                <a:solidFill>
                  <a:srgbClr val="008000"/>
                </a:solidFill>
                <a:latin typeface="Trebuchet MS" charset="0"/>
                <a:cs typeface="Arial" charset="0"/>
              </a:rPr>
              <a:t>physics (PPAN) researchers, Facilities users and others require advanced High Throughput Computing facilities</a:t>
            </a:r>
            <a:r>
              <a:rPr lang="en-GB" b="1" i="1" baseline="30000" dirty="0">
                <a:solidFill>
                  <a:srgbClr val="C00000"/>
                </a:solidFill>
                <a:latin typeface="Trebuchet MS" charset="0"/>
                <a:cs typeface="Arial" charset="0"/>
              </a:rPr>
              <a:t>. By co-operating across organisational and project boundaries to make UKT0 a reality it will be possible to ensure the consolidation of computing resources </a:t>
            </a:r>
            <a:r>
              <a:rPr lang="en-GB" b="1" i="1" baseline="30000" dirty="0">
                <a:solidFill>
                  <a:srgbClr val="008000"/>
                </a:solidFill>
                <a:latin typeface="Trebuchet MS" charset="0"/>
                <a:cs typeface="Arial" charset="0"/>
              </a:rPr>
              <a:t>and provide HTC access in a cost effective manner.</a:t>
            </a:r>
            <a:endParaRPr lang="en-GB" b="1" i="1" dirty="0">
              <a:solidFill>
                <a:srgbClr val="008000"/>
              </a:solidFill>
              <a:latin typeface="Trebuchet MS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8E2228-CED0-0BAE-6352-63EF02BC90FD}"/>
              </a:ext>
            </a:extLst>
          </p:cNvPr>
          <p:cNvSpPr/>
          <p:nvPr/>
        </p:nvSpPr>
        <p:spPr bwMode="auto">
          <a:xfrm>
            <a:off x="4862604" y="2614970"/>
            <a:ext cx="5955030" cy="117729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rebuchet MS" pitchFamily="-108" charset="0"/>
              <a:ea typeface="Arial" pitchFamily="-108" charset="0"/>
              <a:cs typeface="Arial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2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0499" y="3208973"/>
            <a:ext cx="4865369" cy="364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264" y="888278"/>
            <a:ext cx="9011920" cy="5699197"/>
          </a:xfrm>
        </p:spPr>
        <p:txBody>
          <a:bodyPr>
            <a:noAutofit/>
          </a:bodyPr>
          <a:lstStyle/>
          <a:p>
            <a:endParaRPr lang="en-GB" sz="1100" dirty="0"/>
          </a:p>
          <a:p>
            <a:r>
              <a:rPr lang="en-US" b="1" dirty="0"/>
              <a:t>Awarded £1.5M for STFC </a:t>
            </a:r>
            <a:r>
              <a:rPr lang="en-US" b="1" dirty="0" err="1"/>
              <a:t>eInfrastructure</a:t>
            </a:r>
            <a:r>
              <a:rPr lang="en-US" b="1" dirty="0"/>
              <a:t> in Dec 2017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£1.2M for hardware for “under-supported” communities (Edinburgh/Manchester/RAL)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£300k for digital assets for facilities users and federated OpenStack development (RAL and Cambridge)</a:t>
            </a:r>
            <a:endParaRPr lang="en-GB" sz="1600" b="1" dirty="0">
              <a:solidFill>
                <a:schemeClr val="accent6"/>
              </a:solidFill>
            </a:endParaRPr>
          </a:p>
          <a:p>
            <a:r>
              <a:rPr lang="en-GB" b="1" dirty="0">
                <a:solidFill>
                  <a:schemeClr val="accent6"/>
                </a:solidFill>
              </a:rPr>
              <a:t>To deliver additional CPU and Storage resources aimed at STFC supported communities with little or no compute resource </a:t>
            </a:r>
          </a:p>
          <a:p>
            <a:r>
              <a:rPr lang="en-GB" b="1" dirty="0">
                <a:solidFill>
                  <a:schemeClr val="accent6"/>
                </a:solidFill>
              </a:rPr>
              <a:t>To support the ADA Lovelace Centre</a:t>
            </a:r>
            <a:endParaRPr lang="en-GB" sz="1600" b="1" dirty="0">
              <a:solidFill>
                <a:schemeClr val="accent6"/>
              </a:solidFill>
            </a:endParaRPr>
          </a:p>
          <a:p>
            <a:r>
              <a:rPr lang="en-GB" b="1" dirty="0">
                <a:solidFill>
                  <a:schemeClr val="accent6"/>
                </a:solidFill>
              </a:rPr>
              <a:t>To deliver enhancements to OpenStack</a:t>
            </a:r>
            <a:endParaRPr lang="en-GB" sz="1600" b="1" dirty="0">
              <a:solidFill>
                <a:schemeClr val="accent6"/>
              </a:solidFill>
            </a:endParaRPr>
          </a:p>
          <a:p>
            <a:r>
              <a:rPr lang="en-GB" b="1" dirty="0">
                <a:solidFill>
                  <a:schemeClr val="accent6"/>
                </a:solidFill>
              </a:rPr>
              <a:t>To deploy a high performance database archive testbed</a:t>
            </a:r>
            <a:endParaRPr lang="en-GB" sz="1600" b="1" dirty="0">
              <a:solidFill>
                <a:schemeClr val="accent6"/>
              </a:solidFill>
            </a:endParaRPr>
          </a:p>
          <a:p>
            <a:r>
              <a:rPr lang="en-GB" b="1" dirty="0">
                <a:solidFill>
                  <a:schemeClr val="accent6"/>
                </a:solidFill>
              </a:rPr>
              <a:t>To move STFC nearer towards a UK NeI</a:t>
            </a:r>
          </a:p>
          <a:p>
            <a:pPr marL="457200" lvl="1" indent="0">
              <a:buNone/>
            </a:pPr>
            <a:endParaRPr lang="en-GB" sz="1100" b="1" dirty="0">
              <a:solidFill>
                <a:srgbClr val="660066"/>
              </a:solidFill>
            </a:endParaRPr>
          </a:p>
          <a:p>
            <a:pPr lvl="1"/>
            <a:endParaRPr lang="en-GB" sz="1100" b="1" dirty="0">
              <a:solidFill>
                <a:schemeClr val="accent6"/>
              </a:solidFill>
            </a:endParaRPr>
          </a:p>
          <a:p>
            <a:endParaRPr lang="en-GB" sz="1400" b="1" dirty="0">
              <a:solidFill>
                <a:schemeClr val="accent6"/>
              </a:solidFill>
            </a:endParaRPr>
          </a:p>
          <a:p>
            <a:endParaRPr lang="en-GB" sz="1400" b="1" dirty="0">
              <a:solidFill>
                <a:schemeClr val="accent6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00" b="1" dirty="0">
              <a:solidFill>
                <a:srgbClr val="000090"/>
              </a:solidFill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C57A8FE9-5594-8F4C-8952-0F630BFDA33A}"/>
              </a:ext>
            </a:extLst>
          </p:cNvPr>
          <p:cNvSpPr txBox="1">
            <a:spLocks/>
          </p:cNvSpPr>
          <p:nvPr/>
        </p:nvSpPr>
        <p:spPr>
          <a:xfrm>
            <a:off x="2070631" y="199755"/>
            <a:ext cx="8856395" cy="6885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rgbClr val="FFFF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66"/>
                </a:solidFill>
                <a:latin typeface="Trebuchet MS" pitchFamily="-108" charset="0"/>
                <a:ea typeface="Arial" pitchFamily="-108" charset="0"/>
                <a:cs typeface="Arial" pitchFamily="-10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66"/>
                </a:solidFill>
                <a:latin typeface="Trebuchet MS" pitchFamily="-108" charset="0"/>
                <a:ea typeface="Arial" pitchFamily="-108" charset="0"/>
                <a:cs typeface="Arial" pitchFamily="-10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66"/>
                </a:solidFill>
                <a:latin typeface="Trebuchet MS" pitchFamily="-108" charset="0"/>
                <a:ea typeface="Arial" pitchFamily="-108" charset="0"/>
                <a:cs typeface="Arial" pitchFamily="-10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66"/>
                </a:solidFill>
                <a:latin typeface="Trebuchet MS" pitchFamily="-108" charset="0"/>
                <a:ea typeface="Arial" pitchFamily="-108" charset="0"/>
                <a:cs typeface="Arial" pitchFamily="-10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66"/>
                </a:solidFill>
                <a:latin typeface="Trebuchet MS" pitchFamily="-108" charset="0"/>
                <a:ea typeface="Arial" pitchFamily="-108" charset="0"/>
                <a:cs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66"/>
                </a:solidFill>
                <a:latin typeface="Trebuchet MS" pitchFamily="-108" charset="0"/>
                <a:ea typeface="Arial" pitchFamily="-108" charset="0"/>
                <a:cs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66"/>
                </a:solidFill>
                <a:latin typeface="Trebuchet MS" pitchFamily="-108" charset="0"/>
                <a:ea typeface="Arial" pitchFamily="-108" charset="0"/>
                <a:cs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66"/>
                </a:solidFill>
                <a:latin typeface="Trebuchet MS" pitchFamily="-108" charset="0"/>
                <a:ea typeface="Arial" pitchFamily="-108" charset="0"/>
                <a:cs typeface="Arial" pitchFamily="-108" charset="0"/>
              </a:defRPr>
            </a:lvl9pPr>
          </a:lstStyle>
          <a:p>
            <a:r>
              <a:rPr lang="en-US" sz="3200" kern="0" dirty="0">
                <a:solidFill>
                  <a:srgbClr val="FFFFFF"/>
                </a:solidFill>
                <a:latin typeface="Trebuchet MS"/>
                <a:cs typeface="Arial"/>
              </a:rPr>
              <a:t>UKT0 – 2017 </a:t>
            </a:r>
            <a:r>
              <a:rPr lang="en-US" sz="3200" kern="0" dirty="0" err="1">
                <a:solidFill>
                  <a:srgbClr val="FFFFFF"/>
                </a:solidFill>
                <a:latin typeface="Trebuchet MS"/>
                <a:cs typeface="Arial"/>
              </a:rPr>
              <a:t>eInfrastructure</a:t>
            </a:r>
            <a:r>
              <a:rPr lang="en-US" sz="3200" kern="0" dirty="0">
                <a:solidFill>
                  <a:srgbClr val="FFFFFF"/>
                </a:solidFill>
                <a:latin typeface="Trebuchet MS"/>
                <a:cs typeface="Arial"/>
              </a:rPr>
              <a:t> Award</a:t>
            </a:r>
          </a:p>
        </p:txBody>
      </p:sp>
    </p:spTree>
    <p:extLst>
      <p:ext uri="{BB962C8B-B14F-4D97-AF65-F5344CB8AC3E}">
        <p14:creationId xmlns:p14="http://schemas.microsoft.com/office/powerpoint/2010/main" val="146488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Business Case £16M (£4M x 4 Years)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>
                <a:solidFill>
                  <a:srgbClr val="FF0000"/>
                </a:solidFill>
              </a:rPr>
              <a:t>“</a:t>
            </a:r>
            <a:r>
              <a:rPr lang="en-GB" i="1" dirty="0" err="1">
                <a:solidFill>
                  <a:srgbClr val="FF0000"/>
                </a:solidFill>
              </a:rPr>
              <a:t>eInfrastructure</a:t>
            </a:r>
            <a:r>
              <a:rPr lang="en-GB" i="1" dirty="0">
                <a:solidFill>
                  <a:srgbClr val="FF0000"/>
                </a:solidFill>
              </a:rPr>
              <a:t> for the exploitation of the UK National Facilities and STFC Frontier Science programmes”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33F0-E01A-6048-9FA8-48D52C6997B3}" type="datetimeFigureOut">
              <a:rPr lang="en-US">
                <a:solidFill>
                  <a:srgbClr val="BBE0E3"/>
                </a:solidFill>
                <a:latin typeface="Trebuchet MS"/>
                <a:cs typeface="Arial"/>
              </a:rPr>
              <a:pPr/>
              <a:t>6/30/2025</a:t>
            </a:fld>
            <a:endParaRPr lang="en-US" dirty="0">
              <a:solidFill>
                <a:srgbClr val="BBE0E3"/>
              </a:solidFill>
              <a:latin typeface="Trebuchet MS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6709" y="2574599"/>
            <a:ext cx="8102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rebuchet MS"/>
                <a:cs typeface="Arial"/>
              </a:rPr>
              <a:t>4</a:t>
            </a:r>
            <a:r>
              <a:rPr lang="en-US" b="1" dirty="0">
                <a:solidFill>
                  <a:srgbClr val="BBE0E3"/>
                </a:solidFill>
                <a:latin typeface="Trebuchet MS"/>
                <a:cs typeface="Arial"/>
              </a:rPr>
              <a:t>.</a:t>
            </a:r>
            <a:r>
              <a:rPr lang="en-US" b="1" dirty="0">
                <a:solidFill>
                  <a:srgbClr val="000000"/>
                </a:solidFill>
                <a:latin typeface="Trebuchet MS"/>
                <a:cs typeface="Arial"/>
              </a:rPr>
              <a:t>This case proposes the minimal investment needed to maintain capability through replacement of components, to begin to respond to the increased data volumes from existing science and innovation </a:t>
            </a:r>
            <a:r>
              <a:rPr lang="en-US" b="1" dirty="0" err="1">
                <a:solidFill>
                  <a:srgbClr val="000000"/>
                </a:solidFill>
                <a:latin typeface="Trebuchet MS"/>
                <a:cs typeface="Arial"/>
              </a:rPr>
              <a:t>programmes</a:t>
            </a:r>
            <a:r>
              <a:rPr lang="en-US" b="1" dirty="0">
                <a:solidFill>
                  <a:srgbClr val="000000"/>
                </a:solidFill>
                <a:latin typeface="Trebuchet MS"/>
                <a:cs typeface="Arial"/>
              </a:rPr>
              <a:t>, to prepare for exploitation of the highest priority opportunities presented by new investments, and ensure coherence with the development of the National </a:t>
            </a:r>
            <a:r>
              <a:rPr lang="en-US" b="1" dirty="0" err="1">
                <a:solidFill>
                  <a:srgbClr val="000000"/>
                </a:solidFill>
                <a:latin typeface="Trebuchet MS"/>
                <a:cs typeface="Arial"/>
              </a:rPr>
              <a:t>eInfrastructure</a:t>
            </a:r>
            <a:r>
              <a:rPr lang="en-US" b="1" dirty="0">
                <a:solidFill>
                  <a:srgbClr val="000000"/>
                </a:solidFill>
                <a:latin typeface="Trebuchet MS"/>
                <a:cs typeface="Arial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Trebuchet MS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rebuchet MS"/>
                <a:cs typeface="Arial"/>
              </a:rPr>
              <a:t>5. The proposal is for £16M profiled equally over 4 years to augment the existing </a:t>
            </a:r>
            <a:r>
              <a:rPr lang="en-US" b="1" dirty="0" err="1">
                <a:solidFill>
                  <a:srgbClr val="000000"/>
                </a:solidFill>
                <a:latin typeface="Trebuchet MS"/>
                <a:cs typeface="Arial"/>
              </a:rPr>
              <a:t>eInfrastructure</a:t>
            </a:r>
            <a:r>
              <a:rPr lang="en-US" b="1" dirty="0">
                <a:solidFill>
                  <a:srgbClr val="000000"/>
                </a:solidFill>
                <a:latin typeface="Trebuchet MS"/>
                <a:cs typeface="Arial"/>
              </a:rPr>
              <a:t> by procuring additional </a:t>
            </a:r>
            <a:r>
              <a:rPr lang="en-US" b="1" dirty="0" err="1">
                <a:solidFill>
                  <a:srgbClr val="000000"/>
                </a:solidFill>
                <a:latin typeface="Trebuchet MS"/>
                <a:cs typeface="Arial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Trebuchet MS"/>
                <a:cs typeface="Arial"/>
              </a:rPr>
              <a:t>) HTC compute capacity ii) storage capacity and iii) digital assets. This proposal complements, and is coordinated with, that requesting additional HPC capacity for the </a:t>
            </a:r>
            <a:r>
              <a:rPr lang="en-US" b="1" dirty="0" err="1">
                <a:solidFill>
                  <a:srgbClr val="000000"/>
                </a:solidFill>
                <a:latin typeface="Trebuchet MS"/>
                <a:cs typeface="Arial"/>
              </a:rPr>
              <a:t>DiRAC</a:t>
            </a:r>
            <a:r>
              <a:rPr lang="en-US" b="1" dirty="0">
                <a:solidFill>
                  <a:srgbClr val="000000"/>
                </a:solidFill>
                <a:latin typeface="Trebuchet MS"/>
                <a:cs typeface="Arial"/>
              </a:rPr>
              <a:t> component of the STFC </a:t>
            </a:r>
            <a:r>
              <a:rPr lang="en-US" b="1" dirty="0" err="1">
                <a:solidFill>
                  <a:srgbClr val="000000"/>
                </a:solidFill>
                <a:latin typeface="Trebuchet MS"/>
                <a:cs typeface="Arial"/>
              </a:rPr>
              <a:t>eInfrastructure</a:t>
            </a:r>
            <a:r>
              <a:rPr lang="en-US" b="1" dirty="0">
                <a:solidFill>
                  <a:srgbClr val="000000"/>
                </a:solidFill>
                <a:latin typeface="Trebuchet MS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3403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ridPP_Liverpool_040914">
  <a:themeElements>
    <a:clrScheme name="GridPP_Liverpool_04091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idPP_Liverpool_040914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8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Trebuchet MS" pitchFamily="-108" charset="0"/>
            <a:ea typeface="Arial" pitchFamily="-108" charset="0"/>
            <a:cs typeface="Arial" pitchFamily="-108" charset="0"/>
          </a:defRPr>
        </a:defPPr>
      </a:lstStyle>
    </a:spDef>
    <a:lnDef>
      <a:spPr bwMode="auto">
        <a:noFill/>
        <a:ln w="31750" cap="flat" cmpd="sng" algn="ctr">
          <a:solidFill>
            <a:srgbClr val="FF0000"/>
          </a:solidFill>
          <a:prstDash val="solid"/>
          <a:round/>
          <a:headEnd type="none"/>
          <a:tailEnd type="none"/>
        </a:ln>
        <a:effectLst/>
      </a:spPr>
      <a:bodyPr/>
      <a:lstStyle/>
    </a:lnDef>
    <a:txDef>
      <a:spPr>
        <a:solidFill>
          <a:schemeClr val="bg1"/>
        </a:solidFill>
      </a:spPr>
      <a:bodyPr wrap="square" rtlCol="0">
        <a:spAutoFit/>
      </a:bodyPr>
      <a:lstStyle>
        <a:defPPr>
          <a:defRPr sz="1800" b="0" dirty="0" err="1" smtClean="0">
            <a:solidFill>
              <a:srgbClr val="000090"/>
            </a:solidFill>
          </a:defRPr>
        </a:defPPr>
      </a:lstStyle>
    </a:txDef>
  </a:objectDefaults>
  <a:extraClrSchemeLst>
    <a:extraClrScheme>
      <a:clrScheme name="GridPP_Liverpool_0409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_Liverpool_04091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_Liverpool_04091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_Liverpool_04091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_Liverpool_04091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_Liverpool_04091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_Liverpool_04091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_Liverpool_04091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_Liverpool_04091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_Liverpool_04091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_Liverpool_04091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_Liverpool_04091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GridPP_Liverpool_040914">
  <a:themeElements>
    <a:clrScheme name="GridPP_Liverpool_04091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idPP_Liverpool_040914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8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Trebuchet MS" pitchFamily="-108" charset="0"/>
            <a:ea typeface="Arial" pitchFamily="-108" charset="0"/>
            <a:cs typeface="Arial" pitchFamily="-108" charset="0"/>
          </a:defRPr>
        </a:defPPr>
      </a:lstStyle>
    </a:spDef>
    <a:lnDef>
      <a:spPr bwMode="auto">
        <a:noFill/>
        <a:ln w="31750" cap="flat" cmpd="sng" algn="ctr">
          <a:solidFill>
            <a:srgbClr val="FF0000"/>
          </a:solidFill>
          <a:prstDash val="solid"/>
          <a:round/>
          <a:headEnd type="none"/>
          <a:tailEnd type="none"/>
        </a:ln>
        <a:effectLst/>
      </a:spPr>
      <a:bodyPr/>
      <a:lstStyle/>
    </a:lnDef>
    <a:txDef>
      <a:spPr>
        <a:solidFill>
          <a:schemeClr val="bg1"/>
        </a:solidFill>
      </a:spPr>
      <a:bodyPr wrap="square" rtlCol="0">
        <a:spAutoFit/>
      </a:bodyPr>
      <a:lstStyle>
        <a:defPPr>
          <a:defRPr sz="1800" b="0" dirty="0" err="1" smtClean="0">
            <a:solidFill>
              <a:srgbClr val="000090"/>
            </a:solidFill>
          </a:defRPr>
        </a:defPPr>
      </a:lstStyle>
    </a:txDef>
  </a:objectDefaults>
  <a:extraClrSchemeLst>
    <a:extraClrScheme>
      <a:clrScheme name="GridPP_Liverpool_0409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_Liverpool_04091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_Liverpool_04091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_Liverpool_04091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_Liverpool_04091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_Liverpool_04091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_Liverpool_04091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_Liverpool_04091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_Liverpool_04091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_Liverpool_04091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_Liverpool_04091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_Liverpool_04091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FCB9905F2A5E4B9ECA24D3042DB80E" ma:contentTypeVersion="12" ma:contentTypeDescription="Create a new document." ma:contentTypeScope="" ma:versionID="2865e53dee0d55f1edd35675f3641533">
  <xsd:schema xmlns:xsd="http://www.w3.org/2001/XMLSchema" xmlns:xs="http://www.w3.org/2001/XMLSchema" xmlns:p="http://schemas.microsoft.com/office/2006/metadata/properties" xmlns:ns2="e54b9f5a-3be4-4eaf-be3d-5ffe53c56339" xmlns:ns3="119e7120-5f54-44f6-bd0c-43c0ee2febe6" targetNamespace="http://schemas.microsoft.com/office/2006/metadata/properties" ma:root="true" ma:fieldsID="a470925651128167700435be7d91b26d" ns2:_="" ns3:_="">
    <xsd:import namespace="e54b9f5a-3be4-4eaf-be3d-5ffe53c56339"/>
    <xsd:import namespace="119e7120-5f54-44f6-bd0c-43c0ee2febe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4b9f5a-3be4-4eaf-be3d-5ffe53c563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8c618b6-c82f-40cb-8816-5c015662a1b1}" ma:internalName="TaxCatchAll" ma:showField="CatchAllData" ma:web="e54b9f5a-3be4-4eaf-be3d-5ffe53c563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e7120-5f54-44f6-bd0c-43c0ee2feb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4b9f5a-3be4-4eaf-be3d-5ffe53c56339"/>
    <lcf76f155ced4ddcb4097134ff3c332f xmlns="119e7120-5f54-44f6-bd0c-43c0ee2febe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594663-6796-4DA5-B13D-73C1952793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4b9f5a-3be4-4eaf-be3d-5ffe53c56339"/>
    <ds:schemaRef ds:uri="119e7120-5f54-44f6-bd0c-43c0ee2feb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031493-19F9-493B-AD8B-1C67922BA3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193D23-A089-4AD4-8860-45AB39216D51}">
  <ds:schemaRefs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e54b9f5a-3be4-4eaf-be3d-5ffe53c56339"/>
    <ds:schemaRef ds:uri="http://schemas.openxmlformats.org/package/2006/metadata/core-properties"/>
    <ds:schemaRef ds:uri="119e7120-5f54-44f6-bd0c-43c0ee2feb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721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Aptos Display</vt:lpstr>
      <vt:lpstr>Arial</vt:lpstr>
      <vt:lpstr>Lucida Grande</vt:lpstr>
      <vt:lpstr>Times</vt:lpstr>
      <vt:lpstr>Trebuchet MS</vt:lpstr>
      <vt:lpstr>Wingdings</vt:lpstr>
      <vt:lpstr>Office Theme</vt:lpstr>
      <vt:lpstr>1_Blank Presentation</vt:lpstr>
      <vt:lpstr>GridPP_Liverpool_040914</vt:lpstr>
      <vt:lpstr>1_GridPP_Liverpool_040914</vt:lpstr>
      <vt:lpstr>IRIS 10th Birthday (Nearly?)</vt:lpstr>
      <vt:lpstr>UK-T0 Meeting: – 20th October 2015</vt:lpstr>
      <vt:lpstr>UKT0 – 2015 Attendees</vt:lpstr>
      <vt:lpstr>Talks:</vt:lpstr>
      <vt:lpstr>UK-T0 2015 Proposition</vt:lpstr>
      <vt:lpstr>UKT0 2015 Meeting - Actions</vt:lpstr>
      <vt:lpstr>18 December 2015: STFC Computing Strategic Review 2015 </vt:lpstr>
      <vt:lpstr>PowerPoint Presentation</vt:lpstr>
      <vt:lpstr>2018 Business Case £16M (£4M x 4 Years)</vt:lpstr>
      <vt:lpstr>Name Change – Thursday 10th May 2018</vt:lpstr>
      <vt:lpstr>Next Meeting – Proposed Theme - IMPACT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Sansum, Andrew (STFC,RAL,SC)</dc:creator>
  <cp:lastModifiedBy>Sansum, Andrew (STFC,RAL,SC)</cp:lastModifiedBy>
  <cp:revision>1</cp:revision>
  <dcterms:created xsi:type="dcterms:W3CDTF">2025-06-30T08:52:04Z</dcterms:created>
  <dcterms:modified xsi:type="dcterms:W3CDTF">2025-06-30T15:54:29Z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0x0101002DFCB9905F2A5E4B9ECA24D3042DB80E</vt:lpwstr>
  </property>
</Properties>
</file>