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8" r:id="rId5"/>
  </p:sldMasterIdLst>
  <p:notesMasterIdLst>
    <p:notesMasterId r:id="rId25"/>
  </p:notesMasterIdLst>
  <p:sldIdLst>
    <p:sldId id="257" r:id="rId6"/>
    <p:sldId id="490" r:id="rId7"/>
    <p:sldId id="508" r:id="rId8"/>
    <p:sldId id="512" r:id="rId9"/>
    <p:sldId id="514" r:id="rId10"/>
    <p:sldId id="515" r:id="rId11"/>
    <p:sldId id="516" r:id="rId12"/>
    <p:sldId id="517" r:id="rId13"/>
    <p:sldId id="518" r:id="rId14"/>
    <p:sldId id="519" r:id="rId15"/>
    <p:sldId id="495" r:id="rId16"/>
    <p:sldId id="520" r:id="rId17"/>
    <p:sldId id="521" r:id="rId18"/>
    <p:sldId id="522" r:id="rId19"/>
    <p:sldId id="523" r:id="rId20"/>
    <p:sldId id="524" r:id="rId21"/>
    <p:sldId id="509" r:id="rId22"/>
    <p:sldId id="273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4A7"/>
    <a:srgbClr val="626262"/>
    <a:srgbClr val="F08900"/>
    <a:srgbClr val="003088"/>
    <a:srgbClr val="FF6900"/>
    <a:srgbClr val="1E5DF8"/>
    <a:srgbClr val="FFFFFF"/>
    <a:srgbClr val="00BED5"/>
    <a:srgbClr val="C13D33"/>
    <a:srgbClr val="E94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034"/>
    <p:restoredTop sz="94218"/>
  </p:normalViewPr>
  <p:slideViewPr>
    <p:cSldViewPr snapToGrid="0" snapToObjects="1">
      <p:cViewPr varScale="1">
        <p:scale>
          <a:sx n="75" d="100"/>
          <a:sy n="75" d="100"/>
        </p:scale>
        <p:origin x="192" y="1152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7/1/25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6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4E673E-D996-03A3-C6AD-80BB1BD06FB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37543" y="5823636"/>
            <a:ext cx="1042406" cy="5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avid.crooks@stfc.ac.uk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ris.ac.uk/security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fc-editor.org/rfc/rfc2196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ncsc.gov.uk/collection/cyber-assessment-framework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275075" y="2856469"/>
            <a:ext cx="6189212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 Security</a:t>
            </a:r>
          </a:p>
          <a:p>
            <a:r>
              <a:rPr lang="en-US" sz="2400" b="1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 Collaboration meeting, Durham, </a:t>
            </a:r>
          </a:p>
          <a:p>
            <a:r>
              <a:rPr lang="en-US" sz="2400" b="1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</a:t>
            </a:r>
            <a:r>
              <a:rPr lang="en-US" sz="2400" b="1" spc="-15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b="1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5DDE97-B10F-1897-E9CD-33EA8C3EDEE9}"/>
              </a:ext>
            </a:extLst>
          </p:cNvPr>
          <p:cNvSpPr/>
          <p:nvPr/>
        </p:nvSpPr>
        <p:spPr>
          <a:xfrm>
            <a:off x="1275075" y="4546919"/>
            <a:ext cx="5745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Crooks</a:t>
            </a: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david.crooks@stfc.ac.uk</a:t>
            </a:r>
            <a:endParaRPr lang="en-GB" sz="2400" i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i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behalf of the IRIS Security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97E9D7-0C41-8387-003B-A4D066E59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750" y="5747248"/>
            <a:ext cx="1919124" cy="9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C2B8C-2E1D-A905-F3D6-8DA4D79AB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C4C436-8C69-3FA1-926B-38F1C403C07B}"/>
              </a:ext>
            </a:extLst>
          </p:cNvPr>
          <p:cNvSpPr/>
          <p:nvPr/>
        </p:nvSpPr>
        <p:spPr>
          <a:xfrm>
            <a:off x="416314" y="1387942"/>
            <a:ext cx="723681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Management + Supply Chain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this area as everything else follows from this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Intended outcomes from this work: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current posture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steps to improve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 understanding of needs in research computing context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7756B-A597-2377-28B8-142F49865EC6}"/>
              </a:ext>
            </a:extLst>
          </p:cNvPr>
          <p:cNvSpPr txBox="1"/>
          <p:nvPr/>
        </p:nvSpPr>
        <p:spPr>
          <a:xfrm>
            <a:off x="403341" y="345182"/>
            <a:ext cx="1168264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 Objective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57EE4-0735-F7E8-1EC8-5649ECD5EEF0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  <p:pic>
        <p:nvPicPr>
          <p:cNvPr id="3" name="Picture 2" descr="A diagram of security risk&#10;&#10;AI-generated content may be incorrect.">
            <a:extLst>
              <a:ext uri="{FF2B5EF4-FFF2-40B4-BE49-F238E27FC236}">
                <a16:creationId xmlns:a16="http://schemas.microsoft.com/office/drawing/2014/main" id="{0A5EC9A6-2CF9-ABC2-3D9B-59AE5E37A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591" b="50473"/>
          <a:stretch>
            <a:fillRect/>
          </a:stretch>
        </p:blipFill>
        <p:spPr>
          <a:xfrm>
            <a:off x="7909157" y="1952782"/>
            <a:ext cx="3434656" cy="349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06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107194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DRI Cybersecurity Workshop: 17/18 July, hosted in Bristol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Registrations now open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governance, risk and policy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Kick-off workshop for CAF A work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DRI Cybersecurity focus on Governance, risk, and skills and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long-term planning to improve overall posture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92843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 Cybersecurity Workshop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1EDB04-7D5B-F4EC-4AA1-AFC5AC99ACA2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B346F14-B8C9-06E0-9F48-769BCDAA8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960" y="3877843"/>
            <a:ext cx="2714591" cy="27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97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FDB5B4-9939-3BF3-FFF9-70324C452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F84A50-0CB8-C41F-F96C-B4F94D5163BB}"/>
              </a:ext>
            </a:extLst>
          </p:cNvPr>
          <p:cNvSpPr/>
          <p:nvPr/>
        </p:nvSpPr>
        <p:spPr>
          <a:xfrm>
            <a:off x="416314" y="1387942"/>
            <a:ext cx="107194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Alongside governance and risk, for me one of the most important activities with long-term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experiences: Thematic CERN School on Computing (Security)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run in 2022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 iteration this year, April 6-12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STFC at </a:t>
            </a:r>
            <a:r>
              <a:rPr lang="en-GB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Cosener’s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structure as other thematic schools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days, mix of lectures and exercises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Tutors from EGI CSIRT, CERN and STFC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2F1CEE-4382-2F90-1218-26D58B4FFBA1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and Training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83BAE2-A014-5CBF-8533-CB40FCD62EEA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</p:spTree>
    <p:extLst>
      <p:ext uri="{BB962C8B-B14F-4D97-AF65-F5344CB8AC3E}">
        <p14:creationId xmlns:p14="http://schemas.microsoft.com/office/powerpoint/2010/main" val="1134046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CB8681-5AA9-3775-A4F0-1CB367B56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7CC63C-9812-52E5-C092-D360FD01FE59}"/>
              </a:ext>
            </a:extLst>
          </p:cNvPr>
          <p:cNvSpPr/>
          <p:nvPr/>
        </p:nvSpPr>
        <p:spPr>
          <a:xfrm>
            <a:off x="416314" y="1387942"/>
            <a:ext cx="107194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Aimed at system managers expected to work with security in their day-to-day role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opposed to cybersecurity professionals – but typically have a small number of these as well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security lifecycle of a service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F66062-1569-7BA0-824A-13A411F4A00B}"/>
              </a:ext>
            </a:extLst>
          </p:cNvPr>
          <p:cNvSpPr txBox="1"/>
          <p:nvPr/>
        </p:nvSpPr>
        <p:spPr>
          <a:xfrm>
            <a:off x="403340" y="345182"/>
            <a:ext cx="770698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School on Security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72A54-77DA-5AA2-950D-5939994FCC45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52A9B1-5D84-B5F7-954F-5D8FC9A0A89C}"/>
              </a:ext>
            </a:extLst>
          </p:cNvPr>
          <p:cNvSpPr txBox="1"/>
          <p:nvPr/>
        </p:nvSpPr>
        <p:spPr>
          <a:xfrm>
            <a:off x="812398" y="3415587"/>
            <a:ext cx="8235463" cy="230832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management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architecture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AAI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Logging and Traceability</a:t>
            </a:r>
          </a:p>
          <a:p>
            <a:pPr lvl="1"/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Virtualisation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cloud security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security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Vulnerability management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security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Operations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operations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response management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response exercise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diagram of a circular diagram&#10;&#10;AI-generated content may be incorrect.">
            <a:extLst>
              <a:ext uri="{FF2B5EF4-FFF2-40B4-BE49-F238E27FC236}">
                <a16:creationId xmlns:a16="http://schemas.microsoft.com/office/drawing/2014/main" id="{947C8CCA-424D-C192-C951-1A76A79E0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861" y="3415587"/>
            <a:ext cx="3144139" cy="32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51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D78F34-6A5D-46CD-ABAC-4ED59EF89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65E717-C0B7-EFF9-13FD-F114C3B888FD}"/>
              </a:ext>
            </a:extLst>
          </p:cNvPr>
          <p:cNvSpPr/>
          <p:nvPr/>
        </p:nvSpPr>
        <p:spPr>
          <a:xfrm>
            <a:off x="416314" y="1387942"/>
            <a:ext cx="107194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person training very effective in delivering broad curriculum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team building within cohort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Impossible to scale this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approach this for IRIS?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 + Identify key topics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discussion tomorrow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additional external 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8D0A25-3E28-7DF5-CF95-F62E2A94E7F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training: IRIS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3A24F8-5AA6-346F-D568-8A9F6769C619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</p:spTree>
    <p:extLst>
      <p:ext uri="{BB962C8B-B14F-4D97-AF65-F5344CB8AC3E}">
        <p14:creationId xmlns:p14="http://schemas.microsoft.com/office/powerpoint/2010/main" val="7671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2C7591-710C-CDD3-DCD2-02299541B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DFDF3A7-414B-B3DD-2FE6-99C291435C9B}"/>
              </a:ext>
            </a:extLst>
          </p:cNvPr>
          <p:cNvSpPr/>
          <p:nvPr/>
        </p:nvSpPr>
        <p:spPr>
          <a:xfrm>
            <a:off x="416314" y="1387942"/>
            <a:ext cx="1071946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a flag for the future: IRIS does have a current set of security policies: 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www.iris.ac.uk/security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from earlier discussions that not everyone is aware of these – but also we’re approaching the point at which a review would make sense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also contemporaneous work in EGI/WLCG scope + AARC TREE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on this soon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E1787-5937-020D-ACF6-E776F45FC3A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topics: policy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54A41-F125-92C2-3F4D-CC783B791163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</p:spTree>
    <p:extLst>
      <p:ext uri="{BB962C8B-B14F-4D97-AF65-F5344CB8AC3E}">
        <p14:creationId xmlns:p14="http://schemas.microsoft.com/office/powerpoint/2010/main" val="2838140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A1E3E-B60A-2804-26BB-02C21AD26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47B03C-126F-58E0-095A-0630F9DA4412}"/>
              </a:ext>
            </a:extLst>
          </p:cNvPr>
          <p:cNvSpPr/>
          <p:nvPr/>
        </p:nvSpPr>
        <p:spPr>
          <a:xfrm>
            <a:off x="416314" y="1387942"/>
            <a:ext cx="107194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monitoring across IRIS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Site/organisation level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IRIS CSIRT work: what would benefit from coordinated 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SOC Hackathon: Bucharest, 15-17 September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attendance possible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where we could encourage additional IRIS/</a:t>
            </a:r>
            <a:r>
              <a:rPr lang="en-GB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GridPP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DiRAC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 in this area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focus this time on growing toolset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David afterwards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vulnerability risk assessments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 Software Vulnerability group looking at future developments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important for IRIS/DRI scopes to best understand how to contribute </a:t>
            </a:r>
            <a:r>
              <a:rPr lang="en-GB" sz="20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this work</a:t>
            </a: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F285F-A7C2-27D5-EE07-67E4C88D2FE5}"/>
              </a:ext>
            </a:extLst>
          </p:cNvPr>
          <p:cNvSpPr txBox="1"/>
          <p:nvPr/>
        </p:nvSpPr>
        <p:spPr>
          <a:xfrm>
            <a:off x="403341" y="345182"/>
            <a:ext cx="1033092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topics: operational security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4FDE7A-0F22-D7BC-E7B4-E9DFE5B7A003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</p:spTree>
    <p:extLst>
      <p:ext uri="{BB962C8B-B14F-4D97-AF65-F5344CB8AC3E}">
        <p14:creationId xmlns:p14="http://schemas.microsoft.com/office/powerpoint/2010/main" val="1407003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107194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err="1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0" y="345182"/>
            <a:ext cx="862945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8213F7-197B-9B6F-9753-30A273E526E7}"/>
              </a:ext>
            </a:extLst>
          </p:cNvPr>
          <p:cNvSpPr/>
          <p:nvPr/>
        </p:nvSpPr>
        <p:spPr>
          <a:xfrm>
            <a:off x="403340" y="1387942"/>
            <a:ext cx="107194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continued high risk environment, security governance and risk management are key areas for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impact for IRIS: engage with broader DRI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and training vital additional strand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B4894-284C-AB65-FE5C-55FEBCFF10F7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</p:spTree>
    <p:extLst>
      <p:ext uri="{BB962C8B-B14F-4D97-AF65-F5344CB8AC3E}">
        <p14:creationId xmlns:p14="http://schemas.microsoft.com/office/powerpoint/2010/main" val="506771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0740"/>
            <a:ext cx="12192000" cy="5107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5868509"/>
            <a:ext cx="440215" cy="4402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535081" y="5904254"/>
            <a:ext cx="1878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STFC_Matters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805525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049" y="5868508"/>
            <a:ext cx="444002" cy="437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494" y="5865567"/>
            <a:ext cx="440215" cy="44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1014848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6A358-CF8A-9741-9C85-A77CCE375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9538" y="2813050"/>
            <a:ext cx="74422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DB885-21B5-F244-A9B6-E73EA79D1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538" y="2851150"/>
            <a:ext cx="6934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107194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status the same: high, persistent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Considerable focus on compliance → Risk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Organisational focus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err="1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2FAC3E-AD61-46EC-65DB-5FA408684BED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</p:spTree>
    <p:extLst>
      <p:ext uri="{BB962C8B-B14F-4D97-AF65-F5344CB8AC3E}">
        <p14:creationId xmlns:p14="http://schemas.microsoft.com/office/powerpoint/2010/main" val="3392783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7BFE5A-7C82-E244-83C3-A634D5C30E22}"/>
              </a:ext>
            </a:extLst>
          </p:cNvPr>
          <p:cNvSpPr/>
          <p:nvPr/>
        </p:nvSpPr>
        <p:spPr>
          <a:xfrm>
            <a:off x="416314" y="1387942"/>
            <a:ext cx="1071946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last time: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“professionalisation” of IRIS Security Team towards IRIS CSIRT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RFC 2350 + SIM3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 for Computer Security Incident Response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is ongoing, focused on RFC 2350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elements of a CSIRT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 err="1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IRIS Security Team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5E41D0-899F-9797-27D4-BD98D385B645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</p:spTree>
    <p:extLst>
      <p:ext uri="{BB962C8B-B14F-4D97-AF65-F5344CB8AC3E}">
        <p14:creationId xmlns:p14="http://schemas.microsoft.com/office/powerpoint/2010/main" val="118178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CF988-BC0E-2B2F-F5EF-061B772B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67B575-7BC8-3123-3AE4-E9B7D61CEDC6}"/>
              </a:ext>
            </a:extLst>
          </p:cNvPr>
          <p:cNvSpPr/>
          <p:nvPr/>
        </p:nvSpPr>
        <p:spPr>
          <a:xfrm>
            <a:off x="416314" y="1387942"/>
            <a:ext cx="107194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recent work focuses on underpinning “security checklist” for sites, stemming from work for </a:t>
            </a:r>
            <a:r>
              <a:rPr lang="en-GB" sz="24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GridPP</a:t>
            </a: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Partly following longstanding appetite for “security baseline” from sites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using existing work and materials but identify key elements for our environment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 to extend this to IRIS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“Living document”, mature over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 to local policies and procedures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an RFC for security handbooks!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RFC2196</a:t>
            </a: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obvious technology anachronisms, but useful basis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C4046-EC94-C450-C5D7-616A1422BC0E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Handbooks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BCC4BA-E5C4-DB2F-91EE-380AE262A85D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</p:spTree>
    <p:extLst>
      <p:ext uri="{BB962C8B-B14F-4D97-AF65-F5344CB8AC3E}">
        <p14:creationId xmlns:p14="http://schemas.microsoft.com/office/powerpoint/2010/main" val="2681664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E0865A-B2E7-02D0-A792-4BD4A4F87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39F2CF-EACD-49BF-233C-CA5E5D1CD1DE}"/>
              </a:ext>
            </a:extLst>
          </p:cNvPr>
          <p:cNvSpPr/>
          <p:nvPr/>
        </p:nvSpPr>
        <p:spPr>
          <a:xfrm>
            <a:off x="416314" y="1387942"/>
            <a:ext cx="63434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many organisations to be undergoing cybersecurity reviews at this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DRI context, drive to focus on 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NCSC Cyber Assessment Framework (CAF)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“lingua franca”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sites are undergoing such activity? </a:t>
            </a: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3F3D6-BA0D-F73E-0C97-449828065947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 reviews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6F3345-8BCE-94BE-E161-2A2F0B25696C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  <p:pic>
        <p:nvPicPr>
          <p:cNvPr id="4" name="Picture 3" descr="A diagram of security risk&#10;&#10;AI-generated content may be incorrect.">
            <a:extLst>
              <a:ext uri="{FF2B5EF4-FFF2-40B4-BE49-F238E27FC236}">
                <a16:creationId xmlns:a16="http://schemas.microsoft.com/office/drawing/2014/main" id="{8332FA9F-65EF-9D86-1D6E-FF68B0E6C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917" y="2142835"/>
            <a:ext cx="4286802" cy="426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34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FC8534-73E7-9D46-8316-F62F3849B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3233DC-1FDB-CBD5-EA2B-4A9FB0E39241}"/>
              </a:ext>
            </a:extLst>
          </p:cNvPr>
          <p:cNvSpPr/>
          <p:nvPr/>
        </p:nvSpPr>
        <p:spPr>
          <a:xfrm>
            <a:off x="416314" y="1387942"/>
            <a:ext cx="63434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Tier1 CAF assessment now complete, including both internal and external assessments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conclusion: a full assessment, with over 200 indicators of good practice, is a heavyweight process: up to months of 20%-50% FTE for assessment team</a:t>
            </a: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78946-F2E9-E01D-5068-6BB36003515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Tier1 CAF outcomes [1]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B5F92-D49A-A1DB-60DB-8A55BC2B37F5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  <p:pic>
        <p:nvPicPr>
          <p:cNvPr id="4" name="Picture 3" descr="A diagram of security risk&#10;&#10;AI-generated content may be incorrect.">
            <a:extLst>
              <a:ext uri="{FF2B5EF4-FFF2-40B4-BE49-F238E27FC236}">
                <a16:creationId xmlns:a16="http://schemas.microsoft.com/office/drawing/2014/main" id="{6AC6AE0F-3ADE-5E2B-81FA-635F98AAB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917" y="2142835"/>
            <a:ext cx="4286802" cy="426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85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C0ED3D-B657-6788-9AF0-A1740869F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BD85D9-D2C1-194E-653B-54647FAD5DBA}"/>
              </a:ext>
            </a:extLst>
          </p:cNvPr>
          <p:cNvSpPr/>
          <p:nvPr/>
        </p:nvSpPr>
        <p:spPr>
          <a:xfrm>
            <a:off x="416314" y="1387942"/>
            <a:ext cx="634348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outcomes from external assessors fall into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Topics which may be specific to research environment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work for Tier1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best focused at higher level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800195-7543-10C5-99EB-35CB4B56D3DB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Tier1 CAF outcomes [2]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F3902-DE5A-AC86-49C3-B86ECEDA7023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  <p:pic>
        <p:nvPicPr>
          <p:cNvPr id="4" name="Picture 3" descr="A diagram of security risk&#10;&#10;AI-generated content may be incorrect.">
            <a:extLst>
              <a:ext uri="{FF2B5EF4-FFF2-40B4-BE49-F238E27FC236}">
                <a16:creationId xmlns:a16="http://schemas.microsoft.com/office/drawing/2014/main" id="{887BC74C-77D3-2EED-59D3-0CCCAB43C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917" y="2142835"/>
            <a:ext cx="4286802" cy="426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84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FCA817-A179-9337-44F9-133653BA4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BF8D16-EC0C-1818-D079-25639E426876}"/>
              </a:ext>
            </a:extLst>
          </p:cNvPr>
          <p:cNvSpPr/>
          <p:nvPr/>
        </p:nvSpPr>
        <p:spPr>
          <a:xfrm>
            <a:off x="416314" y="1387942"/>
            <a:ext cx="93240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higher level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 for governance, risk management and assurance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be common thread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process to identify most effective approach </a:t>
            </a: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DB544-E367-27D1-4B46-A8F8BA028B9D}"/>
              </a:ext>
            </a:extLst>
          </p:cNvPr>
          <p:cNvSpPr txBox="1"/>
          <p:nvPr/>
        </p:nvSpPr>
        <p:spPr>
          <a:xfrm>
            <a:off x="403341" y="345182"/>
            <a:ext cx="1018514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 Governance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A8B850-69BC-A024-F715-21D2DA612D6F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</p:spTree>
    <p:extLst>
      <p:ext uri="{BB962C8B-B14F-4D97-AF65-F5344CB8AC3E}">
        <p14:creationId xmlns:p14="http://schemas.microsoft.com/office/powerpoint/2010/main" val="1951159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22A126-3DF8-A0C4-8A14-AA33CF183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203EE3-FE65-5DD1-1410-740FE5B1FA0A}"/>
              </a:ext>
            </a:extLst>
          </p:cNvPr>
          <p:cNvSpPr/>
          <p:nvPr/>
        </p:nvSpPr>
        <p:spPr>
          <a:xfrm>
            <a:off x="416314" y="1387942"/>
            <a:ext cx="93240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this look like at an infrastructure level?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of work this summer under the aegis of DRI Cybersecurity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Invitation for infrastructures/participating organisations to perform lightweight CAF assessment (contributing outcome level, </a:t>
            </a:r>
            <a:r>
              <a:rPr lang="en-GB" sz="24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full assessment)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Followed by in-depth workshops to dig into Objective A: Governance and Risk Management</a:t>
            </a: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082C9-8767-F99B-94A0-0F88C2929774}"/>
              </a:ext>
            </a:extLst>
          </p:cNvPr>
          <p:cNvSpPr txBox="1"/>
          <p:nvPr/>
        </p:nvSpPr>
        <p:spPr>
          <a:xfrm>
            <a:off x="403341" y="345182"/>
            <a:ext cx="1168264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 Governance for Infrastructures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48E401-3DAF-5831-2156-9C35215C8C85}"/>
              </a:ext>
            </a:extLst>
          </p:cNvPr>
          <p:cNvSpPr txBox="1"/>
          <p:nvPr/>
        </p:nvSpPr>
        <p:spPr>
          <a:xfrm>
            <a:off x="4282843" y="6405326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IRIS Collaboration meeting, July 2025</a:t>
            </a:r>
          </a:p>
        </p:txBody>
      </p:sp>
    </p:spTree>
    <p:extLst>
      <p:ext uri="{BB962C8B-B14F-4D97-AF65-F5344CB8AC3E}">
        <p14:creationId xmlns:p14="http://schemas.microsoft.com/office/powerpoint/2010/main" val="3791870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01D3E"/>
      </a:dk1>
      <a:lt1>
        <a:srgbClr val="FFFFFF"/>
      </a:lt1>
      <a:dk2>
        <a:srgbClr val="FFFFFF"/>
      </a:dk2>
      <a:lt2>
        <a:srgbClr val="FFFFFF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646d20-2591-4897-979a-12ac5f348ea0">
      <Terms xmlns="http://schemas.microsoft.com/office/infopath/2007/PartnerControls"/>
    </lcf76f155ced4ddcb4097134ff3c332f>
    <TaxCatchAll xmlns="2e24dfb7-a69e-40eb-b94f-44b9ca9c25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50D9C1E5C8444EA140DC9D90F911A4" ma:contentTypeVersion="13" ma:contentTypeDescription="Create a new document." ma:contentTypeScope="" ma:versionID="bddcebeccb408aa1b67768d20701118a">
  <xsd:schema xmlns:xsd="http://www.w3.org/2001/XMLSchema" xmlns:xs="http://www.w3.org/2001/XMLSchema" xmlns:p="http://schemas.microsoft.com/office/2006/metadata/properties" xmlns:ns2="aa646d20-2591-4897-979a-12ac5f348ea0" xmlns:ns3="834c96a2-eb0c-4033-b35f-0261faddef2d" xmlns:ns4="2e24dfb7-a69e-40eb-b94f-44b9ca9c25ed" targetNamespace="http://schemas.microsoft.com/office/2006/metadata/properties" ma:root="true" ma:fieldsID="667b4e037ccc8bf10d0e1d5a0f22f67e" ns2:_="" ns3:_="" ns4:_="">
    <xsd:import namespace="aa646d20-2591-4897-979a-12ac5f348ea0"/>
    <xsd:import namespace="834c96a2-eb0c-4033-b35f-0261faddef2d"/>
    <xsd:import namespace="2e24dfb7-a69e-40eb-b94f-44b9ca9c25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646d20-2591-4897-979a-12ac5f348e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f5dd817-92c5-4985-aefa-795407915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96a2-eb0c-4033-b35f-0261faddef2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4dfb7-a69e-40eb-b94f-44b9ca9c25e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9ed5b63-0131-4ace-bf46-6cdcdbaff1d9}" ma:internalName="TaxCatchAll" ma:showField="CatchAllData" ma:web="834c96a2-eb0c-4033-b35f-0261fadde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40531C-9D3A-470A-B6FC-2A8418CDBF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2530D9-2DD1-4055-8F1E-642FE1FEB41B}">
  <ds:schemaRefs>
    <ds:schemaRef ds:uri="aa646d20-2591-4897-979a-12ac5f348ea0"/>
    <ds:schemaRef ds:uri="834c96a2-eb0c-4033-b35f-0261faddef2d"/>
    <ds:schemaRef ds:uri="http://www.w3.org/XML/1998/namespace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e24dfb7-a69e-40eb-b94f-44b9ca9c25ed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A8CEEE5-5243-495E-A87B-2301849417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646d20-2591-4897-979a-12ac5f348ea0"/>
    <ds:schemaRef ds:uri="834c96a2-eb0c-4033-b35f-0261faddef2d"/>
    <ds:schemaRef ds:uri="2e24dfb7-a69e-40eb-b94f-44b9ca9c25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11896</TotalTime>
  <Words>1045</Words>
  <Application>Microsoft Macintosh PowerPoint</Application>
  <PresentationFormat>Widescreen</PresentationFormat>
  <Paragraphs>174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Regular</vt:lpstr>
      <vt:lpstr>Office Theme</vt:lpstr>
      <vt:lpstr>MASTER 2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Crooks, David (STFC,RAL,SC)</cp:lastModifiedBy>
  <cp:revision>203</cp:revision>
  <cp:lastPrinted>2025-07-01T11:01:26Z</cp:lastPrinted>
  <dcterms:created xsi:type="dcterms:W3CDTF">2019-09-17T08:04:08Z</dcterms:created>
  <dcterms:modified xsi:type="dcterms:W3CDTF">2025-07-01T15:39:26Z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0x0101009450D9C1E5C8444EA140DC9D90F911A4</vt:lpwstr>
  </property>
</Properties>
</file>