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b878f4774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6b878f4774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6b878f47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6b878f47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6b878f477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6b878f4774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6b8d5860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6b8d5860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6b8d58600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6b8d58600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6b878f477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6b878f477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6b8d58600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6b8d58600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6b878f4774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6b878f4774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b0c2e3d5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b0c2e3d5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6c315f61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6c315f61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6c315f6164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6c315f6164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62a46a21d9_9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62a46a21d9_9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62a46a21d9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62a46a21d9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6c315f616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6c315f616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2a46a21d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2a46a21d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b878f477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6b878f477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2900" y="4663225"/>
            <a:ext cx="152824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ccp4-big-logo2-transpar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25" y="4663225"/>
            <a:ext cx="1026168" cy="39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" name="Google Shape;22;p4" descr="ccp4-big-logo2-transpar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5425" y="4663225"/>
            <a:ext cx="102616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2900" y="4663225"/>
            <a:ext cx="1528248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://ccp4.cloud.ac.u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loud.ccp4.ac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/>
              <a:t>Towards Efficient Workflows with STFC and CCP4 Cloud</a:t>
            </a:r>
            <a:endParaRPr sz="4100"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48"/>
              <a:t>Ville Uski, CCP4, STFC</a:t>
            </a:r>
            <a:endParaRPr sz="3948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IRIS collaboration meeting, 2nd July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Resource usage patterns</a:t>
            </a:r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61503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Peaks and idle times: Static cluster deployments often lead to either underutilization (wasted resources/cost) or insufficient capacity (jobs waiting)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Most tasks run fast but complex workflows can lead to serious number crunching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Motivation for dynamic resource allocation</a:t>
            </a:r>
            <a:endParaRPr/>
          </a:p>
        </p:txBody>
      </p:sp>
      <p:pic>
        <p:nvPicPr>
          <p:cNvPr id="136" name="Google Shape;136;p23" title="PXL_20250701_14030384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2375" y="2294326"/>
            <a:ext cx="1454924" cy="2586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ElastiCluster </a:t>
            </a: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github.com/elasticluster/elasticluster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from University of Zurich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creates ‘elastic’ HPC clusters of VMs on the cloud and configure them with Ansible.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INI-style configuration file to define cluster templates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Allows resizing, but this is slow and hard to automate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Auto-scaling with OpenStack Heat?</a:t>
            </a:r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17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“Heat is the core orchestration engine in OpenStack that manages the lifecycle of cloud resources, including virtual machines.”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Heat templates define scaling policies that specify the conditions under which instances should be added or removed.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But it didn’t work. </a:t>
            </a: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55950"/>
            <a:ext cx="48768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7975" y="2445348"/>
            <a:ext cx="6034575" cy="91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/>
          <p:nvPr/>
        </p:nvSpPr>
        <p:spPr>
          <a:xfrm>
            <a:off x="8434075" y="2412907"/>
            <a:ext cx="798175" cy="1089475"/>
          </a:xfrm>
          <a:custGeom>
            <a:avLst/>
            <a:gdLst/>
            <a:ahLst/>
            <a:cxnLst/>
            <a:rect l="l" t="t" r="r" b="b"/>
            <a:pathLst>
              <a:path w="31927" h="43579" extrusionOk="0">
                <a:moveTo>
                  <a:pt x="0" y="2460"/>
                </a:moveTo>
                <a:cubicBezTo>
                  <a:pt x="2413" y="10502"/>
                  <a:pt x="4399" y="18667"/>
                  <a:pt x="6433" y="26813"/>
                </a:cubicBezTo>
                <a:cubicBezTo>
                  <a:pt x="7299" y="30282"/>
                  <a:pt x="2754" y="34316"/>
                  <a:pt x="4595" y="37382"/>
                </a:cubicBezTo>
                <a:cubicBezTo>
                  <a:pt x="8557" y="43981"/>
                  <a:pt x="23302" y="46084"/>
                  <a:pt x="27570" y="39679"/>
                </a:cubicBezTo>
                <a:cubicBezTo>
                  <a:pt x="29709" y="36470"/>
                  <a:pt x="27223" y="31641"/>
                  <a:pt x="28948" y="28192"/>
                </a:cubicBezTo>
                <a:cubicBezTo>
                  <a:pt x="30055" y="25979"/>
                  <a:pt x="32574" y="23616"/>
                  <a:pt x="31705" y="21299"/>
                </a:cubicBezTo>
                <a:cubicBezTo>
                  <a:pt x="31097" y="19676"/>
                  <a:pt x="28029" y="19356"/>
                  <a:pt x="28029" y="17623"/>
                </a:cubicBezTo>
                <a:cubicBezTo>
                  <a:pt x="28029" y="11761"/>
                  <a:pt x="26201" y="5226"/>
                  <a:pt x="22056" y="1081"/>
                </a:cubicBezTo>
                <a:cubicBezTo>
                  <a:pt x="19995" y="-980"/>
                  <a:pt x="16239" y="622"/>
                  <a:pt x="13325" y="622"/>
                </a:cubicBezTo>
                <a:cubicBezTo>
                  <a:pt x="8518" y="622"/>
                  <a:pt x="0" y="1329"/>
                  <a:pt x="0" y="6136"/>
                </a:cubicBezTo>
                <a:cubicBezTo>
                  <a:pt x="0" y="6479"/>
                  <a:pt x="460" y="7398"/>
                  <a:pt x="460" y="7055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Terraform 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infrastructure-as-code tool from that enables the automation of infrastructure deployments and management</a:t>
            </a: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378850" y="2712950"/>
            <a:ext cx="181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Packer </a:t>
            </a:r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378850" y="3490150"/>
            <a:ext cx="8520600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infrastructure-as-code tool that automates the creation of VM images</a:t>
            </a:r>
            <a:endParaRPr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327825" y="363775"/>
            <a:ext cx="735200" cy="7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5850" y="2652988"/>
            <a:ext cx="692625" cy="69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 title="hashicorp-seek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7225" y="141522"/>
            <a:ext cx="1890800" cy="51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Slurm’s power saving parameters</a:t>
            </a: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ResumeProgram: Path to a custom script executed when Slurm needs to power up a cloud node.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SuspendProgram: Path to a custom script executed when Slurm decides an idle node can be powered down.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ResumeTimeout &amp; SuspendTimeout: Maximum time Slurm waits for script completion/node readiness.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SuspendTime: Duration a node must be idle before Slurm considers it for suspension.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Auto-Scaling with Slurm and Terraform</a:t>
            </a:r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‘Hybrid’ solution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Terraform to provision and configure static infrastructure in OpenStack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custom scripts that interact directly with OpenStack APIs for dynamic compute node management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Packer to create and update base compute node images with the latest CCP4 suite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Autoscaling Workflow</a:t>
            </a:r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CCP4 Cloud submits a new task to a number cruncher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Slurm needs resources; it executes ResumeProgram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ResumeProgram calls the OpenStack Nova API to create node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OpenStack provisions the VM. cloud-init configures a Slurm compute node, which registers itself with slurmctld via scontrol update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Job execution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Job completion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Suspend trigger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Instance deletion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Current Status</a:t>
            </a: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CCP4 Cloud has implemented automated workflows and allow custom ones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DataLink is in production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Terraform-powered auto-scaling cluster still in ‘dev’ stage but looks promising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265750" y="146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Macromolecular crystallography (MX)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425" y="881975"/>
            <a:ext cx="3561876" cy="426152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6180300" y="971425"/>
            <a:ext cx="2963700" cy="3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the gold standard for determining 3D structures of proteins and other biological molecules.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enables insights into how proteins function, how drugs bind, and how to design better therapeutics.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3" name="Google Shape;73;p15" title="1GZX_Haemoglobi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98325"/>
            <a:ext cx="2393224" cy="239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 idx="4294967295"/>
          </p:nvPr>
        </p:nvSpPr>
        <p:spPr>
          <a:xfrm>
            <a:off x="2563900" y="224825"/>
            <a:ext cx="60087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Software for Macromolecular X-Ray Crystallography since 1979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79" y="371929"/>
            <a:ext cx="1872375" cy="7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311700" y="4113225"/>
            <a:ext cx="70575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444444"/>
                </a:solidFill>
                <a:highlight>
                  <a:schemeClr val="lt1"/>
                </a:highlight>
              </a:rPr>
              <a:t>CCP4 is supported by the Biotechnology and Biological Sciences Research Council (BBSRC) and the industrial income. </a:t>
            </a:r>
            <a:endParaRPr sz="1300">
              <a:solidFill>
                <a:srgbClr val="444444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9200" y="3990200"/>
            <a:ext cx="1727751" cy="87017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311700" y="1502200"/>
            <a:ext cx="6142200" cy="12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is used for solving structures of macromolecules: proteins, carbohydrates, lipids, RNAs, DNAs.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Implement many complementary algorithms for all stages of the structure solution.  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458374" y="2809525"/>
            <a:ext cx="1347226" cy="111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6">
            <a:alphaModFix/>
          </a:blip>
          <a:srcRect l="17273" t="17273"/>
          <a:stretch/>
        </p:blipFill>
        <p:spPr>
          <a:xfrm>
            <a:off x="6167973" y="2967385"/>
            <a:ext cx="1005200" cy="8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39575" y="2847364"/>
            <a:ext cx="1133025" cy="92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 title="image_2025-07-01_21233375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43950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Evolving Landscape of MX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AlphaFold and multi-crystal experiments have made structure prediction more accessible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But modern beamlines collect data faster than traditional software can handle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High throughput requires scalable, automated solutions.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-639850" y="550550"/>
            <a:ext cx="4038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CCP4 Cloud</a:t>
            </a:r>
            <a:endParaRPr sz="2900"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4566" y="64275"/>
            <a:ext cx="2308934" cy="17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71975" y="1756400"/>
            <a:ext cx="8520600" cy="17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/>
              <a:t>Web-based platform for solving macromolecu</a:t>
            </a:r>
            <a:r>
              <a:rPr lang="en-GB"/>
              <a:t>lar </a:t>
            </a:r>
            <a:r>
              <a:rPr lang="en-GB" sz="1800"/>
              <a:t>structures from X-ray data.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/>
              <a:t>Built on CCP4 suite with cloud-native, automated workflows.</a:t>
            </a:r>
            <a:endParaRPr sz="180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4"/>
              </a:rPr>
              <a:t>c</a:t>
            </a:r>
            <a:r>
              <a:rPr lang="en-GB" u="sng">
                <a:solidFill>
                  <a:schemeClr val="hlink"/>
                </a:solidFill>
                <a:hlinkClick r:id="rId4"/>
              </a:rPr>
              <a:t>cp4.cloud.ac.uk</a:t>
            </a:r>
            <a:r>
              <a:rPr lang="en-GB"/>
              <a:t> is an instance of CCP4 Cloud run by us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4425" y="132025"/>
            <a:ext cx="1308150" cy="130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CCP4 Cloud: Number crunchers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/>
              <a:t>When users start new tasks (or workflows) on the CCP4 Cloud front-end, tasks are sent to run on ‘number crunchers’.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NC’s are daemon processes on remote servers, submitting to a job scheduling system, such as Slurm.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cloud.ccp4.ac.uk</a:t>
            </a:r>
            <a:r>
              <a:rPr lang="en-GB"/>
              <a:t> uses several number crunchers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ccp4 servers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Virtual CPU cluster in STFC Cloud (RAL cloud)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Virtual GPU cluster in STFC Cloud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From Manual Pipelines to Automated Workflows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53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CCP4 Cloud features: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Predefined workflows for structure solution.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Custom workflows via WScript for tailored experiments.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Integration with beamlines and remote data collection.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Benefits: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Reduces manual intervention.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Enables reproducibility and scalability.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Supports both novice and expert users.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9275" y="1017728"/>
            <a:ext cx="3549975" cy="12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7350" y="2823776"/>
            <a:ext cx="4089502" cy="19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263475" y="205975"/>
            <a:ext cx="64551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DataLink: Connecting data sources with CCP4 Cloud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650" y="1750453"/>
            <a:ext cx="4267201" cy="2335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625" y="1200279"/>
            <a:ext cx="3807401" cy="194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57000" y="86317"/>
            <a:ext cx="742600" cy="101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7050" y="1163906"/>
            <a:ext cx="822550" cy="16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17</Slides>
  <Notes>17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Simple Light</vt:lpstr>
      <vt:lpstr>Towards Efficient Workflows with STFC and CCP4 Cloud</vt:lpstr>
      <vt:lpstr>Macromolecular crystallography (MX)</vt:lpstr>
      <vt:lpstr>Software for Macromolecular X-Ray Crystallography since 1979</vt:lpstr>
      <vt:lpstr>PowerPoint Presentation</vt:lpstr>
      <vt:lpstr>The Evolving Landscape of MX</vt:lpstr>
      <vt:lpstr>CCP4 Cloud</vt:lpstr>
      <vt:lpstr>CCP4 Cloud: Number crunchers</vt:lpstr>
      <vt:lpstr>From Manual Pipelines to Automated Workflows</vt:lpstr>
      <vt:lpstr>DataLink: Connecting data sources with CCP4 Cloud</vt:lpstr>
      <vt:lpstr>Resource usage patterns</vt:lpstr>
      <vt:lpstr>ElastiCluster </vt:lpstr>
      <vt:lpstr>Auto-scaling with OpenStack Heat?</vt:lpstr>
      <vt:lpstr>Terraform </vt:lpstr>
      <vt:lpstr>Slurm’s power saving parameters</vt:lpstr>
      <vt:lpstr>Auto-Scaling with Slurm and Terraform</vt:lpstr>
      <vt:lpstr>Autoscaling Workflow</vt:lpstr>
      <vt:lpstr>Current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2025-07-02T08:30:38Z</dcterms:modified>
</cp:coreProperties>
</file>