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7"/>
  </p:notesMasterIdLst>
  <p:sldIdLst>
    <p:sldId id="257" r:id="rId5"/>
    <p:sldId id="259" r:id="rId6"/>
    <p:sldId id="273" r:id="rId7"/>
    <p:sldId id="260" r:id="rId8"/>
    <p:sldId id="266" r:id="rId9"/>
    <p:sldId id="267" r:id="rId10"/>
    <p:sldId id="268" r:id="rId11"/>
    <p:sldId id="269" r:id="rId12"/>
    <p:sldId id="271" r:id="rId13"/>
    <p:sldId id="270" r:id="rId14"/>
    <p:sldId id="276" r:id="rId15"/>
    <p:sldId id="275" r:id="rId16"/>
  </p:sldIdLst>
  <p:sldSz cx="12496800" cy="7035800"/>
  <p:notesSz cx="12496800" cy="70358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400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7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C3C5"/>
    <a:srgbClr val="0A2033"/>
    <a:srgbClr val="FF5B2B"/>
    <a:srgbClr val="00F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232" autoAdjust="0"/>
  </p:normalViewPr>
  <p:slideViewPr>
    <p:cSldViewPr snapToGrid="0">
      <p:cViewPr varScale="1">
        <p:scale>
          <a:sx n="51" d="100"/>
          <a:sy n="51" d="100"/>
        </p:scale>
        <p:origin x="1184" y="36"/>
      </p:cViewPr>
      <p:guideLst>
        <p:guide orient="horz" pos="1400"/>
        <p:guide pos="384"/>
        <p:guide orient="horz" pos="7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iq Umar" userId="5ea62270-09f1-4f4f-9431-fe46f952b313" providerId="ADAL" clId="{4CD6BFD4-6417-4B89-832F-BD9C3FC3A5AE}"/>
    <pc:docChg chg="modSld">
      <pc:chgData name="Tariq Umar" userId="5ea62270-09f1-4f4f-9431-fe46f952b313" providerId="ADAL" clId="{4CD6BFD4-6417-4B89-832F-BD9C3FC3A5AE}" dt="2025-09-14T14:12:19.957" v="2" actId="403"/>
      <pc:docMkLst>
        <pc:docMk/>
      </pc:docMkLst>
      <pc:sldChg chg="modSp mod">
        <pc:chgData name="Tariq Umar" userId="5ea62270-09f1-4f4f-9431-fe46f952b313" providerId="ADAL" clId="{4CD6BFD4-6417-4B89-832F-BD9C3FC3A5AE}" dt="2025-09-14T14:12:19.957" v="2" actId="403"/>
        <pc:sldMkLst>
          <pc:docMk/>
          <pc:sldMk cId="0" sldId="257"/>
        </pc:sldMkLst>
        <pc:spChg chg="mod">
          <ac:chgData name="Tariq Umar" userId="5ea62270-09f1-4f4f-9431-fe46f952b313" providerId="ADAL" clId="{4CD6BFD4-6417-4B89-832F-BD9C3FC3A5AE}" dt="2025-09-14T14:12:19.957" v="2" actId="403"/>
          <ac:spMkLst>
            <pc:docMk/>
            <pc:sldMk cId="0" sldId="257"/>
            <ac:spMk id="3" creationId="{00000000-0000-0000-0000-000000000000}"/>
          </ac:spMkLst>
        </pc:spChg>
      </pc:sldChg>
    </pc:docChg>
  </pc:docChgLst>
  <pc:docChgLst>
    <pc:chgData name="Tariq Umar" userId="5ea62270-09f1-4f4f-9431-fe46f952b313" providerId="ADAL" clId="{BDD14493-09F5-4BC1-9FC8-EA4306F8481F}"/>
    <pc:docChg chg="undo custSel addSld delSld modSld">
      <pc:chgData name="Tariq Umar" userId="5ea62270-09f1-4f4f-9431-fe46f952b313" providerId="ADAL" clId="{BDD14493-09F5-4BC1-9FC8-EA4306F8481F}" dt="2025-09-07T11:03:54.595" v="385" actId="20578"/>
      <pc:docMkLst>
        <pc:docMk/>
      </pc:docMkLst>
      <pc:sldChg chg="addSp delSp modSp mod modNotesTx">
        <pc:chgData name="Tariq Umar" userId="5ea62270-09f1-4f4f-9431-fe46f952b313" providerId="ADAL" clId="{BDD14493-09F5-4BC1-9FC8-EA4306F8481F}" dt="2025-09-07T10:35:56.462" v="106" actId="20577"/>
        <pc:sldMkLst>
          <pc:docMk/>
          <pc:sldMk cId="0" sldId="257"/>
        </pc:sldMkLst>
        <pc:spChg chg="mod">
          <ac:chgData name="Tariq Umar" userId="5ea62270-09f1-4f4f-9431-fe46f952b313" providerId="ADAL" clId="{BDD14493-09F5-4BC1-9FC8-EA4306F8481F}" dt="2025-09-07T10:20:09.562" v="43" actId="6549"/>
          <ac:spMkLst>
            <pc:docMk/>
            <pc:sldMk cId="0" sldId="257"/>
            <ac:spMk id="3" creationId="{00000000-0000-0000-0000-000000000000}"/>
          </ac:spMkLst>
        </pc:spChg>
        <pc:spChg chg="mod">
          <ac:chgData name="Tariq Umar" userId="5ea62270-09f1-4f4f-9431-fe46f952b313" providerId="ADAL" clId="{BDD14493-09F5-4BC1-9FC8-EA4306F8481F}" dt="2025-09-07T10:33:18.379" v="92" actId="1076"/>
          <ac:spMkLst>
            <pc:docMk/>
            <pc:sldMk cId="0" sldId="257"/>
            <ac:spMk id="4" creationId="{236ED7C1-F19E-6AA2-B748-5626DBB05EA8}"/>
          </ac:spMkLst>
        </pc:spChg>
        <pc:grpChg chg="mod">
          <ac:chgData name="Tariq Umar" userId="5ea62270-09f1-4f4f-9431-fe46f952b313" providerId="ADAL" clId="{BDD14493-09F5-4BC1-9FC8-EA4306F8481F}" dt="2025-09-07T10:34:40.378" v="99" actId="1076"/>
          <ac:grpSpMkLst>
            <pc:docMk/>
            <pc:sldMk cId="0" sldId="257"/>
            <ac:grpSpMk id="13" creationId="{17C652D2-1174-F08A-50F6-7AFB6030A867}"/>
          </ac:grpSpMkLst>
        </pc:grpChg>
        <pc:picChg chg="add mod modCrop">
          <ac:chgData name="Tariq Umar" userId="5ea62270-09f1-4f4f-9431-fe46f952b313" providerId="ADAL" clId="{BDD14493-09F5-4BC1-9FC8-EA4306F8481F}" dt="2025-09-07T10:33:20.537" v="93" actId="1076"/>
          <ac:picMkLst>
            <pc:docMk/>
            <pc:sldMk cId="0" sldId="257"/>
            <ac:picMk id="20" creationId="{C00C89CC-D951-8236-D268-7CD7B4FA5A11}"/>
          </ac:picMkLst>
        </pc:picChg>
        <pc:picChg chg="add mod">
          <ac:chgData name="Tariq Umar" userId="5ea62270-09f1-4f4f-9431-fe46f952b313" providerId="ADAL" clId="{BDD14493-09F5-4BC1-9FC8-EA4306F8481F}" dt="2025-09-07T10:33:22.602" v="94" actId="1076"/>
          <ac:picMkLst>
            <pc:docMk/>
            <pc:sldMk cId="0" sldId="257"/>
            <ac:picMk id="23" creationId="{1ED78777-778B-E6F9-AF2E-82654A068DB6}"/>
          </ac:picMkLst>
        </pc:picChg>
        <pc:picChg chg="add mod modCrop">
          <ac:chgData name="Tariq Umar" userId="5ea62270-09f1-4f4f-9431-fe46f952b313" providerId="ADAL" clId="{BDD14493-09F5-4BC1-9FC8-EA4306F8481F}" dt="2025-09-07T10:33:25.205" v="95" actId="1076"/>
          <ac:picMkLst>
            <pc:docMk/>
            <pc:sldMk cId="0" sldId="257"/>
            <ac:picMk id="25" creationId="{5927EB5F-C25F-E889-3C09-F7656CAB8D62}"/>
          </ac:picMkLst>
        </pc:picChg>
        <pc:picChg chg="add mod">
          <ac:chgData name="Tariq Umar" userId="5ea62270-09f1-4f4f-9431-fe46f952b313" providerId="ADAL" clId="{BDD14493-09F5-4BC1-9FC8-EA4306F8481F}" dt="2025-09-07T10:34:43.963" v="100" actId="1076"/>
          <ac:picMkLst>
            <pc:docMk/>
            <pc:sldMk cId="0" sldId="257"/>
            <ac:picMk id="26" creationId="{8C802BB4-F7A6-B49B-D8C2-F21C5387CA68}"/>
          </ac:picMkLst>
        </pc:picChg>
        <pc:picChg chg="add mod">
          <ac:chgData name="Tariq Umar" userId="5ea62270-09f1-4f4f-9431-fe46f952b313" providerId="ADAL" clId="{BDD14493-09F5-4BC1-9FC8-EA4306F8481F}" dt="2025-09-07T10:35:27.792" v="103" actId="1076"/>
          <ac:picMkLst>
            <pc:docMk/>
            <pc:sldMk cId="0" sldId="257"/>
            <ac:picMk id="27" creationId="{85C2848B-9B3C-E389-8B60-8023BA7B7C59}"/>
          </ac:picMkLst>
        </pc:picChg>
      </pc:sldChg>
      <pc:sldChg chg="modSp mod">
        <pc:chgData name="Tariq Umar" userId="5ea62270-09f1-4f4f-9431-fe46f952b313" providerId="ADAL" clId="{BDD14493-09F5-4BC1-9FC8-EA4306F8481F}" dt="2025-09-07T10:37:21.052" v="121" actId="113"/>
        <pc:sldMkLst>
          <pc:docMk/>
          <pc:sldMk cId="0" sldId="259"/>
        </pc:sldMkLst>
        <pc:spChg chg="mod">
          <ac:chgData name="Tariq Umar" userId="5ea62270-09f1-4f4f-9431-fe46f952b313" providerId="ADAL" clId="{BDD14493-09F5-4BC1-9FC8-EA4306F8481F}" dt="2025-09-07T10:37:21.052" v="121" actId="113"/>
          <ac:spMkLst>
            <pc:docMk/>
            <pc:sldMk cId="0" sldId="259"/>
            <ac:spMk id="3" creationId="{00000000-0000-0000-0000-000000000000}"/>
          </ac:spMkLst>
        </pc:spChg>
      </pc:sldChg>
      <pc:sldChg chg="modSp mod">
        <pc:chgData name="Tariq Umar" userId="5ea62270-09f1-4f4f-9431-fe46f952b313" providerId="ADAL" clId="{BDD14493-09F5-4BC1-9FC8-EA4306F8481F}" dt="2025-09-07T10:43:34.280" v="164" actId="403"/>
        <pc:sldMkLst>
          <pc:docMk/>
          <pc:sldMk cId="0" sldId="260"/>
        </pc:sldMkLst>
        <pc:spChg chg="mod">
          <ac:chgData name="Tariq Umar" userId="5ea62270-09f1-4f4f-9431-fe46f952b313" providerId="ADAL" clId="{BDD14493-09F5-4BC1-9FC8-EA4306F8481F}" dt="2025-09-07T10:43:19.168" v="155"/>
          <ac:spMkLst>
            <pc:docMk/>
            <pc:sldMk cId="0" sldId="260"/>
            <ac:spMk id="3" creationId="{00000000-0000-0000-0000-000000000000}"/>
          </ac:spMkLst>
        </pc:spChg>
        <pc:spChg chg="mod">
          <ac:chgData name="Tariq Umar" userId="5ea62270-09f1-4f4f-9431-fe46f952b313" providerId="ADAL" clId="{BDD14493-09F5-4BC1-9FC8-EA4306F8481F}" dt="2025-09-07T10:43:34.280" v="164" actId="403"/>
          <ac:spMkLst>
            <pc:docMk/>
            <pc:sldMk cId="0" sldId="260"/>
            <ac:spMk id="4" creationId="{00000000-0000-0000-0000-000000000000}"/>
          </ac:spMkLst>
        </pc:spChg>
        <pc:spChg chg="mod">
          <ac:chgData name="Tariq Umar" userId="5ea62270-09f1-4f4f-9431-fe46f952b313" providerId="ADAL" clId="{BDD14493-09F5-4BC1-9FC8-EA4306F8481F}" dt="2025-09-07T10:43:04.172" v="152" actId="20577"/>
          <ac:spMkLst>
            <pc:docMk/>
            <pc:sldMk cId="0" sldId="260"/>
            <ac:spMk id="5" creationId="{00000000-0000-0000-0000-000000000000}"/>
          </ac:spMkLst>
        </pc:spChg>
      </pc:sldChg>
      <pc:sldChg chg="addSp modSp mod">
        <pc:chgData name="Tariq Umar" userId="5ea62270-09f1-4f4f-9431-fe46f952b313" providerId="ADAL" clId="{BDD14493-09F5-4BC1-9FC8-EA4306F8481F}" dt="2025-09-07T10:48:45.913" v="237" actId="1076"/>
        <pc:sldMkLst>
          <pc:docMk/>
          <pc:sldMk cId="0" sldId="266"/>
        </pc:sldMkLst>
        <pc:spChg chg="mod">
          <ac:chgData name="Tariq Umar" userId="5ea62270-09f1-4f4f-9431-fe46f952b313" providerId="ADAL" clId="{BDD14493-09F5-4BC1-9FC8-EA4306F8481F}" dt="2025-09-07T10:48:07.290" v="224" actId="14100"/>
          <ac:spMkLst>
            <pc:docMk/>
            <pc:sldMk cId="0" sldId="266"/>
            <ac:spMk id="10" creationId="{00000000-0000-0000-0000-000000000000}"/>
          </ac:spMkLst>
        </pc:spChg>
        <pc:spChg chg="mod">
          <ac:chgData name="Tariq Umar" userId="5ea62270-09f1-4f4f-9431-fe46f952b313" providerId="ADAL" clId="{BDD14493-09F5-4BC1-9FC8-EA4306F8481F}" dt="2025-09-07T10:48:27.127" v="230" actId="14100"/>
          <ac:spMkLst>
            <pc:docMk/>
            <pc:sldMk cId="0" sldId="266"/>
            <ac:spMk id="11" creationId="{00000000-0000-0000-0000-000000000000}"/>
          </ac:spMkLst>
        </pc:spChg>
        <pc:spChg chg="mod">
          <ac:chgData name="Tariq Umar" userId="5ea62270-09f1-4f4f-9431-fe46f952b313" providerId="ADAL" clId="{BDD14493-09F5-4BC1-9FC8-EA4306F8481F}" dt="2025-09-07T10:48:43.594" v="236" actId="14100"/>
          <ac:spMkLst>
            <pc:docMk/>
            <pc:sldMk cId="0" sldId="266"/>
            <ac:spMk id="12" creationId="{00000000-0000-0000-0000-000000000000}"/>
          </ac:spMkLst>
        </pc:spChg>
        <pc:picChg chg="add mod">
          <ac:chgData name="Tariq Umar" userId="5ea62270-09f1-4f4f-9431-fe46f952b313" providerId="ADAL" clId="{BDD14493-09F5-4BC1-9FC8-EA4306F8481F}" dt="2025-09-07T10:48:20.188" v="228" actId="1076"/>
          <ac:picMkLst>
            <pc:docMk/>
            <pc:sldMk cId="0" sldId="266"/>
            <ac:picMk id="2" creationId="{0AAFFAF0-1CB4-F3C5-6F13-C33787495AA6}"/>
          </ac:picMkLst>
        </pc:picChg>
        <pc:picChg chg="add mod">
          <ac:chgData name="Tariq Umar" userId="5ea62270-09f1-4f4f-9431-fe46f952b313" providerId="ADAL" clId="{BDD14493-09F5-4BC1-9FC8-EA4306F8481F}" dt="2025-09-07T10:48:28.452" v="231" actId="1076"/>
          <ac:picMkLst>
            <pc:docMk/>
            <pc:sldMk cId="0" sldId="266"/>
            <ac:picMk id="3" creationId="{39ED837D-DB2C-BE61-196C-D502FF017180}"/>
          </ac:picMkLst>
        </pc:picChg>
        <pc:picChg chg="add mod">
          <ac:chgData name="Tariq Umar" userId="5ea62270-09f1-4f4f-9431-fe46f952b313" providerId="ADAL" clId="{BDD14493-09F5-4BC1-9FC8-EA4306F8481F}" dt="2025-09-07T10:48:45.913" v="237" actId="1076"/>
          <ac:picMkLst>
            <pc:docMk/>
            <pc:sldMk cId="0" sldId="266"/>
            <ac:picMk id="1026" creationId="{BFC27418-6B1F-45DF-88BB-97BC37CB36AB}"/>
          </ac:picMkLst>
        </pc:picChg>
      </pc:sldChg>
      <pc:sldChg chg="modSp mod">
        <pc:chgData name="Tariq Umar" userId="5ea62270-09f1-4f4f-9431-fe46f952b313" providerId="ADAL" clId="{BDD14493-09F5-4BC1-9FC8-EA4306F8481F}" dt="2025-09-07T10:50:03.434" v="245" actId="20577"/>
        <pc:sldMkLst>
          <pc:docMk/>
          <pc:sldMk cId="0" sldId="267"/>
        </pc:sldMkLst>
        <pc:spChg chg="mod">
          <ac:chgData name="Tariq Umar" userId="5ea62270-09f1-4f4f-9431-fe46f952b313" providerId="ADAL" clId="{BDD14493-09F5-4BC1-9FC8-EA4306F8481F}" dt="2025-09-07T10:50:03.434" v="245" actId="20577"/>
          <ac:spMkLst>
            <pc:docMk/>
            <pc:sldMk cId="0" sldId="267"/>
            <ac:spMk id="3" creationId="{00000000-0000-0000-0000-000000000000}"/>
          </ac:spMkLst>
        </pc:spChg>
      </pc:sldChg>
      <pc:sldChg chg="modSp mod">
        <pc:chgData name="Tariq Umar" userId="5ea62270-09f1-4f4f-9431-fe46f952b313" providerId="ADAL" clId="{BDD14493-09F5-4BC1-9FC8-EA4306F8481F}" dt="2025-09-07T10:51:45.684" v="256" actId="404"/>
        <pc:sldMkLst>
          <pc:docMk/>
          <pc:sldMk cId="0" sldId="268"/>
        </pc:sldMkLst>
        <pc:spChg chg="mod">
          <ac:chgData name="Tariq Umar" userId="5ea62270-09f1-4f4f-9431-fe46f952b313" providerId="ADAL" clId="{BDD14493-09F5-4BC1-9FC8-EA4306F8481F}" dt="2025-09-07T10:51:45.684" v="256" actId="404"/>
          <ac:spMkLst>
            <pc:docMk/>
            <pc:sldMk cId="0" sldId="268"/>
            <ac:spMk id="5" creationId="{00000000-0000-0000-0000-000000000000}"/>
          </ac:spMkLst>
        </pc:spChg>
        <pc:spChg chg="mod">
          <ac:chgData name="Tariq Umar" userId="5ea62270-09f1-4f4f-9431-fe46f952b313" providerId="ADAL" clId="{BDD14493-09F5-4BC1-9FC8-EA4306F8481F}" dt="2025-09-07T10:51:24.061" v="253" actId="113"/>
          <ac:spMkLst>
            <pc:docMk/>
            <pc:sldMk cId="0" sldId="268"/>
            <ac:spMk id="6" creationId="{00000000-0000-0000-0000-000000000000}"/>
          </ac:spMkLst>
        </pc:spChg>
      </pc:sldChg>
      <pc:sldChg chg="addSp delSp modSp mod">
        <pc:chgData name="Tariq Umar" userId="5ea62270-09f1-4f4f-9431-fe46f952b313" providerId="ADAL" clId="{BDD14493-09F5-4BC1-9FC8-EA4306F8481F}" dt="2025-09-07T10:54:29.129" v="270" actId="113"/>
        <pc:sldMkLst>
          <pc:docMk/>
          <pc:sldMk cId="0" sldId="269"/>
        </pc:sldMkLst>
        <pc:spChg chg="mod">
          <ac:chgData name="Tariq Umar" userId="5ea62270-09f1-4f4f-9431-fe46f952b313" providerId="ADAL" clId="{BDD14493-09F5-4BC1-9FC8-EA4306F8481F}" dt="2025-09-07T10:52:48.801" v="258" actId="14100"/>
          <ac:spMkLst>
            <pc:docMk/>
            <pc:sldMk cId="0" sldId="269"/>
            <ac:spMk id="2" creationId="{00000000-0000-0000-0000-000000000000}"/>
          </ac:spMkLst>
        </pc:spChg>
        <pc:spChg chg="add mod">
          <ac:chgData name="Tariq Umar" userId="5ea62270-09f1-4f4f-9431-fe46f952b313" providerId="ADAL" clId="{BDD14493-09F5-4BC1-9FC8-EA4306F8481F}" dt="2025-09-07T10:54:29.129" v="270" actId="113"/>
          <ac:spMkLst>
            <pc:docMk/>
            <pc:sldMk cId="0" sldId="269"/>
            <ac:spMk id="7" creationId="{FF6286AD-1AD2-644D-7D98-5153D5D06159}"/>
          </ac:spMkLst>
        </pc:spChg>
      </pc:sldChg>
      <pc:sldChg chg="addSp delSp modSp mod">
        <pc:chgData name="Tariq Umar" userId="5ea62270-09f1-4f4f-9431-fe46f952b313" providerId="ADAL" clId="{BDD14493-09F5-4BC1-9FC8-EA4306F8481F}" dt="2025-09-07T11:00:58.622" v="304" actId="22"/>
        <pc:sldMkLst>
          <pc:docMk/>
          <pc:sldMk cId="0" sldId="270"/>
        </pc:sldMkLst>
        <pc:spChg chg="mod">
          <ac:chgData name="Tariq Umar" userId="5ea62270-09f1-4f4f-9431-fe46f952b313" providerId="ADAL" clId="{BDD14493-09F5-4BC1-9FC8-EA4306F8481F}" dt="2025-09-07T11:00:13.687" v="302" actId="14100"/>
          <ac:spMkLst>
            <pc:docMk/>
            <pc:sldMk cId="0" sldId="270"/>
            <ac:spMk id="3" creationId="{00000000-0000-0000-0000-000000000000}"/>
          </ac:spMkLst>
        </pc:spChg>
        <pc:spChg chg="mod">
          <ac:chgData name="Tariq Umar" userId="5ea62270-09f1-4f4f-9431-fe46f952b313" providerId="ADAL" clId="{BDD14493-09F5-4BC1-9FC8-EA4306F8481F}" dt="2025-09-07T10:59:58.614" v="294"/>
          <ac:spMkLst>
            <pc:docMk/>
            <pc:sldMk cId="0" sldId="270"/>
            <ac:spMk id="4" creationId="{00000000-0000-0000-0000-000000000000}"/>
          </ac:spMkLst>
        </pc:spChg>
      </pc:sldChg>
      <pc:sldChg chg="addSp delSp modSp mod">
        <pc:chgData name="Tariq Umar" userId="5ea62270-09f1-4f4f-9431-fe46f952b313" providerId="ADAL" clId="{BDD14493-09F5-4BC1-9FC8-EA4306F8481F}" dt="2025-09-07T10:58:49.359" v="292" actId="14100"/>
        <pc:sldMkLst>
          <pc:docMk/>
          <pc:sldMk cId="0" sldId="271"/>
        </pc:sldMkLst>
        <pc:spChg chg="mod">
          <ac:chgData name="Tariq Umar" userId="5ea62270-09f1-4f4f-9431-fe46f952b313" providerId="ADAL" clId="{BDD14493-09F5-4BC1-9FC8-EA4306F8481F}" dt="2025-09-07T10:55:52.873" v="282" actId="1076"/>
          <ac:spMkLst>
            <pc:docMk/>
            <pc:sldMk cId="0" sldId="271"/>
            <ac:spMk id="2" creationId="{00000000-0000-0000-0000-000000000000}"/>
          </ac:spMkLst>
        </pc:spChg>
        <pc:spChg chg="mod">
          <ac:chgData name="Tariq Umar" userId="5ea62270-09f1-4f4f-9431-fe46f952b313" providerId="ADAL" clId="{BDD14493-09F5-4BC1-9FC8-EA4306F8481F}" dt="2025-09-07T10:55:41.333" v="279" actId="14100"/>
          <ac:spMkLst>
            <pc:docMk/>
            <pc:sldMk cId="0" sldId="271"/>
            <ac:spMk id="3" creationId="{00000000-0000-0000-0000-000000000000}"/>
          </ac:spMkLst>
        </pc:spChg>
        <pc:spChg chg="mod topLvl">
          <ac:chgData name="Tariq Umar" userId="5ea62270-09f1-4f4f-9431-fe46f952b313" providerId="ADAL" clId="{BDD14493-09F5-4BC1-9FC8-EA4306F8481F}" dt="2025-09-07T10:58:27.666" v="286" actId="478"/>
          <ac:spMkLst>
            <pc:docMk/>
            <pc:sldMk cId="0" sldId="271"/>
            <ac:spMk id="5" creationId="{00000000-0000-0000-0000-000000000000}"/>
          </ac:spMkLst>
        </pc:spChg>
        <pc:picChg chg="add mod">
          <ac:chgData name="Tariq Umar" userId="5ea62270-09f1-4f4f-9431-fe46f952b313" providerId="ADAL" clId="{BDD14493-09F5-4BC1-9FC8-EA4306F8481F}" dt="2025-09-07T10:58:49.359" v="292" actId="14100"/>
          <ac:picMkLst>
            <pc:docMk/>
            <pc:sldMk cId="0" sldId="271"/>
            <ac:picMk id="10" creationId="{F5BDB088-DD04-05A8-BB8F-69D314139B48}"/>
          </ac:picMkLst>
        </pc:picChg>
      </pc:sldChg>
      <pc:sldChg chg="modSp mod">
        <pc:chgData name="Tariq Umar" userId="5ea62270-09f1-4f4f-9431-fe46f952b313" providerId="ADAL" clId="{BDD14493-09F5-4BC1-9FC8-EA4306F8481F}" dt="2025-09-07T10:38:40.044" v="128" actId="404"/>
        <pc:sldMkLst>
          <pc:docMk/>
          <pc:sldMk cId="1679136706" sldId="273"/>
        </pc:sldMkLst>
        <pc:spChg chg="mod">
          <ac:chgData name="Tariq Umar" userId="5ea62270-09f1-4f4f-9431-fe46f952b313" providerId="ADAL" clId="{BDD14493-09F5-4BC1-9FC8-EA4306F8481F}" dt="2025-09-07T10:38:40.044" v="128" actId="404"/>
          <ac:spMkLst>
            <pc:docMk/>
            <pc:sldMk cId="1679136706" sldId="273"/>
            <ac:spMk id="11" creationId="{6023B7B0-A974-DB86-EC20-5B7A6B1BECF3}"/>
          </ac:spMkLst>
        </pc:spChg>
      </pc:sldChg>
      <pc:sldChg chg="new del">
        <pc:chgData name="Tariq Umar" userId="5ea62270-09f1-4f4f-9431-fe46f952b313" providerId="ADAL" clId="{BDD14493-09F5-4BC1-9FC8-EA4306F8481F}" dt="2025-09-07T11:01:39.007" v="307" actId="47"/>
        <pc:sldMkLst>
          <pc:docMk/>
          <pc:sldMk cId="577426537" sldId="274"/>
        </pc:sldMkLst>
      </pc:sldChg>
      <pc:sldChg chg="addSp delSp modSp add mod modNotesTx">
        <pc:chgData name="Tariq Umar" userId="5ea62270-09f1-4f4f-9431-fe46f952b313" providerId="ADAL" clId="{BDD14493-09F5-4BC1-9FC8-EA4306F8481F}" dt="2025-09-07T11:03:54.595" v="385" actId="20578"/>
        <pc:sldMkLst>
          <pc:docMk/>
          <pc:sldMk cId="3457238504" sldId="275"/>
        </pc:sldMkLst>
        <pc:spChg chg="mod">
          <ac:chgData name="Tariq Umar" userId="5ea62270-09f1-4f4f-9431-fe46f952b313" providerId="ADAL" clId="{BDD14493-09F5-4BC1-9FC8-EA4306F8481F}" dt="2025-09-07T11:03:54.595" v="385" actId="20578"/>
          <ac:spMkLst>
            <pc:docMk/>
            <pc:sldMk cId="3457238504" sldId="275"/>
            <ac:spMk id="2" creationId="{89FA6062-C5DC-0F9F-D755-242AA8748764}"/>
          </ac:spMkLst>
        </pc:spChg>
        <pc:spChg chg="mod">
          <ac:chgData name="Tariq Umar" userId="5ea62270-09f1-4f4f-9431-fe46f952b313" providerId="ADAL" clId="{BDD14493-09F5-4BC1-9FC8-EA4306F8481F}" dt="2025-09-07T11:02:38.086" v="312"/>
          <ac:spMkLst>
            <pc:docMk/>
            <pc:sldMk cId="3457238504" sldId="275"/>
            <ac:spMk id="3" creationId="{0637B340-BF35-2186-6038-8B377AA2BB98}"/>
          </ac:spMkLst>
        </pc:spChg>
        <pc:picChg chg="add mod">
          <ac:chgData name="Tariq Umar" userId="5ea62270-09f1-4f4f-9431-fe46f952b313" providerId="ADAL" clId="{BDD14493-09F5-4BC1-9FC8-EA4306F8481F}" dt="2025-09-07T11:03:02.137" v="318" actId="14100"/>
          <ac:picMkLst>
            <pc:docMk/>
            <pc:sldMk cId="3457238504" sldId="275"/>
            <ac:picMk id="4" creationId="{583BF6B2-8024-99E9-CFE6-28B02190E9BA}"/>
          </ac:picMkLst>
        </pc:picChg>
      </pc:sldChg>
      <pc:sldChg chg="modSp add setBg modNotesTx">
        <pc:chgData name="Tariq Umar" userId="5ea62270-09f1-4f4f-9431-fe46f952b313" providerId="ADAL" clId="{BDD14493-09F5-4BC1-9FC8-EA4306F8481F}" dt="2025-09-07T11:02:16.302" v="311" actId="6549"/>
        <pc:sldMkLst>
          <pc:docMk/>
          <pc:sldMk cId="318043381" sldId="276"/>
        </pc:sldMkLst>
        <pc:spChg chg="mod">
          <ac:chgData name="Tariq Umar" userId="5ea62270-09f1-4f4f-9431-fe46f952b313" providerId="ADAL" clId="{BDD14493-09F5-4BC1-9FC8-EA4306F8481F}" dt="2025-09-07T11:02:09.543" v="310"/>
          <ac:spMkLst>
            <pc:docMk/>
            <pc:sldMk cId="318043381" sldId="276"/>
            <ac:spMk id="3" creationId="{7C44056E-C831-39CA-9A41-6F794ABC774B}"/>
          </ac:spMkLst>
        </pc:spChg>
        <pc:spChg chg="mod">
          <ac:chgData name="Tariq Umar" userId="5ea62270-09f1-4f4f-9431-fe46f952b313" providerId="ADAL" clId="{BDD14493-09F5-4BC1-9FC8-EA4306F8481F}" dt="2025-09-07T11:02:00.577" v="309"/>
          <ac:spMkLst>
            <pc:docMk/>
            <pc:sldMk cId="318043381" sldId="276"/>
            <ac:spMk id="4" creationId="{32FE4343-F3F3-B838-A6C9-1D79E07184E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414963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078663" y="0"/>
            <a:ext cx="5414962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B719F-4E05-C14F-8F67-D35AD6B52A1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38613" y="879475"/>
            <a:ext cx="4219575" cy="2374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49363" y="3386138"/>
            <a:ext cx="9998075" cy="2770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83375"/>
            <a:ext cx="5414963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78663" y="6683375"/>
            <a:ext cx="5414962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459B3-D411-C642-B47A-BC57C77ED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0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Good morning, I’m Dr. Tariq Umar from UWE Bristol, and today I’ll present our project: Enhancing HPC Adoption Through User-Centred Design.”</a:t>
            </a:r>
            <a:br>
              <a:rPr lang="en-GB" dirty="0"/>
            </a:br>
            <a:r>
              <a:rPr lang="en-GB" dirty="0"/>
              <a:t>“This project is funded under the UKRI NFCS Flexible Funding call and focuses on making high-performance computing more inclusive, usable, and trusted across health, environment, and the built environment sectors.”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459B3-D411-C642-B47A-BC57C77ED6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53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2DECF-0914-C31D-AFE6-D083B213F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A9CCFD-9136-AA2B-E5B7-DCA70C8EA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64891-3E20-F5DA-88E1-5EA7C96A1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83801-358F-6E98-3376-87D339A8F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459B3-D411-C642-B47A-BC57C77ED6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8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“HPC powers breakthroughs in climate science, healthcare analytics, and infrastructure modelling.”</a:t>
            </a:r>
            <a:endParaRPr lang="en-GB" dirty="0"/>
          </a:p>
          <a:p>
            <a:r>
              <a:rPr lang="en-GB" i="1" dirty="0"/>
              <a:t>“But many communities still face barriers: complex access processes, limited awareness and training, and concerns about trust, privacy, and governance.”</a:t>
            </a:r>
            <a:endParaRPr lang="en-GB" dirty="0"/>
          </a:p>
          <a:p>
            <a:r>
              <a:rPr lang="en-GB" i="1" dirty="0"/>
              <a:t>“Our motivation is to bridge this gap—making HPC not just powerful, but also usable, trusted, and accessible for all sectors, not only for computational specialists.”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459B3-D411-C642-B47A-BC57C77ED6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30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459B3-D411-C642-B47A-BC57C77ED6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9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459B3-D411-C642-B47A-BC57C77ED6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08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“For the delivery process, we have a strong team at UWE Bristol with collaborators from Imperial College, NTU Taiwan, Vatican Observatory, ITU Turkey, Coventry University, and Arcadis Consulting.”</a:t>
            </a:r>
            <a:endParaRPr lang="en-GB" dirty="0"/>
          </a:p>
          <a:p>
            <a:r>
              <a:rPr lang="en-GB" i="1" dirty="0"/>
              <a:t>“For the outcomes, our beneficiaries are broad: NHS and healthcare researchers, construction and built environment professionals, environmental scientists, industry partners, and policymakers.”</a:t>
            </a:r>
            <a:endParaRPr lang="en-GB" dirty="0"/>
          </a:p>
          <a:p>
            <a:r>
              <a:rPr lang="en-GB" i="1" dirty="0"/>
              <a:t>“By bringing all these voices together, we ensure that the roadmap reflects real-world user needs across diverse communities.”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459B3-D411-C642-B47A-BC57C77ED6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36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“By the end of the project, we’ll contribute to a user-centred roadmap for a national HPC federation.”</a:t>
            </a:r>
            <a:endParaRPr lang="en-GB" dirty="0"/>
          </a:p>
          <a:p>
            <a:r>
              <a:rPr lang="en-GB" i="1" dirty="0"/>
              <a:t>“We’ll provide recommendations on how to simplify access, improve usability, and ensure trusted governance models.”</a:t>
            </a:r>
            <a:endParaRPr lang="en-GB" dirty="0"/>
          </a:p>
          <a:p>
            <a:r>
              <a:rPr lang="en-GB" i="1" dirty="0"/>
              <a:t>“We’re also creating user personas and use cases that will directly inform training and onboarding.”</a:t>
            </a:r>
            <a:endParaRPr lang="en-GB" dirty="0"/>
          </a:p>
          <a:p>
            <a:r>
              <a:rPr lang="en-GB" i="1" dirty="0"/>
              <a:t>“Beyond the project, this work will open adoption pathways for NHS, environment, and construction communities, influence NFCS policy pillars, and position the UK as a leader in global HPC federations.”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459B3-D411-C642-B47A-BC57C77ED6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81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“The project runs from mid-2025 to July 2026.”“In 2025, we begin with ethics approval, stakeholder surveys, and the first workshops with NHS and built environment communities.” </a:t>
            </a:r>
            <a:br>
              <a:rPr lang="en-GB" dirty="0"/>
            </a:br>
            <a:r>
              <a:rPr lang="en-GB" dirty="0"/>
              <a:t>“In early 2026, we’ll engage environmental scientists and international participants.”</a:t>
            </a:r>
            <a:br>
              <a:rPr lang="en-GB" dirty="0"/>
            </a:br>
            <a:r>
              <a:rPr lang="en-GB" dirty="0"/>
              <a:t>“Spring 2026 will be dedicated to focus groups and facility visits with training </a:t>
            </a:r>
            <a:r>
              <a:rPr lang="en-GB" dirty="0" err="1"/>
              <a:t>activities.”“By</a:t>
            </a:r>
            <a:r>
              <a:rPr lang="en-GB" dirty="0"/>
              <a:t> summer 2026, we’ll finalise the roadmap, publish recommendations, and widely disseminate the findings.”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459B3-D411-C642-B47A-BC57C77ED6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3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“Our work contributes directly to the NFCS pillars.”</a:t>
            </a:r>
            <a:br>
              <a:rPr lang="en-GB" dirty="0"/>
            </a:br>
            <a:r>
              <a:rPr lang="en-GB" dirty="0"/>
              <a:t>“For Community, we’ll widen participation, particularly from underrepresented users.”</a:t>
            </a:r>
            <a:br>
              <a:rPr lang="en-GB" dirty="0"/>
            </a:br>
            <a:r>
              <a:rPr lang="en-GB" dirty="0"/>
              <a:t>“For Technology, we’ll recommend interoperable, user-friendly workflows.”</a:t>
            </a:r>
            <a:br>
              <a:rPr lang="en-GB" dirty="0"/>
            </a:br>
            <a:r>
              <a:rPr lang="en-GB" dirty="0"/>
              <a:t>“For Governance, we’ll propose transparent and secure models to foster collaboration.”</a:t>
            </a:r>
            <a:br>
              <a:rPr lang="en-GB" dirty="0"/>
            </a:br>
            <a:r>
              <a:rPr lang="en-GB" dirty="0"/>
              <a:t>“In the long-term, this will position the UK as a leader in international HPC federations and ensure its competitiveness in global digital research infrastructure.”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459B3-D411-C642-B47A-BC57C77ED6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51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051C1-FA63-D53C-311E-22487D76D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81CD8B-97D6-219E-1D35-DE22F5A7D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2F7F34-888D-9E26-C8BE-4DD61105F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“To summarise: Why? Because HPC adoption must be inclusive and trusted. Who? A diverse network of stakeholders from health, environment, construction, industry, and academia. What? A user-centred roadmap that will shape the future of the UK’s HPC federation.”</a:t>
            </a:r>
            <a:br>
              <a:rPr lang="en-GB" dirty="0"/>
            </a:br>
            <a:r>
              <a:rPr lang="en-GB" dirty="0"/>
              <a:t>“This project is not only about technology—it’s about people, usability, and trust.”</a:t>
            </a:r>
            <a:br>
              <a:rPr lang="en-GB" dirty="0"/>
            </a:br>
            <a:r>
              <a:rPr lang="en-GB" dirty="0"/>
              <a:t>“Thank you, and I welcome your questions.”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3505B-4835-F719-6024-F12E6C2EA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459B3-D411-C642-B47A-BC57C77ED6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6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7260" y="2181098"/>
            <a:ext cx="1062228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0A21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74520" y="3940048"/>
            <a:ext cx="8747760" cy="1758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A21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A21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A21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A21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4840" y="1618234"/>
            <a:ext cx="5436108" cy="46436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292833" y="1321173"/>
            <a:ext cx="3576954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84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A21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767" y="373757"/>
            <a:ext cx="561166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0A2133"/>
                </a:solidFill>
                <a:latin typeface="Readex Pro Medium"/>
                <a:cs typeface="Readex Pro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5299" y="2673076"/>
            <a:ext cx="5171440" cy="175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A21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248912" y="6543294"/>
            <a:ext cx="3998976" cy="351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24840" y="6543294"/>
            <a:ext cx="2874264" cy="351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080106" y="6604000"/>
            <a:ext cx="226695" cy="226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b="1" i="0"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people.uwe.ac.uk/Person/TariqUmar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hyperlink" Target="https://people.uwe.ac.uk/Person/KwokChun" TargetMode="External"/><Relationship Id="rId4" Type="http://schemas.openxmlformats.org/officeDocument/2006/relationships/hyperlink" Target="https://people.uwe.ac.uk/Person/JamesSmit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496800" cy="7035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7961" y="1672666"/>
            <a:ext cx="9476157" cy="3646639"/>
          </a:xfrm>
          <a:prstGeom prst="rect">
            <a:avLst/>
          </a:prstGeom>
        </p:spPr>
        <p:txBody>
          <a:bodyPr vert="horz" wrap="square" lIns="0" tIns="173355" rIns="0" bIns="0" rtlCol="0" anchor="t">
            <a:spAutoFit/>
          </a:bodyPr>
          <a:lstStyle/>
          <a:p>
            <a:pPr marL="12700" marR="5080">
              <a:lnSpc>
                <a:spcPts val="6680"/>
              </a:lnSpc>
              <a:spcBef>
                <a:spcPts val="1365"/>
              </a:spcBef>
            </a:pPr>
            <a:r>
              <a:rPr lang="en-GB" sz="2400" b="1" dirty="0">
                <a:solidFill>
                  <a:srgbClr val="59AFFF"/>
                </a:solidFill>
                <a:latin typeface="Arial"/>
                <a:cs typeface="Arial"/>
              </a:rPr>
              <a:t>Enhancing HPC Adoption Through User-Centred Design</a:t>
            </a:r>
            <a:br>
              <a:rPr lang="en-GB" sz="2400" b="1" dirty="0">
                <a:solidFill>
                  <a:srgbClr val="59AFFF"/>
                </a:solidFill>
                <a:latin typeface="Arial"/>
                <a:cs typeface="Arial"/>
              </a:rPr>
            </a:br>
            <a:r>
              <a:rPr lang="en-GB" sz="2400" b="1" dirty="0">
                <a:solidFill>
                  <a:srgbClr val="59AFFF"/>
                </a:solidFill>
                <a:latin typeface="Arial"/>
                <a:cs typeface="Arial"/>
              </a:rPr>
              <a:t>A Roadmap for Inclusive Innovation in Environment, Health, and the Built Environment</a:t>
            </a:r>
          </a:p>
          <a:p>
            <a:pPr marL="12700" marR="5080">
              <a:lnSpc>
                <a:spcPts val="6680"/>
              </a:lnSpc>
              <a:spcBef>
                <a:spcPts val="1365"/>
              </a:spcBef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Dr Tariq Umar 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C652D2-1174-F08A-50F6-7AFB6030A867}"/>
              </a:ext>
            </a:extLst>
          </p:cNvPr>
          <p:cNvGrpSpPr/>
          <p:nvPr/>
        </p:nvGrpSpPr>
        <p:grpSpPr>
          <a:xfrm>
            <a:off x="11557061" y="4531701"/>
            <a:ext cx="752475" cy="746760"/>
            <a:chOff x="11186109" y="5852109"/>
            <a:chExt cx="752475" cy="746760"/>
          </a:xfrm>
        </p:grpSpPr>
        <p:sp>
          <p:nvSpPr>
            <p:cNvPr id="5" name="object 5"/>
            <p:cNvSpPr/>
            <p:nvPr/>
          </p:nvSpPr>
          <p:spPr>
            <a:xfrm>
              <a:off x="11186109" y="5852109"/>
              <a:ext cx="752475" cy="746760"/>
            </a:xfrm>
            <a:custGeom>
              <a:avLst/>
              <a:gdLst/>
              <a:ahLst/>
              <a:cxnLst/>
              <a:rect l="l" t="t" r="r" b="b"/>
              <a:pathLst>
                <a:path w="752475" h="746759">
                  <a:moveTo>
                    <a:pt x="751890" y="0"/>
                  </a:moveTo>
                  <a:lnTo>
                    <a:pt x="0" y="0"/>
                  </a:lnTo>
                  <a:lnTo>
                    <a:pt x="0" y="746239"/>
                  </a:lnTo>
                  <a:lnTo>
                    <a:pt x="751890" y="746239"/>
                  </a:lnTo>
                  <a:lnTo>
                    <a:pt x="751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269584" y="5935586"/>
              <a:ext cx="582930" cy="582295"/>
            </a:xfrm>
            <a:custGeom>
              <a:avLst/>
              <a:gdLst/>
              <a:ahLst/>
              <a:cxnLst/>
              <a:rect l="l" t="t" r="r" b="b"/>
              <a:pathLst>
                <a:path w="582929" h="582295">
                  <a:moveTo>
                    <a:pt x="582333" y="0"/>
                  </a:moveTo>
                  <a:lnTo>
                    <a:pt x="495287" y="0"/>
                  </a:lnTo>
                  <a:lnTo>
                    <a:pt x="378205" y="124713"/>
                  </a:lnTo>
                  <a:lnTo>
                    <a:pt x="378205" y="0"/>
                  </a:lnTo>
                  <a:lnTo>
                    <a:pt x="209207" y="0"/>
                  </a:lnTo>
                  <a:lnTo>
                    <a:pt x="209207" y="165430"/>
                  </a:lnTo>
                  <a:lnTo>
                    <a:pt x="204602" y="188999"/>
                  </a:lnTo>
                  <a:lnTo>
                    <a:pt x="191838" y="206600"/>
                  </a:lnTo>
                  <a:lnTo>
                    <a:pt x="172490" y="217615"/>
                  </a:lnTo>
                  <a:lnTo>
                    <a:pt x="148132" y="221424"/>
                  </a:lnTo>
                  <a:lnTo>
                    <a:pt x="123768" y="217686"/>
                  </a:lnTo>
                  <a:lnTo>
                    <a:pt x="104416" y="206790"/>
                  </a:lnTo>
                  <a:lnTo>
                    <a:pt x="91650" y="189213"/>
                  </a:lnTo>
                  <a:lnTo>
                    <a:pt x="87045" y="165430"/>
                  </a:lnTo>
                  <a:lnTo>
                    <a:pt x="87045" y="0"/>
                  </a:lnTo>
                  <a:lnTo>
                    <a:pt x="0" y="0"/>
                  </a:lnTo>
                  <a:lnTo>
                    <a:pt x="0" y="166458"/>
                  </a:lnTo>
                  <a:lnTo>
                    <a:pt x="10451" y="216501"/>
                  </a:lnTo>
                  <a:lnTo>
                    <a:pt x="38560" y="254134"/>
                  </a:lnTo>
                  <a:lnTo>
                    <a:pt x="79456" y="278978"/>
                  </a:lnTo>
                  <a:lnTo>
                    <a:pt x="128269" y="290652"/>
                  </a:lnTo>
                  <a:lnTo>
                    <a:pt x="0" y="290652"/>
                  </a:lnTo>
                  <a:lnTo>
                    <a:pt x="0" y="581825"/>
                  </a:lnTo>
                  <a:lnTo>
                    <a:pt x="87045" y="581825"/>
                  </a:lnTo>
                  <a:lnTo>
                    <a:pt x="87045" y="473913"/>
                  </a:lnTo>
                  <a:lnTo>
                    <a:pt x="125221" y="473913"/>
                  </a:lnTo>
                  <a:lnTo>
                    <a:pt x="205651" y="581825"/>
                  </a:lnTo>
                  <a:lnTo>
                    <a:pt x="582333" y="581825"/>
                  </a:lnTo>
                  <a:lnTo>
                    <a:pt x="582333" y="523290"/>
                  </a:lnTo>
                  <a:lnTo>
                    <a:pt x="480529" y="523290"/>
                  </a:lnTo>
                  <a:lnTo>
                    <a:pt x="480529" y="349707"/>
                  </a:lnTo>
                  <a:lnTo>
                    <a:pt x="582333" y="349707"/>
                  </a:lnTo>
                  <a:lnTo>
                    <a:pt x="582333" y="272846"/>
                  </a:lnTo>
                  <a:lnTo>
                    <a:pt x="457619" y="145072"/>
                  </a:lnTo>
                  <a:lnTo>
                    <a:pt x="582333" y="17818"/>
                  </a:lnTo>
                  <a:lnTo>
                    <a:pt x="582333" y="0"/>
                  </a:lnTo>
                  <a:close/>
                </a:path>
              </a:pathLst>
            </a:custGeom>
            <a:solidFill>
              <a:srgbClr val="1E1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647792" y="6102038"/>
              <a:ext cx="117475" cy="125095"/>
            </a:xfrm>
            <a:custGeom>
              <a:avLst/>
              <a:gdLst/>
              <a:ahLst/>
              <a:cxnLst/>
              <a:rect l="l" t="t" r="r" b="b"/>
              <a:pathLst>
                <a:path w="117475" h="125095">
                  <a:moveTo>
                    <a:pt x="0" y="0"/>
                  </a:moveTo>
                  <a:lnTo>
                    <a:pt x="0" y="124713"/>
                  </a:lnTo>
                  <a:lnTo>
                    <a:pt x="117081" y="1247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56629" y="6137671"/>
              <a:ext cx="306437" cy="36192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A1EC69-6E19-C730-47FA-D35C330498B9}"/>
              </a:ext>
            </a:extLst>
          </p:cNvPr>
          <p:cNvGrpSpPr/>
          <p:nvPr/>
        </p:nvGrpSpPr>
        <p:grpSpPr>
          <a:xfrm>
            <a:off x="614437" y="532902"/>
            <a:ext cx="4189863" cy="1079532"/>
            <a:chOff x="614437" y="532902"/>
            <a:chExt cx="4189863" cy="10795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C1C438-D79D-E757-9882-9AF5CCC45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8700" y="622300"/>
              <a:ext cx="2895600" cy="8763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1CC5BA-04E2-17A2-6031-8DFBC4B13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437" y="532902"/>
              <a:ext cx="1070610" cy="107953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6ED7C1-F19E-6AA2-B748-5626DBB05EA8}"/>
              </a:ext>
            </a:extLst>
          </p:cNvPr>
          <p:cNvSpPr txBox="1"/>
          <p:nvPr/>
        </p:nvSpPr>
        <p:spPr>
          <a:xfrm>
            <a:off x="168936" y="6039594"/>
            <a:ext cx="20886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Imperial College London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DD535-3567-FC39-0A82-37CC60871BBC}"/>
              </a:ext>
            </a:extLst>
          </p:cNvPr>
          <p:cNvSpPr txBox="1"/>
          <p:nvPr/>
        </p:nvSpPr>
        <p:spPr>
          <a:xfrm>
            <a:off x="8854091" y="748625"/>
            <a:ext cx="30792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Autumn Conference </a:t>
            </a:r>
            <a:endParaRPr lang="en-US" sz="2000">
              <a:solidFill>
                <a:schemeClr val="bg1"/>
              </a:solidFill>
            </a:endParaRP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22-23 September 2025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0C89CC-D951-8236-D268-7CD7B4FA5A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171" t="36153" r="5156" b="40424"/>
          <a:stretch>
            <a:fillRect/>
          </a:stretch>
        </p:blipFill>
        <p:spPr>
          <a:xfrm>
            <a:off x="2264015" y="6070219"/>
            <a:ext cx="2186000" cy="4968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D78777-778B-E6F9-AF2E-82654A068D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3810" y="6035732"/>
            <a:ext cx="2088642" cy="5362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27EB5F-C25F-E889-3C09-F7656CAB8D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3362" t="38669" r="38328" b="16759"/>
          <a:stretch>
            <a:fillRect/>
          </a:stretch>
        </p:blipFill>
        <p:spPr>
          <a:xfrm>
            <a:off x="7020660" y="5536529"/>
            <a:ext cx="1297855" cy="1149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802BB4-F7A6-B49B-D8C2-F21C5387CA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2876" y="6138238"/>
            <a:ext cx="2081211" cy="5476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C2848B-9B3C-E389-8B60-8023BA7B7C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0601" y="5720892"/>
            <a:ext cx="1405618" cy="9735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C3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35766" y="1644595"/>
            <a:ext cx="9810733" cy="31178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5000"/>
              </a:lnSpc>
              <a:spcBef>
                <a:spcPts val="100"/>
              </a:spcBef>
            </a:pPr>
            <a:r>
              <a:rPr lang="en-GB" sz="3200" dirty="0"/>
              <a:t>Community: widen HPC participation (esp. underrepresented).</a:t>
            </a:r>
          </a:p>
          <a:p>
            <a:pPr marL="12700" marR="5080" algn="l">
              <a:lnSpc>
                <a:spcPct val="105000"/>
              </a:lnSpc>
              <a:spcBef>
                <a:spcPts val="100"/>
              </a:spcBef>
            </a:pPr>
            <a:r>
              <a:rPr lang="en-GB" sz="3200" dirty="0"/>
              <a:t>Technology: interoperable, user-friendly workflows.</a:t>
            </a:r>
          </a:p>
          <a:p>
            <a:pPr marL="12700" marR="5080" algn="l">
              <a:lnSpc>
                <a:spcPct val="105000"/>
              </a:lnSpc>
              <a:spcBef>
                <a:spcPts val="100"/>
              </a:spcBef>
            </a:pPr>
            <a:r>
              <a:rPr lang="en-GB" sz="3200" dirty="0"/>
              <a:t>Governance: trusted, secure collaboration models.</a:t>
            </a:r>
          </a:p>
          <a:p>
            <a:pPr marL="12700" marR="5080" algn="l">
              <a:lnSpc>
                <a:spcPct val="105000"/>
              </a:lnSpc>
              <a:spcBef>
                <a:spcPts val="100"/>
              </a:spcBef>
            </a:pPr>
            <a:r>
              <a:rPr lang="en-GB" sz="3200" dirty="0"/>
              <a:t>Long-term: UK leadership in international HPC federations.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767" y="546100"/>
            <a:ext cx="561166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 algn="l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Expected Impact</a:t>
            </a:r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1951084" y="237893"/>
            <a:ext cx="304800" cy="307340"/>
          </a:xfrm>
          <a:custGeom>
            <a:avLst/>
            <a:gdLst/>
            <a:ahLst/>
            <a:cxnLst/>
            <a:rect l="l" t="t" r="r" b="b"/>
            <a:pathLst>
              <a:path w="304800" h="307340">
                <a:moveTo>
                  <a:pt x="136639" y="0"/>
                </a:moveTo>
                <a:lnTo>
                  <a:pt x="103156" y="19418"/>
                </a:lnTo>
                <a:lnTo>
                  <a:pt x="102844" y="19418"/>
                </a:lnTo>
                <a:lnTo>
                  <a:pt x="102095" y="20040"/>
                </a:lnTo>
                <a:lnTo>
                  <a:pt x="98399" y="22174"/>
                </a:lnTo>
                <a:lnTo>
                  <a:pt x="85039" y="26149"/>
                </a:lnTo>
                <a:lnTo>
                  <a:pt x="80771" y="30645"/>
                </a:lnTo>
                <a:lnTo>
                  <a:pt x="45656" y="32626"/>
                </a:lnTo>
                <a:lnTo>
                  <a:pt x="29552" y="93281"/>
                </a:lnTo>
                <a:lnTo>
                  <a:pt x="26504" y="96799"/>
                </a:lnTo>
                <a:lnTo>
                  <a:pt x="24028" y="114058"/>
                </a:lnTo>
                <a:lnTo>
                  <a:pt x="0" y="204444"/>
                </a:lnTo>
                <a:lnTo>
                  <a:pt x="29476" y="223608"/>
                </a:lnTo>
                <a:lnTo>
                  <a:pt x="30949" y="229641"/>
                </a:lnTo>
                <a:lnTo>
                  <a:pt x="40563" y="239725"/>
                </a:lnTo>
                <a:lnTo>
                  <a:pt x="42722" y="243446"/>
                </a:lnTo>
                <a:lnTo>
                  <a:pt x="43065" y="244335"/>
                </a:lnTo>
                <a:lnTo>
                  <a:pt x="43345" y="244513"/>
                </a:lnTo>
                <a:lnTo>
                  <a:pt x="62763" y="277990"/>
                </a:lnTo>
                <a:lnTo>
                  <a:pt x="171475" y="306920"/>
                </a:lnTo>
                <a:lnTo>
                  <a:pt x="204939" y="287515"/>
                </a:lnTo>
                <a:lnTo>
                  <a:pt x="205251" y="287515"/>
                </a:lnTo>
                <a:lnTo>
                  <a:pt x="205993" y="286905"/>
                </a:lnTo>
                <a:lnTo>
                  <a:pt x="209727" y="284746"/>
                </a:lnTo>
                <a:lnTo>
                  <a:pt x="223088" y="280771"/>
                </a:lnTo>
                <a:lnTo>
                  <a:pt x="231051" y="272376"/>
                </a:lnTo>
                <a:lnTo>
                  <a:pt x="240271" y="267030"/>
                </a:lnTo>
                <a:lnTo>
                  <a:pt x="265785" y="261759"/>
                </a:lnTo>
                <a:lnTo>
                  <a:pt x="269310" y="248500"/>
                </a:lnTo>
                <a:lnTo>
                  <a:pt x="152565" y="248500"/>
                </a:lnTo>
                <a:lnTo>
                  <a:pt x="134518" y="233870"/>
                </a:lnTo>
                <a:lnTo>
                  <a:pt x="123012" y="231317"/>
                </a:lnTo>
                <a:lnTo>
                  <a:pt x="122286" y="231317"/>
                </a:lnTo>
                <a:lnTo>
                  <a:pt x="122008" y="231089"/>
                </a:lnTo>
                <a:lnTo>
                  <a:pt x="99631" y="226136"/>
                </a:lnTo>
                <a:lnTo>
                  <a:pt x="99301" y="225628"/>
                </a:lnTo>
                <a:lnTo>
                  <a:pt x="98640" y="225475"/>
                </a:lnTo>
                <a:lnTo>
                  <a:pt x="62610" y="169202"/>
                </a:lnTo>
                <a:lnTo>
                  <a:pt x="67551" y="146926"/>
                </a:lnTo>
                <a:lnTo>
                  <a:pt x="67475" y="146634"/>
                </a:lnTo>
                <a:lnTo>
                  <a:pt x="67767" y="145897"/>
                </a:lnTo>
                <a:lnTo>
                  <a:pt x="72809" y="123164"/>
                </a:lnTo>
                <a:lnTo>
                  <a:pt x="71183" y="107810"/>
                </a:lnTo>
                <a:lnTo>
                  <a:pt x="93281" y="93802"/>
                </a:lnTo>
                <a:lnTo>
                  <a:pt x="93560" y="93281"/>
                </a:lnTo>
                <a:lnTo>
                  <a:pt x="97332" y="91224"/>
                </a:lnTo>
                <a:lnTo>
                  <a:pt x="146913" y="59766"/>
                </a:lnTo>
                <a:lnTo>
                  <a:pt x="263243" y="59766"/>
                </a:lnTo>
                <a:lnTo>
                  <a:pt x="245363" y="28930"/>
                </a:lnTo>
                <a:lnTo>
                  <a:pt x="136639" y="0"/>
                </a:lnTo>
                <a:close/>
              </a:path>
              <a:path w="304800" h="307340">
                <a:moveTo>
                  <a:pt x="263243" y="59766"/>
                </a:moveTo>
                <a:lnTo>
                  <a:pt x="146913" y="59766"/>
                </a:lnTo>
                <a:lnTo>
                  <a:pt x="160223" y="67716"/>
                </a:lnTo>
                <a:lnTo>
                  <a:pt x="183300" y="72821"/>
                </a:lnTo>
                <a:lnTo>
                  <a:pt x="183845" y="72821"/>
                </a:lnTo>
                <a:lnTo>
                  <a:pt x="184048" y="72986"/>
                </a:lnTo>
                <a:lnTo>
                  <a:pt x="206451" y="77952"/>
                </a:lnTo>
                <a:lnTo>
                  <a:pt x="206781" y="78473"/>
                </a:lnTo>
                <a:lnTo>
                  <a:pt x="207429" y="78613"/>
                </a:lnTo>
                <a:lnTo>
                  <a:pt x="243458" y="134886"/>
                </a:lnTo>
                <a:lnTo>
                  <a:pt x="238518" y="157187"/>
                </a:lnTo>
                <a:lnTo>
                  <a:pt x="238582" y="157441"/>
                </a:lnTo>
                <a:lnTo>
                  <a:pt x="238302" y="158153"/>
                </a:lnTo>
                <a:lnTo>
                  <a:pt x="235699" y="169887"/>
                </a:lnTo>
                <a:lnTo>
                  <a:pt x="241465" y="192100"/>
                </a:lnTo>
                <a:lnTo>
                  <a:pt x="152565" y="248500"/>
                </a:lnTo>
                <a:lnTo>
                  <a:pt x="269310" y="248500"/>
                </a:lnTo>
                <a:lnTo>
                  <a:pt x="304799" y="115011"/>
                </a:lnTo>
                <a:lnTo>
                  <a:pt x="285267" y="97751"/>
                </a:lnTo>
                <a:lnTo>
                  <a:pt x="279907" y="88506"/>
                </a:lnTo>
                <a:lnTo>
                  <a:pt x="277164" y="77266"/>
                </a:lnTo>
                <a:lnTo>
                  <a:pt x="267550" y="67195"/>
                </a:lnTo>
                <a:lnTo>
                  <a:pt x="265379" y="63436"/>
                </a:lnTo>
                <a:lnTo>
                  <a:pt x="265048" y="62585"/>
                </a:lnTo>
                <a:lnTo>
                  <a:pt x="264782" y="62420"/>
                </a:lnTo>
                <a:lnTo>
                  <a:pt x="263243" y="59766"/>
                </a:lnTo>
                <a:close/>
              </a:path>
            </a:pathLst>
          </a:custGeom>
          <a:solidFill>
            <a:srgbClr val="0A2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10</a:t>
            </a:fld>
            <a:endParaRPr spc="-25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0120-549A-8963-3CFC-C0171A29B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7C44056E-C831-39CA-9A41-6F794ABC77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766" y="1644595"/>
            <a:ext cx="9810733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GB" sz="3200" dirty="0"/>
              <a:t>Why? Inclusive HPC adoption matters.</a:t>
            </a:r>
          </a:p>
          <a:p>
            <a:r>
              <a:rPr lang="en-GB" sz="3200" dirty="0"/>
              <a:t>Who? NHS, environment, construction, academia, industry, policy.</a:t>
            </a:r>
          </a:p>
          <a:p>
            <a:r>
              <a:rPr lang="en-GB" sz="3200" dirty="0"/>
              <a:t>What? A roadmap shaping UK’s HPC future.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2FE4343-F3F3-B838-A6C9-1D79E07184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767" y="546100"/>
            <a:ext cx="561166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 algn="l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Closing</a:t>
            </a:r>
            <a:endParaRPr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F3EACC2-1BC8-14BB-5B8B-85C14160FFEB}"/>
              </a:ext>
            </a:extLst>
          </p:cNvPr>
          <p:cNvSpPr/>
          <p:nvPr/>
        </p:nvSpPr>
        <p:spPr>
          <a:xfrm>
            <a:off x="11951084" y="237893"/>
            <a:ext cx="304800" cy="307340"/>
          </a:xfrm>
          <a:custGeom>
            <a:avLst/>
            <a:gdLst/>
            <a:ahLst/>
            <a:cxnLst/>
            <a:rect l="l" t="t" r="r" b="b"/>
            <a:pathLst>
              <a:path w="304800" h="307340">
                <a:moveTo>
                  <a:pt x="136639" y="0"/>
                </a:moveTo>
                <a:lnTo>
                  <a:pt x="103156" y="19418"/>
                </a:lnTo>
                <a:lnTo>
                  <a:pt x="102844" y="19418"/>
                </a:lnTo>
                <a:lnTo>
                  <a:pt x="102095" y="20040"/>
                </a:lnTo>
                <a:lnTo>
                  <a:pt x="98399" y="22174"/>
                </a:lnTo>
                <a:lnTo>
                  <a:pt x="85039" y="26149"/>
                </a:lnTo>
                <a:lnTo>
                  <a:pt x="80771" y="30645"/>
                </a:lnTo>
                <a:lnTo>
                  <a:pt x="45656" y="32626"/>
                </a:lnTo>
                <a:lnTo>
                  <a:pt x="29552" y="93281"/>
                </a:lnTo>
                <a:lnTo>
                  <a:pt x="26504" y="96799"/>
                </a:lnTo>
                <a:lnTo>
                  <a:pt x="24028" y="114058"/>
                </a:lnTo>
                <a:lnTo>
                  <a:pt x="0" y="204444"/>
                </a:lnTo>
                <a:lnTo>
                  <a:pt x="29476" y="223608"/>
                </a:lnTo>
                <a:lnTo>
                  <a:pt x="30949" y="229641"/>
                </a:lnTo>
                <a:lnTo>
                  <a:pt x="40563" y="239725"/>
                </a:lnTo>
                <a:lnTo>
                  <a:pt x="42722" y="243446"/>
                </a:lnTo>
                <a:lnTo>
                  <a:pt x="43065" y="244335"/>
                </a:lnTo>
                <a:lnTo>
                  <a:pt x="43345" y="244513"/>
                </a:lnTo>
                <a:lnTo>
                  <a:pt x="62763" y="277990"/>
                </a:lnTo>
                <a:lnTo>
                  <a:pt x="171475" y="306920"/>
                </a:lnTo>
                <a:lnTo>
                  <a:pt x="204939" y="287515"/>
                </a:lnTo>
                <a:lnTo>
                  <a:pt x="205251" y="287515"/>
                </a:lnTo>
                <a:lnTo>
                  <a:pt x="205993" y="286905"/>
                </a:lnTo>
                <a:lnTo>
                  <a:pt x="209727" y="284746"/>
                </a:lnTo>
                <a:lnTo>
                  <a:pt x="223088" y="280771"/>
                </a:lnTo>
                <a:lnTo>
                  <a:pt x="231051" y="272376"/>
                </a:lnTo>
                <a:lnTo>
                  <a:pt x="240271" y="267030"/>
                </a:lnTo>
                <a:lnTo>
                  <a:pt x="265785" y="261759"/>
                </a:lnTo>
                <a:lnTo>
                  <a:pt x="269310" y="248500"/>
                </a:lnTo>
                <a:lnTo>
                  <a:pt x="152565" y="248500"/>
                </a:lnTo>
                <a:lnTo>
                  <a:pt x="134518" y="233870"/>
                </a:lnTo>
                <a:lnTo>
                  <a:pt x="123012" y="231317"/>
                </a:lnTo>
                <a:lnTo>
                  <a:pt x="122286" y="231317"/>
                </a:lnTo>
                <a:lnTo>
                  <a:pt x="122008" y="231089"/>
                </a:lnTo>
                <a:lnTo>
                  <a:pt x="99631" y="226136"/>
                </a:lnTo>
                <a:lnTo>
                  <a:pt x="99301" y="225628"/>
                </a:lnTo>
                <a:lnTo>
                  <a:pt x="98640" y="225475"/>
                </a:lnTo>
                <a:lnTo>
                  <a:pt x="62610" y="169202"/>
                </a:lnTo>
                <a:lnTo>
                  <a:pt x="67551" y="146926"/>
                </a:lnTo>
                <a:lnTo>
                  <a:pt x="67475" y="146634"/>
                </a:lnTo>
                <a:lnTo>
                  <a:pt x="67767" y="145897"/>
                </a:lnTo>
                <a:lnTo>
                  <a:pt x="72809" y="123164"/>
                </a:lnTo>
                <a:lnTo>
                  <a:pt x="71183" y="107810"/>
                </a:lnTo>
                <a:lnTo>
                  <a:pt x="93281" y="93802"/>
                </a:lnTo>
                <a:lnTo>
                  <a:pt x="93560" y="93281"/>
                </a:lnTo>
                <a:lnTo>
                  <a:pt x="97332" y="91224"/>
                </a:lnTo>
                <a:lnTo>
                  <a:pt x="146913" y="59766"/>
                </a:lnTo>
                <a:lnTo>
                  <a:pt x="263243" y="59766"/>
                </a:lnTo>
                <a:lnTo>
                  <a:pt x="245363" y="28930"/>
                </a:lnTo>
                <a:lnTo>
                  <a:pt x="136639" y="0"/>
                </a:lnTo>
                <a:close/>
              </a:path>
              <a:path w="304800" h="307340">
                <a:moveTo>
                  <a:pt x="263243" y="59766"/>
                </a:moveTo>
                <a:lnTo>
                  <a:pt x="146913" y="59766"/>
                </a:lnTo>
                <a:lnTo>
                  <a:pt x="160223" y="67716"/>
                </a:lnTo>
                <a:lnTo>
                  <a:pt x="183300" y="72821"/>
                </a:lnTo>
                <a:lnTo>
                  <a:pt x="183845" y="72821"/>
                </a:lnTo>
                <a:lnTo>
                  <a:pt x="184048" y="72986"/>
                </a:lnTo>
                <a:lnTo>
                  <a:pt x="206451" y="77952"/>
                </a:lnTo>
                <a:lnTo>
                  <a:pt x="206781" y="78473"/>
                </a:lnTo>
                <a:lnTo>
                  <a:pt x="207429" y="78613"/>
                </a:lnTo>
                <a:lnTo>
                  <a:pt x="243458" y="134886"/>
                </a:lnTo>
                <a:lnTo>
                  <a:pt x="238518" y="157187"/>
                </a:lnTo>
                <a:lnTo>
                  <a:pt x="238582" y="157441"/>
                </a:lnTo>
                <a:lnTo>
                  <a:pt x="238302" y="158153"/>
                </a:lnTo>
                <a:lnTo>
                  <a:pt x="235699" y="169887"/>
                </a:lnTo>
                <a:lnTo>
                  <a:pt x="241465" y="192100"/>
                </a:lnTo>
                <a:lnTo>
                  <a:pt x="152565" y="248500"/>
                </a:lnTo>
                <a:lnTo>
                  <a:pt x="269310" y="248500"/>
                </a:lnTo>
                <a:lnTo>
                  <a:pt x="304799" y="115011"/>
                </a:lnTo>
                <a:lnTo>
                  <a:pt x="285267" y="97751"/>
                </a:lnTo>
                <a:lnTo>
                  <a:pt x="279907" y="88506"/>
                </a:lnTo>
                <a:lnTo>
                  <a:pt x="277164" y="77266"/>
                </a:lnTo>
                <a:lnTo>
                  <a:pt x="267550" y="67195"/>
                </a:lnTo>
                <a:lnTo>
                  <a:pt x="265379" y="63436"/>
                </a:lnTo>
                <a:lnTo>
                  <a:pt x="265048" y="62585"/>
                </a:lnTo>
                <a:lnTo>
                  <a:pt x="264782" y="62420"/>
                </a:lnTo>
                <a:lnTo>
                  <a:pt x="263243" y="59766"/>
                </a:lnTo>
                <a:close/>
              </a:path>
            </a:pathLst>
          </a:custGeom>
          <a:solidFill>
            <a:srgbClr val="0A2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A7EB10A-FEE4-0B7A-1151-48AB6D1A0E0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11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18043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816B8-3515-76E0-8172-23DE4C5CE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9FA6062-C5DC-0F9F-D755-242AA87487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3316" y="1644595"/>
            <a:ext cx="6109536" cy="2070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5000"/>
              </a:lnSpc>
              <a:spcBef>
                <a:spcPts val="100"/>
              </a:spcBef>
            </a:pPr>
            <a:r>
              <a:rPr lang="en-GB" sz="3200" dirty="0"/>
              <a:t>We want to research to sider participants  </a:t>
            </a:r>
          </a:p>
          <a:p>
            <a:pPr marL="12700" marR="5080" algn="l">
              <a:lnSpc>
                <a:spcPct val="105000"/>
              </a:lnSpc>
              <a:spcBef>
                <a:spcPts val="100"/>
              </a:spcBef>
            </a:pPr>
            <a:r>
              <a:rPr lang="en-GB" sz="3200" dirty="0"/>
              <a:t>Participate and share our survey</a:t>
            </a:r>
          </a:p>
          <a:p>
            <a:pPr marL="12700" marR="5080" algn="l">
              <a:lnSpc>
                <a:spcPct val="105000"/>
              </a:lnSpc>
              <a:spcBef>
                <a:spcPts val="100"/>
              </a:spcBef>
            </a:pPr>
            <a:endParaRPr lang="en-GB" sz="320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637B340-BF35-2186-6038-8B377AA2BB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767" y="545233"/>
            <a:ext cx="785667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 algn="l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We need your help </a:t>
            </a:r>
            <a:endParaRPr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DAEBF88-5D03-1563-B0EA-90E9E9D18D84}"/>
              </a:ext>
            </a:extLst>
          </p:cNvPr>
          <p:cNvSpPr/>
          <p:nvPr/>
        </p:nvSpPr>
        <p:spPr>
          <a:xfrm>
            <a:off x="11951084" y="237893"/>
            <a:ext cx="304800" cy="307340"/>
          </a:xfrm>
          <a:custGeom>
            <a:avLst/>
            <a:gdLst/>
            <a:ahLst/>
            <a:cxnLst/>
            <a:rect l="l" t="t" r="r" b="b"/>
            <a:pathLst>
              <a:path w="304800" h="307340">
                <a:moveTo>
                  <a:pt x="136639" y="0"/>
                </a:moveTo>
                <a:lnTo>
                  <a:pt x="103156" y="19418"/>
                </a:lnTo>
                <a:lnTo>
                  <a:pt x="102844" y="19418"/>
                </a:lnTo>
                <a:lnTo>
                  <a:pt x="102095" y="20040"/>
                </a:lnTo>
                <a:lnTo>
                  <a:pt x="98399" y="22174"/>
                </a:lnTo>
                <a:lnTo>
                  <a:pt x="85039" y="26149"/>
                </a:lnTo>
                <a:lnTo>
                  <a:pt x="80771" y="30645"/>
                </a:lnTo>
                <a:lnTo>
                  <a:pt x="45656" y="32626"/>
                </a:lnTo>
                <a:lnTo>
                  <a:pt x="29552" y="93281"/>
                </a:lnTo>
                <a:lnTo>
                  <a:pt x="26504" y="96799"/>
                </a:lnTo>
                <a:lnTo>
                  <a:pt x="24028" y="114058"/>
                </a:lnTo>
                <a:lnTo>
                  <a:pt x="0" y="204444"/>
                </a:lnTo>
                <a:lnTo>
                  <a:pt x="29476" y="223608"/>
                </a:lnTo>
                <a:lnTo>
                  <a:pt x="30949" y="229641"/>
                </a:lnTo>
                <a:lnTo>
                  <a:pt x="40563" y="239725"/>
                </a:lnTo>
                <a:lnTo>
                  <a:pt x="42722" y="243446"/>
                </a:lnTo>
                <a:lnTo>
                  <a:pt x="43065" y="244335"/>
                </a:lnTo>
                <a:lnTo>
                  <a:pt x="43345" y="244513"/>
                </a:lnTo>
                <a:lnTo>
                  <a:pt x="62763" y="277990"/>
                </a:lnTo>
                <a:lnTo>
                  <a:pt x="171475" y="306920"/>
                </a:lnTo>
                <a:lnTo>
                  <a:pt x="204939" y="287515"/>
                </a:lnTo>
                <a:lnTo>
                  <a:pt x="205251" y="287515"/>
                </a:lnTo>
                <a:lnTo>
                  <a:pt x="205993" y="286905"/>
                </a:lnTo>
                <a:lnTo>
                  <a:pt x="209727" y="284746"/>
                </a:lnTo>
                <a:lnTo>
                  <a:pt x="223088" y="280771"/>
                </a:lnTo>
                <a:lnTo>
                  <a:pt x="231051" y="272376"/>
                </a:lnTo>
                <a:lnTo>
                  <a:pt x="240271" y="267030"/>
                </a:lnTo>
                <a:lnTo>
                  <a:pt x="265785" y="261759"/>
                </a:lnTo>
                <a:lnTo>
                  <a:pt x="269310" y="248500"/>
                </a:lnTo>
                <a:lnTo>
                  <a:pt x="152565" y="248500"/>
                </a:lnTo>
                <a:lnTo>
                  <a:pt x="134518" y="233870"/>
                </a:lnTo>
                <a:lnTo>
                  <a:pt x="123012" y="231317"/>
                </a:lnTo>
                <a:lnTo>
                  <a:pt x="122286" y="231317"/>
                </a:lnTo>
                <a:lnTo>
                  <a:pt x="122008" y="231089"/>
                </a:lnTo>
                <a:lnTo>
                  <a:pt x="99631" y="226136"/>
                </a:lnTo>
                <a:lnTo>
                  <a:pt x="99301" y="225628"/>
                </a:lnTo>
                <a:lnTo>
                  <a:pt x="98640" y="225475"/>
                </a:lnTo>
                <a:lnTo>
                  <a:pt x="62610" y="169202"/>
                </a:lnTo>
                <a:lnTo>
                  <a:pt x="67551" y="146926"/>
                </a:lnTo>
                <a:lnTo>
                  <a:pt x="67475" y="146634"/>
                </a:lnTo>
                <a:lnTo>
                  <a:pt x="67767" y="145897"/>
                </a:lnTo>
                <a:lnTo>
                  <a:pt x="72809" y="123164"/>
                </a:lnTo>
                <a:lnTo>
                  <a:pt x="71183" y="107810"/>
                </a:lnTo>
                <a:lnTo>
                  <a:pt x="93281" y="93802"/>
                </a:lnTo>
                <a:lnTo>
                  <a:pt x="93560" y="93281"/>
                </a:lnTo>
                <a:lnTo>
                  <a:pt x="97332" y="91224"/>
                </a:lnTo>
                <a:lnTo>
                  <a:pt x="146913" y="59766"/>
                </a:lnTo>
                <a:lnTo>
                  <a:pt x="263243" y="59766"/>
                </a:lnTo>
                <a:lnTo>
                  <a:pt x="245363" y="28930"/>
                </a:lnTo>
                <a:lnTo>
                  <a:pt x="136639" y="0"/>
                </a:lnTo>
                <a:close/>
              </a:path>
              <a:path w="304800" h="307340">
                <a:moveTo>
                  <a:pt x="263243" y="59766"/>
                </a:moveTo>
                <a:lnTo>
                  <a:pt x="146913" y="59766"/>
                </a:lnTo>
                <a:lnTo>
                  <a:pt x="160223" y="67716"/>
                </a:lnTo>
                <a:lnTo>
                  <a:pt x="183300" y="72821"/>
                </a:lnTo>
                <a:lnTo>
                  <a:pt x="183845" y="72821"/>
                </a:lnTo>
                <a:lnTo>
                  <a:pt x="184048" y="72986"/>
                </a:lnTo>
                <a:lnTo>
                  <a:pt x="206451" y="77952"/>
                </a:lnTo>
                <a:lnTo>
                  <a:pt x="206781" y="78473"/>
                </a:lnTo>
                <a:lnTo>
                  <a:pt x="207429" y="78613"/>
                </a:lnTo>
                <a:lnTo>
                  <a:pt x="243458" y="134886"/>
                </a:lnTo>
                <a:lnTo>
                  <a:pt x="238518" y="157187"/>
                </a:lnTo>
                <a:lnTo>
                  <a:pt x="238582" y="157441"/>
                </a:lnTo>
                <a:lnTo>
                  <a:pt x="238302" y="158153"/>
                </a:lnTo>
                <a:lnTo>
                  <a:pt x="235699" y="169887"/>
                </a:lnTo>
                <a:lnTo>
                  <a:pt x="241465" y="192100"/>
                </a:lnTo>
                <a:lnTo>
                  <a:pt x="152565" y="248500"/>
                </a:lnTo>
                <a:lnTo>
                  <a:pt x="269310" y="248500"/>
                </a:lnTo>
                <a:lnTo>
                  <a:pt x="304799" y="115011"/>
                </a:lnTo>
                <a:lnTo>
                  <a:pt x="285267" y="97751"/>
                </a:lnTo>
                <a:lnTo>
                  <a:pt x="279907" y="88506"/>
                </a:lnTo>
                <a:lnTo>
                  <a:pt x="277164" y="77266"/>
                </a:lnTo>
                <a:lnTo>
                  <a:pt x="267550" y="67195"/>
                </a:lnTo>
                <a:lnTo>
                  <a:pt x="265379" y="63436"/>
                </a:lnTo>
                <a:lnTo>
                  <a:pt x="265048" y="62585"/>
                </a:lnTo>
                <a:lnTo>
                  <a:pt x="264782" y="62420"/>
                </a:lnTo>
                <a:lnTo>
                  <a:pt x="263243" y="59766"/>
                </a:lnTo>
                <a:close/>
              </a:path>
            </a:pathLst>
          </a:custGeom>
          <a:solidFill>
            <a:srgbClr val="008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9613C33-2AC6-1F07-BFA2-F1D6AF0987F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12</a:t>
            </a:fld>
            <a:endParaRPr spc="-25"/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83BF6B2-8024-99E9-CFE6-28B02190E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981" y="1815162"/>
            <a:ext cx="4260103" cy="42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38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496800" cy="7035800"/>
          </a:xfrm>
          <a:custGeom>
            <a:avLst/>
            <a:gdLst/>
            <a:ahLst/>
            <a:cxnLst/>
            <a:rect l="l" t="t" r="r" b="b"/>
            <a:pathLst>
              <a:path w="12496800" h="7035800">
                <a:moveTo>
                  <a:pt x="12496800" y="0"/>
                </a:moveTo>
                <a:lnTo>
                  <a:pt x="0" y="0"/>
                </a:lnTo>
                <a:lnTo>
                  <a:pt x="0" y="7035800"/>
                </a:lnTo>
                <a:lnTo>
                  <a:pt x="12496800" y="7035800"/>
                </a:lnTo>
                <a:lnTo>
                  <a:pt x="12496800" y="0"/>
                </a:lnTo>
                <a:close/>
              </a:path>
            </a:pathLst>
          </a:custGeom>
          <a:solidFill>
            <a:srgbClr val="112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7130" y="1285263"/>
            <a:ext cx="9055100" cy="5316968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ts val="4630"/>
              </a:lnSpc>
              <a:spcBef>
                <a:spcPts val="665"/>
              </a:spcBef>
            </a:pPr>
            <a:r>
              <a:rPr lang="en-GB" sz="2400" dirty="0">
                <a:solidFill>
                  <a:srgbClr val="00FFB0"/>
                </a:solidFill>
              </a:rPr>
              <a:t>Why? (Motivation)</a:t>
            </a:r>
            <a:br>
              <a:rPr lang="en-GB" sz="2400" dirty="0">
                <a:solidFill>
                  <a:srgbClr val="00FFB0"/>
                </a:solidFill>
              </a:rPr>
            </a:br>
            <a:r>
              <a:rPr lang="en-GB" sz="2400" dirty="0">
                <a:solidFill>
                  <a:srgbClr val="00FFB0"/>
                </a:solidFill>
              </a:rPr>
              <a:t>HPC powers climate modelling, healthcare analytics, infrastructure simulation.</a:t>
            </a:r>
            <a:br>
              <a:rPr lang="en-GB" sz="2400" dirty="0">
                <a:solidFill>
                  <a:srgbClr val="00FFB0"/>
                </a:solidFill>
              </a:rPr>
            </a:br>
            <a:r>
              <a:rPr lang="en-GB" sz="2400" dirty="0">
                <a:solidFill>
                  <a:srgbClr val="00FFB0"/>
                </a:solidFill>
              </a:rPr>
              <a:t>Barriers remain:</a:t>
            </a:r>
            <a:br>
              <a:rPr lang="en-GB" sz="2400" dirty="0">
                <a:solidFill>
                  <a:srgbClr val="00FFB0"/>
                </a:solidFill>
              </a:rPr>
            </a:br>
            <a:r>
              <a:rPr lang="en-GB" sz="2400" dirty="0">
                <a:solidFill>
                  <a:srgbClr val="00FFB0"/>
                </a:solidFill>
              </a:rPr>
              <a:t>- Complex access procedures</a:t>
            </a:r>
            <a:br>
              <a:rPr lang="en-GB" sz="2400" dirty="0">
                <a:solidFill>
                  <a:srgbClr val="00FFB0"/>
                </a:solidFill>
              </a:rPr>
            </a:br>
            <a:r>
              <a:rPr lang="en-GB" sz="2400" dirty="0">
                <a:solidFill>
                  <a:srgbClr val="00FFB0"/>
                </a:solidFill>
              </a:rPr>
              <a:t>- Awareness &amp; training gaps</a:t>
            </a:r>
            <a:br>
              <a:rPr lang="en-GB" sz="2400" dirty="0">
                <a:solidFill>
                  <a:srgbClr val="00FFB0"/>
                </a:solidFill>
              </a:rPr>
            </a:br>
            <a:r>
              <a:rPr lang="en-GB" sz="2400" dirty="0">
                <a:solidFill>
                  <a:srgbClr val="00FFB0"/>
                </a:solidFill>
              </a:rPr>
              <a:t>- Trust, privacy &amp; governance concerns</a:t>
            </a:r>
            <a:br>
              <a:rPr lang="en-GB" sz="2400" dirty="0">
                <a:solidFill>
                  <a:srgbClr val="00FFB0"/>
                </a:solidFill>
              </a:rPr>
            </a:br>
            <a:r>
              <a:rPr lang="en-GB" sz="2400" dirty="0">
                <a:solidFill>
                  <a:srgbClr val="00FFB0"/>
                </a:solidFill>
              </a:rPr>
              <a:t>Many potential users are not yet engaging with HPC.</a:t>
            </a:r>
            <a:br>
              <a:rPr lang="en-GB" sz="2400" dirty="0">
                <a:solidFill>
                  <a:srgbClr val="00FFB0"/>
                </a:solidFill>
              </a:rPr>
            </a:br>
            <a:r>
              <a:rPr lang="en-GB" sz="2400" dirty="0">
                <a:solidFill>
                  <a:srgbClr val="00FFB0"/>
                </a:solidFill>
              </a:rPr>
              <a:t>Motivation: Make HPC usable, trusted, and inclusive.</a:t>
            </a:r>
          </a:p>
        </p:txBody>
      </p:sp>
      <p:sp>
        <p:nvSpPr>
          <p:cNvPr id="4" name="object 4"/>
          <p:cNvSpPr/>
          <p:nvPr/>
        </p:nvSpPr>
        <p:spPr>
          <a:xfrm>
            <a:off x="10809060" y="5257801"/>
            <a:ext cx="1070610" cy="1078230"/>
          </a:xfrm>
          <a:custGeom>
            <a:avLst/>
            <a:gdLst/>
            <a:ahLst/>
            <a:cxnLst/>
            <a:rect l="l" t="t" r="r" b="b"/>
            <a:pathLst>
              <a:path w="1070609" h="1078229">
                <a:moveTo>
                  <a:pt x="479882" y="0"/>
                </a:moveTo>
                <a:lnTo>
                  <a:pt x="362266" y="68186"/>
                </a:lnTo>
                <a:lnTo>
                  <a:pt x="361162" y="68186"/>
                </a:lnTo>
                <a:lnTo>
                  <a:pt x="358533" y="70370"/>
                </a:lnTo>
                <a:lnTo>
                  <a:pt x="345554" y="77863"/>
                </a:lnTo>
                <a:lnTo>
                  <a:pt x="298653" y="91821"/>
                </a:lnTo>
                <a:lnTo>
                  <a:pt x="283667" y="107607"/>
                </a:lnTo>
                <a:lnTo>
                  <a:pt x="160362" y="114554"/>
                </a:lnTo>
                <a:lnTo>
                  <a:pt x="138150" y="198132"/>
                </a:lnTo>
                <a:lnTo>
                  <a:pt x="137934" y="199021"/>
                </a:lnTo>
                <a:lnTo>
                  <a:pt x="122891" y="255562"/>
                </a:lnTo>
                <a:lnTo>
                  <a:pt x="103771" y="327583"/>
                </a:lnTo>
                <a:lnTo>
                  <a:pt x="93065" y="339940"/>
                </a:lnTo>
                <a:lnTo>
                  <a:pt x="84378" y="400545"/>
                </a:lnTo>
                <a:lnTo>
                  <a:pt x="22428" y="633501"/>
                </a:lnTo>
                <a:lnTo>
                  <a:pt x="22212" y="634390"/>
                </a:lnTo>
                <a:lnTo>
                  <a:pt x="11684" y="673938"/>
                </a:lnTo>
                <a:lnTo>
                  <a:pt x="0" y="717956"/>
                </a:lnTo>
                <a:lnTo>
                  <a:pt x="103555" y="785253"/>
                </a:lnTo>
                <a:lnTo>
                  <a:pt x="108724" y="806437"/>
                </a:lnTo>
                <a:lnTo>
                  <a:pt x="142481" y="841844"/>
                </a:lnTo>
                <a:lnTo>
                  <a:pt x="150063" y="854900"/>
                </a:lnTo>
                <a:lnTo>
                  <a:pt x="151269" y="858024"/>
                </a:lnTo>
                <a:lnTo>
                  <a:pt x="152247" y="858647"/>
                </a:lnTo>
                <a:lnTo>
                  <a:pt x="220433" y="976249"/>
                </a:lnTo>
                <a:lnTo>
                  <a:pt x="602195" y="1077823"/>
                </a:lnTo>
                <a:lnTo>
                  <a:pt x="719696" y="1009688"/>
                </a:lnTo>
                <a:lnTo>
                  <a:pt x="720794" y="1009688"/>
                </a:lnTo>
                <a:lnTo>
                  <a:pt x="723404" y="1007554"/>
                </a:lnTo>
                <a:lnTo>
                  <a:pt x="736511" y="999972"/>
                </a:lnTo>
                <a:lnTo>
                  <a:pt x="783424" y="986015"/>
                </a:lnTo>
                <a:lnTo>
                  <a:pt x="811390" y="956538"/>
                </a:lnTo>
                <a:lnTo>
                  <a:pt x="843800" y="937755"/>
                </a:lnTo>
                <a:lnTo>
                  <a:pt x="933399" y="919251"/>
                </a:lnTo>
                <a:lnTo>
                  <a:pt x="945779" y="872655"/>
                </a:lnTo>
                <a:lnTo>
                  <a:pt x="535800" y="872655"/>
                </a:lnTo>
                <a:lnTo>
                  <a:pt x="532976" y="870331"/>
                </a:lnTo>
                <a:lnTo>
                  <a:pt x="532358" y="870331"/>
                </a:lnTo>
                <a:lnTo>
                  <a:pt x="472427" y="821283"/>
                </a:lnTo>
                <a:lnTo>
                  <a:pt x="431977" y="812317"/>
                </a:lnTo>
                <a:lnTo>
                  <a:pt x="429221" y="812139"/>
                </a:lnTo>
                <a:lnTo>
                  <a:pt x="428459" y="811517"/>
                </a:lnTo>
                <a:lnTo>
                  <a:pt x="349885" y="794118"/>
                </a:lnTo>
                <a:lnTo>
                  <a:pt x="348762" y="792391"/>
                </a:lnTo>
                <a:lnTo>
                  <a:pt x="348950" y="792391"/>
                </a:lnTo>
                <a:lnTo>
                  <a:pt x="346405" y="791806"/>
                </a:lnTo>
                <a:lnTo>
                  <a:pt x="219900" y="594207"/>
                </a:lnTo>
                <a:lnTo>
                  <a:pt x="237236" y="515950"/>
                </a:lnTo>
                <a:lnTo>
                  <a:pt x="236969" y="514972"/>
                </a:lnTo>
                <a:lnTo>
                  <a:pt x="237998" y="512330"/>
                </a:lnTo>
                <a:lnTo>
                  <a:pt x="255701" y="432511"/>
                </a:lnTo>
                <a:lnTo>
                  <a:pt x="249999" y="378599"/>
                </a:lnTo>
                <a:lnTo>
                  <a:pt x="327583" y="329412"/>
                </a:lnTo>
                <a:lnTo>
                  <a:pt x="328574" y="327583"/>
                </a:lnTo>
                <a:lnTo>
                  <a:pt x="341820" y="320357"/>
                </a:lnTo>
                <a:lnTo>
                  <a:pt x="515950" y="209905"/>
                </a:lnTo>
                <a:lnTo>
                  <a:pt x="924465" y="209905"/>
                </a:lnTo>
                <a:lnTo>
                  <a:pt x="861682" y="101587"/>
                </a:lnTo>
                <a:lnTo>
                  <a:pt x="479882" y="0"/>
                </a:lnTo>
                <a:close/>
              </a:path>
              <a:path w="1070609" h="1078229">
                <a:moveTo>
                  <a:pt x="924465" y="209905"/>
                </a:moveTo>
                <a:lnTo>
                  <a:pt x="515950" y="209905"/>
                </a:lnTo>
                <a:lnTo>
                  <a:pt x="562686" y="237820"/>
                </a:lnTo>
                <a:lnTo>
                  <a:pt x="642912" y="255562"/>
                </a:lnTo>
                <a:lnTo>
                  <a:pt x="645629" y="255739"/>
                </a:lnTo>
                <a:lnTo>
                  <a:pt x="646341" y="256324"/>
                </a:lnTo>
                <a:lnTo>
                  <a:pt x="725004" y="273761"/>
                </a:lnTo>
                <a:lnTo>
                  <a:pt x="726173" y="275590"/>
                </a:lnTo>
                <a:lnTo>
                  <a:pt x="728446" y="276072"/>
                </a:lnTo>
                <a:lnTo>
                  <a:pt x="855002" y="473671"/>
                </a:lnTo>
                <a:lnTo>
                  <a:pt x="837653" y="552018"/>
                </a:lnTo>
                <a:lnTo>
                  <a:pt x="837869" y="552919"/>
                </a:lnTo>
                <a:lnTo>
                  <a:pt x="836891" y="555409"/>
                </a:lnTo>
                <a:lnTo>
                  <a:pt x="827747" y="596620"/>
                </a:lnTo>
                <a:lnTo>
                  <a:pt x="847991" y="674611"/>
                </a:lnTo>
                <a:lnTo>
                  <a:pt x="672299" y="786053"/>
                </a:lnTo>
                <a:lnTo>
                  <a:pt x="671929" y="786409"/>
                </a:lnTo>
                <a:lnTo>
                  <a:pt x="671766" y="786409"/>
                </a:lnTo>
                <a:lnTo>
                  <a:pt x="535800" y="872655"/>
                </a:lnTo>
                <a:lnTo>
                  <a:pt x="945779" y="872655"/>
                </a:lnTo>
                <a:lnTo>
                  <a:pt x="1001890" y="661593"/>
                </a:lnTo>
                <a:lnTo>
                  <a:pt x="1001890" y="661454"/>
                </a:lnTo>
                <a:lnTo>
                  <a:pt x="1036624" y="530758"/>
                </a:lnTo>
                <a:lnTo>
                  <a:pt x="1041984" y="510730"/>
                </a:lnTo>
                <a:lnTo>
                  <a:pt x="1070381" y="403885"/>
                </a:lnTo>
                <a:lnTo>
                  <a:pt x="1001801" y="343281"/>
                </a:lnTo>
                <a:lnTo>
                  <a:pt x="982980" y="310819"/>
                </a:lnTo>
                <a:lnTo>
                  <a:pt x="973353" y="271348"/>
                </a:lnTo>
                <a:lnTo>
                  <a:pt x="939596" y="235991"/>
                </a:lnTo>
                <a:lnTo>
                  <a:pt x="931964" y="222783"/>
                </a:lnTo>
                <a:lnTo>
                  <a:pt x="930808" y="219798"/>
                </a:lnTo>
                <a:lnTo>
                  <a:pt x="929868" y="219227"/>
                </a:lnTo>
                <a:lnTo>
                  <a:pt x="924465" y="209905"/>
                </a:lnTo>
                <a:close/>
              </a:path>
              <a:path w="1070609" h="1078229">
                <a:moveTo>
                  <a:pt x="532714" y="870115"/>
                </a:moveTo>
                <a:lnTo>
                  <a:pt x="532358" y="870331"/>
                </a:lnTo>
                <a:lnTo>
                  <a:pt x="532976" y="870331"/>
                </a:lnTo>
                <a:lnTo>
                  <a:pt x="532714" y="870115"/>
                </a:lnTo>
                <a:close/>
              </a:path>
            </a:pathLst>
          </a:custGeom>
          <a:solidFill>
            <a:srgbClr val="008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2080106" y="6604000"/>
            <a:ext cx="226695" cy="204543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>
                <a:solidFill>
                  <a:schemeClr val="bg1"/>
                </a:solidFill>
              </a:rPr>
              <a:t>2</a:t>
            </a:fld>
            <a:endParaRPr spc="-25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496800" cy="7035800"/>
          </a:xfrm>
          <a:custGeom>
            <a:avLst/>
            <a:gdLst/>
            <a:ahLst/>
            <a:cxnLst/>
            <a:rect l="l" t="t" r="r" b="b"/>
            <a:pathLst>
              <a:path w="12496800" h="7035800">
                <a:moveTo>
                  <a:pt x="12496800" y="0"/>
                </a:moveTo>
                <a:lnTo>
                  <a:pt x="0" y="0"/>
                </a:lnTo>
                <a:lnTo>
                  <a:pt x="0" y="7035800"/>
                </a:lnTo>
                <a:lnTo>
                  <a:pt x="12496800" y="7035800"/>
                </a:lnTo>
                <a:lnTo>
                  <a:pt x="12496800" y="0"/>
                </a:lnTo>
                <a:close/>
              </a:path>
            </a:pathLst>
          </a:custGeom>
          <a:solidFill>
            <a:srgbClr val="112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2080106" y="6604000"/>
            <a:ext cx="226695" cy="204543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>
                <a:solidFill>
                  <a:schemeClr val="bg1"/>
                </a:solidFill>
              </a:rPr>
              <a:t>3</a:t>
            </a:fld>
            <a:endParaRPr spc="-25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3C4DCF-78FC-42D2-0132-448FE4D1AC7E}"/>
              </a:ext>
            </a:extLst>
          </p:cNvPr>
          <p:cNvGrpSpPr/>
          <p:nvPr/>
        </p:nvGrpSpPr>
        <p:grpSpPr>
          <a:xfrm>
            <a:off x="614437" y="532902"/>
            <a:ext cx="4189863" cy="1079532"/>
            <a:chOff x="614437" y="532902"/>
            <a:chExt cx="4189863" cy="10795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7BAFCE-D607-EAB6-AEB4-35E32B64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8700" y="622300"/>
              <a:ext cx="2895600" cy="8763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51E75D-8899-E16A-CB54-5BE93A52B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37" y="532902"/>
              <a:ext cx="1070610" cy="1079532"/>
            </a:xfrm>
            <a:prstGeom prst="rect">
              <a:avLst/>
            </a:prstGeom>
          </p:spPr>
        </p:pic>
      </p:grpSp>
      <p:sp>
        <p:nvSpPr>
          <p:cNvPr id="11" name="object 3">
            <a:extLst>
              <a:ext uri="{FF2B5EF4-FFF2-40B4-BE49-F238E27FC236}">
                <a16:creationId xmlns:a16="http://schemas.microsoft.com/office/drawing/2014/main" id="{6023B7B0-A974-DB86-EC20-5B7A6B1BECF3}"/>
              </a:ext>
            </a:extLst>
          </p:cNvPr>
          <p:cNvSpPr txBox="1"/>
          <p:nvPr/>
        </p:nvSpPr>
        <p:spPr>
          <a:xfrm>
            <a:off x="538699" y="2565400"/>
            <a:ext cx="10196105" cy="4160754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2700" marR="5080">
              <a:lnSpc>
                <a:spcPts val="6680"/>
              </a:lnSpc>
              <a:spcBef>
                <a:spcPts val="1365"/>
              </a:spcBef>
            </a:pPr>
            <a:r>
              <a:rPr lang="en-GB" sz="5400" b="1" dirty="0">
                <a:solidFill>
                  <a:srgbClr val="59A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Aim and Objectives</a:t>
            </a:r>
            <a:br>
              <a:rPr lang="en-GB" sz="6600" b="1" dirty="0">
                <a:solidFill>
                  <a:srgbClr val="59A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5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Aim:</a:t>
            </a:r>
            <a:br>
              <a:rPr lang="en-GB" sz="25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5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make UK HPC more accessible, trusted, and inclusive</a:t>
            </a:r>
          </a:p>
          <a:p>
            <a:pPr marL="70485">
              <a:lnSpc>
                <a:spcPct val="100000"/>
              </a:lnSpc>
              <a:spcBef>
                <a:spcPts val="940"/>
              </a:spcBef>
            </a:pPr>
            <a:r>
              <a:rPr lang="en-GB" sz="25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Co-design a user-centred roadmap for a national HPC federation</a:t>
            </a:r>
          </a:p>
          <a:p>
            <a:pPr marL="70485">
              <a:lnSpc>
                <a:spcPct val="100000"/>
              </a:lnSpc>
              <a:spcBef>
                <a:spcPts val="940"/>
              </a:spcBef>
            </a:pPr>
            <a:r>
              <a:rPr lang="en-GB" sz="25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 aligned with NFCS </a:t>
            </a:r>
            <a:r>
              <a:rPr lang="en-GB" sz="25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NetworkPlus</a:t>
            </a:r>
            <a:r>
              <a:rPr lang="en-GB" sz="25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pillars: Community, Technology, Governance</a:t>
            </a:r>
          </a:p>
        </p:txBody>
      </p:sp>
    </p:spTree>
    <p:extLst>
      <p:ext uri="{BB962C8B-B14F-4D97-AF65-F5344CB8AC3E}">
        <p14:creationId xmlns:p14="http://schemas.microsoft.com/office/powerpoint/2010/main" val="167913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48400" cy="7035800"/>
          </a:xfrm>
          <a:custGeom>
            <a:avLst/>
            <a:gdLst/>
            <a:ahLst/>
            <a:cxnLst/>
            <a:rect l="l" t="t" r="r" b="b"/>
            <a:pathLst>
              <a:path w="6248400" h="7035800">
                <a:moveTo>
                  <a:pt x="6248400" y="0"/>
                </a:moveTo>
                <a:lnTo>
                  <a:pt x="0" y="0"/>
                </a:lnTo>
                <a:lnTo>
                  <a:pt x="0" y="7035800"/>
                </a:lnTo>
                <a:lnTo>
                  <a:pt x="6248400" y="7035800"/>
                </a:lnTo>
                <a:lnTo>
                  <a:pt x="6248400" y="0"/>
                </a:lnTo>
                <a:close/>
              </a:path>
            </a:pathLst>
          </a:custGeom>
          <a:solidFill>
            <a:srgbClr val="112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767" y="373757"/>
            <a:ext cx="5611667" cy="1650849"/>
          </a:xfrm>
          <a:prstGeom prst="rect">
            <a:avLst/>
          </a:prstGeom>
        </p:spPr>
        <p:txBody>
          <a:bodyPr vert="horz" wrap="square" lIns="0" tIns="171843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100"/>
              </a:spcBef>
            </a:pPr>
            <a:r>
              <a:rPr lang="en-GB" spc="-10" dirty="0">
                <a:solidFill>
                  <a:srgbClr val="FFFFFF"/>
                </a:solidFill>
              </a:rPr>
              <a:t>Project Aim and Objectives</a:t>
            </a:r>
            <a:endParaRPr spc="-10" dirty="0">
              <a:solidFill>
                <a:srgbClr val="FFFFFF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2942" y="2370154"/>
            <a:ext cx="5812077" cy="67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2390">
              <a:lnSpc>
                <a:spcPct val="105000"/>
              </a:lnSpc>
              <a:spcBef>
                <a:spcPts val="100"/>
              </a:spcBef>
            </a:pPr>
            <a:r>
              <a:rPr lang="en-GB" sz="4400" dirty="0">
                <a:solidFill>
                  <a:schemeClr val="bg1"/>
                </a:solidFill>
                <a:latin typeface="Arial"/>
                <a:cs typeface="Arial"/>
              </a:rPr>
              <a:t>Objectives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61342" y="2370154"/>
            <a:ext cx="5845459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GB" sz="2800" dirty="0"/>
              <a:t>1. Identify barriers to HPC access (Community &amp; Governance)</a:t>
            </a:r>
          </a:p>
          <a:p>
            <a:r>
              <a:rPr lang="en-GB" sz="2800" dirty="0"/>
              <a:t>2. Co-design roadmap for inclusive HPC federation (Cross-cutting)</a:t>
            </a:r>
          </a:p>
          <a:p>
            <a:r>
              <a:rPr lang="en-GB" sz="2800" dirty="0"/>
              <a:t>3. Understand technical challenges post-access (Technology &amp; Community)</a:t>
            </a:r>
          </a:p>
          <a:p>
            <a:r>
              <a:rPr lang="en-GB" sz="2800" dirty="0"/>
              <a:t>4. Explore trust, safety, and governance across sectors (Governance &amp; Community)</a:t>
            </a:r>
          </a:p>
        </p:txBody>
      </p:sp>
      <p:sp>
        <p:nvSpPr>
          <p:cNvPr id="6" name="object 6"/>
          <p:cNvSpPr/>
          <p:nvPr/>
        </p:nvSpPr>
        <p:spPr>
          <a:xfrm>
            <a:off x="11951084" y="237893"/>
            <a:ext cx="304800" cy="307340"/>
          </a:xfrm>
          <a:custGeom>
            <a:avLst/>
            <a:gdLst/>
            <a:ahLst/>
            <a:cxnLst/>
            <a:rect l="l" t="t" r="r" b="b"/>
            <a:pathLst>
              <a:path w="304800" h="307340">
                <a:moveTo>
                  <a:pt x="136639" y="0"/>
                </a:moveTo>
                <a:lnTo>
                  <a:pt x="103156" y="19418"/>
                </a:lnTo>
                <a:lnTo>
                  <a:pt x="102844" y="19418"/>
                </a:lnTo>
                <a:lnTo>
                  <a:pt x="102095" y="20040"/>
                </a:lnTo>
                <a:lnTo>
                  <a:pt x="98399" y="22174"/>
                </a:lnTo>
                <a:lnTo>
                  <a:pt x="85039" y="26149"/>
                </a:lnTo>
                <a:lnTo>
                  <a:pt x="80771" y="30645"/>
                </a:lnTo>
                <a:lnTo>
                  <a:pt x="45656" y="32626"/>
                </a:lnTo>
                <a:lnTo>
                  <a:pt x="29552" y="93281"/>
                </a:lnTo>
                <a:lnTo>
                  <a:pt x="26504" y="96799"/>
                </a:lnTo>
                <a:lnTo>
                  <a:pt x="24028" y="114058"/>
                </a:lnTo>
                <a:lnTo>
                  <a:pt x="0" y="204444"/>
                </a:lnTo>
                <a:lnTo>
                  <a:pt x="29476" y="223608"/>
                </a:lnTo>
                <a:lnTo>
                  <a:pt x="30949" y="229641"/>
                </a:lnTo>
                <a:lnTo>
                  <a:pt x="40563" y="239725"/>
                </a:lnTo>
                <a:lnTo>
                  <a:pt x="42722" y="243446"/>
                </a:lnTo>
                <a:lnTo>
                  <a:pt x="43065" y="244335"/>
                </a:lnTo>
                <a:lnTo>
                  <a:pt x="43345" y="244513"/>
                </a:lnTo>
                <a:lnTo>
                  <a:pt x="62763" y="277990"/>
                </a:lnTo>
                <a:lnTo>
                  <a:pt x="171475" y="306920"/>
                </a:lnTo>
                <a:lnTo>
                  <a:pt x="204939" y="287515"/>
                </a:lnTo>
                <a:lnTo>
                  <a:pt x="205251" y="287515"/>
                </a:lnTo>
                <a:lnTo>
                  <a:pt x="205993" y="286905"/>
                </a:lnTo>
                <a:lnTo>
                  <a:pt x="209727" y="284746"/>
                </a:lnTo>
                <a:lnTo>
                  <a:pt x="223088" y="280771"/>
                </a:lnTo>
                <a:lnTo>
                  <a:pt x="231051" y="272376"/>
                </a:lnTo>
                <a:lnTo>
                  <a:pt x="240271" y="267030"/>
                </a:lnTo>
                <a:lnTo>
                  <a:pt x="265785" y="261759"/>
                </a:lnTo>
                <a:lnTo>
                  <a:pt x="269310" y="248500"/>
                </a:lnTo>
                <a:lnTo>
                  <a:pt x="152565" y="248500"/>
                </a:lnTo>
                <a:lnTo>
                  <a:pt x="134518" y="233870"/>
                </a:lnTo>
                <a:lnTo>
                  <a:pt x="123012" y="231317"/>
                </a:lnTo>
                <a:lnTo>
                  <a:pt x="122286" y="231317"/>
                </a:lnTo>
                <a:lnTo>
                  <a:pt x="122008" y="231089"/>
                </a:lnTo>
                <a:lnTo>
                  <a:pt x="99631" y="226136"/>
                </a:lnTo>
                <a:lnTo>
                  <a:pt x="99301" y="225628"/>
                </a:lnTo>
                <a:lnTo>
                  <a:pt x="98640" y="225475"/>
                </a:lnTo>
                <a:lnTo>
                  <a:pt x="62610" y="169202"/>
                </a:lnTo>
                <a:lnTo>
                  <a:pt x="67551" y="146926"/>
                </a:lnTo>
                <a:lnTo>
                  <a:pt x="67475" y="146634"/>
                </a:lnTo>
                <a:lnTo>
                  <a:pt x="67767" y="145897"/>
                </a:lnTo>
                <a:lnTo>
                  <a:pt x="72809" y="123164"/>
                </a:lnTo>
                <a:lnTo>
                  <a:pt x="71183" y="107810"/>
                </a:lnTo>
                <a:lnTo>
                  <a:pt x="93281" y="93802"/>
                </a:lnTo>
                <a:lnTo>
                  <a:pt x="93560" y="93281"/>
                </a:lnTo>
                <a:lnTo>
                  <a:pt x="97332" y="91224"/>
                </a:lnTo>
                <a:lnTo>
                  <a:pt x="146913" y="59766"/>
                </a:lnTo>
                <a:lnTo>
                  <a:pt x="263243" y="59766"/>
                </a:lnTo>
                <a:lnTo>
                  <a:pt x="245363" y="28930"/>
                </a:lnTo>
                <a:lnTo>
                  <a:pt x="136639" y="0"/>
                </a:lnTo>
                <a:close/>
              </a:path>
              <a:path w="304800" h="307340">
                <a:moveTo>
                  <a:pt x="263243" y="59766"/>
                </a:moveTo>
                <a:lnTo>
                  <a:pt x="146913" y="59766"/>
                </a:lnTo>
                <a:lnTo>
                  <a:pt x="160223" y="67716"/>
                </a:lnTo>
                <a:lnTo>
                  <a:pt x="183300" y="72821"/>
                </a:lnTo>
                <a:lnTo>
                  <a:pt x="183845" y="72821"/>
                </a:lnTo>
                <a:lnTo>
                  <a:pt x="184048" y="72986"/>
                </a:lnTo>
                <a:lnTo>
                  <a:pt x="206451" y="77952"/>
                </a:lnTo>
                <a:lnTo>
                  <a:pt x="206781" y="78473"/>
                </a:lnTo>
                <a:lnTo>
                  <a:pt x="207429" y="78613"/>
                </a:lnTo>
                <a:lnTo>
                  <a:pt x="243458" y="134886"/>
                </a:lnTo>
                <a:lnTo>
                  <a:pt x="238518" y="157187"/>
                </a:lnTo>
                <a:lnTo>
                  <a:pt x="238582" y="157441"/>
                </a:lnTo>
                <a:lnTo>
                  <a:pt x="238302" y="158153"/>
                </a:lnTo>
                <a:lnTo>
                  <a:pt x="235699" y="169887"/>
                </a:lnTo>
                <a:lnTo>
                  <a:pt x="241465" y="192100"/>
                </a:lnTo>
                <a:lnTo>
                  <a:pt x="152565" y="248500"/>
                </a:lnTo>
                <a:lnTo>
                  <a:pt x="269310" y="248500"/>
                </a:lnTo>
                <a:lnTo>
                  <a:pt x="304799" y="115011"/>
                </a:lnTo>
                <a:lnTo>
                  <a:pt x="285267" y="97751"/>
                </a:lnTo>
                <a:lnTo>
                  <a:pt x="279907" y="88506"/>
                </a:lnTo>
                <a:lnTo>
                  <a:pt x="277164" y="77266"/>
                </a:lnTo>
                <a:lnTo>
                  <a:pt x="267550" y="67195"/>
                </a:lnTo>
                <a:lnTo>
                  <a:pt x="265379" y="63436"/>
                </a:lnTo>
                <a:lnTo>
                  <a:pt x="265048" y="62585"/>
                </a:lnTo>
                <a:lnTo>
                  <a:pt x="264782" y="62420"/>
                </a:lnTo>
                <a:lnTo>
                  <a:pt x="263243" y="59766"/>
                </a:lnTo>
                <a:close/>
              </a:path>
            </a:pathLst>
          </a:custGeom>
          <a:solidFill>
            <a:srgbClr val="008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4</a:t>
            </a:fld>
            <a:endParaRPr spc="-25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604566" y="1388570"/>
            <a:ext cx="4243007" cy="168969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3400"/>
              </a:lnSpc>
              <a:spcBef>
                <a:spcPts val="100"/>
              </a:spcBef>
            </a:pPr>
            <a:r>
              <a:rPr lang="en-GB" sz="3000" b="1" dirty="0">
                <a:solidFill>
                  <a:srgbClr val="0084FF"/>
                </a:solidFill>
                <a:latin typeface="Arial"/>
                <a:cs typeface="Arial"/>
              </a:rPr>
              <a:t>Dr Tariq Umar</a:t>
            </a:r>
          </a:p>
          <a:p>
            <a:pPr marL="12700">
              <a:lnSpc>
                <a:spcPts val="3400"/>
              </a:lnSpc>
              <a:spcBef>
                <a:spcPts val="100"/>
              </a:spcBef>
            </a:pPr>
            <a:r>
              <a:rPr lang="en-GB" sz="1600" dirty="0">
                <a:solidFill>
                  <a:srgbClr val="0A2133"/>
                </a:solidFill>
                <a:latin typeface="Arial"/>
                <a:cs typeface="Arial"/>
                <a:hlinkClick r:id="rId3"/>
              </a:rPr>
              <a:t>https://people.uwe.ac.uk/Person/TariqUmar</a:t>
            </a:r>
            <a:r>
              <a:rPr lang="en-GB" sz="1600" dirty="0">
                <a:solidFill>
                  <a:srgbClr val="0A2133"/>
                </a:solidFill>
                <a:latin typeface="Arial"/>
                <a:cs typeface="Arial"/>
              </a:rPr>
              <a:t>  </a:t>
            </a:r>
          </a:p>
          <a:p>
            <a:pPr marL="12700">
              <a:lnSpc>
                <a:spcPts val="3400"/>
              </a:lnSpc>
              <a:spcBef>
                <a:spcPts val="100"/>
              </a:spcBef>
            </a:pPr>
            <a:r>
              <a:rPr lang="en-GB" sz="3000" b="1" dirty="0">
                <a:solidFill>
                  <a:srgbClr val="0084FF"/>
                </a:solidFill>
                <a:latin typeface="Arial"/>
                <a:cs typeface="Arial"/>
              </a:rPr>
              <a:t> </a:t>
            </a:r>
            <a:endParaRPr sz="3000" b="1" dirty="0">
              <a:latin typeface="Arial"/>
              <a:cs typeface="Arial"/>
            </a:endParaRPr>
          </a:p>
          <a:p>
            <a:pPr marL="12700" marR="5080">
              <a:lnSpc>
                <a:spcPct val="105000"/>
              </a:lnSpc>
              <a:spcBef>
                <a:spcPts val="800"/>
              </a:spcBef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74977" y="5276647"/>
            <a:ext cx="3060925" cy="1542395"/>
          </a:xfrm>
          <a:prstGeom prst="rect">
            <a:avLst/>
          </a:prstGeom>
        </p:spPr>
        <p:txBody>
          <a:bodyPr vert="horz" wrap="square" lIns="0" tIns="14400" rIns="0" bIns="0" rtlCol="0" anchor="t">
            <a:spAutoFit/>
          </a:bodyPr>
          <a:lstStyle/>
          <a:p>
            <a:pPr marL="12700">
              <a:lnSpc>
                <a:spcPts val="3400"/>
              </a:lnSpc>
              <a:spcBef>
                <a:spcPts val="2200"/>
              </a:spcBef>
            </a:pPr>
            <a:r>
              <a:rPr lang="en-US" sz="3000" b="1" dirty="0">
                <a:solidFill>
                  <a:srgbClr val="0084FF"/>
                </a:solidFill>
                <a:latin typeface="Arial"/>
                <a:cs typeface="Arial"/>
              </a:rPr>
              <a:t>Prof Jim Smith</a:t>
            </a:r>
          </a:p>
          <a:p>
            <a:pPr marL="12700">
              <a:lnSpc>
                <a:spcPts val="3400"/>
              </a:lnSpc>
              <a:spcBef>
                <a:spcPts val="2200"/>
              </a:spcBef>
            </a:pPr>
            <a:r>
              <a:rPr lang="en-GB" sz="1600" dirty="0">
                <a:solidFill>
                  <a:srgbClr val="0A2133"/>
                </a:solidFill>
                <a:latin typeface="Arial"/>
                <a:cs typeface="Arial"/>
                <a:hlinkClick r:id="rId4"/>
              </a:rPr>
              <a:t>https://people.uwe.ac.uk/Person/JamesSmith</a:t>
            </a:r>
            <a:r>
              <a:rPr lang="en-GB" sz="1600" dirty="0">
                <a:solidFill>
                  <a:srgbClr val="0A2133"/>
                </a:solidFill>
                <a:latin typeface="Arial"/>
                <a:cs typeface="Arial"/>
              </a:rPr>
              <a:t> </a:t>
            </a:r>
            <a:endParaRPr sz="1600" dirty="0">
              <a:solidFill>
                <a:srgbClr val="0A2133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sz="half" idx="3"/>
          </p:nvPr>
        </p:nvSpPr>
        <p:spPr>
          <a:xfrm>
            <a:off x="8617907" y="4803106"/>
            <a:ext cx="3878893" cy="15799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1144270">
              <a:lnSpc>
                <a:spcPts val="3400"/>
              </a:lnSpc>
              <a:spcBef>
                <a:spcPts val="100"/>
              </a:spcBef>
            </a:pPr>
            <a:r>
              <a:rPr lang="en-GB" dirty="0">
                <a:latin typeface="Arial"/>
                <a:cs typeface="Arial"/>
              </a:rPr>
              <a:t>Dr Kwok Chun</a:t>
            </a:r>
          </a:p>
          <a:p>
            <a:pPr marL="12700" marR="1144270">
              <a:lnSpc>
                <a:spcPts val="3400"/>
              </a:lnSpc>
              <a:spcBef>
                <a:spcPts val="100"/>
              </a:spcBef>
            </a:pPr>
            <a:r>
              <a:rPr lang="en-US" sz="1600" b="0" dirty="0">
                <a:solidFill>
                  <a:srgbClr val="000000"/>
                </a:solidFill>
                <a:latin typeface="Arial"/>
                <a:cs typeface="Arial"/>
                <a:hlinkClick r:id="rId5"/>
              </a:rPr>
              <a:t>https://people.uwe.ac.uk/Person/KwokChun</a:t>
            </a:r>
            <a:r>
              <a:rPr lang="en-US" sz="1600"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algn="l"/>
            <a:endParaRPr lang="en-US" sz="1600" b="0" dirty="0">
              <a:solidFill>
                <a:srgbClr val="0A2133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04566" y="545233"/>
            <a:ext cx="4874433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Project team</a:t>
            </a:r>
          </a:p>
        </p:txBody>
      </p:sp>
      <p:sp>
        <p:nvSpPr>
          <p:cNvPr id="14" name="object 14"/>
          <p:cNvSpPr/>
          <p:nvPr/>
        </p:nvSpPr>
        <p:spPr>
          <a:xfrm>
            <a:off x="11951084" y="237893"/>
            <a:ext cx="304800" cy="307340"/>
          </a:xfrm>
          <a:custGeom>
            <a:avLst/>
            <a:gdLst/>
            <a:ahLst/>
            <a:cxnLst/>
            <a:rect l="l" t="t" r="r" b="b"/>
            <a:pathLst>
              <a:path w="304800" h="307340">
                <a:moveTo>
                  <a:pt x="136639" y="0"/>
                </a:moveTo>
                <a:lnTo>
                  <a:pt x="103156" y="19418"/>
                </a:lnTo>
                <a:lnTo>
                  <a:pt x="102844" y="19418"/>
                </a:lnTo>
                <a:lnTo>
                  <a:pt x="102095" y="20040"/>
                </a:lnTo>
                <a:lnTo>
                  <a:pt x="98399" y="22174"/>
                </a:lnTo>
                <a:lnTo>
                  <a:pt x="85039" y="26149"/>
                </a:lnTo>
                <a:lnTo>
                  <a:pt x="80771" y="30645"/>
                </a:lnTo>
                <a:lnTo>
                  <a:pt x="45656" y="32626"/>
                </a:lnTo>
                <a:lnTo>
                  <a:pt x="29552" y="93281"/>
                </a:lnTo>
                <a:lnTo>
                  <a:pt x="26504" y="96799"/>
                </a:lnTo>
                <a:lnTo>
                  <a:pt x="24028" y="114058"/>
                </a:lnTo>
                <a:lnTo>
                  <a:pt x="0" y="204444"/>
                </a:lnTo>
                <a:lnTo>
                  <a:pt x="29476" y="223608"/>
                </a:lnTo>
                <a:lnTo>
                  <a:pt x="30949" y="229641"/>
                </a:lnTo>
                <a:lnTo>
                  <a:pt x="40563" y="239725"/>
                </a:lnTo>
                <a:lnTo>
                  <a:pt x="42722" y="243446"/>
                </a:lnTo>
                <a:lnTo>
                  <a:pt x="43065" y="244335"/>
                </a:lnTo>
                <a:lnTo>
                  <a:pt x="43345" y="244513"/>
                </a:lnTo>
                <a:lnTo>
                  <a:pt x="62763" y="277990"/>
                </a:lnTo>
                <a:lnTo>
                  <a:pt x="171475" y="306920"/>
                </a:lnTo>
                <a:lnTo>
                  <a:pt x="204939" y="287515"/>
                </a:lnTo>
                <a:lnTo>
                  <a:pt x="205251" y="287515"/>
                </a:lnTo>
                <a:lnTo>
                  <a:pt x="205993" y="286905"/>
                </a:lnTo>
                <a:lnTo>
                  <a:pt x="209727" y="284746"/>
                </a:lnTo>
                <a:lnTo>
                  <a:pt x="223088" y="280771"/>
                </a:lnTo>
                <a:lnTo>
                  <a:pt x="231051" y="272376"/>
                </a:lnTo>
                <a:lnTo>
                  <a:pt x="240271" y="267030"/>
                </a:lnTo>
                <a:lnTo>
                  <a:pt x="265785" y="261759"/>
                </a:lnTo>
                <a:lnTo>
                  <a:pt x="269310" y="248500"/>
                </a:lnTo>
                <a:lnTo>
                  <a:pt x="152565" y="248500"/>
                </a:lnTo>
                <a:lnTo>
                  <a:pt x="134518" y="233870"/>
                </a:lnTo>
                <a:lnTo>
                  <a:pt x="123012" y="231317"/>
                </a:lnTo>
                <a:lnTo>
                  <a:pt x="122286" y="231317"/>
                </a:lnTo>
                <a:lnTo>
                  <a:pt x="122008" y="231089"/>
                </a:lnTo>
                <a:lnTo>
                  <a:pt x="99631" y="226136"/>
                </a:lnTo>
                <a:lnTo>
                  <a:pt x="99301" y="225628"/>
                </a:lnTo>
                <a:lnTo>
                  <a:pt x="98640" y="225475"/>
                </a:lnTo>
                <a:lnTo>
                  <a:pt x="62610" y="169202"/>
                </a:lnTo>
                <a:lnTo>
                  <a:pt x="67551" y="146926"/>
                </a:lnTo>
                <a:lnTo>
                  <a:pt x="67475" y="146634"/>
                </a:lnTo>
                <a:lnTo>
                  <a:pt x="67767" y="145897"/>
                </a:lnTo>
                <a:lnTo>
                  <a:pt x="72809" y="123164"/>
                </a:lnTo>
                <a:lnTo>
                  <a:pt x="71183" y="107810"/>
                </a:lnTo>
                <a:lnTo>
                  <a:pt x="93281" y="93802"/>
                </a:lnTo>
                <a:lnTo>
                  <a:pt x="93560" y="93281"/>
                </a:lnTo>
                <a:lnTo>
                  <a:pt x="97332" y="91224"/>
                </a:lnTo>
                <a:lnTo>
                  <a:pt x="146913" y="59766"/>
                </a:lnTo>
                <a:lnTo>
                  <a:pt x="263243" y="59766"/>
                </a:lnTo>
                <a:lnTo>
                  <a:pt x="245363" y="28930"/>
                </a:lnTo>
                <a:lnTo>
                  <a:pt x="136639" y="0"/>
                </a:lnTo>
                <a:close/>
              </a:path>
              <a:path w="304800" h="307340">
                <a:moveTo>
                  <a:pt x="263243" y="59766"/>
                </a:moveTo>
                <a:lnTo>
                  <a:pt x="146913" y="59766"/>
                </a:lnTo>
                <a:lnTo>
                  <a:pt x="160223" y="67716"/>
                </a:lnTo>
                <a:lnTo>
                  <a:pt x="183300" y="72821"/>
                </a:lnTo>
                <a:lnTo>
                  <a:pt x="183845" y="72821"/>
                </a:lnTo>
                <a:lnTo>
                  <a:pt x="184048" y="72986"/>
                </a:lnTo>
                <a:lnTo>
                  <a:pt x="206451" y="77952"/>
                </a:lnTo>
                <a:lnTo>
                  <a:pt x="206781" y="78473"/>
                </a:lnTo>
                <a:lnTo>
                  <a:pt x="207429" y="78613"/>
                </a:lnTo>
                <a:lnTo>
                  <a:pt x="243458" y="134886"/>
                </a:lnTo>
                <a:lnTo>
                  <a:pt x="238518" y="157187"/>
                </a:lnTo>
                <a:lnTo>
                  <a:pt x="238582" y="157441"/>
                </a:lnTo>
                <a:lnTo>
                  <a:pt x="238302" y="158153"/>
                </a:lnTo>
                <a:lnTo>
                  <a:pt x="235699" y="169887"/>
                </a:lnTo>
                <a:lnTo>
                  <a:pt x="241465" y="192100"/>
                </a:lnTo>
                <a:lnTo>
                  <a:pt x="152565" y="248500"/>
                </a:lnTo>
                <a:lnTo>
                  <a:pt x="269310" y="248500"/>
                </a:lnTo>
                <a:lnTo>
                  <a:pt x="304799" y="115011"/>
                </a:lnTo>
                <a:lnTo>
                  <a:pt x="285267" y="97751"/>
                </a:lnTo>
                <a:lnTo>
                  <a:pt x="279907" y="88506"/>
                </a:lnTo>
                <a:lnTo>
                  <a:pt x="277164" y="77266"/>
                </a:lnTo>
                <a:lnTo>
                  <a:pt x="267550" y="67195"/>
                </a:lnTo>
                <a:lnTo>
                  <a:pt x="265379" y="63436"/>
                </a:lnTo>
                <a:lnTo>
                  <a:pt x="265048" y="62585"/>
                </a:lnTo>
                <a:lnTo>
                  <a:pt x="264782" y="62420"/>
                </a:lnTo>
                <a:lnTo>
                  <a:pt x="263243" y="59766"/>
                </a:lnTo>
                <a:close/>
              </a:path>
            </a:pathLst>
          </a:custGeom>
          <a:solidFill>
            <a:srgbClr val="008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2080106" y="6604000"/>
            <a:ext cx="226695" cy="204543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>
                <a:solidFill>
                  <a:schemeClr val="bg1"/>
                </a:solidFill>
              </a:rPr>
              <a:t>5</a:t>
            </a:fld>
            <a:endParaRPr spc="-25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AFFAF0-1CB4-F3C5-6F13-C33787495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50" y="4504230"/>
            <a:ext cx="2286000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D837D-DB2C-BE61-196C-D502FF0171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856" y="4533042"/>
            <a:ext cx="2286000" cy="2286000"/>
          </a:xfrm>
          <a:prstGeom prst="rect">
            <a:avLst/>
          </a:prstGeom>
        </p:spPr>
      </p:pic>
      <p:pic>
        <p:nvPicPr>
          <p:cNvPr id="1026" name="Picture 2" descr="Profile Photo">
            <a:extLst>
              <a:ext uri="{FF2B5EF4-FFF2-40B4-BE49-F238E27FC236}">
                <a16:creationId xmlns:a16="http://schemas.microsoft.com/office/drawing/2014/main" id="{BFC27418-6B1F-45DF-88BB-97BC37CB3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710" y="923693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496800" cy="7035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098" y="1272737"/>
            <a:ext cx="10697228" cy="480452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ts val="4630"/>
              </a:lnSpc>
              <a:spcBef>
                <a:spcPts val="665"/>
              </a:spcBef>
            </a:pPr>
            <a:r>
              <a:rPr lang="en-GB" sz="4250" dirty="0">
                <a:solidFill>
                  <a:srgbClr val="FFFFFF"/>
                </a:solidFill>
              </a:rPr>
              <a:t>Methodology:</a:t>
            </a:r>
            <a:br>
              <a:rPr lang="en-GB" sz="4250" dirty="0">
                <a:solidFill>
                  <a:srgbClr val="FFFFFF"/>
                </a:solidFill>
              </a:rPr>
            </a:br>
            <a:r>
              <a:rPr lang="en-GB" sz="4250" dirty="0">
                <a:solidFill>
                  <a:srgbClr val="FFFFFF"/>
                </a:solidFill>
              </a:rPr>
              <a:t>Surveys → capture current barriers &amp; needs</a:t>
            </a:r>
            <a:br>
              <a:rPr lang="en-GB" sz="4250" dirty="0">
                <a:solidFill>
                  <a:srgbClr val="FFFFFF"/>
                </a:solidFill>
              </a:rPr>
            </a:br>
            <a:r>
              <a:rPr lang="en-GB" sz="4250" dirty="0">
                <a:solidFill>
                  <a:srgbClr val="FFFFFF"/>
                </a:solidFill>
              </a:rPr>
              <a:t>Workshops (NHS, construction, environment, international)</a:t>
            </a:r>
            <a:br>
              <a:rPr lang="en-GB" sz="4250" dirty="0">
                <a:solidFill>
                  <a:srgbClr val="FFFFFF"/>
                </a:solidFill>
              </a:rPr>
            </a:br>
            <a:r>
              <a:rPr lang="en-GB" sz="4250" dirty="0">
                <a:solidFill>
                  <a:srgbClr val="FFFFFF"/>
                </a:solidFill>
              </a:rPr>
              <a:t>Focus groups → expert users</a:t>
            </a:r>
            <a:br>
              <a:rPr lang="en-GB" sz="4250" dirty="0">
                <a:solidFill>
                  <a:srgbClr val="FFFFFF"/>
                </a:solidFill>
              </a:rPr>
            </a:br>
            <a:r>
              <a:rPr lang="en-GB" sz="4250" dirty="0">
                <a:solidFill>
                  <a:srgbClr val="FFFFFF"/>
                </a:solidFill>
              </a:rPr>
              <a:t>Facility visits &amp; training → test practical onboarding packages</a:t>
            </a:r>
          </a:p>
        </p:txBody>
      </p:sp>
      <p:sp>
        <p:nvSpPr>
          <p:cNvPr id="4" name="object 4"/>
          <p:cNvSpPr/>
          <p:nvPr/>
        </p:nvSpPr>
        <p:spPr>
          <a:xfrm>
            <a:off x="10809060" y="5257801"/>
            <a:ext cx="1070610" cy="1078230"/>
          </a:xfrm>
          <a:custGeom>
            <a:avLst/>
            <a:gdLst/>
            <a:ahLst/>
            <a:cxnLst/>
            <a:rect l="l" t="t" r="r" b="b"/>
            <a:pathLst>
              <a:path w="1070609" h="1078229">
                <a:moveTo>
                  <a:pt x="479882" y="0"/>
                </a:moveTo>
                <a:lnTo>
                  <a:pt x="362266" y="68186"/>
                </a:lnTo>
                <a:lnTo>
                  <a:pt x="361162" y="68186"/>
                </a:lnTo>
                <a:lnTo>
                  <a:pt x="358533" y="70370"/>
                </a:lnTo>
                <a:lnTo>
                  <a:pt x="345554" y="77863"/>
                </a:lnTo>
                <a:lnTo>
                  <a:pt x="298653" y="91821"/>
                </a:lnTo>
                <a:lnTo>
                  <a:pt x="283667" y="107607"/>
                </a:lnTo>
                <a:lnTo>
                  <a:pt x="160362" y="114554"/>
                </a:lnTo>
                <a:lnTo>
                  <a:pt x="138150" y="198132"/>
                </a:lnTo>
                <a:lnTo>
                  <a:pt x="137934" y="199021"/>
                </a:lnTo>
                <a:lnTo>
                  <a:pt x="122891" y="255562"/>
                </a:lnTo>
                <a:lnTo>
                  <a:pt x="103771" y="327583"/>
                </a:lnTo>
                <a:lnTo>
                  <a:pt x="93065" y="339940"/>
                </a:lnTo>
                <a:lnTo>
                  <a:pt x="84378" y="400545"/>
                </a:lnTo>
                <a:lnTo>
                  <a:pt x="22428" y="633501"/>
                </a:lnTo>
                <a:lnTo>
                  <a:pt x="22212" y="634390"/>
                </a:lnTo>
                <a:lnTo>
                  <a:pt x="11684" y="673938"/>
                </a:lnTo>
                <a:lnTo>
                  <a:pt x="0" y="717956"/>
                </a:lnTo>
                <a:lnTo>
                  <a:pt x="103555" y="785253"/>
                </a:lnTo>
                <a:lnTo>
                  <a:pt x="108724" y="806437"/>
                </a:lnTo>
                <a:lnTo>
                  <a:pt x="142481" y="841844"/>
                </a:lnTo>
                <a:lnTo>
                  <a:pt x="150063" y="854900"/>
                </a:lnTo>
                <a:lnTo>
                  <a:pt x="151269" y="858024"/>
                </a:lnTo>
                <a:lnTo>
                  <a:pt x="152247" y="858647"/>
                </a:lnTo>
                <a:lnTo>
                  <a:pt x="220433" y="976249"/>
                </a:lnTo>
                <a:lnTo>
                  <a:pt x="602195" y="1077823"/>
                </a:lnTo>
                <a:lnTo>
                  <a:pt x="719696" y="1009688"/>
                </a:lnTo>
                <a:lnTo>
                  <a:pt x="720794" y="1009688"/>
                </a:lnTo>
                <a:lnTo>
                  <a:pt x="723404" y="1007554"/>
                </a:lnTo>
                <a:lnTo>
                  <a:pt x="736511" y="999972"/>
                </a:lnTo>
                <a:lnTo>
                  <a:pt x="783424" y="986015"/>
                </a:lnTo>
                <a:lnTo>
                  <a:pt x="811390" y="956538"/>
                </a:lnTo>
                <a:lnTo>
                  <a:pt x="843800" y="937755"/>
                </a:lnTo>
                <a:lnTo>
                  <a:pt x="933399" y="919251"/>
                </a:lnTo>
                <a:lnTo>
                  <a:pt x="945779" y="872655"/>
                </a:lnTo>
                <a:lnTo>
                  <a:pt x="535800" y="872655"/>
                </a:lnTo>
                <a:lnTo>
                  <a:pt x="532976" y="870331"/>
                </a:lnTo>
                <a:lnTo>
                  <a:pt x="532358" y="870331"/>
                </a:lnTo>
                <a:lnTo>
                  <a:pt x="472427" y="821283"/>
                </a:lnTo>
                <a:lnTo>
                  <a:pt x="431977" y="812317"/>
                </a:lnTo>
                <a:lnTo>
                  <a:pt x="429221" y="812139"/>
                </a:lnTo>
                <a:lnTo>
                  <a:pt x="428459" y="811517"/>
                </a:lnTo>
                <a:lnTo>
                  <a:pt x="349885" y="794118"/>
                </a:lnTo>
                <a:lnTo>
                  <a:pt x="348762" y="792391"/>
                </a:lnTo>
                <a:lnTo>
                  <a:pt x="348950" y="792391"/>
                </a:lnTo>
                <a:lnTo>
                  <a:pt x="346405" y="791806"/>
                </a:lnTo>
                <a:lnTo>
                  <a:pt x="219900" y="594207"/>
                </a:lnTo>
                <a:lnTo>
                  <a:pt x="237236" y="515950"/>
                </a:lnTo>
                <a:lnTo>
                  <a:pt x="236969" y="514972"/>
                </a:lnTo>
                <a:lnTo>
                  <a:pt x="237998" y="512330"/>
                </a:lnTo>
                <a:lnTo>
                  <a:pt x="255701" y="432511"/>
                </a:lnTo>
                <a:lnTo>
                  <a:pt x="249999" y="378599"/>
                </a:lnTo>
                <a:lnTo>
                  <a:pt x="327583" y="329412"/>
                </a:lnTo>
                <a:lnTo>
                  <a:pt x="328574" y="327583"/>
                </a:lnTo>
                <a:lnTo>
                  <a:pt x="341820" y="320357"/>
                </a:lnTo>
                <a:lnTo>
                  <a:pt x="515950" y="209905"/>
                </a:lnTo>
                <a:lnTo>
                  <a:pt x="924465" y="209905"/>
                </a:lnTo>
                <a:lnTo>
                  <a:pt x="861682" y="101587"/>
                </a:lnTo>
                <a:lnTo>
                  <a:pt x="479882" y="0"/>
                </a:lnTo>
                <a:close/>
              </a:path>
              <a:path w="1070609" h="1078229">
                <a:moveTo>
                  <a:pt x="924465" y="209905"/>
                </a:moveTo>
                <a:lnTo>
                  <a:pt x="515950" y="209905"/>
                </a:lnTo>
                <a:lnTo>
                  <a:pt x="562686" y="237820"/>
                </a:lnTo>
                <a:lnTo>
                  <a:pt x="642912" y="255562"/>
                </a:lnTo>
                <a:lnTo>
                  <a:pt x="645629" y="255739"/>
                </a:lnTo>
                <a:lnTo>
                  <a:pt x="646341" y="256324"/>
                </a:lnTo>
                <a:lnTo>
                  <a:pt x="725004" y="273761"/>
                </a:lnTo>
                <a:lnTo>
                  <a:pt x="726173" y="275590"/>
                </a:lnTo>
                <a:lnTo>
                  <a:pt x="728446" y="276072"/>
                </a:lnTo>
                <a:lnTo>
                  <a:pt x="855002" y="473671"/>
                </a:lnTo>
                <a:lnTo>
                  <a:pt x="837653" y="552018"/>
                </a:lnTo>
                <a:lnTo>
                  <a:pt x="837869" y="552919"/>
                </a:lnTo>
                <a:lnTo>
                  <a:pt x="836891" y="555409"/>
                </a:lnTo>
                <a:lnTo>
                  <a:pt x="827747" y="596620"/>
                </a:lnTo>
                <a:lnTo>
                  <a:pt x="847991" y="674611"/>
                </a:lnTo>
                <a:lnTo>
                  <a:pt x="672299" y="786053"/>
                </a:lnTo>
                <a:lnTo>
                  <a:pt x="671929" y="786409"/>
                </a:lnTo>
                <a:lnTo>
                  <a:pt x="671766" y="786409"/>
                </a:lnTo>
                <a:lnTo>
                  <a:pt x="535800" y="872655"/>
                </a:lnTo>
                <a:lnTo>
                  <a:pt x="945779" y="872655"/>
                </a:lnTo>
                <a:lnTo>
                  <a:pt x="1001890" y="661593"/>
                </a:lnTo>
                <a:lnTo>
                  <a:pt x="1001890" y="661454"/>
                </a:lnTo>
                <a:lnTo>
                  <a:pt x="1036624" y="530758"/>
                </a:lnTo>
                <a:lnTo>
                  <a:pt x="1041984" y="510730"/>
                </a:lnTo>
                <a:lnTo>
                  <a:pt x="1070381" y="403885"/>
                </a:lnTo>
                <a:lnTo>
                  <a:pt x="1001801" y="343281"/>
                </a:lnTo>
                <a:lnTo>
                  <a:pt x="982980" y="310819"/>
                </a:lnTo>
                <a:lnTo>
                  <a:pt x="973353" y="271348"/>
                </a:lnTo>
                <a:lnTo>
                  <a:pt x="939596" y="235991"/>
                </a:lnTo>
                <a:lnTo>
                  <a:pt x="931964" y="222783"/>
                </a:lnTo>
                <a:lnTo>
                  <a:pt x="930808" y="219798"/>
                </a:lnTo>
                <a:lnTo>
                  <a:pt x="929868" y="219227"/>
                </a:lnTo>
                <a:lnTo>
                  <a:pt x="924465" y="209905"/>
                </a:lnTo>
                <a:close/>
              </a:path>
              <a:path w="1070609" h="1078229">
                <a:moveTo>
                  <a:pt x="532714" y="870115"/>
                </a:moveTo>
                <a:lnTo>
                  <a:pt x="532358" y="870331"/>
                </a:lnTo>
                <a:lnTo>
                  <a:pt x="532976" y="870331"/>
                </a:lnTo>
                <a:lnTo>
                  <a:pt x="532714" y="870115"/>
                </a:lnTo>
                <a:close/>
              </a:path>
            </a:pathLst>
          </a:custGeom>
          <a:solidFill>
            <a:srgbClr val="008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2080106" y="6604000"/>
            <a:ext cx="226695" cy="204543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>
                <a:solidFill>
                  <a:schemeClr val="bg1"/>
                </a:solidFill>
              </a:rPr>
              <a:t>6</a:t>
            </a:fld>
            <a:endParaRPr spc="-25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02953" y="1"/>
            <a:ext cx="6316998" cy="7035800"/>
            <a:chOff x="6302953" y="1"/>
            <a:chExt cx="6316998" cy="7035800"/>
          </a:xfrm>
        </p:grpSpPr>
        <p:pic>
          <p:nvPicPr>
            <p:cNvPr id="3" name="object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2953" y="1"/>
              <a:ext cx="6316998" cy="7035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951084" y="237893"/>
              <a:ext cx="304800" cy="307340"/>
            </a:xfrm>
            <a:custGeom>
              <a:avLst/>
              <a:gdLst/>
              <a:ahLst/>
              <a:cxnLst/>
              <a:rect l="l" t="t" r="r" b="b"/>
              <a:pathLst>
                <a:path w="304800" h="307340">
                  <a:moveTo>
                    <a:pt x="136639" y="0"/>
                  </a:moveTo>
                  <a:lnTo>
                    <a:pt x="103156" y="19418"/>
                  </a:lnTo>
                  <a:lnTo>
                    <a:pt x="102844" y="19418"/>
                  </a:lnTo>
                  <a:lnTo>
                    <a:pt x="102095" y="20040"/>
                  </a:lnTo>
                  <a:lnTo>
                    <a:pt x="98399" y="22174"/>
                  </a:lnTo>
                  <a:lnTo>
                    <a:pt x="85039" y="26149"/>
                  </a:lnTo>
                  <a:lnTo>
                    <a:pt x="80771" y="30645"/>
                  </a:lnTo>
                  <a:lnTo>
                    <a:pt x="45656" y="32626"/>
                  </a:lnTo>
                  <a:lnTo>
                    <a:pt x="29552" y="93281"/>
                  </a:lnTo>
                  <a:lnTo>
                    <a:pt x="26504" y="96799"/>
                  </a:lnTo>
                  <a:lnTo>
                    <a:pt x="24028" y="114058"/>
                  </a:lnTo>
                  <a:lnTo>
                    <a:pt x="0" y="204444"/>
                  </a:lnTo>
                  <a:lnTo>
                    <a:pt x="29476" y="223608"/>
                  </a:lnTo>
                  <a:lnTo>
                    <a:pt x="30949" y="229641"/>
                  </a:lnTo>
                  <a:lnTo>
                    <a:pt x="40563" y="239725"/>
                  </a:lnTo>
                  <a:lnTo>
                    <a:pt x="42722" y="243446"/>
                  </a:lnTo>
                  <a:lnTo>
                    <a:pt x="43065" y="244335"/>
                  </a:lnTo>
                  <a:lnTo>
                    <a:pt x="43345" y="244513"/>
                  </a:lnTo>
                  <a:lnTo>
                    <a:pt x="62763" y="277990"/>
                  </a:lnTo>
                  <a:lnTo>
                    <a:pt x="171475" y="306920"/>
                  </a:lnTo>
                  <a:lnTo>
                    <a:pt x="204939" y="287515"/>
                  </a:lnTo>
                  <a:lnTo>
                    <a:pt x="205251" y="287515"/>
                  </a:lnTo>
                  <a:lnTo>
                    <a:pt x="205993" y="286905"/>
                  </a:lnTo>
                  <a:lnTo>
                    <a:pt x="209727" y="284746"/>
                  </a:lnTo>
                  <a:lnTo>
                    <a:pt x="223088" y="280771"/>
                  </a:lnTo>
                  <a:lnTo>
                    <a:pt x="231051" y="272376"/>
                  </a:lnTo>
                  <a:lnTo>
                    <a:pt x="240271" y="267030"/>
                  </a:lnTo>
                  <a:lnTo>
                    <a:pt x="265785" y="261759"/>
                  </a:lnTo>
                  <a:lnTo>
                    <a:pt x="269310" y="248500"/>
                  </a:lnTo>
                  <a:lnTo>
                    <a:pt x="152565" y="248500"/>
                  </a:lnTo>
                  <a:lnTo>
                    <a:pt x="134518" y="233870"/>
                  </a:lnTo>
                  <a:lnTo>
                    <a:pt x="123012" y="231317"/>
                  </a:lnTo>
                  <a:lnTo>
                    <a:pt x="122286" y="231317"/>
                  </a:lnTo>
                  <a:lnTo>
                    <a:pt x="122008" y="231089"/>
                  </a:lnTo>
                  <a:lnTo>
                    <a:pt x="99631" y="226136"/>
                  </a:lnTo>
                  <a:lnTo>
                    <a:pt x="99301" y="225628"/>
                  </a:lnTo>
                  <a:lnTo>
                    <a:pt x="98640" y="225475"/>
                  </a:lnTo>
                  <a:lnTo>
                    <a:pt x="62610" y="169202"/>
                  </a:lnTo>
                  <a:lnTo>
                    <a:pt x="67551" y="146926"/>
                  </a:lnTo>
                  <a:lnTo>
                    <a:pt x="67475" y="146634"/>
                  </a:lnTo>
                  <a:lnTo>
                    <a:pt x="67767" y="145897"/>
                  </a:lnTo>
                  <a:lnTo>
                    <a:pt x="72809" y="123164"/>
                  </a:lnTo>
                  <a:lnTo>
                    <a:pt x="71183" y="107810"/>
                  </a:lnTo>
                  <a:lnTo>
                    <a:pt x="93281" y="93802"/>
                  </a:lnTo>
                  <a:lnTo>
                    <a:pt x="93560" y="93281"/>
                  </a:lnTo>
                  <a:lnTo>
                    <a:pt x="97332" y="91224"/>
                  </a:lnTo>
                  <a:lnTo>
                    <a:pt x="146913" y="59766"/>
                  </a:lnTo>
                  <a:lnTo>
                    <a:pt x="263243" y="59766"/>
                  </a:lnTo>
                  <a:lnTo>
                    <a:pt x="245363" y="28930"/>
                  </a:lnTo>
                  <a:lnTo>
                    <a:pt x="136639" y="0"/>
                  </a:lnTo>
                  <a:close/>
                </a:path>
                <a:path w="304800" h="307340">
                  <a:moveTo>
                    <a:pt x="263243" y="59766"/>
                  </a:moveTo>
                  <a:lnTo>
                    <a:pt x="146913" y="59766"/>
                  </a:lnTo>
                  <a:lnTo>
                    <a:pt x="160223" y="67716"/>
                  </a:lnTo>
                  <a:lnTo>
                    <a:pt x="183300" y="72821"/>
                  </a:lnTo>
                  <a:lnTo>
                    <a:pt x="183845" y="72821"/>
                  </a:lnTo>
                  <a:lnTo>
                    <a:pt x="184048" y="72986"/>
                  </a:lnTo>
                  <a:lnTo>
                    <a:pt x="206451" y="77952"/>
                  </a:lnTo>
                  <a:lnTo>
                    <a:pt x="206781" y="78473"/>
                  </a:lnTo>
                  <a:lnTo>
                    <a:pt x="207429" y="78613"/>
                  </a:lnTo>
                  <a:lnTo>
                    <a:pt x="243458" y="134886"/>
                  </a:lnTo>
                  <a:lnTo>
                    <a:pt x="238518" y="157187"/>
                  </a:lnTo>
                  <a:lnTo>
                    <a:pt x="238582" y="157441"/>
                  </a:lnTo>
                  <a:lnTo>
                    <a:pt x="238302" y="158153"/>
                  </a:lnTo>
                  <a:lnTo>
                    <a:pt x="235699" y="169887"/>
                  </a:lnTo>
                  <a:lnTo>
                    <a:pt x="241465" y="192100"/>
                  </a:lnTo>
                  <a:lnTo>
                    <a:pt x="152565" y="248500"/>
                  </a:lnTo>
                  <a:lnTo>
                    <a:pt x="269310" y="248500"/>
                  </a:lnTo>
                  <a:lnTo>
                    <a:pt x="304799" y="115011"/>
                  </a:lnTo>
                  <a:lnTo>
                    <a:pt x="285267" y="97751"/>
                  </a:lnTo>
                  <a:lnTo>
                    <a:pt x="279907" y="88506"/>
                  </a:lnTo>
                  <a:lnTo>
                    <a:pt x="277164" y="77266"/>
                  </a:lnTo>
                  <a:lnTo>
                    <a:pt x="267550" y="67195"/>
                  </a:lnTo>
                  <a:lnTo>
                    <a:pt x="265379" y="63436"/>
                  </a:lnTo>
                  <a:lnTo>
                    <a:pt x="265048" y="62585"/>
                  </a:lnTo>
                  <a:lnTo>
                    <a:pt x="264782" y="62420"/>
                  </a:lnTo>
                  <a:lnTo>
                    <a:pt x="263243" y="597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683" y="373757"/>
            <a:ext cx="6059752" cy="850630"/>
          </a:xfrm>
          <a:prstGeom prst="rect">
            <a:avLst/>
          </a:prstGeom>
        </p:spPr>
        <p:txBody>
          <a:bodyPr vert="horz" wrap="square" lIns="0" tIns="171843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100"/>
              </a:spcBef>
            </a:pPr>
            <a:r>
              <a:rPr lang="en-GB" sz="4400" dirty="0"/>
              <a:t>Who? (Stakeholders)</a:t>
            </a:r>
            <a:endParaRPr sz="440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2080106" y="6604000"/>
            <a:ext cx="226695" cy="204543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>
                <a:solidFill>
                  <a:schemeClr val="bg1"/>
                </a:solidFill>
              </a:rPr>
              <a:t>7</a:t>
            </a:fld>
            <a:endParaRPr spc="-25">
              <a:solidFill>
                <a:schemeClr val="bg1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82" y="1828672"/>
            <a:ext cx="6106166" cy="51610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2390">
              <a:lnSpc>
                <a:spcPct val="105000"/>
              </a:lnSpc>
              <a:spcBef>
                <a:spcPts val="1395"/>
              </a:spcBef>
            </a:pPr>
            <a:r>
              <a:rPr lang="en-GB" sz="2000" b="1" dirty="0">
                <a:latin typeface="Arial"/>
                <a:cs typeface="Arial"/>
              </a:rPr>
              <a:t>Process (delivery team):</a:t>
            </a:r>
          </a:p>
          <a:p>
            <a:pPr marL="12700" marR="72390">
              <a:lnSpc>
                <a:spcPct val="105000"/>
              </a:lnSpc>
              <a:spcBef>
                <a:spcPts val="1395"/>
              </a:spcBef>
            </a:pPr>
            <a:r>
              <a:rPr lang="en-GB" sz="2000" dirty="0">
                <a:latin typeface="Arial"/>
                <a:cs typeface="Arial"/>
              </a:rPr>
              <a:t>- UWE Bristol (PI &amp; Co-Is)</a:t>
            </a:r>
          </a:p>
          <a:p>
            <a:pPr marL="12700" marR="72390">
              <a:lnSpc>
                <a:spcPct val="105000"/>
              </a:lnSpc>
              <a:spcBef>
                <a:spcPts val="1395"/>
              </a:spcBef>
            </a:pPr>
            <a:r>
              <a:rPr lang="en-GB" sz="2000" dirty="0">
                <a:latin typeface="Arial"/>
                <a:cs typeface="Arial"/>
              </a:rPr>
              <a:t>- Collaborators: Imperial, NTU Taiwan, Vatican Observatory, ITU Turkey, Coventry, Arcadis</a:t>
            </a:r>
          </a:p>
          <a:p>
            <a:pPr marL="12700" marR="72390">
              <a:lnSpc>
                <a:spcPct val="105000"/>
              </a:lnSpc>
              <a:spcBef>
                <a:spcPts val="1395"/>
              </a:spcBef>
            </a:pPr>
            <a:endParaRPr lang="en-GB" sz="2000" dirty="0">
              <a:latin typeface="Arial"/>
              <a:cs typeface="Arial"/>
            </a:endParaRPr>
          </a:p>
          <a:p>
            <a:pPr marL="12700" marR="72390">
              <a:lnSpc>
                <a:spcPct val="105000"/>
              </a:lnSpc>
              <a:spcBef>
                <a:spcPts val="1395"/>
              </a:spcBef>
            </a:pPr>
            <a:r>
              <a:rPr lang="en-GB" sz="2000" b="1" dirty="0">
                <a:latin typeface="Arial"/>
                <a:cs typeface="Arial"/>
              </a:rPr>
              <a:t>Outcome (beneficiaries):</a:t>
            </a:r>
          </a:p>
          <a:p>
            <a:pPr marL="12700" marR="72390">
              <a:lnSpc>
                <a:spcPct val="105000"/>
              </a:lnSpc>
              <a:spcBef>
                <a:spcPts val="1395"/>
              </a:spcBef>
            </a:pPr>
            <a:r>
              <a:rPr lang="en-GB" sz="2000" dirty="0">
                <a:latin typeface="Arial"/>
                <a:cs typeface="Arial"/>
              </a:rPr>
              <a:t>- NHS &amp; health researchers</a:t>
            </a:r>
          </a:p>
          <a:p>
            <a:pPr marL="12700" marR="72390">
              <a:lnSpc>
                <a:spcPct val="105000"/>
              </a:lnSpc>
              <a:spcBef>
                <a:spcPts val="1395"/>
              </a:spcBef>
            </a:pPr>
            <a:r>
              <a:rPr lang="en-GB" sz="2000" dirty="0">
                <a:latin typeface="Arial"/>
                <a:cs typeface="Arial"/>
              </a:rPr>
              <a:t>- Built environment &amp; construction professionals</a:t>
            </a:r>
          </a:p>
          <a:p>
            <a:pPr marL="12700" marR="72390">
              <a:lnSpc>
                <a:spcPct val="105000"/>
              </a:lnSpc>
              <a:spcBef>
                <a:spcPts val="1395"/>
              </a:spcBef>
            </a:pPr>
            <a:r>
              <a:rPr lang="en-GB" sz="2000" dirty="0">
                <a:latin typeface="Arial"/>
                <a:cs typeface="Arial"/>
              </a:rPr>
              <a:t>- Environmental scientists</a:t>
            </a:r>
          </a:p>
          <a:p>
            <a:pPr marL="12700" marR="72390">
              <a:lnSpc>
                <a:spcPct val="105000"/>
              </a:lnSpc>
              <a:spcBef>
                <a:spcPts val="1395"/>
              </a:spcBef>
            </a:pPr>
            <a:r>
              <a:rPr lang="en-GB" sz="2000" dirty="0">
                <a:latin typeface="Arial"/>
                <a:cs typeface="Arial"/>
              </a:rPr>
              <a:t>- Industry partners</a:t>
            </a:r>
          </a:p>
          <a:p>
            <a:pPr marL="12700" marR="72390">
              <a:lnSpc>
                <a:spcPct val="105000"/>
              </a:lnSpc>
              <a:spcBef>
                <a:spcPts val="1395"/>
              </a:spcBef>
            </a:pPr>
            <a:r>
              <a:rPr lang="en-GB" sz="2000" dirty="0">
                <a:latin typeface="Arial"/>
                <a:cs typeface="Arial"/>
              </a:rPr>
              <a:t>- Policymakers &amp; funders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767" y="373757"/>
            <a:ext cx="8219926" cy="912185"/>
          </a:xfrm>
          <a:prstGeom prst="rect">
            <a:avLst/>
          </a:prstGeom>
        </p:spPr>
        <p:txBody>
          <a:bodyPr vert="horz" wrap="square" lIns="0" tIns="171843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What? (Contributions)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1951084" y="237893"/>
            <a:ext cx="304800" cy="307340"/>
          </a:xfrm>
          <a:custGeom>
            <a:avLst/>
            <a:gdLst/>
            <a:ahLst/>
            <a:cxnLst/>
            <a:rect l="l" t="t" r="r" b="b"/>
            <a:pathLst>
              <a:path w="304800" h="307340">
                <a:moveTo>
                  <a:pt x="136639" y="0"/>
                </a:moveTo>
                <a:lnTo>
                  <a:pt x="103156" y="19418"/>
                </a:lnTo>
                <a:lnTo>
                  <a:pt x="102844" y="19418"/>
                </a:lnTo>
                <a:lnTo>
                  <a:pt x="102095" y="20040"/>
                </a:lnTo>
                <a:lnTo>
                  <a:pt x="98399" y="22174"/>
                </a:lnTo>
                <a:lnTo>
                  <a:pt x="85039" y="26149"/>
                </a:lnTo>
                <a:lnTo>
                  <a:pt x="80771" y="30645"/>
                </a:lnTo>
                <a:lnTo>
                  <a:pt x="45656" y="32626"/>
                </a:lnTo>
                <a:lnTo>
                  <a:pt x="29552" y="93281"/>
                </a:lnTo>
                <a:lnTo>
                  <a:pt x="26504" y="96799"/>
                </a:lnTo>
                <a:lnTo>
                  <a:pt x="24028" y="114058"/>
                </a:lnTo>
                <a:lnTo>
                  <a:pt x="0" y="204444"/>
                </a:lnTo>
                <a:lnTo>
                  <a:pt x="29476" y="223608"/>
                </a:lnTo>
                <a:lnTo>
                  <a:pt x="30949" y="229641"/>
                </a:lnTo>
                <a:lnTo>
                  <a:pt x="40563" y="239725"/>
                </a:lnTo>
                <a:lnTo>
                  <a:pt x="42722" y="243446"/>
                </a:lnTo>
                <a:lnTo>
                  <a:pt x="43065" y="244335"/>
                </a:lnTo>
                <a:lnTo>
                  <a:pt x="43345" y="244513"/>
                </a:lnTo>
                <a:lnTo>
                  <a:pt x="62763" y="277990"/>
                </a:lnTo>
                <a:lnTo>
                  <a:pt x="171475" y="306920"/>
                </a:lnTo>
                <a:lnTo>
                  <a:pt x="204939" y="287515"/>
                </a:lnTo>
                <a:lnTo>
                  <a:pt x="205251" y="287515"/>
                </a:lnTo>
                <a:lnTo>
                  <a:pt x="205993" y="286905"/>
                </a:lnTo>
                <a:lnTo>
                  <a:pt x="209727" y="284746"/>
                </a:lnTo>
                <a:lnTo>
                  <a:pt x="223088" y="280771"/>
                </a:lnTo>
                <a:lnTo>
                  <a:pt x="231051" y="272376"/>
                </a:lnTo>
                <a:lnTo>
                  <a:pt x="240271" y="267030"/>
                </a:lnTo>
                <a:lnTo>
                  <a:pt x="265785" y="261759"/>
                </a:lnTo>
                <a:lnTo>
                  <a:pt x="269310" y="248500"/>
                </a:lnTo>
                <a:lnTo>
                  <a:pt x="152565" y="248500"/>
                </a:lnTo>
                <a:lnTo>
                  <a:pt x="134518" y="233870"/>
                </a:lnTo>
                <a:lnTo>
                  <a:pt x="123012" y="231317"/>
                </a:lnTo>
                <a:lnTo>
                  <a:pt x="122286" y="231317"/>
                </a:lnTo>
                <a:lnTo>
                  <a:pt x="122008" y="231089"/>
                </a:lnTo>
                <a:lnTo>
                  <a:pt x="99631" y="226136"/>
                </a:lnTo>
                <a:lnTo>
                  <a:pt x="99301" y="225628"/>
                </a:lnTo>
                <a:lnTo>
                  <a:pt x="98640" y="225475"/>
                </a:lnTo>
                <a:lnTo>
                  <a:pt x="62610" y="169202"/>
                </a:lnTo>
                <a:lnTo>
                  <a:pt x="67551" y="146926"/>
                </a:lnTo>
                <a:lnTo>
                  <a:pt x="67475" y="146634"/>
                </a:lnTo>
                <a:lnTo>
                  <a:pt x="67767" y="145897"/>
                </a:lnTo>
                <a:lnTo>
                  <a:pt x="72809" y="123164"/>
                </a:lnTo>
                <a:lnTo>
                  <a:pt x="71183" y="107810"/>
                </a:lnTo>
                <a:lnTo>
                  <a:pt x="93281" y="93802"/>
                </a:lnTo>
                <a:lnTo>
                  <a:pt x="93560" y="93281"/>
                </a:lnTo>
                <a:lnTo>
                  <a:pt x="97332" y="91224"/>
                </a:lnTo>
                <a:lnTo>
                  <a:pt x="146913" y="59766"/>
                </a:lnTo>
                <a:lnTo>
                  <a:pt x="263243" y="59766"/>
                </a:lnTo>
                <a:lnTo>
                  <a:pt x="245363" y="28930"/>
                </a:lnTo>
                <a:lnTo>
                  <a:pt x="136639" y="0"/>
                </a:lnTo>
                <a:close/>
              </a:path>
              <a:path w="304800" h="307340">
                <a:moveTo>
                  <a:pt x="263243" y="59766"/>
                </a:moveTo>
                <a:lnTo>
                  <a:pt x="146913" y="59766"/>
                </a:lnTo>
                <a:lnTo>
                  <a:pt x="160223" y="67716"/>
                </a:lnTo>
                <a:lnTo>
                  <a:pt x="183300" y="72821"/>
                </a:lnTo>
                <a:lnTo>
                  <a:pt x="183845" y="72821"/>
                </a:lnTo>
                <a:lnTo>
                  <a:pt x="184048" y="72986"/>
                </a:lnTo>
                <a:lnTo>
                  <a:pt x="206451" y="77952"/>
                </a:lnTo>
                <a:lnTo>
                  <a:pt x="206781" y="78473"/>
                </a:lnTo>
                <a:lnTo>
                  <a:pt x="207429" y="78613"/>
                </a:lnTo>
                <a:lnTo>
                  <a:pt x="243458" y="134886"/>
                </a:lnTo>
                <a:lnTo>
                  <a:pt x="238518" y="157187"/>
                </a:lnTo>
                <a:lnTo>
                  <a:pt x="238582" y="157441"/>
                </a:lnTo>
                <a:lnTo>
                  <a:pt x="238302" y="158153"/>
                </a:lnTo>
                <a:lnTo>
                  <a:pt x="235699" y="169887"/>
                </a:lnTo>
                <a:lnTo>
                  <a:pt x="241465" y="192100"/>
                </a:lnTo>
                <a:lnTo>
                  <a:pt x="152565" y="248500"/>
                </a:lnTo>
                <a:lnTo>
                  <a:pt x="269310" y="248500"/>
                </a:lnTo>
                <a:lnTo>
                  <a:pt x="304799" y="115011"/>
                </a:lnTo>
                <a:lnTo>
                  <a:pt x="285267" y="97751"/>
                </a:lnTo>
                <a:lnTo>
                  <a:pt x="279907" y="88506"/>
                </a:lnTo>
                <a:lnTo>
                  <a:pt x="277164" y="77266"/>
                </a:lnTo>
                <a:lnTo>
                  <a:pt x="267550" y="67195"/>
                </a:lnTo>
                <a:lnTo>
                  <a:pt x="265379" y="63436"/>
                </a:lnTo>
                <a:lnTo>
                  <a:pt x="265048" y="62585"/>
                </a:lnTo>
                <a:lnTo>
                  <a:pt x="264782" y="62420"/>
                </a:lnTo>
                <a:lnTo>
                  <a:pt x="263243" y="59766"/>
                </a:lnTo>
                <a:close/>
              </a:path>
            </a:pathLst>
          </a:custGeom>
          <a:solidFill>
            <a:srgbClr val="008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8</a:t>
            </a:fld>
            <a:endParaRPr spc="-25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286AD-1AD2-644D-7D98-5153D5D06159}"/>
              </a:ext>
            </a:extLst>
          </p:cNvPr>
          <p:cNvSpPr txBox="1"/>
          <p:nvPr/>
        </p:nvSpPr>
        <p:spPr>
          <a:xfrm>
            <a:off x="676405" y="2088652"/>
            <a:ext cx="86993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By project end (July 2026):</a:t>
            </a:r>
          </a:p>
          <a:p>
            <a:r>
              <a:rPr lang="en-GB" sz="2800" dirty="0"/>
              <a:t>- User-centred roadmap for national HPC federation</a:t>
            </a:r>
          </a:p>
          <a:p>
            <a:r>
              <a:rPr lang="en-GB" sz="2800" dirty="0"/>
              <a:t>- Recommendations on access, usability, governance</a:t>
            </a:r>
          </a:p>
          <a:p>
            <a:r>
              <a:rPr lang="en-GB" sz="2800" dirty="0"/>
              <a:t>- Personas &amp; use cases for onboarding/training</a:t>
            </a:r>
          </a:p>
          <a:p>
            <a:endParaRPr lang="en-GB" sz="2800" dirty="0"/>
          </a:p>
          <a:p>
            <a:r>
              <a:rPr lang="en-GB" sz="2800" b="1" dirty="0"/>
              <a:t>Beyond project:</a:t>
            </a:r>
          </a:p>
          <a:p>
            <a:r>
              <a:rPr lang="en-GB" sz="2800" dirty="0"/>
              <a:t>- Wider adoption pathways (NHS, construction, environment)</a:t>
            </a:r>
          </a:p>
          <a:p>
            <a:r>
              <a:rPr lang="en-GB" sz="2800" dirty="0"/>
              <a:t>- Influence NFCS policy pillars</a:t>
            </a:r>
          </a:p>
          <a:p>
            <a:r>
              <a:rPr lang="en-GB" sz="2800" dirty="0"/>
              <a:t>- Position UK in global HPC federations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393316" y="1644595"/>
            <a:ext cx="6109536" cy="518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5000"/>
              </a:lnSpc>
              <a:spcBef>
                <a:spcPts val="100"/>
              </a:spcBef>
            </a:pPr>
            <a:r>
              <a:rPr lang="en-GB" sz="3200" dirty="0"/>
              <a:t>2025: Ethics approval, stakeholder survey, NHS &amp; Built Env. workshops</a:t>
            </a:r>
          </a:p>
          <a:p>
            <a:pPr marL="12700" marR="5080" algn="l">
              <a:lnSpc>
                <a:spcPct val="105000"/>
              </a:lnSpc>
              <a:spcBef>
                <a:spcPts val="100"/>
              </a:spcBef>
            </a:pPr>
            <a:r>
              <a:rPr lang="en-GB" sz="3200" dirty="0"/>
              <a:t>Early 2026: Environmental sciences workshop, international engagement</a:t>
            </a:r>
          </a:p>
          <a:p>
            <a:pPr marL="12700" marR="5080" algn="l">
              <a:lnSpc>
                <a:spcPct val="105000"/>
              </a:lnSpc>
              <a:spcBef>
                <a:spcPts val="100"/>
              </a:spcBef>
            </a:pPr>
            <a:r>
              <a:rPr lang="en-GB" sz="3200" dirty="0"/>
              <a:t>Spring 2026: Focus groups, facility visits &amp; training</a:t>
            </a:r>
          </a:p>
          <a:p>
            <a:pPr marL="12700" marR="5080" algn="l">
              <a:lnSpc>
                <a:spcPct val="105000"/>
              </a:lnSpc>
              <a:spcBef>
                <a:spcPts val="100"/>
              </a:spcBef>
            </a:pPr>
            <a:r>
              <a:rPr lang="en-GB" sz="3200" dirty="0"/>
              <a:t>Summer 2026: Final roadmap, recommendations, dissemination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767" y="545233"/>
            <a:ext cx="785667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 algn="l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Activities &amp; Timeline</a:t>
            </a:r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935854" y="1187305"/>
            <a:ext cx="5167630" cy="5203190"/>
          </a:xfrm>
          <a:custGeom>
            <a:avLst/>
            <a:gdLst/>
            <a:ahLst/>
            <a:cxnLst/>
            <a:rect l="l" t="t" r="r" b="b"/>
            <a:pathLst>
              <a:path w="5167630" h="5203190">
                <a:moveTo>
                  <a:pt x="2316467" y="0"/>
                </a:moveTo>
                <a:lnTo>
                  <a:pt x="1749031" y="328917"/>
                </a:lnTo>
                <a:lnTo>
                  <a:pt x="1743430" y="329133"/>
                </a:lnTo>
                <a:lnTo>
                  <a:pt x="1730730" y="339686"/>
                </a:lnTo>
                <a:lnTo>
                  <a:pt x="1650010" y="379146"/>
                </a:lnTo>
                <a:lnTo>
                  <a:pt x="1590895" y="399092"/>
                </a:lnTo>
                <a:lnTo>
                  <a:pt x="1530708" y="417342"/>
                </a:lnTo>
                <a:lnTo>
                  <a:pt x="1441627" y="443229"/>
                </a:lnTo>
                <a:lnTo>
                  <a:pt x="1369301" y="519429"/>
                </a:lnTo>
                <a:lnTo>
                  <a:pt x="774090" y="553008"/>
                </a:lnTo>
                <a:lnTo>
                  <a:pt x="500926" y="1581340"/>
                </a:lnTo>
                <a:lnTo>
                  <a:pt x="449262" y="1640966"/>
                </a:lnTo>
                <a:lnTo>
                  <a:pt x="444014" y="1677227"/>
                </a:lnTo>
                <a:lnTo>
                  <a:pt x="427625" y="1794428"/>
                </a:lnTo>
                <a:lnTo>
                  <a:pt x="417611" y="1861222"/>
                </a:lnTo>
                <a:lnTo>
                  <a:pt x="407134" y="1924047"/>
                </a:lnTo>
                <a:lnTo>
                  <a:pt x="396757" y="1975829"/>
                </a:lnTo>
                <a:lnTo>
                  <a:pt x="387045" y="2009495"/>
                </a:lnTo>
                <a:lnTo>
                  <a:pt x="0" y="3465766"/>
                </a:lnTo>
                <a:lnTo>
                  <a:pt x="499846" y="3790594"/>
                </a:lnTo>
                <a:lnTo>
                  <a:pt x="524814" y="3892842"/>
                </a:lnTo>
                <a:lnTo>
                  <a:pt x="548824" y="3918187"/>
                </a:lnTo>
                <a:lnTo>
                  <a:pt x="581638" y="3951752"/>
                </a:lnTo>
                <a:lnTo>
                  <a:pt x="619039" y="3990652"/>
                </a:lnTo>
                <a:lnTo>
                  <a:pt x="656811" y="4032002"/>
                </a:lnTo>
                <a:lnTo>
                  <a:pt x="690736" y="4072919"/>
                </a:lnTo>
                <a:lnTo>
                  <a:pt x="716596" y="4110517"/>
                </a:lnTo>
                <a:lnTo>
                  <a:pt x="730173" y="4141914"/>
                </a:lnTo>
                <a:lnTo>
                  <a:pt x="737318" y="4151310"/>
                </a:lnTo>
                <a:lnTo>
                  <a:pt x="778063" y="4218341"/>
                </a:lnTo>
                <a:lnTo>
                  <a:pt x="808226" y="4269778"/>
                </a:lnTo>
                <a:lnTo>
                  <a:pt x="842625" y="4329031"/>
                </a:lnTo>
                <a:lnTo>
                  <a:pt x="1018000" y="4634080"/>
                </a:lnTo>
                <a:lnTo>
                  <a:pt x="1057645" y="4702352"/>
                </a:lnTo>
                <a:lnTo>
                  <a:pt x="1064056" y="4712576"/>
                </a:lnTo>
                <a:lnTo>
                  <a:pt x="2906941" y="5202948"/>
                </a:lnTo>
                <a:lnTo>
                  <a:pt x="3474377" y="4873815"/>
                </a:lnTo>
                <a:lnTo>
                  <a:pt x="3479977" y="4873599"/>
                </a:lnTo>
                <a:lnTo>
                  <a:pt x="3523327" y="4844416"/>
                </a:lnTo>
                <a:lnTo>
                  <a:pt x="3572909" y="4824028"/>
                </a:lnTo>
                <a:lnTo>
                  <a:pt x="3632269" y="4803948"/>
                </a:lnTo>
                <a:lnTo>
                  <a:pt x="3692683" y="4785591"/>
                </a:lnTo>
                <a:lnTo>
                  <a:pt x="3781780" y="4759718"/>
                </a:lnTo>
                <a:lnTo>
                  <a:pt x="3916743" y="4617427"/>
                </a:lnTo>
                <a:lnTo>
                  <a:pt x="4073245" y="4526800"/>
                </a:lnTo>
                <a:lnTo>
                  <a:pt x="4505706" y="4437468"/>
                </a:lnTo>
                <a:lnTo>
                  <a:pt x="5167007" y="1949653"/>
                </a:lnTo>
                <a:lnTo>
                  <a:pt x="4835931" y="1657108"/>
                </a:lnTo>
                <a:lnTo>
                  <a:pt x="4745088" y="1500390"/>
                </a:lnTo>
                <a:lnTo>
                  <a:pt x="4698593" y="1309890"/>
                </a:lnTo>
                <a:lnTo>
                  <a:pt x="4674590" y="1284653"/>
                </a:lnTo>
                <a:lnTo>
                  <a:pt x="4641774" y="1251111"/>
                </a:lnTo>
                <a:lnTo>
                  <a:pt x="4604366" y="1212185"/>
                </a:lnTo>
                <a:lnTo>
                  <a:pt x="4566586" y="1170794"/>
                </a:lnTo>
                <a:lnTo>
                  <a:pt x="4532655" y="1129858"/>
                </a:lnTo>
                <a:lnTo>
                  <a:pt x="4506793" y="1092298"/>
                </a:lnTo>
                <a:lnTo>
                  <a:pt x="4493221" y="1061034"/>
                </a:lnTo>
                <a:lnTo>
                  <a:pt x="4488713" y="1058240"/>
                </a:lnTo>
                <a:lnTo>
                  <a:pt x="4159567" y="490372"/>
                </a:lnTo>
                <a:lnTo>
                  <a:pt x="2316467" y="0"/>
                </a:lnTo>
                <a:close/>
              </a:path>
            </a:pathLst>
          </a:custGeom>
          <a:solidFill>
            <a:srgbClr val="E3DB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51084" y="237893"/>
            <a:ext cx="304800" cy="307340"/>
          </a:xfrm>
          <a:custGeom>
            <a:avLst/>
            <a:gdLst/>
            <a:ahLst/>
            <a:cxnLst/>
            <a:rect l="l" t="t" r="r" b="b"/>
            <a:pathLst>
              <a:path w="304800" h="307340">
                <a:moveTo>
                  <a:pt x="136639" y="0"/>
                </a:moveTo>
                <a:lnTo>
                  <a:pt x="103156" y="19418"/>
                </a:lnTo>
                <a:lnTo>
                  <a:pt x="102844" y="19418"/>
                </a:lnTo>
                <a:lnTo>
                  <a:pt x="102095" y="20040"/>
                </a:lnTo>
                <a:lnTo>
                  <a:pt x="98399" y="22174"/>
                </a:lnTo>
                <a:lnTo>
                  <a:pt x="85039" y="26149"/>
                </a:lnTo>
                <a:lnTo>
                  <a:pt x="80771" y="30645"/>
                </a:lnTo>
                <a:lnTo>
                  <a:pt x="45656" y="32626"/>
                </a:lnTo>
                <a:lnTo>
                  <a:pt x="29552" y="93281"/>
                </a:lnTo>
                <a:lnTo>
                  <a:pt x="26504" y="96799"/>
                </a:lnTo>
                <a:lnTo>
                  <a:pt x="24028" y="114058"/>
                </a:lnTo>
                <a:lnTo>
                  <a:pt x="0" y="204444"/>
                </a:lnTo>
                <a:lnTo>
                  <a:pt x="29476" y="223608"/>
                </a:lnTo>
                <a:lnTo>
                  <a:pt x="30949" y="229641"/>
                </a:lnTo>
                <a:lnTo>
                  <a:pt x="40563" y="239725"/>
                </a:lnTo>
                <a:lnTo>
                  <a:pt x="42722" y="243446"/>
                </a:lnTo>
                <a:lnTo>
                  <a:pt x="43065" y="244335"/>
                </a:lnTo>
                <a:lnTo>
                  <a:pt x="43345" y="244513"/>
                </a:lnTo>
                <a:lnTo>
                  <a:pt x="62763" y="277990"/>
                </a:lnTo>
                <a:lnTo>
                  <a:pt x="171475" y="306920"/>
                </a:lnTo>
                <a:lnTo>
                  <a:pt x="204939" y="287515"/>
                </a:lnTo>
                <a:lnTo>
                  <a:pt x="205251" y="287515"/>
                </a:lnTo>
                <a:lnTo>
                  <a:pt x="205993" y="286905"/>
                </a:lnTo>
                <a:lnTo>
                  <a:pt x="209727" y="284746"/>
                </a:lnTo>
                <a:lnTo>
                  <a:pt x="223088" y="280771"/>
                </a:lnTo>
                <a:lnTo>
                  <a:pt x="231051" y="272376"/>
                </a:lnTo>
                <a:lnTo>
                  <a:pt x="240271" y="267030"/>
                </a:lnTo>
                <a:lnTo>
                  <a:pt x="265785" y="261759"/>
                </a:lnTo>
                <a:lnTo>
                  <a:pt x="269310" y="248500"/>
                </a:lnTo>
                <a:lnTo>
                  <a:pt x="152565" y="248500"/>
                </a:lnTo>
                <a:lnTo>
                  <a:pt x="134518" y="233870"/>
                </a:lnTo>
                <a:lnTo>
                  <a:pt x="123012" y="231317"/>
                </a:lnTo>
                <a:lnTo>
                  <a:pt x="122286" y="231317"/>
                </a:lnTo>
                <a:lnTo>
                  <a:pt x="122008" y="231089"/>
                </a:lnTo>
                <a:lnTo>
                  <a:pt x="99631" y="226136"/>
                </a:lnTo>
                <a:lnTo>
                  <a:pt x="99301" y="225628"/>
                </a:lnTo>
                <a:lnTo>
                  <a:pt x="98640" y="225475"/>
                </a:lnTo>
                <a:lnTo>
                  <a:pt x="62610" y="169202"/>
                </a:lnTo>
                <a:lnTo>
                  <a:pt x="67551" y="146926"/>
                </a:lnTo>
                <a:lnTo>
                  <a:pt x="67475" y="146634"/>
                </a:lnTo>
                <a:lnTo>
                  <a:pt x="67767" y="145897"/>
                </a:lnTo>
                <a:lnTo>
                  <a:pt x="72809" y="123164"/>
                </a:lnTo>
                <a:lnTo>
                  <a:pt x="71183" y="107810"/>
                </a:lnTo>
                <a:lnTo>
                  <a:pt x="93281" y="93802"/>
                </a:lnTo>
                <a:lnTo>
                  <a:pt x="93560" y="93281"/>
                </a:lnTo>
                <a:lnTo>
                  <a:pt x="97332" y="91224"/>
                </a:lnTo>
                <a:lnTo>
                  <a:pt x="146913" y="59766"/>
                </a:lnTo>
                <a:lnTo>
                  <a:pt x="263243" y="59766"/>
                </a:lnTo>
                <a:lnTo>
                  <a:pt x="245363" y="28930"/>
                </a:lnTo>
                <a:lnTo>
                  <a:pt x="136639" y="0"/>
                </a:lnTo>
                <a:close/>
              </a:path>
              <a:path w="304800" h="307340">
                <a:moveTo>
                  <a:pt x="263243" y="59766"/>
                </a:moveTo>
                <a:lnTo>
                  <a:pt x="146913" y="59766"/>
                </a:lnTo>
                <a:lnTo>
                  <a:pt x="160223" y="67716"/>
                </a:lnTo>
                <a:lnTo>
                  <a:pt x="183300" y="72821"/>
                </a:lnTo>
                <a:lnTo>
                  <a:pt x="183845" y="72821"/>
                </a:lnTo>
                <a:lnTo>
                  <a:pt x="184048" y="72986"/>
                </a:lnTo>
                <a:lnTo>
                  <a:pt x="206451" y="77952"/>
                </a:lnTo>
                <a:lnTo>
                  <a:pt x="206781" y="78473"/>
                </a:lnTo>
                <a:lnTo>
                  <a:pt x="207429" y="78613"/>
                </a:lnTo>
                <a:lnTo>
                  <a:pt x="243458" y="134886"/>
                </a:lnTo>
                <a:lnTo>
                  <a:pt x="238518" y="157187"/>
                </a:lnTo>
                <a:lnTo>
                  <a:pt x="238582" y="157441"/>
                </a:lnTo>
                <a:lnTo>
                  <a:pt x="238302" y="158153"/>
                </a:lnTo>
                <a:lnTo>
                  <a:pt x="235699" y="169887"/>
                </a:lnTo>
                <a:lnTo>
                  <a:pt x="241465" y="192100"/>
                </a:lnTo>
                <a:lnTo>
                  <a:pt x="152565" y="248500"/>
                </a:lnTo>
                <a:lnTo>
                  <a:pt x="269310" y="248500"/>
                </a:lnTo>
                <a:lnTo>
                  <a:pt x="304799" y="115011"/>
                </a:lnTo>
                <a:lnTo>
                  <a:pt x="285267" y="97751"/>
                </a:lnTo>
                <a:lnTo>
                  <a:pt x="279907" y="88506"/>
                </a:lnTo>
                <a:lnTo>
                  <a:pt x="277164" y="77266"/>
                </a:lnTo>
                <a:lnTo>
                  <a:pt x="267550" y="67195"/>
                </a:lnTo>
                <a:lnTo>
                  <a:pt x="265379" y="63436"/>
                </a:lnTo>
                <a:lnTo>
                  <a:pt x="265048" y="62585"/>
                </a:lnTo>
                <a:lnTo>
                  <a:pt x="264782" y="62420"/>
                </a:lnTo>
                <a:lnTo>
                  <a:pt x="263243" y="59766"/>
                </a:lnTo>
                <a:close/>
              </a:path>
            </a:pathLst>
          </a:custGeom>
          <a:solidFill>
            <a:srgbClr val="008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-25" dirty="0"/>
              <a:t>9</a:t>
            </a:fld>
            <a:endParaRPr spc="-25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BDB088-DD04-05A8-BB8F-69D314139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307" y="2567837"/>
            <a:ext cx="3133785" cy="22797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b4aeec-add5-4ba1-8402-e130d868f769">
      <Terms xmlns="http://schemas.microsoft.com/office/infopath/2007/PartnerControls"/>
    </lcf76f155ced4ddcb4097134ff3c332f>
    <TaxCatchAll xmlns="789cbe56-bb35-4348-98d2-0851102f5f0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727D0B8197EB41B2AF4E451EF208C4" ma:contentTypeVersion="13" ma:contentTypeDescription="Create a new document." ma:contentTypeScope="" ma:versionID="49c6278fc4885ddb3609a03f29cc24f5">
  <xsd:schema xmlns:xsd="http://www.w3.org/2001/XMLSchema" xmlns:xs="http://www.w3.org/2001/XMLSchema" xmlns:p="http://schemas.microsoft.com/office/2006/metadata/properties" xmlns:ns2="4bb4aeec-add5-4ba1-8402-e130d868f769" xmlns:ns3="789cbe56-bb35-4348-98d2-0851102f5f04" targetNamespace="http://schemas.microsoft.com/office/2006/metadata/properties" ma:root="true" ma:fieldsID="0477deba71ca2d2adad533deb13e26bc" ns2:_="" ns3:_="">
    <xsd:import namespace="4bb4aeec-add5-4ba1-8402-e130d868f769"/>
    <xsd:import namespace="789cbe56-bb35-4348-98d2-0851102f5f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4aeec-add5-4ba1-8402-e130d868f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9cbe56-bb35-4348-98d2-0851102f5f0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d25ba34-94bd-418f-98ec-1c89221c3c22}" ma:internalName="TaxCatchAll" ma:showField="CatchAllData" ma:web="789cbe56-bb35-4348-98d2-0851102f5f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794495-C2DA-43C0-A0CA-90C3E51C23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A02E06-B9E7-4369-AD05-E6294E2F3E53}">
  <ds:schemaRefs>
    <ds:schemaRef ds:uri="4bb4aeec-add5-4ba1-8402-e130d868f769"/>
    <ds:schemaRef ds:uri="789cbe56-bb35-4348-98d2-0851102f5f0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38A4142-9266-4CAF-8E98-7A4420D3ED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b4aeec-add5-4ba1-8402-e130d868f769"/>
    <ds:schemaRef ds:uri="789cbe56-bb35-4348-98d2-0851102f5f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Words>1108</Words>
  <Application>Microsoft Office PowerPoint</Application>
  <PresentationFormat>Custom</PresentationFormat>
  <Paragraphs>97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Readex Pro Medium</vt:lpstr>
      <vt:lpstr>Office Theme</vt:lpstr>
      <vt:lpstr>PowerPoint Presentation</vt:lpstr>
      <vt:lpstr>Why? (Motivation) HPC powers climate modelling, healthcare analytics, infrastructure simulation. Barriers remain: - Complex access procedures - Awareness &amp; training gaps - Trust, privacy &amp; governance concerns Many potential users are not yet engaging with HPC. Motivation: Make HPC usable, trusted, and inclusive.</vt:lpstr>
      <vt:lpstr>PowerPoint Presentation</vt:lpstr>
      <vt:lpstr>Project Aim and Objectives</vt:lpstr>
      <vt:lpstr>Project team</vt:lpstr>
      <vt:lpstr>Methodology: Surveys → capture current barriers &amp; needs Workshops (NHS, construction, environment, international) Focus groups → expert users Facility visits &amp; training → test practical onboarding packages</vt:lpstr>
      <vt:lpstr>Who? (Stakeholders)</vt:lpstr>
      <vt:lpstr>What? (Contributions)</vt:lpstr>
      <vt:lpstr>Activities &amp; Timeline</vt:lpstr>
      <vt:lpstr>Expected Impact</vt:lpstr>
      <vt:lpstr>Closing</vt:lpstr>
      <vt:lpstr>We need your help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Tariq Umar</dc:creator>
  <cp:lastModifiedBy>Tariq Umar</cp:lastModifiedBy>
  <cp:revision>62</cp:revision>
  <dcterms:created xsi:type="dcterms:W3CDTF">2025-07-17T14:47:45Z</dcterms:created>
  <dcterms:modified xsi:type="dcterms:W3CDTF">2025-09-14T14:12:24Z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2025-07-17T00:00:00Z</vt:filetime>
  </property>
  <property fmtid="{D5CDD505-2E9C-101B-9397-08002B2CF9AE}" pid="3" name="Creator">
    <vt:lpwstr>Adobe InDesign 20.4 (Macintosh)</vt:lpwstr>
  </property>
  <property fmtid="{D5CDD505-2E9C-101B-9397-08002B2CF9AE}" pid="4" name="LastSaved">
    <vt:filetime>2025-07-17T00:00:00Z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0x0101009A727D0B8197EB41B2AF4E451EF208C4</vt:lpwstr>
  </property>
  <property fmtid="{D5CDD505-2E9C-101B-9397-08002B2CF9AE}" pid="7" name="MediaServiceImageTags">
    <vt:lpwstr/>
  </property>
</Properties>
</file>