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7" r:id="rId5"/>
    <p:sldId id="259" r:id="rId6"/>
    <p:sldId id="266" r:id="rId7"/>
    <p:sldId id="260" r:id="rId8"/>
    <p:sldId id="285" r:id="rId9"/>
    <p:sldId id="286" r:id="rId10"/>
    <p:sldId id="267" r:id="rId11"/>
  </p:sldIdLst>
  <p:sldSz cx="12496800" cy="7035800"/>
  <p:notesSz cx="12496800" cy="7035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400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3C5"/>
    <a:srgbClr val="0A2033"/>
    <a:srgbClr val="FF5B2B"/>
    <a:srgbClr val="00F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237B0-4E42-06EC-03EA-81E099A79409}" v="1389" dt="2025-09-19T12:49:30.331"/>
    <p1510:client id="{97F921AF-ADF7-F339-3D46-108B77778626}" v="101" dt="2025-09-19T12:35:49.1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30" y="82"/>
      </p:cViewPr>
      <p:guideLst>
        <p:guide orient="horz" pos="1400"/>
        <p:guide pos="384"/>
        <p:guide orient="horz" pos="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078663" y="0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B719F-4E05-C14F-8F67-D35AD6B52A1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38613" y="879475"/>
            <a:ext cx="4219575" cy="2374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49363" y="3386138"/>
            <a:ext cx="9998075" cy="277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83375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78663" y="6683375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59B3-D411-C642-B47A-BC57C77E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0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9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7260" y="2181098"/>
            <a:ext cx="1062228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4520" y="3940048"/>
            <a:ext cx="8747760" cy="175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4840" y="1618234"/>
            <a:ext cx="5436108" cy="4643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292833" y="1321173"/>
            <a:ext cx="357695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767" y="373757"/>
            <a:ext cx="56116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A2133"/>
                </a:solidFill>
                <a:latin typeface="Readex Pro Medium"/>
                <a:cs typeface="Readex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299" y="2673076"/>
            <a:ext cx="5171440" cy="175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8912" y="6543294"/>
            <a:ext cx="3998976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4840" y="6543294"/>
            <a:ext cx="2874264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496800" cy="7035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8055" y="2234735"/>
            <a:ext cx="11590659" cy="2909130"/>
          </a:xfrm>
          <a:prstGeom prst="rect">
            <a:avLst/>
          </a:prstGeom>
        </p:spPr>
        <p:txBody>
          <a:bodyPr vert="horz" wrap="square" lIns="0" tIns="173355" rIns="0" bIns="0" rtlCol="0" anchor="t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65"/>
              </a:spcBef>
            </a:pPr>
            <a:r>
              <a:rPr lang="en-GB" sz="4400" b="1">
                <a:solidFill>
                  <a:srgbClr val="59AFFF"/>
                </a:solidFill>
                <a:latin typeface="Arial"/>
                <a:cs typeface="Arial"/>
              </a:rPr>
              <a:t>Federation of Compute and Infrastructures in the Arts and Humanities</a:t>
            </a:r>
          </a:p>
          <a:p>
            <a:pPr marL="70485">
              <a:spcBef>
                <a:spcPts val="940"/>
              </a:spcBef>
            </a:pPr>
            <a:r>
              <a:rPr lang="en-US" sz="2550" b="1">
                <a:solidFill>
                  <a:srgbClr val="FFFFFF"/>
                </a:solidFill>
                <a:latin typeface="Arial"/>
                <a:cs typeface="Arial"/>
              </a:rPr>
              <a:t>Prof Karina Rodriguez  Echavarria, Dr Myrsini </a:t>
            </a:r>
            <a:r>
              <a:rPr lang="en-US" sz="2550" b="1" err="1">
                <a:solidFill>
                  <a:srgbClr val="FFFFFF"/>
                </a:solidFill>
                <a:latin typeface="Arial"/>
                <a:cs typeface="Arial"/>
              </a:rPr>
              <a:t>Samaroudi</a:t>
            </a:r>
          </a:p>
          <a:p>
            <a:pPr marL="70485">
              <a:lnSpc>
                <a:spcPct val="100000"/>
              </a:lnSpc>
              <a:spcBef>
                <a:spcPts val="940"/>
              </a:spcBef>
            </a:pPr>
            <a:r>
              <a:rPr lang="en-US" sz="2550" b="1">
                <a:solidFill>
                  <a:srgbClr val="FFFFFF"/>
                </a:solidFill>
                <a:latin typeface="Arial"/>
                <a:cs typeface="Arial"/>
              </a:rPr>
              <a:t>University of Brighton</a:t>
            </a:r>
            <a:endParaRPr sz="25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C652D2-1174-F08A-50F6-7AFB6030A867}"/>
              </a:ext>
            </a:extLst>
          </p:cNvPr>
          <p:cNvGrpSpPr/>
          <p:nvPr/>
        </p:nvGrpSpPr>
        <p:grpSpPr>
          <a:xfrm>
            <a:off x="11186109" y="5852109"/>
            <a:ext cx="752475" cy="746760"/>
            <a:chOff x="11186109" y="5852109"/>
            <a:chExt cx="752475" cy="746760"/>
          </a:xfrm>
        </p:grpSpPr>
        <p:sp>
          <p:nvSpPr>
            <p:cNvPr id="5" name="object 5"/>
            <p:cNvSpPr/>
            <p:nvPr/>
          </p:nvSpPr>
          <p:spPr>
            <a:xfrm>
              <a:off x="11186109" y="5852109"/>
              <a:ext cx="752475" cy="746760"/>
            </a:xfrm>
            <a:custGeom>
              <a:avLst/>
              <a:gdLst/>
              <a:ahLst/>
              <a:cxnLst/>
              <a:rect l="l" t="t" r="r" b="b"/>
              <a:pathLst>
                <a:path w="752475" h="746759">
                  <a:moveTo>
                    <a:pt x="751890" y="0"/>
                  </a:moveTo>
                  <a:lnTo>
                    <a:pt x="0" y="0"/>
                  </a:lnTo>
                  <a:lnTo>
                    <a:pt x="0" y="746239"/>
                  </a:lnTo>
                  <a:lnTo>
                    <a:pt x="751890" y="746239"/>
                  </a:lnTo>
                  <a:lnTo>
                    <a:pt x="751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69584" y="5935586"/>
              <a:ext cx="582930" cy="582295"/>
            </a:xfrm>
            <a:custGeom>
              <a:avLst/>
              <a:gdLst/>
              <a:ahLst/>
              <a:cxnLst/>
              <a:rect l="l" t="t" r="r" b="b"/>
              <a:pathLst>
                <a:path w="582929" h="582295">
                  <a:moveTo>
                    <a:pt x="582333" y="0"/>
                  </a:moveTo>
                  <a:lnTo>
                    <a:pt x="495287" y="0"/>
                  </a:lnTo>
                  <a:lnTo>
                    <a:pt x="378205" y="124713"/>
                  </a:lnTo>
                  <a:lnTo>
                    <a:pt x="378205" y="0"/>
                  </a:lnTo>
                  <a:lnTo>
                    <a:pt x="209207" y="0"/>
                  </a:lnTo>
                  <a:lnTo>
                    <a:pt x="209207" y="165430"/>
                  </a:lnTo>
                  <a:lnTo>
                    <a:pt x="204602" y="188999"/>
                  </a:lnTo>
                  <a:lnTo>
                    <a:pt x="191838" y="206600"/>
                  </a:lnTo>
                  <a:lnTo>
                    <a:pt x="172490" y="217615"/>
                  </a:lnTo>
                  <a:lnTo>
                    <a:pt x="148132" y="221424"/>
                  </a:lnTo>
                  <a:lnTo>
                    <a:pt x="123768" y="217686"/>
                  </a:lnTo>
                  <a:lnTo>
                    <a:pt x="104416" y="206790"/>
                  </a:lnTo>
                  <a:lnTo>
                    <a:pt x="91650" y="189213"/>
                  </a:lnTo>
                  <a:lnTo>
                    <a:pt x="87045" y="165430"/>
                  </a:lnTo>
                  <a:lnTo>
                    <a:pt x="87045" y="0"/>
                  </a:lnTo>
                  <a:lnTo>
                    <a:pt x="0" y="0"/>
                  </a:lnTo>
                  <a:lnTo>
                    <a:pt x="0" y="166458"/>
                  </a:lnTo>
                  <a:lnTo>
                    <a:pt x="10451" y="216501"/>
                  </a:lnTo>
                  <a:lnTo>
                    <a:pt x="38560" y="254134"/>
                  </a:lnTo>
                  <a:lnTo>
                    <a:pt x="79456" y="278978"/>
                  </a:lnTo>
                  <a:lnTo>
                    <a:pt x="128269" y="290652"/>
                  </a:lnTo>
                  <a:lnTo>
                    <a:pt x="0" y="290652"/>
                  </a:lnTo>
                  <a:lnTo>
                    <a:pt x="0" y="581825"/>
                  </a:lnTo>
                  <a:lnTo>
                    <a:pt x="87045" y="581825"/>
                  </a:lnTo>
                  <a:lnTo>
                    <a:pt x="87045" y="473913"/>
                  </a:lnTo>
                  <a:lnTo>
                    <a:pt x="125221" y="473913"/>
                  </a:lnTo>
                  <a:lnTo>
                    <a:pt x="205651" y="581825"/>
                  </a:lnTo>
                  <a:lnTo>
                    <a:pt x="582333" y="581825"/>
                  </a:lnTo>
                  <a:lnTo>
                    <a:pt x="582333" y="523290"/>
                  </a:lnTo>
                  <a:lnTo>
                    <a:pt x="480529" y="523290"/>
                  </a:lnTo>
                  <a:lnTo>
                    <a:pt x="480529" y="349707"/>
                  </a:lnTo>
                  <a:lnTo>
                    <a:pt x="582333" y="349707"/>
                  </a:lnTo>
                  <a:lnTo>
                    <a:pt x="582333" y="272846"/>
                  </a:lnTo>
                  <a:lnTo>
                    <a:pt x="457619" y="145072"/>
                  </a:lnTo>
                  <a:lnTo>
                    <a:pt x="582333" y="17818"/>
                  </a:lnTo>
                  <a:lnTo>
                    <a:pt x="582333" y="0"/>
                  </a:lnTo>
                  <a:close/>
                </a:path>
              </a:pathLst>
            </a:custGeom>
            <a:solidFill>
              <a:srgbClr val="1E1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47792" y="6102038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0" y="0"/>
                  </a:moveTo>
                  <a:lnTo>
                    <a:pt x="0" y="124713"/>
                  </a:lnTo>
                  <a:lnTo>
                    <a:pt x="117081" y="12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6629" y="6137671"/>
              <a:ext cx="306437" cy="36192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A1EC69-6E19-C730-47FA-D35C330498B9}"/>
              </a:ext>
            </a:extLst>
          </p:cNvPr>
          <p:cNvGrpSpPr/>
          <p:nvPr/>
        </p:nvGrpSpPr>
        <p:grpSpPr>
          <a:xfrm>
            <a:off x="614437" y="532902"/>
            <a:ext cx="4189863" cy="1079532"/>
            <a:chOff x="614437" y="532902"/>
            <a:chExt cx="4189863" cy="10795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1C438-D79D-E757-9882-9AF5CCC4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1CC5BA-04E2-17A2-6031-8DFBC4B1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BDD535-3567-FC39-0A82-37CC60871BBC}"/>
              </a:ext>
            </a:extLst>
          </p:cNvPr>
          <p:cNvSpPr txBox="1"/>
          <p:nvPr/>
        </p:nvSpPr>
        <p:spPr>
          <a:xfrm>
            <a:off x="8854091" y="748625"/>
            <a:ext cx="30792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Autumn Conference </a:t>
            </a:r>
            <a:endParaRPr lang="en-US" sz="2000">
              <a:solidFill>
                <a:schemeClr val="bg1"/>
              </a:solidFill>
            </a:endParaRPr>
          </a:p>
          <a:p>
            <a:pPr algn="r"/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22-23 September 2025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496800" cy="7035800"/>
          </a:xfrm>
          <a:custGeom>
            <a:avLst/>
            <a:gdLst/>
            <a:ahLst/>
            <a:cxnLst/>
            <a:rect l="l" t="t" r="r" b="b"/>
            <a:pathLst>
              <a:path w="12496800" h="7035800">
                <a:moveTo>
                  <a:pt x="12496800" y="0"/>
                </a:moveTo>
                <a:lnTo>
                  <a:pt x="0" y="0"/>
                </a:lnTo>
                <a:lnTo>
                  <a:pt x="0" y="7035800"/>
                </a:lnTo>
                <a:lnTo>
                  <a:pt x="12496800" y="7035800"/>
                </a:lnTo>
                <a:lnTo>
                  <a:pt x="124968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978027"/>
            <a:ext cx="11379200" cy="30348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630"/>
              </a:lnSpc>
              <a:spcBef>
                <a:spcPts val="665"/>
              </a:spcBef>
            </a:pPr>
            <a:r>
              <a:rPr lang="en-GB" sz="4250">
                <a:solidFill>
                  <a:srgbClr val="00FFB0"/>
                </a:solidFill>
              </a:rPr>
              <a:t>Our aim is to engage with the A&amp;H communities to collectively elicit requirements around federation within the current DRI A&amp;H landscape to support the NFCS roadmap development </a:t>
            </a:r>
            <a:endParaRPr sz="4250">
              <a:solidFill>
                <a:srgbClr val="00FFB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9060" y="5257801"/>
            <a:ext cx="1070610" cy="1078230"/>
          </a:xfrm>
          <a:custGeom>
            <a:avLst/>
            <a:gdLst/>
            <a:ahLst/>
            <a:cxnLst/>
            <a:rect l="l" t="t" r="r" b="b"/>
            <a:pathLst>
              <a:path w="1070609" h="1078229">
                <a:moveTo>
                  <a:pt x="479882" y="0"/>
                </a:moveTo>
                <a:lnTo>
                  <a:pt x="362266" y="68186"/>
                </a:lnTo>
                <a:lnTo>
                  <a:pt x="361162" y="68186"/>
                </a:lnTo>
                <a:lnTo>
                  <a:pt x="358533" y="70370"/>
                </a:lnTo>
                <a:lnTo>
                  <a:pt x="345554" y="77863"/>
                </a:lnTo>
                <a:lnTo>
                  <a:pt x="298653" y="91821"/>
                </a:lnTo>
                <a:lnTo>
                  <a:pt x="283667" y="107607"/>
                </a:lnTo>
                <a:lnTo>
                  <a:pt x="160362" y="114554"/>
                </a:lnTo>
                <a:lnTo>
                  <a:pt x="138150" y="198132"/>
                </a:lnTo>
                <a:lnTo>
                  <a:pt x="137934" y="199021"/>
                </a:lnTo>
                <a:lnTo>
                  <a:pt x="122891" y="255562"/>
                </a:lnTo>
                <a:lnTo>
                  <a:pt x="103771" y="327583"/>
                </a:lnTo>
                <a:lnTo>
                  <a:pt x="93065" y="339940"/>
                </a:lnTo>
                <a:lnTo>
                  <a:pt x="84378" y="400545"/>
                </a:lnTo>
                <a:lnTo>
                  <a:pt x="22428" y="633501"/>
                </a:lnTo>
                <a:lnTo>
                  <a:pt x="22212" y="634390"/>
                </a:lnTo>
                <a:lnTo>
                  <a:pt x="11684" y="673938"/>
                </a:lnTo>
                <a:lnTo>
                  <a:pt x="0" y="717956"/>
                </a:lnTo>
                <a:lnTo>
                  <a:pt x="103555" y="785253"/>
                </a:lnTo>
                <a:lnTo>
                  <a:pt x="108724" y="806437"/>
                </a:lnTo>
                <a:lnTo>
                  <a:pt x="142481" y="841844"/>
                </a:lnTo>
                <a:lnTo>
                  <a:pt x="150063" y="854900"/>
                </a:lnTo>
                <a:lnTo>
                  <a:pt x="151269" y="858024"/>
                </a:lnTo>
                <a:lnTo>
                  <a:pt x="152247" y="858647"/>
                </a:lnTo>
                <a:lnTo>
                  <a:pt x="220433" y="976249"/>
                </a:lnTo>
                <a:lnTo>
                  <a:pt x="602195" y="1077823"/>
                </a:lnTo>
                <a:lnTo>
                  <a:pt x="719696" y="1009688"/>
                </a:lnTo>
                <a:lnTo>
                  <a:pt x="720794" y="1009688"/>
                </a:lnTo>
                <a:lnTo>
                  <a:pt x="723404" y="1007554"/>
                </a:lnTo>
                <a:lnTo>
                  <a:pt x="736511" y="999972"/>
                </a:lnTo>
                <a:lnTo>
                  <a:pt x="783424" y="986015"/>
                </a:lnTo>
                <a:lnTo>
                  <a:pt x="811390" y="956538"/>
                </a:lnTo>
                <a:lnTo>
                  <a:pt x="843800" y="937755"/>
                </a:lnTo>
                <a:lnTo>
                  <a:pt x="933399" y="919251"/>
                </a:lnTo>
                <a:lnTo>
                  <a:pt x="945779" y="872655"/>
                </a:lnTo>
                <a:lnTo>
                  <a:pt x="535800" y="872655"/>
                </a:lnTo>
                <a:lnTo>
                  <a:pt x="532976" y="870331"/>
                </a:lnTo>
                <a:lnTo>
                  <a:pt x="532358" y="870331"/>
                </a:lnTo>
                <a:lnTo>
                  <a:pt x="472427" y="821283"/>
                </a:lnTo>
                <a:lnTo>
                  <a:pt x="431977" y="812317"/>
                </a:lnTo>
                <a:lnTo>
                  <a:pt x="429221" y="812139"/>
                </a:lnTo>
                <a:lnTo>
                  <a:pt x="428459" y="811517"/>
                </a:lnTo>
                <a:lnTo>
                  <a:pt x="349885" y="794118"/>
                </a:lnTo>
                <a:lnTo>
                  <a:pt x="348762" y="792391"/>
                </a:lnTo>
                <a:lnTo>
                  <a:pt x="348950" y="792391"/>
                </a:lnTo>
                <a:lnTo>
                  <a:pt x="346405" y="791806"/>
                </a:lnTo>
                <a:lnTo>
                  <a:pt x="219900" y="594207"/>
                </a:lnTo>
                <a:lnTo>
                  <a:pt x="237236" y="515950"/>
                </a:lnTo>
                <a:lnTo>
                  <a:pt x="236969" y="514972"/>
                </a:lnTo>
                <a:lnTo>
                  <a:pt x="237998" y="512330"/>
                </a:lnTo>
                <a:lnTo>
                  <a:pt x="255701" y="432511"/>
                </a:lnTo>
                <a:lnTo>
                  <a:pt x="249999" y="378599"/>
                </a:lnTo>
                <a:lnTo>
                  <a:pt x="327583" y="329412"/>
                </a:lnTo>
                <a:lnTo>
                  <a:pt x="328574" y="327583"/>
                </a:lnTo>
                <a:lnTo>
                  <a:pt x="341820" y="320357"/>
                </a:lnTo>
                <a:lnTo>
                  <a:pt x="515950" y="209905"/>
                </a:lnTo>
                <a:lnTo>
                  <a:pt x="924465" y="209905"/>
                </a:lnTo>
                <a:lnTo>
                  <a:pt x="861682" y="101587"/>
                </a:lnTo>
                <a:lnTo>
                  <a:pt x="479882" y="0"/>
                </a:lnTo>
                <a:close/>
              </a:path>
              <a:path w="1070609" h="1078229">
                <a:moveTo>
                  <a:pt x="924465" y="209905"/>
                </a:moveTo>
                <a:lnTo>
                  <a:pt x="515950" y="209905"/>
                </a:lnTo>
                <a:lnTo>
                  <a:pt x="562686" y="237820"/>
                </a:lnTo>
                <a:lnTo>
                  <a:pt x="642912" y="255562"/>
                </a:lnTo>
                <a:lnTo>
                  <a:pt x="645629" y="255739"/>
                </a:lnTo>
                <a:lnTo>
                  <a:pt x="646341" y="256324"/>
                </a:lnTo>
                <a:lnTo>
                  <a:pt x="725004" y="273761"/>
                </a:lnTo>
                <a:lnTo>
                  <a:pt x="726173" y="275590"/>
                </a:lnTo>
                <a:lnTo>
                  <a:pt x="728446" y="276072"/>
                </a:lnTo>
                <a:lnTo>
                  <a:pt x="855002" y="473671"/>
                </a:lnTo>
                <a:lnTo>
                  <a:pt x="837653" y="552018"/>
                </a:lnTo>
                <a:lnTo>
                  <a:pt x="837869" y="552919"/>
                </a:lnTo>
                <a:lnTo>
                  <a:pt x="836891" y="555409"/>
                </a:lnTo>
                <a:lnTo>
                  <a:pt x="827747" y="596620"/>
                </a:lnTo>
                <a:lnTo>
                  <a:pt x="847991" y="674611"/>
                </a:lnTo>
                <a:lnTo>
                  <a:pt x="672299" y="786053"/>
                </a:lnTo>
                <a:lnTo>
                  <a:pt x="671929" y="786409"/>
                </a:lnTo>
                <a:lnTo>
                  <a:pt x="671766" y="786409"/>
                </a:lnTo>
                <a:lnTo>
                  <a:pt x="535800" y="872655"/>
                </a:lnTo>
                <a:lnTo>
                  <a:pt x="945779" y="872655"/>
                </a:lnTo>
                <a:lnTo>
                  <a:pt x="1001890" y="661593"/>
                </a:lnTo>
                <a:lnTo>
                  <a:pt x="1001890" y="661454"/>
                </a:lnTo>
                <a:lnTo>
                  <a:pt x="1036624" y="530758"/>
                </a:lnTo>
                <a:lnTo>
                  <a:pt x="1041984" y="510730"/>
                </a:lnTo>
                <a:lnTo>
                  <a:pt x="1070381" y="403885"/>
                </a:lnTo>
                <a:lnTo>
                  <a:pt x="1001801" y="343281"/>
                </a:lnTo>
                <a:lnTo>
                  <a:pt x="982980" y="310819"/>
                </a:lnTo>
                <a:lnTo>
                  <a:pt x="973353" y="271348"/>
                </a:lnTo>
                <a:lnTo>
                  <a:pt x="939596" y="235991"/>
                </a:lnTo>
                <a:lnTo>
                  <a:pt x="931964" y="222783"/>
                </a:lnTo>
                <a:lnTo>
                  <a:pt x="930808" y="219798"/>
                </a:lnTo>
                <a:lnTo>
                  <a:pt x="929868" y="219227"/>
                </a:lnTo>
                <a:lnTo>
                  <a:pt x="924465" y="209905"/>
                </a:lnTo>
                <a:close/>
              </a:path>
              <a:path w="1070609" h="1078229">
                <a:moveTo>
                  <a:pt x="532714" y="870115"/>
                </a:moveTo>
                <a:lnTo>
                  <a:pt x="532358" y="870331"/>
                </a:lnTo>
                <a:lnTo>
                  <a:pt x="532976" y="870331"/>
                </a:lnTo>
                <a:lnTo>
                  <a:pt x="532714" y="870115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2</a:t>
            </a:fld>
            <a:endParaRPr spc="-25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738664"/>
          </a:xfrm>
        </p:spPr>
        <p:txBody>
          <a:bodyPr vert="horz" wrap="square" lIns="0" tIns="12700" rIns="0" bIns="0" rtlCol="0">
            <a:spAutoFit/>
          </a:bodyPr>
          <a:lstStyle/>
          <a:p>
            <a:r>
              <a:rPr lang="en-GB"/>
              <a:t>Project team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26695"/>
          </a:xfrm>
        </p:spPr>
        <p:txBody>
          <a:bodyPr vert="horz" wrap="square" lIns="0" tIns="19685" rIns="0" bIns="0" rtlCol="0">
            <a:spAutoFit/>
          </a:bodyPr>
          <a:lstStyle/>
          <a:p>
            <a:fld id="{81D60167-4931-47E6-BA6A-407CBD079E47}" type="slidenum">
              <a:rPr lang="en-GB" dirty="0"/>
              <a:pPr/>
              <a:t>3</a:t>
            </a:fld>
            <a:endParaRPr lang="en-GB"/>
          </a:p>
        </p:txBody>
      </p:sp>
      <p:sp>
        <p:nvSpPr>
          <p:cNvPr id="14" name="object 14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6" name="Picture 4" descr="A person wearing glasses and a pink shirt&#10;&#10;AI-generated content may be incorrect.">
            <a:extLst>
              <a:ext uri="{FF2B5EF4-FFF2-40B4-BE49-F238E27FC236}">
                <a16:creationId xmlns:a16="http://schemas.microsoft.com/office/drawing/2014/main" id="{D68227AD-E96A-94A4-7E12-433E5B529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r="-820" b="3841"/>
          <a:stretch>
            <a:fillRect/>
          </a:stretch>
        </p:blipFill>
        <p:spPr bwMode="auto">
          <a:xfrm>
            <a:off x="5194139" y="1913239"/>
            <a:ext cx="1831499" cy="220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9A83E59E-FC27-EEA6-3331-DD48A76E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8436"/>
          <a:stretch/>
        </p:blipFill>
        <p:spPr bwMode="auto">
          <a:xfrm>
            <a:off x="7502571" y="1910411"/>
            <a:ext cx="1831499" cy="220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BEB7CB7-7C69-611A-4F97-7125C781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r="8506"/>
          <a:stretch/>
        </p:blipFill>
        <p:spPr bwMode="auto">
          <a:xfrm>
            <a:off x="663441" y="1962353"/>
            <a:ext cx="1830283" cy="22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7CA6314-4B25-2D21-544D-704A77B4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r="8484"/>
          <a:stretch/>
        </p:blipFill>
        <p:spPr bwMode="auto">
          <a:xfrm>
            <a:off x="2778273" y="1962799"/>
            <a:ext cx="1831499" cy="22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FCD96-D9F1-B146-E7B5-2F1985E43207}"/>
              </a:ext>
            </a:extLst>
          </p:cNvPr>
          <p:cNvSpPr txBox="1"/>
          <p:nvPr/>
        </p:nvSpPr>
        <p:spPr>
          <a:xfrm>
            <a:off x="4747925" y="4309992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84FF"/>
                </a:solidFill>
                <a:latin typeface="Arial"/>
                <a:ea typeface="+mn-ea"/>
                <a:cs typeface="Arial"/>
              </a:rPr>
              <a:t>Prof. Karina Rodriguez Echavarria</a:t>
            </a:r>
          </a:p>
          <a:p>
            <a:pPr algn="ctr"/>
            <a:r>
              <a:rPr lang="en-US" sz="1200">
                <a:solidFill>
                  <a:srgbClr val="0084FF"/>
                </a:solidFill>
                <a:latin typeface="Arial"/>
                <a:ea typeface="+mn-ea"/>
                <a:cs typeface="Arial"/>
              </a:rPr>
              <a:t>University of Brighton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D398B3-1D58-E12C-1C45-8B37D4194DCE}"/>
              </a:ext>
            </a:extLst>
          </p:cNvPr>
          <p:cNvSpPr txBox="1"/>
          <p:nvPr/>
        </p:nvSpPr>
        <p:spPr>
          <a:xfrm>
            <a:off x="2297084" y="4309992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84FF"/>
                </a:solidFill>
                <a:latin typeface="Arial"/>
                <a:ea typeface="+mn-ea"/>
                <a:cs typeface="Arial"/>
              </a:rPr>
              <a:t>Matt Penn</a:t>
            </a:r>
          </a:p>
          <a:p>
            <a:pPr algn="ctr"/>
            <a:r>
              <a:rPr lang="en-US" sz="1200">
                <a:solidFill>
                  <a:srgbClr val="0084FF"/>
                </a:solidFill>
                <a:latin typeface="Arial"/>
                <a:ea typeface="+mn-ea"/>
                <a:cs typeface="Arial"/>
              </a:rPr>
              <a:t>King’s College London</a:t>
            </a:r>
          </a:p>
          <a:p>
            <a:pPr algn="ctr"/>
            <a:r>
              <a:rPr lang="en-US" sz="1200" err="1">
                <a:solidFill>
                  <a:srgbClr val="0084FF"/>
                </a:solidFill>
                <a:latin typeface="Arial"/>
                <a:ea typeface="+mn-ea"/>
                <a:cs typeface="Arial"/>
              </a:rPr>
              <a:t>eResearch</a:t>
            </a:r>
            <a:endParaRPr lang="en-US" sz="1200">
              <a:solidFill>
                <a:srgbClr val="0084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BAA3ED-F57E-317B-6C21-2BDE8800C2DF}"/>
              </a:ext>
            </a:extLst>
          </p:cNvPr>
          <p:cNvSpPr txBox="1"/>
          <p:nvPr/>
        </p:nvSpPr>
        <p:spPr>
          <a:xfrm>
            <a:off x="179482" y="4310424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84FF"/>
                </a:solidFill>
                <a:latin typeface="Arial"/>
                <a:ea typeface="+mn-ea"/>
                <a:cs typeface="Arial"/>
              </a:rPr>
              <a:t>Dr Arianna Ciula</a:t>
            </a:r>
          </a:p>
          <a:p>
            <a:pPr algn="ctr"/>
            <a:r>
              <a:rPr lang="en-US" sz="1200">
                <a:solidFill>
                  <a:srgbClr val="0084FF"/>
                </a:solidFill>
                <a:latin typeface="Arial"/>
                <a:cs typeface="Arial"/>
              </a:rPr>
              <a:t>King’s College London</a:t>
            </a:r>
          </a:p>
          <a:p>
            <a:pPr algn="ctr"/>
            <a:r>
              <a:rPr lang="en-US" sz="1200">
                <a:solidFill>
                  <a:srgbClr val="0084FF"/>
                </a:solidFill>
                <a:latin typeface="Arial"/>
                <a:cs typeface="Arial"/>
              </a:rPr>
              <a:t>KDL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AE7A1E-1A15-04D4-5341-14C8C43EE939}"/>
              </a:ext>
            </a:extLst>
          </p:cNvPr>
          <p:cNvSpPr txBox="1"/>
          <p:nvPr/>
        </p:nvSpPr>
        <p:spPr>
          <a:xfrm>
            <a:off x="7021209" y="4307610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84FF"/>
                </a:solidFill>
                <a:latin typeface="Arial"/>
                <a:ea typeface="+mn-ea"/>
                <a:cs typeface="Arial"/>
              </a:rPr>
              <a:t>Neil Jakeman</a:t>
            </a:r>
          </a:p>
          <a:p>
            <a:pPr algn="ctr"/>
            <a:r>
              <a:rPr lang="en-US" sz="1200">
                <a:solidFill>
                  <a:srgbClr val="0084FF"/>
                </a:solidFill>
                <a:latin typeface="Arial"/>
                <a:cs typeface="Arial"/>
              </a:rPr>
              <a:t>King’s College London</a:t>
            </a:r>
          </a:p>
          <a:p>
            <a:pPr algn="ctr"/>
            <a:r>
              <a:rPr lang="en-US" sz="1200">
                <a:solidFill>
                  <a:srgbClr val="0084FF"/>
                </a:solidFill>
                <a:latin typeface="Arial"/>
                <a:cs typeface="Arial"/>
              </a:rPr>
              <a:t>KDL</a:t>
            </a:r>
          </a:p>
        </p:txBody>
      </p:sp>
      <p:pic>
        <p:nvPicPr>
          <p:cNvPr id="5" name="Picture 8" descr="A black and grey text&#10;&#10;AI-generated content may be incorrect.">
            <a:extLst>
              <a:ext uri="{FF2B5EF4-FFF2-40B4-BE49-F238E27FC236}">
                <a16:creationId xmlns:a16="http://schemas.microsoft.com/office/drawing/2014/main" id="{9F9197DB-92A1-A699-5BFC-7330D2598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20" y="6120325"/>
            <a:ext cx="1514344" cy="7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FADE905-77EC-5DB9-BC0B-8CDDF7BF2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0" y="6049985"/>
            <a:ext cx="3274644" cy="7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 person with brown hair wearing a blue shirt&#10;&#10;AI-generated content may be incorrect.">
            <a:extLst>
              <a:ext uri="{FF2B5EF4-FFF2-40B4-BE49-F238E27FC236}">
                <a16:creationId xmlns:a16="http://schemas.microsoft.com/office/drawing/2014/main" id="{C9924351-1E25-6D0F-D16A-854C26FE9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3496" r="3496"/>
          <a:stretch/>
        </p:blipFill>
        <p:spPr bwMode="auto">
          <a:xfrm>
            <a:off x="9810782" y="1905531"/>
            <a:ext cx="1831499" cy="22058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24C529-FB9F-4D48-26EF-4C8A441B03AB}"/>
              </a:ext>
            </a:extLst>
          </p:cNvPr>
          <p:cNvSpPr txBox="1"/>
          <p:nvPr/>
        </p:nvSpPr>
        <p:spPr>
          <a:xfrm>
            <a:off x="9330269" y="4309991"/>
            <a:ext cx="2794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rgbClr val="0084FF"/>
                </a:solidFill>
                <a:latin typeface="Arial"/>
                <a:ea typeface="+mn-ea"/>
                <a:cs typeface="Arial"/>
              </a:rPr>
              <a:t>Dr Myrsini </a:t>
            </a:r>
            <a:r>
              <a:rPr lang="en-US" sz="1200" b="1" err="1">
                <a:solidFill>
                  <a:srgbClr val="0084FF"/>
                </a:solidFill>
                <a:latin typeface="Arial"/>
                <a:ea typeface="+mn-ea"/>
                <a:cs typeface="Arial"/>
              </a:rPr>
              <a:t>Samaroudi</a:t>
            </a:r>
          </a:p>
          <a:p>
            <a:pPr algn="ctr"/>
            <a:r>
              <a:rPr lang="en-US" sz="1200">
                <a:solidFill>
                  <a:srgbClr val="0084FF"/>
                </a:solidFill>
                <a:latin typeface="Arial"/>
                <a:ea typeface="+mn-ea"/>
                <a:cs typeface="Arial"/>
              </a:rPr>
              <a:t>University of Brighton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48400" cy="7035800"/>
          </a:xfrm>
          <a:custGeom>
            <a:avLst/>
            <a:gdLst/>
            <a:ahLst/>
            <a:cxnLst/>
            <a:rect l="l" t="t" r="r" b="b"/>
            <a:pathLst>
              <a:path w="6248400" h="7035800">
                <a:moveTo>
                  <a:pt x="6248400" y="0"/>
                </a:moveTo>
                <a:lnTo>
                  <a:pt x="0" y="0"/>
                </a:lnTo>
                <a:lnTo>
                  <a:pt x="0" y="7035800"/>
                </a:lnTo>
                <a:lnTo>
                  <a:pt x="6248400" y="7035800"/>
                </a:lnTo>
                <a:lnTo>
                  <a:pt x="62484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850630"/>
          </a:xfrm>
          <a:prstGeom prst="rect">
            <a:avLst/>
          </a:prstGeom>
        </p:spPr>
        <p:txBody>
          <a:bodyPr vert="horz" wrap="square" lIns="0" tIns="171843" rIns="0" bIns="0" rtlCol="0" anchor="t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 sz="4400" spc="-10">
                <a:solidFill>
                  <a:srgbClr val="FFFFFF"/>
                </a:solidFill>
                <a:latin typeface="Arial"/>
                <a:cs typeface="Arial"/>
              </a:rPr>
              <a:t>Context</a:t>
            </a:r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489226" y="1800930"/>
            <a:ext cx="5320731" cy="404283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marR="5080" indent="-342900">
              <a:lnSpc>
                <a:spcPct val="105000"/>
              </a:lnSpc>
              <a:spcBef>
                <a:spcPts val="1600"/>
              </a:spcBef>
              <a:buFont typeface="Wingdings" pitchFamily="2" charset="2"/>
              <a:buChar char="Ø"/>
            </a:pP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Builds on existing research and projects which produced insights about workflows, and practices.</a:t>
            </a:r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105000"/>
              </a:lnSpc>
              <a:spcBef>
                <a:spcPts val="1600"/>
              </a:spcBef>
              <a:buFont typeface="Wingdings" pitchFamily="2" charset="2"/>
              <a:buChar char="Ø"/>
            </a:pP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Specific to the A&amp;H research landscape.</a:t>
            </a:r>
          </a:p>
          <a:p>
            <a:pPr marL="355600" marR="5080" lvl="3" indent="-342900">
              <a:lnSpc>
                <a:spcPct val="105000"/>
              </a:lnSpc>
              <a:spcBef>
                <a:spcPts val="1600"/>
              </a:spcBef>
              <a:buFont typeface="Wingdings" pitchFamily="2" charset="2"/>
              <a:buChar char="Ø"/>
            </a:pP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Challenges include the disciplinary culture of research, large-scale and complex data, and digital literacy.</a:t>
            </a:r>
          </a:p>
          <a:p>
            <a:pPr marL="355600" marR="5080" lvl="3" indent="-342900">
              <a:lnSpc>
                <a:spcPct val="105000"/>
              </a:lnSpc>
              <a:spcBef>
                <a:spcPts val="1600"/>
              </a:spcBef>
              <a:buFont typeface="Wingdings" pitchFamily="2" charset="2"/>
              <a:buChar char="Ø"/>
            </a:pP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Some opportunities to explore data-driven workflows and AI-driven methods.</a:t>
            </a:r>
          </a:p>
          <a:p>
            <a:pPr marL="12700" marR="5080">
              <a:lnSpc>
                <a:spcPct val="105000"/>
              </a:lnSpc>
              <a:spcBef>
                <a:spcPts val="1600"/>
              </a:spcBef>
            </a:pPr>
            <a:endParaRPr sz="2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4</a:t>
            </a:fld>
            <a:endParaRPr spc="-25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856858-E29B-4F95-4FCA-934AB9CA2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r="17493"/>
          <a:stretch/>
        </p:blipFill>
        <p:spPr>
          <a:xfrm>
            <a:off x="6559965" y="1060450"/>
            <a:ext cx="5695919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1E17E-6CC0-AF51-972E-4699366F8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CE26455D-D09B-5B58-1811-7CEC33E3DC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916" y="237893"/>
            <a:ext cx="6169835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/>
              <a:t>Core objectives</a:t>
            </a:r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5C18A96-6341-35A8-B0C7-B6B2E2FBD99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5</a:t>
            </a:fld>
            <a:endParaRPr spc="-25">
              <a:solidFill>
                <a:schemeClr val="bg1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B31349B-EC88-09E1-6432-01E429081E96}"/>
              </a:ext>
            </a:extLst>
          </p:cNvPr>
          <p:cNvSpPr txBox="1"/>
          <p:nvPr/>
        </p:nvSpPr>
        <p:spPr>
          <a:xfrm>
            <a:off x="397216" y="1516858"/>
            <a:ext cx="5415643" cy="504798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69900" marR="5080" indent="-457200" algn="l">
              <a:lnSpc>
                <a:spcPct val="105000"/>
              </a:lnSpc>
              <a:spcBef>
                <a:spcPts val="100"/>
              </a:spcBef>
              <a:buAutoNum type="arabicPeriod"/>
            </a:pPr>
            <a:r>
              <a:rPr lang="en-GB" sz="2800">
                <a:latin typeface="Arial"/>
                <a:cs typeface="Arial"/>
              </a:rPr>
              <a:t>Elicit and validate </a:t>
            </a:r>
            <a:r>
              <a:rPr lang="en-GB" sz="2800" b="1">
                <a:latin typeface="Arial"/>
                <a:cs typeface="Arial"/>
              </a:rPr>
              <a:t>federation requirements</a:t>
            </a:r>
            <a:r>
              <a:rPr lang="en-GB" sz="2800">
                <a:latin typeface="Arial"/>
                <a:cs typeface="Arial"/>
              </a:rPr>
              <a:t> in A&amp;H communities:</a:t>
            </a:r>
            <a:endParaRPr lang="en-US"/>
          </a:p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endParaRPr lang="en-GB" sz="2800">
              <a:latin typeface="Arial"/>
              <a:cs typeface="Arial"/>
            </a:endParaRPr>
          </a:p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endParaRPr lang="en-GB" sz="2800">
              <a:latin typeface="Arial"/>
              <a:cs typeface="Arial"/>
            </a:endParaRPr>
          </a:p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endParaRPr lang="en-GB" sz="2800">
              <a:latin typeface="Arial"/>
              <a:cs typeface="Arial"/>
            </a:endParaRPr>
          </a:p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endParaRPr lang="en-GB" sz="2800">
              <a:latin typeface="Arial"/>
              <a:cs typeface="Arial"/>
            </a:endParaRPr>
          </a:p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endParaRPr lang="en-GB" sz="2800">
              <a:latin typeface="Arial"/>
              <a:cs typeface="Arial"/>
            </a:endParaRPr>
          </a:p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endParaRPr lang="en-GB" sz="2800">
              <a:latin typeface="Arial"/>
              <a:cs typeface="Arial"/>
            </a:endParaRPr>
          </a:p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r>
              <a:rPr lang="en-GB" sz="2800">
                <a:latin typeface="Arial"/>
                <a:cs typeface="Arial"/>
              </a:rPr>
              <a:t>2. Collect </a:t>
            </a:r>
            <a:r>
              <a:rPr lang="en-GB" sz="2800" b="1">
                <a:latin typeface="Arial"/>
                <a:cs typeface="Arial"/>
              </a:rPr>
              <a:t>feedback on the national strategic roadmap</a:t>
            </a:r>
            <a:endParaRPr lang="en-GB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88F4338-09FA-AED4-46B5-54F7B28A1C41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0795E-4CEA-2EC1-A123-60725BCBEF89}"/>
              </a:ext>
            </a:extLst>
          </p:cNvPr>
          <p:cNvSpPr txBox="1"/>
          <p:nvPr/>
        </p:nvSpPr>
        <p:spPr>
          <a:xfrm>
            <a:off x="1323821" y="2867359"/>
            <a:ext cx="409738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rtl="0">
              <a:buFont typeface="Calibri"/>
              <a:buChar char="-"/>
            </a:pPr>
            <a:r>
              <a:rPr lang="en-GB" sz="2400">
                <a:latin typeface="Arial"/>
                <a:cs typeface="Segoe UI"/>
              </a:rPr>
              <a:t>Emerging federation-related ​</a:t>
            </a:r>
            <a:r>
              <a:rPr lang="en-GB" sz="2400" b="1">
                <a:latin typeface="Arial"/>
                <a:cs typeface="Segoe UI"/>
              </a:rPr>
              <a:t>user stories for workflows </a:t>
            </a:r>
            <a:r>
              <a:rPr lang="en-GB" sz="2400">
                <a:latin typeface="Arial"/>
                <a:cs typeface="Segoe UI"/>
              </a:rPr>
              <a:t>​</a:t>
            </a:r>
            <a:endParaRPr lang="en-US" sz="1600"/>
          </a:p>
          <a:p>
            <a:pPr marL="342900" indent="-342900" rtl="0">
              <a:buFont typeface="Calibri"/>
              <a:buChar char="-"/>
            </a:pPr>
            <a:r>
              <a:rPr lang="en-GB" sz="2400">
                <a:latin typeface="Arial"/>
                <a:cs typeface="Segoe UI"/>
              </a:rPr>
              <a:t>​</a:t>
            </a:r>
            <a:r>
              <a:rPr lang="en-GB" sz="2400" b="1">
                <a:latin typeface="Arial"/>
                <a:cs typeface="Segoe UI"/>
              </a:rPr>
              <a:t>Skills gaps and opportunities for training</a:t>
            </a:r>
            <a:r>
              <a:rPr lang="en-GB" sz="2400">
                <a:latin typeface="Arial"/>
                <a:cs typeface="Segoe UI"/>
              </a:rPr>
              <a:t> and access of expertise ​</a:t>
            </a:r>
          </a:p>
        </p:txBody>
      </p:sp>
      <p:pic>
        <p:nvPicPr>
          <p:cNvPr id="4" name="Picture 3" descr="A metal arrow on a graph&#10;&#10;AI-generated content may be incorrect.">
            <a:extLst>
              <a:ext uri="{FF2B5EF4-FFF2-40B4-BE49-F238E27FC236}">
                <a16:creationId xmlns:a16="http://schemas.microsoft.com/office/drawing/2014/main" id="{223DC050-1587-FD1B-6C02-FDCDDDA7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780" b="-93"/>
          <a:stretch>
            <a:fillRect/>
          </a:stretch>
        </p:blipFill>
        <p:spPr>
          <a:xfrm>
            <a:off x="7088251" y="0"/>
            <a:ext cx="5401274" cy="70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9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3CB2D-C07F-1F0F-C72F-6D2E1DBD8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rrow: Right 52">
            <a:extLst>
              <a:ext uri="{FF2B5EF4-FFF2-40B4-BE49-F238E27FC236}">
                <a16:creationId xmlns:a16="http://schemas.microsoft.com/office/drawing/2014/main" id="{E4BD5A5D-112B-C9CF-5CC5-6B03129725AD}"/>
              </a:ext>
            </a:extLst>
          </p:cNvPr>
          <p:cNvSpPr/>
          <p:nvPr/>
        </p:nvSpPr>
        <p:spPr>
          <a:xfrm>
            <a:off x="518945" y="4391144"/>
            <a:ext cx="11636685" cy="7892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0C518AC-7210-E779-4C73-EA972A70E4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916" y="237893"/>
            <a:ext cx="6169835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/>
              <a:t>Activities</a:t>
            </a:r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B4CB479-FC4D-88C1-7551-488C3A60FAC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6</a:t>
            </a:fld>
            <a:endParaRPr spc="-25">
              <a:solidFill>
                <a:schemeClr val="bg1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68B65C2-6DEE-3492-3D25-98E5C1188BAD}"/>
              </a:ext>
            </a:extLst>
          </p:cNvPr>
          <p:cNvSpPr txBox="1"/>
          <p:nvPr/>
        </p:nvSpPr>
        <p:spPr>
          <a:xfrm>
            <a:off x="2649687" y="4477367"/>
            <a:ext cx="7031194" cy="62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12700" rIns="0" bIns="0" rtlCol="0" anchor="t">
            <a:spAutoFit/>
          </a:bodyPr>
          <a:lstStyle/>
          <a:p>
            <a:pPr algn="l"/>
            <a:r>
              <a:rPr lang="en-GB" sz="2000">
                <a:solidFill>
                  <a:schemeClr val="tx2"/>
                </a:solidFill>
                <a:latin typeface="Arial"/>
                <a:cs typeface="Arial"/>
              </a:rPr>
              <a:t>Coordinate, document, and communicate evidence to roadmap informed by the A&amp;H research landscape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FA0D8BB-1FE2-8C81-24F4-F3BFEBBDD90D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4D945F-BF58-83E5-ECDA-369C5D8B35A7}"/>
              </a:ext>
            </a:extLst>
          </p:cNvPr>
          <p:cNvSpPr/>
          <p:nvPr/>
        </p:nvSpPr>
        <p:spPr>
          <a:xfrm>
            <a:off x="425623" y="3508300"/>
            <a:ext cx="11719447" cy="218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DC715C-24E0-72F2-3406-80F9811BB171}"/>
              </a:ext>
            </a:extLst>
          </p:cNvPr>
          <p:cNvSpPr/>
          <p:nvPr/>
        </p:nvSpPr>
        <p:spPr>
          <a:xfrm>
            <a:off x="265340" y="3447402"/>
            <a:ext cx="346683" cy="3419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E3DD81-3EBE-7F24-EF49-6FAF9C9D796C}"/>
              </a:ext>
            </a:extLst>
          </p:cNvPr>
          <p:cNvSpPr/>
          <p:nvPr/>
        </p:nvSpPr>
        <p:spPr>
          <a:xfrm>
            <a:off x="343622" y="3512650"/>
            <a:ext cx="194284" cy="2113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FD28FA-A041-7325-687D-BA0837DC2FC0}"/>
              </a:ext>
            </a:extLst>
          </p:cNvPr>
          <p:cNvSpPr/>
          <p:nvPr/>
        </p:nvSpPr>
        <p:spPr>
          <a:xfrm>
            <a:off x="11867699" y="3447402"/>
            <a:ext cx="346683" cy="3419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8B4EED-8BE2-4007-7DB7-811053F514EE}"/>
              </a:ext>
            </a:extLst>
          </p:cNvPr>
          <p:cNvSpPr/>
          <p:nvPr/>
        </p:nvSpPr>
        <p:spPr>
          <a:xfrm>
            <a:off x="11945973" y="3512650"/>
            <a:ext cx="194284" cy="2113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4E411F-AC8B-78B3-7A2B-27F400DBF235}"/>
              </a:ext>
            </a:extLst>
          </p:cNvPr>
          <p:cNvSpPr/>
          <p:nvPr/>
        </p:nvSpPr>
        <p:spPr>
          <a:xfrm>
            <a:off x="2649280" y="3447402"/>
            <a:ext cx="346683" cy="3419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B57D59-7234-9EFF-2D4C-5B50E7397222}"/>
              </a:ext>
            </a:extLst>
          </p:cNvPr>
          <p:cNvSpPr/>
          <p:nvPr/>
        </p:nvSpPr>
        <p:spPr>
          <a:xfrm>
            <a:off x="2727554" y="3512650"/>
            <a:ext cx="194284" cy="2113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7C3FE-2324-CBC7-9EBA-FD8BA51AEA04}"/>
              </a:ext>
            </a:extLst>
          </p:cNvPr>
          <p:cNvSpPr txBox="1"/>
          <p:nvPr/>
        </p:nvSpPr>
        <p:spPr>
          <a:xfrm>
            <a:off x="204875" y="3852313"/>
            <a:ext cx="11277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/>
              <a:t>September 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208D5-687E-04F7-9C03-A9D606A13690}"/>
              </a:ext>
            </a:extLst>
          </p:cNvPr>
          <p:cNvSpPr txBox="1"/>
          <p:nvPr/>
        </p:nvSpPr>
        <p:spPr>
          <a:xfrm>
            <a:off x="11720233" y="3945836"/>
            <a:ext cx="112776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/>
              <a:t>July 2026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1AE77-C9FE-FFAB-FC06-CF76A1C5B253}"/>
              </a:ext>
            </a:extLst>
          </p:cNvPr>
          <p:cNvSpPr txBox="1"/>
          <p:nvPr/>
        </p:nvSpPr>
        <p:spPr>
          <a:xfrm>
            <a:off x="2431001" y="3945836"/>
            <a:ext cx="112776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/>
              <a:t>October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75DDC-D6F8-C2B8-820D-F0A650D1DC93}"/>
              </a:ext>
            </a:extLst>
          </p:cNvPr>
          <p:cNvSpPr txBox="1"/>
          <p:nvPr/>
        </p:nvSpPr>
        <p:spPr>
          <a:xfrm>
            <a:off x="268252" y="2886631"/>
            <a:ext cx="7141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/>
              <a:t>Project starts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8434FA-9C1B-A5C2-4B22-60EF1A422D79}"/>
              </a:ext>
            </a:extLst>
          </p:cNvPr>
          <p:cNvSpPr txBox="1"/>
          <p:nvPr/>
        </p:nvSpPr>
        <p:spPr>
          <a:xfrm>
            <a:off x="11748800" y="2886630"/>
            <a:ext cx="7141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/>
              <a:t>Project ends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02E6D9-2BEE-AB25-61F3-44C2E1F98EC0}"/>
              </a:ext>
            </a:extLst>
          </p:cNvPr>
          <p:cNvSpPr/>
          <p:nvPr/>
        </p:nvSpPr>
        <p:spPr>
          <a:xfrm>
            <a:off x="4906828" y="3438702"/>
            <a:ext cx="346683" cy="3419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59136A-CE66-BEDF-041B-36A03E7569F2}"/>
              </a:ext>
            </a:extLst>
          </p:cNvPr>
          <p:cNvSpPr/>
          <p:nvPr/>
        </p:nvSpPr>
        <p:spPr>
          <a:xfrm>
            <a:off x="4985094" y="3503950"/>
            <a:ext cx="194284" cy="2113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054EEB-D5E9-4310-30F1-6D2D5F762720}"/>
              </a:ext>
            </a:extLst>
          </p:cNvPr>
          <p:cNvSpPr txBox="1"/>
          <p:nvPr/>
        </p:nvSpPr>
        <p:spPr>
          <a:xfrm>
            <a:off x="4688571" y="3937136"/>
            <a:ext cx="11277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/>
              <a:t>December 2026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ADA4E16-44F9-5E96-CB03-8E9A297833ED}"/>
              </a:ext>
            </a:extLst>
          </p:cNvPr>
          <p:cNvSpPr/>
          <p:nvPr/>
        </p:nvSpPr>
        <p:spPr>
          <a:xfrm>
            <a:off x="10247309" y="3438702"/>
            <a:ext cx="346683" cy="3419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7651B7F-DA92-89B2-CBB3-30D94A5AE50C}"/>
              </a:ext>
            </a:extLst>
          </p:cNvPr>
          <p:cNvSpPr/>
          <p:nvPr/>
        </p:nvSpPr>
        <p:spPr>
          <a:xfrm>
            <a:off x="10325559" y="3503950"/>
            <a:ext cx="194284" cy="2113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8D9521-512A-74EA-823B-9D2E75F16001}"/>
              </a:ext>
            </a:extLst>
          </p:cNvPr>
          <p:cNvSpPr txBox="1"/>
          <p:nvPr/>
        </p:nvSpPr>
        <p:spPr>
          <a:xfrm>
            <a:off x="10029096" y="3937136"/>
            <a:ext cx="112776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/>
              <a:t>June 2026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578291-10AA-ECD4-7BA8-C9991B0FA500}"/>
              </a:ext>
            </a:extLst>
          </p:cNvPr>
          <p:cNvSpPr/>
          <p:nvPr/>
        </p:nvSpPr>
        <p:spPr>
          <a:xfrm>
            <a:off x="7040085" y="3434352"/>
            <a:ext cx="346683" cy="3419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0F4889-B8D4-2FE4-AC81-720FAD2DE1CD}"/>
              </a:ext>
            </a:extLst>
          </p:cNvPr>
          <p:cNvSpPr/>
          <p:nvPr/>
        </p:nvSpPr>
        <p:spPr>
          <a:xfrm>
            <a:off x="7118327" y="3499600"/>
            <a:ext cx="194284" cy="2113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427212-BA8D-1624-FAD9-478EA8F5B36A}"/>
              </a:ext>
            </a:extLst>
          </p:cNvPr>
          <p:cNvSpPr txBox="1"/>
          <p:nvPr/>
        </p:nvSpPr>
        <p:spPr>
          <a:xfrm>
            <a:off x="6821894" y="3932786"/>
            <a:ext cx="11277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/>
              <a:t>February 2026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1AD0AA-D914-2A08-4735-77E8F91A93F2}"/>
              </a:ext>
            </a:extLst>
          </p:cNvPr>
          <p:cNvSpPr txBox="1"/>
          <p:nvPr/>
        </p:nvSpPr>
        <p:spPr>
          <a:xfrm>
            <a:off x="2647840" y="2364641"/>
            <a:ext cx="11103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solidFill>
                  <a:srgbClr val="1F497D"/>
                </a:solidFill>
                <a:latin typeface="Arial"/>
                <a:cs typeface="Arial"/>
              </a:rPr>
              <a:t>Ethics approvals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5F5FBD-4D86-B5F7-7D0B-1D1BF2219339}"/>
              </a:ext>
            </a:extLst>
          </p:cNvPr>
          <p:cNvSpPr txBox="1"/>
          <p:nvPr/>
        </p:nvSpPr>
        <p:spPr>
          <a:xfrm>
            <a:off x="896232" y="1932128"/>
            <a:ext cx="187669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rtl="0"/>
            <a:r>
              <a:rPr lang="en-GB" sz="1400">
                <a:solidFill>
                  <a:schemeClr val="tx2"/>
                </a:solidFill>
                <a:latin typeface="Arial"/>
                <a:cs typeface="Arial"/>
              </a:rPr>
              <a:t> Design survey on key requirements for federation practices in the A&amp;H</a:t>
            </a:r>
            <a:endParaRPr lang="en-US"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58F14D-2F93-0F84-FD42-E32465C943A8}"/>
              </a:ext>
            </a:extLst>
          </p:cNvPr>
          <p:cNvSpPr txBox="1"/>
          <p:nvPr/>
        </p:nvSpPr>
        <p:spPr>
          <a:xfrm>
            <a:off x="4707028" y="1218742"/>
            <a:ext cx="112340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lang="en-GB" sz="1400">
                <a:solidFill>
                  <a:schemeClr val="tx2"/>
                </a:solidFill>
                <a:latin typeface="Arial"/>
                <a:cs typeface="Arial"/>
              </a:rPr>
              <a:t>Pilot and launch the survey</a:t>
            </a:r>
            <a:endParaRPr lang="en-US" sz="140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0039C2C-143F-EDCB-B381-95891AFFCFDE}"/>
              </a:ext>
            </a:extLst>
          </p:cNvPr>
          <p:cNvCxnSpPr/>
          <p:nvPr/>
        </p:nvCxnSpPr>
        <p:spPr>
          <a:xfrm>
            <a:off x="5029913" y="1974065"/>
            <a:ext cx="22422" cy="14773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66C1421-3A3D-C867-0BE7-4D3DA5F01101}"/>
              </a:ext>
            </a:extLst>
          </p:cNvPr>
          <p:cNvCxnSpPr>
            <a:cxnSpLocks/>
          </p:cNvCxnSpPr>
          <p:nvPr/>
        </p:nvCxnSpPr>
        <p:spPr>
          <a:xfrm>
            <a:off x="1322881" y="3110360"/>
            <a:ext cx="9360" cy="4107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5142E48-C5BB-C39B-7B12-5AF3707FB18D}"/>
              </a:ext>
            </a:extLst>
          </p:cNvPr>
          <p:cNvCxnSpPr>
            <a:cxnSpLocks/>
          </p:cNvCxnSpPr>
          <p:nvPr/>
        </p:nvCxnSpPr>
        <p:spPr>
          <a:xfrm>
            <a:off x="2793150" y="3023361"/>
            <a:ext cx="9360" cy="4107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72DCCBF-161D-17E0-1153-106742CE0DE8}"/>
              </a:ext>
            </a:extLst>
          </p:cNvPr>
          <p:cNvSpPr txBox="1"/>
          <p:nvPr/>
        </p:nvSpPr>
        <p:spPr>
          <a:xfrm>
            <a:off x="6820801" y="1723331"/>
            <a:ext cx="112340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lang="en-GB" sz="1400">
                <a:solidFill>
                  <a:schemeClr val="tx2"/>
                </a:solidFill>
                <a:latin typeface="Arial"/>
                <a:cs typeface="Arial"/>
              </a:rPr>
              <a:t>Close survey and analyse results</a:t>
            </a:r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F983472-3E10-9DCE-F6FF-C2DC9248B42C}"/>
              </a:ext>
            </a:extLst>
          </p:cNvPr>
          <p:cNvCxnSpPr>
            <a:cxnSpLocks/>
          </p:cNvCxnSpPr>
          <p:nvPr/>
        </p:nvCxnSpPr>
        <p:spPr>
          <a:xfrm flipH="1">
            <a:off x="7183475" y="2675023"/>
            <a:ext cx="8058" cy="7807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AA2B8CB-838E-5E2E-CF95-655E2DEBC939}"/>
              </a:ext>
            </a:extLst>
          </p:cNvPr>
          <p:cNvSpPr txBox="1"/>
          <p:nvPr/>
        </p:nvSpPr>
        <p:spPr>
          <a:xfrm>
            <a:off x="10030635" y="2093078"/>
            <a:ext cx="10493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lang="en-GB" sz="1400">
                <a:solidFill>
                  <a:schemeClr val="tx2"/>
                </a:solidFill>
                <a:latin typeface="Arial"/>
                <a:cs typeface="Arial"/>
              </a:rPr>
              <a:t>Stakeholder event(s)</a:t>
            </a:r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7BE218-7281-B48E-4685-890676555C0A}"/>
              </a:ext>
            </a:extLst>
          </p:cNvPr>
          <p:cNvCxnSpPr>
            <a:cxnSpLocks/>
          </p:cNvCxnSpPr>
          <p:nvPr/>
        </p:nvCxnSpPr>
        <p:spPr>
          <a:xfrm flipH="1">
            <a:off x="10410684" y="2657622"/>
            <a:ext cx="8058" cy="7807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0626F71-C8BA-28C0-34CC-E847F4035D7C}"/>
              </a:ext>
            </a:extLst>
          </p:cNvPr>
          <p:cNvSpPr txBox="1"/>
          <p:nvPr/>
        </p:nvSpPr>
        <p:spPr>
          <a:xfrm>
            <a:off x="8243987" y="1292704"/>
            <a:ext cx="161979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rgbClr val="1F497D"/>
                </a:solidFill>
                <a:latin typeface="Arial"/>
              </a:rPr>
              <a:t>Organise stakeholder event/s focusing on user stories and piloting training.</a:t>
            </a:r>
            <a:endParaRPr lang="en-GB" sz="1400">
              <a:solidFill>
                <a:srgbClr val="1F497D"/>
              </a:solidFill>
              <a:latin typeface="Arial"/>
              <a:cs typeface="Arial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F9D0635-8800-B481-33C9-2E90F73196F9}"/>
              </a:ext>
            </a:extLst>
          </p:cNvPr>
          <p:cNvCxnSpPr>
            <a:cxnSpLocks/>
          </p:cNvCxnSpPr>
          <p:nvPr/>
        </p:nvCxnSpPr>
        <p:spPr>
          <a:xfrm flipH="1">
            <a:off x="8809753" y="2731571"/>
            <a:ext cx="8058" cy="7807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7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496800" cy="7035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214" y="2587950"/>
            <a:ext cx="9207500" cy="6751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630"/>
              </a:lnSpc>
              <a:spcBef>
                <a:spcPts val="665"/>
              </a:spcBef>
            </a:pPr>
            <a:r>
              <a:rPr lang="en-GB">
                <a:solidFill>
                  <a:srgbClr val="FFFFFF"/>
                </a:solidFill>
              </a:rPr>
              <a:t>Thank you</a:t>
            </a:r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09060" y="5257801"/>
            <a:ext cx="1070610" cy="1078230"/>
          </a:xfrm>
          <a:custGeom>
            <a:avLst/>
            <a:gdLst/>
            <a:ahLst/>
            <a:cxnLst/>
            <a:rect l="l" t="t" r="r" b="b"/>
            <a:pathLst>
              <a:path w="1070609" h="1078229">
                <a:moveTo>
                  <a:pt x="479882" y="0"/>
                </a:moveTo>
                <a:lnTo>
                  <a:pt x="362266" y="68186"/>
                </a:lnTo>
                <a:lnTo>
                  <a:pt x="361162" y="68186"/>
                </a:lnTo>
                <a:lnTo>
                  <a:pt x="358533" y="70370"/>
                </a:lnTo>
                <a:lnTo>
                  <a:pt x="345554" y="77863"/>
                </a:lnTo>
                <a:lnTo>
                  <a:pt x="298653" y="91821"/>
                </a:lnTo>
                <a:lnTo>
                  <a:pt x="283667" y="107607"/>
                </a:lnTo>
                <a:lnTo>
                  <a:pt x="160362" y="114554"/>
                </a:lnTo>
                <a:lnTo>
                  <a:pt x="138150" y="198132"/>
                </a:lnTo>
                <a:lnTo>
                  <a:pt x="137934" y="199021"/>
                </a:lnTo>
                <a:lnTo>
                  <a:pt x="122891" y="255562"/>
                </a:lnTo>
                <a:lnTo>
                  <a:pt x="103771" y="327583"/>
                </a:lnTo>
                <a:lnTo>
                  <a:pt x="93065" y="339940"/>
                </a:lnTo>
                <a:lnTo>
                  <a:pt x="84378" y="400545"/>
                </a:lnTo>
                <a:lnTo>
                  <a:pt x="22428" y="633501"/>
                </a:lnTo>
                <a:lnTo>
                  <a:pt x="22212" y="634390"/>
                </a:lnTo>
                <a:lnTo>
                  <a:pt x="11684" y="673938"/>
                </a:lnTo>
                <a:lnTo>
                  <a:pt x="0" y="717956"/>
                </a:lnTo>
                <a:lnTo>
                  <a:pt x="103555" y="785253"/>
                </a:lnTo>
                <a:lnTo>
                  <a:pt x="108724" y="806437"/>
                </a:lnTo>
                <a:lnTo>
                  <a:pt x="142481" y="841844"/>
                </a:lnTo>
                <a:lnTo>
                  <a:pt x="150063" y="854900"/>
                </a:lnTo>
                <a:lnTo>
                  <a:pt x="151269" y="858024"/>
                </a:lnTo>
                <a:lnTo>
                  <a:pt x="152247" y="858647"/>
                </a:lnTo>
                <a:lnTo>
                  <a:pt x="220433" y="976249"/>
                </a:lnTo>
                <a:lnTo>
                  <a:pt x="602195" y="1077823"/>
                </a:lnTo>
                <a:lnTo>
                  <a:pt x="719696" y="1009688"/>
                </a:lnTo>
                <a:lnTo>
                  <a:pt x="720794" y="1009688"/>
                </a:lnTo>
                <a:lnTo>
                  <a:pt x="723404" y="1007554"/>
                </a:lnTo>
                <a:lnTo>
                  <a:pt x="736511" y="999972"/>
                </a:lnTo>
                <a:lnTo>
                  <a:pt x="783424" y="986015"/>
                </a:lnTo>
                <a:lnTo>
                  <a:pt x="811390" y="956538"/>
                </a:lnTo>
                <a:lnTo>
                  <a:pt x="843800" y="937755"/>
                </a:lnTo>
                <a:lnTo>
                  <a:pt x="933399" y="919251"/>
                </a:lnTo>
                <a:lnTo>
                  <a:pt x="945779" y="872655"/>
                </a:lnTo>
                <a:lnTo>
                  <a:pt x="535800" y="872655"/>
                </a:lnTo>
                <a:lnTo>
                  <a:pt x="532976" y="870331"/>
                </a:lnTo>
                <a:lnTo>
                  <a:pt x="532358" y="870331"/>
                </a:lnTo>
                <a:lnTo>
                  <a:pt x="472427" y="821283"/>
                </a:lnTo>
                <a:lnTo>
                  <a:pt x="431977" y="812317"/>
                </a:lnTo>
                <a:lnTo>
                  <a:pt x="429221" y="812139"/>
                </a:lnTo>
                <a:lnTo>
                  <a:pt x="428459" y="811517"/>
                </a:lnTo>
                <a:lnTo>
                  <a:pt x="349885" y="794118"/>
                </a:lnTo>
                <a:lnTo>
                  <a:pt x="348762" y="792391"/>
                </a:lnTo>
                <a:lnTo>
                  <a:pt x="348950" y="792391"/>
                </a:lnTo>
                <a:lnTo>
                  <a:pt x="346405" y="791806"/>
                </a:lnTo>
                <a:lnTo>
                  <a:pt x="219900" y="594207"/>
                </a:lnTo>
                <a:lnTo>
                  <a:pt x="237236" y="515950"/>
                </a:lnTo>
                <a:lnTo>
                  <a:pt x="236969" y="514972"/>
                </a:lnTo>
                <a:lnTo>
                  <a:pt x="237998" y="512330"/>
                </a:lnTo>
                <a:lnTo>
                  <a:pt x="255701" y="432511"/>
                </a:lnTo>
                <a:lnTo>
                  <a:pt x="249999" y="378599"/>
                </a:lnTo>
                <a:lnTo>
                  <a:pt x="327583" y="329412"/>
                </a:lnTo>
                <a:lnTo>
                  <a:pt x="328574" y="327583"/>
                </a:lnTo>
                <a:lnTo>
                  <a:pt x="341820" y="320357"/>
                </a:lnTo>
                <a:lnTo>
                  <a:pt x="515950" y="209905"/>
                </a:lnTo>
                <a:lnTo>
                  <a:pt x="924465" y="209905"/>
                </a:lnTo>
                <a:lnTo>
                  <a:pt x="861682" y="101587"/>
                </a:lnTo>
                <a:lnTo>
                  <a:pt x="479882" y="0"/>
                </a:lnTo>
                <a:close/>
              </a:path>
              <a:path w="1070609" h="1078229">
                <a:moveTo>
                  <a:pt x="924465" y="209905"/>
                </a:moveTo>
                <a:lnTo>
                  <a:pt x="515950" y="209905"/>
                </a:lnTo>
                <a:lnTo>
                  <a:pt x="562686" y="237820"/>
                </a:lnTo>
                <a:lnTo>
                  <a:pt x="642912" y="255562"/>
                </a:lnTo>
                <a:lnTo>
                  <a:pt x="645629" y="255739"/>
                </a:lnTo>
                <a:lnTo>
                  <a:pt x="646341" y="256324"/>
                </a:lnTo>
                <a:lnTo>
                  <a:pt x="725004" y="273761"/>
                </a:lnTo>
                <a:lnTo>
                  <a:pt x="726173" y="275590"/>
                </a:lnTo>
                <a:lnTo>
                  <a:pt x="728446" y="276072"/>
                </a:lnTo>
                <a:lnTo>
                  <a:pt x="855002" y="473671"/>
                </a:lnTo>
                <a:lnTo>
                  <a:pt x="837653" y="552018"/>
                </a:lnTo>
                <a:lnTo>
                  <a:pt x="837869" y="552919"/>
                </a:lnTo>
                <a:lnTo>
                  <a:pt x="836891" y="555409"/>
                </a:lnTo>
                <a:lnTo>
                  <a:pt x="827747" y="596620"/>
                </a:lnTo>
                <a:lnTo>
                  <a:pt x="847991" y="674611"/>
                </a:lnTo>
                <a:lnTo>
                  <a:pt x="672299" y="786053"/>
                </a:lnTo>
                <a:lnTo>
                  <a:pt x="671929" y="786409"/>
                </a:lnTo>
                <a:lnTo>
                  <a:pt x="671766" y="786409"/>
                </a:lnTo>
                <a:lnTo>
                  <a:pt x="535800" y="872655"/>
                </a:lnTo>
                <a:lnTo>
                  <a:pt x="945779" y="872655"/>
                </a:lnTo>
                <a:lnTo>
                  <a:pt x="1001890" y="661593"/>
                </a:lnTo>
                <a:lnTo>
                  <a:pt x="1001890" y="661454"/>
                </a:lnTo>
                <a:lnTo>
                  <a:pt x="1036624" y="530758"/>
                </a:lnTo>
                <a:lnTo>
                  <a:pt x="1041984" y="510730"/>
                </a:lnTo>
                <a:lnTo>
                  <a:pt x="1070381" y="403885"/>
                </a:lnTo>
                <a:lnTo>
                  <a:pt x="1001801" y="343281"/>
                </a:lnTo>
                <a:lnTo>
                  <a:pt x="982980" y="310819"/>
                </a:lnTo>
                <a:lnTo>
                  <a:pt x="973353" y="271348"/>
                </a:lnTo>
                <a:lnTo>
                  <a:pt x="939596" y="235991"/>
                </a:lnTo>
                <a:lnTo>
                  <a:pt x="931964" y="222783"/>
                </a:lnTo>
                <a:lnTo>
                  <a:pt x="930808" y="219798"/>
                </a:lnTo>
                <a:lnTo>
                  <a:pt x="929868" y="219227"/>
                </a:lnTo>
                <a:lnTo>
                  <a:pt x="924465" y="209905"/>
                </a:lnTo>
                <a:close/>
              </a:path>
              <a:path w="1070609" h="1078229">
                <a:moveTo>
                  <a:pt x="532714" y="870115"/>
                </a:moveTo>
                <a:lnTo>
                  <a:pt x="532358" y="870331"/>
                </a:lnTo>
                <a:lnTo>
                  <a:pt x="532976" y="870331"/>
                </a:lnTo>
                <a:lnTo>
                  <a:pt x="532714" y="870115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7</a:t>
            </a:fld>
            <a:endParaRPr spc="-25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9d577b-67d4-41cd-bc71-ace23e5a28f7">
      <Terms xmlns="http://schemas.microsoft.com/office/infopath/2007/PartnerControls"/>
    </lcf76f155ced4ddcb4097134ff3c332f>
    <TaxCatchAll xmlns="7b48475e-2573-4760-b136-c8d011a632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5A4839C701354E876064BBBC394893" ma:contentTypeVersion="13" ma:contentTypeDescription="Create a new document." ma:contentTypeScope="" ma:versionID="383f3cc9d6ad08bc595a13aac5c59c01">
  <xsd:schema xmlns:xsd="http://www.w3.org/2001/XMLSchema" xmlns:xs="http://www.w3.org/2001/XMLSchema" xmlns:p="http://schemas.microsoft.com/office/2006/metadata/properties" xmlns:ns2="749d577b-67d4-41cd-bc71-ace23e5a28f7" xmlns:ns3="7b48475e-2573-4760-b136-c8d011a6325b" targetNamespace="http://schemas.microsoft.com/office/2006/metadata/properties" ma:root="true" ma:fieldsID="fcb96017a90c84aca18e0c6a16d3b4e9" ns2:_="" ns3:_="">
    <xsd:import namespace="749d577b-67d4-41cd-bc71-ace23e5a28f7"/>
    <xsd:import namespace="7b48475e-2573-4760-b136-c8d011a63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d577b-67d4-41cd-bc71-ace23e5a28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620fc26-8289-4c02-81ef-e580eda0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8475e-2573-4760-b136-c8d011a632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045570e-29e4-4975-a57d-3bf32420627e}" ma:internalName="TaxCatchAll" ma:showField="CatchAllData" ma:web="7b48475e-2573-4760-b136-c8d011a632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794495-C2DA-43C0-A0CA-90C3E51C23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A02E06-B9E7-4369-AD05-E6294E2F3E53}">
  <ds:schemaRefs>
    <ds:schemaRef ds:uri="4bb4aeec-add5-4ba1-8402-e130d868f769"/>
    <ds:schemaRef ds:uri="749d577b-67d4-41cd-bc71-ace23e5a28f7"/>
    <ds:schemaRef ds:uri="789cbe56-bb35-4348-98d2-0851102f5f04"/>
    <ds:schemaRef ds:uri="7b48475e-2573-4760-b136-c8d011a6325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2CCCB1-0F1F-4CCC-B3C7-6BBCE1B9DF88}">
  <ds:schemaRefs>
    <ds:schemaRef ds:uri="749d577b-67d4-41cd-bc71-ace23e5a28f7"/>
    <ds:schemaRef ds:uri="7b48475e-2573-4760-b136-c8d011a632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</Words>
  <Application>Microsoft Office PowerPoint</Application>
  <PresentationFormat>Custom</PresentationFormat>
  <Paragraphs>62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Readex Pro Medium</vt:lpstr>
      <vt:lpstr>Wingdings</vt:lpstr>
      <vt:lpstr>Office Theme</vt:lpstr>
      <vt:lpstr>PowerPoint Presentation</vt:lpstr>
      <vt:lpstr>Our aim is to engage with the A&amp;H communities to collectively elicit requirements around federation within the current DRI A&amp;H landscape to support the NFCS roadmap development </vt:lpstr>
      <vt:lpstr>Project team</vt:lpstr>
      <vt:lpstr>Context</vt:lpstr>
      <vt:lpstr>Core objectives</vt:lpstr>
      <vt:lpstr>Activities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Gemma Hopton</cp:lastModifiedBy>
  <cp:revision>4</cp:revision>
  <dcterms:created xsi:type="dcterms:W3CDTF">2025-07-17T14:47:45Z</dcterms:created>
  <dcterms:modified xsi:type="dcterms:W3CDTF">2025-09-19T15:43:47Z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2025-07-17T00:00:00Z</vt:filetime>
  </property>
  <property fmtid="{D5CDD505-2E9C-101B-9397-08002B2CF9AE}" pid="3" name="Creator">
    <vt:lpwstr>Adobe InDesign 20.4 (Macintosh)</vt:lpwstr>
  </property>
  <property fmtid="{D5CDD505-2E9C-101B-9397-08002B2CF9AE}" pid="4" name="LastSaved">
    <vt:filetime>2025-07-17T00:00:00Z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0x010100EE5A4839C701354E876064BBBC394893</vt:lpwstr>
  </property>
  <property fmtid="{D5CDD505-2E9C-101B-9397-08002B2CF9AE}" pid="7" name="MediaServiceImageTags">
    <vt:lpwstr/>
  </property>
</Properties>
</file>