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7" r:id="rId5"/>
    <p:sldId id="273" r:id="rId6"/>
    <p:sldId id="275" r:id="rId7"/>
    <p:sldId id="274" r:id="rId8"/>
    <p:sldId id="276" r:id="rId9"/>
    <p:sldId id="277" r:id="rId10"/>
    <p:sldId id="266" r:id="rId11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400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B5BC9-F72E-5442-AC83-5FE53FDBC076}" v="2" dt="2025-09-12T11:25:50.1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2"/>
  </p:normalViewPr>
  <p:slideViewPr>
    <p:cSldViewPr snapToGrid="0">
      <p:cViewPr varScale="1">
        <p:scale>
          <a:sx n="116" d="100"/>
          <a:sy n="116" d="100"/>
        </p:scale>
        <p:origin x="496" y="184"/>
      </p:cViewPr>
      <p:guideLst>
        <p:guide orient="horz" pos="1400"/>
        <p:guide pos="384"/>
        <p:guide orient="horz" pos="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pc-sig.org.uk/index.php/event/hpc-sig-meeting-hartree-2025/?instance_id=9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97455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3426" y="2120901"/>
            <a:ext cx="11124366" cy="3651064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>
                <a:solidFill>
                  <a:srgbClr val="0070C0"/>
                </a:solidFill>
              </a:rPr>
              <a:t>Federated AI Application Container Platform/Registry: a Feasibility Study</a:t>
            </a:r>
            <a:r>
              <a:rPr sz="6600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en-GB" sz="6600" b="1">
              <a:solidFill>
                <a:srgbClr val="0070C0"/>
              </a:solidFill>
              <a:latin typeface="Arial"/>
              <a:cs typeface="Arial"/>
            </a:endParaRPr>
          </a:p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US" sz="2550" b="1">
                <a:solidFill>
                  <a:srgbClr val="FFFFFF"/>
                </a:solidFill>
                <a:latin typeface="Arial"/>
                <a:cs typeface="Arial"/>
              </a:rPr>
              <a:t>Frederic Brochu-Williams, University of Cambridge</a:t>
            </a:r>
            <a:endParaRPr sz="25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6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C0481BB2-5B31-9B09-04D4-2282B636C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629" y="5979081"/>
            <a:ext cx="2042183" cy="4406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DE58BC-A552-13A6-E728-74D5AAFD6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7012" y="5948825"/>
            <a:ext cx="1683474" cy="468302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1804C2E2-10D9-A76E-0BEF-015882FBB1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99" y="5916191"/>
            <a:ext cx="1603287" cy="539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96800" cy="7035800"/>
          </a:xfrm>
          <a:custGeom>
            <a:avLst/>
            <a:gdLst/>
            <a:ahLst/>
            <a:cxnLst/>
            <a:rect l="l" t="t" r="r" b="b"/>
            <a:pathLst>
              <a:path w="12496800" h="7035800">
                <a:moveTo>
                  <a:pt x="12496800" y="0"/>
                </a:moveTo>
                <a:lnTo>
                  <a:pt x="0" y="0"/>
                </a:lnTo>
                <a:lnTo>
                  <a:pt x="0" y="7035800"/>
                </a:lnTo>
                <a:lnTo>
                  <a:pt x="12496800" y="7035800"/>
                </a:lnTo>
                <a:lnTo>
                  <a:pt x="124968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3C4DCF-78FC-42D2-0132-448FE4D1AC7E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7BAFCE-D607-EAB6-AEB4-35E32B641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51E75D-8899-E16A-CB54-5BE93A52B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6023B7B0-A974-DB86-EC20-5B7A6B1BECF3}"/>
              </a:ext>
            </a:extLst>
          </p:cNvPr>
          <p:cNvSpPr txBox="1"/>
          <p:nvPr/>
        </p:nvSpPr>
        <p:spPr>
          <a:xfrm>
            <a:off x="538700" y="2565400"/>
            <a:ext cx="6868795" cy="1034257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 b="1">
                <a:solidFill>
                  <a:srgbClr val="59A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lang="en-GB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3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E4C3C-C562-318C-48B6-C6B4866D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796E4C7-8CB6-DBD2-FFC9-5F0411EE2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Motivations</a:t>
            </a:r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2A88967-F2D9-F58F-648A-BC6DB8E390FB}"/>
              </a:ext>
            </a:extLst>
          </p:cNvPr>
          <p:cNvSpPr txBox="1"/>
          <p:nvPr/>
        </p:nvSpPr>
        <p:spPr>
          <a:xfrm>
            <a:off x="622228" y="1841501"/>
            <a:ext cx="7465858" cy="2872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/>
              <a:t>AI applications are complex to install and setup.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/>
              <a:t>Added complexity of specific hardware distribution (GPU/CPU) in HPC centres for processing -&gt; </a:t>
            </a:r>
            <a:r>
              <a:rPr lang="en-GB" sz="2000">
                <a:solidFill>
                  <a:srgbClr val="0070C0"/>
                </a:solidFill>
              </a:rPr>
              <a:t>management nightmare.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rgbClr val="0070C0"/>
                </a:solidFill>
              </a:rPr>
              <a:t>Our goal: </a:t>
            </a:r>
            <a:r>
              <a:rPr lang="en-GB" sz="2000"/>
              <a:t>to provide </a:t>
            </a:r>
            <a:r>
              <a:rPr lang="en-GB" sz="2000">
                <a:solidFill>
                  <a:srgbClr val="0070C0"/>
                </a:solidFill>
              </a:rPr>
              <a:t>a curated, federated platform for established AI applications with built-in hardware detection and support </a:t>
            </a:r>
            <a:r>
              <a:rPr lang="en-GB" sz="2000"/>
              <a:t>for known data centres hardware distributions (DAWN, Isambard-AI), open-source to allow for future extensions (including research laptops).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9685658-9D8E-373D-FF61-69EC80FB3063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1FB46A8-A355-1F3A-4BD3-9543BFD015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402962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BD03-45FB-7F11-5BD8-5DEBFB852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8DAE0DB-623B-7E78-66D1-0BAAA50095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5299" y="2673076"/>
            <a:ext cx="5171440" cy="28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US"/>
              <a:t>Feasibility study: studying all 3 domains (User/ Tools/ Data Centre support) and </a:t>
            </a:r>
            <a:r>
              <a:rPr lang="en-US" err="1"/>
              <a:t>maximising</a:t>
            </a:r>
            <a:r>
              <a:rPr lang="en-US"/>
              <a:t> the overlap area.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US">
                <a:solidFill>
                  <a:srgbClr val="0070C0"/>
                </a:solidFill>
              </a:rPr>
              <a:t>Main deliverable: report on findings, possibly a prototype (stretch goal)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US"/>
              <a:t>Although focusing on HPC running of AI apps, can look at AI apps running on laptops too.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1C4F505-5DD7-4C81-3635-AE595D3AD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545233"/>
            <a:ext cx="58869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rPr lang="en-GB"/>
              <a:t>Introduction</a:t>
            </a:r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3BBB240-118F-6E5C-661E-E33370DAC680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ACCEBE0-23FB-E95C-4474-5DDA4EF8A31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/>
          </a:p>
        </p:txBody>
      </p:sp>
      <p:pic>
        <p:nvPicPr>
          <p:cNvPr id="11" name="Content Placeholder 2" descr="A diagram of a study&#10;&#10;AI-generated content may be incorrect.">
            <a:extLst>
              <a:ext uri="{FF2B5EF4-FFF2-40B4-BE49-F238E27FC236}">
                <a16:creationId xmlns:a16="http://schemas.microsoft.com/office/drawing/2014/main" id="{76BB7265-E3F9-D1B6-29C2-B810E8EAA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272" y="1296721"/>
            <a:ext cx="5988564" cy="48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7A09-4EAA-DFA1-F942-04F88AA2F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0989C42-1FAF-3645-A084-8A4389D779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Work Packages</a:t>
            </a:r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4257832-F1F7-DC27-3FA0-6CCACB7EA91B}"/>
              </a:ext>
            </a:extLst>
          </p:cNvPr>
          <p:cNvSpPr txBox="1"/>
          <p:nvPr/>
        </p:nvSpPr>
        <p:spPr>
          <a:xfrm>
            <a:off x="633113" y="1644532"/>
            <a:ext cx="7465858" cy="518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WP1: Community/Technology Pillar. </a:t>
            </a:r>
            <a:r>
              <a:rPr lang="en-GB"/>
              <a:t>To assess the requirements of the UK AI research community through workshops and surveys.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WP2: Technology Pillar. </a:t>
            </a:r>
            <a:r>
              <a:rPr lang="en-GB"/>
              <a:t>To survey and evaluate the suitability of existing software packaging tools and platforms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WP3: Technology Pillar. </a:t>
            </a:r>
            <a:r>
              <a:rPr lang="en-GB"/>
              <a:t>To evaluate the key technical challenges in operating and managing a federated, hardware-optimised AI container service in Data Centres.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WP4: Governance Pillar. </a:t>
            </a:r>
            <a:r>
              <a:rPr lang="en-GB"/>
              <a:t>To investigate potential architectural and governance models for such a service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WP5: Synthesis Pillar. </a:t>
            </a:r>
            <a:r>
              <a:rPr lang="en-GB"/>
              <a:t>To produce a comprehensive feasibility report on the various findings of the previous WPs to directly inform the NFCS roadmaps.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>
                <a:solidFill>
                  <a:schemeClr val="accent1"/>
                </a:solidFill>
              </a:rPr>
              <a:t>WP6 (WP5 stretch goal):</a:t>
            </a:r>
            <a:r>
              <a:rPr lang="en-GB" sz="2000"/>
              <a:t> </a:t>
            </a:r>
            <a:r>
              <a:rPr lang="en-GB"/>
              <a:t>implement a limited prototype if time/resources and findings allow it.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627C781-6AA5-C117-1066-A093F1BB76EB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048DF71-CDD1-8F5A-D3C2-C913F372B7B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08033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03B39-7DB7-E987-8D97-179440D66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4809DF-3336-A04D-2E30-E74AC84165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/>
              <a:t>Road map</a:t>
            </a:r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4C6F79A-1EF5-B619-6AA9-D2B0B081BCF5}"/>
              </a:ext>
            </a:extLst>
          </p:cNvPr>
          <p:cNvSpPr txBox="1"/>
          <p:nvPr/>
        </p:nvSpPr>
        <p:spPr>
          <a:xfrm>
            <a:off x="633113" y="1644532"/>
            <a:ext cx="7465858" cy="3746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5000"/>
              </a:lnSpc>
              <a:spcBef>
                <a:spcPts val="1395"/>
              </a:spcBef>
              <a:tabLst>
                <a:tab pos="393065" algn="l"/>
              </a:tabLst>
            </a:pPr>
            <a:r>
              <a:rPr lang="en-GB" sz="28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over 4 workshops:</a:t>
            </a:r>
            <a:endParaRPr lang="en-GB" sz="2000" dirty="0"/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1st workshop, introduction to the community, survey (WP1): satellite event on Day 2 of </a:t>
            </a:r>
            <a:r>
              <a:rPr lang="en-GB" sz="2000" dirty="0">
                <a:solidFill>
                  <a:schemeClr val="accent1"/>
                </a:solidFill>
                <a:hlinkClick r:id="rId2"/>
              </a:rPr>
              <a:t>HPC-SIG meeting in Hartree, 23/10/2025. </a:t>
            </a:r>
            <a:endParaRPr lang="en-GB" sz="2000" dirty="0">
              <a:solidFill>
                <a:schemeClr val="accent1"/>
              </a:solidFill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2nd workshop, interim report on user requirements (WP1): UCL (Q4 2025-Q1 2026)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3rd workshop, report on Operation challenges (WP3) and Governance (WP4): Bristol, Isambard Day (if possible)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/>
              <a:t>4th workshop, wrap-up: Cambridge.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D556CB3-FE16-F7E0-A97B-7E414B50E943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E04A931-57FA-9473-A5CC-ED2028831A0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196933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604566" y="1625473"/>
            <a:ext cx="3835115" cy="124085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sz="3000" b="1">
                <a:solidFill>
                  <a:srgbClr val="0084FF"/>
                </a:solidFill>
                <a:latin typeface="Arial"/>
                <a:cs typeface="Arial"/>
              </a:rPr>
              <a:t>Project </a:t>
            </a:r>
            <a:r>
              <a:rPr lang="en-US" sz="3000" b="1">
                <a:solidFill>
                  <a:srgbClr val="0084FF"/>
                </a:solidFill>
                <a:latin typeface="Arial"/>
                <a:cs typeface="Arial"/>
              </a:rPr>
              <a:t>Leads</a:t>
            </a:r>
          </a:p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lang="en-GB" sz="2400"/>
              <a:t>Chris Edsall (Cambridge)</a:t>
            </a:r>
            <a:endParaRPr sz="2400" b="1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800"/>
              </a:spcBef>
            </a:pP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009" y="3069220"/>
            <a:ext cx="5408045" cy="2250537"/>
          </a:xfrm>
          <a:prstGeom prst="rect">
            <a:avLst/>
          </a:prstGeom>
        </p:spPr>
        <p:txBody>
          <a:bodyPr vert="horz" wrap="square" lIns="0" tIns="144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lang="en-US" sz="3000" b="1">
                <a:solidFill>
                  <a:srgbClr val="0084FF"/>
                </a:solidFill>
                <a:latin typeface="Arial"/>
                <a:cs typeface="Arial"/>
              </a:rPr>
              <a:t>Co-leads</a:t>
            </a:r>
          </a:p>
          <a:p>
            <a:r>
              <a:rPr lang="en-GB" sz="2400"/>
              <a:t>Sylvie Da Graca Ramos (UCL)</a:t>
            </a:r>
          </a:p>
          <a:p>
            <a:r>
              <a:rPr lang="en-GB" sz="2400"/>
              <a:t>Richard Gilham (Bristol)</a:t>
            </a:r>
          </a:p>
          <a:p>
            <a:pPr marL="12700">
              <a:lnSpc>
                <a:spcPts val="3400"/>
              </a:lnSpc>
              <a:spcBef>
                <a:spcPts val="2200"/>
              </a:spcBef>
            </a:pPr>
            <a:endParaRPr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900430">
              <a:lnSpc>
                <a:spcPct val="105000"/>
              </a:lnSpc>
              <a:spcBef>
                <a:spcPts val="800"/>
              </a:spcBef>
            </a:pPr>
            <a:endParaRPr sz="1600">
              <a:solidFill>
                <a:srgbClr val="0A2133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826633" y="1625473"/>
            <a:ext cx="5395590" cy="335168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>
                <a:latin typeface="Arial"/>
                <a:cs typeface="Arial"/>
              </a:rPr>
              <a:t>Project </a:t>
            </a:r>
            <a:r>
              <a:rPr lang="en-US">
                <a:latin typeface="Arial"/>
                <a:cs typeface="Arial"/>
              </a:rPr>
              <a:t>Team Members</a:t>
            </a:r>
          </a:p>
          <a:p>
            <a:r>
              <a:rPr lang="en-GB" sz="2400" b="0">
                <a:solidFill>
                  <a:schemeClr val="tx1"/>
                </a:solidFill>
              </a:rPr>
              <a:t>Wojciech Turek (Cambridge) </a:t>
            </a:r>
          </a:p>
          <a:p>
            <a:r>
              <a:rPr lang="en-GB" sz="2400" b="0">
                <a:solidFill>
                  <a:schemeClr val="tx1"/>
                </a:solidFill>
              </a:rPr>
              <a:t>Deepak Aggarwal (Cambridge)</a:t>
            </a:r>
          </a:p>
          <a:p>
            <a:r>
              <a:rPr lang="en-GB" sz="2400" b="0">
                <a:solidFill>
                  <a:schemeClr val="tx1"/>
                </a:solidFill>
              </a:rPr>
              <a:t>Adam Walford (Cambridge)</a:t>
            </a:r>
          </a:p>
          <a:p>
            <a:r>
              <a:rPr lang="en-GB" sz="2400" b="0">
                <a:solidFill>
                  <a:schemeClr val="tx1"/>
                </a:solidFill>
              </a:rPr>
              <a:t>Frederic Brochu-Williams (Cambridge)</a:t>
            </a:r>
          </a:p>
          <a:p>
            <a:r>
              <a:rPr lang="en-GB" sz="2400" b="0">
                <a:solidFill>
                  <a:schemeClr val="tx1"/>
                </a:solidFill>
                <a:latin typeface="Arial"/>
                <a:cs typeface="Arial"/>
              </a:rPr>
              <a:t>Ethan Williams (Bristol)</a:t>
            </a:r>
          </a:p>
          <a:p>
            <a:pPr marL="12700" marR="1144270">
              <a:lnSpc>
                <a:spcPts val="3400"/>
              </a:lnSpc>
              <a:spcBef>
                <a:spcPts val="100"/>
              </a:spcBef>
            </a:pPr>
            <a:endParaRPr lang="en-US" sz="2400">
              <a:latin typeface="Arial"/>
              <a:cs typeface="Arial"/>
            </a:endParaRPr>
          </a:p>
          <a:p>
            <a:pPr marL="12700" marR="424815">
              <a:lnSpc>
                <a:spcPct val="105000"/>
              </a:lnSpc>
              <a:spcBef>
                <a:spcPts val="800"/>
              </a:spcBef>
            </a:pPr>
            <a:endParaRPr lang="en-US" sz="1600" b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1600" b="0">
              <a:solidFill>
                <a:srgbClr val="0A2133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4874433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Project team</a:t>
            </a:r>
          </a:p>
        </p:txBody>
      </p:sp>
      <p:sp>
        <p:nvSpPr>
          <p:cNvPr id="14" name="object 14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7</a:t>
            </a:fld>
            <a:endParaRPr spc="-2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3C76E9C799E848A44E4988CC619D3C" ma:contentTypeVersion="3" ma:contentTypeDescription="Create a new document." ma:contentTypeScope="" ma:versionID="4a3881226e2b85836665879ada9b6064">
  <xsd:schema xmlns:xsd="http://www.w3.org/2001/XMLSchema" xmlns:xs="http://www.w3.org/2001/XMLSchema" xmlns:p="http://schemas.microsoft.com/office/2006/metadata/properties" xmlns:ns2="452d990b-20ff-42e5-a6bf-7f6aca439d68" targetNamespace="http://schemas.microsoft.com/office/2006/metadata/properties" ma:root="true" ma:fieldsID="d4cf2a0496bc2c8b99d0cd7979729910" ns2:_="">
    <xsd:import namespace="452d990b-20ff-42e5-a6bf-7f6aca439d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d990b-20ff-42e5-a6bf-7f6aca439d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02E06-B9E7-4369-AD05-E6294E2F3E53}">
  <ds:schemaRefs>
    <ds:schemaRef ds:uri="452d990b-20ff-42e5-a6bf-7f6aca439d68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21A43-3F2F-46F8-8114-E215F5A3A2C4}">
  <ds:schemaRefs>
    <ds:schemaRef ds:uri="452d990b-20ff-42e5-a6bf-7f6aca439d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Macintosh PowerPoint</Application>
  <PresentationFormat>Custom</PresentationFormat>
  <Paragraphs>47</Paragraphs>
  <Slides>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Readex Pro Medium</vt:lpstr>
      <vt:lpstr>System Font Regular</vt:lpstr>
      <vt:lpstr>Office Theme</vt:lpstr>
      <vt:lpstr>PowerPoint Presentation</vt:lpstr>
      <vt:lpstr>PowerPoint Presentation</vt:lpstr>
      <vt:lpstr>Motivations</vt:lpstr>
      <vt:lpstr>Introduction</vt:lpstr>
      <vt:lpstr>Work Packages</vt:lpstr>
      <vt:lpstr>Road map</vt:lpstr>
      <vt:lpstr>Project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Frederic Brochu-Williams</cp:lastModifiedBy>
  <cp:revision>2</cp:revision>
  <dcterms:created xsi:type="dcterms:W3CDTF">2025-07-17T14:47:45Z</dcterms:created>
  <dcterms:modified xsi:type="dcterms:W3CDTF">2025-09-12T11:31:53Z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0x010100593C76E9C799E848A44E4988CC619D3C</vt:lpwstr>
  </property>
  <property fmtid="{D5CDD505-2E9C-101B-9397-08002B2CF9AE}" pid="7" name="MediaServiceImageTags">
    <vt:lpwstr/>
  </property>
</Properties>
</file>