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7" r:id="rId5"/>
    <p:sldId id="266" r:id="rId6"/>
    <p:sldId id="269" r:id="rId7"/>
    <p:sldId id="275" r:id="rId8"/>
    <p:sldId id="280" r:id="rId9"/>
    <p:sldId id="276" r:id="rId10"/>
    <p:sldId id="277" r:id="rId11"/>
    <p:sldId id="279" r:id="rId12"/>
    <p:sldId id="278" r:id="rId13"/>
    <p:sldId id="281" r:id="rId14"/>
    <p:sldId id="274" r:id="rId15"/>
    <p:sldId id="268" r:id="rId16"/>
    <p:sldId id="259" r:id="rId17"/>
    <p:sldId id="273" r:id="rId18"/>
    <p:sldId id="260" r:id="rId19"/>
    <p:sldId id="267" r:id="rId20"/>
    <p:sldId id="271" r:id="rId21"/>
    <p:sldId id="270" r:id="rId22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2079D-4C5A-3184-0033-5055D38B685E}" v="201" dt="2025-09-19T16:53:54.833"/>
    <p1510:client id="{DF9EF002-177F-DF54-03F6-2A8E79EEF899}" v="299" dt="2025-09-19T16:31:40.9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16" y="108"/>
      </p:cViewPr>
      <p:guideLst>
        <p:guide orient="horz" pos="1400"/>
        <p:guide pos="384"/>
        <p:guide orient="horz" pos="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700" y="1812796"/>
            <a:ext cx="11853640" cy="3260508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000" dirty="0">
                <a:solidFill>
                  <a:srgbClr val="59AFFF"/>
                </a:solidFill>
              </a:rPr>
              <a:t>Exploring the requirements and technologies for a data centre API for federated data movement</a:t>
            </a:r>
            <a:r>
              <a:rPr lang="en-GB" sz="6600" dirty="0">
                <a:solidFill>
                  <a:srgbClr val="59AFFF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pPr marL="70485">
              <a:spcBef>
                <a:spcPts val="940"/>
              </a:spcBef>
            </a:pPr>
            <a:r>
              <a:rPr lang="en-GB" sz="2550" b="1" dirty="0">
                <a:solidFill>
                  <a:srgbClr val="FFFFFF"/>
                </a:solidFill>
                <a:latin typeface="Arial"/>
                <a:cs typeface="Arial"/>
              </a:rPr>
              <a:t>Dr Matt Williams</a:t>
            </a:r>
            <a:endParaRPr lang="en-GB" sz="2550" b="1" dirty="0">
              <a:latin typeface="Arial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854091" y="748625"/>
            <a:ext cx="307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A black and white sign with blue letters&#10;&#10;AI-generated content may be incorrect.">
            <a:extLst>
              <a:ext uri="{FF2B5EF4-FFF2-40B4-BE49-F238E27FC236}">
                <a16:creationId xmlns:a16="http://schemas.microsoft.com/office/drawing/2014/main" id="{B6B6DC05-8054-F536-7B5D-59A82C9051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5576" r="-3346" b="-1170"/>
          <a:stretch>
            <a:fillRect/>
          </a:stretch>
        </p:blipFill>
        <p:spPr>
          <a:xfrm>
            <a:off x="451895" y="5853811"/>
            <a:ext cx="2996900" cy="73995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73124FA-4526-ED5D-24BB-DB042EC22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5313" y="5852063"/>
            <a:ext cx="2885291" cy="739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E924F19-5D12-81FE-479B-8D9BD888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DB7AC-3D48-9616-D311-54C0D74BAF06}"/>
              </a:ext>
            </a:extLst>
          </p:cNvPr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70771E6-4C95-3097-65AF-F5271E07688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10</a:t>
            </a:fld>
            <a:endParaRPr spc="-25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F25AC7-4946-66BE-F4A1-C6EB3EF691DB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1C2CCA-1955-3AE7-FC85-CCC4EA55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3FDE4-4F28-64BB-59D0-E1DF28DA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62540FB7-0633-A51B-8D7D-D8469A21D78D}"/>
              </a:ext>
            </a:extLst>
          </p:cNvPr>
          <p:cNvSpPr txBox="1"/>
          <p:nvPr/>
        </p:nvSpPr>
        <p:spPr>
          <a:xfrm>
            <a:off x="538700" y="2565400"/>
            <a:ext cx="6868795" cy="1034257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600" b="1" dirty="0">
                <a:solidFill>
                  <a:srgbClr val="59AFFF"/>
                </a:solidFill>
                <a:latin typeface="Arial"/>
                <a:cs typeface="Arial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C1CD65-AD2F-134B-7B2F-28EFE15F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111165-8FBF-199A-3A36-54B687713F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t>Heading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C84705-1A0F-A6F3-685A-4ECBFFAE7E95}"/>
              </a:ext>
            </a:extLst>
          </p:cNvPr>
          <p:cNvSpPr txBox="1"/>
          <p:nvPr/>
        </p:nvSpPr>
        <p:spPr>
          <a:xfrm>
            <a:off x="622228" y="1841500"/>
            <a:ext cx="6692972" cy="3591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sz="3000" b="1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Pieni volum nobitio rescide lluptati acere dolori quae nit vit</a:t>
            </a:r>
            <a:endParaRPr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err="1">
                <a:latin typeface="Arial"/>
                <a:cs typeface="Arial"/>
              </a:rPr>
              <a:t>Voloratis</a:t>
            </a:r>
            <a:r>
              <a:rPr sz="2000">
                <a:latin typeface="Arial"/>
                <a:cs typeface="Arial"/>
              </a:rPr>
              <a:t> non pelliqu amenis nonecabo. </a:t>
            </a:r>
            <a:r>
              <a:rPr sz="2000" err="1">
                <a:latin typeface="Arial"/>
                <a:cs typeface="Arial"/>
              </a:rPr>
              <a:t>Itaspe</a:t>
            </a:r>
            <a:r>
              <a:rPr sz="2000">
                <a:latin typeface="Arial"/>
                <a:cs typeface="Arial"/>
              </a:rPr>
              <a:t> </a:t>
            </a:r>
            <a:r>
              <a:rPr sz="2000" err="1">
                <a:latin typeface="Arial"/>
                <a:cs typeface="Arial"/>
              </a:rPr>
              <a:t>volorio</a:t>
            </a:r>
            <a:endParaRPr lang="en-GB" sz="200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err="1">
                <a:latin typeface="Arial"/>
                <a:cs typeface="Arial"/>
              </a:rPr>
              <a:t>Landae</a:t>
            </a:r>
            <a:r>
              <a:rPr sz="2000">
                <a:latin typeface="Arial"/>
                <a:cs typeface="Arial"/>
              </a:rPr>
              <a:t> od ut volupta et </a:t>
            </a:r>
            <a:r>
              <a:rPr sz="2000" err="1">
                <a:latin typeface="Arial"/>
                <a:cs typeface="Arial"/>
              </a:rPr>
              <a:t>alitatium</a:t>
            </a:r>
            <a:r>
              <a:rPr sz="2000">
                <a:latin typeface="Arial"/>
                <a:cs typeface="Arial"/>
              </a:rPr>
              <a:t> </a:t>
            </a:r>
            <a:r>
              <a:rPr sz="2000" err="1">
                <a:latin typeface="Arial"/>
                <a:cs typeface="Arial"/>
              </a:rPr>
              <a:t>etur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>
                <a:latin typeface="Arial"/>
                <a:cs typeface="Arial"/>
              </a:rPr>
              <a:t>Pieni volum nobitio </a:t>
            </a:r>
            <a:r>
              <a:rPr sz="2000" err="1">
                <a:latin typeface="Arial"/>
                <a:cs typeface="Arial"/>
              </a:rPr>
              <a:t>rescide</a:t>
            </a:r>
            <a:r>
              <a:rPr sz="2000">
                <a:latin typeface="Arial"/>
                <a:cs typeface="Arial"/>
              </a:rPr>
              <a:t> </a:t>
            </a:r>
            <a:r>
              <a:rPr sz="2000" err="1">
                <a:latin typeface="Arial"/>
                <a:cs typeface="Arial"/>
              </a:rPr>
              <a:t>lluptati</a:t>
            </a:r>
            <a:endParaRPr lang="en-GB" sz="200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>
                <a:latin typeface="Arial"/>
                <a:cs typeface="Arial"/>
              </a:rPr>
              <a:t>Cust, sitis iduntis expe </a:t>
            </a:r>
            <a:r>
              <a:rPr sz="2000" err="1">
                <a:latin typeface="Arial"/>
                <a:cs typeface="Arial"/>
              </a:rPr>
              <a:t>quisitisqui</a:t>
            </a:r>
            <a:r>
              <a:rPr sz="2000">
                <a:latin typeface="Arial"/>
                <a:cs typeface="Arial"/>
              </a:rPr>
              <a:t> </a:t>
            </a:r>
            <a:r>
              <a:rPr sz="2000" err="1">
                <a:latin typeface="Arial"/>
                <a:cs typeface="Arial"/>
              </a:rPr>
              <a:t>tenimi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>
                <a:latin typeface="Arial"/>
                <a:cs typeface="Arial"/>
              </a:rPr>
              <a:t>Acere dolori quae nit vit accust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err="1">
                <a:latin typeface="Arial"/>
                <a:cs typeface="Arial"/>
              </a:rPr>
              <a:t>Sitis</a:t>
            </a:r>
            <a:r>
              <a:rPr sz="2000">
                <a:latin typeface="Arial"/>
                <a:cs typeface="Arial"/>
              </a:rPr>
              <a:t> iduntis expe </a:t>
            </a:r>
            <a:r>
              <a:rPr sz="2000" err="1">
                <a:latin typeface="Arial"/>
                <a:cs typeface="Arial"/>
              </a:rPr>
              <a:t>quisitisqui</a:t>
            </a:r>
            <a:r>
              <a:rPr sz="2000">
                <a:latin typeface="Arial"/>
                <a:cs typeface="Arial"/>
              </a:rPr>
              <a:t> </a:t>
            </a:r>
            <a:r>
              <a:rPr sz="2000" err="1">
                <a:latin typeface="Arial"/>
                <a:cs typeface="Arial"/>
              </a:rPr>
              <a:t>tenimi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3FA2A29-B733-3FEE-8FDC-6A0D64D6F128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9997B1-4797-A377-FB52-4160B944646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11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40958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2953" y="1"/>
            <a:ext cx="6316998" cy="7035800"/>
            <a:chOff x="6302953" y="1"/>
            <a:chExt cx="6316998" cy="70358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2953" y="1"/>
              <a:ext cx="6316998" cy="7035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951084" y="237893"/>
              <a:ext cx="304800" cy="307340"/>
            </a:xfrm>
            <a:custGeom>
              <a:avLst/>
              <a:gdLst/>
              <a:ahLst/>
              <a:cxnLst/>
              <a:rect l="l" t="t" r="r" b="b"/>
              <a:pathLst>
                <a:path w="304800" h="307340">
                  <a:moveTo>
                    <a:pt x="136639" y="0"/>
                  </a:moveTo>
                  <a:lnTo>
                    <a:pt x="103156" y="19418"/>
                  </a:lnTo>
                  <a:lnTo>
                    <a:pt x="102844" y="19418"/>
                  </a:lnTo>
                  <a:lnTo>
                    <a:pt x="102095" y="20040"/>
                  </a:lnTo>
                  <a:lnTo>
                    <a:pt x="98399" y="22174"/>
                  </a:lnTo>
                  <a:lnTo>
                    <a:pt x="85039" y="26149"/>
                  </a:lnTo>
                  <a:lnTo>
                    <a:pt x="80771" y="30645"/>
                  </a:lnTo>
                  <a:lnTo>
                    <a:pt x="45656" y="32626"/>
                  </a:lnTo>
                  <a:lnTo>
                    <a:pt x="29552" y="93281"/>
                  </a:lnTo>
                  <a:lnTo>
                    <a:pt x="26504" y="96799"/>
                  </a:lnTo>
                  <a:lnTo>
                    <a:pt x="24028" y="114058"/>
                  </a:lnTo>
                  <a:lnTo>
                    <a:pt x="0" y="204444"/>
                  </a:lnTo>
                  <a:lnTo>
                    <a:pt x="29476" y="223608"/>
                  </a:lnTo>
                  <a:lnTo>
                    <a:pt x="30949" y="229641"/>
                  </a:lnTo>
                  <a:lnTo>
                    <a:pt x="40563" y="239725"/>
                  </a:lnTo>
                  <a:lnTo>
                    <a:pt x="42722" y="243446"/>
                  </a:lnTo>
                  <a:lnTo>
                    <a:pt x="43065" y="244335"/>
                  </a:lnTo>
                  <a:lnTo>
                    <a:pt x="43345" y="244513"/>
                  </a:lnTo>
                  <a:lnTo>
                    <a:pt x="62763" y="277990"/>
                  </a:lnTo>
                  <a:lnTo>
                    <a:pt x="171475" y="306920"/>
                  </a:lnTo>
                  <a:lnTo>
                    <a:pt x="204939" y="287515"/>
                  </a:lnTo>
                  <a:lnTo>
                    <a:pt x="205251" y="287515"/>
                  </a:lnTo>
                  <a:lnTo>
                    <a:pt x="205993" y="286905"/>
                  </a:lnTo>
                  <a:lnTo>
                    <a:pt x="209727" y="284746"/>
                  </a:lnTo>
                  <a:lnTo>
                    <a:pt x="223088" y="280771"/>
                  </a:lnTo>
                  <a:lnTo>
                    <a:pt x="231051" y="272376"/>
                  </a:lnTo>
                  <a:lnTo>
                    <a:pt x="240271" y="267030"/>
                  </a:lnTo>
                  <a:lnTo>
                    <a:pt x="265785" y="261759"/>
                  </a:lnTo>
                  <a:lnTo>
                    <a:pt x="269310" y="248500"/>
                  </a:lnTo>
                  <a:lnTo>
                    <a:pt x="152565" y="248500"/>
                  </a:lnTo>
                  <a:lnTo>
                    <a:pt x="134518" y="233870"/>
                  </a:lnTo>
                  <a:lnTo>
                    <a:pt x="123012" y="231317"/>
                  </a:lnTo>
                  <a:lnTo>
                    <a:pt x="122286" y="231317"/>
                  </a:lnTo>
                  <a:lnTo>
                    <a:pt x="122008" y="231089"/>
                  </a:lnTo>
                  <a:lnTo>
                    <a:pt x="99631" y="226136"/>
                  </a:lnTo>
                  <a:lnTo>
                    <a:pt x="99301" y="225628"/>
                  </a:lnTo>
                  <a:lnTo>
                    <a:pt x="98640" y="225475"/>
                  </a:lnTo>
                  <a:lnTo>
                    <a:pt x="62610" y="169202"/>
                  </a:lnTo>
                  <a:lnTo>
                    <a:pt x="67551" y="146926"/>
                  </a:lnTo>
                  <a:lnTo>
                    <a:pt x="67475" y="146634"/>
                  </a:lnTo>
                  <a:lnTo>
                    <a:pt x="67767" y="145897"/>
                  </a:lnTo>
                  <a:lnTo>
                    <a:pt x="72809" y="123164"/>
                  </a:lnTo>
                  <a:lnTo>
                    <a:pt x="71183" y="107810"/>
                  </a:lnTo>
                  <a:lnTo>
                    <a:pt x="93281" y="93802"/>
                  </a:lnTo>
                  <a:lnTo>
                    <a:pt x="93560" y="93281"/>
                  </a:lnTo>
                  <a:lnTo>
                    <a:pt x="97332" y="91224"/>
                  </a:lnTo>
                  <a:lnTo>
                    <a:pt x="146913" y="59766"/>
                  </a:lnTo>
                  <a:lnTo>
                    <a:pt x="263243" y="59766"/>
                  </a:lnTo>
                  <a:lnTo>
                    <a:pt x="245363" y="28930"/>
                  </a:lnTo>
                  <a:lnTo>
                    <a:pt x="136639" y="0"/>
                  </a:lnTo>
                  <a:close/>
                </a:path>
                <a:path w="304800" h="307340">
                  <a:moveTo>
                    <a:pt x="263243" y="59766"/>
                  </a:moveTo>
                  <a:lnTo>
                    <a:pt x="146913" y="59766"/>
                  </a:lnTo>
                  <a:lnTo>
                    <a:pt x="160223" y="67716"/>
                  </a:lnTo>
                  <a:lnTo>
                    <a:pt x="183300" y="72821"/>
                  </a:lnTo>
                  <a:lnTo>
                    <a:pt x="183845" y="72821"/>
                  </a:lnTo>
                  <a:lnTo>
                    <a:pt x="184048" y="72986"/>
                  </a:lnTo>
                  <a:lnTo>
                    <a:pt x="206451" y="77952"/>
                  </a:lnTo>
                  <a:lnTo>
                    <a:pt x="206781" y="78473"/>
                  </a:lnTo>
                  <a:lnTo>
                    <a:pt x="207429" y="78613"/>
                  </a:lnTo>
                  <a:lnTo>
                    <a:pt x="243458" y="134886"/>
                  </a:lnTo>
                  <a:lnTo>
                    <a:pt x="238518" y="157187"/>
                  </a:lnTo>
                  <a:lnTo>
                    <a:pt x="238582" y="157441"/>
                  </a:lnTo>
                  <a:lnTo>
                    <a:pt x="238302" y="158153"/>
                  </a:lnTo>
                  <a:lnTo>
                    <a:pt x="235699" y="169887"/>
                  </a:lnTo>
                  <a:lnTo>
                    <a:pt x="241465" y="192100"/>
                  </a:lnTo>
                  <a:lnTo>
                    <a:pt x="152565" y="248500"/>
                  </a:lnTo>
                  <a:lnTo>
                    <a:pt x="269310" y="248500"/>
                  </a:lnTo>
                  <a:lnTo>
                    <a:pt x="304799" y="115011"/>
                  </a:lnTo>
                  <a:lnTo>
                    <a:pt x="285267" y="97751"/>
                  </a:lnTo>
                  <a:lnTo>
                    <a:pt x="279907" y="88506"/>
                  </a:lnTo>
                  <a:lnTo>
                    <a:pt x="277164" y="77266"/>
                  </a:lnTo>
                  <a:lnTo>
                    <a:pt x="267550" y="67195"/>
                  </a:lnTo>
                  <a:lnTo>
                    <a:pt x="265379" y="63436"/>
                  </a:lnTo>
                  <a:lnTo>
                    <a:pt x="265048" y="62585"/>
                  </a:lnTo>
                  <a:lnTo>
                    <a:pt x="264782" y="62420"/>
                  </a:lnTo>
                  <a:lnTo>
                    <a:pt x="263243" y="59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t>Heading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12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00" y="1828672"/>
            <a:ext cx="5168900" cy="362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655">
              <a:lnSpc>
                <a:spcPts val="3400"/>
              </a:lnSpc>
              <a:spcBef>
                <a:spcPts val="100"/>
              </a:spcBef>
            </a:pPr>
            <a:r>
              <a:rPr sz="3000" b="1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Pieni volum nobitio rescide lluptati acere dolori quae nit vit</a:t>
            </a:r>
            <a:endParaRPr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2390">
              <a:lnSpc>
                <a:spcPct val="105000"/>
              </a:lnSpc>
              <a:spcBef>
                <a:spcPts val="1395"/>
              </a:spcBef>
            </a:pPr>
            <a:r>
              <a:rPr sz="2000">
                <a:latin typeface="Arial"/>
                <a:cs typeface="Arial"/>
              </a:rPr>
              <a:t>Pieni volum nobitio rescide lluptati acere dolori quae nit vit accust, sitis iduntis expe quisitisqui tenimi.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</a:pPr>
            <a:r>
              <a:rPr sz="2000">
                <a:latin typeface="Arial"/>
                <a:cs typeface="Arial"/>
              </a:rPr>
              <a:t>Voloratis non pelliqu amenis nonecabo. Itaspe volorio. Landae od ut volupta et alitatium etur.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2375027"/>
            <a:ext cx="9055100" cy="18549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sz="4250">
                <a:solidFill>
                  <a:srgbClr val="00FFB0"/>
                </a:solidFill>
              </a:rPr>
              <a:t>Quote or key statement to come peratene quam ipsaepudam incto molecto quae derempo restio.</a:t>
            </a:r>
            <a:endParaRPr sz="4250"/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13</a:t>
            </a:fld>
            <a:endParaRPr spc="-2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14</a:t>
            </a:fld>
            <a:endParaRPr spc="-25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3C4DCF-78FC-42D2-0132-448FE4D1AC7E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7BAFCE-D607-EAB6-AEB4-35E32B64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51E75D-8899-E16A-CB54-5BE93A52B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6023B7B0-A974-DB86-EC20-5B7A6B1BECF3}"/>
              </a:ext>
            </a:extLst>
          </p:cNvPr>
          <p:cNvSpPr txBox="1"/>
          <p:nvPr/>
        </p:nvSpPr>
        <p:spPr>
          <a:xfrm>
            <a:off x="538700" y="2565400"/>
            <a:ext cx="6868795" cy="154208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600" b="1">
                <a:solidFill>
                  <a:srgbClr val="59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to come</a:t>
            </a:r>
            <a:endParaRPr lang="en-GB" sz="6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lang="en-GB" sz="25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heading</a:t>
            </a:r>
            <a:endParaRPr lang="en-GB" sz="25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3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48400" cy="70358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400" y="0"/>
                </a:moveTo>
                <a:lnTo>
                  <a:pt x="0" y="0"/>
                </a:lnTo>
                <a:lnTo>
                  <a:pt x="0" y="7035800"/>
                </a:lnTo>
                <a:lnTo>
                  <a:pt x="6248400" y="7035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FFFFFF"/>
                </a:solidFill>
              </a:rPr>
              <a:t>Heading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300" y="2370154"/>
            <a:ext cx="4022725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>
              <a:lnSpc>
                <a:spcPct val="105000"/>
              </a:lnSpc>
              <a:spcBef>
                <a:spcPts val="100"/>
              </a:spcBef>
            </a:pPr>
            <a:r>
              <a:rPr sz="2000">
                <a:solidFill>
                  <a:schemeClr val="bg1"/>
                </a:solidFill>
                <a:latin typeface="Arial"/>
                <a:cs typeface="Arial"/>
              </a:rPr>
              <a:t>Pieni volum nobitio rescide lluptati acere dolori quae nit vit accust, sitis iduntis expe quisitisqui tenimi.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</a:pPr>
            <a:r>
              <a:rPr sz="2000">
                <a:solidFill>
                  <a:schemeClr val="bg1"/>
                </a:solidFill>
                <a:latin typeface="Arial"/>
                <a:cs typeface="Arial"/>
              </a:rPr>
              <a:t>Voloratis non pelliqu amenis nonecabo. Itaspe volorio. Landae od ut volupta et alitatium etur.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9350" y="2370154"/>
            <a:ext cx="3937635" cy="310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2000">
                <a:latin typeface="Arial"/>
                <a:cs typeface="Arial"/>
              </a:rPr>
              <a:t>Itae poritecae velition eiuntius andit uta voloribus perum quatecus dolut et aut qui cupta comnim acipien digent.</a:t>
            </a:r>
          </a:p>
          <a:p>
            <a:pPr marL="12700" marR="201295">
              <a:lnSpc>
                <a:spcPct val="105000"/>
              </a:lnSpc>
              <a:spcBef>
                <a:spcPts val="1600"/>
              </a:spcBef>
            </a:pPr>
            <a:r>
              <a:rPr sz="2000">
                <a:latin typeface="Arial"/>
                <a:cs typeface="Arial"/>
              </a:rPr>
              <a:t>Obit aliquoditate labor archit quiaspe lignitiore, non pro et aped quodi officia tiatur as alicimintem reprorio. Officatium volorit</a:t>
            </a:r>
          </a:p>
        </p:txBody>
      </p:sp>
      <p:sp>
        <p:nvSpPr>
          <p:cNvPr id="6" name="object 6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15</a:t>
            </a:fld>
            <a:endParaRPr spc="-2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2375027"/>
            <a:ext cx="9207500" cy="18516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sz="4250">
                <a:solidFill>
                  <a:srgbClr val="FFFFFF"/>
                </a:solidFill>
              </a:rPr>
              <a:t>Quote or key statement to come peratene quam ipsaepudam incto molecto quae derempo restio.</a:t>
            </a:r>
            <a:endParaRPr sz="4250"/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16</a:t>
            </a:fld>
            <a:endParaRPr spc="-2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95299" y="2673076"/>
            <a:ext cx="5171440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t>Pieni volum nobitio rescide lluptati acere dolori quae nit vit accust, sitis iduntis expe quisitisqui tenimi.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t>Voloratis non pelliqu amenis nonecabo. Itaspe volorio. Landae od ut volupta et alitatium etur.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767" y="545233"/>
            <a:ext cx="58869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l">
              <a:lnSpc>
                <a:spcPct val="100000"/>
              </a:lnSpc>
              <a:spcBef>
                <a:spcPts val="100"/>
              </a:spcBef>
            </a:pPr>
            <a:r>
              <a:t>Text &amp; image slide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22688" y="1187305"/>
            <a:ext cx="5167630" cy="5203190"/>
            <a:chOff x="6422688" y="1187305"/>
            <a:chExt cx="5167630" cy="5203190"/>
          </a:xfrm>
        </p:grpSpPr>
        <p:sp>
          <p:nvSpPr>
            <p:cNvPr id="5" name="object 5"/>
            <p:cNvSpPr/>
            <p:nvPr/>
          </p:nvSpPr>
          <p:spPr>
            <a:xfrm>
              <a:off x="6422688" y="1187305"/>
              <a:ext cx="5167630" cy="5203190"/>
            </a:xfrm>
            <a:custGeom>
              <a:avLst/>
              <a:gdLst/>
              <a:ahLst/>
              <a:cxnLst/>
              <a:rect l="l" t="t" r="r" b="b"/>
              <a:pathLst>
                <a:path w="5167630" h="5203190">
                  <a:moveTo>
                    <a:pt x="2316467" y="0"/>
                  </a:moveTo>
                  <a:lnTo>
                    <a:pt x="1749031" y="328917"/>
                  </a:lnTo>
                  <a:lnTo>
                    <a:pt x="1743430" y="329133"/>
                  </a:lnTo>
                  <a:lnTo>
                    <a:pt x="1730730" y="339686"/>
                  </a:lnTo>
                  <a:lnTo>
                    <a:pt x="1650010" y="379146"/>
                  </a:lnTo>
                  <a:lnTo>
                    <a:pt x="1590895" y="399092"/>
                  </a:lnTo>
                  <a:lnTo>
                    <a:pt x="1530708" y="417342"/>
                  </a:lnTo>
                  <a:lnTo>
                    <a:pt x="1441627" y="443229"/>
                  </a:lnTo>
                  <a:lnTo>
                    <a:pt x="1369301" y="519429"/>
                  </a:lnTo>
                  <a:lnTo>
                    <a:pt x="774090" y="553008"/>
                  </a:lnTo>
                  <a:lnTo>
                    <a:pt x="500926" y="1581340"/>
                  </a:lnTo>
                  <a:lnTo>
                    <a:pt x="449262" y="1640966"/>
                  </a:lnTo>
                  <a:lnTo>
                    <a:pt x="444014" y="1677227"/>
                  </a:lnTo>
                  <a:lnTo>
                    <a:pt x="427625" y="1794428"/>
                  </a:lnTo>
                  <a:lnTo>
                    <a:pt x="417611" y="1861222"/>
                  </a:lnTo>
                  <a:lnTo>
                    <a:pt x="407134" y="1924047"/>
                  </a:lnTo>
                  <a:lnTo>
                    <a:pt x="396757" y="1975829"/>
                  </a:lnTo>
                  <a:lnTo>
                    <a:pt x="387045" y="2009495"/>
                  </a:lnTo>
                  <a:lnTo>
                    <a:pt x="0" y="3465766"/>
                  </a:lnTo>
                  <a:lnTo>
                    <a:pt x="499846" y="3790594"/>
                  </a:lnTo>
                  <a:lnTo>
                    <a:pt x="524814" y="3892842"/>
                  </a:lnTo>
                  <a:lnTo>
                    <a:pt x="548824" y="3918187"/>
                  </a:lnTo>
                  <a:lnTo>
                    <a:pt x="581638" y="3951752"/>
                  </a:lnTo>
                  <a:lnTo>
                    <a:pt x="619039" y="3990652"/>
                  </a:lnTo>
                  <a:lnTo>
                    <a:pt x="656811" y="4032002"/>
                  </a:lnTo>
                  <a:lnTo>
                    <a:pt x="690736" y="4072919"/>
                  </a:lnTo>
                  <a:lnTo>
                    <a:pt x="716596" y="4110517"/>
                  </a:lnTo>
                  <a:lnTo>
                    <a:pt x="730173" y="4141914"/>
                  </a:lnTo>
                  <a:lnTo>
                    <a:pt x="737318" y="4151310"/>
                  </a:lnTo>
                  <a:lnTo>
                    <a:pt x="778063" y="4218341"/>
                  </a:lnTo>
                  <a:lnTo>
                    <a:pt x="808226" y="4269778"/>
                  </a:lnTo>
                  <a:lnTo>
                    <a:pt x="842625" y="4329031"/>
                  </a:lnTo>
                  <a:lnTo>
                    <a:pt x="1018000" y="4634080"/>
                  </a:lnTo>
                  <a:lnTo>
                    <a:pt x="1057645" y="4702352"/>
                  </a:lnTo>
                  <a:lnTo>
                    <a:pt x="1064056" y="4712576"/>
                  </a:lnTo>
                  <a:lnTo>
                    <a:pt x="2906941" y="5202948"/>
                  </a:lnTo>
                  <a:lnTo>
                    <a:pt x="3474377" y="4873815"/>
                  </a:lnTo>
                  <a:lnTo>
                    <a:pt x="3479977" y="4873599"/>
                  </a:lnTo>
                  <a:lnTo>
                    <a:pt x="3523327" y="4844416"/>
                  </a:lnTo>
                  <a:lnTo>
                    <a:pt x="3572909" y="4824028"/>
                  </a:lnTo>
                  <a:lnTo>
                    <a:pt x="3632269" y="4803948"/>
                  </a:lnTo>
                  <a:lnTo>
                    <a:pt x="3692683" y="4785591"/>
                  </a:lnTo>
                  <a:lnTo>
                    <a:pt x="3781780" y="4759718"/>
                  </a:lnTo>
                  <a:lnTo>
                    <a:pt x="3916743" y="4617427"/>
                  </a:lnTo>
                  <a:lnTo>
                    <a:pt x="4073245" y="4526800"/>
                  </a:lnTo>
                  <a:lnTo>
                    <a:pt x="4505706" y="4437468"/>
                  </a:lnTo>
                  <a:lnTo>
                    <a:pt x="5167007" y="1949653"/>
                  </a:lnTo>
                  <a:lnTo>
                    <a:pt x="4835931" y="1657108"/>
                  </a:lnTo>
                  <a:lnTo>
                    <a:pt x="4745088" y="1500390"/>
                  </a:lnTo>
                  <a:lnTo>
                    <a:pt x="4698593" y="1309890"/>
                  </a:lnTo>
                  <a:lnTo>
                    <a:pt x="4674590" y="1284653"/>
                  </a:lnTo>
                  <a:lnTo>
                    <a:pt x="4641774" y="1251111"/>
                  </a:lnTo>
                  <a:lnTo>
                    <a:pt x="4604366" y="1212185"/>
                  </a:lnTo>
                  <a:lnTo>
                    <a:pt x="4566586" y="1170794"/>
                  </a:lnTo>
                  <a:lnTo>
                    <a:pt x="4532655" y="1129858"/>
                  </a:lnTo>
                  <a:lnTo>
                    <a:pt x="4506793" y="1092298"/>
                  </a:lnTo>
                  <a:lnTo>
                    <a:pt x="4493221" y="1061034"/>
                  </a:lnTo>
                  <a:lnTo>
                    <a:pt x="4488713" y="1058240"/>
                  </a:lnTo>
                  <a:lnTo>
                    <a:pt x="4159567" y="490372"/>
                  </a:lnTo>
                  <a:lnTo>
                    <a:pt x="2316467" y="0"/>
                  </a:lnTo>
                  <a:close/>
                </a:path>
              </a:pathLst>
            </a:custGeom>
            <a:solidFill>
              <a:srgbClr val="E3DB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2195" y="1968922"/>
              <a:ext cx="3509733" cy="366252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17</a:t>
            </a:fld>
            <a:endParaRPr spc="-2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9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5299" y="2673076"/>
            <a:ext cx="5171440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t>Pieni volum nobitio rescide lluptati acere dolori quae nit vit accust, sitis iduntis expe quisitisqui tenimi.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t>Voloratis non pelliqu amenis nonecabo. Itaspe volorio. Landae od ut volupta et alitatium etur.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767" y="546100"/>
            <a:ext cx="561166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l">
              <a:lnSpc>
                <a:spcPct val="100000"/>
              </a:lnSpc>
              <a:spcBef>
                <a:spcPts val="100"/>
              </a:spcBef>
            </a:pPr>
            <a:r>
              <a:t>Text &amp; image slide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362537" y="1032623"/>
            <a:ext cx="5167630" cy="5203190"/>
            <a:chOff x="6422688" y="1187305"/>
            <a:chExt cx="5167630" cy="5203190"/>
          </a:xfrm>
        </p:grpSpPr>
        <p:sp>
          <p:nvSpPr>
            <p:cNvPr id="6" name="object 6"/>
            <p:cNvSpPr/>
            <p:nvPr/>
          </p:nvSpPr>
          <p:spPr>
            <a:xfrm>
              <a:off x="6422688" y="1187305"/>
              <a:ext cx="5167630" cy="5203190"/>
            </a:xfrm>
            <a:custGeom>
              <a:avLst/>
              <a:gdLst/>
              <a:ahLst/>
              <a:cxnLst/>
              <a:rect l="l" t="t" r="r" b="b"/>
              <a:pathLst>
                <a:path w="5167630" h="5203190">
                  <a:moveTo>
                    <a:pt x="2316467" y="0"/>
                  </a:moveTo>
                  <a:lnTo>
                    <a:pt x="1749031" y="328917"/>
                  </a:lnTo>
                  <a:lnTo>
                    <a:pt x="1743430" y="329133"/>
                  </a:lnTo>
                  <a:lnTo>
                    <a:pt x="1730730" y="339686"/>
                  </a:lnTo>
                  <a:lnTo>
                    <a:pt x="1650010" y="379146"/>
                  </a:lnTo>
                  <a:lnTo>
                    <a:pt x="1590895" y="399092"/>
                  </a:lnTo>
                  <a:lnTo>
                    <a:pt x="1530708" y="417342"/>
                  </a:lnTo>
                  <a:lnTo>
                    <a:pt x="1441627" y="443229"/>
                  </a:lnTo>
                  <a:lnTo>
                    <a:pt x="1369301" y="519429"/>
                  </a:lnTo>
                  <a:lnTo>
                    <a:pt x="774090" y="553008"/>
                  </a:lnTo>
                  <a:lnTo>
                    <a:pt x="500926" y="1581340"/>
                  </a:lnTo>
                  <a:lnTo>
                    <a:pt x="449262" y="1640966"/>
                  </a:lnTo>
                  <a:lnTo>
                    <a:pt x="444014" y="1677227"/>
                  </a:lnTo>
                  <a:lnTo>
                    <a:pt x="427625" y="1794428"/>
                  </a:lnTo>
                  <a:lnTo>
                    <a:pt x="417611" y="1861222"/>
                  </a:lnTo>
                  <a:lnTo>
                    <a:pt x="407134" y="1924047"/>
                  </a:lnTo>
                  <a:lnTo>
                    <a:pt x="396757" y="1975829"/>
                  </a:lnTo>
                  <a:lnTo>
                    <a:pt x="387045" y="2009495"/>
                  </a:lnTo>
                  <a:lnTo>
                    <a:pt x="0" y="3465766"/>
                  </a:lnTo>
                  <a:lnTo>
                    <a:pt x="499846" y="3790594"/>
                  </a:lnTo>
                  <a:lnTo>
                    <a:pt x="524814" y="3892842"/>
                  </a:lnTo>
                  <a:lnTo>
                    <a:pt x="548824" y="3918187"/>
                  </a:lnTo>
                  <a:lnTo>
                    <a:pt x="581638" y="3951752"/>
                  </a:lnTo>
                  <a:lnTo>
                    <a:pt x="619039" y="3990652"/>
                  </a:lnTo>
                  <a:lnTo>
                    <a:pt x="656811" y="4032002"/>
                  </a:lnTo>
                  <a:lnTo>
                    <a:pt x="690736" y="4072919"/>
                  </a:lnTo>
                  <a:lnTo>
                    <a:pt x="716596" y="4110517"/>
                  </a:lnTo>
                  <a:lnTo>
                    <a:pt x="730173" y="4141914"/>
                  </a:lnTo>
                  <a:lnTo>
                    <a:pt x="737318" y="4151310"/>
                  </a:lnTo>
                  <a:lnTo>
                    <a:pt x="778063" y="4218341"/>
                  </a:lnTo>
                  <a:lnTo>
                    <a:pt x="808226" y="4269778"/>
                  </a:lnTo>
                  <a:lnTo>
                    <a:pt x="842625" y="4329031"/>
                  </a:lnTo>
                  <a:lnTo>
                    <a:pt x="1018000" y="4634080"/>
                  </a:lnTo>
                  <a:lnTo>
                    <a:pt x="1057645" y="4702352"/>
                  </a:lnTo>
                  <a:lnTo>
                    <a:pt x="1064056" y="4712576"/>
                  </a:lnTo>
                  <a:lnTo>
                    <a:pt x="2906941" y="5202948"/>
                  </a:lnTo>
                  <a:lnTo>
                    <a:pt x="3474377" y="4873815"/>
                  </a:lnTo>
                  <a:lnTo>
                    <a:pt x="3479977" y="4873599"/>
                  </a:lnTo>
                  <a:lnTo>
                    <a:pt x="3523327" y="4844416"/>
                  </a:lnTo>
                  <a:lnTo>
                    <a:pt x="3572909" y="4824028"/>
                  </a:lnTo>
                  <a:lnTo>
                    <a:pt x="3632269" y="4803948"/>
                  </a:lnTo>
                  <a:lnTo>
                    <a:pt x="3692683" y="4785591"/>
                  </a:lnTo>
                  <a:lnTo>
                    <a:pt x="3781780" y="4759718"/>
                  </a:lnTo>
                  <a:lnTo>
                    <a:pt x="3916743" y="4617427"/>
                  </a:lnTo>
                  <a:lnTo>
                    <a:pt x="4073245" y="4526800"/>
                  </a:lnTo>
                  <a:lnTo>
                    <a:pt x="4505706" y="4437468"/>
                  </a:lnTo>
                  <a:lnTo>
                    <a:pt x="5167007" y="1949653"/>
                  </a:lnTo>
                  <a:lnTo>
                    <a:pt x="4835931" y="1657108"/>
                  </a:lnTo>
                  <a:lnTo>
                    <a:pt x="4745088" y="1500390"/>
                  </a:lnTo>
                  <a:lnTo>
                    <a:pt x="4698593" y="1309890"/>
                  </a:lnTo>
                  <a:lnTo>
                    <a:pt x="4674590" y="1284653"/>
                  </a:lnTo>
                  <a:lnTo>
                    <a:pt x="4641774" y="1251111"/>
                  </a:lnTo>
                  <a:lnTo>
                    <a:pt x="4604366" y="1212185"/>
                  </a:lnTo>
                  <a:lnTo>
                    <a:pt x="4566586" y="1170794"/>
                  </a:lnTo>
                  <a:lnTo>
                    <a:pt x="4532655" y="1129858"/>
                  </a:lnTo>
                  <a:lnTo>
                    <a:pt x="4506793" y="1092298"/>
                  </a:lnTo>
                  <a:lnTo>
                    <a:pt x="4493221" y="1061034"/>
                  </a:lnTo>
                  <a:lnTo>
                    <a:pt x="4488713" y="1058240"/>
                  </a:lnTo>
                  <a:lnTo>
                    <a:pt x="4159567" y="490372"/>
                  </a:lnTo>
                  <a:lnTo>
                    <a:pt x="2316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2195" y="1968922"/>
              <a:ext cx="3509733" cy="366252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A2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18</a:t>
            </a:fld>
            <a:endParaRPr spc="-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04566" y="1625473"/>
            <a:ext cx="3835115" cy="14026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sz="3000" b="1" dirty="0">
                <a:solidFill>
                  <a:srgbClr val="0084FF"/>
                </a:solidFill>
                <a:latin typeface="Arial"/>
                <a:cs typeface="Arial"/>
              </a:rPr>
              <a:t>Project </a:t>
            </a:r>
            <a:r>
              <a:rPr lang="en-US" sz="3000" b="1" dirty="0">
                <a:solidFill>
                  <a:srgbClr val="0084FF"/>
                </a:solidFill>
                <a:latin typeface="Arial"/>
                <a:cs typeface="Arial"/>
              </a:rPr>
              <a:t>Leads</a:t>
            </a:r>
            <a:endParaRPr sz="3000" b="1" dirty="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800"/>
              </a:spcBef>
            </a:pPr>
            <a:r>
              <a:rPr lang="en-GB" sz="2400" dirty="0">
                <a:latin typeface="Arial"/>
                <a:cs typeface="Arial"/>
              </a:rPr>
              <a:t>Dr Matt Williams</a:t>
            </a:r>
          </a:p>
          <a:p>
            <a:pPr marL="12700" marR="5080">
              <a:lnSpc>
                <a:spcPct val="105000"/>
              </a:lnSpc>
              <a:spcBef>
                <a:spcPts val="800"/>
              </a:spcBef>
            </a:pPr>
            <a:r>
              <a:rPr lang="en-GB" sz="2400" dirty="0">
                <a:latin typeface="Arial"/>
                <a:cs typeface="Arial"/>
              </a:rPr>
              <a:t>Dr Laura </a:t>
            </a:r>
            <a:r>
              <a:rPr lang="en-GB" sz="2400" err="1">
                <a:latin typeface="Arial"/>
                <a:cs typeface="Arial"/>
              </a:rPr>
              <a:t>Shemilt</a:t>
            </a:r>
            <a:endParaRPr lang="en-GB"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009" y="3326690"/>
            <a:ext cx="5408045" cy="1404408"/>
          </a:xfrm>
          <a:prstGeom prst="rect">
            <a:avLst/>
          </a:prstGeom>
        </p:spPr>
        <p:txBody>
          <a:bodyPr vert="horz" wrap="square" lIns="0" tIns="144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2200"/>
              </a:spcBef>
            </a:pPr>
            <a:r>
              <a:rPr lang="en-US" sz="3000" b="1" dirty="0">
                <a:solidFill>
                  <a:srgbClr val="0084FF"/>
                </a:solidFill>
                <a:latin typeface="Arial"/>
                <a:cs typeface="Arial"/>
              </a:rPr>
              <a:t>Co-leads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00430">
              <a:lnSpc>
                <a:spcPct val="105000"/>
              </a:lnSpc>
              <a:spcBef>
                <a:spcPts val="800"/>
              </a:spcBef>
            </a:pPr>
            <a:r>
              <a:rPr lang="en-US" sz="2400" dirty="0">
                <a:solidFill>
                  <a:srgbClr val="0A2133"/>
                </a:solidFill>
              </a:rPr>
              <a:t>Dr James Womack</a:t>
            </a:r>
            <a:endParaRPr lang="en-US" sz="2400">
              <a:solidFill>
                <a:srgbClr val="000000"/>
              </a:solidFill>
            </a:endParaRPr>
          </a:p>
          <a:p>
            <a:pPr marL="12700" marR="900430">
              <a:lnSpc>
                <a:spcPct val="105000"/>
              </a:lnSpc>
              <a:spcBef>
                <a:spcPts val="800"/>
              </a:spcBef>
            </a:pPr>
            <a:r>
              <a:rPr lang="en-US" sz="2400" dirty="0">
                <a:solidFill>
                  <a:srgbClr val="0A2133"/>
                </a:solidFill>
              </a:rPr>
              <a:t>Dr Wahab </a:t>
            </a:r>
            <a:r>
              <a:rPr lang="en-US" sz="2400" err="1">
                <a:solidFill>
                  <a:srgbClr val="0A2133"/>
                </a:solidFill>
              </a:rPr>
              <a:t>Kawafi</a:t>
            </a:r>
            <a:endParaRPr sz="2400" err="1"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5826633" y="1625473"/>
            <a:ext cx="5395590" cy="167584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Project </a:t>
            </a:r>
            <a:r>
              <a:rPr lang="en-US" dirty="0">
                <a:latin typeface="Arial"/>
                <a:cs typeface="Arial"/>
              </a:rPr>
              <a:t>Team Members</a:t>
            </a:r>
            <a:endParaRPr dirty="0">
              <a:latin typeface="Arial"/>
              <a:cs typeface="Arial"/>
            </a:endParaRPr>
          </a:p>
          <a:p>
            <a:pPr marL="12700" marR="424815">
              <a:lnSpc>
                <a:spcPct val="105000"/>
              </a:lnSpc>
              <a:spcBef>
                <a:spcPts val="80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Dr Piper Fowler-Wright</a:t>
            </a:r>
          </a:p>
          <a:p>
            <a:pPr marL="12700" marR="424815">
              <a:lnSpc>
                <a:spcPct val="105000"/>
              </a:lnSpc>
              <a:spcBef>
                <a:spcPts val="80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Dr Elaine Ho</a:t>
            </a:r>
            <a:endParaRPr lang="en-US" sz="2400" dirty="0"/>
          </a:p>
          <a:p>
            <a:pPr algn="l"/>
            <a:endParaRPr lang="en-US" sz="1600" b="0">
              <a:solidFill>
                <a:srgbClr val="0A2133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4566" y="545233"/>
            <a:ext cx="487443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Project team</a:t>
            </a:r>
          </a:p>
        </p:txBody>
      </p:sp>
      <p:sp>
        <p:nvSpPr>
          <p:cNvPr id="14" name="object 1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71EB13-0AD4-EC2A-1E4A-457A3E89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160" y="3765555"/>
            <a:ext cx="447473" cy="5189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7438395-9F27-07DB-B2F1-44495EB7D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6268" y="2672573"/>
            <a:ext cx="438753" cy="35655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E9BF815-3AE7-39C0-1717-A6D810DB8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2842" y="4278625"/>
            <a:ext cx="447473" cy="51895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0CF08BE-A2C6-09DB-5C68-C86B92C6A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2897" y="2062331"/>
            <a:ext cx="447473" cy="51895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0EA447B-8C3F-C1D5-64A2-49BAC546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9412" y="2149294"/>
            <a:ext cx="438753" cy="35655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459E51C-B060-8321-3BBF-AD7DBD38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9468" y="2672608"/>
            <a:ext cx="438753" cy="3565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Background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</a:t>
            </a:fld>
            <a:endParaRPr spc="-2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6398AF-B7A7-F652-7CF8-A806938E0EA2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Dubai"/>
                <a:cs typeface="Dubai"/>
              </a:rPr>
              <a:t>In the AIRR projects, we made good progress on federating user identities and project allocation</a:t>
            </a:r>
          </a:p>
          <a:p>
            <a:r>
              <a:rPr lang="en-GB" dirty="0">
                <a:latin typeface="Dubai"/>
                <a:cs typeface="Dubai"/>
              </a:rPr>
              <a:t>Within each system, users have internal identities</a:t>
            </a:r>
          </a:p>
          <a:p>
            <a:r>
              <a:rPr lang="en-GB" dirty="0">
                <a:latin typeface="Dubai"/>
                <a:cs typeface="Dubai"/>
              </a:rPr>
              <a:t>Data movement is an area where a shared concept of identity (and access) will benefit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EC2B13-BE5F-6C94-B709-D7C327C5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3FE284-403B-BEBB-BCA6-675537FCD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Challenges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D3697AD-EC86-E245-F47A-55A2882C362D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2B6FFC6-4DB7-CACC-1AA0-7D28EFEF065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</a:t>
            </a:fld>
            <a:endParaRPr spc="-2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E78601-F38F-E1DB-D878-A8090C3D1C44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Dubai"/>
                <a:cs typeface="Dubai"/>
              </a:rPr>
              <a:t>There are many different technologies for data movement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Each site will need to be able to maintain technical sovereignty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But we need </a:t>
            </a:r>
            <a:r>
              <a:rPr lang="en-GB" i="1" dirty="0">
                <a:latin typeface="Dubai"/>
                <a:cs typeface="Dubai"/>
              </a:rPr>
              <a:t>interoperability</a:t>
            </a:r>
            <a:r>
              <a:rPr lang="en-GB" dirty="0">
                <a:latin typeface="Dubai"/>
                <a:cs typeface="Dubai"/>
              </a:rPr>
              <a:t> between sites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We need a way for sites to communicate in a common way, about common concepts (e.g. identities)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Empower users on systems to integrate their own technology into a common protocol</a:t>
            </a:r>
          </a:p>
          <a:p>
            <a:endParaRPr lang="en-GB" dirty="0">
              <a:latin typeface="Dubai"/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319254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F696CA-EDCD-62F6-EE2B-092742A2F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2C718D-C9A1-04AB-702E-0EC27DFC9D19}"/>
              </a:ext>
            </a:extLst>
          </p:cNvPr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24F02CA-9D81-BC0E-93E5-6D6808FC6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300" y="2375027"/>
            <a:ext cx="9055100" cy="1265090"/>
          </a:xfrm>
          <a:prstGeom prst="rect">
            <a:avLst/>
          </a:prstGeom>
        </p:spPr>
        <p:txBody>
          <a:bodyPr vert="horz" wrap="square" lIns="0" tIns="84455" rIns="0" bIns="0" rtlCol="0" anchor="t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lang="en-US" sz="4250" dirty="0">
                <a:solidFill>
                  <a:srgbClr val="00FFB0"/>
                </a:solidFill>
                <a:latin typeface="Arial"/>
                <a:cs typeface="Arial"/>
              </a:rPr>
              <a:t>Shared protocols,</a:t>
            </a:r>
            <a:br>
              <a:rPr lang="en-US" sz="4250" dirty="0">
                <a:solidFill>
                  <a:srgbClr val="00FFB0"/>
                </a:solidFill>
                <a:latin typeface="Arial"/>
                <a:cs typeface="Arial"/>
              </a:rPr>
            </a:br>
            <a:r>
              <a:rPr lang="en-US" sz="4250" dirty="0">
                <a:solidFill>
                  <a:srgbClr val="00FFB0"/>
                </a:solidFill>
                <a:latin typeface="Arial"/>
                <a:cs typeface="Arial"/>
              </a:rPr>
              <a:t>not shared technology</a:t>
            </a:r>
            <a:endParaRPr lang="en-US" dirty="0" err="1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46EB47D-035F-1446-DC4F-14F163E1BCB5}"/>
              </a:ext>
            </a:extLst>
          </p:cNvPr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BF6787B-FF28-C8D3-B69A-77E0986794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5</a:t>
            </a:fld>
            <a:endParaRPr spc="-2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2F2EEF-E70F-D22D-A47A-0CECC8E6B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8D6B53-C596-AE55-0AC9-211BC14E8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spcBef>
                <a:spcPts val="100"/>
              </a:spcBef>
            </a:pPr>
            <a:r>
              <a:rPr lang="en-US">
                <a:latin typeface="Arial"/>
                <a:cs typeface="Arial"/>
              </a:rPr>
              <a:t>Who are involved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1570D10-618D-17E6-3A39-A5B80E89D7F4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B229B86-37A1-F6F0-8CE5-79C26F1E893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399BE1-927B-36B1-45F0-5585E196A702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latin typeface="Dubai"/>
                <a:cs typeface="Dubai"/>
              </a:rPr>
              <a:t>BriCS</a:t>
            </a:r>
            <a:r>
              <a:rPr lang="en-GB" dirty="0">
                <a:latin typeface="Dubai"/>
                <a:cs typeface="Dubai"/>
              </a:rPr>
              <a:t> + RFI are leading this project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Site operators</a:t>
            </a:r>
            <a:endParaRPr lang="en-US" dirty="0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They will be the ones running (at least part of) the stack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Data owners</a:t>
            </a:r>
            <a:endParaRPr lang="en-US" dirty="0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They will care about access control and identity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Researchers/RSEs</a:t>
            </a:r>
            <a:endParaRPr lang="en-US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Moving data, or running data movement platforms behind the API</a:t>
            </a:r>
            <a:endParaRPr lang="en-US" dirty="0">
              <a:latin typeface="Dubai"/>
              <a:cs typeface="Dubai"/>
            </a:endParaRPr>
          </a:p>
          <a:p>
            <a:endParaRPr lang="en-GB" dirty="0">
              <a:latin typeface="Dubai"/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312792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8C05C8-0B83-249D-D65F-E647DC6B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248661-42B4-19F9-0C68-E0C2518319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Project steps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6CF4D2-CC62-F5B8-28FF-F2BE41B13D02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B123633-00AF-CCC4-5A20-B7C9DF03F6B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7</a:t>
            </a:fld>
            <a:endParaRPr spc="-2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EE95D5-B405-0C40-938C-1611F1627158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Dubai"/>
                <a:cs typeface="Dubai"/>
              </a:rPr>
              <a:t>Survey</a:t>
            </a:r>
            <a:endParaRPr lang="en-US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Software landscape review</a:t>
            </a:r>
            <a:endParaRPr lang="en-US" dirty="0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User requirements gathering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Evaluate</a:t>
            </a:r>
            <a:endParaRPr lang="en-US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Test installation of </a:t>
            </a:r>
            <a:r>
              <a:rPr lang="en-GB" dirty="0" err="1">
                <a:latin typeface="Dubai"/>
                <a:cs typeface="Dubai"/>
              </a:rPr>
              <a:t>FirecREST</a:t>
            </a:r>
            <a:r>
              <a:rPr lang="en-GB" dirty="0">
                <a:latin typeface="Dubai"/>
                <a:cs typeface="Dubai"/>
              </a:rPr>
              <a:t> as an API</a:t>
            </a:r>
            <a:endParaRPr lang="en-US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Test integration of movement technologies (Globus?, FTS3?)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Communicate</a:t>
            </a:r>
            <a:endParaRPr lang="en-US">
              <a:latin typeface="Dubai"/>
              <a:cs typeface="Duba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>
                <a:latin typeface="Dubai"/>
                <a:cs typeface="Dubai"/>
              </a:rPr>
              <a:t>Workshops and reports</a:t>
            </a:r>
            <a:endParaRPr lang="en-US" dirty="0">
              <a:latin typeface="Dubai"/>
              <a:cs typeface="Dubai"/>
            </a:endParaRPr>
          </a:p>
          <a:p>
            <a:endParaRPr lang="en-GB" dirty="0">
              <a:latin typeface="Dubai"/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199707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B4EB8CB-1528-D582-86CB-9EDE0691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2AFA07-EF85-FBA7-523B-0CD605CA0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93576"/>
            <a:ext cx="9555938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Future work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784898A-CDA8-FDD4-B015-8A2183DBB21A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07AD2D5-3855-C306-8E89-16235AA331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8</a:t>
            </a:fld>
            <a:endParaRPr spc="-2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663CBB-D02B-39EF-F691-87A5345D615A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Dubai"/>
                <a:cs typeface="Dubai"/>
              </a:rPr>
              <a:t>We expect that no one technology will fit all the requirements that we find.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Work may then be needed to adapt, extend or replace them for future production use.</a:t>
            </a:r>
            <a:endParaRPr lang="en-US" dirty="0">
              <a:latin typeface="Dubai"/>
              <a:cs typeface="Dubai"/>
            </a:endParaRPr>
          </a:p>
          <a:p>
            <a:endParaRPr lang="en-GB" dirty="0">
              <a:latin typeface="Dubai"/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366870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2936CB-C575-730C-B1BB-5F208C57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BB6D32B-7CBF-FDFC-EE46-C6B324BE5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93576"/>
            <a:ext cx="9555938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Roadmap contributions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06420C0-13A0-53ED-7EAB-36494ADBAD00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0586629-D78E-274D-910F-B4DFE4C534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9</a:t>
            </a:fld>
            <a:endParaRPr spc="-2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DFC8-FACB-D794-CF1C-2B5533490804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Dubai"/>
                <a:cs typeface="Dubai"/>
              </a:rPr>
              <a:t>A landscape review of the current state of data movement technologies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A reference architecture for a federated data movement component/API</a:t>
            </a:r>
            <a:endParaRPr lang="en-US" dirty="0">
              <a:latin typeface="Dubai"/>
              <a:cs typeface="Dubai"/>
            </a:endParaRPr>
          </a:p>
          <a:p>
            <a:r>
              <a:rPr lang="en-GB" dirty="0">
                <a:latin typeface="Dubai"/>
                <a:cs typeface="Dubai"/>
              </a:rPr>
              <a:t>An understanding of the work needed to fund a full implementation of federated data movement for national DRI</a:t>
            </a:r>
            <a:endParaRPr lang="en-US" dirty="0">
              <a:latin typeface="Dubai"/>
              <a:cs typeface="Dubai"/>
            </a:endParaRPr>
          </a:p>
          <a:p>
            <a:endParaRPr lang="en-GB" dirty="0">
              <a:latin typeface="Dubai"/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61450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a873fc-cbcc-4ad9-878b-b6b8d62d6810">
      <Terms xmlns="http://schemas.microsoft.com/office/infopath/2007/PartnerControls"/>
    </lcf76f155ced4ddcb4097134ff3c332f>
    <TaxCatchAll xmlns="6a71f520-5911-480e-be0c-56a35f01c597" xsi:nil="true"/>
    <SharedWithUsers xmlns="6a71f520-5911-480e-be0c-56a35f01c59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8E9FA99F55E409DC1D4C1C9295841" ma:contentTypeVersion="16" ma:contentTypeDescription="Create a new document." ma:contentTypeScope="" ma:versionID="af74058b4ddc4df530613ef03b8f5094">
  <xsd:schema xmlns:xsd="http://www.w3.org/2001/XMLSchema" xmlns:xs="http://www.w3.org/2001/XMLSchema" xmlns:p="http://schemas.microsoft.com/office/2006/metadata/properties" xmlns:ns2="3aa873fc-cbcc-4ad9-878b-b6b8d62d6810" xmlns:ns3="6a71f520-5911-480e-be0c-56a35f01c597" targetNamespace="http://schemas.microsoft.com/office/2006/metadata/properties" ma:root="true" ma:fieldsID="89cbac6d2976d334b1fbc76ad41442a8" ns2:_="" ns3:_="">
    <xsd:import namespace="3aa873fc-cbcc-4ad9-878b-b6b8d62d6810"/>
    <xsd:import namespace="6a71f520-5911-480e-be0c-56a35f01c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873fc-cbcc-4ad9-878b-b6b8d62d6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f520-5911-480e-be0c-56a35f01c5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2c8cab-7a46-43c5-9857-f8295e38879d}" ma:internalName="TaxCatchAll" ma:showField="CatchAllData" ma:web="6a71f520-5911-480e-be0c-56a35f01c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02E06-B9E7-4369-AD05-E6294E2F3E53}">
  <ds:schemaRefs>
    <ds:schemaRef ds:uri="4bb4aeec-add5-4ba1-8402-e130d868f769"/>
    <ds:schemaRef ds:uri="789cbe56-bb35-4348-98d2-0851102f5f04"/>
    <ds:schemaRef ds:uri="http://schemas.microsoft.com/office/2006/metadata/properties"/>
    <ds:schemaRef ds:uri="http://schemas.microsoft.com/office/infopath/2007/PartnerControls"/>
    <ds:schemaRef ds:uri="3aa873fc-cbcc-4ad9-878b-b6b8d62d6810"/>
    <ds:schemaRef ds:uri="6a71f520-5911-480e-be0c-56a35f01c597"/>
  </ds:schemaRefs>
</ds:datastoreItem>
</file>

<file path=customXml/itemProps2.xml><?xml version="1.0" encoding="utf-8"?>
<ds:datastoreItem xmlns:ds="http://schemas.openxmlformats.org/officeDocument/2006/customXml" ds:itemID="{0F794495-C2DA-43C0-A0CA-90C3E51C2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E7269-8418-40E6-83E0-22B9003CC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873fc-cbcc-4ad9-878b-b6b8d62d6810"/>
    <ds:schemaRef ds:uri="6a71f520-5911-480e-be0c-56a35f01c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Office PowerPoint</Application>
  <PresentationFormat>Custom</PresentationFormat>
  <Paragraphs>51</Paragraphs>
  <Slides>18</Slides>
  <Notes>3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Project team</vt:lpstr>
      <vt:lpstr>Background</vt:lpstr>
      <vt:lpstr>Challenges</vt:lpstr>
      <vt:lpstr>Shared protocols, not shared technology</vt:lpstr>
      <vt:lpstr>Who are involved</vt:lpstr>
      <vt:lpstr>Project steps</vt:lpstr>
      <vt:lpstr>Future work</vt:lpstr>
      <vt:lpstr>Roadmap contributions</vt:lpstr>
      <vt:lpstr>PowerPoint Presentation</vt:lpstr>
      <vt:lpstr>Heading</vt:lpstr>
      <vt:lpstr>Heading</vt:lpstr>
      <vt:lpstr>Quote or key statement to come peratene quam ipsaepudam incto molecto quae derempo restio.</vt:lpstr>
      <vt:lpstr>PowerPoint Presentation</vt:lpstr>
      <vt:lpstr>Heading</vt:lpstr>
      <vt:lpstr>Quote or key statement to come peratene quam ipsaepudam incto molecto quae derempo restio.</vt:lpstr>
      <vt:lpstr>Text &amp; image slide</vt:lpstr>
      <vt:lpstr>Text &amp; image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Gemma Hopton</cp:lastModifiedBy>
  <cp:revision>176</cp:revision>
  <dcterms:created xsi:type="dcterms:W3CDTF">2025-07-17T14:47:45Z</dcterms:created>
  <dcterms:modified xsi:type="dcterms:W3CDTF">2025-09-19T16:54:38Z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0x01010014A8E9FA99F55E409DC1D4C1C9295841</vt:lpwstr>
  </property>
  <property fmtid="{D5CDD505-2E9C-101B-9397-08002B2CF9AE}" pid="7" name="MediaServiceImageTags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