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7" r:id="rId5"/>
    <p:sldId id="266" r:id="rId6"/>
    <p:sldId id="282" r:id="rId7"/>
    <p:sldId id="280" r:id="rId8"/>
    <p:sldId id="276" r:id="rId9"/>
    <p:sldId id="281" r:id="rId10"/>
    <p:sldId id="271" r:id="rId11"/>
  </p:sldIdLst>
  <p:sldSz cx="12496800" cy="7035800"/>
  <p:notesSz cx="12496800" cy="70358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4303" userDrawn="1">
          <p15:clr>
            <a:srgbClr val="A4A3A4"/>
          </p15:clr>
        </p15:guide>
        <p15:guide id="2" pos="375" userDrawn="1">
          <p15:clr>
            <a:srgbClr val="A4A3A4"/>
          </p15:clr>
        </p15:guide>
        <p15:guide id="3" orient="horz" pos="13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C3C5"/>
    <a:srgbClr val="112339"/>
    <a:srgbClr val="FFFBF7"/>
    <a:srgbClr val="FEF9F8"/>
    <a:srgbClr val="0A2033"/>
    <a:srgbClr val="FF5B2B"/>
    <a:srgbClr val="00F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EE7B25-DB52-042F-ECEF-3D24AC8E8244}" v="197" dt="2025-08-21T12:47:53.51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3"/>
    <p:restoredTop sz="96181"/>
  </p:normalViewPr>
  <p:slideViewPr>
    <p:cSldViewPr snapToGrid="0">
      <p:cViewPr varScale="1">
        <p:scale>
          <a:sx n="66" d="100"/>
          <a:sy n="66" d="100"/>
        </p:scale>
        <p:origin x="1392" y="62"/>
      </p:cViewPr>
      <p:guideLst>
        <p:guide orient="horz" pos="4303"/>
        <p:guide pos="375"/>
        <p:guide orient="horz" pos="13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078663" y="0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B719F-4E05-C14F-8F67-D35AD6B52A18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38613" y="879475"/>
            <a:ext cx="4219575" cy="2374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49363" y="3386138"/>
            <a:ext cx="9998075" cy="277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83375"/>
            <a:ext cx="5414963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78663" y="6683375"/>
            <a:ext cx="5414962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459B3-D411-C642-B47A-BC57C77ED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01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53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95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DA12B-AC59-B7AF-2D9B-523BDA5C5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AF8402-3918-870E-F381-F32A1A6433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D13CE-EA87-9D28-E706-9CA7EEE53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A1BB6-534F-D5E6-BE66-8C26530A1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3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275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6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CTA – Call To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A459B3-D411-C642-B47A-BC57C77ED6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8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7260" y="2181098"/>
            <a:ext cx="1062228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74520" y="3940048"/>
            <a:ext cx="8747760" cy="175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6" userDrawn="1">
          <p15:clr>
            <a:srgbClr val="FBAE40"/>
          </p15:clr>
        </p15:guide>
        <p15:guide id="2" pos="393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4840" y="1618234"/>
            <a:ext cx="5436108" cy="46436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292833" y="1321173"/>
            <a:ext cx="357695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767" y="373757"/>
            <a:ext cx="5611667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0A2133"/>
                </a:solidFill>
                <a:latin typeface="Readex Pro Medium"/>
                <a:cs typeface="Readex Pr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5299" y="2673076"/>
            <a:ext cx="5171440" cy="175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A21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248912" y="6543294"/>
            <a:ext cx="3998976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24840" y="6543294"/>
            <a:ext cx="2874264" cy="351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080106" y="6604000"/>
            <a:ext cx="226695" cy="226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‹#›</a:t>
            </a:fld>
            <a:endParaRPr spc="-2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b="1" i="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496800" cy="7035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8700" y="2565400"/>
            <a:ext cx="6868795" cy="3260508"/>
          </a:xfrm>
          <a:prstGeom prst="rect">
            <a:avLst/>
          </a:prstGeom>
        </p:spPr>
        <p:txBody>
          <a:bodyPr vert="horz" wrap="square" lIns="0" tIns="173355" rIns="0" bIns="0" rtlCol="0" anchor="t">
            <a:spAutoFit/>
          </a:bodyPr>
          <a:lstStyle/>
          <a:p>
            <a:pPr marL="12700" marR="5080">
              <a:lnSpc>
                <a:spcPts val="6680"/>
              </a:lnSpc>
              <a:spcBef>
                <a:spcPts val="1365"/>
              </a:spcBef>
            </a:pPr>
            <a:r>
              <a:rPr lang="en-GB" sz="6600" b="1" dirty="0">
                <a:solidFill>
                  <a:srgbClr val="59AFFF"/>
                </a:solidFill>
                <a:latin typeface="Arial"/>
                <a:cs typeface="Arial"/>
              </a:rPr>
              <a:t>UKRI Research data landscape survey</a:t>
            </a:r>
            <a:endParaRPr sz="6600" b="1" dirty="0">
              <a:solidFill>
                <a:srgbClr val="59AFFF"/>
              </a:solidFill>
              <a:latin typeface="Arial"/>
              <a:cs typeface="Arial"/>
            </a:endParaRPr>
          </a:p>
          <a:p>
            <a:pPr marL="70485">
              <a:lnSpc>
                <a:spcPct val="100000"/>
              </a:lnSpc>
              <a:spcBef>
                <a:spcPts val="940"/>
              </a:spcBef>
            </a:pPr>
            <a:r>
              <a:rPr lang="en-US" sz="2550" b="1" dirty="0">
                <a:solidFill>
                  <a:srgbClr val="FFFFFF"/>
                </a:solidFill>
                <a:latin typeface="Arial"/>
                <a:cs typeface="Arial"/>
              </a:rPr>
              <a:t>Mario Antonioletti</a:t>
            </a:r>
            <a:endParaRPr sz="25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C652D2-1174-F08A-50F6-7AFB6030A867}"/>
              </a:ext>
            </a:extLst>
          </p:cNvPr>
          <p:cNvGrpSpPr/>
          <p:nvPr/>
        </p:nvGrpSpPr>
        <p:grpSpPr>
          <a:xfrm>
            <a:off x="11186109" y="5852109"/>
            <a:ext cx="752475" cy="746760"/>
            <a:chOff x="11186109" y="5852109"/>
            <a:chExt cx="752475" cy="746760"/>
          </a:xfrm>
        </p:grpSpPr>
        <p:sp>
          <p:nvSpPr>
            <p:cNvPr id="5" name="object 5"/>
            <p:cNvSpPr/>
            <p:nvPr/>
          </p:nvSpPr>
          <p:spPr>
            <a:xfrm>
              <a:off x="11186109" y="5852109"/>
              <a:ext cx="752475" cy="746760"/>
            </a:xfrm>
            <a:custGeom>
              <a:avLst/>
              <a:gdLst/>
              <a:ahLst/>
              <a:cxnLst/>
              <a:rect l="l" t="t" r="r" b="b"/>
              <a:pathLst>
                <a:path w="752475" h="746759">
                  <a:moveTo>
                    <a:pt x="751890" y="0"/>
                  </a:moveTo>
                  <a:lnTo>
                    <a:pt x="0" y="0"/>
                  </a:lnTo>
                  <a:lnTo>
                    <a:pt x="0" y="746239"/>
                  </a:lnTo>
                  <a:lnTo>
                    <a:pt x="751890" y="746239"/>
                  </a:lnTo>
                  <a:lnTo>
                    <a:pt x="7518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69584" y="5935586"/>
              <a:ext cx="582930" cy="582295"/>
            </a:xfrm>
            <a:custGeom>
              <a:avLst/>
              <a:gdLst/>
              <a:ahLst/>
              <a:cxnLst/>
              <a:rect l="l" t="t" r="r" b="b"/>
              <a:pathLst>
                <a:path w="582929" h="582295">
                  <a:moveTo>
                    <a:pt x="582333" y="0"/>
                  </a:moveTo>
                  <a:lnTo>
                    <a:pt x="495287" y="0"/>
                  </a:lnTo>
                  <a:lnTo>
                    <a:pt x="378205" y="124713"/>
                  </a:lnTo>
                  <a:lnTo>
                    <a:pt x="378205" y="0"/>
                  </a:lnTo>
                  <a:lnTo>
                    <a:pt x="209207" y="0"/>
                  </a:lnTo>
                  <a:lnTo>
                    <a:pt x="209207" y="165430"/>
                  </a:lnTo>
                  <a:lnTo>
                    <a:pt x="204602" y="188999"/>
                  </a:lnTo>
                  <a:lnTo>
                    <a:pt x="191838" y="206600"/>
                  </a:lnTo>
                  <a:lnTo>
                    <a:pt x="172490" y="217615"/>
                  </a:lnTo>
                  <a:lnTo>
                    <a:pt x="148132" y="221424"/>
                  </a:lnTo>
                  <a:lnTo>
                    <a:pt x="123768" y="217686"/>
                  </a:lnTo>
                  <a:lnTo>
                    <a:pt x="104416" y="206790"/>
                  </a:lnTo>
                  <a:lnTo>
                    <a:pt x="91650" y="189213"/>
                  </a:lnTo>
                  <a:lnTo>
                    <a:pt x="87045" y="165430"/>
                  </a:lnTo>
                  <a:lnTo>
                    <a:pt x="87045" y="0"/>
                  </a:lnTo>
                  <a:lnTo>
                    <a:pt x="0" y="0"/>
                  </a:lnTo>
                  <a:lnTo>
                    <a:pt x="0" y="166458"/>
                  </a:lnTo>
                  <a:lnTo>
                    <a:pt x="10451" y="216501"/>
                  </a:lnTo>
                  <a:lnTo>
                    <a:pt x="38560" y="254134"/>
                  </a:lnTo>
                  <a:lnTo>
                    <a:pt x="79456" y="278978"/>
                  </a:lnTo>
                  <a:lnTo>
                    <a:pt x="128269" y="290652"/>
                  </a:lnTo>
                  <a:lnTo>
                    <a:pt x="0" y="290652"/>
                  </a:lnTo>
                  <a:lnTo>
                    <a:pt x="0" y="581825"/>
                  </a:lnTo>
                  <a:lnTo>
                    <a:pt x="87045" y="581825"/>
                  </a:lnTo>
                  <a:lnTo>
                    <a:pt x="87045" y="473913"/>
                  </a:lnTo>
                  <a:lnTo>
                    <a:pt x="125221" y="473913"/>
                  </a:lnTo>
                  <a:lnTo>
                    <a:pt x="205651" y="581825"/>
                  </a:lnTo>
                  <a:lnTo>
                    <a:pt x="582333" y="581825"/>
                  </a:lnTo>
                  <a:lnTo>
                    <a:pt x="582333" y="523290"/>
                  </a:lnTo>
                  <a:lnTo>
                    <a:pt x="480529" y="523290"/>
                  </a:lnTo>
                  <a:lnTo>
                    <a:pt x="480529" y="349707"/>
                  </a:lnTo>
                  <a:lnTo>
                    <a:pt x="582333" y="349707"/>
                  </a:lnTo>
                  <a:lnTo>
                    <a:pt x="582333" y="272846"/>
                  </a:lnTo>
                  <a:lnTo>
                    <a:pt x="457619" y="145072"/>
                  </a:lnTo>
                  <a:lnTo>
                    <a:pt x="582333" y="17818"/>
                  </a:lnTo>
                  <a:lnTo>
                    <a:pt x="582333" y="0"/>
                  </a:lnTo>
                  <a:close/>
                </a:path>
              </a:pathLst>
            </a:custGeom>
            <a:solidFill>
              <a:srgbClr val="1E1E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647792" y="6102038"/>
              <a:ext cx="117475" cy="125095"/>
            </a:xfrm>
            <a:custGeom>
              <a:avLst/>
              <a:gdLst/>
              <a:ahLst/>
              <a:cxnLst/>
              <a:rect l="l" t="t" r="r" b="b"/>
              <a:pathLst>
                <a:path w="117475" h="125095">
                  <a:moveTo>
                    <a:pt x="0" y="0"/>
                  </a:moveTo>
                  <a:lnTo>
                    <a:pt x="0" y="124713"/>
                  </a:lnTo>
                  <a:lnTo>
                    <a:pt x="117081" y="124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56629" y="6137671"/>
              <a:ext cx="306437" cy="36192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A1EC69-6E19-C730-47FA-D35C330498B9}"/>
              </a:ext>
            </a:extLst>
          </p:cNvPr>
          <p:cNvGrpSpPr/>
          <p:nvPr/>
        </p:nvGrpSpPr>
        <p:grpSpPr>
          <a:xfrm>
            <a:off x="614437" y="532902"/>
            <a:ext cx="4189863" cy="1079532"/>
            <a:chOff x="614437" y="532902"/>
            <a:chExt cx="4189863" cy="10795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C1C438-D79D-E757-9882-9AF5CCC45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08700" y="622300"/>
              <a:ext cx="2895600" cy="8763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81CC5BA-04E2-17A2-6031-8DFBC4B13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4437" y="532902"/>
              <a:ext cx="1070610" cy="107953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5BDD535-3567-FC39-0A82-37CC60871BBC}"/>
              </a:ext>
            </a:extLst>
          </p:cNvPr>
          <p:cNvSpPr txBox="1"/>
          <p:nvPr/>
        </p:nvSpPr>
        <p:spPr>
          <a:xfrm>
            <a:off x="8854091" y="748625"/>
            <a:ext cx="307920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Autumn Conference </a:t>
            </a:r>
            <a:endParaRPr lang="en-US" sz="2000">
              <a:solidFill>
                <a:schemeClr val="bg1"/>
              </a:solidFill>
            </a:endParaRPr>
          </a:p>
          <a:p>
            <a:pPr algn="r"/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22-23 September 2025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 descr="A pair of black circles&#10;&#10;AI-generated content may be incorrect.">
            <a:extLst>
              <a:ext uri="{FF2B5EF4-FFF2-40B4-BE49-F238E27FC236}">
                <a16:creationId xmlns:a16="http://schemas.microsoft.com/office/drawing/2014/main" id="{DA30009A-8AA3-7367-6CED-0A2938FBF6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92" y="6053398"/>
            <a:ext cx="1920658" cy="505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79247E8-DB9E-4266-035C-8F0261A2F855}"/>
              </a:ext>
            </a:extLst>
          </p:cNvPr>
          <p:cNvGrpSpPr/>
          <p:nvPr/>
        </p:nvGrpSpPr>
        <p:grpSpPr>
          <a:xfrm>
            <a:off x="6940554" y="1474839"/>
            <a:ext cx="3925595" cy="3187700"/>
            <a:chOff x="221948" y="4301939"/>
            <a:chExt cx="3925595" cy="3187700"/>
          </a:xfrm>
        </p:grpSpPr>
        <p:pic>
          <p:nvPicPr>
            <p:cNvPr id="1032" name="Picture 8" descr="Prof Neil Chue Hong | EPCC">
              <a:extLst>
                <a:ext uri="{FF2B5EF4-FFF2-40B4-BE49-F238E27FC236}">
                  <a16:creationId xmlns:a16="http://schemas.microsoft.com/office/drawing/2014/main" id="{ACA6E29E-F83A-EF0F-A77B-7489F63863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787" t="-36982" r="-28787" b="-36982"/>
            <a:stretch>
              <a:fillRect/>
            </a:stretch>
          </p:blipFill>
          <p:spPr bwMode="auto">
            <a:xfrm>
              <a:off x="221948" y="4301939"/>
              <a:ext cx="2552700" cy="318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AB3C4C-F0FE-B147-7CE9-02AAAC37B9D6}"/>
                </a:ext>
              </a:extLst>
            </p:cNvPr>
            <p:cNvSpPr txBox="1"/>
            <p:nvPr/>
          </p:nvSpPr>
          <p:spPr>
            <a:xfrm>
              <a:off x="2334226" y="6549277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Neil Chue Hong</a:t>
              </a:r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5932" y="1619739"/>
            <a:ext cx="4486723" cy="4488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ts val="3400"/>
              </a:lnSpc>
              <a:spcBef>
                <a:spcPts val="100"/>
              </a:spcBef>
            </a:pPr>
            <a:r>
              <a:rPr lang="en-GB" sz="3000" b="1" dirty="0">
                <a:solidFill>
                  <a:srgbClr val="0084FF"/>
                </a:solidFill>
                <a:latin typeface="Arial"/>
                <a:cs typeface="Arial"/>
              </a:rPr>
              <a:t>Principal Investigator</a:t>
            </a:r>
            <a:endParaRPr lang="en-US" sz="3000" b="1" dirty="0">
              <a:solidFill>
                <a:srgbClr val="0084FF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86512" y="1586153"/>
            <a:ext cx="3125112" cy="450557"/>
          </a:xfrm>
          <a:prstGeom prst="rect">
            <a:avLst/>
          </a:prstGeom>
        </p:spPr>
        <p:txBody>
          <a:bodyPr vert="horz" wrap="square" lIns="0" tIns="14400" rIns="0" bIns="0" rtlCol="0" anchor="t">
            <a:spAutoFit/>
          </a:bodyPr>
          <a:lstStyle/>
          <a:p>
            <a:pPr marL="12700">
              <a:lnSpc>
                <a:spcPts val="3400"/>
              </a:lnSpc>
              <a:spcBef>
                <a:spcPts val="2200"/>
              </a:spcBef>
            </a:pPr>
            <a:r>
              <a:rPr lang="en-US" sz="3000" b="1" dirty="0">
                <a:solidFill>
                  <a:srgbClr val="0084FF"/>
                </a:solidFill>
                <a:latin typeface="Arial"/>
                <a:cs typeface="Arial"/>
              </a:rPr>
              <a:t>Project Advisor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sz="half" idx="3"/>
          </p:nvPr>
        </p:nvSpPr>
        <p:spPr>
          <a:xfrm>
            <a:off x="3112139" y="4296483"/>
            <a:ext cx="5353809" cy="4488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1144270">
              <a:lnSpc>
                <a:spcPts val="34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Project </a:t>
            </a:r>
            <a:r>
              <a:rPr lang="en-US" dirty="0">
                <a:latin typeface="Arial"/>
                <a:cs typeface="Arial"/>
              </a:rPr>
              <a:t>Team Members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04566" y="545233"/>
            <a:ext cx="564383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The </a:t>
            </a:r>
            <a:r>
              <a:rPr dirty="0"/>
              <a:t>project team</a:t>
            </a:r>
          </a:p>
        </p:txBody>
      </p:sp>
      <p:sp>
        <p:nvSpPr>
          <p:cNvPr id="14" name="object 14"/>
          <p:cNvSpPr/>
          <p:nvPr/>
        </p:nvSpPr>
        <p:spPr>
          <a:xfrm>
            <a:off x="12022646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xfrm>
            <a:off x="12151668" y="6553896"/>
            <a:ext cx="226695" cy="204543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>
                <a:solidFill>
                  <a:schemeClr val="bg1"/>
                </a:solidFill>
              </a:rPr>
              <a:t>2</a:t>
            </a:fld>
            <a:endParaRPr spc="-25">
              <a:solidFill>
                <a:schemeClr val="bg1"/>
              </a:solidFill>
            </a:endParaRPr>
          </a:p>
        </p:txBody>
      </p:sp>
      <p:pic>
        <p:nvPicPr>
          <p:cNvPr id="1026" name="Picture 2" descr="Kieran Leach (@kieranleach) / X">
            <a:extLst>
              <a:ext uri="{FF2B5EF4-FFF2-40B4-BE49-F238E27FC236}">
                <a16:creationId xmlns:a16="http://schemas.microsoft.com/office/drawing/2014/main" id="{C5D4B5A6-A7F0-DCD1-AF2C-89D3C2F3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66" y="2128317"/>
            <a:ext cx="1831521" cy="183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B57D6E6-EEDA-0FEC-B4A3-25D5B94C0B21}"/>
              </a:ext>
            </a:extLst>
          </p:cNvPr>
          <p:cNvGrpSpPr/>
          <p:nvPr/>
        </p:nvGrpSpPr>
        <p:grpSpPr>
          <a:xfrm>
            <a:off x="6827773" y="4222143"/>
            <a:ext cx="3492274" cy="3259116"/>
            <a:chOff x="5294246" y="3959004"/>
            <a:chExt cx="3492274" cy="3259116"/>
          </a:xfrm>
        </p:grpSpPr>
        <p:pic>
          <p:nvPicPr>
            <p:cNvPr id="1030" name="Picture 6" descr="Clair Barrass | EPCC">
              <a:extLst>
                <a:ext uri="{FF2B5EF4-FFF2-40B4-BE49-F238E27FC236}">
                  <a16:creationId xmlns:a16="http://schemas.microsoft.com/office/drawing/2014/main" id="{38AC65EA-3EDB-E75B-AB9C-C5D7AC36AB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6474" t="-36982" r="-36474" b="-36982"/>
            <a:stretch>
              <a:fillRect/>
            </a:stretch>
          </p:blipFill>
          <p:spPr bwMode="auto">
            <a:xfrm>
              <a:off x="5294246" y="3959004"/>
              <a:ext cx="2552700" cy="32591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683EAC-9E07-E40C-B225-CECA57F179F4}"/>
                </a:ext>
              </a:extLst>
            </p:cNvPr>
            <p:cNvSpPr txBox="1"/>
            <p:nvPr/>
          </p:nvSpPr>
          <p:spPr>
            <a:xfrm>
              <a:off x="7268156" y="6252292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Clair Barrass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354CE06-CBEB-CD52-97FA-98998AF7420E}"/>
              </a:ext>
            </a:extLst>
          </p:cNvPr>
          <p:cNvGrpSpPr/>
          <p:nvPr/>
        </p:nvGrpSpPr>
        <p:grpSpPr>
          <a:xfrm>
            <a:off x="-216290" y="4091509"/>
            <a:ext cx="4248561" cy="3529450"/>
            <a:chOff x="4974315" y="1363023"/>
            <a:chExt cx="4248561" cy="3327400"/>
          </a:xfrm>
        </p:grpSpPr>
        <p:pic>
          <p:nvPicPr>
            <p:cNvPr id="1028" name="Picture 4" descr="Mario Antonioletti — The New Real">
              <a:extLst>
                <a:ext uri="{FF2B5EF4-FFF2-40B4-BE49-F238E27FC236}">
                  <a16:creationId xmlns:a16="http://schemas.microsoft.com/office/drawing/2014/main" id="{77D397E2-D387-FFB5-5BC1-A0D2BB1B4F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5833" t="-40794" r="-55731" b="-40794"/>
            <a:stretch>
              <a:fillRect/>
            </a:stretch>
          </p:blipFill>
          <p:spPr bwMode="auto">
            <a:xfrm>
              <a:off x="4974315" y="1363023"/>
              <a:ext cx="3015721" cy="332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1FE4A71-D103-296D-D6E2-2DF3C7EC6847}"/>
                </a:ext>
              </a:extLst>
            </p:cNvPr>
            <p:cNvSpPr txBox="1"/>
            <p:nvPr/>
          </p:nvSpPr>
          <p:spPr>
            <a:xfrm>
              <a:off x="7255671" y="3661088"/>
              <a:ext cx="19672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0" dirty="0">
                  <a:solidFill>
                    <a:srgbClr val="000000"/>
                  </a:solidFill>
                  <a:latin typeface="Arial"/>
                  <a:cs typeface="Arial"/>
                </a:rPr>
                <a:t>Mario Antonioletti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17BF17-8D77-9A27-5E24-AB03D88E1428}"/>
              </a:ext>
            </a:extLst>
          </p:cNvPr>
          <p:cNvSpPr txBox="1"/>
          <p:nvPr/>
        </p:nvSpPr>
        <p:spPr>
          <a:xfrm>
            <a:off x="2488259" y="3486197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/>
                <a:cs typeface="Arial"/>
              </a:rPr>
              <a:t>Kieran Leach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78980-5A0C-05F2-48FB-5CAE73BB5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5E2A52F-C4AD-BF97-8CE2-C8979A016B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Objectives</a:t>
            </a:r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5EE6884-A61A-05AD-AF5C-036628F92A45}"/>
              </a:ext>
            </a:extLst>
          </p:cNvPr>
          <p:cNvSpPr txBox="1"/>
          <p:nvPr/>
        </p:nvSpPr>
        <p:spPr>
          <a:xfrm>
            <a:off x="622228" y="1841500"/>
            <a:ext cx="10970774" cy="39626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0" marR="5080" indent="-514350">
              <a:lnSpc>
                <a:spcPts val="34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3000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 information about </a:t>
            </a: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UKRI research data</a:t>
            </a:r>
            <a:r>
              <a:rPr lang="en-GB" sz="3000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may be processed on </a:t>
            </a: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 services </a:t>
            </a:r>
            <a:r>
              <a:rPr lang="en-GB" sz="3000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stakeholders and future federation efforts; </a:t>
            </a:r>
            <a:br>
              <a:rPr lang="en-GB" sz="3000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3000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000" dirty="0">
              <a:solidFill>
                <a:srgbClr val="0084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050" marR="5080" indent="-514350">
              <a:lnSpc>
                <a:spcPts val="34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3000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</a:t>
            </a: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r>
              <a:rPr lang="en-GB" sz="3000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r>
              <a:rPr lang="en-GB" sz="3000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faced by </a:t>
            </a: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datasets holders </a:t>
            </a:r>
            <a:r>
              <a:rPr lang="en-GB" sz="3000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making use of </a:t>
            </a: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 services</a:t>
            </a:r>
            <a:r>
              <a:rPr lang="en-GB" sz="3000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support future federation efforts.</a:t>
            </a:r>
          </a:p>
          <a:p>
            <a:pPr marL="12700" marR="5080">
              <a:lnSpc>
                <a:spcPts val="3400"/>
              </a:lnSpc>
              <a:spcBef>
                <a:spcPts val="100"/>
              </a:spcBef>
            </a:pPr>
            <a:endParaRPr sz="3000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3EB7A75-72DB-DE83-B094-7DDCB72304B4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37057FB-D374-2386-E936-33D0AA1A1DD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3</a:t>
            </a:fld>
            <a:endParaRPr spc="-25"/>
          </a:p>
        </p:txBody>
      </p:sp>
    </p:spTree>
    <p:extLst>
      <p:ext uri="{BB962C8B-B14F-4D97-AF65-F5344CB8AC3E}">
        <p14:creationId xmlns:p14="http://schemas.microsoft.com/office/powerpoint/2010/main" val="203596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39DF2-13B4-E9B6-8AAB-B2A983EC1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2746FCC-C9FF-ED47-B535-E6CB40D30182}"/>
              </a:ext>
            </a:extLst>
          </p:cNvPr>
          <p:cNvSpPr/>
          <p:nvPr/>
        </p:nvSpPr>
        <p:spPr>
          <a:xfrm>
            <a:off x="31382" y="-1756"/>
            <a:ext cx="6248400" cy="7035800"/>
          </a:xfrm>
          <a:custGeom>
            <a:avLst/>
            <a:gdLst/>
            <a:ahLst/>
            <a:cxnLst/>
            <a:rect l="l" t="t" r="r" b="b"/>
            <a:pathLst>
              <a:path w="6248400" h="7035800">
                <a:moveTo>
                  <a:pt x="6248400" y="0"/>
                </a:moveTo>
                <a:lnTo>
                  <a:pt x="0" y="0"/>
                </a:lnTo>
                <a:lnTo>
                  <a:pt x="0" y="7035800"/>
                </a:lnTo>
                <a:lnTo>
                  <a:pt x="6248400" y="7035800"/>
                </a:lnTo>
                <a:lnTo>
                  <a:pt x="6248400" y="0"/>
                </a:lnTo>
                <a:close/>
              </a:path>
            </a:pathLst>
          </a:custGeom>
          <a:solidFill>
            <a:srgbClr val="112339"/>
          </a:solidFill>
        </p:spPr>
        <p:txBody>
          <a:bodyPr wrap="square" lIns="0" tIns="0" rIns="0" bIns="0" rtlCol="0"/>
          <a:lstStyle/>
          <a:p>
            <a:r>
              <a:rPr lang="en-GB" dirty="0"/>
              <a:t>.</a:t>
            </a:r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AF61FE5-6022-B4EA-6C45-FD17FC5EBE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 spc="-10" dirty="0">
                <a:solidFill>
                  <a:srgbClr val="FFFFFF"/>
                </a:solidFill>
              </a:rPr>
              <a:t>Methodology</a:t>
            </a:r>
            <a:endParaRPr spc="-10" dirty="0">
              <a:solidFill>
                <a:srgbClr val="FFFFFF"/>
              </a:solidFill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3696B6D2-7D43-51E6-AF04-584194C9D2ED}"/>
              </a:ext>
            </a:extLst>
          </p:cNvPr>
          <p:cNvSpPr txBox="1"/>
          <p:nvPr/>
        </p:nvSpPr>
        <p:spPr>
          <a:xfrm>
            <a:off x="622300" y="2370154"/>
            <a:ext cx="4653788" cy="185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100"/>
              </a:spcBef>
            </a:pP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 this by: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Desk research.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Survey UKRI data producers.</a:t>
            </a: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solidFill>
                  <a:schemeClr val="bg1"/>
                </a:solidFill>
                <a:latin typeface="Arial"/>
                <a:cs typeface="Arial"/>
              </a:rPr>
              <a:t>Interview key stake holders.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F37E911-9A96-D935-5452-578652BCE077}"/>
              </a:ext>
            </a:extLst>
          </p:cNvPr>
          <p:cNvSpPr txBox="1"/>
          <p:nvPr/>
        </p:nvSpPr>
        <p:spPr>
          <a:xfrm>
            <a:off x="7499350" y="2370154"/>
            <a:ext cx="4807451" cy="27347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100"/>
              </a:spcBef>
            </a:pP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be:</a:t>
            </a:r>
            <a:endParaRPr lang="en-GB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A </a:t>
            </a:r>
            <a:r>
              <a:rPr lang="en-GB" sz="2000" b="1" dirty="0">
                <a:latin typeface="Arial"/>
                <a:cs typeface="Arial"/>
              </a:rPr>
              <a:t>report</a:t>
            </a:r>
            <a:r>
              <a:rPr lang="en-GB" sz="2000" dirty="0">
                <a:latin typeface="Arial"/>
                <a:cs typeface="Arial"/>
              </a:rPr>
              <a:t> on the findings.</a:t>
            </a: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A </a:t>
            </a:r>
            <a:r>
              <a:rPr lang="en-GB" sz="2000" b="1" dirty="0">
                <a:latin typeface="Arial"/>
                <a:cs typeface="Arial"/>
              </a:rPr>
              <a:t>paper</a:t>
            </a:r>
            <a:r>
              <a:rPr lang="en-GB" sz="2000" dirty="0">
                <a:latin typeface="Arial"/>
                <a:cs typeface="Arial"/>
              </a:rPr>
              <a:t> derived from the report.</a:t>
            </a: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A </a:t>
            </a:r>
            <a:r>
              <a:rPr lang="en-GB" sz="2000" b="1" dirty="0">
                <a:latin typeface="Arial"/>
                <a:cs typeface="Arial"/>
              </a:rPr>
              <a:t>poster</a:t>
            </a:r>
            <a:r>
              <a:rPr lang="en-GB" sz="2000" dirty="0">
                <a:latin typeface="Arial"/>
                <a:cs typeface="Arial"/>
              </a:rPr>
              <a:t> for a future meeting.</a:t>
            </a: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Feed into the NFCS roadmap.</a:t>
            </a:r>
          </a:p>
          <a:p>
            <a:pPr marL="12700" marR="201295">
              <a:lnSpc>
                <a:spcPct val="105000"/>
              </a:lnSpc>
              <a:spcBef>
                <a:spcPts val="1600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5862F1E2-E02F-0A70-870A-C28D36C89B74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C4B87339-147D-01A5-423C-558A640A40A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4</a:t>
            </a:fld>
            <a:endParaRPr spc="-25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88C720C-C606-CCB8-2BF8-5781A2B6F949}"/>
              </a:ext>
            </a:extLst>
          </p:cNvPr>
          <p:cNvSpPr txBox="1">
            <a:spLocks/>
          </p:cNvSpPr>
          <p:nvPr/>
        </p:nvSpPr>
        <p:spPr>
          <a:xfrm>
            <a:off x="6468439" y="271062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>
            <a:lvl1pPr>
              <a:defRPr sz="4800" b="1" i="0">
                <a:solidFill>
                  <a:srgbClr val="0A213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99060">
              <a:spcBef>
                <a:spcPts val="100"/>
              </a:spcBef>
            </a:pPr>
            <a:r>
              <a:rPr lang="en-GB" spc="-10" dirty="0">
                <a:solidFill>
                  <a:srgbClr val="002060"/>
                </a:solidFill>
              </a:rPr>
              <a:t>Key outputs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46E6D1-386D-720D-BC4A-28B6A488B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467" y="4765183"/>
            <a:ext cx="2270617" cy="2270617"/>
          </a:xfrm>
          <a:prstGeom prst="rect">
            <a:avLst/>
          </a:prstGeom>
        </p:spPr>
      </p:pic>
      <p:pic>
        <p:nvPicPr>
          <p:cNvPr id="16" name="Picture 15" descr="Cartoon of a ruler&#10;&#10;AI-generated content may be incorrect.">
            <a:extLst>
              <a:ext uri="{FF2B5EF4-FFF2-40B4-BE49-F238E27FC236}">
                <a16:creationId xmlns:a16="http://schemas.microsoft.com/office/drawing/2014/main" id="{B07E8B9B-0FFB-8C82-2C33-D78CEFB1F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8022" y="4765182"/>
            <a:ext cx="1666222" cy="226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0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DC617-5649-9A71-D1B2-111BE1E8A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3A93E84-F16F-E821-98BD-991DF22004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Timeline</a:t>
            </a:r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1FB5A05-3199-8B7A-5BDD-4245DE423A4B}"/>
              </a:ext>
            </a:extLst>
          </p:cNvPr>
          <p:cNvSpPr txBox="1"/>
          <p:nvPr/>
        </p:nvSpPr>
        <p:spPr>
          <a:xfrm>
            <a:off x="668338" y="3377692"/>
            <a:ext cx="6692972" cy="2632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100"/>
              </a:spcBef>
            </a:pP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dates:</a:t>
            </a:r>
            <a:endParaRPr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Release of survey: </a:t>
            </a:r>
            <a:r>
              <a:rPr lang="en-GB" sz="2000" b="1" dirty="0">
                <a:latin typeface="Arial"/>
                <a:cs typeface="Arial"/>
              </a:rPr>
              <a:t>1</a:t>
            </a:r>
            <a:r>
              <a:rPr lang="en-GB" sz="2000" b="1" baseline="30000" dirty="0">
                <a:latin typeface="Arial"/>
                <a:cs typeface="Arial"/>
              </a:rPr>
              <a:t>st</a:t>
            </a:r>
            <a:r>
              <a:rPr lang="en-GB" sz="2000" b="1" dirty="0">
                <a:latin typeface="Arial"/>
                <a:cs typeface="Arial"/>
              </a:rPr>
              <a:t> November 2025.</a:t>
            </a: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Close of survey: 1</a:t>
            </a:r>
            <a:r>
              <a:rPr lang="en-GB" sz="2000" baseline="30000" dirty="0">
                <a:latin typeface="Arial"/>
                <a:cs typeface="Arial"/>
              </a:rPr>
              <a:t>st</a:t>
            </a:r>
            <a:r>
              <a:rPr lang="en-GB" sz="2000" dirty="0">
                <a:latin typeface="Arial"/>
                <a:cs typeface="Arial"/>
              </a:rPr>
              <a:t> April 2026.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Important to get a representative sample of UKRI.</a:t>
            </a: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Perform interviews: Feb – Jun '26.</a:t>
            </a:r>
          </a:p>
          <a:p>
            <a:pPr marL="355600" indent="-342900">
              <a:lnSpc>
                <a:spcPct val="105000"/>
              </a:lnSpc>
              <a:spcBef>
                <a:spcPts val="800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Produce report by end of Jul '26.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EB3049F-C12B-B8E7-5830-1CD080FD8778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A9E0EC33-DF88-A825-E8DD-92FA0E29198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5</a:t>
            </a:fld>
            <a:endParaRPr spc="-2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3DA6AE-E3DE-EB20-B306-B0D81EDC4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0" y="1329968"/>
            <a:ext cx="7772400" cy="1998617"/>
          </a:xfrm>
          <a:prstGeom prst="rect">
            <a:avLst/>
          </a:prstGeom>
        </p:spPr>
      </p:pic>
      <p:pic>
        <p:nvPicPr>
          <p:cNvPr id="8" name="Picture 7" descr="A cartoon clock with bells and a bird&#10;&#10;AI-generated content may be incorrect.">
            <a:extLst>
              <a:ext uri="{FF2B5EF4-FFF2-40B4-BE49-F238E27FC236}">
                <a16:creationId xmlns:a16="http://schemas.microsoft.com/office/drawing/2014/main" id="{2D48CEE1-772E-137E-5FFA-870A10E95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597" y="3940935"/>
            <a:ext cx="3094865" cy="309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24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DF864-6B63-7831-72F2-209D45F6C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1CEC18A6-7E73-0445-05E1-7162A2E484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5767" y="373757"/>
            <a:ext cx="5611667" cy="912185"/>
          </a:xfrm>
          <a:prstGeom prst="rect">
            <a:avLst/>
          </a:prstGeom>
        </p:spPr>
        <p:txBody>
          <a:bodyPr vert="horz" wrap="square" lIns="0" tIns="171843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Where are we now</a:t>
            </a:r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AF88A0A-39E8-00E8-05C3-9E1F7C0BBF6C}"/>
              </a:ext>
            </a:extLst>
          </p:cNvPr>
          <p:cNvSpPr txBox="1"/>
          <p:nvPr/>
        </p:nvSpPr>
        <p:spPr>
          <a:xfrm>
            <a:off x="622228" y="1841500"/>
            <a:ext cx="6692972" cy="24372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100"/>
              </a:spcBef>
            </a:pP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Preparatory research:</a:t>
            </a:r>
            <a:endParaRPr lang="en-GB" sz="2000" dirty="0">
              <a:latin typeface="Arial"/>
              <a:cs typeface="Arial"/>
            </a:endParaRPr>
          </a:p>
          <a:p>
            <a:pPr marL="355600" lvl="8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Looking at prior work.</a:t>
            </a:r>
          </a:p>
          <a:p>
            <a:pPr marL="355600" lvl="8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Looked at the Gateway to Research data.</a:t>
            </a:r>
          </a:p>
          <a:p>
            <a:pPr marL="355600" lvl="8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Began collecting survey questions.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Collected possible distribution channels for the survey.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5749FDFD-80CE-2C05-50F1-F619612E1092}"/>
              </a:ext>
            </a:extLst>
          </p:cNvPr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0CA34794-16BB-092E-3D0C-945C1100249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6</a:t>
            </a:fld>
            <a:endParaRPr spc="-25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5575C4-AB72-CCF3-DCF7-41FF838CC4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37" y="3335629"/>
            <a:ext cx="3700171" cy="3700171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9D9C8FBC-1271-C4B7-5F9E-7154711486B4}"/>
              </a:ext>
            </a:extLst>
          </p:cNvPr>
          <p:cNvSpPr txBox="1"/>
          <p:nvPr/>
        </p:nvSpPr>
        <p:spPr>
          <a:xfrm>
            <a:off x="535767" y="4721198"/>
            <a:ext cx="6692972" cy="143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100"/>
              </a:spcBef>
            </a:pPr>
            <a:r>
              <a:rPr lang="en-GB" sz="3000" b="1" dirty="0">
                <a:solidFill>
                  <a:srgbClr val="0084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steps:</a:t>
            </a:r>
            <a:endParaRPr lang="en-GB" sz="2000" dirty="0">
              <a:latin typeface="Arial"/>
              <a:cs typeface="Arial"/>
            </a:endParaRPr>
          </a:p>
          <a:p>
            <a:pPr marL="355600" lvl="8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Produce an initial draft of the survey.</a:t>
            </a:r>
          </a:p>
          <a:p>
            <a:pPr marL="355600" indent="-342900">
              <a:lnSpc>
                <a:spcPct val="105000"/>
              </a:lnSpc>
              <a:spcBef>
                <a:spcPts val="1395"/>
              </a:spcBef>
              <a:buFont typeface="System Font Regular"/>
              <a:buChar char="–"/>
              <a:tabLst>
                <a:tab pos="393065" algn="l"/>
              </a:tabLst>
            </a:pPr>
            <a:r>
              <a:rPr lang="en-GB" sz="2000" dirty="0">
                <a:latin typeface="Arial"/>
                <a:cs typeface="Arial"/>
              </a:rPr>
              <a:t>Consult the community.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0770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95298" y="2673076"/>
            <a:ext cx="5653101" cy="30732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5000"/>
              </a:lnSpc>
              <a:spcBef>
                <a:spcPts val="100"/>
              </a:spcBef>
            </a:pPr>
            <a:r>
              <a:rPr lang="en-GB" dirty="0"/>
              <a:t>Volunteers/suggestion of people to </a:t>
            </a:r>
            <a:r>
              <a:rPr lang="en-GB" b="1" dirty="0"/>
              <a:t>review</a:t>
            </a:r>
            <a:r>
              <a:rPr lang="en-GB" dirty="0"/>
              <a:t> the survey.</a:t>
            </a:r>
          </a:p>
          <a:p>
            <a:pPr marL="12700" marR="60325" algn="l">
              <a:lnSpc>
                <a:spcPct val="105000"/>
              </a:lnSpc>
              <a:spcBef>
                <a:spcPts val="1600"/>
              </a:spcBef>
            </a:pPr>
            <a:r>
              <a:rPr lang="en-GB" dirty="0"/>
              <a:t>Suggestions of </a:t>
            </a:r>
            <a:r>
              <a:rPr lang="en-GB" b="1" dirty="0"/>
              <a:t>distribution channels</a:t>
            </a:r>
            <a:r>
              <a:rPr lang="en-GB" dirty="0"/>
              <a:t> to publicise the survey.</a:t>
            </a:r>
          </a:p>
          <a:p>
            <a:pPr marL="12700" marR="60325" algn="l">
              <a:lnSpc>
                <a:spcPct val="105000"/>
              </a:lnSpc>
              <a:spcBef>
                <a:spcPts val="1600"/>
              </a:spcBef>
            </a:pPr>
            <a:r>
              <a:rPr lang="en-GB" dirty="0"/>
              <a:t>Suggestions for </a:t>
            </a:r>
            <a:r>
              <a:rPr lang="en-GB" b="1" dirty="0"/>
              <a:t>people to interview</a:t>
            </a:r>
            <a:r>
              <a:rPr lang="en-GB" dirty="0"/>
              <a:t>.</a:t>
            </a:r>
          </a:p>
          <a:p>
            <a:pPr marL="12700" marR="60325" algn="l">
              <a:lnSpc>
                <a:spcPct val="105000"/>
              </a:lnSpc>
              <a:spcBef>
                <a:spcPts val="1600"/>
              </a:spcBef>
            </a:pPr>
            <a:endParaRPr lang="en-GB" dirty="0"/>
          </a:p>
          <a:p>
            <a:pPr marL="12700" marR="60325" algn="l">
              <a:lnSpc>
                <a:spcPct val="105000"/>
              </a:lnSpc>
              <a:spcBef>
                <a:spcPts val="1600"/>
              </a:spcBef>
            </a:pPr>
            <a:r>
              <a:rPr lang="en-GB" dirty="0"/>
              <a:t>Suggestions to: </a:t>
            </a:r>
            <a:r>
              <a:rPr lang="en-GB" b="1" dirty="0" err="1"/>
              <a:t>mario@epcc.ed.ac.uk</a:t>
            </a:r>
            <a:endParaRPr lang="en-GB" b="1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766" y="545233"/>
            <a:ext cx="911859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algn="l">
              <a:lnSpc>
                <a:spcPct val="100000"/>
              </a:lnSpc>
              <a:spcBef>
                <a:spcPts val="100"/>
              </a:spcBef>
            </a:pPr>
            <a:r>
              <a:rPr lang="en-GB" dirty="0"/>
              <a:t>CTA: what we want from YOU!</a:t>
            </a:r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6422688" y="1187305"/>
            <a:ext cx="5167630" cy="5203190"/>
          </a:xfrm>
          <a:custGeom>
            <a:avLst/>
            <a:gdLst/>
            <a:ahLst/>
            <a:cxnLst/>
            <a:rect l="l" t="t" r="r" b="b"/>
            <a:pathLst>
              <a:path w="5167630" h="5203190">
                <a:moveTo>
                  <a:pt x="2316467" y="0"/>
                </a:moveTo>
                <a:lnTo>
                  <a:pt x="1749031" y="328917"/>
                </a:lnTo>
                <a:lnTo>
                  <a:pt x="1743430" y="329133"/>
                </a:lnTo>
                <a:lnTo>
                  <a:pt x="1730730" y="339686"/>
                </a:lnTo>
                <a:lnTo>
                  <a:pt x="1650010" y="379146"/>
                </a:lnTo>
                <a:lnTo>
                  <a:pt x="1590895" y="399092"/>
                </a:lnTo>
                <a:lnTo>
                  <a:pt x="1530708" y="417342"/>
                </a:lnTo>
                <a:lnTo>
                  <a:pt x="1441627" y="443229"/>
                </a:lnTo>
                <a:lnTo>
                  <a:pt x="1369301" y="519429"/>
                </a:lnTo>
                <a:lnTo>
                  <a:pt x="774090" y="553008"/>
                </a:lnTo>
                <a:lnTo>
                  <a:pt x="500926" y="1581340"/>
                </a:lnTo>
                <a:lnTo>
                  <a:pt x="449262" y="1640966"/>
                </a:lnTo>
                <a:lnTo>
                  <a:pt x="444014" y="1677227"/>
                </a:lnTo>
                <a:lnTo>
                  <a:pt x="427625" y="1794428"/>
                </a:lnTo>
                <a:lnTo>
                  <a:pt x="417611" y="1861222"/>
                </a:lnTo>
                <a:lnTo>
                  <a:pt x="407134" y="1924047"/>
                </a:lnTo>
                <a:lnTo>
                  <a:pt x="396757" y="1975829"/>
                </a:lnTo>
                <a:lnTo>
                  <a:pt x="387045" y="2009495"/>
                </a:lnTo>
                <a:lnTo>
                  <a:pt x="0" y="3465766"/>
                </a:lnTo>
                <a:lnTo>
                  <a:pt x="499846" y="3790594"/>
                </a:lnTo>
                <a:lnTo>
                  <a:pt x="524814" y="3892842"/>
                </a:lnTo>
                <a:lnTo>
                  <a:pt x="548824" y="3918187"/>
                </a:lnTo>
                <a:lnTo>
                  <a:pt x="581638" y="3951752"/>
                </a:lnTo>
                <a:lnTo>
                  <a:pt x="619039" y="3990652"/>
                </a:lnTo>
                <a:lnTo>
                  <a:pt x="656811" y="4032002"/>
                </a:lnTo>
                <a:lnTo>
                  <a:pt x="690736" y="4072919"/>
                </a:lnTo>
                <a:lnTo>
                  <a:pt x="716596" y="4110517"/>
                </a:lnTo>
                <a:lnTo>
                  <a:pt x="730173" y="4141914"/>
                </a:lnTo>
                <a:lnTo>
                  <a:pt x="737318" y="4151310"/>
                </a:lnTo>
                <a:lnTo>
                  <a:pt x="778063" y="4218341"/>
                </a:lnTo>
                <a:lnTo>
                  <a:pt x="808226" y="4269778"/>
                </a:lnTo>
                <a:lnTo>
                  <a:pt x="842625" y="4329031"/>
                </a:lnTo>
                <a:lnTo>
                  <a:pt x="1018000" y="4634080"/>
                </a:lnTo>
                <a:lnTo>
                  <a:pt x="1057645" y="4702352"/>
                </a:lnTo>
                <a:lnTo>
                  <a:pt x="1064056" y="4712576"/>
                </a:lnTo>
                <a:lnTo>
                  <a:pt x="2906941" y="5202948"/>
                </a:lnTo>
                <a:lnTo>
                  <a:pt x="3474377" y="4873815"/>
                </a:lnTo>
                <a:lnTo>
                  <a:pt x="3479977" y="4873599"/>
                </a:lnTo>
                <a:lnTo>
                  <a:pt x="3523327" y="4844416"/>
                </a:lnTo>
                <a:lnTo>
                  <a:pt x="3572909" y="4824028"/>
                </a:lnTo>
                <a:lnTo>
                  <a:pt x="3632269" y="4803948"/>
                </a:lnTo>
                <a:lnTo>
                  <a:pt x="3692683" y="4785591"/>
                </a:lnTo>
                <a:lnTo>
                  <a:pt x="3781780" y="4759718"/>
                </a:lnTo>
                <a:lnTo>
                  <a:pt x="3916743" y="4617427"/>
                </a:lnTo>
                <a:lnTo>
                  <a:pt x="4073245" y="4526800"/>
                </a:lnTo>
                <a:lnTo>
                  <a:pt x="4505706" y="4437468"/>
                </a:lnTo>
                <a:lnTo>
                  <a:pt x="5167007" y="1949653"/>
                </a:lnTo>
                <a:lnTo>
                  <a:pt x="4835931" y="1657108"/>
                </a:lnTo>
                <a:lnTo>
                  <a:pt x="4745088" y="1500390"/>
                </a:lnTo>
                <a:lnTo>
                  <a:pt x="4698593" y="1309890"/>
                </a:lnTo>
                <a:lnTo>
                  <a:pt x="4674590" y="1284653"/>
                </a:lnTo>
                <a:lnTo>
                  <a:pt x="4641774" y="1251111"/>
                </a:lnTo>
                <a:lnTo>
                  <a:pt x="4604366" y="1212185"/>
                </a:lnTo>
                <a:lnTo>
                  <a:pt x="4566586" y="1170794"/>
                </a:lnTo>
                <a:lnTo>
                  <a:pt x="4532655" y="1129858"/>
                </a:lnTo>
                <a:lnTo>
                  <a:pt x="4506793" y="1092298"/>
                </a:lnTo>
                <a:lnTo>
                  <a:pt x="4493221" y="1061034"/>
                </a:lnTo>
                <a:lnTo>
                  <a:pt x="4488713" y="1058240"/>
                </a:lnTo>
                <a:lnTo>
                  <a:pt x="4159567" y="490372"/>
                </a:lnTo>
                <a:lnTo>
                  <a:pt x="2316467" y="0"/>
                </a:lnTo>
                <a:close/>
              </a:path>
            </a:pathLst>
          </a:custGeom>
          <a:solidFill>
            <a:srgbClr val="E3DB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951084" y="237893"/>
            <a:ext cx="304800" cy="307340"/>
          </a:xfrm>
          <a:custGeom>
            <a:avLst/>
            <a:gdLst/>
            <a:ahLst/>
            <a:cxnLst/>
            <a:rect l="l" t="t" r="r" b="b"/>
            <a:pathLst>
              <a:path w="304800" h="307340">
                <a:moveTo>
                  <a:pt x="136639" y="0"/>
                </a:moveTo>
                <a:lnTo>
                  <a:pt x="103156" y="19418"/>
                </a:lnTo>
                <a:lnTo>
                  <a:pt x="102844" y="19418"/>
                </a:lnTo>
                <a:lnTo>
                  <a:pt x="102095" y="20040"/>
                </a:lnTo>
                <a:lnTo>
                  <a:pt x="98399" y="22174"/>
                </a:lnTo>
                <a:lnTo>
                  <a:pt x="85039" y="26149"/>
                </a:lnTo>
                <a:lnTo>
                  <a:pt x="80771" y="30645"/>
                </a:lnTo>
                <a:lnTo>
                  <a:pt x="45656" y="32626"/>
                </a:lnTo>
                <a:lnTo>
                  <a:pt x="29552" y="93281"/>
                </a:lnTo>
                <a:lnTo>
                  <a:pt x="26504" y="96799"/>
                </a:lnTo>
                <a:lnTo>
                  <a:pt x="24028" y="114058"/>
                </a:lnTo>
                <a:lnTo>
                  <a:pt x="0" y="204444"/>
                </a:lnTo>
                <a:lnTo>
                  <a:pt x="29476" y="223608"/>
                </a:lnTo>
                <a:lnTo>
                  <a:pt x="30949" y="229641"/>
                </a:lnTo>
                <a:lnTo>
                  <a:pt x="40563" y="239725"/>
                </a:lnTo>
                <a:lnTo>
                  <a:pt x="42722" y="243446"/>
                </a:lnTo>
                <a:lnTo>
                  <a:pt x="43065" y="244335"/>
                </a:lnTo>
                <a:lnTo>
                  <a:pt x="43345" y="244513"/>
                </a:lnTo>
                <a:lnTo>
                  <a:pt x="62763" y="277990"/>
                </a:lnTo>
                <a:lnTo>
                  <a:pt x="171475" y="306920"/>
                </a:lnTo>
                <a:lnTo>
                  <a:pt x="204939" y="287515"/>
                </a:lnTo>
                <a:lnTo>
                  <a:pt x="205251" y="287515"/>
                </a:lnTo>
                <a:lnTo>
                  <a:pt x="205993" y="286905"/>
                </a:lnTo>
                <a:lnTo>
                  <a:pt x="209727" y="284746"/>
                </a:lnTo>
                <a:lnTo>
                  <a:pt x="223088" y="280771"/>
                </a:lnTo>
                <a:lnTo>
                  <a:pt x="231051" y="272376"/>
                </a:lnTo>
                <a:lnTo>
                  <a:pt x="240271" y="267030"/>
                </a:lnTo>
                <a:lnTo>
                  <a:pt x="265785" y="261759"/>
                </a:lnTo>
                <a:lnTo>
                  <a:pt x="269310" y="248500"/>
                </a:lnTo>
                <a:lnTo>
                  <a:pt x="152565" y="248500"/>
                </a:lnTo>
                <a:lnTo>
                  <a:pt x="134518" y="233870"/>
                </a:lnTo>
                <a:lnTo>
                  <a:pt x="123012" y="231317"/>
                </a:lnTo>
                <a:lnTo>
                  <a:pt x="122286" y="231317"/>
                </a:lnTo>
                <a:lnTo>
                  <a:pt x="122008" y="231089"/>
                </a:lnTo>
                <a:lnTo>
                  <a:pt x="99631" y="226136"/>
                </a:lnTo>
                <a:lnTo>
                  <a:pt x="99301" y="225628"/>
                </a:lnTo>
                <a:lnTo>
                  <a:pt x="98640" y="225475"/>
                </a:lnTo>
                <a:lnTo>
                  <a:pt x="62610" y="169202"/>
                </a:lnTo>
                <a:lnTo>
                  <a:pt x="67551" y="146926"/>
                </a:lnTo>
                <a:lnTo>
                  <a:pt x="67475" y="146634"/>
                </a:lnTo>
                <a:lnTo>
                  <a:pt x="67767" y="145897"/>
                </a:lnTo>
                <a:lnTo>
                  <a:pt x="72809" y="123164"/>
                </a:lnTo>
                <a:lnTo>
                  <a:pt x="71183" y="107810"/>
                </a:lnTo>
                <a:lnTo>
                  <a:pt x="93281" y="93802"/>
                </a:lnTo>
                <a:lnTo>
                  <a:pt x="93560" y="93281"/>
                </a:lnTo>
                <a:lnTo>
                  <a:pt x="97332" y="91224"/>
                </a:lnTo>
                <a:lnTo>
                  <a:pt x="146913" y="59766"/>
                </a:lnTo>
                <a:lnTo>
                  <a:pt x="263243" y="59766"/>
                </a:lnTo>
                <a:lnTo>
                  <a:pt x="245363" y="28930"/>
                </a:lnTo>
                <a:lnTo>
                  <a:pt x="136639" y="0"/>
                </a:lnTo>
                <a:close/>
              </a:path>
              <a:path w="304800" h="307340">
                <a:moveTo>
                  <a:pt x="263243" y="59766"/>
                </a:moveTo>
                <a:lnTo>
                  <a:pt x="146913" y="59766"/>
                </a:lnTo>
                <a:lnTo>
                  <a:pt x="160223" y="67716"/>
                </a:lnTo>
                <a:lnTo>
                  <a:pt x="183300" y="72821"/>
                </a:lnTo>
                <a:lnTo>
                  <a:pt x="183845" y="72821"/>
                </a:lnTo>
                <a:lnTo>
                  <a:pt x="184048" y="72986"/>
                </a:lnTo>
                <a:lnTo>
                  <a:pt x="206451" y="77952"/>
                </a:lnTo>
                <a:lnTo>
                  <a:pt x="206781" y="78473"/>
                </a:lnTo>
                <a:lnTo>
                  <a:pt x="207429" y="78613"/>
                </a:lnTo>
                <a:lnTo>
                  <a:pt x="243458" y="134886"/>
                </a:lnTo>
                <a:lnTo>
                  <a:pt x="238518" y="157187"/>
                </a:lnTo>
                <a:lnTo>
                  <a:pt x="238582" y="157441"/>
                </a:lnTo>
                <a:lnTo>
                  <a:pt x="238302" y="158153"/>
                </a:lnTo>
                <a:lnTo>
                  <a:pt x="235699" y="169887"/>
                </a:lnTo>
                <a:lnTo>
                  <a:pt x="241465" y="192100"/>
                </a:lnTo>
                <a:lnTo>
                  <a:pt x="152565" y="248500"/>
                </a:lnTo>
                <a:lnTo>
                  <a:pt x="269310" y="248500"/>
                </a:lnTo>
                <a:lnTo>
                  <a:pt x="304799" y="115011"/>
                </a:lnTo>
                <a:lnTo>
                  <a:pt x="285267" y="97751"/>
                </a:lnTo>
                <a:lnTo>
                  <a:pt x="279907" y="88506"/>
                </a:lnTo>
                <a:lnTo>
                  <a:pt x="277164" y="77266"/>
                </a:lnTo>
                <a:lnTo>
                  <a:pt x="267550" y="67195"/>
                </a:lnTo>
                <a:lnTo>
                  <a:pt x="265379" y="63436"/>
                </a:lnTo>
                <a:lnTo>
                  <a:pt x="265048" y="62585"/>
                </a:lnTo>
                <a:lnTo>
                  <a:pt x="264782" y="62420"/>
                </a:lnTo>
                <a:lnTo>
                  <a:pt x="263243" y="59766"/>
                </a:lnTo>
                <a:close/>
              </a:path>
            </a:pathLst>
          </a:custGeom>
          <a:solidFill>
            <a:srgbClr val="0084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"/>
              </a:spcBef>
            </a:pPr>
            <a:fld id="{81D60167-4931-47E6-BA6A-407CBD079E47}" type="slidenum">
              <a:rPr spc="-25" dirty="0"/>
              <a:t>7</a:t>
            </a:fld>
            <a:endParaRPr spc="-25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7FE0C6D-0BD1-FB7A-E68F-ECFD789FA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03" y="2536019"/>
            <a:ext cx="1986072" cy="258189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6B834CE-0E95-B8FC-E94A-DAF0F794623B}"/>
              </a:ext>
            </a:extLst>
          </p:cNvPr>
          <p:cNvGrpSpPr/>
          <p:nvPr/>
        </p:nvGrpSpPr>
        <p:grpSpPr>
          <a:xfrm>
            <a:off x="7175513" y="2040456"/>
            <a:ext cx="3690851" cy="3496887"/>
            <a:chOff x="4549864" y="2153718"/>
            <a:chExt cx="3690851" cy="3496887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3D78929-C4D4-47A2-96D7-476E8F661BF9}"/>
                </a:ext>
              </a:extLst>
            </p:cNvPr>
            <p:cNvSpPr/>
            <p:nvPr/>
          </p:nvSpPr>
          <p:spPr>
            <a:xfrm>
              <a:off x="4549864" y="2153718"/>
              <a:ext cx="3690851" cy="3496887"/>
            </a:xfrm>
            <a:custGeom>
              <a:avLst/>
              <a:gdLst>
                <a:gd name="connsiteX0" fmla="*/ 0 w 3690851"/>
                <a:gd name="connsiteY0" fmla="*/ 1568335 h 3474720"/>
                <a:gd name="connsiteX1" fmla="*/ 60960 w 3690851"/>
                <a:gd name="connsiteY1" fmla="*/ 1568335 h 3474720"/>
                <a:gd name="connsiteX2" fmla="*/ 991985 w 3690851"/>
                <a:gd name="connsiteY2" fmla="*/ 127462 h 3474720"/>
                <a:gd name="connsiteX3" fmla="*/ 1296785 w 3690851"/>
                <a:gd name="connsiteY3" fmla="*/ 182880 h 3474720"/>
                <a:gd name="connsiteX4" fmla="*/ 2155767 w 3690851"/>
                <a:gd name="connsiteY4" fmla="*/ 0 h 3474720"/>
                <a:gd name="connsiteX5" fmla="*/ 3319549 w 3690851"/>
                <a:gd name="connsiteY5" fmla="*/ 764771 h 3474720"/>
                <a:gd name="connsiteX6" fmla="*/ 3363883 w 3690851"/>
                <a:gd name="connsiteY6" fmla="*/ 1363288 h 3474720"/>
                <a:gd name="connsiteX7" fmla="*/ 3690851 w 3690851"/>
                <a:gd name="connsiteY7" fmla="*/ 1751215 h 3474720"/>
                <a:gd name="connsiteX8" fmla="*/ 2510443 w 3690851"/>
                <a:gd name="connsiteY8" fmla="*/ 3474720 h 3474720"/>
                <a:gd name="connsiteX9" fmla="*/ 2094807 w 3690851"/>
                <a:gd name="connsiteY9" fmla="*/ 3325091 h 3474720"/>
                <a:gd name="connsiteX10" fmla="*/ 1396538 w 3690851"/>
                <a:gd name="connsiteY10" fmla="*/ 3452553 h 3474720"/>
                <a:gd name="connsiteX11" fmla="*/ 310342 w 3690851"/>
                <a:gd name="connsiteY11" fmla="*/ 2704408 h 3474720"/>
                <a:gd name="connsiteX12" fmla="*/ 138545 w 3690851"/>
                <a:gd name="connsiteY12" fmla="*/ 1834342 h 3474720"/>
                <a:gd name="connsiteX13" fmla="*/ 0 w 3690851"/>
                <a:gd name="connsiteY13" fmla="*/ 1568335 h 3474720"/>
                <a:gd name="connsiteX0" fmla="*/ 0 w 3690851"/>
                <a:gd name="connsiteY0" fmla="*/ 1568335 h 3474720"/>
                <a:gd name="connsiteX1" fmla="*/ 60960 w 3690851"/>
                <a:gd name="connsiteY1" fmla="*/ 1568335 h 3474720"/>
                <a:gd name="connsiteX2" fmla="*/ 991985 w 3690851"/>
                <a:gd name="connsiteY2" fmla="*/ 127462 h 3474720"/>
                <a:gd name="connsiteX3" fmla="*/ 1296785 w 3690851"/>
                <a:gd name="connsiteY3" fmla="*/ 182880 h 3474720"/>
                <a:gd name="connsiteX4" fmla="*/ 2155767 w 3690851"/>
                <a:gd name="connsiteY4" fmla="*/ 0 h 3474720"/>
                <a:gd name="connsiteX5" fmla="*/ 3319549 w 3690851"/>
                <a:gd name="connsiteY5" fmla="*/ 764771 h 3474720"/>
                <a:gd name="connsiteX6" fmla="*/ 3391592 w 3690851"/>
                <a:gd name="connsiteY6" fmla="*/ 1357746 h 3474720"/>
                <a:gd name="connsiteX7" fmla="*/ 3690851 w 3690851"/>
                <a:gd name="connsiteY7" fmla="*/ 1751215 h 3474720"/>
                <a:gd name="connsiteX8" fmla="*/ 2510443 w 3690851"/>
                <a:gd name="connsiteY8" fmla="*/ 3474720 h 3474720"/>
                <a:gd name="connsiteX9" fmla="*/ 2094807 w 3690851"/>
                <a:gd name="connsiteY9" fmla="*/ 3325091 h 3474720"/>
                <a:gd name="connsiteX10" fmla="*/ 1396538 w 3690851"/>
                <a:gd name="connsiteY10" fmla="*/ 3452553 h 3474720"/>
                <a:gd name="connsiteX11" fmla="*/ 310342 w 3690851"/>
                <a:gd name="connsiteY11" fmla="*/ 2704408 h 3474720"/>
                <a:gd name="connsiteX12" fmla="*/ 138545 w 3690851"/>
                <a:gd name="connsiteY12" fmla="*/ 1834342 h 3474720"/>
                <a:gd name="connsiteX13" fmla="*/ 0 w 3690851"/>
                <a:gd name="connsiteY13" fmla="*/ 1568335 h 3474720"/>
                <a:gd name="connsiteX0" fmla="*/ 0 w 3690851"/>
                <a:gd name="connsiteY0" fmla="*/ 1568335 h 3474720"/>
                <a:gd name="connsiteX1" fmla="*/ 5542 w 3690851"/>
                <a:gd name="connsiteY1" fmla="*/ 1579419 h 3474720"/>
                <a:gd name="connsiteX2" fmla="*/ 991985 w 3690851"/>
                <a:gd name="connsiteY2" fmla="*/ 127462 h 3474720"/>
                <a:gd name="connsiteX3" fmla="*/ 1296785 w 3690851"/>
                <a:gd name="connsiteY3" fmla="*/ 182880 h 3474720"/>
                <a:gd name="connsiteX4" fmla="*/ 2155767 w 3690851"/>
                <a:gd name="connsiteY4" fmla="*/ 0 h 3474720"/>
                <a:gd name="connsiteX5" fmla="*/ 3319549 w 3690851"/>
                <a:gd name="connsiteY5" fmla="*/ 764771 h 3474720"/>
                <a:gd name="connsiteX6" fmla="*/ 3391592 w 3690851"/>
                <a:gd name="connsiteY6" fmla="*/ 1357746 h 3474720"/>
                <a:gd name="connsiteX7" fmla="*/ 3690851 w 3690851"/>
                <a:gd name="connsiteY7" fmla="*/ 1751215 h 3474720"/>
                <a:gd name="connsiteX8" fmla="*/ 2510443 w 3690851"/>
                <a:gd name="connsiteY8" fmla="*/ 3474720 h 3474720"/>
                <a:gd name="connsiteX9" fmla="*/ 2094807 w 3690851"/>
                <a:gd name="connsiteY9" fmla="*/ 3325091 h 3474720"/>
                <a:gd name="connsiteX10" fmla="*/ 1396538 w 3690851"/>
                <a:gd name="connsiteY10" fmla="*/ 3452553 h 3474720"/>
                <a:gd name="connsiteX11" fmla="*/ 310342 w 3690851"/>
                <a:gd name="connsiteY11" fmla="*/ 2704408 h 3474720"/>
                <a:gd name="connsiteX12" fmla="*/ 138545 w 3690851"/>
                <a:gd name="connsiteY12" fmla="*/ 1834342 h 3474720"/>
                <a:gd name="connsiteX13" fmla="*/ 0 w 3690851"/>
                <a:gd name="connsiteY13" fmla="*/ 1568335 h 3474720"/>
                <a:gd name="connsiteX0" fmla="*/ 0 w 3690851"/>
                <a:gd name="connsiteY0" fmla="*/ 1568335 h 3474720"/>
                <a:gd name="connsiteX1" fmla="*/ 5542 w 3690851"/>
                <a:gd name="connsiteY1" fmla="*/ 1579419 h 3474720"/>
                <a:gd name="connsiteX2" fmla="*/ 991985 w 3690851"/>
                <a:gd name="connsiteY2" fmla="*/ 127462 h 3474720"/>
                <a:gd name="connsiteX3" fmla="*/ 1296785 w 3690851"/>
                <a:gd name="connsiteY3" fmla="*/ 182880 h 3474720"/>
                <a:gd name="connsiteX4" fmla="*/ 2155767 w 3690851"/>
                <a:gd name="connsiteY4" fmla="*/ 0 h 3474720"/>
                <a:gd name="connsiteX5" fmla="*/ 3297381 w 3690851"/>
                <a:gd name="connsiteY5" fmla="*/ 681644 h 3474720"/>
                <a:gd name="connsiteX6" fmla="*/ 3391592 w 3690851"/>
                <a:gd name="connsiteY6" fmla="*/ 1357746 h 3474720"/>
                <a:gd name="connsiteX7" fmla="*/ 3690851 w 3690851"/>
                <a:gd name="connsiteY7" fmla="*/ 1751215 h 3474720"/>
                <a:gd name="connsiteX8" fmla="*/ 2510443 w 3690851"/>
                <a:gd name="connsiteY8" fmla="*/ 3474720 h 3474720"/>
                <a:gd name="connsiteX9" fmla="*/ 2094807 w 3690851"/>
                <a:gd name="connsiteY9" fmla="*/ 3325091 h 3474720"/>
                <a:gd name="connsiteX10" fmla="*/ 1396538 w 3690851"/>
                <a:gd name="connsiteY10" fmla="*/ 3452553 h 3474720"/>
                <a:gd name="connsiteX11" fmla="*/ 310342 w 3690851"/>
                <a:gd name="connsiteY11" fmla="*/ 2704408 h 3474720"/>
                <a:gd name="connsiteX12" fmla="*/ 138545 w 3690851"/>
                <a:gd name="connsiteY12" fmla="*/ 1834342 h 3474720"/>
                <a:gd name="connsiteX13" fmla="*/ 0 w 3690851"/>
                <a:gd name="connsiteY13" fmla="*/ 1568335 h 3474720"/>
                <a:gd name="connsiteX0" fmla="*/ 0 w 3690851"/>
                <a:gd name="connsiteY0" fmla="*/ 1562793 h 3469178"/>
                <a:gd name="connsiteX1" fmla="*/ 5542 w 3690851"/>
                <a:gd name="connsiteY1" fmla="*/ 1573877 h 3469178"/>
                <a:gd name="connsiteX2" fmla="*/ 991985 w 3690851"/>
                <a:gd name="connsiteY2" fmla="*/ 121920 h 3469178"/>
                <a:gd name="connsiteX3" fmla="*/ 1296785 w 3690851"/>
                <a:gd name="connsiteY3" fmla="*/ 177338 h 3469178"/>
                <a:gd name="connsiteX4" fmla="*/ 2200102 w 3690851"/>
                <a:gd name="connsiteY4" fmla="*/ 0 h 3469178"/>
                <a:gd name="connsiteX5" fmla="*/ 3297381 w 3690851"/>
                <a:gd name="connsiteY5" fmla="*/ 676102 h 3469178"/>
                <a:gd name="connsiteX6" fmla="*/ 3391592 w 3690851"/>
                <a:gd name="connsiteY6" fmla="*/ 1352204 h 3469178"/>
                <a:gd name="connsiteX7" fmla="*/ 3690851 w 3690851"/>
                <a:gd name="connsiteY7" fmla="*/ 1745673 h 3469178"/>
                <a:gd name="connsiteX8" fmla="*/ 2510443 w 3690851"/>
                <a:gd name="connsiteY8" fmla="*/ 3469178 h 3469178"/>
                <a:gd name="connsiteX9" fmla="*/ 2094807 w 3690851"/>
                <a:gd name="connsiteY9" fmla="*/ 3319549 h 3469178"/>
                <a:gd name="connsiteX10" fmla="*/ 1396538 w 3690851"/>
                <a:gd name="connsiteY10" fmla="*/ 3447011 h 3469178"/>
                <a:gd name="connsiteX11" fmla="*/ 310342 w 3690851"/>
                <a:gd name="connsiteY11" fmla="*/ 2698866 h 3469178"/>
                <a:gd name="connsiteX12" fmla="*/ 138545 w 3690851"/>
                <a:gd name="connsiteY12" fmla="*/ 1828800 h 3469178"/>
                <a:gd name="connsiteX13" fmla="*/ 0 w 3690851"/>
                <a:gd name="connsiteY13" fmla="*/ 1562793 h 3469178"/>
                <a:gd name="connsiteX0" fmla="*/ 0 w 3690851"/>
                <a:gd name="connsiteY0" fmla="*/ 1562793 h 3469178"/>
                <a:gd name="connsiteX1" fmla="*/ 5542 w 3690851"/>
                <a:gd name="connsiteY1" fmla="*/ 1573877 h 3469178"/>
                <a:gd name="connsiteX2" fmla="*/ 991985 w 3690851"/>
                <a:gd name="connsiteY2" fmla="*/ 121920 h 3469178"/>
                <a:gd name="connsiteX3" fmla="*/ 1302327 w 3690851"/>
                <a:gd name="connsiteY3" fmla="*/ 138545 h 3469178"/>
                <a:gd name="connsiteX4" fmla="*/ 2200102 w 3690851"/>
                <a:gd name="connsiteY4" fmla="*/ 0 h 3469178"/>
                <a:gd name="connsiteX5" fmla="*/ 3297381 w 3690851"/>
                <a:gd name="connsiteY5" fmla="*/ 676102 h 3469178"/>
                <a:gd name="connsiteX6" fmla="*/ 3391592 w 3690851"/>
                <a:gd name="connsiteY6" fmla="*/ 1352204 h 3469178"/>
                <a:gd name="connsiteX7" fmla="*/ 3690851 w 3690851"/>
                <a:gd name="connsiteY7" fmla="*/ 1745673 h 3469178"/>
                <a:gd name="connsiteX8" fmla="*/ 2510443 w 3690851"/>
                <a:gd name="connsiteY8" fmla="*/ 3469178 h 3469178"/>
                <a:gd name="connsiteX9" fmla="*/ 2094807 w 3690851"/>
                <a:gd name="connsiteY9" fmla="*/ 3319549 h 3469178"/>
                <a:gd name="connsiteX10" fmla="*/ 1396538 w 3690851"/>
                <a:gd name="connsiteY10" fmla="*/ 3447011 h 3469178"/>
                <a:gd name="connsiteX11" fmla="*/ 310342 w 3690851"/>
                <a:gd name="connsiteY11" fmla="*/ 2698866 h 3469178"/>
                <a:gd name="connsiteX12" fmla="*/ 138545 w 3690851"/>
                <a:gd name="connsiteY12" fmla="*/ 1828800 h 3469178"/>
                <a:gd name="connsiteX13" fmla="*/ 0 w 3690851"/>
                <a:gd name="connsiteY13" fmla="*/ 1562793 h 3469178"/>
                <a:gd name="connsiteX0" fmla="*/ 0 w 3690851"/>
                <a:gd name="connsiteY0" fmla="*/ 1590502 h 3496887"/>
                <a:gd name="connsiteX1" fmla="*/ 5542 w 3690851"/>
                <a:gd name="connsiteY1" fmla="*/ 1601586 h 3496887"/>
                <a:gd name="connsiteX2" fmla="*/ 991985 w 3690851"/>
                <a:gd name="connsiteY2" fmla="*/ 149629 h 3496887"/>
                <a:gd name="connsiteX3" fmla="*/ 1302327 w 3690851"/>
                <a:gd name="connsiteY3" fmla="*/ 166254 h 3496887"/>
                <a:gd name="connsiteX4" fmla="*/ 2166851 w 3690851"/>
                <a:gd name="connsiteY4" fmla="*/ 0 h 3496887"/>
                <a:gd name="connsiteX5" fmla="*/ 3297381 w 3690851"/>
                <a:gd name="connsiteY5" fmla="*/ 703811 h 3496887"/>
                <a:gd name="connsiteX6" fmla="*/ 3391592 w 3690851"/>
                <a:gd name="connsiteY6" fmla="*/ 1379913 h 3496887"/>
                <a:gd name="connsiteX7" fmla="*/ 3690851 w 3690851"/>
                <a:gd name="connsiteY7" fmla="*/ 1773382 h 3496887"/>
                <a:gd name="connsiteX8" fmla="*/ 2510443 w 3690851"/>
                <a:gd name="connsiteY8" fmla="*/ 3496887 h 3496887"/>
                <a:gd name="connsiteX9" fmla="*/ 2094807 w 3690851"/>
                <a:gd name="connsiteY9" fmla="*/ 3347258 h 3496887"/>
                <a:gd name="connsiteX10" fmla="*/ 1396538 w 3690851"/>
                <a:gd name="connsiteY10" fmla="*/ 3474720 h 3496887"/>
                <a:gd name="connsiteX11" fmla="*/ 310342 w 3690851"/>
                <a:gd name="connsiteY11" fmla="*/ 2726575 h 3496887"/>
                <a:gd name="connsiteX12" fmla="*/ 138545 w 3690851"/>
                <a:gd name="connsiteY12" fmla="*/ 1856509 h 3496887"/>
                <a:gd name="connsiteX13" fmla="*/ 0 w 3690851"/>
                <a:gd name="connsiteY13" fmla="*/ 1590502 h 3496887"/>
                <a:gd name="connsiteX0" fmla="*/ 0 w 3690851"/>
                <a:gd name="connsiteY0" fmla="*/ 1590502 h 3496887"/>
                <a:gd name="connsiteX1" fmla="*/ 5542 w 3690851"/>
                <a:gd name="connsiteY1" fmla="*/ 1601586 h 3496887"/>
                <a:gd name="connsiteX2" fmla="*/ 1008611 w 3690851"/>
                <a:gd name="connsiteY2" fmla="*/ 144087 h 3496887"/>
                <a:gd name="connsiteX3" fmla="*/ 1302327 w 3690851"/>
                <a:gd name="connsiteY3" fmla="*/ 166254 h 3496887"/>
                <a:gd name="connsiteX4" fmla="*/ 2166851 w 3690851"/>
                <a:gd name="connsiteY4" fmla="*/ 0 h 3496887"/>
                <a:gd name="connsiteX5" fmla="*/ 3297381 w 3690851"/>
                <a:gd name="connsiteY5" fmla="*/ 703811 h 3496887"/>
                <a:gd name="connsiteX6" fmla="*/ 3391592 w 3690851"/>
                <a:gd name="connsiteY6" fmla="*/ 1379913 h 3496887"/>
                <a:gd name="connsiteX7" fmla="*/ 3690851 w 3690851"/>
                <a:gd name="connsiteY7" fmla="*/ 1773382 h 3496887"/>
                <a:gd name="connsiteX8" fmla="*/ 2510443 w 3690851"/>
                <a:gd name="connsiteY8" fmla="*/ 3496887 h 3496887"/>
                <a:gd name="connsiteX9" fmla="*/ 2094807 w 3690851"/>
                <a:gd name="connsiteY9" fmla="*/ 3347258 h 3496887"/>
                <a:gd name="connsiteX10" fmla="*/ 1396538 w 3690851"/>
                <a:gd name="connsiteY10" fmla="*/ 3474720 h 3496887"/>
                <a:gd name="connsiteX11" fmla="*/ 310342 w 3690851"/>
                <a:gd name="connsiteY11" fmla="*/ 2726575 h 3496887"/>
                <a:gd name="connsiteX12" fmla="*/ 138545 w 3690851"/>
                <a:gd name="connsiteY12" fmla="*/ 1856509 h 3496887"/>
                <a:gd name="connsiteX13" fmla="*/ 0 w 3690851"/>
                <a:gd name="connsiteY13" fmla="*/ 1590502 h 349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90851" h="3496887">
                  <a:moveTo>
                    <a:pt x="0" y="1590502"/>
                  </a:moveTo>
                  <a:lnTo>
                    <a:pt x="5542" y="1601586"/>
                  </a:lnTo>
                  <a:lnTo>
                    <a:pt x="1008611" y="144087"/>
                  </a:lnTo>
                  <a:lnTo>
                    <a:pt x="1302327" y="166254"/>
                  </a:lnTo>
                  <a:lnTo>
                    <a:pt x="2166851" y="0"/>
                  </a:lnTo>
                  <a:lnTo>
                    <a:pt x="3297381" y="703811"/>
                  </a:lnTo>
                  <a:lnTo>
                    <a:pt x="3391592" y="1379913"/>
                  </a:lnTo>
                  <a:lnTo>
                    <a:pt x="3690851" y="1773382"/>
                  </a:lnTo>
                  <a:lnTo>
                    <a:pt x="2510443" y="3496887"/>
                  </a:lnTo>
                  <a:lnTo>
                    <a:pt x="2094807" y="3347258"/>
                  </a:lnTo>
                  <a:lnTo>
                    <a:pt x="1396538" y="3474720"/>
                  </a:lnTo>
                  <a:lnTo>
                    <a:pt x="310342" y="2726575"/>
                  </a:lnTo>
                  <a:lnTo>
                    <a:pt x="138545" y="1856509"/>
                  </a:lnTo>
                  <a:lnTo>
                    <a:pt x="0" y="1590502"/>
                  </a:lnTo>
                  <a:close/>
                </a:path>
              </a:pathLst>
            </a:custGeom>
            <a:solidFill>
              <a:srgbClr val="FFFB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325ABF9-8D88-32F2-E1B8-F14281D7C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1884" y="2676699"/>
              <a:ext cx="1837326" cy="23885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b4aeec-add5-4ba1-8402-e130d868f769">
      <Terms xmlns="http://schemas.microsoft.com/office/infopath/2007/PartnerControls"/>
    </lcf76f155ced4ddcb4097134ff3c332f>
    <TaxCatchAll xmlns="789cbe56-bb35-4348-98d2-0851102f5f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727D0B8197EB41B2AF4E451EF208C4" ma:contentTypeVersion="13" ma:contentTypeDescription="Create a new document." ma:contentTypeScope="" ma:versionID="49c6278fc4885ddb3609a03f29cc24f5">
  <xsd:schema xmlns:xsd="http://www.w3.org/2001/XMLSchema" xmlns:xs="http://www.w3.org/2001/XMLSchema" xmlns:p="http://schemas.microsoft.com/office/2006/metadata/properties" xmlns:ns2="4bb4aeec-add5-4ba1-8402-e130d868f769" xmlns:ns3="789cbe56-bb35-4348-98d2-0851102f5f04" targetNamespace="http://schemas.microsoft.com/office/2006/metadata/properties" ma:root="true" ma:fieldsID="0477deba71ca2d2adad533deb13e26bc" ns2:_="" ns3:_="">
    <xsd:import namespace="4bb4aeec-add5-4ba1-8402-e130d868f769"/>
    <xsd:import namespace="789cbe56-bb35-4348-98d2-0851102f5f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4aeec-add5-4ba1-8402-e130d868f7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9c18f9b8-5ae4-4f0b-a238-a922c51e2d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9cbe56-bb35-4348-98d2-0851102f5f0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d25ba34-94bd-418f-98ec-1c89221c3c22}" ma:internalName="TaxCatchAll" ma:showField="CatchAllData" ma:web="789cbe56-bb35-4348-98d2-0851102f5f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A02E06-B9E7-4369-AD05-E6294E2F3E53}">
  <ds:schemaRefs>
    <ds:schemaRef ds:uri="4bb4aeec-add5-4ba1-8402-e130d868f769"/>
    <ds:schemaRef ds:uri="789cbe56-bb35-4348-98d2-0851102f5f0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F794495-C2DA-43C0-A0CA-90C3E51C23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8A4142-9266-4CAF-8E98-7A4420D3ED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b4aeec-add5-4ba1-8402-e130d868f769"/>
    <ds:schemaRef ds:uri="789cbe56-bb35-4348-98d2-0851102f5f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8901</TotalTime>
  <Words>280</Words>
  <Application>Microsoft Office PowerPoint</Application>
  <PresentationFormat>Custom</PresentationFormat>
  <Paragraphs>62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Readex Pro Medium</vt:lpstr>
      <vt:lpstr>System Font Regular</vt:lpstr>
      <vt:lpstr>Office Theme</vt:lpstr>
      <vt:lpstr>PowerPoint Presentation</vt:lpstr>
      <vt:lpstr>The project team</vt:lpstr>
      <vt:lpstr>Objectives</vt:lpstr>
      <vt:lpstr>Methodology</vt:lpstr>
      <vt:lpstr>Timeline</vt:lpstr>
      <vt:lpstr>Where are we now</vt:lpstr>
      <vt:lpstr>CTA: what we want from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Gemma Hopton</dc:creator>
  <cp:lastModifiedBy>Gemma Hopton</cp:lastModifiedBy>
  <cp:revision>88</cp:revision>
  <dcterms:created xsi:type="dcterms:W3CDTF">2025-07-17T14:47:45Z</dcterms:created>
  <dcterms:modified xsi:type="dcterms:W3CDTF">2025-09-19T15:46:53Z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2025-07-17T00:00:00Z</vt:filetime>
  </property>
  <property fmtid="{D5CDD505-2E9C-101B-9397-08002B2CF9AE}" pid="3" name="Creator">
    <vt:lpwstr>Adobe InDesign 20.4 (Macintosh)</vt:lpwstr>
  </property>
  <property fmtid="{D5CDD505-2E9C-101B-9397-08002B2CF9AE}" pid="4" name="LastSaved">
    <vt:filetime>2025-07-17T00:00:00Z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0x0101009A727D0B8197EB41B2AF4E451EF208C4</vt:lpwstr>
  </property>
  <property fmtid="{D5CDD505-2E9C-101B-9397-08002B2CF9AE}" pid="7" name="MediaServiceImageTags">
    <vt:lpwstr/>
  </property>
</Properties>
</file>