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57" r:id="rId5"/>
    <p:sldId id="267" r:id="rId6"/>
    <p:sldId id="260" r:id="rId7"/>
    <p:sldId id="276" r:id="rId8"/>
    <p:sldId id="269" r:id="rId9"/>
    <p:sldId id="277" r:id="rId10"/>
    <p:sldId id="278" r:id="rId11"/>
  </p:sldIdLst>
  <p:sldSz cx="12496800" cy="7035800"/>
  <p:notesSz cx="12496800" cy="7035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1400" userDrawn="1">
          <p15:clr>
            <a:srgbClr val="A4A3A4"/>
          </p15:clr>
        </p15:guide>
        <p15:guide id="2" pos="384" userDrawn="1">
          <p15:clr>
            <a:srgbClr val="A4A3A4"/>
          </p15:clr>
        </p15:guide>
        <p15:guide id="3" orient="horz" pos="7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C3C5"/>
    <a:srgbClr val="0A2033"/>
    <a:srgbClr val="FF5B2B"/>
    <a:srgbClr val="00F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AEE75D-3310-8C65-CA1C-7ACA4E5AF7A3}" v="1083" dt="2025-09-17T14:11:27.169"/>
    <p1510:client id="{D796C09A-F20F-0398-2E01-54B9E3E3E316}" v="24" dt="2025-09-17T14:16:53.39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16" y="108"/>
      </p:cViewPr>
      <p:guideLst>
        <p:guide orient="horz" pos="1400"/>
        <p:guide pos="384"/>
        <p:guide orient="horz" pos="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Booth" userId="S::sbooth@ed.ac.uk::8fefaae3-ef16-4c34-b7ae-884b9c03d765" providerId="AD" clId="Web-{D796C09A-F20F-0398-2E01-54B9E3E3E316}"/>
    <pc:docChg chg="modSld">
      <pc:chgData name="Stephen Booth" userId="S::sbooth@ed.ac.uk::8fefaae3-ef16-4c34-b7ae-884b9c03d765" providerId="AD" clId="Web-{D796C09A-F20F-0398-2E01-54B9E3E3E316}" dt="2025-09-17T14:16:53.399" v="12" actId="20577"/>
      <pc:docMkLst>
        <pc:docMk/>
      </pc:docMkLst>
      <pc:sldChg chg="modSp">
        <pc:chgData name="Stephen Booth" userId="S::sbooth@ed.ac.uk::8fefaae3-ef16-4c34-b7ae-884b9c03d765" providerId="AD" clId="Web-{D796C09A-F20F-0398-2E01-54B9E3E3E316}" dt="2025-09-17T14:15:09.623" v="10" actId="20577"/>
        <pc:sldMkLst>
          <pc:docMk/>
          <pc:sldMk cId="1554810678" sldId="276"/>
        </pc:sldMkLst>
        <pc:spChg chg="mod">
          <ac:chgData name="Stephen Booth" userId="S::sbooth@ed.ac.uk::8fefaae3-ef16-4c34-b7ae-884b9c03d765" providerId="AD" clId="Web-{D796C09A-F20F-0398-2E01-54B9E3E3E316}" dt="2025-09-17T14:15:09.623" v="10" actId="20577"/>
          <ac:spMkLst>
            <pc:docMk/>
            <pc:sldMk cId="1554810678" sldId="276"/>
            <ac:spMk id="3" creationId="{C9AC1C1D-2A2F-5A3A-A86B-2B4278705BDF}"/>
          </ac:spMkLst>
        </pc:spChg>
      </pc:sldChg>
      <pc:sldChg chg="modSp">
        <pc:chgData name="Stephen Booth" userId="S::sbooth@ed.ac.uk::8fefaae3-ef16-4c34-b7ae-884b9c03d765" providerId="AD" clId="Web-{D796C09A-F20F-0398-2E01-54B9E3E3E316}" dt="2025-09-17T14:16:53.399" v="12" actId="20577"/>
        <pc:sldMkLst>
          <pc:docMk/>
          <pc:sldMk cId="2717003061" sldId="277"/>
        </pc:sldMkLst>
        <pc:spChg chg="mod">
          <ac:chgData name="Stephen Booth" userId="S::sbooth@ed.ac.uk::8fefaae3-ef16-4c34-b7ae-884b9c03d765" providerId="AD" clId="Web-{D796C09A-F20F-0398-2E01-54B9E3E3E316}" dt="2025-09-17T14:16:53.399" v="12" actId="20577"/>
          <ac:spMkLst>
            <pc:docMk/>
            <pc:sldMk cId="2717003061" sldId="277"/>
            <ac:spMk id="3" creationId="{469BEBD5-1314-5660-501D-4DE5AF4154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414963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078663" y="0"/>
            <a:ext cx="5414962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B719F-4E05-C14F-8F67-D35AD6B52A1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38613" y="879475"/>
            <a:ext cx="4219575" cy="2374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49363" y="3386138"/>
            <a:ext cx="9998075" cy="2770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83375"/>
            <a:ext cx="5414963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078663" y="6683375"/>
            <a:ext cx="5414962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459B3-D411-C642-B47A-BC57C77ED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01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A459B3-D411-C642-B47A-BC57C77ED6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5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A459B3-D411-C642-B47A-BC57C77ED6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0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7260" y="2181098"/>
            <a:ext cx="1062228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A21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4520" y="3940048"/>
            <a:ext cx="8747760" cy="1758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A21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A21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A21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A21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4840" y="1618234"/>
            <a:ext cx="5436108" cy="46436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292833" y="1321173"/>
            <a:ext cx="357695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084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A21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767" y="373757"/>
            <a:ext cx="5611667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0A2133"/>
                </a:solidFill>
                <a:latin typeface="Readex Pro Medium"/>
                <a:cs typeface="Readex Pro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5299" y="2673076"/>
            <a:ext cx="5171440" cy="175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A21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48912" y="6543294"/>
            <a:ext cx="3998976" cy="351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4840" y="6543294"/>
            <a:ext cx="2874264" cy="351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080106" y="6604000"/>
            <a:ext cx="226695" cy="226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b="1" i="0"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12496800" cy="70358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87707" y="2565400"/>
            <a:ext cx="9576435" cy="2714205"/>
          </a:xfrm>
          <a:prstGeom prst="rect">
            <a:avLst/>
          </a:prstGeom>
        </p:spPr>
        <p:txBody>
          <a:bodyPr vert="horz" wrap="square" lIns="0" tIns="173355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6600" b="1" dirty="0">
                <a:solidFill>
                  <a:srgbClr val="59AFFF"/>
                </a:solidFill>
                <a:latin typeface="Arial"/>
                <a:cs typeface="Arial"/>
              </a:rPr>
              <a:t>Federated IAM for existing infrastructures</a:t>
            </a:r>
          </a:p>
          <a:p>
            <a:pPr marL="70485">
              <a:spcBef>
                <a:spcPts val="940"/>
              </a:spcBef>
            </a:pPr>
            <a:r>
              <a:rPr lang="en-US" sz="2550" b="1" dirty="0">
                <a:solidFill>
                  <a:srgbClr val="FFFFFF"/>
                </a:solidFill>
                <a:latin typeface="Arial"/>
                <a:cs typeface="Arial"/>
              </a:rPr>
              <a:t>Stephen Booth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C652D2-1174-F08A-50F6-7AFB6030A867}"/>
              </a:ext>
            </a:extLst>
          </p:cNvPr>
          <p:cNvGrpSpPr/>
          <p:nvPr/>
        </p:nvGrpSpPr>
        <p:grpSpPr>
          <a:xfrm>
            <a:off x="11186109" y="5852109"/>
            <a:ext cx="752475" cy="746760"/>
            <a:chOff x="11186109" y="5852109"/>
            <a:chExt cx="752475" cy="746760"/>
          </a:xfrm>
        </p:grpSpPr>
        <p:sp>
          <p:nvSpPr>
            <p:cNvPr id="5" name="object 5"/>
            <p:cNvSpPr/>
            <p:nvPr/>
          </p:nvSpPr>
          <p:spPr>
            <a:xfrm>
              <a:off x="11186109" y="5852109"/>
              <a:ext cx="752475" cy="746760"/>
            </a:xfrm>
            <a:custGeom>
              <a:avLst/>
              <a:gdLst/>
              <a:ahLst/>
              <a:cxnLst/>
              <a:rect l="l" t="t" r="r" b="b"/>
              <a:pathLst>
                <a:path w="752475" h="746759">
                  <a:moveTo>
                    <a:pt x="751890" y="0"/>
                  </a:moveTo>
                  <a:lnTo>
                    <a:pt x="0" y="0"/>
                  </a:lnTo>
                  <a:lnTo>
                    <a:pt x="0" y="746239"/>
                  </a:lnTo>
                  <a:lnTo>
                    <a:pt x="751890" y="746239"/>
                  </a:lnTo>
                  <a:lnTo>
                    <a:pt x="7518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69584" y="5935586"/>
              <a:ext cx="582930" cy="582295"/>
            </a:xfrm>
            <a:custGeom>
              <a:avLst/>
              <a:gdLst/>
              <a:ahLst/>
              <a:cxnLst/>
              <a:rect l="l" t="t" r="r" b="b"/>
              <a:pathLst>
                <a:path w="582929" h="582295">
                  <a:moveTo>
                    <a:pt x="582333" y="0"/>
                  </a:moveTo>
                  <a:lnTo>
                    <a:pt x="495287" y="0"/>
                  </a:lnTo>
                  <a:lnTo>
                    <a:pt x="378205" y="124713"/>
                  </a:lnTo>
                  <a:lnTo>
                    <a:pt x="378205" y="0"/>
                  </a:lnTo>
                  <a:lnTo>
                    <a:pt x="209207" y="0"/>
                  </a:lnTo>
                  <a:lnTo>
                    <a:pt x="209207" y="165430"/>
                  </a:lnTo>
                  <a:lnTo>
                    <a:pt x="204602" y="188999"/>
                  </a:lnTo>
                  <a:lnTo>
                    <a:pt x="191838" y="206600"/>
                  </a:lnTo>
                  <a:lnTo>
                    <a:pt x="172490" y="217615"/>
                  </a:lnTo>
                  <a:lnTo>
                    <a:pt x="148132" y="221424"/>
                  </a:lnTo>
                  <a:lnTo>
                    <a:pt x="123768" y="217686"/>
                  </a:lnTo>
                  <a:lnTo>
                    <a:pt x="104416" y="206790"/>
                  </a:lnTo>
                  <a:lnTo>
                    <a:pt x="91650" y="189213"/>
                  </a:lnTo>
                  <a:lnTo>
                    <a:pt x="87045" y="165430"/>
                  </a:lnTo>
                  <a:lnTo>
                    <a:pt x="87045" y="0"/>
                  </a:lnTo>
                  <a:lnTo>
                    <a:pt x="0" y="0"/>
                  </a:lnTo>
                  <a:lnTo>
                    <a:pt x="0" y="166458"/>
                  </a:lnTo>
                  <a:lnTo>
                    <a:pt x="10451" y="216501"/>
                  </a:lnTo>
                  <a:lnTo>
                    <a:pt x="38560" y="254134"/>
                  </a:lnTo>
                  <a:lnTo>
                    <a:pt x="79456" y="278978"/>
                  </a:lnTo>
                  <a:lnTo>
                    <a:pt x="128269" y="290652"/>
                  </a:lnTo>
                  <a:lnTo>
                    <a:pt x="0" y="290652"/>
                  </a:lnTo>
                  <a:lnTo>
                    <a:pt x="0" y="581825"/>
                  </a:lnTo>
                  <a:lnTo>
                    <a:pt x="87045" y="581825"/>
                  </a:lnTo>
                  <a:lnTo>
                    <a:pt x="87045" y="473913"/>
                  </a:lnTo>
                  <a:lnTo>
                    <a:pt x="125221" y="473913"/>
                  </a:lnTo>
                  <a:lnTo>
                    <a:pt x="205651" y="581825"/>
                  </a:lnTo>
                  <a:lnTo>
                    <a:pt x="582333" y="581825"/>
                  </a:lnTo>
                  <a:lnTo>
                    <a:pt x="582333" y="523290"/>
                  </a:lnTo>
                  <a:lnTo>
                    <a:pt x="480529" y="523290"/>
                  </a:lnTo>
                  <a:lnTo>
                    <a:pt x="480529" y="349707"/>
                  </a:lnTo>
                  <a:lnTo>
                    <a:pt x="582333" y="349707"/>
                  </a:lnTo>
                  <a:lnTo>
                    <a:pt x="582333" y="272846"/>
                  </a:lnTo>
                  <a:lnTo>
                    <a:pt x="457619" y="145072"/>
                  </a:lnTo>
                  <a:lnTo>
                    <a:pt x="582333" y="17818"/>
                  </a:lnTo>
                  <a:lnTo>
                    <a:pt x="582333" y="0"/>
                  </a:lnTo>
                  <a:close/>
                </a:path>
              </a:pathLst>
            </a:custGeom>
            <a:solidFill>
              <a:srgbClr val="1E1E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647792" y="6102038"/>
              <a:ext cx="117475" cy="125095"/>
            </a:xfrm>
            <a:custGeom>
              <a:avLst/>
              <a:gdLst/>
              <a:ahLst/>
              <a:cxnLst/>
              <a:rect l="l" t="t" r="r" b="b"/>
              <a:pathLst>
                <a:path w="117475" h="125095">
                  <a:moveTo>
                    <a:pt x="0" y="0"/>
                  </a:moveTo>
                  <a:lnTo>
                    <a:pt x="0" y="124713"/>
                  </a:lnTo>
                  <a:lnTo>
                    <a:pt x="117081" y="1247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356629" y="6137671"/>
              <a:ext cx="306437" cy="361928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A1EC69-6E19-C730-47FA-D35C330498B9}"/>
              </a:ext>
            </a:extLst>
          </p:cNvPr>
          <p:cNvGrpSpPr/>
          <p:nvPr/>
        </p:nvGrpSpPr>
        <p:grpSpPr>
          <a:xfrm>
            <a:off x="614437" y="532902"/>
            <a:ext cx="4189863" cy="1079532"/>
            <a:chOff x="614437" y="532902"/>
            <a:chExt cx="4189863" cy="107953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12C1C438-D79D-E757-9882-9AF5CCC454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08700" y="622300"/>
              <a:ext cx="2895600" cy="8763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81CC5BA-04E2-17A2-6031-8DFBC4B13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4437" y="532902"/>
              <a:ext cx="1070610" cy="1079532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95BDD535-3567-FC39-0A82-37CC60871BBC}"/>
              </a:ext>
            </a:extLst>
          </p:cNvPr>
          <p:cNvSpPr txBox="1"/>
          <p:nvPr/>
        </p:nvSpPr>
        <p:spPr>
          <a:xfrm>
            <a:off x="8854091" y="748625"/>
            <a:ext cx="307920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000" b="1" dirty="0">
                <a:solidFill>
                  <a:schemeClr val="bg1"/>
                </a:solidFill>
                <a:latin typeface="Arial"/>
                <a:cs typeface="Arial"/>
              </a:rPr>
              <a:t>Autumn Conference </a:t>
            </a:r>
            <a:endParaRPr lang="en-US" sz="2000">
              <a:solidFill>
                <a:schemeClr val="bg1"/>
              </a:solidFill>
            </a:endParaRPr>
          </a:p>
          <a:p>
            <a:pPr algn="r"/>
            <a:r>
              <a:rPr lang="en-US" sz="2000" b="1" dirty="0">
                <a:solidFill>
                  <a:schemeClr val="bg1"/>
                </a:solidFill>
                <a:latin typeface="Arial"/>
                <a:cs typeface="Arial"/>
              </a:rPr>
              <a:t>22-23 September 2025</a:t>
            </a:r>
            <a:r>
              <a:rPr lang="en-US" b="1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96800" cy="7035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03859" y="1227970"/>
            <a:ext cx="9207500" cy="4035079"/>
          </a:xfrm>
          <a:prstGeom prst="rect">
            <a:avLst/>
          </a:prstGeom>
        </p:spPr>
        <p:txBody>
          <a:bodyPr vert="horz" wrap="square" lIns="0" tIns="84455" rIns="0" bIns="0" rtlCol="0" anchor="t">
            <a:spAutoFit/>
          </a:bodyPr>
          <a:lstStyle/>
          <a:p>
            <a:pPr marL="12700" algn="l">
              <a:spcBef>
                <a:spcPts val="665"/>
              </a:spcBef>
            </a:pPr>
            <a:r>
              <a:rPr lang="en-US" sz="4250" dirty="0">
                <a:solidFill>
                  <a:srgbClr val="FFFFFF"/>
                </a:solidFill>
                <a:latin typeface="Arial"/>
                <a:cs typeface="Arial"/>
              </a:rPr>
              <a:t>Project will explore a bottom-up approach to Identity and Access Management federation growing incrementally and organically out of the existing landscape.</a:t>
            </a:r>
          </a:p>
          <a:p>
            <a:pPr marL="12700" marR="5080">
              <a:lnSpc>
                <a:spcPts val="4630"/>
              </a:lnSpc>
              <a:spcBef>
                <a:spcPts val="665"/>
              </a:spcBef>
            </a:pPr>
            <a:endParaRPr lang="en-US" sz="4250" dirty="0">
              <a:solidFill>
                <a:srgbClr val="FFFFFF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09060" y="5257801"/>
            <a:ext cx="1070610" cy="1078230"/>
          </a:xfrm>
          <a:custGeom>
            <a:avLst/>
            <a:gdLst/>
            <a:ahLst/>
            <a:cxnLst/>
            <a:rect l="l" t="t" r="r" b="b"/>
            <a:pathLst>
              <a:path w="1070609" h="1078229">
                <a:moveTo>
                  <a:pt x="479882" y="0"/>
                </a:moveTo>
                <a:lnTo>
                  <a:pt x="362266" y="68186"/>
                </a:lnTo>
                <a:lnTo>
                  <a:pt x="361162" y="68186"/>
                </a:lnTo>
                <a:lnTo>
                  <a:pt x="358533" y="70370"/>
                </a:lnTo>
                <a:lnTo>
                  <a:pt x="345554" y="77863"/>
                </a:lnTo>
                <a:lnTo>
                  <a:pt x="298653" y="91821"/>
                </a:lnTo>
                <a:lnTo>
                  <a:pt x="283667" y="107607"/>
                </a:lnTo>
                <a:lnTo>
                  <a:pt x="160362" y="114554"/>
                </a:lnTo>
                <a:lnTo>
                  <a:pt x="138150" y="198132"/>
                </a:lnTo>
                <a:lnTo>
                  <a:pt x="137934" y="199021"/>
                </a:lnTo>
                <a:lnTo>
                  <a:pt x="122891" y="255562"/>
                </a:lnTo>
                <a:lnTo>
                  <a:pt x="103771" y="327583"/>
                </a:lnTo>
                <a:lnTo>
                  <a:pt x="93065" y="339940"/>
                </a:lnTo>
                <a:lnTo>
                  <a:pt x="84378" y="400545"/>
                </a:lnTo>
                <a:lnTo>
                  <a:pt x="22428" y="633501"/>
                </a:lnTo>
                <a:lnTo>
                  <a:pt x="22212" y="634390"/>
                </a:lnTo>
                <a:lnTo>
                  <a:pt x="11684" y="673938"/>
                </a:lnTo>
                <a:lnTo>
                  <a:pt x="0" y="717956"/>
                </a:lnTo>
                <a:lnTo>
                  <a:pt x="103555" y="785253"/>
                </a:lnTo>
                <a:lnTo>
                  <a:pt x="108724" y="806437"/>
                </a:lnTo>
                <a:lnTo>
                  <a:pt x="142481" y="841844"/>
                </a:lnTo>
                <a:lnTo>
                  <a:pt x="150063" y="854900"/>
                </a:lnTo>
                <a:lnTo>
                  <a:pt x="151269" y="858024"/>
                </a:lnTo>
                <a:lnTo>
                  <a:pt x="152247" y="858647"/>
                </a:lnTo>
                <a:lnTo>
                  <a:pt x="220433" y="976249"/>
                </a:lnTo>
                <a:lnTo>
                  <a:pt x="602195" y="1077823"/>
                </a:lnTo>
                <a:lnTo>
                  <a:pt x="719696" y="1009688"/>
                </a:lnTo>
                <a:lnTo>
                  <a:pt x="720794" y="1009688"/>
                </a:lnTo>
                <a:lnTo>
                  <a:pt x="723404" y="1007554"/>
                </a:lnTo>
                <a:lnTo>
                  <a:pt x="736511" y="999972"/>
                </a:lnTo>
                <a:lnTo>
                  <a:pt x="783424" y="986015"/>
                </a:lnTo>
                <a:lnTo>
                  <a:pt x="811390" y="956538"/>
                </a:lnTo>
                <a:lnTo>
                  <a:pt x="843800" y="937755"/>
                </a:lnTo>
                <a:lnTo>
                  <a:pt x="933399" y="919251"/>
                </a:lnTo>
                <a:lnTo>
                  <a:pt x="945779" y="872655"/>
                </a:lnTo>
                <a:lnTo>
                  <a:pt x="535800" y="872655"/>
                </a:lnTo>
                <a:lnTo>
                  <a:pt x="532976" y="870331"/>
                </a:lnTo>
                <a:lnTo>
                  <a:pt x="532358" y="870331"/>
                </a:lnTo>
                <a:lnTo>
                  <a:pt x="472427" y="821283"/>
                </a:lnTo>
                <a:lnTo>
                  <a:pt x="431977" y="812317"/>
                </a:lnTo>
                <a:lnTo>
                  <a:pt x="429221" y="812139"/>
                </a:lnTo>
                <a:lnTo>
                  <a:pt x="428459" y="811517"/>
                </a:lnTo>
                <a:lnTo>
                  <a:pt x="349885" y="794118"/>
                </a:lnTo>
                <a:lnTo>
                  <a:pt x="348762" y="792391"/>
                </a:lnTo>
                <a:lnTo>
                  <a:pt x="348950" y="792391"/>
                </a:lnTo>
                <a:lnTo>
                  <a:pt x="346405" y="791806"/>
                </a:lnTo>
                <a:lnTo>
                  <a:pt x="219900" y="594207"/>
                </a:lnTo>
                <a:lnTo>
                  <a:pt x="237236" y="515950"/>
                </a:lnTo>
                <a:lnTo>
                  <a:pt x="236969" y="514972"/>
                </a:lnTo>
                <a:lnTo>
                  <a:pt x="237998" y="512330"/>
                </a:lnTo>
                <a:lnTo>
                  <a:pt x="255701" y="432511"/>
                </a:lnTo>
                <a:lnTo>
                  <a:pt x="249999" y="378599"/>
                </a:lnTo>
                <a:lnTo>
                  <a:pt x="327583" y="329412"/>
                </a:lnTo>
                <a:lnTo>
                  <a:pt x="328574" y="327583"/>
                </a:lnTo>
                <a:lnTo>
                  <a:pt x="341820" y="320357"/>
                </a:lnTo>
                <a:lnTo>
                  <a:pt x="515950" y="209905"/>
                </a:lnTo>
                <a:lnTo>
                  <a:pt x="924465" y="209905"/>
                </a:lnTo>
                <a:lnTo>
                  <a:pt x="861682" y="101587"/>
                </a:lnTo>
                <a:lnTo>
                  <a:pt x="479882" y="0"/>
                </a:lnTo>
                <a:close/>
              </a:path>
              <a:path w="1070609" h="1078229">
                <a:moveTo>
                  <a:pt x="924465" y="209905"/>
                </a:moveTo>
                <a:lnTo>
                  <a:pt x="515950" y="209905"/>
                </a:lnTo>
                <a:lnTo>
                  <a:pt x="562686" y="237820"/>
                </a:lnTo>
                <a:lnTo>
                  <a:pt x="642912" y="255562"/>
                </a:lnTo>
                <a:lnTo>
                  <a:pt x="645629" y="255739"/>
                </a:lnTo>
                <a:lnTo>
                  <a:pt x="646341" y="256324"/>
                </a:lnTo>
                <a:lnTo>
                  <a:pt x="725004" y="273761"/>
                </a:lnTo>
                <a:lnTo>
                  <a:pt x="726173" y="275590"/>
                </a:lnTo>
                <a:lnTo>
                  <a:pt x="728446" y="276072"/>
                </a:lnTo>
                <a:lnTo>
                  <a:pt x="855002" y="473671"/>
                </a:lnTo>
                <a:lnTo>
                  <a:pt x="837653" y="552018"/>
                </a:lnTo>
                <a:lnTo>
                  <a:pt x="837869" y="552919"/>
                </a:lnTo>
                <a:lnTo>
                  <a:pt x="836891" y="555409"/>
                </a:lnTo>
                <a:lnTo>
                  <a:pt x="827747" y="596620"/>
                </a:lnTo>
                <a:lnTo>
                  <a:pt x="847991" y="674611"/>
                </a:lnTo>
                <a:lnTo>
                  <a:pt x="672299" y="786053"/>
                </a:lnTo>
                <a:lnTo>
                  <a:pt x="671929" y="786409"/>
                </a:lnTo>
                <a:lnTo>
                  <a:pt x="671766" y="786409"/>
                </a:lnTo>
                <a:lnTo>
                  <a:pt x="535800" y="872655"/>
                </a:lnTo>
                <a:lnTo>
                  <a:pt x="945779" y="872655"/>
                </a:lnTo>
                <a:lnTo>
                  <a:pt x="1001890" y="661593"/>
                </a:lnTo>
                <a:lnTo>
                  <a:pt x="1001890" y="661454"/>
                </a:lnTo>
                <a:lnTo>
                  <a:pt x="1036624" y="530758"/>
                </a:lnTo>
                <a:lnTo>
                  <a:pt x="1041984" y="510730"/>
                </a:lnTo>
                <a:lnTo>
                  <a:pt x="1070381" y="403885"/>
                </a:lnTo>
                <a:lnTo>
                  <a:pt x="1001801" y="343281"/>
                </a:lnTo>
                <a:lnTo>
                  <a:pt x="982980" y="310819"/>
                </a:lnTo>
                <a:lnTo>
                  <a:pt x="973353" y="271348"/>
                </a:lnTo>
                <a:lnTo>
                  <a:pt x="939596" y="235991"/>
                </a:lnTo>
                <a:lnTo>
                  <a:pt x="931964" y="222783"/>
                </a:lnTo>
                <a:lnTo>
                  <a:pt x="930808" y="219798"/>
                </a:lnTo>
                <a:lnTo>
                  <a:pt x="929868" y="219227"/>
                </a:lnTo>
                <a:lnTo>
                  <a:pt x="924465" y="209905"/>
                </a:lnTo>
                <a:close/>
              </a:path>
              <a:path w="1070609" h="1078229">
                <a:moveTo>
                  <a:pt x="532714" y="870115"/>
                </a:moveTo>
                <a:lnTo>
                  <a:pt x="532358" y="870331"/>
                </a:lnTo>
                <a:lnTo>
                  <a:pt x="532976" y="870331"/>
                </a:lnTo>
                <a:lnTo>
                  <a:pt x="532714" y="870115"/>
                </a:lnTo>
                <a:close/>
              </a:path>
            </a:pathLst>
          </a:custGeom>
          <a:solidFill>
            <a:srgbClr val="008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12080106" y="6604000"/>
            <a:ext cx="226695" cy="20454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>
                <a:solidFill>
                  <a:schemeClr val="bg1"/>
                </a:solidFill>
              </a:rPr>
              <a:t>2</a:t>
            </a:fld>
            <a:endParaRPr spc="-25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248400" cy="7035800"/>
          </a:xfrm>
          <a:custGeom>
            <a:avLst/>
            <a:gdLst/>
            <a:ahLst/>
            <a:cxnLst/>
            <a:rect l="l" t="t" r="r" b="b"/>
            <a:pathLst>
              <a:path w="6248400" h="7035800">
                <a:moveTo>
                  <a:pt x="6248400" y="0"/>
                </a:moveTo>
                <a:lnTo>
                  <a:pt x="0" y="0"/>
                </a:lnTo>
                <a:lnTo>
                  <a:pt x="0" y="7035800"/>
                </a:lnTo>
                <a:lnTo>
                  <a:pt x="6248400" y="7035800"/>
                </a:lnTo>
                <a:lnTo>
                  <a:pt x="6248400" y="0"/>
                </a:lnTo>
                <a:close/>
              </a:path>
            </a:pathLst>
          </a:custGeom>
          <a:solidFill>
            <a:srgbClr val="1123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767" y="373757"/>
            <a:ext cx="5611667" cy="1650849"/>
          </a:xfrm>
          <a:prstGeom prst="rect">
            <a:avLst/>
          </a:prstGeom>
        </p:spPr>
        <p:txBody>
          <a:bodyPr vert="horz" wrap="square" lIns="0" tIns="171843" rIns="0" bIns="0" rtlCol="0" anchor="t">
            <a:spAutoFit/>
          </a:bodyPr>
          <a:lstStyle/>
          <a:p>
            <a:pPr marL="99060">
              <a:spcBef>
                <a:spcPts val="100"/>
              </a:spcBef>
            </a:pPr>
            <a:r>
              <a:rPr lang="en-US" spc="-10" dirty="0">
                <a:solidFill>
                  <a:srgbClr val="FFFFFF"/>
                </a:solidFill>
                <a:latin typeface="Arial"/>
                <a:cs typeface="Arial"/>
              </a:rPr>
              <a:t>Challenges and</a:t>
            </a:r>
            <a:br>
              <a:rPr lang="en-US" spc="-1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pc="-10" dirty="0">
                <a:solidFill>
                  <a:srgbClr val="FFFFFF"/>
                </a:solidFill>
                <a:latin typeface="Arial"/>
                <a:cs typeface="Arial"/>
              </a:rPr>
              <a:t>opportunities</a:t>
            </a:r>
            <a:endParaRPr lang="en-US" spc="-10" dirty="0">
              <a:solidFill>
                <a:srgbClr val="FFFFFF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2300" y="2370154"/>
            <a:ext cx="4022725" cy="2824556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342900" lvl="2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Diversity of approach and technology stack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2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Existing community definitions in variety of places: Institutions, Facilities, existing federations</a:t>
            </a:r>
            <a:endParaRPr lang="en-US" sz="2000" dirty="0">
              <a:solidFill>
                <a:schemeClr val="bg1"/>
              </a:solidFill>
            </a:endParaRPr>
          </a:p>
          <a:p>
            <a:pPr marL="342900" lvl="2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</a:pPr>
            <a:r>
              <a:rPr lang="en-GB" sz="2000" err="1">
                <a:solidFill>
                  <a:schemeClr val="bg1"/>
                </a:solidFill>
              </a:rPr>
              <a:t>Extablished</a:t>
            </a:r>
            <a:r>
              <a:rPr lang="en-GB" sz="2000" dirty="0">
                <a:solidFill>
                  <a:schemeClr val="bg1"/>
                </a:solidFill>
              </a:rPr>
              <a:t> expectations from existing users.</a:t>
            </a:r>
            <a:endParaRPr lang="en-US" sz="2000" dirty="0">
              <a:solidFill>
                <a:schemeClr val="bg1"/>
              </a:solidFill>
            </a:endParaRPr>
          </a:p>
          <a:p>
            <a:pPr marL="355600" marR="72390" indent="-342900">
              <a:lnSpc>
                <a:spcPct val="105000"/>
              </a:lnSpc>
              <a:spcBef>
                <a:spcPts val="100"/>
              </a:spcBef>
              <a:buFont typeface="Arial"/>
              <a:buChar char="•"/>
            </a:pPr>
            <a:endParaRPr lang="en-US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23823" y="2321184"/>
            <a:ext cx="3937635" cy="390433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342900" lvl="2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</a:pPr>
            <a:r>
              <a:rPr lang="en-GB" sz="2000" dirty="0">
                <a:latin typeface="Avenir Next LT Pro"/>
                <a:cs typeface="Arial"/>
              </a:rPr>
              <a:t>Existing IAM solutions use industry standard protocols e.g. SAML/OIDC</a:t>
            </a:r>
            <a:endParaRPr lang="en-US" sz="2000" dirty="0">
              <a:latin typeface="Avenir Next LT Pro"/>
              <a:cs typeface="Arial"/>
            </a:endParaRPr>
          </a:p>
          <a:p>
            <a:pPr marL="342900" lvl="2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</a:pPr>
            <a:r>
              <a:rPr lang="en-GB" sz="2000" dirty="0">
                <a:latin typeface="Avenir Next LT Pro"/>
                <a:cs typeface="Arial"/>
              </a:rPr>
              <a:t>AARC blueprint provides flexible federation architecture to work towards</a:t>
            </a:r>
            <a:endParaRPr lang="en-US" sz="2000" dirty="0">
              <a:latin typeface="Avenir Next LT Pro"/>
              <a:cs typeface="Arial"/>
            </a:endParaRPr>
          </a:p>
          <a:p>
            <a:pPr marL="342900" lvl="2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</a:pPr>
            <a:r>
              <a:rPr lang="en-GB" sz="2000" dirty="0">
                <a:latin typeface="Avenir Next LT Pro"/>
                <a:cs typeface="Arial"/>
              </a:rPr>
              <a:t>Can look for requirements and use-cases from existing user base.</a:t>
            </a:r>
            <a:endParaRPr lang="en-US" sz="2000">
              <a:latin typeface="Avenir Next LT Pro"/>
              <a:cs typeface="Arial"/>
            </a:endParaRPr>
          </a:p>
          <a:p>
            <a:pPr lvl="2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</a:pPr>
            <a:endParaRPr lang="en-GB" sz="2000" dirty="0">
              <a:latin typeface="Avenir Next LT Pro"/>
              <a:cs typeface="Arial"/>
            </a:endParaRPr>
          </a:p>
          <a:p>
            <a:pPr marL="12700" marR="5080">
              <a:lnSpc>
                <a:spcPct val="105000"/>
              </a:lnSpc>
              <a:spcBef>
                <a:spcPts val="100"/>
              </a:spcBef>
            </a:pPr>
            <a:endParaRPr lang="en-US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951084" y="237893"/>
            <a:ext cx="304800" cy="307340"/>
          </a:xfrm>
          <a:custGeom>
            <a:avLst/>
            <a:gdLst/>
            <a:ahLst/>
            <a:cxnLst/>
            <a:rect l="l" t="t" r="r" b="b"/>
            <a:pathLst>
              <a:path w="304800" h="307340">
                <a:moveTo>
                  <a:pt x="136639" y="0"/>
                </a:moveTo>
                <a:lnTo>
                  <a:pt x="103156" y="19418"/>
                </a:lnTo>
                <a:lnTo>
                  <a:pt x="102844" y="19418"/>
                </a:lnTo>
                <a:lnTo>
                  <a:pt x="102095" y="20040"/>
                </a:lnTo>
                <a:lnTo>
                  <a:pt x="98399" y="22174"/>
                </a:lnTo>
                <a:lnTo>
                  <a:pt x="85039" y="26149"/>
                </a:lnTo>
                <a:lnTo>
                  <a:pt x="80771" y="30645"/>
                </a:lnTo>
                <a:lnTo>
                  <a:pt x="45656" y="32626"/>
                </a:lnTo>
                <a:lnTo>
                  <a:pt x="29552" y="93281"/>
                </a:lnTo>
                <a:lnTo>
                  <a:pt x="26504" y="96799"/>
                </a:lnTo>
                <a:lnTo>
                  <a:pt x="24028" y="114058"/>
                </a:lnTo>
                <a:lnTo>
                  <a:pt x="0" y="204444"/>
                </a:lnTo>
                <a:lnTo>
                  <a:pt x="29476" y="223608"/>
                </a:lnTo>
                <a:lnTo>
                  <a:pt x="30949" y="229641"/>
                </a:lnTo>
                <a:lnTo>
                  <a:pt x="40563" y="239725"/>
                </a:lnTo>
                <a:lnTo>
                  <a:pt x="42722" y="243446"/>
                </a:lnTo>
                <a:lnTo>
                  <a:pt x="43065" y="244335"/>
                </a:lnTo>
                <a:lnTo>
                  <a:pt x="43345" y="244513"/>
                </a:lnTo>
                <a:lnTo>
                  <a:pt x="62763" y="277990"/>
                </a:lnTo>
                <a:lnTo>
                  <a:pt x="171475" y="306920"/>
                </a:lnTo>
                <a:lnTo>
                  <a:pt x="204939" y="287515"/>
                </a:lnTo>
                <a:lnTo>
                  <a:pt x="205251" y="287515"/>
                </a:lnTo>
                <a:lnTo>
                  <a:pt x="205993" y="286905"/>
                </a:lnTo>
                <a:lnTo>
                  <a:pt x="209727" y="284746"/>
                </a:lnTo>
                <a:lnTo>
                  <a:pt x="223088" y="280771"/>
                </a:lnTo>
                <a:lnTo>
                  <a:pt x="231051" y="272376"/>
                </a:lnTo>
                <a:lnTo>
                  <a:pt x="240271" y="267030"/>
                </a:lnTo>
                <a:lnTo>
                  <a:pt x="265785" y="261759"/>
                </a:lnTo>
                <a:lnTo>
                  <a:pt x="269310" y="248500"/>
                </a:lnTo>
                <a:lnTo>
                  <a:pt x="152565" y="248500"/>
                </a:lnTo>
                <a:lnTo>
                  <a:pt x="134518" y="233870"/>
                </a:lnTo>
                <a:lnTo>
                  <a:pt x="123012" y="231317"/>
                </a:lnTo>
                <a:lnTo>
                  <a:pt x="122286" y="231317"/>
                </a:lnTo>
                <a:lnTo>
                  <a:pt x="122008" y="231089"/>
                </a:lnTo>
                <a:lnTo>
                  <a:pt x="99631" y="226136"/>
                </a:lnTo>
                <a:lnTo>
                  <a:pt x="99301" y="225628"/>
                </a:lnTo>
                <a:lnTo>
                  <a:pt x="98640" y="225475"/>
                </a:lnTo>
                <a:lnTo>
                  <a:pt x="62610" y="169202"/>
                </a:lnTo>
                <a:lnTo>
                  <a:pt x="67551" y="146926"/>
                </a:lnTo>
                <a:lnTo>
                  <a:pt x="67475" y="146634"/>
                </a:lnTo>
                <a:lnTo>
                  <a:pt x="67767" y="145897"/>
                </a:lnTo>
                <a:lnTo>
                  <a:pt x="72809" y="123164"/>
                </a:lnTo>
                <a:lnTo>
                  <a:pt x="71183" y="107810"/>
                </a:lnTo>
                <a:lnTo>
                  <a:pt x="93281" y="93802"/>
                </a:lnTo>
                <a:lnTo>
                  <a:pt x="93560" y="93281"/>
                </a:lnTo>
                <a:lnTo>
                  <a:pt x="97332" y="91224"/>
                </a:lnTo>
                <a:lnTo>
                  <a:pt x="146913" y="59766"/>
                </a:lnTo>
                <a:lnTo>
                  <a:pt x="263243" y="59766"/>
                </a:lnTo>
                <a:lnTo>
                  <a:pt x="245363" y="28930"/>
                </a:lnTo>
                <a:lnTo>
                  <a:pt x="136639" y="0"/>
                </a:lnTo>
                <a:close/>
              </a:path>
              <a:path w="304800" h="307340">
                <a:moveTo>
                  <a:pt x="263243" y="59766"/>
                </a:moveTo>
                <a:lnTo>
                  <a:pt x="146913" y="59766"/>
                </a:lnTo>
                <a:lnTo>
                  <a:pt x="160223" y="67716"/>
                </a:lnTo>
                <a:lnTo>
                  <a:pt x="183300" y="72821"/>
                </a:lnTo>
                <a:lnTo>
                  <a:pt x="183845" y="72821"/>
                </a:lnTo>
                <a:lnTo>
                  <a:pt x="184048" y="72986"/>
                </a:lnTo>
                <a:lnTo>
                  <a:pt x="206451" y="77952"/>
                </a:lnTo>
                <a:lnTo>
                  <a:pt x="206781" y="78473"/>
                </a:lnTo>
                <a:lnTo>
                  <a:pt x="207429" y="78613"/>
                </a:lnTo>
                <a:lnTo>
                  <a:pt x="243458" y="134886"/>
                </a:lnTo>
                <a:lnTo>
                  <a:pt x="238518" y="157187"/>
                </a:lnTo>
                <a:lnTo>
                  <a:pt x="238582" y="157441"/>
                </a:lnTo>
                <a:lnTo>
                  <a:pt x="238302" y="158153"/>
                </a:lnTo>
                <a:lnTo>
                  <a:pt x="235699" y="169887"/>
                </a:lnTo>
                <a:lnTo>
                  <a:pt x="241465" y="192100"/>
                </a:lnTo>
                <a:lnTo>
                  <a:pt x="152565" y="248500"/>
                </a:lnTo>
                <a:lnTo>
                  <a:pt x="269310" y="248500"/>
                </a:lnTo>
                <a:lnTo>
                  <a:pt x="304799" y="115011"/>
                </a:lnTo>
                <a:lnTo>
                  <a:pt x="285267" y="97751"/>
                </a:lnTo>
                <a:lnTo>
                  <a:pt x="279907" y="88506"/>
                </a:lnTo>
                <a:lnTo>
                  <a:pt x="277164" y="77266"/>
                </a:lnTo>
                <a:lnTo>
                  <a:pt x="267550" y="67195"/>
                </a:lnTo>
                <a:lnTo>
                  <a:pt x="265379" y="63436"/>
                </a:lnTo>
                <a:lnTo>
                  <a:pt x="265048" y="62585"/>
                </a:lnTo>
                <a:lnTo>
                  <a:pt x="264782" y="62420"/>
                </a:lnTo>
                <a:lnTo>
                  <a:pt x="263243" y="59766"/>
                </a:lnTo>
                <a:close/>
              </a:path>
            </a:pathLst>
          </a:custGeom>
          <a:solidFill>
            <a:srgbClr val="008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3</a:t>
            </a:fld>
            <a:endParaRPr spc="-2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8723A74-CABF-B627-E023-B22B9B2CC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55CF1F1-BF10-F202-D558-B7890148AE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5767" y="373757"/>
            <a:ext cx="5611667" cy="912185"/>
          </a:xfrm>
          <a:prstGeom prst="rect">
            <a:avLst/>
          </a:prstGeom>
        </p:spPr>
        <p:txBody>
          <a:bodyPr vert="horz" wrap="square" lIns="0" tIns="171843" rIns="0" bIns="0" rtlCol="0" anchor="t">
            <a:spAutoFit/>
          </a:bodyPr>
          <a:lstStyle/>
          <a:p>
            <a:pPr marL="99060">
              <a:spcBef>
                <a:spcPts val="100"/>
              </a:spcBef>
            </a:pPr>
            <a:r>
              <a:rPr lang="en-US" dirty="0">
                <a:latin typeface="Arial"/>
                <a:cs typeface="Arial"/>
              </a:rPr>
              <a:t>The project</a:t>
            </a:r>
            <a:endParaRPr lang="en-US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9AC1C1D-2A2F-5A3A-A86B-2B4278705BDF}"/>
              </a:ext>
            </a:extLst>
          </p:cNvPr>
          <p:cNvSpPr txBox="1"/>
          <p:nvPr/>
        </p:nvSpPr>
        <p:spPr>
          <a:xfrm>
            <a:off x="622228" y="1841500"/>
            <a:ext cx="6692972" cy="266810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lnSpc>
                <a:spcPts val="3400"/>
              </a:lnSpc>
              <a:spcBef>
                <a:spcPts val="100"/>
              </a:spcBef>
            </a:pPr>
            <a:r>
              <a:rPr lang="en-US" sz="3000" b="1" dirty="0">
                <a:solidFill>
                  <a:srgbClr val="0084FF"/>
                </a:solidFill>
                <a:latin typeface="Arial"/>
                <a:cs typeface="Arial"/>
              </a:rPr>
              <a:t>Project staffing from EPCC</a:t>
            </a:r>
          </a:p>
          <a:p>
            <a:pPr marL="342900" indent="-342900" algn="l">
              <a:lnSpc>
                <a:spcPct val="110000"/>
              </a:lnSpc>
              <a:spcBef>
                <a:spcPts val="10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/>
              <a:t>Community building</a:t>
            </a:r>
            <a:endParaRPr lang="en-US" sz="2000" dirty="0"/>
          </a:p>
          <a:p>
            <a:pPr marL="342900" indent="-342900" algn="l">
              <a:lnSpc>
                <a:spcPct val="110000"/>
              </a:lnSpc>
              <a:spcBef>
                <a:spcPts val="10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/>
              <a:t>Requirement gathering; Both from existing users and existing service operators.</a:t>
            </a:r>
            <a:endParaRPr lang="en-US" sz="2000" dirty="0"/>
          </a:p>
          <a:p>
            <a:pPr marL="342900" indent="-342900" algn="l">
              <a:lnSpc>
                <a:spcPct val="110000"/>
              </a:lnSpc>
              <a:spcBef>
                <a:spcPts val="10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/>
              <a:t>Exploratory investigations.</a:t>
            </a:r>
            <a:endParaRPr lang="en-US" sz="2000" dirty="0"/>
          </a:p>
          <a:p>
            <a:pPr marL="355600" indent="-342900">
              <a:lnSpc>
                <a:spcPct val="105000"/>
              </a:lnSpc>
              <a:spcBef>
                <a:spcPts val="1395"/>
              </a:spcBef>
              <a:buFont typeface="Arial"/>
              <a:buChar char="•"/>
              <a:tabLst>
                <a:tab pos="393065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B322FF42-AC3C-613F-05F7-9B112DC88F01}"/>
              </a:ext>
            </a:extLst>
          </p:cNvPr>
          <p:cNvSpPr/>
          <p:nvPr/>
        </p:nvSpPr>
        <p:spPr>
          <a:xfrm>
            <a:off x="11951084" y="237893"/>
            <a:ext cx="304800" cy="307340"/>
          </a:xfrm>
          <a:custGeom>
            <a:avLst/>
            <a:gdLst/>
            <a:ahLst/>
            <a:cxnLst/>
            <a:rect l="l" t="t" r="r" b="b"/>
            <a:pathLst>
              <a:path w="304800" h="307340">
                <a:moveTo>
                  <a:pt x="136639" y="0"/>
                </a:moveTo>
                <a:lnTo>
                  <a:pt x="103156" y="19418"/>
                </a:lnTo>
                <a:lnTo>
                  <a:pt x="102844" y="19418"/>
                </a:lnTo>
                <a:lnTo>
                  <a:pt x="102095" y="20040"/>
                </a:lnTo>
                <a:lnTo>
                  <a:pt x="98399" y="22174"/>
                </a:lnTo>
                <a:lnTo>
                  <a:pt x="85039" y="26149"/>
                </a:lnTo>
                <a:lnTo>
                  <a:pt x="80771" y="30645"/>
                </a:lnTo>
                <a:lnTo>
                  <a:pt x="45656" y="32626"/>
                </a:lnTo>
                <a:lnTo>
                  <a:pt x="29552" y="93281"/>
                </a:lnTo>
                <a:lnTo>
                  <a:pt x="26504" y="96799"/>
                </a:lnTo>
                <a:lnTo>
                  <a:pt x="24028" y="114058"/>
                </a:lnTo>
                <a:lnTo>
                  <a:pt x="0" y="204444"/>
                </a:lnTo>
                <a:lnTo>
                  <a:pt x="29476" y="223608"/>
                </a:lnTo>
                <a:lnTo>
                  <a:pt x="30949" y="229641"/>
                </a:lnTo>
                <a:lnTo>
                  <a:pt x="40563" y="239725"/>
                </a:lnTo>
                <a:lnTo>
                  <a:pt x="42722" y="243446"/>
                </a:lnTo>
                <a:lnTo>
                  <a:pt x="43065" y="244335"/>
                </a:lnTo>
                <a:lnTo>
                  <a:pt x="43345" y="244513"/>
                </a:lnTo>
                <a:lnTo>
                  <a:pt x="62763" y="277990"/>
                </a:lnTo>
                <a:lnTo>
                  <a:pt x="171475" y="306920"/>
                </a:lnTo>
                <a:lnTo>
                  <a:pt x="204939" y="287515"/>
                </a:lnTo>
                <a:lnTo>
                  <a:pt x="205251" y="287515"/>
                </a:lnTo>
                <a:lnTo>
                  <a:pt x="205993" y="286905"/>
                </a:lnTo>
                <a:lnTo>
                  <a:pt x="209727" y="284746"/>
                </a:lnTo>
                <a:lnTo>
                  <a:pt x="223088" y="280771"/>
                </a:lnTo>
                <a:lnTo>
                  <a:pt x="231051" y="272376"/>
                </a:lnTo>
                <a:lnTo>
                  <a:pt x="240271" y="267030"/>
                </a:lnTo>
                <a:lnTo>
                  <a:pt x="265785" y="261759"/>
                </a:lnTo>
                <a:lnTo>
                  <a:pt x="269310" y="248500"/>
                </a:lnTo>
                <a:lnTo>
                  <a:pt x="152565" y="248500"/>
                </a:lnTo>
                <a:lnTo>
                  <a:pt x="134518" y="233870"/>
                </a:lnTo>
                <a:lnTo>
                  <a:pt x="123012" y="231317"/>
                </a:lnTo>
                <a:lnTo>
                  <a:pt x="122286" y="231317"/>
                </a:lnTo>
                <a:lnTo>
                  <a:pt x="122008" y="231089"/>
                </a:lnTo>
                <a:lnTo>
                  <a:pt x="99631" y="226136"/>
                </a:lnTo>
                <a:lnTo>
                  <a:pt x="99301" y="225628"/>
                </a:lnTo>
                <a:lnTo>
                  <a:pt x="98640" y="225475"/>
                </a:lnTo>
                <a:lnTo>
                  <a:pt x="62610" y="169202"/>
                </a:lnTo>
                <a:lnTo>
                  <a:pt x="67551" y="146926"/>
                </a:lnTo>
                <a:lnTo>
                  <a:pt x="67475" y="146634"/>
                </a:lnTo>
                <a:lnTo>
                  <a:pt x="67767" y="145897"/>
                </a:lnTo>
                <a:lnTo>
                  <a:pt x="72809" y="123164"/>
                </a:lnTo>
                <a:lnTo>
                  <a:pt x="71183" y="107810"/>
                </a:lnTo>
                <a:lnTo>
                  <a:pt x="93281" y="93802"/>
                </a:lnTo>
                <a:lnTo>
                  <a:pt x="93560" y="93281"/>
                </a:lnTo>
                <a:lnTo>
                  <a:pt x="97332" y="91224"/>
                </a:lnTo>
                <a:lnTo>
                  <a:pt x="146913" y="59766"/>
                </a:lnTo>
                <a:lnTo>
                  <a:pt x="263243" y="59766"/>
                </a:lnTo>
                <a:lnTo>
                  <a:pt x="245363" y="28930"/>
                </a:lnTo>
                <a:lnTo>
                  <a:pt x="136639" y="0"/>
                </a:lnTo>
                <a:close/>
              </a:path>
              <a:path w="304800" h="307340">
                <a:moveTo>
                  <a:pt x="263243" y="59766"/>
                </a:moveTo>
                <a:lnTo>
                  <a:pt x="146913" y="59766"/>
                </a:lnTo>
                <a:lnTo>
                  <a:pt x="160223" y="67716"/>
                </a:lnTo>
                <a:lnTo>
                  <a:pt x="183300" y="72821"/>
                </a:lnTo>
                <a:lnTo>
                  <a:pt x="183845" y="72821"/>
                </a:lnTo>
                <a:lnTo>
                  <a:pt x="184048" y="72986"/>
                </a:lnTo>
                <a:lnTo>
                  <a:pt x="206451" y="77952"/>
                </a:lnTo>
                <a:lnTo>
                  <a:pt x="206781" y="78473"/>
                </a:lnTo>
                <a:lnTo>
                  <a:pt x="207429" y="78613"/>
                </a:lnTo>
                <a:lnTo>
                  <a:pt x="243458" y="134886"/>
                </a:lnTo>
                <a:lnTo>
                  <a:pt x="238518" y="157187"/>
                </a:lnTo>
                <a:lnTo>
                  <a:pt x="238582" y="157441"/>
                </a:lnTo>
                <a:lnTo>
                  <a:pt x="238302" y="158153"/>
                </a:lnTo>
                <a:lnTo>
                  <a:pt x="235699" y="169887"/>
                </a:lnTo>
                <a:lnTo>
                  <a:pt x="241465" y="192100"/>
                </a:lnTo>
                <a:lnTo>
                  <a:pt x="152565" y="248500"/>
                </a:lnTo>
                <a:lnTo>
                  <a:pt x="269310" y="248500"/>
                </a:lnTo>
                <a:lnTo>
                  <a:pt x="304799" y="115011"/>
                </a:lnTo>
                <a:lnTo>
                  <a:pt x="285267" y="97751"/>
                </a:lnTo>
                <a:lnTo>
                  <a:pt x="279907" y="88506"/>
                </a:lnTo>
                <a:lnTo>
                  <a:pt x="277164" y="77266"/>
                </a:lnTo>
                <a:lnTo>
                  <a:pt x="267550" y="67195"/>
                </a:lnTo>
                <a:lnTo>
                  <a:pt x="265379" y="63436"/>
                </a:lnTo>
                <a:lnTo>
                  <a:pt x="265048" y="62585"/>
                </a:lnTo>
                <a:lnTo>
                  <a:pt x="264782" y="62420"/>
                </a:lnTo>
                <a:lnTo>
                  <a:pt x="263243" y="59766"/>
                </a:lnTo>
                <a:close/>
              </a:path>
            </a:pathLst>
          </a:custGeom>
          <a:solidFill>
            <a:srgbClr val="008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7A03AC6-24C1-52F3-8788-BF1CA186AC1A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4</a:t>
            </a:fld>
            <a:endParaRPr spc="-25"/>
          </a:p>
        </p:txBody>
      </p:sp>
    </p:spTree>
    <p:extLst>
      <p:ext uri="{BB962C8B-B14F-4D97-AF65-F5344CB8AC3E}">
        <p14:creationId xmlns:p14="http://schemas.microsoft.com/office/powerpoint/2010/main" val="155481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277" y="386014"/>
            <a:ext cx="10402107" cy="912185"/>
          </a:xfrm>
          <a:prstGeom prst="rect">
            <a:avLst/>
          </a:prstGeom>
        </p:spPr>
        <p:txBody>
          <a:bodyPr vert="horz" wrap="square" lIns="0" tIns="171843" rIns="0" bIns="0" rtlCol="0" anchor="t">
            <a:spAutoFit/>
          </a:bodyPr>
          <a:lstStyle/>
          <a:p>
            <a:pPr marL="99060">
              <a:spcBef>
                <a:spcPts val="100"/>
              </a:spcBef>
            </a:pPr>
            <a:r>
              <a:rPr lang="en-US" dirty="0" err="1">
                <a:latin typeface="Arial"/>
                <a:cs typeface="Arial"/>
              </a:rPr>
              <a:t>Initi</a:t>
            </a:r>
            <a:r>
              <a:rPr lang="en-US" dirty="0">
                <a:latin typeface="Arial"/>
                <a:cs typeface="Arial"/>
              </a:rPr>
              <a:t>​al thoughts – group exchange</a:t>
            </a:r>
            <a:endParaRPr lang="en-US" dirty="0"/>
          </a:p>
        </p:txBody>
      </p:sp>
      <p:sp>
        <p:nvSpPr>
          <p:cNvPr id="3" name="object 3"/>
          <p:cNvSpPr txBox="1"/>
          <p:nvPr/>
        </p:nvSpPr>
        <p:spPr>
          <a:xfrm>
            <a:off x="609977" y="1792471"/>
            <a:ext cx="9988695" cy="452707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GB" sz="3000" dirty="0">
                <a:solidFill>
                  <a:srgbClr val="0084FF"/>
                </a:solidFill>
              </a:rPr>
              <a:t>Existing communities could have definitions in lots of places</a:t>
            </a:r>
            <a:endParaRPr lang="en-US" sz="3000" dirty="0">
              <a:solidFill>
                <a:srgbClr val="0084FF"/>
              </a:solidFill>
            </a:endParaRPr>
          </a:p>
          <a:p>
            <a:pPr lvl="1" algn="l">
              <a:lnSpc>
                <a:spcPct val="110000"/>
              </a:lnSpc>
              <a:spcBef>
                <a:spcPts val="500"/>
              </a:spcBef>
              <a:buChar char="•"/>
              <a:tabLst>
                <a:tab pos="393065" algn="l"/>
              </a:tabLst>
            </a:pPr>
            <a:r>
              <a:rPr lang="en-GB" sz="2400" dirty="0">
                <a:latin typeface="Avenir Next LT Pro"/>
                <a:cs typeface="Arial"/>
              </a:rPr>
              <a:t>Home institutions, GitHub, HPC </a:t>
            </a:r>
            <a:r>
              <a:rPr lang="en-GB" sz="2400" dirty="0" err="1">
                <a:latin typeface="Avenir Next LT Pro"/>
                <a:cs typeface="Arial"/>
              </a:rPr>
              <a:t>centers</a:t>
            </a:r>
            <a:r>
              <a:rPr lang="en-GB" sz="2400" dirty="0">
                <a:latin typeface="Avenir Next LT Pro"/>
                <a:cs typeface="Arial"/>
              </a:rPr>
              <a:t>.</a:t>
            </a:r>
            <a:endParaRPr lang="en-US" sz="2400" dirty="0">
              <a:latin typeface="Avenir Next LT Pro"/>
              <a:cs typeface="Arial"/>
            </a:endParaRPr>
          </a:p>
          <a:p>
            <a:pPr lvl="1" algn="l">
              <a:lnSpc>
                <a:spcPct val="110000"/>
              </a:lnSpc>
              <a:spcBef>
                <a:spcPts val="500"/>
              </a:spcBef>
              <a:buChar char="•"/>
              <a:tabLst>
                <a:tab pos="393065" algn="l"/>
              </a:tabLst>
            </a:pPr>
            <a:r>
              <a:rPr lang="en-GB" sz="2400" dirty="0">
                <a:latin typeface="Avenir Next LT Pro"/>
                <a:cs typeface="Arial"/>
              </a:rPr>
              <a:t>Would be useful if communities could re-use these definitions elsewhere without needing to re-create them manually.</a:t>
            </a:r>
            <a:endParaRPr lang="en-US" sz="2400" dirty="0">
              <a:latin typeface="Avenir Next LT Pro"/>
              <a:cs typeface="Arial"/>
            </a:endParaRPr>
          </a:p>
          <a:p>
            <a:pPr lvl="1" algn="l">
              <a:lnSpc>
                <a:spcPct val="110000"/>
              </a:lnSpc>
              <a:spcBef>
                <a:spcPts val="500"/>
              </a:spcBef>
              <a:buChar char="•"/>
              <a:tabLst>
                <a:tab pos="393065" algn="l"/>
              </a:tabLst>
            </a:pPr>
            <a:r>
              <a:rPr lang="en-GB" sz="2400" dirty="0">
                <a:solidFill>
                  <a:schemeClr val="tx1"/>
                </a:solidFill>
                <a:latin typeface="Avenir Next LT Pro"/>
                <a:cs typeface="Arial"/>
              </a:rPr>
              <a:t>Export, distribution and consumption of group and role information (</a:t>
            </a:r>
            <a:r>
              <a:rPr lang="en-GB" sz="2400" dirty="0" err="1">
                <a:solidFill>
                  <a:schemeClr val="tx1"/>
                </a:solidFill>
                <a:latin typeface="Avenir Next LT Pro"/>
                <a:cs typeface="Arial"/>
              </a:rPr>
              <a:t>ie</a:t>
            </a:r>
            <a:r>
              <a:rPr lang="en-GB" sz="2400" dirty="0">
                <a:solidFill>
                  <a:schemeClr val="tx1"/>
                </a:solidFill>
                <a:latin typeface="Avenir Next LT Pro"/>
                <a:cs typeface="Arial"/>
              </a:rPr>
              <a:t> AARC-G069 and AARC-G003)</a:t>
            </a:r>
            <a:endParaRPr lang="en-US" sz="2400" dirty="0">
              <a:solidFill>
                <a:schemeClr val="tx1"/>
              </a:solidFill>
              <a:latin typeface="Avenir Next LT Pro"/>
              <a:cs typeface="Arial"/>
            </a:endParaRPr>
          </a:p>
          <a:p>
            <a:pPr lvl="1" algn="l">
              <a:lnSpc>
                <a:spcPct val="110000"/>
              </a:lnSpc>
              <a:spcBef>
                <a:spcPts val="500"/>
              </a:spcBef>
              <a:buChar char="•"/>
              <a:tabLst>
                <a:tab pos="393065" algn="l"/>
              </a:tabLst>
            </a:pPr>
            <a:r>
              <a:rPr lang="en-GB" sz="2400" dirty="0">
                <a:latin typeface="Avenir Next LT Pro"/>
                <a:cs typeface="Arial"/>
              </a:rPr>
              <a:t>How easy is it to add support for these kind of operations into existing software and processes?</a:t>
            </a:r>
            <a:endParaRPr lang="en-US" sz="2400" dirty="0">
              <a:latin typeface="Avenir Next LT Pro"/>
              <a:cs typeface="Arial"/>
            </a:endParaRPr>
          </a:p>
          <a:p>
            <a:pPr marL="12700" marR="5080">
              <a:lnSpc>
                <a:spcPts val="3400"/>
              </a:lnSpc>
              <a:spcBef>
                <a:spcPts val="100"/>
              </a:spcBef>
              <a:tabLst>
                <a:tab pos="393065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951084" y="237893"/>
            <a:ext cx="304800" cy="307340"/>
          </a:xfrm>
          <a:custGeom>
            <a:avLst/>
            <a:gdLst/>
            <a:ahLst/>
            <a:cxnLst/>
            <a:rect l="l" t="t" r="r" b="b"/>
            <a:pathLst>
              <a:path w="304800" h="307340">
                <a:moveTo>
                  <a:pt x="136639" y="0"/>
                </a:moveTo>
                <a:lnTo>
                  <a:pt x="103156" y="19418"/>
                </a:lnTo>
                <a:lnTo>
                  <a:pt x="102844" y="19418"/>
                </a:lnTo>
                <a:lnTo>
                  <a:pt x="102095" y="20040"/>
                </a:lnTo>
                <a:lnTo>
                  <a:pt x="98399" y="22174"/>
                </a:lnTo>
                <a:lnTo>
                  <a:pt x="85039" y="26149"/>
                </a:lnTo>
                <a:lnTo>
                  <a:pt x="80771" y="30645"/>
                </a:lnTo>
                <a:lnTo>
                  <a:pt x="45656" y="32626"/>
                </a:lnTo>
                <a:lnTo>
                  <a:pt x="29552" y="93281"/>
                </a:lnTo>
                <a:lnTo>
                  <a:pt x="26504" y="96799"/>
                </a:lnTo>
                <a:lnTo>
                  <a:pt x="24028" y="114058"/>
                </a:lnTo>
                <a:lnTo>
                  <a:pt x="0" y="204444"/>
                </a:lnTo>
                <a:lnTo>
                  <a:pt x="29476" y="223608"/>
                </a:lnTo>
                <a:lnTo>
                  <a:pt x="30949" y="229641"/>
                </a:lnTo>
                <a:lnTo>
                  <a:pt x="40563" y="239725"/>
                </a:lnTo>
                <a:lnTo>
                  <a:pt x="42722" y="243446"/>
                </a:lnTo>
                <a:lnTo>
                  <a:pt x="43065" y="244335"/>
                </a:lnTo>
                <a:lnTo>
                  <a:pt x="43345" y="244513"/>
                </a:lnTo>
                <a:lnTo>
                  <a:pt x="62763" y="277990"/>
                </a:lnTo>
                <a:lnTo>
                  <a:pt x="171475" y="306920"/>
                </a:lnTo>
                <a:lnTo>
                  <a:pt x="204939" y="287515"/>
                </a:lnTo>
                <a:lnTo>
                  <a:pt x="205251" y="287515"/>
                </a:lnTo>
                <a:lnTo>
                  <a:pt x="205993" y="286905"/>
                </a:lnTo>
                <a:lnTo>
                  <a:pt x="209727" y="284746"/>
                </a:lnTo>
                <a:lnTo>
                  <a:pt x="223088" y="280771"/>
                </a:lnTo>
                <a:lnTo>
                  <a:pt x="231051" y="272376"/>
                </a:lnTo>
                <a:lnTo>
                  <a:pt x="240271" y="267030"/>
                </a:lnTo>
                <a:lnTo>
                  <a:pt x="265785" y="261759"/>
                </a:lnTo>
                <a:lnTo>
                  <a:pt x="269310" y="248500"/>
                </a:lnTo>
                <a:lnTo>
                  <a:pt x="152565" y="248500"/>
                </a:lnTo>
                <a:lnTo>
                  <a:pt x="134518" y="233870"/>
                </a:lnTo>
                <a:lnTo>
                  <a:pt x="123012" y="231317"/>
                </a:lnTo>
                <a:lnTo>
                  <a:pt x="122286" y="231317"/>
                </a:lnTo>
                <a:lnTo>
                  <a:pt x="122008" y="231089"/>
                </a:lnTo>
                <a:lnTo>
                  <a:pt x="99631" y="226136"/>
                </a:lnTo>
                <a:lnTo>
                  <a:pt x="99301" y="225628"/>
                </a:lnTo>
                <a:lnTo>
                  <a:pt x="98640" y="225475"/>
                </a:lnTo>
                <a:lnTo>
                  <a:pt x="62610" y="169202"/>
                </a:lnTo>
                <a:lnTo>
                  <a:pt x="67551" y="146926"/>
                </a:lnTo>
                <a:lnTo>
                  <a:pt x="67475" y="146634"/>
                </a:lnTo>
                <a:lnTo>
                  <a:pt x="67767" y="145897"/>
                </a:lnTo>
                <a:lnTo>
                  <a:pt x="72809" y="123164"/>
                </a:lnTo>
                <a:lnTo>
                  <a:pt x="71183" y="107810"/>
                </a:lnTo>
                <a:lnTo>
                  <a:pt x="93281" y="93802"/>
                </a:lnTo>
                <a:lnTo>
                  <a:pt x="93560" y="93281"/>
                </a:lnTo>
                <a:lnTo>
                  <a:pt x="97332" y="91224"/>
                </a:lnTo>
                <a:lnTo>
                  <a:pt x="146913" y="59766"/>
                </a:lnTo>
                <a:lnTo>
                  <a:pt x="263243" y="59766"/>
                </a:lnTo>
                <a:lnTo>
                  <a:pt x="245363" y="28930"/>
                </a:lnTo>
                <a:lnTo>
                  <a:pt x="136639" y="0"/>
                </a:lnTo>
                <a:close/>
              </a:path>
              <a:path w="304800" h="307340">
                <a:moveTo>
                  <a:pt x="263243" y="59766"/>
                </a:moveTo>
                <a:lnTo>
                  <a:pt x="146913" y="59766"/>
                </a:lnTo>
                <a:lnTo>
                  <a:pt x="160223" y="67716"/>
                </a:lnTo>
                <a:lnTo>
                  <a:pt x="183300" y="72821"/>
                </a:lnTo>
                <a:lnTo>
                  <a:pt x="183845" y="72821"/>
                </a:lnTo>
                <a:lnTo>
                  <a:pt x="184048" y="72986"/>
                </a:lnTo>
                <a:lnTo>
                  <a:pt x="206451" y="77952"/>
                </a:lnTo>
                <a:lnTo>
                  <a:pt x="206781" y="78473"/>
                </a:lnTo>
                <a:lnTo>
                  <a:pt x="207429" y="78613"/>
                </a:lnTo>
                <a:lnTo>
                  <a:pt x="243458" y="134886"/>
                </a:lnTo>
                <a:lnTo>
                  <a:pt x="238518" y="157187"/>
                </a:lnTo>
                <a:lnTo>
                  <a:pt x="238582" y="157441"/>
                </a:lnTo>
                <a:lnTo>
                  <a:pt x="238302" y="158153"/>
                </a:lnTo>
                <a:lnTo>
                  <a:pt x="235699" y="169887"/>
                </a:lnTo>
                <a:lnTo>
                  <a:pt x="241465" y="192100"/>
                </a:lnTo>
                <a:lnTo>
                  <a:pt x="152565" y="248500"/>
                </a:lnTo>
                <a:lnTo>
                  <a:pt x="269310" y="248500"/>
                </a:lnTo>
                <a:lnTo>
                  <a:pt x="304799" y="115011"/>
                </a:lnTo>
                <a:lnTo>
                  <a:pt x="285267" y="97751"/>
                </a:lnTo>
                <a:lnTo>
                  <a:pt x="279907" y="88506"/>
                </a:lnTo>
                <a:lnTo>
                  <a:pt x="277164" y="77266"/>
                </a:lnTo>
                <a:lnTo>
                  <a:pt x="267550" y="67195"/>
                </a:lnTo>
                <a:lnTo>
                  <a:pt x="265379" y="63436"/>
                </a:lnTo>
                <a:lnTo>
                  <a:pt x="265048" y="62585"/>
                </a:lnTo>
                <a:lnTo>
                  <a:pt x="264782" y="62420"/>
                </a:lnTo>
                <a:lnTo>
                  <a:pt x="263243" y="59766"/>
                </a:lnTo>
                <a:close/>
              </a:path>
            </a:pathLst>
          </a:custGeom>
          <a:solidFill>
            <a:srgbClr val="008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5</a:t>
            </a:fld>
            <a:endParaRPr spc="-25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4E9F22C-AE05-818C-1CC2-7B0699D44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420AF86-8587-D816-E3B6-820E761F9D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277" y="386014"/>
            <a:ext cx="10402107" cy="912185"/>
          </a:xfrm>
          <a:prstGeom prst="rect">
            <a:avLst/>
          </a:prstGeom>
        </p:spPr>
        <p:txBody>
          <a:bodyPr vert="horz" wrap="square" lIns="0" tIns="171843" rIns="0" bIns="0" rtlCol="0" anchor="t">
            <a:spAutoFit/>
          </a:bodyPr>
          <a:lstStyle/>
          <a:p>
            <a:pPr marL="99060">
              <a:spcBef>
                <a:spcPts val="100"/>
              </a:spcBef>
            </a:pPr>
            <a:r>
              <a:rPr lang="en-US" dirty="0" err="1">
                <a:latin typeface="Arial"/>
                <a:cs typeface="Arial"/>
              </a:rPr>
              <a:t>Initi</a:t>
            </a:r>
            <a:r>
              <a:rPr lang="en-US" dirty="0">
                <a:latin typeface="Arial"/>
                <a:cs typeface="Arial"/>
              </a:rPr>
              <a:t>​al thoughts – offline access</a:t>
            </a:r>
            <a:endParaRPr lang="en-US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69BEBD5-1314-5660-501D-4DE5AF415464}"/>
              </a:ext>
            </a:extLst>
          </p:cNvPr>
          <p:cNvSpPr txBox="1"/>
          <p:nvPr/>
        </p:nvSpPr>
        <p:spPr>
          <a:xfrm>
            <a:off x="818001" y="1755744"/>
            <a:ext cx="9988695" cy="422365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GB" sz="3000" dirty="0">
                <a:solidFill>
                  <a:srgbClr val="0084FF"/>
                </a:solidFill>
              </a:rPr>
              <a:t>Users have an impact even when not logged in</a:t>
            </a:r>
          </a:p>
          <a:p>
            <a:pPr marL="342900" lvl="1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>
                <a:latin typeface="Arial"/>
                <a:cs typeface="Arial"/>
              </a:rPr>
              <a:t>Provisioned accounts, </a:t>
            </a:r>
            <a:endParaRPr lang="en-US" sz="2000" dirty="0">
              <a:latin typeface="Arial"/>
              <a:cs typeface="Arial"/>
            </a:endParaRPr>
          </a:p>
          <a:p>
            <a:pPr marL="342900" lvl="1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>
                <a:latin typeface="Arial"/>
                <a:cs typeface="Arial"/>
              </a:rPr>
              <a:t>Stored data,</a:t>
            </a:r>
          </a:p>
          <a:p>
            <a:pPr marL="342900" lvl="1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>
                <a:latin typeface="Arial"/>
                <a:cs typeface="Arial"/>
              </a:rPr>
              <a:t>long running processes/VMs/Containers</a:t>
            </a:r>
            <a:endParaRPr lang="en-US" sz="2000">
              <a:latin typeface="Arial"/>
              <a:cs typeface="Arial"/>
            </a:endParaRPr>
          </a:p>
          <a:p>
            <a:pPr lvl="1" algn="l">
              <a:lnSpc>
                <a:spcPct val="110000"/>
              </a:lnSpc>
              <a:spcBef>
                <a:spcPts val="500"/>
              </a:spcBef>
              <a:tabLst>
                <a:tab pos="393065" algn="l"/>
              </a:tabLst>
            </a:pPr>
            <a:r>
              <a:rPr lang="en-GB" sz="3000" dirty="0">
                <a:solidFill>
                  <a:srgbClr val="0084FF"/>
                </a:solidFill>
              </a:rPr>
              <a:t>Academics move jobs/institutions quite frequently. </a:t>
            </a:r>
            <a:endParaRPr lang="en-US" sz="3000">
              <a:solidFill>
                <a:srgbClr val="0084FF"/>
              </a:solidFill>
            </a:endParaRPr>
          </a:p>
          <a:p>
            <a:pPr marL="342900" lvl="1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>
                <a:latin typeface="Arial"/>
                <a:cs typeface="Arial"/>
              </a:rPr>
              <a:t>Identity federation helps with this, as information updates whenever user logs in via the federation.</a:t>
            </a:r>
            <a:endParaRPr lang="en-US" sz="2000" dirty="0">
              <a:latin typeface="Arial"/>
              <a:cs typeface="Arial"/>
            </a:endParaRPr>
          </a:p>
          <a:p>
            <a:pPr marL="342900" lvl="1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>
                <a:latin typeface="Arial"/>
                <a:cs typeface="Arial"/>
              </a:rPr>
              <a:t>What if they don’t log-in?</a:t>
            </a:r>
            <a:endParaRPr lang="en-US" sz="2000" dirty="0">
              <a:latin typeface="Arial"/>
              <a:cs typeface="Arial"/>
            </a:endParaRPr>
          </a:p>
          <a:p>
            <a:pPr marL="342900" lvl="1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>
                <a:latin typeface="Arial"/>
                <a:cs typeface="Arial"/>
              </a:rPr>
              <a:t>Many sites require users to check-in regularly. </a:t>
            </a:r>
            <a:endParaRPr lang="en-US" sz="2000" dirty="0">
              <a:latin typeface="Arial"/>
              <a:cs typeface="Arial"/>
            </a:endParaRPr>
          </a:p>
          <a:p>
            <a:pPr lvl="1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  <a:tabLst>
                <a:tab pos="393065" algn="l"/>
              </a:tabLst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883EDD46-D624-8AE8-A43B-92A55F5E207A}"/>
              </a:ext>
            </a:extLst>
          </p:cNvPr>
          <p:cNvSpPr/>
          <p:nvPr/>
        </p:nvSpPr>
        <p:spPr>
          <a:xfrm>
            <a:off x="11951084" y="237893"/>
            <a:ext cx="304800" cy="307340"/>
          </a:xfrm>
          <a:custGeom>
            <a:avLst/>
            <a:gdLst/>
            <a:ahLst/>
            <a:cxnLst/>
            <a:rect l="l" t="t" r="r" b="b"/>
            <a:pathLst>
              <a:path w="304800" h="307340">
                <a:moveTo>
                  <a:pt x="136639" y="0"/>
                </a:moveTo>
                <a:lnTo>
                  <a:pt x="103156" y="19418"/>
                </a:lnTo>
                <a:lnTo>
                  <a:pt x="102844" y="19418"/>
                </a:lnTo>
                <a:lnTo>
                  <a:pt x="102095" y="20040"/>
                </a:lnTo>
                <a:lnTo>
                  <a:pt x="98399" y="22174"/>
                </a:lnTo>
                <a:lnTo>
                  <a:pt x="85039" y="26149"/>
                </a:lnTo>
                <a:lnTo>
                  <a:pt x="80771" y="30645"/>
                </a:lnTo>
                <a:lnTo>
                  <a:pt x="45656" y="32626"/>
                </a:lnTo>
                <a:lnTo>
                  <a:pt x="29552" y="93281"/>
                </a:lnTo>
                <a:lnTo>
                  <a:pt x="26504" y="96799"/>
                </a:lnTo>
                <a:lnTo>
                  <a:pt x="24028" y="114058"/>
                </a:lnTo>
                <a:lnTo>
                  <a:pt x="0" y="204444"/>
                </a:lnTo>
                <a:lnTo>
                  <a:pt x="29476" y="223608"/>
                </a:lnTo>
                <a:lnTo>
                  <a:pt x="30949" y="229641"/>
                </a:lnTo>
                <a:lnTo>
                  <a:pt x="40563" y="239725"/>
                </a:lnTo>
                <a:lnTo>
                  <a:pt x="42722" y="243446"/>
                </a:lnTo>
                <a:lnTo>
                  <a:pt x="43065" y="244335"/>
                </a:lnTo>
                <a:lnTo>
                  <a:pt x="43345" y="244513"/>
                </a:lnTo>
                <a:lnTo>
                  <a:pt x="62763" y="277990"/>
                </a:lnTo>
                <a:lnTo>
                  <a:pt x="171475" y="306920"/>
                </a:lnTo>
                <a:lnTo>
                  <a:pt x="204939" y="287515"/>
                </a:lnTo>
                <a:lnTo>
                  <a:pt x="205251" y="287515"/>
                </a:lnTo>
                <a:lnTo>
                  <a:pt x="205993" y="286905"/>
                </a:lnTo>
                <a:lnTo>
                  <a:pt x="209727" y="284746"/>
                </a:lnTo>
                <a:lnTo>
                  <a:pt x="223088" y="280771"/>
                </a:lnTo>
                <a:lnTo>
                  <a:pt x="231051" y="272376"/>
                </a:lnTo>
                <a:lnTo>
                  <a:pt x="240271" y="267030"/>
                </a:lnTo>
                <a:lnTo>
                  <a:pt x="265785" y="261759"/>
                </a:lnTo>
                <a:lnTo>
                  <a:pt x="269310" y="248500"/>
                </a:lnTo>
                <a:lnTo>
                  <a:pt x="152565" y="248500"/>
                </a:lnTo>
                <a:lnTo>
                  <a:pt x="134518" y="233870"/>
                </a:lnTo>
                <a:lnTo>
                  <a:pt x="123012" y="231317"/>
                </a:lnTo>
                <a:lnTo>
                  <a:pt x="122286" y="231317"/>
                </a:lnTo>
                <a:lnTo>
                  <a:pt x="122008" y="231089"/>
                </a:lnTo>
                <a:lnTo>
                  <a:pt x="99631" y="226136"/>
                </a:lnTo>
                <a:lnTo>
                  <a:pt x="99301" y="225628"/>
                </a:lnTo>
                <a:lnTo>
                  <a:pt x="98640" y="225475"/>
                </a:lnTo>
                <a:lnTo>
                  <a:pt x="62610" y="169202"/>
                </a:lnTo>
                <a:lnTo>
                  <a:pt x="67551" y="146926"/>
                </a:lnTo>
                <a:lnTo>
                  <a:pt x="67475" y="146634"/>
                </a:lnTo>
                <a:lnTo>
                  <a:pt x="67767" y="145897"/>
                </a:lnTo>
                <a:lnTo>
                  <a:pt x="72809" y="123164"/>
                </a:lnTo>
                <a:lnTo>
                  <a:pt x="71183" y="107810"/>
                </a:lnTo>
                <a:lnTo>
                  <a:pt x="93281" y="93802"/>
                </a:lnTo>
                <a:lnTo>
                  <a:pt x="93560" y="93281"/>
                </a:lnTo>
                <a:lnTo>
                  <a:pt x="97332" y="91224"/>
                </a:lnTo>
                <a:lnTo>
                  <a:pt x="146913" y="59766"/>
                </a:lnTo>
                <a:lnTo>
                  <a:pt x="263243" y="59766"/>
                </a:lnTo>
                <a:lnTo>
                  <a:pt x="245363" y="28930"/>
                </a:lnTo>
                <a:lnTo>
                  <a:pt x="136639" y="0"/>
                </a:lnTo>
                <a:close/>
              </a:path>
              <a:path w="304800" h="307340">
                <a:moveTo>
                  <a:pt x="263243" y="59766"/>
                </a:moveTo>
                <a:lnTo>
                  <a:pt x="146913" y="59766"/>
                </a:lnTo>
                <a:lnTo>
                  <a:pt x="160223" y="67716"/>
                </a:lnTo>
                <a:lnTo>
                  <a:pt x="183300" y="72821"/>
                </a:lnTo>
                <a:lnTo>
                  <a:pt x="183845" y="72821"/>
                </a:lnTo>
                <a:lnTo>
                  <a:pt x="184048" y="72986"/>
                </a:lnTo>
                <a:lnTo>
                  <a:pt x="206451" y="77952"/>
                </a:lnTo>
                <a:lnTo>
                  <a:pt x="206781" y="78473"/>
                </a:lnTo>
                <a:lnTo>
                  <a:pt x="207429" y="78613"/>
                </a:lnTo>
                <a:lnTo>
                  <a:pt x="243458" y="134886"/>
                </a:lnTo>
                <a:lnTo>
                  <a:pt x="238518" y="157187"/>
                </a:lnTo>
                <a:lnTo>
                  <a:pt x="238582" y="157441"/>
                </a:lnTo>
                <a:lnTo>
                  <a:pt x="238302" y="158153"/>
                </a:lnTo>
                <a:lnTo>
                  <a:pt x="235699" y="169887"/>
                </a:lnTo>
                <a:lnTo>
                  <a:pt x="241465" y="192100"/>
                </a:lnTo>
                <a:lnTo>
                  <a:pt x="152565" y="248500"/>
                </a:lnTo>
                <a:lnTo>
                  <a:pt x="269310" y="248500"/>
                </a:lnTo>
                <a:lnTo>
                  <a:pt x="304799" y="115011"/>
                </a:lnTo>
                <a:lnTo>
                  <a:pt x="285267" y="97751"/>
                </a:lnTo>
                <a:lnTo>
                  <a:pt x="279907" y="88506"/>
                </a:lnTo>
                <a:lnTo>
                  <a:pt x="277164" y="77266"/>
                </a:lnTo>
                <a:lnTo>
                  <a:pt x="267550" y="67195"/>
                </a:lnTo>
                <a:lnTo>
                  <a:pt x="265379" y="63436"/>
                </a:lnTo>
                <a:lnTo>
                  <a:pt x="265048" y="62585"/>
                </a:lnTo>
                <a:lnTo>
                  <a:pt x="264782" y="62420"/>
                </a:lnTo>
                <a:lnTo>
                  <a:pt x="263243" y="59766"/>
                </a:lnTo>
                <a:close/>
              </a:path>
            </a:pathLst>
          </a:custGeom>
          <a:solidFill>
            <a:srgbClr val="008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51CA4D6F-F340-CBD9-1E22-06B78086E6D2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6</a:t>
            </a:fld>
            <a:endParaRPr spc="-25"/>
          </a:p>
        </p:txBody>
      </p:sp>
    </p:spTree>
    <p:extLst>
      <p:ext uri="{BB962C8B-B14F-4D97-AF65-F5344CB8AC3E}">
        <p14:creationId xmlns:p14="http://schemas.microsoft.com/office/powerpoint/2010/main" val="2717003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FE244B2-9952-5589-28C1-F07FFD974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EEABCB4-C9FB-0D2B-65D4-354B99BA32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277" y="386014"/>
            <a:ext cx="10402107" cy="912185"/>
          </a:xfrm>
          <a:prstGeom prst="rect">
            <a:avLst/>
          </a:prstGeom>
        </p:spPr>
        <p:txBody>
          <a:bodyPr vert="horz" wrap="square" lIns="0" tIns="171843" rIns="0" bIns="0" rtlCol="0" anchor="t">
            <a:spAutoFit/>
          </a:bodyPr>
          <a:lstStyle/>
          <a:p>
            <a:pPr marL="99060">
              <a:spcBef>
                <a:spcPts val="100"/>
              </a:spcBef>
            </a:pPr>
            <a:r>
              <a:rPr lang="en-US" dirty="0" err="1">
                <a:latin typeface="Arial"/>
                <a:cs typeface="Arial"/>
              </a:rPr>
              <a:t>Initi</a:t>
            </a:r>
            <a:r>
              <a:rPr lang="en-US" dirty="0">
                <a:latin typeface="Arial"/>
                <a:cs typeface="Arial"/>
              </a:rPr>
              <a:t>​al thoughts – offline access</a:t>
            </a:r>
            <a:endParaRPr lang="en-US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FCE724B5-43CB-441A-C5DC-3BFDF7F0874E}"/>
              </a:ext>
            </a:extLst>
          </p:cNvPr>
          <p:cNvSpPr txBox="1"/>
          <p:nvPr/>
        </p:nvSpPr>
        <p:spPr>
          <a:xfrm>
            <a:off x="1026025" y="2037319"/>
            <a:ext cx="9988695" cy="331186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l">
              <a:lnSpc>
                <a:spcPct val="110000"/>
              </a:lnSpc>
              <a:spcBef>
                <a:spcPts val="1000"/>
              </a:spcBef>
            </a:pPr>
            <a:r>
              <a:rPr lang="en-GB" sz="3000" dirty="0">
                <a:solidFill>
                  <a:srgbClr val="0084FF"/>
                </a:solidFill>
              </a:rPr>
              <a:t>Would be better user experience if service providers could access information without login</a:t>
            </a:r>
            <a:endParaRPr lang="en-US" sz="3000" dirty="0">
              <a:solidFill>
                <a:srgbClr val="0084FF"/>
              </a:solidFill>
            </a:endParaRPr>
          </a:p>
          <a:p>
            <a:pPr marL="342900" lvl="1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>
                <a:latin typeface="Arial"/>
                <a:cs typeface="Arial"/>
              </a:rPr>
              <a:t>OpenID Connect can support offline access (BS ISO/IEC 26131:2024 - Section 11) this uses refresh tokens so is consented, revokable and would work with pairwise-ids.</a:t>
            </a:r>
            <a:endParaRPr lang="en-US" sz="2000" dirty="0">
              <a:latin typeface="Arial"/>
              <a:cs typeface="Arial"/>
            </a:endParaRPr>
          </a:p>
          <a:p>
            <a:pPr marL="342900" lvl="1" indent="-342900" algn="l">
              <a:lnSpc>
                <a:spcPct val="110000"/>
              </a:lnSpc>
              <a:spcBef>
                <a:spcPts val="500"/>
              </a:spcBef>
              <a:buFont typeface="Arial"/>
              <a:buChar char="•"/>
              <a:tabLst>
                <a:tab pos="393065" algn="l"/>
              </a:tabLst>
            </a:pPr>
            <a:r>
              <a:rPr lang="en-GB" sz="2000" dirty="0">
                <a:latin typeface="Arial"/>
                <a:cs typeface="Arial"/>
              </a:rPr>
              <a:t>SAML has attribute servers but without a built-in consent/revoke attribute release needs more negotiation.</a:t>
            </a:r>
            <a:endParaRPr lang="en-US" sz="2000" dirty="0">
              <a:latin typeface="Arial"/>
              <a:cs typeface="Arial"/>
            </a:endParaRPr>
          </a:p>
          <a:p>
            <a:pPr lvl="1" algn="l">
              <a:lnSpc>
                <a:spcPct val="110000"/>
              </a:lnSpc>
              <a:spcBef>
                <a:spcPts val="500"/>
              </a:spcBef>
              <a:tabLst>
                <a:tab pos="393065" algn="l"/>
              </a:tabLst>
            </a:pPr>
            <a:endParaRPr lang="en-GB" sz="2000" dirty="0">
              <a:latin typeface="Arial"/>
              <a:cs typeface="Arial"/>
            </a:endParaRPr>
          </a:p>
          <a:p>
            <a:pPr marL="355600" marR="5080" indent="-342900">
              <a:lnSpc>
                <a:spcPts val="3400"/>
              </a:lnSpc>
              <a:spcBef>
                <a:spcPts val="100"/>
              </a:spcBef>
              <a:buFont typeface="Arial"/>
              <a:buChar char="•"/>
              <a:tabLst>
                <a:tab pos="393065" algn="l"/>
              </a:tabLst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DD84818E-799A-3039-5113-F3D87110B71E}"/>
              </a:ext>
            </a:extLst>
          </p:cNvPr>
          <p:cNvSpPr/>
          <p:nvPr/>
        </p:nvSpPr>
        <p:spPr>
          <a:xfrm>
            <a:off x="11951084" y="237893"/>
            <a:ext cx="304800" cy="307340"/>
          </a:xfrm>
          <a:custGeom>
            <a:avLst/>
            <a:gdLst/>
            <a:ahLst/>
            <a:cxnLst/>
            <a:rect l="l" t="t" r="r" b="b"/>
            <a:pathLst>
              <a:path w="304800" h="307340">
                <a:moveTo>
                  <a:pt x="136639" y="0"/>
                </a:moveTo>
                <a:lnTo>
                  <a:pt x="103156" y="19418"/>
                </a:lnTo>
                <a:lnTo>
                  <a:pt x="102844" y="19418"/>
                </a:lnTo>
                <a:lnTo>
                  <a:pt x="102095" y="20040"/>
                </a:lnTo>
                <a:lnTo>
                  <a:pt x="98399" y="22174"/>
                </a:lnTo>
                <a:lnTo>
                  <a:pt x="85039" y="26149"/>
                </a:lnTo>
                <a:lnTo>
                  <a:pt x="80771" y="30645"/>
                </a:lnTo>
                <a:lnTo>
                  <a:pt x="45656" y="32626"/>
                </a:lnTo>
                <a:lnTo>
                  <a:pt x="29552" y="93281"/>
                </a:lnTo>
                <a:lnTo>
                  <a:pt x="26504" y="96799"/>
                </a:lnTo>
                <a:lnTo>
                  <a:pt x="24028" y="114058"/>
                </a:lnTo>
                <a:lnTo>
                  <a:pt x="0" y="204444"/>
                </a:lnTo>
                <a:lnTo>
                  <a:pt x="29476" y="223608"/>
                </a:lnTo>
                <a:lnTo>
                  <a:pt x="30949" y="229641"/>
                </a:lnTo>
                <a:lnTo>
                  <a:pt x="40563" y="239725"/>
                </a:lnTo>
                <a:lnTo>
                  <a:pt x="42722" y="243446"/>
                </a:lnTo>
                <a:lnTo>
                  <a:pt x="43065" y="244335"/>
                </a:lnTo>
                <a:lnTo>
                  <a:pt x="43345" y="244513"/>
                </a:lnTo>
                <a:lnTo>
                  <a:pt x="62763" y="277990"/>
                </a:lnTo>
                <a:lnTo>
                  <a:pt x="171475" y="306920"/>
                </a:lnTo>
                <a:lnTo>
                  <a:pt x="204939" y="287515"/>
                </a:lnTo>
                <a:lnTo>
                  <a:pt x="205251" y="287515"/>
                </a:lnTo>
                <a:lnTo>
                  <a:pt x="205993" y="286905"/>
                </a:lnTo>
                <a:lnTo>
                  <a:pt x="209727" y="284746"/>
                </a:lnTo>
                <a:lnTo>
                  <a:pt x="223088" y="280771"/>
                </a:lnTo>
                <a:lnTo>
                  <a:pt x="231051" y="272376"/>
                </a:lnTo>
                <a:lnTo>
                  <a:pt x="240271" y="267030"/>
                </a:lnTo>
                <a:lnTo>
                  <a:pt x="265785" y="261759"/>
                </a:lnTo>
                <a:lnTo>
                  <a:pt x="269310" y="248500"/>
                </a:lnTo>
                <a:lnTo>
                  <a:pt x="152565" y="248500"/>
                </a:lnTo>
                <a:lnTo>
                  <a:pt x="134518" y="233870"/>
                </a:lnTo>
                <a:lnTo>
                  <a:pt x="123012" y="231317"/>
                </a:lnTo>
                <a:lnTo>
                  <a:pt x="122286" y="231317"/>
                </a:lnTo>
                <a:lnTo>
                  <a:pt x="122008" y="231089"/>
                </a:lnTo>
                <a:lnTo>
                  <a:pt x="99631" y="226136"/>
                </a:lnTo>
                <a:lnTo>
                  <a:pt x="99301" y="225628"/>
                </a:lnTo>
                <a:lnTo>
                  <a:pt x="98640" y="225475"/>
                </a:lnTo>
                <a:lnTo>
                  <a:pt x="62610" y="169202"/>
                </a:lnTo>
                <a:lnTo>
                  <a:pt x="67551" y="146926"/>
                </a:lnTo>
                <a:lnTo>
                  <a:pt x="67475" y="146634"/>
                </a:lnTo>
                <a:lnTo>
                  <a:pt x="67767" y="145897"/>
                </a:lnTo>
                <a:lnTo>
                  <a:pt x="72809" y="123164"/>
                </a:lnTo>
                <a:lnTo>
                  <a:pt x="71183" y="107810"/>
                </a:lnTo>
                <a:lnTo>
                  <a:pt x="93281" y="93802"/>
                </a:lnTo>
                <a:lnTo>
                  <a:pt x="93560" y="93281"/>
                </a:lnTo>
                <a:lnTo>
                  <a:pt x="97332" y="91224"/>
                </a:lnTo>
                <a:lnTo>
                  <a:pt x="146913" y="59766"/>
                </a:lnTo>
                <a:lnTo>
                  <a:pt x="263243" y="59766"/>
                </a:lnTo>
                <a:lnTo>
                  <a:pt x="245363" y="28930"/>
                </a:lnTo>
                <a:lnTo>
                  <a:pt x="136639" y="0"/>
                </a:lnTo>
                <a:close/>
              </a:path>
              <a:path w="304800" h="307340">
                <a:moveTo>
                  <a:pt x="263243" y="59766"/>
                </a:moveTo>
                <a:lnTo>
                  <a:pt x="146913" y="59766"/>
                </a:lnTo>
                <a:lnTo>
                  <a:pt x="160223" y="67716"/>
                </a:lnTo>
                <a:lnTo>
                  <a:pt x="183300" y="72821"/>
                </a:lnTo>
                <a:lnTo>
                  <a:pt x="183845" y="72821"/>
                </a:lnTo>
                <a:lnTo>
                  <a:pt x="184048" y="72986"/>
                </a:lnTo>
                <a:lnTo>
                  <a:pt x="206451" y="77952"/>
                </a:lnTo>
                <a:lnTo>
                  <a:pt x="206781" y="78473"/>
                </a:lnTo>
                <a:lnTo>
                  <a:pt x="207429" y="78613"/>
                </a:lnTo>
                <a:lnTo>
                  <a:pt x="243458" y="134886"/>
                </a:lnTo>
                <a:lnTo>
                  <a:pt x="238518" y="157187"/>
                </a:lnTo>
                <a:lnTo>
                  <a:pt x="238582" y="157441"/>
                </a:lnTo>
                <a:lnTo>
                  <a:pt x="238302" y="158153"/>
                </a:lnTo>
                <a:lnTo>
                  <a:pt x="235699" y="169887"/>
                </a:lnTo>
                <a:lnTo>
                  <a:pt x="241465" y="192100"/>
                </a:lnTo>
                <a:lnTo>
                  <a:pt x="152565" y="248500"/>
                </a:lnTo>
                <a:lnTo>
                  <a:pt x="269310" y="248500"/>
                </a:lnTo>
                <a:lnTo>
                  <a:pt x="304799" y="115011"/>
                </a:lnTo>
                <a:lnTo>
                  <a:pt x="285267" y="97751"/>
                </a:lnTo>
                <a:lnTo>
                  <a:pt x="279907" y="88506"/>
                </a:lnTo>
                <a:lnTo>
                  <a:pt x="277164" y="77266"/>
                </a:lnTo>
                <a:lnTo>
                  <a:pt x="267550" y="67195"/>
                </a:lnTo>
                <a:lnTo>
                  <a:pt x="265379" y="63436"/>
                </a:lnTo>
                <a:lnTo>
                  <a:pt x="265048" y="62585"/>
                </a:lnTo>
                <a:lnTo>
                  <a:pt x="264782" y="62420"/>
                </a:lnTo>
                <a:lnTo>
                  <a:pt x="263243" y="59766"/>
                </a:lnTo>
                <a:close/>
              </a:path>
            </a:pathLst>
          </a:custGeom>
          <a:solidFill>
            <a:srgbClr val="008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AD77274A-119D-0961-AE7D-0DCA8ABE5B52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fld id="{81D60167-4931-47E6-BA6A-407CBD079E47}" type="slidenum">
              <a:rPr spc="-25" dirty="0"/>
              <a:t>7</a:t>
            </a:fld>
            <a:endParaRPr spc="-25"/>
          </a:p>
        </p:txBody>
      </p:sp>
    </p:spTree>
    <p:extLst>
      <p:ext uri="{BB962C8B-B14F-4D97-AF65-F5344CB8AC3E}">
        <p14:creationId xmlns:p14="http://schemas.microsoft.com/office/powerpoint/2010/main" val="17001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27D0B8197EB41B2AF4E451EF208C4" ma:contentTypeVersion="13" ma:contentTypeDescription="Create a new document." ma:contentTypeScope="" ma:versionID="49c6278fc4885ddb3609a03f29cc24f5">
  <xsd:schema xmlns:xsd="http://www.w3.org/2001/XMLSchema" xmlns:xs="http://www.w3.org/2001/XMLSchema" xmlns:p="http://schemas.microsoft.com/office/2006/metadata/properties" xmlns:ns2="4bb4aeec-add5-4ba1-8402-e130d868f769" xmlns:ns3="789cbe56-bb35-4348-98d2-0851102f5f04" targetNamespace="http://schemas.microsoft.com/office/2006/metadata/properties" ma:root="true" ma:fieldsID="0477deba71ca2d2adad533deb13e26bc" ns2:_="" ns3:_="">
    <xsd:import namespace="4bb4aeec-add5-4ba1-8402-e130d868f769"/>
    <xsd:import namespace="789cbe56-bb35-4348-98d2-0851102f5f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b4aeec-add5-4ba1-8402-e130d868f7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9cbe56-bb35-4348-98d2-0851102f5f0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d25ba34-94bd-418f-98ec-1c89221c3c22}" ma:internalName="TaxCatchAll" ma:showField="CatchAllData" ma:web="789cbe56-bb35-4348-98d2-0851102f5f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bb4aeec-add5-4ba1-8402-e130d868f769">
      <Terms xmlns="http://schemas.microsoft.com/office/infopath/2007/PartnerControls"/>
    </lcf76f155ced4ddcb4097134ff3c332f>
    <TaxCatchAll xmlns="789cbe56-bb35-4348-98d2-0851102f5f04" xsi:nil="true"/>
  </documentManagement>
</p:properties>
</file>

<file path=customXml/itemProps1.xml><?xml version="1.0" encoding="utf-8"?>
<ds:datastoreItem xmlns:ds="http://schemas.openxmlformats.org/officeDocument/2006/customXml" ds:itemID="{0F794495-C2DA-43C0-A0CA-90C3E51C23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8A4142-9266-4CAF-8E98-7A4420D3ED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b4aeec-add5-4ba1-8402-e130d868f769"/>
    <ds:schemaRef ds:uri="789cbe56-bb35-4348-98d2-0851102f5f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A02E06-B9E7-4369-AD05-E6294E2F3E53}">
  <ds:schemaRefs>
    <ds:schemaRef ds:uri="4bb4aeec-add5-4ba1-8402-e130d868f769"/>
    <ds:schemaRef ds:uri="789cbe56-bb35-4348-98d2-0851102f5f0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320</Words>
  <Application>Microsoft Office PowerPoint</Application>
  <PresentationFormat>Custom</PresentationFormat>
  <Paragraphs>51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Project will explore a bottom-up approach to Identity and Access Management federation growing incrementally and organically out of the existing landscape. </vt:lpstr>
      <vt:lpstr>Challenges and opportunities</vt:lpstr>
      <vt:lpstr>The project</vt:lpstr>
      <vt:lpstr>Initi​al thoughts – group exchange</vt:lpstr>
      <vt:lpstr>Initi​al thoughts – offline access</vt:lpstr>
      <vt:lpstr>Initi​al thoughts – offline access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Gemma Hopton</cp:lastModifiedBy>
  <cp:revision>215</cp:revision>
  <dcterms:created xsi:type="dcterms:W3CDTF">2025-07-17T14:47:45Z</dcterms:created>
  <dcterms:modified xsi:type="dcterms:W3CDTF">2025-09-17T14:16:53Z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2025-07-17T00:00:00Z</vt:filetime>
  </property>
  <property fmtid="{D5CDD505-2E9C-101B-9397-08002B2CF9AE}" pid="3" name="Creator">
    <vt:lpwstr>Adobe InDesign 20.4 (Macintosh)</vt:lpwstr>
  </property>
  <property fmtid="{D5CDD505-2E9C-101B-9397-08002B2CF9AE}" pid="4" name="LastSaved">
    <vt:filetime>2025-07-17T00:00:00Z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0x0101009A727D0B8197EB41B2AF4E451EF208C4</vt:lpwstr>
  </property>
  <property fmtid="{D5CDD505-2E9C-101B-9397-08002B2CF9AE}" pid="7" name="MediaServiceImageTags">
    <vt:lpwstr/>
  </property>
</Properties>
</file>