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3"/>
  </p:notesMasterIdLst>
  <p:sldIdLst>
    <p:sldId id="257" r:id="rId5"/>
    <p:sldId id="259" r:id="rId6"/>
    <p:sldId id="260" r:id="rId7"/>
    <p:sldId id="268" r:id="rId8"/>
    <p:sldId id="285" r:id="rId9"/>
    <p:sldId id="276" r:id="rId10"/>
    <p:sldId id="274" r:id="rId11"/>
    <p:sldId id="267" r:id="rId12"/>
  </p:sldIdLst>
  <p:sldSz cx="12496800" cy="7035800"/>
  <p:notesSz cx="12496800" cy="70358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1400" userDrawn="1">
          <p15:clr>
            <a:srgbClr val="A4A3A4"/>
          </p15:clr>
        </p15:guide>
        <p15:guide id="2" pos="384" userDrawn="1">
          <p15:clr>
            <a:srgbClr val="A4A3A4"/>
          </p15:clr>
        </p15:guide>
        <p15:guide id="3" orient="horz" pos="7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C3C5"/>
    <a:srgbClr val="0A2033"/>
    <a:srgbClr val="FF5B2B"/>
    <a:srgbClr val="00F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771FF0-538E-CD31-23A2-9461FAFDB0D8}" v="1508" dt="2025-09-18T11:10:18.20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4"/>
    <p:restoredTop sz="94658"/>
  </p:normalViewPr>
  <p:slideViewPr>
    <p:cSldViewPr snapToGrid="0">
      <p:cViewPr varScale="1">
        <p:scale>
          <a:sx n="102" d="100"/>
          <a:sy n="102" d="100"/>
        </p:scale>
        <p:origin x="768" y="108"/>
      </p:cViewPr>
      <p:guideLst>
        <p:guide orient="horz" pos="1400"/>
        <p:guide pos="384"/>
        <p:guide orient="horz" pos="7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414963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078663" y="0"/>
            <a:ext cx="5414962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B719F-4E05-C14F-8F67-D35AD6B52A1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38613" y="879475"/>
            <a:ext cx="4219575" cy="2374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49363" y="3386138"/>
            <a:ext cx="9998075" cy="2770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83375"/>
            <a:ext cx="5414963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078663" y="6683375"/>
            <a:ext cx="5414962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459B3-D411-C642-B47A-BC57C77E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01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459B3-D411-C642-B47A-BC57C77ED6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5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BD486-5947-F5D7-9C6A-64286D935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9590FB-E4C1-D399-EF95-30B427222B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F6C6B5-FF40-7299-7F01-91B2943EAE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B6D4C-5080-0143-143A-EC2E063913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459B3-D411-C642-B47A-BC57C77ED6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80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459B3-D411-C642-B47A-BC57C77ED6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08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37260" y="2181098"/>
            <a:ext cx="1062228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0A21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74520" y="3940048"/>
            <a:ext cx="8747760" cy="175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A21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A21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A21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A21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4840" y="1618234"/>
            <a:ext cx="5436108" cy="46436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292833" y="1321173"/>
            <a:ext cx="357695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A21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767" y="373757"/>
            <a:ext cx="561166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0A2133"/>
                </a:solidFill>
                <a:latin typeface="Readex Pro Medium"/>
                <a:cs typeface="Readex Pro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5299" y="2673076"/>
            <a:ext cx="5171440" cy="175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A21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48912" y="6543294"/>
            <a:ext cx="3998976" cy="351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4840" y="6543294"/>
            <a:ext cx="2874264" cy="351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080106" y="6604000"/>
            <a:ext cx="226695" cy="226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 b="1" i="0"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9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12496800" cy="70358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38055" y="2234735"/>
            <a:ext cx="11209737" cy="2909130"/>
          </a:xfrm>
          <a:prstGeom prst="rect">
            <a:avLst/>
          </a:prstGeom>
        </p:spPr>
        <p:txBody>
          <a:bodyPr vert="horz" wrap="square" lIns="0" tIns="173355" rIns="0" bIns="0" rtlCol="0" anchor="t">
            <a:spAutoFit/>
          </a:bodyPr>
          <a:lstStyle/>
          <a:p>
            <a:pPr marL="12700" marR="5080">
              <a:lnSpc>
                <a:spcPts val="6680"/>
              </a:lnSpc>
              <a:spcBef>
                <a:spcPts val="1365"/>
              </a:spcBef>
            </a:pPr>
            <a:r>
              <a:rPr lang="en-GB" sz="4400" b="1" dirty="0">
                <a:solidFill>
                  <a:srgbClr val="59AFFF"/>
                </a:solidFill>
                <a:latin typeface="Arial"/>
                <a:cs typeface="Arial"/>
              </a:rPr>
              <a:t>Digital Skills in Arts and Humanities (DISKAH) Network</a:t>
            </a:r>
          </a:p>
          <a:p>
            <a:pPr marL="70485">
              <a:spcBef>
                <a:spcPts val="940"/>
              </a:spcBef>
            </a:pPr>
            <a:r>
              <a:rPr lang="en-US" sz="2550" b="1" dirty="0">
                <a:solidFill>
                  <a:srgbClr val="FFFFFF"/>
                </a:solidFill>
                <a:latin typeface="Arial"/>
                <a:cs typeface="Arial"/>
              </a:rPr>
              <a:t>Prof Karina Rodriguez Echavarria</a:t>
            </a:r>
          </a:p>
          <a:p>
            <a:pPr marL="70485">
              <a:lnSpc>
                <a:spcPct val="100000"/>
              </a:lnSpc>
              <a:spcBef>
                <a:spcPts val="940"/>
              </a:spcBef>
            </a:pPr>
            <a:r>
              <a:rPr lang="en-US" sz="2550" b="1" dirty="0">
                <a:solidFill>
                  <a:srgbClr val="FFFFFF"/>
                </a:solidFill>
                <a:latin typeface="Arial"/>
                <a:cs typeface="Arial"/>
              </a:rPr>
              <a:t>University of Brighton</a:t>
            </a:r>
            <a:endParaRPr sz="25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C652D2-1174-F08A-50F6-7AFB6030A867}"/>
              </a:ext>
            </a:extLst>
          </p:cNvPr>
          <p:cNvGrpSpPr/>
          <p:nvPr/>
        </p:nvGrpSpPr>
        <p:grpSpPr>
          <a:xfrm>
            <a:off x="11186109" y="5852109"/>
            <a:ext cx="752475" cy="746760"/>
            <a:chOff x="11186109" y="5852109"/>
            <a:chExt cx="752475" cy="746760"/>
          </a:xfrm>
        </p:grpSpPr>
        <p:sp>
          <p:nvSpPr>
            <p:cNvPr id="5" name="object 5"/>
            <p:cNvSpPr/>
            <p:nvPr/>
          </p:nvSpPr>
          <p:spPr>
            <a:xfrm>
              <a:off x="11186109" y="5852109"/>
              <a:ext cx="752475" cy="746760"/>
            </a:xfrm>
            <a:custGeom>
              <a:avLst/>
              <a:gdLst/>
              <a:ahLst/>
              <a:cxnLst/>
              <a:rect l="l" t="t" r="r" b="b"/>
              <a:pathLst>
                <a:path w="752475" h="746759">
                  <a:moveTo>
                    <a:pt x="751890" y="0"/>
                  </a:moveTo>
                  <a:lnTo>
                    <a:pt x="0" y="0"/>
                  </a:lnTo>
                  <a:lnTo>
                    <a:pt x="0" y="746239"/>
                  </a:lnTo>
                  <a:lnTo>
                    <a:pt x="751890" y="746239"/>
                  </a:lnTo>
                  <a:lnTo>
                    <a:pt x="751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269584" y="5935586"/>
              <a:ext cx="582930" cy="582295"/>
            </a:xfrm>
            <a:custGeom>
              <a:avLst/>
              <a:gdLst/>
              <a:ahLst/>
              <a:cxnLst/>
              <a:rect l="l" t="t" r="r" b="b"/>
              <a:pathLst>
                <a:path w="582929" h="582295">
                  <a:moveTo>
                    <a:pt x="582333" y="0"/>
                  </a:moveTo>
                  <a:lnTo>
                    <a:pt x="495287" y="0"/>
                  </a:lnTo>
                  <a:lnTo>
                    <a:pt x="378205" y="124713"/>
                  </a:lnTo>
                  <a:lnTo>
                    <a:pt x="378205" y="0"/>
                  </a:lnTo>
                  <a:lnTo>
                    <a:pt x="209207" y="0"/>
                  </a:lnTo>
                  <a:lnTo>
                    <a:pt x="209207" y="165430"/>
                  </a:lnTo>
                  <a:lnTo>
                    <a:pt x="204602" y="188999"/>
                  </a:lnTo>
                  <a:lnTo>
                    <a:pt x="191838" y="206600"/>
                  </a:lnTo>
                  <a:lnTo>
                    <a:pt x="172490" y="217615"/>
                  </a:lnTo>
                  <a:lnTo>
                    <a:pt x="148132" y="221424"/>
                  </a:lnTo>
                  <a:lnTo>
                    <a:pt x="123768" y="217686"/>
                  </a:lnTo>
                  <a:lnTo>
                    <a:pt x="104416" y="206790"/>
                  </a:lnTo>
                  <a:lnTo>
                    <a:pt x="91650" y="189213"/>
                  </a:lnTo>
                  <a:lnTo>
                    <a:pt x="87045" y="165430"/>
                  </a:lnTo>
                  <a:lnTo>
                    <a:pt x="87045" y="0"/>
                  </a:lnTo>
                  <a:lnTo>
                    <a:pt x="0" y="0"/>
                  </a:lnTo>
                  <a:lnTo>
                    <a:pt x="0" y="166458"/>
                  </a:lnTo>
                  <a:lnTo>
                    <a:pt x="10451" y="216501"/>
                  </a:lnTo>
                  <a:lnTo>
                    <a:pt x="38560" y="254134"/>
                  </a:lnTo>
                  <a:lnTo>
                    <a:pt x="79456" y="278978"/>
                  </a:lnTo>
                  <a:lnTo>
                    <a:pt x="128269" y="290652"/>
                  </a:lnTo>
                  <a:lnTo>
                    <a:pt x="0" y="290652"/>
                  </a:lnTo>
                  <a:lnTo>
                    <a:pt x="0" y="581825"/>
                  </a:lnTo>
                  <a:lnTo>
                    <a:pt x="87045" y="581825"/>
                  </a:lnTo>
                  <a:lnTo>
                    <a:pt x="87045" y="473913"/>
                  </a:lnTo>
                  <a:lnTo>
                    <a:pt x="125221" y="473913"/>
                  </a:lnTo>
                  <a:lnTo>
                    <a:pt x="205651" y="581825"/>
                  </a:lnTo>
                  <a:lnTo>
                    <a:pt x="582333" y="581825"/>
                  </a:lnTo>
                  <a:lnTo>
                    <a:pt x="582333" y="523290"/>
                  </a:lnTo>
                  <a:lnTo>
                    <a:pt x="480529" y="523290"/>
                  </a:lnTo>
                  <a:lnTo>
                    <a:pt x="480529" y="349707"/>
                  </a:lnTo>
                  <a:lnTo>
                    <a:pt x="582333" y="349707"/>
                  </a:lnTo>
                  <a:lnTo>
                    <a:pt x="582333" y="272846"/>
                  </a:lnTo>
                  <a:lnTo>
                    <a:pt x="457619" y="145072"/>
                  </a:lnTo>
                  <a:lnTo>
                    <a:pt x="582333" y="17818"/>
                  </a:lnTo>
                  <a:lnTo>
                    <a:pt x="582333" y="0"/>
                  </a:lnTo>
                  <a:close/>
                </a:path>
              </a:pathLst>
            </a:custGeom>
            <a:solidFill>
              <a:srgbClr val="1E1E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647792" y="6102038"/>
              <a:ext cx="117475" cy="125095"/>
            </a:xfrm>
            <a:custGeom>
              <a:avLst/>
              <a:gdLst/>
              <a:ahLst/>
              <a:cxnLst/>
              <a:rect l="l" t="t" r="r" b="b"/>
              <a:pathLst>
                <a:path w="117475" h="125095">
                  <a:moveTo>
                    <a:pt x="0" y="0"/>
                  </a:moveTo>
                  <a:lnTo>
                    <a:pt x="0" y="124713"/>
                  </a:lnTo>
                  <a:lnTo>
                    <a:pt x="117081" y="124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56629" y="6137671"/>
              <a:ext cx="306437" cy="36192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A1EC69-6E19-C730-47FA-D35C330498B9}"/>
              </a:ext>
            </a:extLst>
          </p:cNvPr>
          <p:cNvGrpSpPr/>
          <p:nvPr/>
        </p:nvGrpSpPr>
        <p:grpSpPr>
          <a:xfrm>
            <a:off x="614437" y="532902"/>
            <a:ext cx="4189863" cy="1079532"/>
            <a:chOff x="614437" y="532902"/>
            <a:chExt cx="4189863" cy="10795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2C1C438-D79D-E757-9882-9AF5CCC45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8700" y="622300"/>
              <a:ext cx="2895600" cy="8763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81CC5BA-04E2-17A2-6031-8DFBC4B13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4437" y="532902"/>
              <a:ext cx="1070610" cy="107953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5BDD535-3567-FC39-0A82-37CC60871BBC}"/>
              </a:ext>
            </a:extLst>
          </p:cNvPr>
          <p:cNvSpPr txBox="1"/>
          <p:nvPr/>
        </p:nvSpPr>
        <p:spPr>
          <a:xfrm>
            <a:off x="8854091" y="748625"/>
            <a:ext cx="307920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Autumn Conference </a:t>
            </a:r>
            <a:endParaRPr lang="en-US" sz="2000">
              <a:solidFill>
                <a:schemeClr val="bg1"/>
              </a:solidFill>
            </a:endParaRPr>
          </a:p>
          <a:p>
            <a:pPr algn="r"/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22-23 September 2025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06694C0-0172-F721-6B83-4B09A8ACEE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8" y="6232052"/>
            <a:ext cx="4883092" cy="6387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96183" y="0"/>
            <a:ext cx="12496800" cy="7035800"/>
          </a:xfrm>
          <a:custGeom>
            <a:avLst/>
            <a:gdLst/>
            <a:ahLst/>
            <a:cxnLst/>
            <a:rect l="l" t="t" r="r" b="b"/>
            <a:pathLst>
              <a:path w="12496800" h="7035800">
                <a:moveTo>
                  <a:pt x="12496800" y="0"/>
                </a:moveTo>
                <a:lnTo>
                  <a:pt x="0" y="0"/>
                </a:lnTo>
                <a:lnTo>
                  <a:pt x="0" y="7035800"/>
                </a:lnTo>
                <a:lnTo>
                  <a:pt x="12496800" y="7035800"/>
                </a:lnTo>
                <a:lnTo>
                  <a:pt x="12496800" y="0"/>
                </a:lnTo>
                <a:close/>
              </a:path>
            </a:pathLst>
          </a:custGeom>
          <a:solidFill>
            <a:srgbClr val="112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978027"/>
            <a:ext cx="11379200" cy="3034805"/>
          </a:xfrm>
          <a:prstGeom prst="rect">
            <a:avLst/>
          </a:prstGeom>
        </p:spPr>
        <p:txBody>
          <a:bodyPr vert="horz" wrap="square" lIns="0" tIns="84455" rIns="0" bIns="0" rtlCol="0" anchor="t">
            <a:spAutoFit/>
          </a:bodyPr>
          <a:lstStyle/>
          <a:p>
            <a:pPr marL="12700" marR="5080">
              <a:lnSpc>
                <a:spcPts val="4630"/>
              </a:lnSpc>
              <a:spcBef>
                <a:spcPts val="665"/>
              </a:spcBef>
            </a:pPr>
            <a:r>
              <a:rPr lang="en-GB" sz="4250" b="0" dirty="0">
                <a:solidFill>
                  <a:srgbClr val="00FFB0"/>
                </a:solidFill>
                <a:latin typeface="Arial"/>
                <a:cs typeface="Arial"/>
              </a:rPr>
              <a:t>DISKAH </a:t>
            </a:r>
            <a:r>
              <a:rPr lang="en-GB" sz="4250" dirty="0">
                <a:solidFill>
                  <a:srgbClr val="00FFB0"/>
                </a:solidFill>
                <a:latin typeface="Arial"/>
                <a:cs typeface="Arial"/>
              </a:rPr>
              <a:t>builds capacity </a:t>
            </a:r>
            <a:r>
              <a:rPr lang="en-GB" sz="4300" dirty="0">
                <a:solidFill>
                  <a:srgbClr val="00FFB0"/>
                </a:solidFill>
                <a:latin typeface="Arial"/>
                <a:cs typeface="Arial"/>
              </a:rPr>
              <a:t>and collaboration </a:t>
            </a:r>
            <a:br>
              <a:rPr lang="en-GB" sz="4300" dirty="0">
                <a:latin typeface="Arial"/>
                <a:cs typeface="Arial"/>
              </a:rPr>
            </a:br>
            <a:r>
              <a:rPr lang="en-GB" sz="4250" b="0" dirty="0">
                <a:solidFill>
                  <a:srgbClr val="00FFB0"/>
                </a:solidFill>
                <a:latin typeface="Arial"/>
                <a:cs typeface="Arial"/>
              </a:rPr>
              <a:t>amongst Arts &amp; Humanities researchers </a:t>
            </a:r>
            <a:br>
              <a:rPr lang="en-GB" sz="4250" b="0" dirty="0">
                <a:solidFill>
                  <a:srgbClr val="00FFB0"/>
                </a:solidFill>
                <a:latin typeface="Arial"/>
                <a:cs typeface="Arial"/>
              </a:rPr>
            </a:br>
            <a:r>
              <a:rPr lang="en-GB" sz="4250" b="0" dirty="0">
                <a:solidFill>
                  <a:srgbClr val="00FFB0"/>
                </a:solidFill>
                <a:latin typeface="Arial"/>
                <a:cs typeface="Arial"/>
              </a:rPr>
              <a:t>to harness DRI, promoting innovation through the adoption of computationally intensive data-driven methods.</a:t>
            </a:r>
            <a:endParaRPr lang="en-US" sz="4250" b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809060" y="5257801"/>
            <a:ext cx="1070610" cy="1078230"/>
          </a:xfrm>
          <a:custGeom>
            <a:avLst/>
            <a:gdLst/>
            <a:ahLst/>
            <a:cxnLst/>
            <a:rect l="l" t="t" r="r" b="b"/>
            <a:pathLst>
              <a:path w="1070609" h="1078229">
                <a:moveTo>
                  <a:pt x="479882" y="0"/>
                </a:moveTo>
                <a:lnTo>
                  <a:pt x="362266" y="68186"/>
                </a:lnTo>
                <a:lnTo>
                  <a:pt x="361162" y="68186"/>
                </a:lnTo>
                <a:lnTo>
                  <a:pt x="358533" y="70370"/>
                </a:lnTo>
                <a:lnTo>
                  <a:pt x="345554" y="77863"/>
                </a:lnTo>
                <a:lnTo>
                  <a:pt x="298653" y="91821"/>
                </a:lnTo>
                <a:lnTo>
                  <a:pt x="283667" y="107607"/>
                </a:lnTo>
                <a:lnTo>
                  <a:pt x="160362" y="114554"/>
                </a:lnTo>
                <a:lnTo>
                  <a:pt x="138150" y="198132"/>
                </a:lnTo>
                <a:lnTo>
                  <a:pt x="137934" y="199021"/>
                </a:lnTo>
                <a:lnTo>
                  <a:pt x="122891" y="255562"/>
                </a:lnTo>
                <a:lnTo>
                  <a:pt x="103771" y="327583"/>
                </a:lnTo>
                <a:lnTo>
                  <a:pt x="93065" y="339940"/>
                </a:lnTo>
                <a:lnTo>
                  <a:pt x="84378" y="400545"/>
                </a:lnTo>
                <a:lnTo>
                  <a:pt x="22428" y="633501"/>
                </a:lnTo>
                <a:lnTo>
                  <a:pt x="22212" y="634390"/>
                </a:lnTo>
                <a:lnTo>
                  <a:pt x="11684" y="673938"/>
                </a:lnTo>
                <a:lnTo>
                  <a:pt x="0" y="717956"/>
                </a:lnTo>
                <a:lnTo>
                  <a:pt x="103555" y="785253"/>
                </a:lnTo>
                <a:lnTo>
                  <a:pt x="108724" y="806437"/>
                </a:lnTo>
                <a:lnTo>
                  <a:pt x="142481" y="841844"/>
                </a:lnTo>
                <a:lnTo>
                  <a:pt x="150063" y="854900"/>
                </a:lnTo>
                <a:lnTo>
                  <a:pt x="151269" y="858024"/>
                </a:lnTo>
                <a:lnTo>
                  <a:pt x="152247" y="858647"/>
                </a:lnTo>
                <a:lnTo>
                  <a:pt x="220433" y="976249"/>
                </a:lnTo>
                <a:lnTo>
                  <a:pt x="602195" y="1077823"/>
                </a:lnTo>
                <a:lnTo>
                  <a:pt x="719696" y="1009688"/>
                </a:lnTo>
                <a:lnTo>
                  <a:pt x="720794" y="1009688"/>
                </a:lnTo>
                <a:lnTo>
                  <a:pt x="723404" y="1007554"/>
                </a:lnTo>
                <a:lnTo>
                  <a:pt x="736511" y="999972"/>
                </a:lnTo>
                <a:lnTo>
                  <a:pt x="783424" y="986015"/>
                </a:lnTo>
                <a:lnTo>
                  <a:pt x="811390" y="956538"/>
                </a:lnTo>
                <a:lnTo>
                  <a:pt x="843800" y="937755"/>
                </a:lnTo>
                <a:lnTo>
                  <a:pt x="933399" y="919251"/>
                </a:lnTo>
                <a:lnTo>
                  <a:pt x="945779" y="872655"/>
                </a:lnTo>
                <a:lnTo>
                  <a:pt x="535800" y="872655"/>
                </a:lnTo>
                <a:lnTo>
                  <a:pt x="532976" y="870331"/>
                </a:lnTo>
                <a:lnTo>
                  <a:pt x="532358" y="870331"/>
                </a:lnTo>
                <a:lnTo>
                  <a:pt x="472427" y="821283"/>
                </a:lnTo>
                <a:lnTo>
                  <a:pt x="431977" y="812317"/>
                </a:lnTo>
                <a:lnTo>
                  <a:pt x="429221" y="812139"/>
                </a:lnTo>
                <a:lnTo>
                  <a:pt x="428459" y="811517"/>
                </a:lnTo>
                <a:lnTo>
                  <a:pt x="349885" y="794118"/>
                </a:lnTo>
                <a:lnTo>
                  <a:pt x="348762" y="792391"/>
                </a:lnTo>
                <a:lnTo>
                  <a:pt x="348950" y="792391"/>
                </a:lnTo>
                <a:lnTo>
                  <a:pt x="346405" y="791806"/>
                </a:lnTo>
                <a:lnTo>
                  <a:pt x="219900" y="594207"/>
                </a:lnTo>
                <a:lnTo>
                  <a:pt x="237236" y="515950"/>
                </a:lnTo>
                <a:lnTo>
                  <a:pt x="236969" y="514972"/>
                </a:lnTo>
                <a:lnTo>
                  <a:pt x="237998" y="512330"/>
                </a:lnTo>
                <a:lnTo>
                  <a:pt x="255701" y="432511"/>
                </a:lnTo>
                <a:lnTo>
                  <a:pt x="249999" y="378599"/>
                </a:lnTo>
                <a:lnTo>
                  <a:pt x="327583" y="329412"/>
                </a:lnTo>
                <a:lnTo>
                  <a:pt x="328574" y="327583"/>
                </a:lnTo>
                <a:lnTo>
                  <a:pt x="341820" y="320357"/>
                </a:lnTo>
                <a:lnTo>
                  <a:pt x="515950" y="209905"/>
                </a:lnTo>
                <a:lnTo>
                  <a:pt x="924465" y="209905"/>
                </a:lnTo>
                <a:lnTo>
                  <a:pt x="861682" y="101587"/>
                </a:lnTo>
                <a:lnTo>
                  <a:pt x="479882" y="0"/>
                </a:lnTo>
                <a:close/>
              </a:path>
              <a:path w="1070609" h="1078229">
                <a:moveTo>
                  <a:pt x="924465" y="209905"/>
                </a:moveTo>
                <a:lnTo>
                  <a:pt x="515950" y="209905"/>
                </a:lnTo>
                <a:lnTo>
                  <a:pt x="562686" y="237820"/>
                </a:lnTo>
                <a:lnTo>
                  <a:pt x="642912" y="255562"/>
                </a:lnTo>
                <a:lnTo>
                  <a:pt x="645629" y="255739"/>
                </a:lnTo>
                <a:lnTo>
                  <a:pt x="646341" y="256324"/>
                </a:lnTo>
                <a:lnTo>
                  <a:pt x="725004" y="273761"/>
                </a:lnTo>
                <a:lnTo>
                  <a:pt x="726173" y="275590"/>
                </a:lnTo>
                <a:lnTo>
                  <a:pt x="728446" y="276072"/>
                </a:lnTo>
                <a:lnTo>
                  <a:pt x="855002" y="473671"/>
                </a:lnTo>
                <a:lnTo>
                  <a:pt x="837653" y="552018"/>
                </a:lnTo>
                <a:lnTo>
                  <a:pt x="837869" y="552919"/>
                </a:lnTo>
                <a:lnTo>
                  <a:pt x="836891" y="555409"/>
                </a:lnTo>
                <a:lnTo>
                  <a:pt x="827747" y="596620"/>
                </a:lnTo>
                <a:lnTo>
                  <a:pt x="847991" y="674611"/>
                </a:lnTo>
                <a:lnTo>
                  <a:pt x="672299" y="786053"/>
                </a:lnTo>
                <a:lnTo>
                  <a:pt x="671929" y="786409"/>
                </a:lnTo>
                <a:lnTo>
                  <a:pt x="671766" y="786409"/>
                </a:lnTo>
                <a:lnTo>
                  <a:pt x="535800" y="872655"/>
                </a:lnTo>
                <a:lnTo>
                  <a:pt x="945779" y="872655"/>
                </a:lnTo>
                <a:lnTo>
                  <a:pt x="1001890" y="661593"/>
                </a:lnTo>
                <a:lnTo>
                  <a:pt x="1001890" y="661454"/>
                </a:lnTo>
                <a:lnTo>
                  <a:pt x="1036624" y="530758"/>
                </a:lnTo>
                <a:lnTo>
                  <a:pt x="1041984" y="510730"/>
                </a:lnTo>
                <a:lnTo>
                  <a:pt x="1070381" y="403885"/>
                </a:lnTo>
                <a:lnTo>
                  <a:pt x="1001801" y="343281"/>
                </a:lnTo>
                <a:lnTo>
                  <a:pt x="982980" y="310819"/>
                </a:lnTo>
                <a:lnTo>
                  <a:pt x="973353" y="271348"/>
                </a:lnTo>
                <a:lnTo>
                  <a:pt x="939596" y="235991"/>
                </a:lnTo>
                <a:lnTo>
                  <a:pt x="931964" y="222783"/>
                </a:lnTo>
                <a:lnTo>
                  <a:pt x="930808" y="219798"/>
                </a:lnTo>
                <a:lnTo>
                  <a:pt x="929868" y="219227"/>
                </a:lnTo>
                <a:lnTo>
                  <a:pt x="924465" y="209905"/>
                </a:lnTo>
                <a:close/>
              </a:path>
              <a:path w="1070609" h="1078229">
                <a:moveTo>
                  <a:pt x="532714" y="870115"/>
                </a:moveTo>
                <a:lnTo>
                  <a:pt x="532358" y="870331"/>
                </a:lnTo>
                <a:lnTo>
                  <a:pt x="532976" y="870331"/>
                </a:lnTo>
                <a:lnTo>
                  <a:pt x="532714" y="870115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2080106" y="6604000"/>
            <a:ext cx="226695" cy="204543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>
                <a:solidFill>
                  <a:schemeClr val="bg1"/>
                </a:solidFill>
              </a:rPr>
              <a:t>2</a:t>
            </a:fld>
            <a:endParaRPr spc="-25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C9D70B-6494-DC33-C978-43C499388C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8" y="6526271"/>
            <a:ext cx="3302708" cy="43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248400" cy="7035800"/>
          </a:xfrm>
          <a:custGeom>
            <a:avLst/>
            <a:gdLst/>
            <a:ahLst/>
            <a:cxnLst/>
            <a:rect l="l" t="t" r="r" b="b"/>
            <a:pathLst>
              <a:path w="6248400" h="7035800">
                <a:moveTo>
                  <a:pt x="6248400" y="0"/>
                </a:moveTo>
                <a:lnTo>
                  <a:pt x="0" y="0"/>
                </a:lnTo>
                <a:lnTo>
                  <a:pt x="0" y="7035800"/>
                </a:lnTo>
                <a:lnTo>
                  <a:pt x="6248400" y="7035800"/>
                </a:lnTo>
                <a:lnTo>
                  <a:pt x="6248400" y="0"/>
                </a:lnTo>
                <a:close/>
              </a:path>
            </a:pathLst>
          </a:custGeom>
          <a:solidFill>
            <a:srgbClr val="112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767" y="373757"/>
            <a:ext cx="5611667" cy="850630"/>
          </a:xfrm>
          <a:prstGeom prst="rect">
            <a:avLst/>
          </a:prstGeom>
        </p:spPr>
        <p:txBody>
          <a:bodyPr vert="horz" wrap="square" lIns="0" tIns="171843" rIns="0" bIns="0" rtlCol="0" anchor="t">
            <a:spAutoFit/>
          </a:bodyPr>
          <a:lstStyle/>
          <a:p>
            <a:pPr marL="99060">
              <a:spcBef>
                <a:spcPts val="100"/>
              </a:spcBef>
            </a:pPr>
            <a:r>
              <a:rPr lang="en-GB" sz="4400" spc="-10" dirty="0">
                <a:solidFill>
                  <a:srgbClr val="FFFFFF"/>
                </a:solidFill>
                <a:latin typeface="Arial"/>
                <a:cs typeface="Arial"/>
              </a:rPr>
              <a:t>Funding details</a:t>
            </a:r>
            <a:endParaRPr lang="en-GB" sz="4400" spc="-10" dirty="0">
              <a:solidFill>
                <a:srgbClr val="FFFFFF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767" y="1838638"/>
            <a:ext cx="5269947" cy="42480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600"/>
              </a:spcBef>
              <a:buFont typeface="Wingdings"/>
              <a:buChar char="Ø"/>
            </a:pPr>
            <a:r>
              <a:rPr lang="en-GB" sz="2000" dirty="0">
                <a:solidFill>
                  <a:schemeClr val="bg1"/>
                </a:solidFill>
                <a:latin typeface="Arial"/>
                <a:cs typeface="Arial"/>
              </a:rPr>
              <a:t> Funded by UKRI-Science and Technology Facilities Council (STFC) as part of the Digital Research Infrastructure (DRI) Programme​​</a:t>
            </a:r>
            <a:endParaRPr lang="en-US">
              <a:solidFill>
                <a:schemeClr val="bg1"/>
              </a:solidFill>
            </a:endParaRPr>
          </a:p>
          <a:p>
            <a:pPr marL="12700" marR="5080">
              <a:lnSpc>
                <a:spcPct val="105000"/>
              </a:lnSpc>
              <a:spcBef>
                <a:spcPts val="1600"/>
              </a:spcBef>
              <a:buFont typeface="Wingdings"/>
              <a:buChar char="Ø"/>
            </a:pPr>
            <a:r>
              <a:rPr lang="en-GB" sz="2000" dirty="0">
                <a:solidFill>
                  <a:schemeClr val="bg1"/>
                </a:solidFill>
                <a:latin typeface="Arial"/>
                <a:cs typeface="Arial"/>
              </a:rPr>
              <a:t> November 2024 – March 2027</a:t>
            </a:r>
          </a:p>
          <a:p>
            <a:pPr marL="12700" marR="5080">
              <a:lnSpc>
                <a:spcPct val="105000"/>
              </a:lnSpc>
              <a:spcBef>
                <a:spcPts val="1600"/>
              </a:spcBef>
              <a:buFont typeface="Wingdings"/>
              <a:buChar char="Ø"/>
            </a:pPr>
            <a:r>
              <a:rPr lang="en-GB" sz="2000" dirty="0">
                <a:solidFill>
                  <a:schemeClr val="bg1"/>
                </a:solidFill>
                <a:latin typeface="Arial"/>
                <a:cs typeface="Arial"/>
              </a:rPr>
              <a:t> £599K co-investment​​</a:t>
            </a:r>
            <a:endParaRPr lang="en-GB" dirty="0">
              <a:solidFill>
                <a:schemeClr val="bg1"/>
              </a:solidFill>
            </a:endParaRPr>
          </a:p>
          <a:p>
            <a:pPr marL="12700" marR="5080">
              <a:lnSpc>
                <a:spcPct val="105000"/>
              </a:lnSpc>
              <a:spcBef>
                <a:spcPts val="1600"/>
              </a:spcBef>
              <a:buFont typeface="Wingdings"/>
              <a:buChar char="Ø"/>
            </a:pPr>
            <a:r>
              <a:rPr lang="en-GB" sz="2000" dirty="0">
                <a:solidFill>
                  <a:schemeClr val="bg1"/>
                </a:solidFill>
                <a:latin typeface="Arial"/>
                <a:cs typeface="Arial"/>
              </a:rPr>
              <a:t>  Aims to implement a UK-wide training fellowship program​me to build exemplary use-cases of use of DRI amongst the community.</a:t>
            </a:r>
          </a:p>
          <a:p>
            <a:pPr marL="12700" marR="5080">
              <a:lnSpc>
                <a:spcPct val="105000"/>
              </a:lnSpc>
              <a:spcBef>
                <a:spcPts val="1600"/>
              </a:spcBef>
              <a:buFont typeface="Wingdings"/>
              <a:buChar char="Ø"/>
            </a:pPr>
            <a:endParaRPr lang="en-GB"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5080">
              <a:lnSpc>
                <a:spcPct val="105000"/>
              </a:lnSpc>
              <a:spcBef>
                <a:spcPts val="1600"/>
              </a:spcBef>
              <a:buFont typeface="Wingdings"/>
              <a:buChar char="Ø"/>
            </a:pP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951084" y="23789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3</a:t>
            </a:fld>
            <a:endParaRPr spc="-25"/>
          </a:p>
        </p:txBody>
      </p:sp>
      <p:pic>
        <p:nvPicPr>
          <p:cNvPr id="10" name="Picture 9" descr="A group of people standing in a room&#10;&#10;AI-generated content may be incorrect.">
            <a:extLst>
              <a:ext uri="{FF2B5EF4-FFF2-40B4-BE49-F238E27FC236}">
                <a16:creationId xmlns:a16="http://schemas.microsoft.com/office/drawing/2014/main" id="{3D856858-E29B-4F95-4FCA-934AB9CA29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2"/>
          <a:stretch>
            <a:fillRect/>
          </a:stretch>
        </p:blipFill>
        <p:spPr>
          <a:xfrm>
            <a:off x="6559965" y="1060450"/>
            <a:ext cx="5695919" cy="4914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A4F09B-AE06-52DB-F9F7-879AFCB9A3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8" y="6526271"/>
            <a:ext cx="3302708" cy="43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7"/>
          <a:stretch>
            <a:fillRect/>
          </a:stretch>
        </p:blipFill>
        <p:spPr>
          <a:xfrm>
            <a:off x="6918107" y="0"/>
            <a:ext cx="5611667" cy="704986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767" y="272159"/>
            <a:ext cx="6118251" cy="912185"/>
          </a:xfrm>
          <a:prstGeom prst="rect">
            <a:avLst/>
          </a:prstGeom>
        </p:spPr>
        <p:txBody>
          <a:bodyPr vert="horz" wrap="square" lIns="0" tIns="171843" rIns="0" bIns="0" rtlCol="0" anchor="t">
            <a:spAutoFit/>
          </a:bodyPr>
          <a:lstStyle/>
          <a:p>
            <a:pPr marL="99060">
              <a:spcBef>
                <a:spcPts val="100"/>
              </a:spcBef>
            </a:pPr>
            <a:r>
              <a:rPr lang="en-GB" dirty="0">
                <a:latin typeface="Arial"/>
                <a:cs typeface="Arial"/>
              </a:rPr>
              <a:t>DISKAH Fellowships 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2080106" y="6604000"/>
            <a:ext cx="226695" cy="204543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>
                <a:solidFill>
                  <a:schemeClr val="bg1"/>
                </a:solidFill>
              </a:rPr>
              <a:t>4</a:t>
            </a:fld>
            <a:endParaRPr spc="-25">
              <a:solidFill>
                <a:schemeClr val="bg1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2570" y="1761357"/>
            <a:ext cx="5843191" cy="394210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355600" indent="-342900">
              <a:spcBef>
                <a:spcPts val="800"/>
              </a:spcBef>
              <a:buFont typeface="Wingdings"/>
              <a:buChar char="Ø"/>
            </a:pPr>
            <a:r>
              <a:rPr lang="en-GB" sz="2400" dirty="0">
                <a:solidFill>
                  <a:srgbClr val="0A2133"/>
                </a:solidFill>
                <a:latin typeface="Arial"/>
                <a:ea typeface="+mn-ea"/>
                <a:cs typeface="Arial"/>
              </a:rPr>
              <a:t>Up to 12 fellows </a:t>
            </a:r>
            <a:endParaRPr lang="en-US" sz="2400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marL="355600" indent="-342900">
              <a:spcBef>
                <a:spcPts val="800"/>
              </a:spcBef>
              <a:buFont typeface="Wingdings"/>
              <a:buChar char="Ø"/>
            </a:pPr>
            <a:r>
              <a:rPr lang="en-GB" sz="2400" dirty="0">
                <a:solidFill>
                  <a:srgbClr val="0A2133"/>
                </a:solidFill>
                <a:latin typeface="Arial"/>
                <a:ea typeface="+mn-ea"/>
                <a:cs typeface="Arial"/>
              </a:rPr>
              <a:t>Competitive call focusing on academics, RTPs and practitioners in HEI/IRO.​</a:t>
            </a:r>
            <a:endParaRPr lang="en-US" sz="2400">
              <a:latin typeface="Arial"/>
              <a:ea typeface="+mn-ea"/>
              <a:cs typeface="Arial"/>
            </a:endParaRPr>
          </a:p>
          <a:p>
            <a:pPr marL="355600" indent="-342900">
              <a:spcBef>
                <a:spcPts val="800"/>
              </a:spcBef>
              <a:spcAft>
                <a:spcPts val="1200"/>
              </a:spcAft>
              <a:buFont typeface="Wingdings"/>
              <a:buChar char="Ø"/>
              <a:tabLst>
                <a:tab pos="393065" algn="l"/>
              </a:tabLst>
            </a:pPr>
            <a:r>
              <a:rPr lang="en-GB" sz="2400" dirty="0">
                <a:solidFill>
                  <a:srgbClr val="0A2133"/>
                </a:solidFill>
                <a:latin typeface="Arial"/>
                <a:ea typeface="+mn-ea"/>
                <a:cs typeface="Arial"/>
              </a:rPr>
              <a:t>165 funded hours, including activities:</a:t>
            </a:r>
          </a:p>
          <a:p>
            <a:pPr marL="12700">
              <a:spcBef>
                <a:spcPts val="800"/>
              </a:spcBef>
              <a:spcAft>
                <a:spcPts val="1200"/>
              </a:spcAft>
              <a:tabLst>
                <a:tab pos="393065" algn="l"/>
              </a:tabLst>
            </a:pPr>
            <a:r>
              <a:rPr lang="en-GB" sz="240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     - Professional development via training and hands-on learning (access to DRI).</a:t>
            </a:r>
          </a:p>
          <a:p>
            <a:pPr marL="12700">
              <a:spcBef>
                <a:spcPts val="800"/>
              </a:spcBef>
              <a:spcAft>
                <a:spcPts val="1200"/>
              </a:spcAft>
              <a:tabLst>
                <a:tab pos="393065" algn="l"/>
              </a:tabLst>
            </a:pPr>
            <a:r>
              <a:rPr lang="en-GB" sz="240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     - Networking</a:t>
            </a:r>
          </a:p>
          <a:p>
            <a:pPr marL="12700">
              <a:spcBef>
                <a:spcPts val="800"/>
              </a:spcBef>
              <a:spcAft>
                <a:spcPts val="1200"/>
              </a:spcAft>
              <a:tabLst>
                <a:tab pos="393065" algn="l"/>
              </a:tabLst>
            </a:pPr>
            <a:r>
              <a:rPr lang="en-GB" sz="240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     - Leadership</a:t>
            </a:r>
            <a:endParaRPr lang="en-GB">
              <a:solidFill>
                <a:schemeClr val="tx1"/>
              </a:solidFill>
              <a:ea typeface="+mn-e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2C65F3-F192-F75F-7090-1A2B33047D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500" y="6501506"/>
            <a:ext cx="3302713" cy="43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1E17E-6CC0-AF51-972E-4699366F8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>
            <a:extLst>
              <a:ext uri="{FF2B5EF4-FFF2-40B4-BE49-F238E27FC236}">
                <a16:creationId xmlns:a16="http://schemas.microsoft.com/office/drawing/2014/main" id="{BEFCDF22-0816-F8E9-3E6C-864F85EB6D3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2"/>
          <a:stretch>
            <a:fillRect/>
          </a:stretch>
        </p:blipFill>
        <p:spPr>
          <a:xfrm>
            <a:off x="6822404" y="0"/>
            <a:ext cx="5674396" cy="7085098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CE26455D-D09B-5B58-1811-7CEC33E3DC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0916" y="237893"/>
            <a:ext cx="6169835" cy="912185"/>
          </a:xfrm>
          <a:prstGeom prst="rect">
            <a:avLst/>
          </a:prstGeom>
        </p:spPr>
        <p:txBody>
          <a:bodyPr vert="horz" wrap="square" lIns="0" tIns="171843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Activities &amp; outputs</a:t>
            </a:r>
            <a:endParaRPr dirty="0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35C18A96-6341-35A8-B0C7-B6B2E2FBD99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2080106" y="6604000"/>
            <a:ext cx="226695" cy="204543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>
                <a:solidFill>
                  <a:schemeClr val="bg1"/>
                </a:solidFill>
              </a:rPr>
              <a:t>5</a:t>
            </a:fld>
            <a:endParaRPr spc="-25">
              <a:solidFill>
                <a:schemeClr val="bg1"/>
              </a:solidFill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5B31349B-EC88-09E1-6432-01E429081E96}"/>
              </a:ext>
            </a:extLst>
          </p:cNvPr>
          <p:cNvSpPr txBox="1"/>
          <p:nvPr/>
        </p:nvSpPr>
        <p:spPr>
          <a:xfrm>
            <a:off x="622299" y="1488723"/>
            <a:ext cx="5415643" cy="471641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355600" marR="5080" indent="-342900" algn="l">
              <a:lnSpc>
                <a:spcPct val="10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Co-designed the yearly programme, including the syllabus of DRI-skills</a:t>
            </a:r>
            <a:endParaRPr lang="en-GB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55600" marR="5080" indent="-342900" algn="l">
              <a:lnSpc>
                <a:spcPct val="10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Training in relevant software research engineering skills.</a:t>
            </a:r>
            <a:endParaRPr lang="en-US" sz="2000">
              <a:latin typeface="Arial"/>
              <a:cs typeface="Arial"/>
            </a:endParaRPr>
          </a:p>
          <a:p>
            <a:pPr marL="355600" marR="5080" indent="-342900" algn="l">
              <a:lnSpc>
                <a:spcPct val="10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Onboarded to Tier 2 HPC</a:t>
            </a:r>
          </a:p>
          <a:p>
            <a:pPr marL="355600" marR="5080" indent="-342900" algn="l">
              <a:lnSpc>
                <a:spcPct val="10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Regular DRI drop-in sessions </a:t>
            </a:r>
          </a:p>
          <a:p>
            <a:pPr marL="12700" marR="5080" algn="l">
              <a:lnSpc>
                <a:spcPct val="105000"/>
              </a:lnSpc>
              <a:spcBef>
                <a:spcPts val="100"/>
              </a:spcBef>
            </a:pPr>
            <a:endParaRPr lang="en-GB" sz="2400" dirty="0">
              <a:latin typeface="Arial"/>
              <a:cs typeface="Arial"/>
            </a:endParaRPr>
          </a:p>
          <a:p>
            <a:pPr marL="12700" marR="5080" algn="l">
              <a:lnSpc>
                <a:spcPct val="105000"/>
              </a:lnSpc>
              <a:spcBef>
                <a:spcPts val="100"/>
              </a:spcBef>
            </a:pPr>
            <a:r>
              <a:rPr lang="en-GB" sz="2400" dirty="0">
                <a:latin typeface="Arial"/>
                <a:cs typeface="Arial"/>
              </a:rPr>
              <a:t>In the following months, fellows will document use-cases of DRI, disseminate outputs and deliver training to their own communities.</a:t>
            </a:r>
          </a:p>
          <a:p>
            <a:pPr marL="355600" marR="5080" indent="-342900" algn="l">
              <a:lnSpc>
                <a:spcPct val="10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GB" sz="2400" dirty="0">
              <a:latin typeface="Arial"/>
              <a:cs typeface="Arial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B88F4338-09FA-AED4-46B5-54F7B28A1C41}"/>
              </a:ext>
            </a:extLst>
          </p:cNvPr>
          <p:cNvSpPr/>
          <p:nvPr/>
        </p:nvSpPr>
        <p:spPr>
          <a:xfrm>
            <a:off x="11951084" y="23789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BDAF4C-4DB6-EB0A-542C-CFFBF0CB78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500" y="6501506"/>
            <a:ext cx="3302713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96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9121F-6877-797C-881F-71143FD12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548D12F-9300-D7B8-39B7-BA81399DCF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7632" y="2056"/>
            <a:ext cx="9882851" cy="912185"/>
          </a:xfrm>
          <a:prstGeom prst="rect">
            <a:avLst/>
          </a:prstGeom>
        </p:spPr>
        <p:txBody>
          <a:bodyPr vert="horz" wrap="square" lIns="0" tIns="171843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DISKAH Projects</a:t>
            </a:r>
            <a:endParaRPr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AC8EB10C-45AC-83FD-EC51-AEEED8C15316}"/>
              </a:ext>
            </a:extLst>
          </p:cNvPr>
          <p:cNvSpPr/>
          <p:nvPr/>
        </p:nvSpPr>
        <p:spPr>
          <a:xfrm>
            <a:off x="11951084" y="23789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8B39A50-0EA7-D40D-A910-1A63898454EF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6</a:t>
            </a:fld>
            <a:endParaRPr spc="-25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192EF-EE77-2D69-64D6-8743803AFECF}"/>
              </a:ext>
            </a:extLst>
          </p:cNvPr>
          <p:cNvSpPr txBox="1">
            <a:spLocks/>
          </p:cNvSpPr>
          <p:nvPr/>
        </p:nvSpPr>
        <p:spPr>
          <a:xfrm>
            <a:off x="318869" y="1110050"/>
            <a:ext cx="11481245" cy="5724642"/>
          </a:xfrm>
          <a:prstGeom prst="rect">
            <a:avLst/>
          </a:prstGeom>
        </p:spPr>
        <p:txBody>
          <a:bodyPr wrap="square" lIns="91440" tIns="91439" rIns="91440" bIns="91439" anchor="t">
            <a:spAutoFit/>
          </a:bodyPr>
          <a:lstStyle>
            <a:lvl1pPr marL="0">
              <a:defRPr sz="2000" b="0" i="0">
                <a:solidFill>
                  <a:srgbClr val="0A2133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Texting Scarlatti - Dr Jasper van der Klis, Guildhall School of Music &amp; Drama, London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1600" dirty="0">
                <a:solidFill>
                  <a:srgbClr val="595959"/>
                </a:solidFill>
              </a:rPr>
              <a:t>Investigating 18th century manuscript transmission of Domenico Scarlatti's music by using phylogenetic tools</a:t>
            </a:r>
          </a:p>
          <a:p>
            <a:pPr marL="342900" indent="-342900">
              <a:buFont typeface="Wingdings" pitchFamily="2" charset="2"/>
              <a:buChar char="Ø"/>
            </a:pPr>
            <a:endParaRPr lang="en-GB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err="1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PolyGraphs</a:t>
            </a:r>
            <a:r>
              <a:rPr lang="en-GB" b="1" dirty="0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Prof Brian Ball, Northeastern University London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1600" dirty="0">
                <a:solidFill>
                  <a:srgbClr val="595959"/>
                </a:solidFill>
              </a:rPr>
              <a:t>Simulations exploring network structure, information quality, and processing to inform debates on higher-order evidence and group belief</a:t>
            </a:r>
          </a:p>
          <a:p>
            <a:pPr marL="342900" indent="-342900">
              <a:buFont typeface="Wingdings" pitchFamily="2" charset="2"/>
              <a:buChar char="Ø"/>
            </a:pPr>
            <a:endParaRPr lang="en-GB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for Handling and Improving Stubborn Text-Level Errors - Dr Jessica Witte,</a:t>
            </a:r>
          </a:p>
          <a:p>
            <a:r>
              <a:rPr lang="en-GB" b="1" dirty="0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Edinburgh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1600" dirty="0">
                <a:solidFill>
                  <a:srgbClr val="595959"/>
                </a:solidFill>
              </a:rPr>
              <a:t>LLMs to improve the accuracy of complex OCR errors in historical digitised newspapers</a:t>
            </a:r>
          </a:p>
          <a:p>
            <a:pPr marL="342900" indent="-342900">
              <a:buFont typeface="Wingdings" pitchFamily="2" charset="2"/>
              <a:buChar char="Ø"/>
            </a:pPr>
            <a:endParaRPr lang="en-GB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Subjects, Contrapuntal Modernisms - Dr Maria Isabel (Maribel) Hidalgo Urbaneja,</a:t>
            </a:r>
          </a:p>
          <a:p>
            <a:r>
              <a:rPr lang="en-GB" b="1" dirty="0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Arts London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1600" dirty="0">
                <a:solidFill>
                  <a:srgbClr val="595959"/>
                </a:solidFill>
              </a:rPr>
              <a:t>Investigating entities from art history literature to study the circulation of artists from the decolonising world and their impact on the regional history of modern art</a:t>
            </a:r>
          </a:p>
          <a:p>
            <a:pPr marL="342900" indent="-342900">
              <a:buFont typeface="Wingdings" pitchFamily="2" charset="2"/>
              <a:buChar char="Ø"/>
            </a:pPr>
            <a:endParaRPr lang="en-GB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Shakespeare's Textual Variations - Prof Gabriel Egan, De Montfort University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1600" dirty="0">
                <a:solidFill>
                  <a:srgbClr val="595959"/>
                </a:solidFill>
              </a:rPr>
              <a:t>Authorship attribution on Shakespeare's plays, using Information theory metrics to generate writing style profiles based on authors' most frequent words</a:t>
            </a:r>
          </a:p>
        </p:txBody>
      </p:sp>
    </p:spTree>
    <p:extLst>
      <p:ext uri="{BB962C8B-B14F-4D97-AF65-F5344CB8AC3E}">
        <p14:creationId xmlns:p14="http://schemas.microsoft.com/office/powerpoint/2010/main" val="3898866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825BD-1035-920B-B538-D8055A38B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>
            <a:extLst>
              <a:ext uri="{FF2B5EF4-FFF2-40B4-BE49-F238E27FC236}">
                <a16:creationId xmlns:a16="http://schemas.microsoft.com/office/drawing/2014/main" id="{DFB5F5E6-0B0C-49CC-D939-604D9F4395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4566" y="545233"/>
            <a:ext cx="631439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DISKAH Network</a:t>
            </a:r>
            <a:endParaRPr dirty="0"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3F3ADE52-50BC-2CB2-E68C-81BE73A9ECD2}"/>
              </a:ext>
            </a:extLst>
          </p:cNvPr>
          <p:cNvSpPr/>
          <p:nvPr/>
        </p:nvSpPr>
        <p:spPr>
          <a:xfrm>
            <a:off x="11951084" y="23789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C1D49082-002D-1B16-9B67-748E4B6EBF3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2080106" y="6604000"/>
            <a:ext cx="226695" cy="204543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>
                <a:solidFill>
                  <a:schemeClr val="bg1"/>
                </a:solidFill>
              </a:rPr>
              <a:t>7</a:t>
            </a:fld>
            <a:endParaRPr spc="-25">
              <a:solidFill>
                <a:schemeClr val="bg1"/>
              </a:solidFill>
            </a:endParaRPr>
          </a:p>
        </p:txBody>
      </p:sp>
      <p:pic>
        <p:nvPicPr>
          <p:cNvPr id="4110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31B6F6B4-3FED-55EA-AC69-D0737DAFF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0" y="2531959"/>
            <a:ext cx="1907297" cy="190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>
            <a:extLst>
              <a:ext uri="{FF2B5EF4-FFF2-40B4-BE49-F238E27FC236}">
                <a16:creationId xmlns:a16="http://schemas.microsoft.com/office/drawing/2014/main" id="{B03FA75E-2079-0E09-A504-585C77435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24" y="1499356"/>
            <a:ext cx="2737032" cy="65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F921CA75-F0AD-6FEE-2F3E-9B23C2351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962" y="1304257"/>
            <a:ext cx="2343438" cy="154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8B053F3B-9B15-0863-2E9B-15FF465A7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06" y="1678411"/>
            <a:ext cx="1924604" cy="79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620C0D97-CDAA-211F-4648-FE9D4CDB8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884" y="1825624"/>
            <a:ext cx="2904432" cy="45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E0D87E7F-F2DE-C86F-7C00-9C4254724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007" y="2883059"/>
            <a:ext cx="2196883" cy="103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A black and grey text&#10;&#10;AI-generated content may be incorrect.">
            <a:extLst>
              <a:ext uri="{FF2B5EF4-FFF2-40B4-BE49-F238E27FC236}">
                <a16:creationId xmlns:a16="http://schemas.microsoft.com/office/drawing/2014/main" id="{B82A3BCF-7B53-4C2E-1D94-E316AC8B6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802" y="3047464"/>
            <a:ext cx="1946790" cy="9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N8 Centre of Excellence in Computationally Intensive Research (N8 CIR) - N8  Research Partnership">
            <a:extLst>
              <a:ext uri="{FF2B5EF4-FFF2-40B4-BE49-F238E27FC236}">
                <a16:creationId xmlns:a16="http://schemas.microsoft.com/office/drawing/2014/main" id="{A5FF25DB-CA56-426D-719B-D8977013C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010" y="3072628"/>
            <a:ext cx="2312690" cy="82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Picture 30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CEFDDAB5-B2BA-1BB6-49D0-A5864DAC3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956" y="4899126"/>
            <a:ext cx="2438986" cy="104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8" name="Picture 32" descr="University of Edinburgh - Wikipedia">
            <a:extLst>
              <a:ext uri="{FF2B5EF4-FFF2-40B4-BE49-F238E27FC236}">
                <a16:creationId xmlns:a16="http://schemas.microsoft.com/office/drawing/2014/main" id="{4ECCC0D8-5953-D8E2-9619-0C16A40F1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438" y="4774334"/>
            <a:ext cx="1288985" cy="129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0" name="Picture 34" descr="Northeastern University London - University at Northeastern University  London 3994">
            <a:extLst>
              <a:ext uri="{FF2B5EF4-FFF2-40B4-BE49-F238E27FC236}">
                <a16:creationId xmlns:a16="http://schemas.microsoft.com/office/drawing/2014/main" id="{B806814D-59AD-0B71-4D46-18B72E47E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015" y="4863954"/>
            <a:ext cx="3491345" cy="127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black and white logo&#10;&#10;AI-generated content may be incorrect.">
            <a:extLst>
              <a:ext uri="{FF2B5EF4-FFF2-40B4-BE49-F238E27FC236}">
                <a16:creationId xmlns:a16="http://schemas.microsoft.com/office/drawing/2014/main" id="{FFDE112A-84FB-13C8-B4E5-AC71BFE245A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40" y="4578436"/>
            <a:ext cx="1494257" cy="14942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CE004A-499B-7880-8A97-5D20225904A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500" y="6501506"/>
            <a:ext cx="3302713" cy="432000"/>
          </a:xfrm>
          <a:prstGeom prst="rect">
            <a:avLst/>
          </a:prstGeom>
        </p:spPr>
      </p:pic>
      <p:sp>
        <p:nvSpPr>
          <p:cNvPr id="21" name="object 15">
            <a:extLst>
              <a:ext uri="{FF2B5EF4-FFF2-40B4-BE49-F238E27FC236}">
                <a16:creationId xmlns:a16="http://schemas.microsoft.com/office/drawing/2014/main" id="{B8E68647-1719-079C-1835-505C5BD40002}"/>
              </a:ext>
            </a:extLst>
          </p:cNvPr>
          <p:cNvSpPr txBox="1">
            <a:spLocks/>
          </p:cNvSpPr>
          <p:nvPr/>
        </p:nvSpPr>
        <p:spPr>
          <a:xfrm>
            <a:off x="12080875" y="6604000"/>
            <a:ext cx="225425" cy="227013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1D60167-4931-47E6-BA6A-407CBD079E47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498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496800" cy="70358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214" y="2587950"/>
            <a:ext cx="9207500" cy="67518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marR="5080">
              <a:lnSpc>
                <a:spcPts val="4630"/>
              </a:lnSpc>
              <a:spcBef>
                <a:spcPts val="665"/>
              </a:spcBef>
            </a:pPr>
            <a:r>
              <a:rPr lang="en-GB" dirty="0">
                <a:solidFill>
                  <a:srgbClr val="FFFFFF"/>
                </a:solidFill>
              </a:rPr>
              <a:t>Thank you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0809060" y="5257801"/>
            <a:ext cx="1070610" cy="1078230"/>
          </a:xfrm>
          <a:custGeom>
            <a:avLst/>
            <a:gdLst/>
            <a:ahLst/>
            <a:cxnLst/>
            <a:rect l="l" t="t" r="r" b="b"/>
            <a:pathLst>
              <a:path w="1070609" h="1078229">
                <a:moveTo>
                  <a:pt x="479882" y="0"/>
                </a:moveTo>
                <a:lnTo>
                  <a:pt x="362266" y="68186"/>
                </a:lnTo>
                <a:lnTo>
                  <a:pt x="361162" y="68186"/>
                </a:lnTo>
                <a:lnTo>
                  <a:pt x="358533" y="70370"/>
                </a:lnTo>
                <a:lnTo>
                  <a:pt x="345554" y="77863"/>
                </a:lnTo>
                <a:lnTo>
                  <a:pt x="298653" y="91821"/>
                </a:lnTo>
                <a:lnTo>
                  <a:pt x="283667" y="107607"/>
                </a:lnTo>
                <a:lnTo>
                  <a:pt x="160362" y="114554"/>
                </a:lnTo>
                <a:lnTo>
                  <a:pt x="138150" y="198132"/>
                </a:lnTo>
                <a:lnTo>
                  <a:pt x="137934" y="199021"/>
                </a:lnTo>
                <a:lnTo>
                  <a:pt x="122891" y="255562"/>
                </a:lnTo>
                <a:lnTo>
                  <a:pt x="103771" y="327583"/>
                </a:lnTo>
                <a:lnTo>
                  <a:pt x="93065" y="339940"/>
                </a:lnTo>
                <a:lnTo>
                  <a:pt x="84378" y="400545"/>
                </a:lnTo>
                <a:lnTo>
                  <a:pt x="22428" y="633501"/>
                </a:lnTo>
                <a:lnTo>
                  <a:pt x="22212" y="634390"/>
                </a:lnTo>
                <a:lnTo>
                  <a:pt x="11684" y="673938"/>
                </a:lnTo>
                <a:lnTo>
                  <a:pt x="0" y="717956"/>
                </a:lnTo>
                <a:lnTo>
                  <a:pt x="103555" y="785253"/>
                </a:lnTo>
                <a:lnTo>
                  <a:pt x="108724" y="806437"/>
                </a:lnTo>
                <a:lnTo>
                  <a:pt x="142481" y="841844"/>
                </a:lnTo>
                <a:lnTo>
                  <a:pt x="150063" y="854900"/>
                </a:lnTo>
                <a:lnTo>
                  <a:pt x="151269" y="858024"/>
                </a:lnTo>
                <a:lnTo>
                  <a:pt x="152247" y="858647"/>
                </a:lnTo>
                <a:lnTo>
                  <a:pt x="220433" y="976249"/>
                </a:lnTo>
                <a:lnTo>
                  <a:pt x="602195" y="1077823"/>
                </a:lnTo>
                <a:lnTo>
                  <a:pt x="719696" y="1009688"/>
                </a:lnTo>
                <a:lnTo>
                  <a:pt x="720794" y="1009688"/>
                </a:lnTo>
                <a:lnTo>
                  <a:pt x="723404" y="1007554"/>
                </a:lnTo>
                <a:lnTo>
                  <a:pt x="736511" y="999972"/>
                </a:lnTo>
                <a:lnTo>
                  <a:pt x="783424" y="986015"/>
                </a:lnTo>
                <a:lnTo>
                  <a:pt x="811390" y="956538"/>
                </a:lnTo>
                <a:lnTo>
                  <a:pt x="843800" y="937755"/>
                </a:lnTo>
                <a:lnTo>
                  <a:pt x="933399" y="919251"/>
                </a:lnTo>
                <a:lnTo>
                  <a:pt x="945779" y="872655"/>
                </a:lnTo>
                <a:lnTo>
                  <a:pt x="535800" y="872655"/>
                </a:lnTo>
                <a:lnTo>
                  <a:pt x="532976" y="870331"/>
                </a:lnTo>
                <a:lnTo>
                  <a:pt x="532358" y="870331"/>
                </a:lnTo>
                <a:lnTo>
                  <a:pt x="472427" y="821283"/>
                </a:lnTo>
                <a:lnTo>
                  <a:pt x="431977" y="812317"/>
                </a:lnTo>
                <a:lnTo>
                  <a:pt x="429221" y="812139"/>
                </a:lnTo>
                <a:lnTo>
                  <a:pt x="428459" y="811517"/>
                </a:lnTo>
                <a:lnTo>
                  <a:pt x="349885" y="794118"/>
                </a:lnTo>
                <a:lnTo>
                  <a:pt x="348762" y="792391"/>
                </a:lnTo>
                <a:lnTo>
                  <a:pt x="348950" y="792391"/>
                </a:lnTo>
                <a:lnTo>
                  <a:pt x="346405" y="791806"/>
                </a:lnTo>
                <a:lnTo>
                  <a:pt x="219900" y="594207"/>
                </a:lnTo>
                <a:lnTo>
                  <a:pt x="237236" y="515950"/>
                </a:lnTo>
                <a:lnTo>
                  <a:pt x="236969" y="514972"/>
                </a:lnTo>
                <a:lnTo>
                  <a:pt x="237998" y="512330"/>
                </a:lnTo>
                <a:lnTo>
                  <a:pt x="255701" y="432511"/>
                </a:lnTo>
                <a:lnTo>
                  <a:pt x="249999" y="378599"/>
                </a:lnTo>
                <a:lnTo>
                  <a:pt x="327583" y="329412"/>
                </a:lnTo>
                <a:lnTo>
                  <a:pt x="328574" y="327583"/>
                </a:lnTo>
                <a:lnTo>
                  <a:pt x="341820" y="320357"/>
                </a:lnTo>
                <a:lnTo>
                  <a:pt x="515950" y="209905"/>
                </a:lnTo>
                <a:lnTo>
                  <a:pt x="924465" y="209905"/>
                </a:lnTo>
                <a:lnTo>
                  <a:pt x="861682" y="101587"/>
                </a:lnTo>
                <a:lnTo>
                  <a:pt x="479882" y="0"/>
                </a:lnTo>
                <a:close/>
              </a:path>
              <a:path w="1070609" h="1078229">
                <a:moveTo>
                  <a:pt x="924465" y="209905"/>
                </a:moveTo>
                <a:lnTo>
                  <a:pt x="515950" y="209905"/>
                </a:lnTo>
                <a:lnTo>
                  <a:pt x="562686" y="237820"/>
                </a:lnTo>
                <a:lnTo>
                  <a:pt x="642912" y="255562"/>
                </a:lnTo>
                <a:lnTo>
                  <a:pt x="645629" y="255739"/>
                </a:lnTo>
                <a:lnTo>
                  <a:pt x="646341" y="256324"/>
                </a:lnTo>
                <a:lnTo>
                  <a:pt x="725004" y="273761"/>
                </a:lnTo>
                <a:lnTo>
                  <a:pt x="726173" y="275590"/>
                </a:lnTo>
                <a:lnTo>
                  <a:pt x="728446" y="276072"/>
                </a:lnTo>
                <a:lnTo>
                  <a:pt x="855002" y="473671"/>
                </a:lnTo>
                <a:lnTo>
                  <a:pt x="837653" y="552018"/>
                </a:lnTo>
                <a:lnTo>
                  <a:pt x="837869" y="552919"/>
                </a:lnTo>
                <a:lnTo>
                  <a:pt x="836891" y="555409"/>
                </a:lnTo>
                <a:lnTo>
                  <a:pt x="827747" y="596620"/>
                </a:lnTo>
                <a:lnTo>
                  <a:pt x="847991" y="674611"/>
                </a:lnTo>
                <a:lnTo>
                  <a:pt x="672299" y="786053"/>
                </a:lnTo>
                <a:lnTo>
                  <a:pt x="671929" y="786409"/>
                </a:lnTo>
                <a:lnTo>
                  <a:pt x="671766" y="786409"/>
                </a:lnTo>
                <a:lnTo>
                  <a:pt x="535800" y="872655"/>
                </a:lnTo>
                <a:lnTo>
                  <a:pt x="945779" y="872655"/>
                </a:lnTo>
                <a:lnTo>
                  <a:pt x="1001890" y="661593"/>
                </a:lnTo>
                <a:lnTo>
                  <a:pt x="1001890" y="661454"/>
                </a:lnTo>
                <a:lnTo>
                  <a:pt x="1036624" y="530758"/>
                </a:lnTo>
                <a:lnTo>
                  <a:pt x="1041984" y="510730"/>
                </a:lnTo>
                <a:lnTo>
                  <a:pt x="1070381" y="403885"/>
                </a:lnTo>
                <a:lnTo>
                  <a:pt x="1001801" y="343281"/>
                </a:lnTo>
                <a:lnTo>
                  <a:pt x="982980" y="310819"/>
                </a:lnTo>
                <a:lnTo>
                  <a:pt x="973353" y="271348"/>
                </a:lnTo>
                <a:lnTo>
                  <a:pt x="939596" y="235991"/>
                </a:lnTo>
                <a:lnTo>
                  <a:pt x="931964" y="222783"/>
                </a:lnTo>
                <a:lnTo>
                  <a:pt x="930808" y="219798"/>
                </a:lnTo>
                <a:lnTo>
                  <a:pt x="929868" y="219227"/>
                </a:lnTo>
                <a:lnTo>
                  <a:pt x="924465" y="209905"/>
                </a:lnTo>
                <a:close/>
              </a:path>
              <a:path w="1070609" h="1078229">
                <a:moveTo>
                  <a:pt x="532714" y="870115"/>
                </a:moveTo>
                <a:lnTo>
                  <a:pt x="532358" y="870331"/>
                </a:lnTo>
                <a:lnTo>
                  <a:pt x="532976" y="870331"/>
                </a:lnTo>
                <a:lnTo>
                  <a:pt x="532714" y="870115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2080106" y="6604000"/>
            <a:ext cx="226695" cy="204543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>
                <a:solidFill>
                  <a:schemeClr val="bg1"/>
                </a:solidFill>
              </a:rPr>
              <a:t>8</a:t>
            </a:fld>
            <a:endParaRPr spc="-25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5F374D-BC54-CF08-922A-F164B4D33F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8" y="6526271"/>
            <a:ext cx="3302708" cy="43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5A4839C701354E876064BBBC394893" ma:contentTypeVersion="13" ma:contentTypeDescription="Create a new document." ma:contentTypeScope="" ma:versionID="383f3cc9d6ad08bc595a13aac5c59c01">
  <xsd:schema xmlns:xsd="http://www.w3.org/2001/XMLSchema" xmlns:xs="http://www.w3.org/2001/XMLSchema" xmlns:p="http://schemas.microsoft.com/office/2006/metadata/properties" xmlns:ns2="749d577b-67d4-41cd-bc71-ace23e5a28f7" xmlns:ns3="7b48475e-2573-4760-b136-c8d011a6325b" targetNamespace="http://schemas.microsoft.com/office/2006/metadata/properties" ma:root="true" ma:fieldsID="fcb96017a90c84aca18e0c6a16d3b4e9" ns2:_="" ns3:_="">
    <xsd:import namespace="749d577b-67d4-41cd-bc71-ace23e5a28f7"/>
    <xsd:import namespace="7b48475e-2573-4760-b136-c8d011a632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d577b-67d4-41cd-bc71-ace23e5a28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620fc26-8289-4c02-81ef-e580eda00c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8475e-2573-4760-b136-c8d011a6325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045570e-29e4-4975-a57d-3bf32420627e}" ma:internalName="TaxCatchAll" ma:showField="CatchAllData" ma:web="7b48475e-2573-4760-b136-c8d011a632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49d577b-67d4-41cd-bc71-ace23e5a28f7">
      <Terms xmlns="http://schemas.microsoft.com/office/infopath/2007/PartnerControls"/>
    </lcf76f155ced4ddcb4097134ff3c332f>
    <TaxCatchAll xmlns="7b48475e-2573-4760-b136-c8d011a6325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C826DC-DFE2-422E-9522-22B3C7B3DF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9d577b-67d4-41cd-bc71-ace23e5a28f7"/>
    <ds:schemaRef ds:uri="7b48475e-2573-4760-b136-c8d011a632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A02E06-B9E7-4369-AD05-E6294E2F3E53}">
  <ds:schemaRefs>
    <ds:schemaRef ds:uri="4bb4aeec-add5-4ba1-8402-e130d868f769"/>
    <ds:schemaRef ds:uri="789cbe56-bb35-4348-98d2-0851102f5f04"/>
    <ds:schemaRef ds:uri="http://schemas.microsoft.com/office/2006/metadata/properties"/>
    <ds:schemaRef ds:uri="http://schemas.microsoft.com/office/infopath/2007/PartnerControls"/>
    <ds:schemaRef ds:uri="749d577b-67d4-41cd-bc71-ace23e5a28f7"/>
    <ds:schemaRef ds:uri="7b48475e-2573-4760-b136-c8d011a6325b"/>
  </ds:schemaRefs>
</ds:datastoreItem>
</file>

<file path=customXml/itemProps3.xml><?xml version="1.0" encoding="utf-8"?>
<ds:datastoreItem xmlns:ds="http://schemas.openxmlformats.org/officeDocument/2006/customXml" ds:itemID="{0F794495-C2DA-43C0-A0CA-90C3E51C23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1373</TotalTime>
  <Words>389</Words>
  <Application>Microsoft Office PowerPoint</Application>
  <PresentationFormat>Custom</PresentationFormat>
  <Paragraphs>55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Readex Pro Medium</vt:lpstr>
      <vt:lpstr>Wingdings</vt:lpstr>
      <vt:lpstr>Office Theme</vt:lpstr>
      <vt:lpstr>PowerPoint Presentation</vt:lpstr>
      <vt:lpstr>DISKAH builds capacity and collaboration  amongst Arts &amp; Humanities researchers  to harness DRI, promoting innovation through the adoption of computationally intensive data-driven methods.</vt:lpstr>
      <vt:lpstr>Funding details</vt:lpstr>
      <vt:lpstr>DISKAH Fellowships </vt:lpstr>
      <vt:lpstr>Activities &amp; outputs</vt:lpstr>
      <vt:lpstr>DISKAH Projects</vt:lpstr>
      <vt:lpstr>DISKAH Network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Gemma Hopton</dc:creator>
  <cp:lastModifiedBy>Gemma Hopton</cp:lastModifiedBy>
  <cp:revision>175</cp:revision>
  <dcterms:created xsi:type="dcterms:W3CDTF">2025-07-17T14:47:45Z</dcterms:created>
  <dcterms:modified xsi:type="dcterms:W3CDTF">2025-09-18T11:17:50Z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2025-07-17T00:00:00Z</vt:filetime>
  </property>
  <property fmtid="{D5CDD505-2E9C-101B-9397-08002B2CF9AE}" pid="3" name="Creator">
    <vt:lpwstr>Adobe InDesign 20.4 (Macintosh)</vt:lpwstr>
  </property>
  <property fmtid="{D5CDD505-2E9C-101B-9397-08002B2CF9AE}" pid="4" name="LastSaved">
    <vt:filetime>2025-07-17T00:00:00Z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0x010100EE5A4839C701354E876064BBBC394893</vt:lpwstr>
  </property>
  <property fmtid="{D5CDD505-2E9C-101B-9397-08002B2CF9AE}" pid="7" name="MediaServiceImageTags">
    <vt:lpwstr/>
  </property>
</Properties>
</file>