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353_8E3A0FA1.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40"/>
  </p:notesMasterIdLst>
  <p:sldIdLst>
    <p:sldId id="266" r:id="rId2"/>
    <p:sldId id="822" r:id="rId3"/>
    <p:sldId id="853" r:id="rId4"/>
    <p:sldId id="591" r:id="rId5"/>
    <p:sldId id="258" r:id="rId6"/>
    <p:sldId id="259" r:id="rId7"/>
    <p:sldId id="263" r:id="rId8"/>
    <p:sldId id="405" r:id="rId9"/>
    <p:sldId id="271" r:id="rId10"/>
    <p:sldId id="425" r:id="rId11"/>
    <p:sldId id="373" r:id="rId12"/>
    <p:sldId id="374" r:id="rId13"/>
    <p:sldId id="375" r:id="rId14"/>
    <p:sldId id="376" r:id="rId15"/>
    <p:sldId id="377" r:id="rId16"/>
    <p:sldId id="378" r:id="rId17"/>
    <p:sldId id="422" r:id="rId18"/>
    <p:sldId id="790" r:id="rId19"/>
    <p:sldId id="430" r:id="rId20"/>
    <p:sldId id="432" r:id="rId21"/>
    <p:sldId id="431" r:id="rId22"/>
    <p:sldId id="428" r:id="rId23"/>
    <p:sldId id="429" r:id="rId24"/>
    <p:sldId id="427" r:id="rId25"/>
    <p:sldId id="793" r:id="rId26"/>
    <p:sldId id="789" r:id="rId27"/>
    <p:sldId id="543" r:id="rId28"/>
    <p:sldId id="562" r:id="rId29"/>
    <p:sldId id="413" r:id="rId30"/>
    <p:sldId id="763" r:id="rId31"/>
    <p:sldId id="764" r:id="rId32"/>
    <p:sldId id="787" r:id="rId33"/>
    <p:sldId id="851" r:id="rId34"/>
    <p:sldId id="848" r:id="rId35"/>
    <p:sldId id="773" r:id="rId36"/>
    <p:sldId id="561" r:id="rId37"/>
    <p:sldId id="852" r:id="rId38"/>
    <p:sldId id="265" r:id="rId39"/>
  </p:sldIdLst>
  <p:sldSz cx="12192000" cy="6858000"/>
  <p:notesSz cx="6858000" cy="9144000"/>
  <p:embeddedFontLst>
    <p:embeddedFont>
      <p:font typeface="Fira Sans" panose="020B0503050000020004" pitchFamily="34" charset="0"/>
      <p:regular r:id="rId41"/>
      <p:bold r:id="rId42"/>
      <p:italic r:id="rId43"/>
      <p:boldItalic r:id="rId44"/>
    </p:embeddedFont>
    <p:embeddedFont>
      <p:font typeface="Fira Sans Light" panose="020B0403050000020004" pitchFamily="34" charset="0"/>
      <p:regular r:id="rId45"/>
      <p:italic r:id="rId46"/>
    </p:embeddedFont>
    <p:embeddedFont>
      <p:font typeface="Fira Sans Medium" panose="020B0603050000020004" pitchFamily="34" charset="0"/>
      <p:regular r:id="rId47"/>
      <p:italic r:id="rId48"/>
    </p:embeddedFont>
    <p:embeddedFont>
      <p:font typeface="Open Sans" panose="020B0606030504020204" pitchFamily="34" charset="0"/>
      <p:regular r:id="rId49"/>
      <p:bold r:id="rId50"/>
      <p:italic r:id="rId51"/>
      <p:boldItalic r:id="rId5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1" userDrawn="1">
          <p15:clr>
            <a:srgbClr val="A4A3A4"/>
          </p15:clr>
        </p15:guide>
        <p15:guide id="2" pos="7265" userDrawn="1">
          <p15:clr>
            <a:srgbClr val="A4A3A4"/>
          </p15:clr>
        </p15:guide>
        <p15:guide id="3" pos="529" userDrawn="1">
          <p15:clr>
            <a:srgbClr val="A4A3A4"/>
          </p15:clr>
        </p15:guide>
        <p15:guide id="4" orient="horz"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821CA5-1965-4849-92AF-9EBD5DCCEDD0}" name="Cord Wiljes" initials="CW" userId="S-1-5-21-1143785707-315071333-2317155629-12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34" autoAdjust="0"/>
    <p:restoredTop sz="95110"/>
  </p:normalViewPr>
  <p:slideViewPr>
    <p:cSldViewPr snapToGrid="0">
      <p:cViewPr varScale="1">
        <p:scale>
          <a:sx n="59" d="100"/>
          <a:sy n="59" d="100"/>
        </p:scale>
        <p:origin x="428" y="52"/>
      </p:cViewPr>
      <p:guideLst>
        <p:guide orient="horz" pos="1071"/>
        <p:guide pos="7265"/>
        <p:guide pos="529"/>
        <p:guide orient="horz" pos="3816"/>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comments/modernComment_353_8E3A0FA1.xml><?xml version="1.0" encoding="utf-8"?>
<p188:cmLst xmlns:a="http://schemas.openxmlformats.org/drawingml/2006/main" xmlns:r="http://schemas.openxmlformats.org/officeDocument/2006/relationships" xmlns:p188="http://schemas.microsoft.com/office/powerpoint/2018/8/main">
  <p188:cm id="{41933258-061E-43B2-BEFD-3E9C35EAA864}" authorId="{D0821CA5-1965-4849-92AF-9EBD5DCCEDD0}" created="2025-07-23T18:54:32.451">
    <ac:txMkLst xmlns:ac="http://schemas.microsoft.com/office/drawing/2013/main/command">
      <pc:docMk xmlns:pc="http://schemas.microsoft.com/office/powerpoint/2013/main/command"/>
      <pc:sldMk xmlns:pc="http://schemas.microsoft.com/office/powerpoint/2013/main/command" cId="2386169761" sldId="851"/>
      <ac:spMk id="406" creationId="{574771DD-A0D0-C0E9-3344-99E6235FDCAB}"/>
      <ac:txMk cp="594" len="11">
        <ac:context len="608" hash="3097763228"/>
      </ac:txMk>
    </ac:txMkLst>
    <p188:pos x="3225801" y="4523739"/>
    <p188:txBody>
      <a:bodyPr/>
      <a:lstStyle/>
      <a:p>
        <a:r>
          <a:rPr lang="de-DE"/>
          <a:t>Dieter Wegener [1] ist Vorsitzender des DIN Strategiekreis FOCUS.digital [2] und des Beraterkreises Technologie (BKT) der DKR [3]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F8393-949C-4171-A294-E4A6AA313AC2}" type="datetimeFigureOut">
              <a:rPr lang="de-DE" smtClean="0"/>
              <a:t>22.09.2025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0546F8-A0E7-4DF3-BB2F-9C650CA113CC}" type="slidenum">
              <a:rPr lang="de-DE" smtClean="0"/>
              <a:t>‹#›</a:t>
            </a:fld>
            <a:endParaRPr lang="de-DE"/>
          </a:p>
        </p:txBody>
      </p:sp>
    </p:spTree>
    <p:extLst>
      <p:ext uri="{BB962C8B-B14F-4D97-AF65-F5344CB8AC3E}">
        <p14:creationId xmlns:p14="http://schemas.microsoft.com/office/powerpoint/2010/main" val="348784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de.wikipedia.org/wiki/Statisti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de.wikipedia.org/wiki/Hans_Lipperhey" TargetMode="External"/><Relationship Id="rId13" Type="http://schemas.openxmlformats.org/officeDocument/2006/relationships/hyperlink" Target="http://de.wikipedia.org/wiki/Ultraviolettastronomie" TargetMode="External"/><Relationship Id="rId18" Type="http://schemas.openxmlformats.org/officeDocument/2006/relationships/hyperlink" Target="http://de.wikipedia.org/wiki/Edwin_Hubble" TargetMode="External"/><Relationship Id="rId26" Type="http://schemas.openxmlformats.org/officeDocument/2006/relationships/hyperlink" Target="http://de.wikipedia.org/wiki/Dunkle_Energie" TargetMode="External"/><Relationship Id="rId3" Type="http://schemas.openxmlformats.org/officeDocument/2006/relationships/hyperlink" Target="http://de.wikipedia.org/wiki/Elektromagnetische_Welle" TargetMode="External"/><Relationship Id="rId21" Type="http://schemas.openxmlformats.org/officeDocument/2006/relationships/hyperlink" Target="http://de.wikipedia.org/wiki/Discovery_(Raumf%C3%A4hre)" TargetMode="External"/><Relationship Id="rId7" Type="http://schemas.openxmlformats.org/officeDocument/2006/relationships/hyperlink" Target="http://de.wikipedia.org/wiki/Galilei-Fernrohr" TargetMode="External"/><Relationship Id="rId12" Type="http://schemas.openxmlformats.org/officeDocument/2006/relationships/hyperlink" Target="http://de.wikipedia.org/wiki/Weltraumteleskop" TargetMode="External"/><Relationship Id="rId17" Type="http://schemas.openxmlformats.org/officeDocument/2006/relationships/hyperlink" Target="http://de.wikipedia.org/wiki/Astronom" TargetMode="External"/><Relationship Id="rId25" Type="http://schemas.openxmlformats.org/officeDocument/2006/relationships/hyperlink" Target="http://de.wikipedia.org/wiki/Kosmologische_Konstante" TargetMode="External"/><Relationship Id="rId2" Type="http://schemas.openxmlformats.org/officeDocument/2006/relationships/slide" Target="../slides/slide6.xml"/><Relationship Id="rId16" Type="http://schemas.openxmlformats.org/officeDocument/2006/relationships/hyperlink" Target="http://de.wikipedia.org/wiki/Europ%C3%A4ische_Weltraumorganisation" TargetMode="External"/><Relationship Id="rId20" Type="http://schemas.openxmlformats.org/officeDocument/2006/relationships/hyperlink" Target="http://de.wikipedia.org/wiki/STS-31" TargetMode="External"/><Relationship Id="rId1" Type="http://schemas.openxmlformats.org/officeDocument/2006/relationships/notesMaster" Target="../notesMasters/notesMaster1.xml"/><Relationship Id="rId6" Type="http://schemas.openxmlformats.org/officeDocument/2006/relationships/hyperlink" Target="http://de.wikipedia.org/wiki/Teleskop" TargetMode="External"/><Relationship Id="rId11" Type="http://schemas.openxmlformats.org/officeDocument/2006/relationships/hyperlink" Target="http://de.wikipedia.org/wiki/Englische_Sprache" TargetMode="External"/><Relationship Id="rId24" Type="http://schemas.openxmlformats.org/officeDocument/2006/relationships/hyperlink" Target="http://de.wikipedia.org/wiki/Supernova" TargetMode="External"/><Relationship Id="rId5" Type="http://schemas.openxmlformats.org/officeDocument/2006/relationships/hyperlink" Target="http://de.wikipedia.org/wiki/Altgriechische_Sprache" TargetMode="External"/><Relationship Id="rId15" Type="http://schemas.openxmlformats.org/officeDocument/2006/relationships/hyperlink" Target="http://de.wikipedia.org/wiki/National_Aeronautics_and_Space_Administration" TargetMode="External"/><Relationship Id="rId23" Type="http://schemas.openxmlformats.org/officeDocument/2006/relationships/hyperlink" Target="http://de.wikipedia.org/wiki/Hubble_Ultra_Deep_Field" TargetMode="External"/><Relationship Id="rId10" Type="http://schemas.openxmlformats.org/officeDocument/2006/relationships/hyperlink" Target="http://de.wikipedia.org/wiki/Johannes_Kepler" TargetMode="External"/><Relationship Id="rId19" Type="http://schemas.openxmlformats.org/officeDocument/2006/relationships/hyperlink" Target="http://de.wikipedia.org/wiki/Space_Shuttle" TargetMode="External"/><Relationship Id="rId4" Type="http://schemas.openxmlformats.org/officeDocument/2006/relationships/hyperlink" Target="http://de.wikipedia.org/wiki/Fernrohr" TargetMode="External"/><Relationship Id="rId9" Type="http://schemas.openxmlformats.org/officeDocument/2006/relationships/hyperlink" Target="http://de.wikipedia.org/wiki/Galileo_Galilei" TargetMode="External"/><Relationship Id="rId14" Type="http://schemas.openxmlformats.org/officeDocument/2006/relationships/hyperlink" Target="http://de.wikipedia.org/wiki/Infrarotastronomie" TargetMode="External"/><Relationship Id="rId22" Type="http://schemas.openxmlformats.org/officeDocument/2006/relationships/hyperlink" Target="http://de.wikipedia.org/wiki/Hubble_Deep_Field" TargetMode="External"/><Relationship Id="rId27" Type="http://schemas.openxmlformats.org/officeDocument/2006/relationships/hyperlink" Target="http://de.wikipedia.org/wiki/Schwarzes_Loch"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de.wikipedia.org/wiki/W-Boson" TargetMode="External"/><Relationship Id="rId3" Type="http://schemas.openxmlformats.org/officeDocument/2006/relationships/hyperlink" Target="http://de.wikipedia.org/wiki/Rutherford-Streuung" TargetMode="External"/><Relationship Id="rId7" Type="http://schemas.openxmlformats.org/officeDocument/2006/relationships/hyperlink" Target="http://de.wikipedia.org/wiki/Large_Hadron_Collider" TargetMode="External"/><Relationship Id="rId12" Type="http://schemas.openxmlformats.org/officeDocument/2006/relationships/hyperlink" Target="http://de.wikipedia.org/wiki/Higgs-Boso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de.wikipedia.org/wiki/Ernest_Marsden" TargetMode="External"/><Relationship Id="rId11" Type="http://schemas.openxmlformats.org/officeDocument/2006/relationships/hyperlink" Target="http://de.wikipedia.org/wiki/Simon_van_der_Meer" TargetMode="External"/><Relationship Id="rId5" Type="http://schemas.openxmlformats.org/officeDocument/2006/relationships/hyperlink" Target="http://de.wikipedia.org/wiki/Hans_Geiger_(Physiker)" TargetMode="External"/><Relationship Id="rId10" Type="http://schemas.openxmlformats.org/officeDocument/2006/relationships/hyperlink" Target="http://de.wikipedia.org/wiki/Carlo_Rubbia" TargetMode="External"/><Relationship Id="rId4" Type="http://schemas.openxmlformats.org/officeDocument/2006/relationships/hyperlink" Target="http://de.wikipedia.org/wiki/Alpha-Teilchen" TargetMode="External"/><Relationship Id="rId9" Type="http://schemas.openxmlformats.org/officeDocument/2006/relationships/hyperlink" Target="http://de.wikipedia.org/wiki/Z-Bos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2</a:t>
            </a:fld>
            <a:endParaRPr lang="de-DE"/>
          </a:p>
        </p:txBody>
      </p:sp>
    </p:spTree>
    <p:extLst>
      <p:ext uri="{BB962C8B-B14F-4D97-AF65-F5344CB8AC3E}">
        <p14:creationId xmlns:p14="http://schemas.microsoft.com/office/powerpoint/2010/main" val="233125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York</a:t>
            </a:r>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12</a:t>
            </a:fld>
            <a:endParaRPr lang="de-DE"/>
          </a:p>
        </p:txBody>
      </p:sp>
    </p:spTree>
    <p:extLst>
      <p:ext uri="{BB962C8B-B14F-4D97-AF65-F5344CB8AC3E}">
        <p14:creationId xmlns:p14="http://schemas.microsoft.com/office/powerpoint/2010/main" val="3308116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York</a:t>
            </a:r>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13</a:t>
            </a:fld>
            <a:endParaRPr lang="de-DE"/>
          </a:p>
        </p:txBody>
      </p:sp>
    </p:spTree>
    <p:extLst>
      <p:ext uri="{BB962C8B-B14F-4D97-AF65-F5344CB8AC3E}">
        <p14:creationId xmlns:p14="http://schemas.microsoft.com/office/powerpoint/2010/main" val="77775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u="none" dirty="0"/>
              <a:t>York</a:t>
            </a:r>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14</a:t>
            </a:fld>
            <a:endParaRPr lang="de-DE"/>
          </a:p>
        </p:txBody>
      </p:sp>
    </p:spTree>
    <p:extLst>
      <p:ext uri="{BB962C8B-B14F-4D97-AF65-F5344CB8AC3E}">
        <p14:creationId xmlns:p14="http://schemas.microsoft.com/office/powerpoint/2010/main" val="352283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York</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Wikipedia: 18 billion+ page views and 500 million+ unique visitors each month</a:t>
            </a:r>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15</a:t>
            </a:fld>
            <a:endParaRPr lang="de-DE"/>
          </a:p>
        </p:txBody>
      </p:sp>
    </p:spTree>
    <p:extLst>
      <p:ext uri="{BB962C8B-B14F-4D97-AF65-F5344CB8AC3E}">
        <p14:creationId xmlns:p14="http://schemas.microsoft.com/office/powerpoint/2010/main" val="4229686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u="none" dirty="0"/>
              <a:t>York</a:t>
            </a:r>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16</a:t>
            </a:fld>
            <a:endParaRPr lang="de-DE"/>
          </a:p>
        </p:txBody>
      </p:sp>
    </p:spTree>
    <p:extLst>
      <p:ext uri="{BB962C8B-B14F-4D97-AF65-F5344CB8AC3E}">
        <p14:creationId xmlns:p14="http://schemas.microsoft.com/office/powerpoint/2010/main" val="2271086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19</a:t>
            </a:fld>
            <a:endParaRPr lang="de-DE"/>
          </a:p>
        </p:txBody>
      </p:sp>
    </p:spTree>
    <p:extLst>
      <p:ext uri="{BB962C8B-B14F-4D97-AF65-F5344CB8AC3E}">
        <p14:creationId xmlns:p14="http://schemas.microsoft.com/office/powerpoint/2010/main" val="2437638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20</a:t>
            </a:fld>
            <a:endParaRPr lang="de-DE"/>
          </a:p>
        </p:txBody>
      </p:sp>
    </p:spTree>
    <p:extLst>
      <p:ext uri="{BB962C8B-B14F-4D97-AF65-F5344CB8AC3E}">
        <p14:creationId xmlns:p14="http://schemas.microsoft.com/office/powerpoint/2010/main" val="3842226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21</a:t>
            </a:fld>
            <a:endParaRPr lang="de-DE"/>
          </a:p>
        </p:txBody>
      </p:sp>
    </p:spTree>
    <p:extLst>
      <p:ext uri="{BB962C8B-B14F-4D97-AF65-F5344CB8AC3E}">
        <p14:creationId xmlns:p14="http://schemas.microsoft.com/office/powerpoint/2010/main" val="1176018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22</a:t>
            </a:fld>
            <a:endParaRPr lang="de-DE"/>
          </a:p>
        </p:txBody>
      </p:sp>
    </p:spTree>
    <p:extLst>
      <p:ext uri="{BB962C8B-B14F-4D97-AF65-F5344CB8AC3E}">
        <p14:creationId xmlns:p14="http://schemas.microsoft.com/office/powerpoint/2010/main" val="702991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23</a:t>
            </a:fld>
            <a:endParaRPr lang="de-DE"/>
          </a:p>
        </p:txBody>
      </p:sp>
    </p:spTree>
    <p:extLst>
      <p:ext uri="{BB962C8B-B14F-4D97-AF65-F5344CB8AC3E}">
        <p14:creationId xmlns:p14="http://schemas.microsoft.com/office/powerpoint/2010/main" val="204412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4</a:t>
            </a:fld>
            <a:endParaRPr lang="de-DE"/>
          </a:p>
        </p:txBody>
      </p:sp>
    </p:spTree>
    <p:extLst>
      <p:ext uri="{BB962C8B-B14F-4D97-AF65-F5344CB8AC3E}">
        <p14:creationId xmlns:p14="http://schemas.microsoft.com/office/powerpoint/2010/main" val="1559179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24</a:t>
            </a:fld>
            <a:endParaRPr lang="de-DE"/>
          </a:p>
        </p:txBody>
      </p:sp>
    </p:spTree>
    <p:extLst>
      <p:ext uri="{BB962C8B-B14F-4D97-AF65-F5344CB8AC3E}">
        <p14:creationId xmlns:p14="http://schemas.microsoft.com/office/powerpoint/2010/main" val="1378856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25</a:t>
            </a:fld>
            <a:endParaRPr lang="de-DE"/>
          </a:p>
        </p:txBody>
      </p:sp>
    </p:spTree>
    <p:extLst>
      <p:ext uri="{BB962C8B-B14F-4D97-AF65-F5344CB8AC3E}">
        <p14:creationId xmlns:p14="http://schemas.microsoft.com/office/powerpoint/2010/main" val="3547225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27</a:t>
            </a:fld>
            <a:endParaRPr lang="de-DE"/>
          </a:p>
        </p:txBody>
      </p:sp>
    </p:spTree>
    <p:extLst>
      <p:ext uri="{BB962C8B-B14F-4D97-AF65-F5344CB8AC3E}">
        <p14:creationId xmlns:p14="http://schemas.microsoft.com/office/powerpoint/2010/main" val="453843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BLV -&gt; Beschluss Verein</a:t>
            </a:r>
            <a:endParaRPr lang="en-DE" dirty="0"/>
          </a:p>
        </p:txBody>
      </p:sp>
      <p:sp>
        <p:nvSpPr>
          <p:cNvPr id="4" name="Slide Number Placeholder 3"/>
          <p:cNvSpPr>
            <a:spLocks noGrp="1"/>
          </p:cNvSpPr>
          <p:nvPr>
            <p:ph type="sldNum" sz="quarter" idx="5"/>
          </p:nvPr>
        </p:nvSpPr>
        <p:spPr/>
        <p:txBody>
          <a:bodyPr/>
          <a:lstStyle/>
          <a:p>
            <a:fld id="{D70546F8-A0E7-4DF3-BB2F-9C650CA113CC}" type="slidenum">
              <a:rPr lang="de-DE" smtClean="0"/>
              <a:t>28</a:t>
            </a:fld>
            <a:endParaRPr lang="de-DE"/>
          </a:p>
        </p:txBody>
      </p:sp>
    </p:spTree>
    <p:extLst>
      <p:ext uri="{BB962C8B-B14F-4D97-AF65-F5344CB8AC3E}">
        <p14:creationId xmlns:p14="http://schemas.microsoft.com/office/powerpoint/2010/main" val="1156306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Kuratorium: </a:t>
            </a:r>
            <a:r>
              <a:rPr lang="de-DE" sz="1800" dirty="0">
                <a:effectLst/>
                <a:latin typeface="Calibri" panose="020F0502020204030204" pitchFamily="34" charset="0"/>
                <a:ea typeface="Calibri" panose="020F0502020204030204" pitchFamily="34" charset="0"/>
              </a:rPr>
              <a:t>administrativ-strategische Kontrollgremium (</a:t>
            </a:r>
            <a:r>
              <a:rPr lang="de-DE" dirty="0"/>
              <a:t>Aufsichtsgremium (finanziell))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Bund, 3 Länder, 3 MV (Noch ausstehend: MV wählt 3 Mitglieder für Kuratorium (10.11.))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a:t>Wiss</a:t>
            </a:r>
            <a:r>
              <a:rPr lang="de-DE" b="1" dirty="0"/>
              <a:t> Senat: </a:t>
            </a:r>
            <a:r>
              <a:rPr lang="de-DE" dirty="0"/>
              <a:t>inhaltlich-strategisches Gremium (trifft Entscheidungen bzgl. Standards etc.)</a:t>
            </a:r>
          </a:p>
          <a:p>
            <a:r>
              <a:rPr lang="de-DE" dirty="0"/>
              <a:t>Direktor, 4 Allianz d. Wissenschaftsorganisationen, 4 GWK (Gemeinsame </a:t>
            </a:r>
            <a:r>
              <a:rPr lang="de-DE" dirty="0" err="1"/>
              <a:t>Wissenschaftskoferenz</a:t>
            </a:r>
            <a:r>
              <a:rPr lang="de-DE" dirty="0"/>
              <a:t>), 4 KV</a:t>
            </a:r>
          </a:p>
          <a:p>
            <a:r>
              <a:rPr lang="de-DE" b="1" dirty="0"/>
              <a:t>MV: </a:t>
            </a:r>
            <a:r>
              <a:rPr lang="de-DE" dirty="0"/>
              <a:t>übliche Aufgaben einer MV, </a:t>
            </a:r>
            <a:r>
              <a:rPr lang="de-DE" dirty="0" err="1"/>
              <a:t>z.b.</a:t>
            </a:r>
            <a:r>
              <a:rPr lang="de-DE" dirty="0"/>
              <a:t> Vorstand entlasten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Mitgliedschaft: juristisch selbstständige Organisation, Beitrag  zum Vereinszweck</a:t>
            </a:r>
          </a:p>
          <a:p>
            <a:r>
              <a:rPr lang="de-DE" b="1" dirty="0"/>
              <a:t>Direktorat: </a:t>
            </a:r>
            <a:r>
              <a:rPr lang="de-DE" dirty="0"/>
              <a:t>zentral koordinierendes Organ, Vereinsvorstand (</a:t>
            </a:r>
            <a:r>
              <a:rPr lang="de-DE" sz="1800" dirty="0">
                <a:effectLst/>
                <a:latin typeface="Calibri" panose="020F0502020204030204" pitchFamily="34" charset="0"/>
                <a:ea typeface="Calibri" panose="020F0502020204030204" pitchFamily="34" charset="0"/>
              </a:rPr>
              <a:t>Koordination, Zusammenarbeit und Repräsentation)</a:t>
            </a:r>
            <a:endParaRPr lang="en-DE" dirty="0"/>
          </a:p>
          <a:p>
            <a:r>
              <a:rPr lang="de-DE" b="1" dirty="0"/>
              <a:t>KV: </a:t>
            </a:r>
            <a:r>
              <a:rPr lang="de-DE" sz="1800" dirty="0">
                <a:effectLst/>
                <a:latin typeface="Calibri" panose="020F0502020204030204" pitchFamily="34" charset="0"/>
                <a:ea typeface="Calibri" panose="020F0502020204030204" pitchFamily="34" charset="0"/>
              </a:rPr>
              <a:t>bestimmt die inhaltlich-technischen Grundsätze für die Arbeit der Konsortien. </a:t>
            </a:r>
            <a:r>
              <a:rPr lang="de-DE" dirty="0"/>
              <a:t>Bereitet Entscheidungen für wiss. Senat vor. Verbindung zwischen Konsortien und Senat. </a:t>
            </a:r>
          </a:p>
          <a:p>
            <a:r>
              <a:rPr lang="de-DE" dirty="0"/>
              <a:t>Sobald sich alle Konsortien der 2ten Runde konstituiert haben wird die KV aus Vertretern der 19 Konsortien bestehen.</a:t>
            </a:r>
          </a:p>
          <a:p>
            <a:r>
              <a:rPr lang="de-DE" dirty="0"/>
              <a:t>(Es sind aktuell 9 Konsortien gemäß Satzung in der KV, 8 (Runde 2) kommen Ende September dazu, 2 später.)</a:t>
            </a:r>
          </a:p>
          <a:p>
            <a:endParaRPr lang="en-DE" dirty="0"/>
          </a:p>
        </p:txBody>
      </p:sp>
      <p:sp>
        <p:nvSpPr>
          <p:cNvPr id="4" name="Slide Number Placeholder 3"/>
          <p:cNvSpPr>
            <a:spLocks noGrp="1"/>
          </p:cNvSpPr>
          <p:nvPr>
            <p:ph type="sldNum" sz="quarter" idx="5"/>
          </p:nvPr>
        </p:nvSpPr>
        <p:spPr/>
        <p:txBody>
          <a:bodyPr/>
          <a:lstStyle/>
          <a:p>
            <a:fld id="{D70546F8-A0E7-4DF3-BB2F-9C650CA113CC}" type="slidenum">
              <a:rPr lang="de-DE" smtClean="0"/>
              <a:t>29</a:t>
            </a:fld>
            <a:endParaRPr lang="de-DE"/>
          </a:p>
        </p:txBody>
      </p:sp>
    </p:spTree>
    <p:extLst>
      <p:ext uri="{BB962C8B-B14F-4D97-AF65-F5344CB8AC3E}">
        <p14:creationId xmlns:p14="http://schemas.microsoft.com/office/powerpoint/2010/main" val="2032486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D70546F8-A0E7-4DF3-BB2F-9C650CA113CC}" type="slidenum">
              <a:rPr lang="de-DE" smtClean="0"/>
              <a:t>30</a:t>
            </a:fld>
            <a:endParaRPr lang="de-DE"/>
          </a:p>
        </p:txBody>
      </p:sp>
    </p:spTree>
    <p:extLst>
      <p:ext uri="{BB962C8B-B14F-4D97-AF65-F5344CB8AC3E}">
        <p14:creationId xmlns:p14="http://schemas.microsoft.com/office/powerpoint/2010/main" val="1494407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D70546F8-A0E7-4DF3-BB2F-9C650CA113CC}" type="slidenum">
              <a:rPr lang="de-DE" smtClean="0"/>
              <a:t>31</a:t>
            </a:fld>
            <a:endParaRPr lang="de-DE"/>
          </a:p>
        </p:txBody>
      </p:sp>
    </p:spTree>
    <p:extLst>
      <p:ext uri="{BB962C8B-B14F-4D97-AF65-F5344CB8AC3E}">
        <p14:creationId xmlns:p14="http://schemas.microsoft.com/office/powerpoint/2010/main" val="2546534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32</a:t>
            </a:fld>
            <a:endParaRPr lang="de-DE"/>
          </a:p>
        </p:txBody>
      </p:sp>
    </p:spTree>
    <p:extLst>
      <p:ext uri="{BB962C8B-B14F-4D97-AF65-F5344CB8AC3E}">
        <p14:creationId xmlns:p14="http://schemas.microsoft.com/office/powerpoint/2010/main" val="1371419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a:extLst>
            <a:ext uri="{FF2B5EF4-FFF2-40B4-BE49-F238E27FC236}">
              <a16:creationId xmlns:a16="http://schemas.microsoft.com/office/drawing/2014/main" id="{D0D47797-A021-339C-5A97-F8516A4F3341}"/>
            </a:ext>
          </a:extLst>
        </p:cNvPr>
        <p:cNvGrpSpPr/>
        <p:nvPr/>
      </p:nvGrpSpPr>
      <p:grpSpPr>
        <a:xfrm>
          <a:off x="0" y="0"/>
          <a:ext cx="0" cy="0"/>
          <a:chOff x="0" y="0"/>
          <a:chExt cx="0" cy="0"/>
        </a:xfrm>
      </p:grpSpPr>
      <p:sp>
        <p:nvSpPr>
          <p:cNvPr id="401" name="Google Shape;401;g324e9245981_0_26:notes">
            <a:extLst>
              <a:ext uri="{FF2B5EF4-FFF2-40B4-BE49-F238E27FC236}">
                <a16:creationId xmlns:a16="http://schemas.microsoft.com/office/drawing/2014/main" id="{90134772-5C4C-7AB9-F402-BD54C71A54A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24e9245981_0_26:notes">
            <a:extLst>
              <a:ext uri="{FF2B5EF4-FFF2-40B4-BE49-F238E27FC236}">
                <a16:creationId xmlns:a16="http://schemas.microsoft.com/office/drawing/2014/main" id="{F8F8CDCC-AE2B-BA9F-5442-ABAA20347BC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3" name="Google Shape;403;g324e9245981_0_26:notes">
            <a:extLst>
              <a:ext uri="{FF2B5EF4-FFF2-40B4-BE49-F238E27FC236}">
                <a16:creationId xmlns:a16="http://schemas.microsoft.com/office/drawing/2014/main" id="{E30EA2DB-A197-7DD5-4431-A619B35E880E}"/>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33</a:t>
            </a:fld>
            <a:endParaRPr/>
          </a:p>
        </p:txBody>
      </p:sp>
    </p:spTree>
    <p:extLst>
      <p:ext uri="{BB962C8B-B14F-4D97-AF65-F5344CB8AC3E}">
        <p14:creationId xmlns:p14="http://schemas.microsoft.com/office/powerpoint/2010/main" val="1014402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66A15-1304-C6A2-EC8C-8F1B14F0E63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AC3B5DB-386C-6B3F-55A0-6574B1DE76F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6EA117-06B2-FCAE-E2A1-5EA9193A45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An example of how NFDI already uses standardised data can be found in cancer research: health data from clinical studies is archived via a portal in compliance with data protection regulations and tagged with standardised metadata. These data sets can be linked efficiently – a key prerequisite for gaining new insights that will benefit future patients. (https://www.nfdi.de/kooperation-din-nfdi/)</a:t>
            </a:r>
          </a:p>
          <a:p>
            <a:endParaRPr lang="de-DE" sz="1800" dirty="0">
              <a:solidFill>
                <a:srgbClr val="000000"/>
              </a:solidFill>
              <a:effectLst/>
              <a:latin typeface="Arial" panose="020B0604020202020204" pitchFamily="34" charset="0"/>
              <a:ea typeface="Arial" panose="020B0604020202020204" pitchFamily="34" charset="0"/>
            </a:endParaRPr>
          </a:p>
          <a:p>
            <a:r>
              <a:rPr lang="de-DE" sz="1800" dirty="0">
                <a:solidFill>
                  <a:srgbClr val="000000"/>
                </a:solidFill>
                <a:effectLst/>
                <a:latin typeface="Arial" panose="020B0604020202020204" pitchFamily="34" charset="0"/>
                <a:ea typeface="Arial" panose="020B0604020202020204" pitchFamily="34" charset="0"/>
              </a:rPr>
              <a:t>Extensive integration into large cohorts is essential for the optimal use of locally collected genome data sets. For example, in the case of rare genetic diseases or certain types of cancer that affect only a small number of </a:t>
            </a:r>
            <a:r>
              <a:rPr lang="de-DE" sz="1800" dirty="0" err="1">
                <a:solidFill>
                  <a:srgbClr val="000000"/>
                </a:solidFill>
                <a:effectLst/>
                <a:latin typeface="Arial" panose="020B0604020202020204" pitchFamily="34" charset="0"/>
                <a:ea typeface="Arial" panose="020B0604020202020204" pitchFamily="34" charset="0"/>
              </a:rPr>
              <a:t>patients</a:t>
            </a:r>
            <a:r>
              <a:rPr lang="de-DE" sz="1800" dirty="0">
                <a:solidFill>
                  <a:srgbClr val="000000"/>
                </a:solidFill>
                <a:effectLst/>
                <a:latin typeface="Arial" panose="020B0604020202020204" pitchFamily="34" charset="0"/>
                <a:ea typeface="Arial" panose="020B0604020202020204" pitchFamily="34" charset="0"/>
              </a:rPr>
              <a:t>, it is essential to combine as many data sets as possible. Only then can modern methods such as machine learning or artificial intelligence unfold their full potential and identify correlations. To date, there is no national infrastructure in Germany that allows this highly sensitive data to be collated and analysed in a uniform, data protection-compliant framework.</a:t>
            </a:r>
          </a:p>
          <a:p>
            <a:endParaRPr lang="de-DE" sz="1800" dirty="0">
              <a:solidFill>
                <a:srgbClr val="000000"/>
              </a:solidFill>
              <a:effectLst/>
              <a:latin typeface="Arial" panose="020B0604020202020204" pitchFamily="34" charset="0"/>
              <a:ea typeface="Arial" panose="020B0604020202020204" pitchFamily="34" charset="0"/>
            </a:endParaRPr>
          </a:p>
          <a:p>
            <a:endParaRPr lang="de-DE" sz="1800" dirty="0">
              <a:solidFill>
                <a:srgbClr val="000000"/>
              </a:solidFill>
              <a:effectLst/>
              <a:latin typeface="Arial" panose="020B0604020202020204" pitchFamily="34" charset="0"/>
              <a:ea typeface="Arial" panose="020B0604020202020204" pitchFamily="34" charset="0"/>
            </a:endParaRPr>
          </a:p>
          <a:p>
            <a:endParaRPr lang="de-DE" sz="1800" dirty="0">
              <a:solidFill>
                <a:srgbClr val="000000"/>
              </a:solidFill>
              <a:effectLst/>
              <a:latin typeface="Arial" panose="020B0604020202020204" pitchFamily="34" charset="0"/>
            </a:endParaRPr>
          </a:p>
          <a:p>
            <a:endParaRPr lang="de-DE" dirty="0"/>
          </a:p>
        </p:txBody>
      </p:sp>
      <p:sp>
        <p:nvSpPr>
          <p:cNvPr id="4" name="Foliennummernplatzhalter 3">
            <a:extLst>
              <a:ext uri="{FF2B5EF4-FFF2-40B4-BE49-F238E27FC236}">
                <a16:creationId xmlns:a16="http://schemas.microsoft.com/office/drawing/2014/main" id="{E49930F3-FEAD-1DE8-F7B6-DA840A626473}"/>
              </a:ext>
            </a:extLst>
          </p:cNvPr>
          <p:cNvSpPr>
            <a:spLocks noGrp="1"/>
          </p:cNvSpPr>
          <p:nvPr>
            <p:ph type="sldNum" sz="quarter" idx="5"/>
          </p:nvPr>
        </p:nvSpPr>
        <p:spPr/>
        <p:txBody>
          <a:bodyPr/>
          <a:lstStyle/>
          <a:p>
            <a:fld id="{D70546F8-A0E7-4DF3-BB2F-9C650CA113CC}" type="slidenum">
              <a:rPr lang="de-DE" smtClean="0"/>
              <a:t>34</a:t>
            </a:fld>
            <a:endParaRPr lang="de-DE"/>
          </a:p>
        </p:txBody>
      </p:sp>
    </p:spTree>
    <p:extLst>
      <p:ext uri="{BB962C8B-B14F-4D97-AF65-F5344CB8AC3E}">
        <p14:creationId xmlns:p14="http://schemas.microsoft.com/office/powerpoint/2010/main" val="316330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FRÜHER:</a:t>
            </a:r>
          </a:p>
          <a:p>
            <a:r>
              <a:rPr lang="de-DE" baseline="0" dirty="0"/>
              <a:t>„</a:t>
            </a:r>
            <a:r>
              <a:rPr lang="de-DE" dirty="0">
                <a:effectLst/>
              </a:rPr>
              <a:t>Es begab sich aber zu der Zeit, </a:t>
            </a:r>
            <a:r>
              <a:rPr lang="de-DE" dirty="0" err="1">
                <a:effectLst/>
              </a:rPr>
              <a:t>daß</a:t>
            </a:r>
            <a:r>
              <a:rPr lang="de-DE" dirty="0">
                <a:effectLst/>
              </a:rPr>
              <a:t> ein Gebot von dem Kaiser Augustus ausging, </a:t>
            </a:r>
            <a:r>
              <a:rPr lang="de-DE" dirty="0" err="1">
                <a:effectLst/>
              </a:rPr>
              <a:t>daß</a:t>
            </a:r>
            <a:r>
              <a:rPr lang="de-DE" dirty="0">
                <a:effectLst/>
              </a:rPr>
              <a:t> alle Welt geschätzt würde. Und diese Schätzung war die allererste und geschah zu der Zeit, da </a:t>
            </a:r>
            <a:r>
              <a:rPr lang="de-DE" dirty="0" err="1">
                <a:effectLst/>
              </a:rPr>
              <a:t>Cyrenius</a:t>
            </a:r>
            <a:r>
              <a:rPr lang="de-DE" dirty="0">
                <a:effectLst/>
              </a:rPr>
              <a:t> Landpfleger von Syrien war. Und jedermann ging, </a:t>
            </a:r>
            <a:r>
              <a:rPr lang="de-DE" dirty="0" err="1">
                <a:effectLst/>
              </a:rPr>
              <a:t>daß</a:t>
            </a:r>
            <a:r>
              <a:rPr lang="de-DE" dirty="0">
                <a:effectLst/>
              </a:rPr>
              <a:t> er sich schätzen ließe, ein jeglicher in seine Stadt. Da machte sich auch auf Joseph aus Galiläa, aus der Stadt Nazareth, in das jüdische Land zur Stadt Davids, die da heißt Bethlehem, darum </a:t>
            </a:r>
            <a:r>
              <a:rPr lang="de-DE" dirty="0" err="1">
                <a:effectLst/>
              </a:rPr>
              <a:t>daß</a:t>
            </a:r>
            <a:r>
              <a:rPr lang="de-DE" dirty="0">
                <a:effectLst/>
              </a:rPr>
              <a:t> er von dem Hause und Geschlechte Davids war, auf </a:t>
            </a:r>
            <a:r>
              <a:rPr lang="de-DE" dirty="0" err="1">
                <a:effectLst/>
              </a:rPr>
              <a:t>daß</a:t>
            </a:r>
            <a:r>
              <a:rPr lang="de-DE" dirty="0">
                <a:effectLst/>
              </a:rPr>
              <a:t> er sich schätzen ließe mit Maria, seinem vertrauten Weibe, die ward schwanger.“ </a:t>
            </a:r>
            <a:r>
              <a:rPr lang="de-DE" baseline="0" dirty="0"/>
              <a:t> (Lukas 2, 1-5; Luther Bibel von 1912)</a:t>
            </a:r>
          </a:p>
          <a:p>
            <a:endParaRPr lang="de-DE" dirty="0"/>
          </a:p>
          <a:p>
            <a:r>
              <a:rPr lang="de-DE" dirty="0"/>
              <a:t>1994</a:t>
            </a:r>
            <a:r>
              <a:rPr lang="de-DE" baseline="0" dirty="0"/>
              <a:t> konnten wir das 2000-jährige Jubiläum eines Zensus feiern, der nach Angaben von Historikern im Jahre 7 v. Chr. In Palästina unter der Herrschaft des Herodes stattfand und uns aus dem Neuen Testament bekannt sein dürfte. </a:t>
            </a:r>
          </a:p>
          <a:p>
            <a:endParaRPr lang="de-DE" baseline="0" dirty="0"/>
          </a:p>
          <a:p>
            <a:r>
              <a:rPr lang="de-DE" dirty="0"/>
              <a:t>Eine </a:t>
            </a:r>
            <a:r>
              <a:rPr lang="de-DE" b="1" dirty="0"/>
              <a:t>Volkszählung</a:t>
            </a:r>
            <a:r>
              <a:rPr lang="de-DE" dirty="0"/>
              <a:t> ist eine gesetzlich angeordnete Erhebung </a:t>
            </a:r>
            <a:r>
              <a:rPr lang="de-DE" dirty="0">
                <a:hlinkClick r:id="rId3" tooltip="Statistik"/>
              </a:rPr>
              <a:t>statistischer</a:t>
            </a:r>
            <a:r>
              <a:rPr lang="de-DE" dirty="0"/>
              <a:t> Bevölkerungsdaten, wobei die Bürger bei der herkömmlichen Methode der Zählung per Fragebogen zur Auskunft verpflichtet sind.</a:t>
            </a:r>
            <a:endParaRPr lang="de-DE" baseline="0" dirty="0"/>
          </a:p>
          <a:p>
            <a:endParaRPr lang="de-DE" baseline="0" dirty="0"/>
          </a:p>
          <a:p>
            <a:r>
              <a:rPr lang="de-DE" baseline="0" dirty="0"/>
              <a:t>Damals waren die Volkszählungen vor allem aus zwei Gründen wichtig: die Erhebung von Steuern und das Einziehen von Soldaten. </a:t>
            </a:r>
            <a:r>
              <a:rPr lang="de-DE" dirty="0"/>
              <a:t>Der von Augustus</a:t>
            </a:r>
            <a:r>
              <a:rPr lang="de-DE" baseline="0" dirty="0"/>
              <a:t> befohlene Zensus hatte zusätzlich den unbeabsichtigten Nebeneffekt, dass dadurch die Geburt einer Weltreligion befördert wurde.</a:t>
            </a:r>
          </a:p>
          <a:p>
            <a:endParaRPr lang="de-DE" baseline="0" dirty="0"/>
          </a:p>
          <a:p>
            <a:r>
              <a:rPr lang="de-DE" baseline="0" dirty="0"/>
              <a:t>Systematische Datenerhebungen in Form von Volkszählungen sind uns von vielen hochstehenden Zivilisationen bekannt, so das Alte Ägypten und wie bereits erwähnt das Römische Reich. Sie zählen zu den ersten Datensammlungen überhaupt und ermöglichten so erstmals quantitatives empirisches Arbeiten.</a:t>
            </a:r>
          </a:p>
          <a:p>
            <a:endParaRPr lang="de-DE" baseline="0" dirty="0"/>
          </a:p>
          <a:p>
            <a:r>
              <a:rPr lang="de-DE" baseline="0" dirty="0"/>
              <a:t>HEUTE:</a:t>
            </a:r>
          </a:p>
          <a:p>
            <a:r>
              <a:rPr lang="de-DE" dirty="0"/>
              <a:t>Nach der Gründung des Deutschen Reichs brauchte die Verwaltung genaue Bevölkerungsdaten. Am 1. Dezember 1871 fand daher die erste Volkszählung statt, bei der 41,1 Millionen Menschen registriert wurden.</a:t>
            </a:r>
          </a:p>
          <a:p>
            <a:endParaRPr lang="de-DE" dirty="0"/>
          </a:p>
          <a:p>
            <a:r>
              <a:rPr lang="de-DE" dirty="0"/>
              <a:t>Bei letzten Volks-, Gebäude- und Wohnungszählung in der Bundesrepublik mit dem Stichtag 25. Mai 1987 wurden 61,2 Millionen Menschen registriert. Manche von Ihnen werden sich erinnern: die Volkszählung fand in der Öffentlichkeit große Aufmerksamkeit. „Zehn Minuten, die allen helfen“ – mit diesem Slogan wurde in einer bundesweiten Informationskampagne vom Staat für die Volkszählung geworben, was in diesem Umfang für den öffentlichen Bereich ein Novum war. Boykottgruppen und Bürgerinitiativen riefen zu Anti-Volkszählungs-Aktivitäten auf: „Hiermit wird öffentlich bekanntgegeben, dass ab sofort alle Herrschenden vollständig erfasst und ihre Tage gezählt werden. Das Volk“ oder „10 Minuten, die Sie noch bereuen werden“ – so lauteten einige der Parolen der Volkszählungsgegner.</a:t>
            </a:r>
          </a:p>
          <a:p>
            <a:endParaRPr lang="de-DE" baseline="0" dirty="0"/>
          </a:p>
          <a:p>
            <a:r>
              <a:rPr lang="de-DE" dirty="0"/>
              <a:t>Warum ist der Zensus wichtig? Die Ergebnisse der Volkszählung 1987 wichen erheblich von den Erwartungen ab. Die Einwohnerzahlen der Gemeinden mussten teilweise stark nach unten oder nach oben berichtigt werden. Dadurch veränderte sich auch die Grundlage der Ausgleichszahlungen zwischen Ländern und Kommunen – die Summe der notwendigen Korrekturen überstieg fast die Zwei-Milliarden-DM-Grenze. Auch die Gebäude- und Wohnungszählung legte eine Schieflage zwischen Fortschreibung und der Realität offen: Bundesweit gab es eine Million Wohnungen weniger als erwartet. So viele Wohnungen zählte damals ganz Schleswig-Holstein.</a:t>
            </a:r>
            <a:endParaRPr lang="de-DE" baseline="0" dirty="0"/>
          </a:p>
          <a:p>
            <a:endParaRPr lang="de-DE" baseline="0" dirty="0"/>
          </a:p>
          <a:p>
            <a:r>
              <a:rPr lang="de-DE" dirty="0"/>
              <a:t>Der Zensus 2011 hat nun das Ziel, eine möglichst genaue Momentaufnahme von Basisdaten zur Bevölkerung, zur Erwerbstätigkeit und zur Wohnsituation zu liefern. Stichtag dieser Momentaufnahme war der 9. Mai 2011. Zwei Drittel der Bevölkerung in Deutschland wurden beim Zensus 2011 gar nicht befragt. Dank der neuen registergestützten Methode war das beim Zensus 2011 jedoch kein Problem, diese Personen wurden bei der Zählung trotzdem berücksichtigt. Im Frühjahr 2013 veröffentlichen die Statistischen Ämter des Bundes und der Länder die Einwohnerzahlen für Bund, Länder und Kommunen, die Ergebnisse aus der Gebäude- und Wohnungszählung sowie erste Ergebnisse aus der Haushaltebefragung.</a:t>
            </a:r>
          </a:p>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5</a:t>
            </a:fld>
            <a:endParaRPr lang="de-DE"/>
          </a:p>
        </p:txBody>
      </p:sp>
    </p:spTree>
    <p:extLst>
      <p:ext uri="{BB962C8B-B14F-4D97-AF65-F5344CB8AC3E}">
        <p14:creationId xmlns:p14="http://schemas.microsoft.com/office/powerpoint/2010/main" val="3194569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35</a:t>
            </a:fld>
            <a:endParaRPr lang="de-DE"/>
          </a:p>
        </p:txBody>
      </p:sp>
    </p:spTree>
    <p:extLst>
      <p:ext uri="{BB962C8B-B14F-4D97-AF65-F5344CB8AC3E}">
        <p14:creationId xmlns:p14="http://schemas.microsoft.com/office/powerpoint/2010/main" val="2808449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FRÜHER:</a:t>
            </a:r>
          </a:p>
          <a:p>
            <a:r>
              <a:rPr lang="de-DE" dirty="0"/>
              <a:t>Das Wort </a:t>
            </a:r>
            <a:r>
              <a:rPr lang="de-DE" b="1" dirty="0"/>
              <a:t>Teleskop</a:t>
            </a:r>
            <a:r>
              <a:rPr lang="de-DE" dirty="0"/>
              <a:t> bezeichnet heute alle Instrumente, die </a:t>
            </a:r>
            <a:r>
              <a:rPr lang="de-DE" dirty="0">
                <a:hlinkClick r:id="rId3" tooltip="Elektromagnetische Welle"/>
              </a:rPr>
              <a:t>elektromagnetische Wellen</a:t>
            </a:r>
            <a:r>
              <a:rPr lang="de-DE" dirty="0"/>
              <a:t> sammeln und bündeln, um auch weit entfernte Objekte und Vorgänge besser beobachten zu können. Es wurde bis weit in das 20. Jahrhundert hinein gleichbedeutend mit </a:t>
            </a:r>
            <a:r>
              <a:rPr lang="de-DE" dirty="0">
                <a:hlinkClick r:id="rId4" tooltip="Fernrohr"/>
              </a:rPr>
              <a:t>Fernrohr</a:t>
            </a:r>
            <a:r>
              <a:rPr lang="de-DE" dirty="0"/>
              <a:t> benutzt. Der Ausdruck ist gebildet aus dem </a:t>
            </a:r>
            <a:r>
              <a:rPr lang="de-DE" dirty="0">
                <a:hlinkClick r:id="rId5" tooltip="Altgriechische Sprache"/>
              </a:rPr>
              <a:t>altgriechischen</a:t>
            </a:r>
            <a:r>
              <a:rPr lang="de-DE" dirty="0"/>
              <a:t> </a:t>
            </a:r>
            <a:r>
              <a:rPr lang="de-DE" dirty="0" err="1"/>
              <a:t>τῆλε</a:t>
            </a:r>
            <a:r>
              <a:rPr lang="de-DE" dirty="0"/>
              <a:t> (</a:t>
            </a:r>
            <a:r>
              <a:rPr lang="de-DE" i="1" dirty="0" err="1"/>
              <a:t>téle</a:t>
            </a:r>
            <a:r>
              <a:rPr lang="de-DE" dirty="0"/>
              <a:t>) „fern“ und </a:t>
            </a:r>
            <a:r>
              <a:rPr lang="de-DE" dirty="0" err="1"/>
              <a:t>σκο</a:t>
            </a:r>
            <a:r>
              <a:rPr lang="de-DE" dirty="0"/>
              <a:t>πεῖν (</a:t>
            </a:r>
            <a:r>
              <a:rPr lang="de-DE" i="1" dirty="0"/>
              <a:t>skopéin</a:t>
            </a:r>
            <a:r>
              <a:rPr lang="de-DE" dirty="0"/>
              <a:t>) „beobachten“, „ausspähen“. Er ist zwar erst in der Neuzeit geprägt worden, dennoch kannte schon das Altgriechische das Wort </a:t>
            </a:r>
            <a:r>
              <a:rPr lang="de-DE" dirty="0" err="1"/>
              <a:t>τηλεσκό</a:t>
            </a:r>
            <a:r>
              <a:rPr lang="de-DE" dirty="0"/>
              <a:t>πος (</a:t>
            </a:r>
            <a:r>
              <a:rPr lang="de-DE" i="1" dirty="0"/>
              <a:t>teleskópos</a:t>
            </a:r>
            <a:r>
              <a:rPr lang="de-DE" dirty="0"/>
              <a:t>) „weithin schauend“ </a:t>
            </a:r>
            <a:r>
              <a:rPr lang="de-DE" baseline="30000" dirty="0">
                <a:hlinkClick r:id="rId6"/>
              </a:rPr>
              <a:t>[1]</a:t>
            </a:r>
            <a:r>
              <a:rPr lang="de-DE" dirty="0"/>
              <a:t>.</a:t>
            </a:r>
          </a:p>
          <a:p>
            <a:r>
              <a:rPr lang="de-DE" dirty="0"/>
              <a:t>Als erstes Teleskop gilt das </a:t>
            </a:r>
            <a:r>
              <a:rPr lang="de-DE" dirty="0">
                <a:hlinkClick r:id="rId7" tooltip="Galilei-Fernrohr"/>
              </a:rPr>
              <a:t>Galilei-Fernrohr</a:t>
            </a:r>
            <a:r>
              <a:rPr lang="de-DE" dirty="0"/>
              <a:t>, auch „holländisches Fernrohr“ genannt. Es wurde vom holländischen Brillenmacher </a:t>
            </a:r>
            <a:r>
              <a:rPr lang="de-DE" dirty="0">
                <a:hlinkClick r:id="rId8" tooltip="Hans Lipperhey"/>
              </a:rPr>
              <a:t>Hans </a:t>
            </a:r>
            <a:r>
              <a:rPr lang="de-DE" dirty="0" err="1">
                <a:hlinkClick r:id="rId8" tooltip="Hans Lipperhey"/>
              </a:rPr>
              <a:t>Lipperhey</a:t>
            </a:r>
            <a:r>
              <a:rPr lang="de-DE" dirty="0"/>
              <a:t> um 1608 erfunden und in der Folgezeit von </a:t>
            </a:r>
            <a:r>
              <a:rPr lang="de-DE" dirty="0">
                <a:hlinkClick r:id="rId9" tooltip="Galileo Galilei"/>
              </a:rPr>
              <a:t>Galileo Galilei</a:t>
            </a:r>
            <a:r>
              <a:rPr lang="de-DE" dirty="0"/>
              <a:t> weiterentwickelt.</a:t>
            </a:r>
          </a:p>
          <a:p>
            <a:endParaRPr lang="de-DE" dirty="0"/>
          </a:p>
          <a:p>
            <a:r>
              <a:rPr lang="de-DE" dirty="0"/>
              <a:t>Als </a:t>
            </a:r>
            <a:r>
              <a:rPr lang="de-DE" b="1" dirty="0"/>
              <a:t>Kepler-Fernrohr</a:t>
            </a:r>
            <a:r>
              <a:rPr lang="de-DE" dirty="0"/>
              <a:t>, auch </a:t>
            </a:r>
            <a:r>
              <a:rPr lang="de-DE" i="1" dirty="0"/>
              <a:t>astronomisches Fernrohr</a:t>
            </a:r>
            <a:r>
              <a:rPr lang="de-DE" dirty="0"/>
              <a:t> bezeichnet man ein Fernrohr, das einer von </a:t>
            </a:r>
            <a:r>
              <a:rPr lang="de-DE" dirty="0">
                <a:hlinkClick r:id="rId10" tooltip="Johannes Kepler"/>
              </a:rPr>
              <a:t>Johannes Kepler</a:t>
            </a:r>
            <a:r>
              <a:rPr lang="de-DE" dirty="0"/>
              <a:t> 1611 beschriebenen Bauweise folgt. Das Gesichtsfeld ist ausgedehnter als beim Galilei-Fernrohr. Kepplers Entdeckung der </a:t>
            </a:r>
            <a:r>
              <a:rPr lang="de-DE" b="1" dirty="0"/>
              <a:t>drei Planetengesetze </a:t>
            </a:r>
            <a:r>
              <a:rPr lang="de-DE" dirty="0"/>
              <a:t>machte aus dem mittelalterlichen Weltbild, in dem körperlose Wesen die Planeten einschließlich Sonne in stetiger Bewegung hielten, ein dynamisches System, in dem die Sonne durch Fernwirkung die Planeten aktiv beeinflusst.</a:t>
            </a:r>
          </a:p>
          <a:p>
            <a:endParaRPr lang="de-DE" dirty="0"/>
          </a:p>
          <a:p>
            <a:r>
              <a:rPr lang="de-DE" dirty="0"/>
              <a:t>HEUTE:</a:t>
            </a:r>
          </a:p>
          <a:p>
            <a:r>
              <a:rPr lang="de-DE" dirty="0"/>
              <a:t>Das </a:t>
            </a:r>
            <a:r>
              <a:rPr lang="de-DE" b="1" dirty="0"/>
              <a:t>Hubble-Weltraumteleskop</a:t>
            </a:r>
            <a:r>
              <a:rPr lang="de-DE" dirty="0"/>
              <a:t> (</a:t>
            </a:r>
            <a:r>
              <a:rPr lang="de-DE" dirty="0">
                <a:hlinkClick r:id="rId11" tooltip="Englische Sprache"/>
              </a:rPr>
              <a:t>englisch</a:t>
            </a:r>
            <a:r>
              <a:rPr lang="de-DE" dirty="0"/>
              <a:t> </a:t>
            </a:r>
            <a:r>
              <a:rPr lang="de-DE" i="1" dirty="0"/>
              <a:t>Hubble Space </a:t>
            </a:r>
            <a:r>
              <a:rPr lang="de-DE" i="1" dirty="0" err="1"/>
              <a:t>Telescope</a:t>
            </a:r>
            <a:r>
              <a:rPr lang="de-DE" dirty="0"/>
              <a:t>, kurz </a:t>
            </a:r>
            <a:r>
              <a:rPr lang="de-DE" b="1" dirty="0"/>
              <a:t>HST</a:t>
            </a:r>
            <a:r>
              <a:rPr lang="de-DE" dirty="0"/>
              <a:t>) ist ein </a:t>
            </a:r>
            <a:r>
              <a:rPr lang="de-DE" dirty="0">
                <a:hlinkClick r:id="rId12" tooltip="Weltraumteleskop"/>
              </a:rPr>
              <a:t>Weltraumteleskop</a:t>
            </a:r>
            <a:r>
              <a:rPr lang="de-DE" dirty="0"/>
              <a:t> für sichtbares Licht, </a:t>
            </a:r>
            <a:r>
              <a:rPr lang="de-DE" dirty="0">
                <a:hlinkClick r:id="rId13" tooltip="Ultraviolettastronomie"/>
              </a:rPr>
              <a:t>Ultraviolett-</a:t>
            </a:r>
            <a:r>
              <a:rPr lang="de-DE" dirty="0"/>
              <a:t> und </a:t>
            </a:r>
            <a:r>
              <a:rPr lang="de-DE" dirty="0">
                <a:hlinkClick r:id="rId14" tooltip="Infrarotastronomie"/>
              </a:rPr>
              <a:t>Infrarotstrahlung</a:t>
            </a:r>
            <a:r>
              <a:rPr lang="de-DE" dirty="0"/>
              <a:t>. Das Teleskop entstand aus der Zusammenarbeit der </a:t>
            </a:r>
            <a:r>
              <a:rPr lang="de-DE" dirty="0">
                <a:hlinkClick r:id="rId15" tooltip="National Aeronautics and Space Administration"/>
              </a:rPr>
              <a:t>NASA</a:t>
            </a:r>
            <a:r>
              <a:rPr lang="de-DE" dirty="0"/>
              <a:t> und der </a:t>
            </a:r>
            <a:r>
              <a:rPr lang="de-DE" dirty="0">
                <a:hlinkClick r:id="rId16" tooltip="Europäische Weltraumorganisation"/>
              </a:rPr>
              <a:t>ESA</a:t>
            </a:r>
            <a:r>
              <a:rPr lang="de-DE" dirty="0"/>
              <a:t> und wurde nach dem US-</a:t>
            </a:r>
            <a:r>
              <a:rPr lang="de-DE" dirty="0">
                <a:hlinkClick r:id="rId17" tooltip="Astronom"/>
              </a:rPr>
              <a:t>Astronomen</a:t>
            </a:r>
            <a:r>
              <a:rPr lang="de-DE" dirty="0"/>
              <a:t> </a:t>
            </a:r>
            <a:r>
              <a:rPr lang="de-DE" dirty="0">
                <a:hlinkClick r:id="rId18" tooltip="Edwin Hubble"/>
              </a:rPr>
              <a:t>Edwin Hubble</a:t>
            </a:r>
            <a:r>
              <a:rPr lang="de-DE" dirty="0"/>
              <a:t> benannt.</a:t>
            </a:r>
          </a:p>
          <a:p>
            <a:r>
              <a:rPr lang="de-DE" dirty="0"/>
              <a:t>Das HST wurde am 24. April 1990 mit der </a:t>
            </a:r>
            <a:r>
              <a:rPr lang="de-DE" dirty="0">
                <a:hlinkClick r:id="rId19" tooltip="Space Shuttle"/>
              </a:rPr>
              <a:t>Space-Shuttle</a:t>
            </a:r>
            <a:r>
              <a:rPr lang="de-DE" dirty="0"/>
              <a:t>-Mission </a:t>
            </a:r>
            <a:r>
              <a:rPr lang="de-DE" dirty="0">
                <a:hlinkClick r:id="rId20" tooltip="STS-31"/>
              </a:rPr>
              <a:t>STS-31</a:t>
            </a:r>
            <a:r>
              <a:rPr lang="de-DE" dirty="0"/>
              <a:t> gestartet und am nächsten Tag aus dem Frachtraum der </a:t>
            </a:r>
            <a:r>
              <a:rPr lang="de-DE" dirty="0">
                <a:hlinkClick r:id="rId21" tooltip="Discovery (Raumfähre)"/>
              </a:rPr>
              <a:t>Discovery</a:t>
            </a:r>
            <a:r>
              <a:rPr lang="de-DE" dirty="0"/>
              <a:t> ausgesetzt. Besonders bekannte Ergebnisse sind:</a:t>
            </a:r>
          </a:p>
          <a:p>
            <a:pPr marL="171450" indent="-171450">
              <a:buFont typeface="Arial" pitchFamily="34" charset="0"/>
              <a:buChar char="•"/>
            </a:pPr>
            <a:r>
              <a:rPr lang="de-DE" dirty="0"/>
              <a:t>höchstempfindliche Aufnahmen zur Untersuchung der Entwicklung von Galaxien, wie das </a:t>
            </a:r>
            <a:r>
              <a:rPr lang="de-DE" dirty="0">
                <a:hlinkClick r:id="rId22" tooltip="Hubble Deep Field"/>
              </a:rPr>
              <a:t>Hubble Deep Field</a:t>
            </a:r>
            <a:r>
              <a:rPr lang="de-DE" dirty="0"/>
              <a:t> und das </a:t>
            </a:r>
            <a:r>
              <a:rPr lang="de-DE" dirty="0">
                <a:hlinkClick r:id="rId23" tooltip="Hubble Ultra Deep Field"/>
              </a:rPr>
              <a:t>Hubble Ultra Deep Field</a:t>
            </a:r>
            <a:endParaRPr lang="de-DE" dirty="0"/>
          </a:p>
          <a:p>
            <a:pPr marL="171450" indent="-171450">
              <a:buFont typeface="Arial" pitchFamily="34" charset="0"/>
              <a:buChar char="•"/>
            </a:pPr>
            <a:r>
              <a:rPr lang="de-DE" dirty="0"/>
              <a:t>Eichung der kosmischen Entfernungsskala durch Beobachtung von </a:t>
            </a:r>
            <a:r>
              <a:rPr lang="de-DE" dirty="0" err="1"/>
              <a:t>Cepheiden</a:t>
            </a:r>
            <a:r>
              <a:rPr lang="de-DE" dirty="0"/>
              <a:t> in nahen Galaxien</a:t>
            </a:r>
          </a:p>
          <a:p>
            <a:pPr marL="171450" indent="-171450">
              <a:buFont typeface="Arial" pitchFamily="34" charset="0"/>
              <a:buChar char="•"/>
            </a:pPr>
            <a:r>
              <a:rPr lang="de-DE" dirty="0"/>
              <a:t>Untersuchung der sich beschleunigenden kosmischen Expansion durch Beobachtung ferner </a:t>
            </a:r>
            <a:r>
              <a:rPr lang="de-DE" dirty="0">
                <a:hlinkClick r:id="rId24" tooltip="Supernova"/>
              </a:rPr>
              <a:t>Supernovae</a:t>
            </a:r>
            <a:r>
              <a:rPr lang="de-DE" dirty="0"/>
              <a:t> (siehe </a:t>
            </a:r>
            <a:r>
              <a:rPr lang="de-DE" dirty="0">
                <a:hlinkClick r:id="rId25" tooltip="Kosmologische Konstante"/>
              </a:rPr>
              <a:t>Kosmologische Konstante</a:t>
            </a:r>
            <a:r>
              <a:rPr lang="de-DE" dirty="0"/>
              <a:t> bzw. </a:t>
            </a:r>
            <a:r>
              <a:rPr lang="de-DE" dirty="0">
                <a:hlinkClick r:id="rId26" tooltip="Dunkle Energie"/>
              </a:rPr>
              <a:t>Dunkle Energie</a:t>
            </a:r>
            <a:r>
              <a:rPr lang="de-DE" dirty="0"/>
              <a:t>)</a:t>
            </a:r>
          </a:p>
          <a:p>
            <a:pPr marL="171450" indent="-171450">
              <a:buFont typeface="Arial" pitchFamily="34" charset="0"/>
              <a:buChar char="•"/>
            </a:pPr>
            <a:r>
              <a:rPr lang="de-DE" dirty="0"/>
              <a:t>Nachweis von </a:t>
            </a:r>
            <a:r>
              <a:rPr lang="de-DE" dirty="0">
                <a:hlinkClick r:id="rId27" tooltip="Schwarzes Loch"/>
              </a:rPr>
              <a:t>Schwarzen Löchern</a:t>
            </a:r>
            <a:r>
              <a:rPr lang="de-DE" dirty="0"/>
              <a:t> in den Kernregionen vieler naher Galaxien.</a:t>
            </a:r>
          </a:p>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6</a:t>
            </a:fld>
            <a:endParaRPr lang="de-DE"/>
          </a:p>
        </p:txBody>
      </p:sp>
    </p:spTree>
    <p:extLst>
      <p:ext uri="{BB962C8B-B14F-4D97-AF65-F5344CB8AC3E}">
        <p14:creationId xmlns:p14="http://schemas.microsoft.com/office/powerpoint/2010/main" val="223527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FRÜHER:</a:t>
            </a:r>
          </a:p>
          <a:p>
            <a:r>
              <a:rPr lang="de-DE" dirty="0"/>
              <a:t>Der </a:t>
            </a:r>
            <a:r>
              <a:rPr lang="de-DE" dirty="0" err="1">
                <a:hlinkClick r:id="rId3" tooltip="Rutherford-Streuung"/>
              </a:rPr>
              <a:t>Rutherfordsche</a:t>
            </a:r>
            <a:r>
              <a:rPr lang="de-DE" dirty="0">
                <a:hlinkClick r:id="rId3" tooltip="Rutherford-Streuung"/>
              </a:rPr>
              <a:t> Streuversuch</a:t>
            </a:r>
            <a:r>
              <a:rPr lang="de-DE" dirty="0"/>
              <a:t>, bei dem </a:t>
            </a:r>
            <a:r>
              <a:rPr lang="de-DE" dirty="0">
                <a:hlinkClick r:id="rId4" tooltip="Alpha-Teilchen"/>
              </a:rPr>
              <a:t>Alpha-Teilchen</a:t>
            </a:r>
            <a:r>
              <a:rPr lang="de-DE" dirty="0"/>
              <a:t> an Goldfolie gestreut werden, von </a:t>
            </a:r>
            <a:r>
              <a:rPr lang="de-DE" dirty="0">
                <a:hlinkClick r:id="rId5" tooltip="Hans Geiger (Physiker)"/>
              </a:rPr>
              <a:t>Geiger</a:t>
            </a:r>
            <a:r>
              <a:rPr lang="de-DE" dirty="0"/>
              <a:t>, </a:t>
            </a:r>
            <a:r>
              <a:rPr lang="de-DE" dirty="0">
                <a:hlinkClick r:id="rId6" tooltip="Ernest Marsden"/>
              </a:rPr>
              <a:t>Marsden</a:t>
            </a:r>
            <a:r>
              <a:rPr lang="de-DE" dirty="0"/>
              <a:t> und Rutherford im Jahr 1909 markiert einen Wendepunkt in der Vorstellung vom Aufbau der Atome. Da die meisten Teilchen die Goldfolie ungehindert passieren, muss zwischen den Kernen ein großer Freiraum bestehen:</a:t>
            </a:r>
            <a:r>
              <a:rPr lang="de-DE" baseline="0" dirty="0"/>
              <a:t> seit Rutherford wissen wir, dass Atome zum größten Teil leer sind. </a:t>
            </a:r>
          </a:p>
          <a:p>
            <a:r>
              <a:rPr lang="de-DE" dirty="0"/>
              <a:t>Mühevoll war der Versuch. Rutherfords Team saß stundenlang in einem abgedunkelten Raum und zählte die Blitze, die beim Aufprall der Teilchen auf einer Nachweisschicht entstanden. Heute wäre alles so viel einfacher gewesen: Man hätte das Experiment aufgebaut, eingeschaltet und sich einen schönen Abend gemacht. Das Ergebnis hätte dann am folgenden Tag von daheim über einen Web-Browser abgerufen werden können. Gezählt wurde damals aber noch per Auge und Hand.</a:t>
            </a:r>
          </a:p>
          <a:p>
            <a:endParaRPr lang="de-DE" dirty="0"/>
          </a:p>
          <a:p>
            <a:r>
              <a:rPr lang="de-DE" dirty="0"/>
              <a:t>HEUTE:</a:t>
            </a:r>
          </a:p>
          <a:p>
            <a:r>
              <a:rPr lang="de-DE" dirty="0"/>
              <a:t>Der </a:t>
            </a:r>
            <a:r>
              <a:rPr lang="de-DE" dirty="0">
                <a:hlinkClick r:id="rId7" tooltip="Large Hadron Collider"/>
              </a:rPr>
              <a:t>Large Hadron Collider</a:t>
            </a:r>
            <a:r>
              <a:rPr lang="de-DE" dirty="0"/>
              <a:t> (LHC) am CERN ist der größte Teilchenbeschleuniger der Welt. Der Beschleunigerring hat einen Umfang von 26</a:t>
            </a:r>
            <a:r>
              <a:rPr lang="de-DE" baseline="0" dirty="0"/>
              <a:t> k</a:t>
            </a:r>
            <a:r>
              <a:rPr lang="de-DE" dirty="0"/>
              <a:t>m und enthält über 9.000 Magnete. Die Teilchen werden in mehreren Umläufen auf nahezu Lichtgeschwindigkeit beschleunigt und mit extrem hoher kinetischer Energie zur Kollision gebracht. Man könnte auch sagen: am CERN arbeiten </a:t>
            </a:r>
            <a:r>
              <a:rPr lang="de-DE" baseline="0" dirty="0"/>
              <a:t>die wohl teuersten Crash-Test-Dummies.</a:t>
            </a:r>
            <a:endParaRPr lang="de-DE" dirty="0"/>
          </a:p>
          <a:p>
            <a:endParaRPr lang="de-DE" dirty="0"/>
          </a:p>
          <a:p>
            <a:r>
              <a:rPr lang="de-DE" dirty="0"/>
              <a:t>Viele fundamentale Erkenntnisse über den Aufbau der Materie und die Grundkräfte der Physik wurden am CERN gewonnen</a:t>
            </a:r>
            <a:r>
              <a:rPr lang="de-DE" baseline="0" dirty="0"/>
              <a:t> … und natürlich auch Nobelpreise</a:t>
            </a:r>
            <a:r>
              <a:rPr lang="de-DE" dirty="0"/>
              <a:t>. Die Entdeckung der </a:t>
            </a:r>
            <a:r>
              <a:rPr lang="de-DE" dirty="0">
                <a:hlinkClick r:id="rId8" tooltip="W-Boson"/>
              </a:rPr>
              <a:t>W</a:t>
            </a:r>
            <a:r>
              <a:rPr lang="de-DE" dirty="0"/>
              <a:t>- und </a:t>
            </a:r>
            <a:r>
              <a:rPr lang="de-DE" dirty="0">
                <a:hlinkClick r:id="rId9" tooltip="Z-Boson"/>
              </a:rPr>
              <a:t>Z-Bosonen</a:t>
            </a:r>
            <a:r>
              <a:rPr lang="de-DE" dirty="0"/>
              <a:t> gelang 1983 </a:t>
            </a:r>
            <a:r>
              <a:rPr lang="de-DE" dirty="0">
                <a:hlinkClick r:id="rId10" tooltip="Carlo Rubbia"/>
              </a:rPr>
              <a:t>Carlo Rubbia</a:t>
            </a:r>
            <a:r>
              <a:rPr lang="de-DE" dirty="0"/>
              <a:t> und </a:t>
            </a:r>
            <a:r>
              <a:rPr lang="de-DE" dirty="0">
                <a:hlinkClick r:id="rId11" tooltip="Simon van der Meer"/>
              </a:rPr>
              <a:t>Simon van der Meer</a:t>
            </a:r>
            <a:r>
              <a:rPr lang="de-DE" dirty="0"/>
              <a:t>, für die sie 1984 den Nobelpreis erhielten. Seit Jahrzehnten dauert die Suche nach dem </a:t>
            </a:r>
            <a:r>
              <a:rPr lang="de-DE" dirty="0">
                <a:hlinkClick r:id="rId12" tooltip="Higgs-Boson"/>
              </a:rPr>
              <a:t>Higgs-Boson</a:t>
            </a:r>
            <a:r>
              <a:rPr lang="de-DE" dirty="0"/>
              <a:t> an (hat nichts mit Verschlucken zu tun!). Sie wissen es sicher: „das spannende an den Higgs-Bosonen ist, dass sie die Masse der W- und Z-Bosonen in der Theorie der schwachen Wechselwirkung einführen, ohne deren mathematische Eleganz zu zerstören.“ (Blog von </a:t>
            </a:r>
            <a:r>
              <a:rPr lang="de-DE" b="1" dirty="0"/>
              <a:t>Joachim Schulz: </a:t>
            </a:r>
            <a:r>
              <a:rPr lang="de-DE" dirty="0"/>
              <a:t>http://www.scilogs.de/wblogs/blog/quantenwelt/allgemein/2012-08-03/wer-higgs-sagt-muss-auch-z-boson-sagen).</a:t>
            </a:r>
            <a:r>
              <a:rPr lang="de-DE" baseline="0" dirty="0"/>
              <a:t> </a:t>
            </a:r>
            <a:r>
              <a:rPr lang="de-DE" dirty="0"/>
              <a:t>Anders gesagt: das Higgs-Teilchen gilt als letzter noch unbekannter Baustein des „Standardmodells der Materie“.</a:t>
            </a:r>
          </a:p>
          <a:p>
            <a:endParaRPr lang="de-DE" dirty="0"/>
          </a:p>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7</a:t>
            </a:fld>
            <a:endParaRPr lang="de-DE"/>
          </a:p>
        </p:txBody>
      </p:sp>
    </p:spTree>
    <p:extLst>
      <p:ext uri="{BB962C8B-B14F-4D97-AF65-F5344CB8AC3E}">
        <p14:creationId xmlns:p14="http://schemas.microsoft.com/office/powerpoint/2010/main" val="42239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8</a:t>
            </a:fld>
            <a:endParaRPr lang="de-DE"/>
          </a:p>
        </p:txBody>
      </p:sp>
    </p:spTree>
    <p:extLst>
      <p:ext uri="{BB962C8B-B14F-4D97-AF65-F5344CB8AC3E}">
        <p14:creationId xmlns:p14="http://schemas.microsoft.com/office/powerpoint/2010/main" val="2021653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70546F8-A0E7-4DF3-BB2F-9C650CA113CC}" type="slidenum">
              <a:rPr lang="de-DE" smtClean="0"/>
              <a:t>9</a:t>
            </a:fld>
            <a:endParaRPr lang="de-DE"/>
          </a:p>
        </p:txBody>
      </p:sp>
    </p:spTree>
    <p:extLst>
      <p:ext uri="{BB962C8B-B14F-4D97-AF65-F5344CB8AC3E}">
        <p14:creationId xmlns:p14="http://schemas.microsoft.com/office/powerpoint/2010/main" val="393869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York</a:t>
            </a:r>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10</a:t>
            </a:fld>
            <a:endParaRPr lang="de-DE"/>
          </a:p>
        </p:txBody>
      </p:sp>
    </p:spTree>
    <p:extLst>
      <p:ext uri="{BB962C8B-B14F-4D97-AF65-F5344CB8AC3E}">
        <p14:creationId xmlns:p14="http://schemas.microsoft.com/office/powerpoint/2010/main" val="151062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Garri Kasparow</a:t>
            </a:r>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11</a:t>
            </a:fld>
            <a:endParaRPr lang="de-DE"/>
          </a:p>
        </p:txBody>
      </p:sp>
    </p:spTree>
    <p:extLst>
      <p:ext uri="{BB962C8B-B14F-4D97-AF65-F5344CB8AC3E}">
        <p14:creationId xmlns:p14="http://schemas.microsoft.com/office/powerpoint/2010/main" val="3253337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E5C79-3A34-479B-8797-622A646EC1F3}"/>
              </a:ext>
            </a:extLst>
          </p:cNvPr>
          <p:cNvSpPr>
            <a:spLocks noGrp="1"/>
          </p:cNvSpPr>
          <p:nvPr>
            <p:ph type="ctrTitle" hasCustomPrompt="1"/>
          </p:nvPr>
        </p:nvSpPr>
        <p:spPr>
          <a:xfrm>
            <a:off x="790673" y="1612667"/>
            <a:ext cx="9326342" cy="2387600"/>
          </a:xfrm>
        </p:spPr>
        <p:txBody>
          <a:bodyPr anchor="b">
            <a:noAutofit/>
          </a:bodyPr>
          <a:lstStyle>
            <a:lvl1pPr algn="l">
              <a:lnSpc>
                <a:spcPts val="5500"/>
              </a:lnSpc>
              <a:defRPr sz="5000">
                <a:solidFill>
                  <a:schemeClr val="tx1"/>
                </a:solidFill>
                <a:latin typeface="+mn-lt"/>
              </a:defRPr>
            </a:lvl1pPr>
          </a:lstStyle>
          <a:p>
            <a:r>
              <a:rPr lang="de-DE" dirty="0"/>
              <a:t>Titel der Präsentation</a:t>
            </a:r>
          </a:p>
        </p:txBody>
      </p:sp>
      <p:sp>
        <p:nvSpPr>
          <p:cNvPr id="3" name="Untertitel 2">
            <a:extLst>
              <a:ext uri="{FF2B5EF4-FFF2-40B4-BE49-F238E27FC236}">
                <a16:creationId xmlns:a16="http://schemas.microsoft.com/office/drawing/2014/main" id="{8FDF654B-C5D1-436A-98CE-B3693E5976CC}"/>
              </a:ext>
            </a:extLst>
          </p:cNvPr>
          <p:cNvSpPr>
            <a:spLocks noGrp="1"/>
          </p:cNvSpPr>
          <p:nvPr>
            <p:ph type="subTitle" idx="1" hasCustomPrompt="1"/>
          </p:nvPr>
        </p:nvSpPr>
        <p:spPr>
          <a:xfrm>
            <a:off x="790673" y="4003898"/>
            <a:ext cx="9326342" cy="1449048"/>
          </a:xfrm>
        </p:spPr>
        <p:txBody>
          <a:bodyPr>
            <a:noAutofit/>
          </a:bodyPr>
          <a:lstStyle>
            <a:lvl1pPr marL="0" indent="0" algn="l">
              <a:lnSpc>
                <a:spcPts val="5500"/>
              </a:lnSpc>
              <a:spcAft>
                <a:spcPts val="0"/>
              </a:spcAft>
              <a:buNone/>
              <a:defRPr sz="5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Subheadline optional</a:t>
            </a:r>
          </a:p>
        </p:txBody>
      </p:sp>
      <p:pic>
        <p:nvPicPr>
          <p:cNvPr id="10" name="Grafik 9" descr="Ein Bild, das sitzend, Essen, Zeichnung enthält.&#10;&#10;Automatisch generierte Beschreibung">
            <a:extLst>
              <a:ext uri="{FF2B5EF4-FFF2-40B4-BE49-F238E27FC236}">
                <a16:creationId xmlns:a16="http://schemas.microsoft.com/office/drawing/2014/main" id="{0A6E6A86-D2D6-44CE-86B9-0CA95D9182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1507" y="225162"/>
            <a:ext cx="3252084" cy="1163259"/>
          </a:xfrm>
          <a:prstGeom prst="rect">
            <a:avLst/>
          </a:prstGeom>
        </p:spPr>
      </p:pic>
      <p:sp>
        <p:nvSpPr>
          <p:cNvPr id="12" name="Textplatzhalter 11">
            <a:extLst>
              <a:ext uri="{FF2B5EF4-FFF2-40B4-BE49-F238E27FC236}">
                <a16:creationId xmlns:a16="http://schemas.microsoft.com/office/drawing/2014/main" id="{15DE7025-AC0E-4CB9-B0B6-CE9C6906E90D}"/>
              </a:ext>
            </a:extLst>
          </p:cNvPr>
          <p:cNvSpPr>
            <a:spLocks noGrp="1"/>
          </p:cNvSpPr>
          <p:nvPr>
            <p:ph type="body" sz="quarter" idx="10" hasCustomPrompt="1"/>
          </p:nvPr>
        </p:nvSpPr>
        <p:spPr>
          <a:xfrm>
            <a:off x="822499" y="5760592"/>
            <a:ext cx="9294516" cy="180000"/>
          </a:xfrm>
        </p:spPr>
        <p:txBody>
          <a:bodyPr>
            <a:noAutofit/>
          </a:bodyPr>
          <a:lstStyle>
            <a:lvl1pPr>
              <a:lnSpc>
                <a:spcPts val="1680"/>
              </a:lnSpc>
              <a:defRPr sz="1200">
                <a:latin typeface="Fira Sans" panose="020B0503050000020004" pitchFamily="34" charset="0"/>
              </a:defRPr>
            </a:lvl1pPr>
          </a:lstStyle>
          <a:p>
            <a:pPr lvl="0"/>
            <a:r>
              <a:rPr lang="de-DE" dirty="0"/>
              <a:t>Vortragender (optional)</a:t>
            </a:r>
          </a:p>
        </p:txBody>
      </p:sp>
      <p:sp>
        <p:nvSpPr>
          <p:cNvPr id="13" name="Textplatzhalter 11">
            <a:extLst>
              <a:ext uri="{FF2B5EF4-FFF2-40B4-BE49-F238E27FC236}">
                <a16:creationId xmlns:a16="http://schemas.microsoft.com/office/drawing/2014/main" id="{9875EE5D-18E9-4D2E-BC81-E276CC343393}"/>
              </a:ext>
            </a:extLst>
          </p:cNvPr>
          <p:cNvSpPr>
            <a:spLocks noGrp="1"/>
          </p:cNvSpPr>
          <p:nvPr>
            <p:ph type="body" sz="quarter" idx="11" hasCustomPrompt="1"/>
          </p:nvPr>
        </p:nvSpPr>
        <p:spPr>
          <a:xfrm>
            <a:off x="822499" y="5981171"/>
            <a:ext cx="9294516" cy="180000"/>
          </a:xfrm>
        </p:spPr>
        <p:txBody>
          <a:bodyPr>
            <a:noAutofit/>
          </a:bodyPr>
          <a:lstStyle>
            <a:lvl1pPr>
              <a:lnSpc>
                <a:spcPts val="1680"/>
              </a:lnSpc>
              <a:defRPr sz="1200">
                <a:latin typeface="Fira Sans" panose="020B0503050000020004" pitchFamily="34" charset="0"/>
              </a:defRPr>
            </a:lvl1pPr>
          </a:lstStyle>
          <a:p>
            <a:pPr lvl="0"/>
            <a:r>
              <a:rPr lang="de-DE" dirty="0"/>
              <a:t>Ort, 1. Monat 2020</a:t>
            </a:r>
          </a:p>
        </p:txBody>
      </p:sp>
    </p:spTree>
    <p:extLst>
      <p:ext uri="{BB962C8B-B14F-4D97-AF65-F5344CB8AC3E}">
        <p14:creationId xmlns:p14="http://schemas.microsoft.com/office/powerpoint/2010/main" val="368901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AA3B6-C3ED-458B-9795-5AAE29A623F0}"/>
              </a:ext>
            </a:extLst>
          </p:cNvPr>
          <p:cNvSpPr>
            <a:spLocks noGrp="1"/>
          </p:cNvSpPr>
          <p:nvPr>
            <p:ph type="title" hasCustomPrompt="1"/>
          </p:nvPr>
        </p:nvSpPr>
        <p:spPr>
          <a:xfrm>
            <a:off x="838199" y="439774"/>
            <a:ext cx="7218367" cy="762725"/>
          </a:xfrm>
        </p:spPr>
        <p:txBody>
          <a:bodyPr>
            <a:noAutofit/>
          </a:bodyPr>
          <a:lstStyle>
            <a:lvl1pPr>
              <a:defRPr/>
            </a:lvl1pPr>
          </a:lstStyle>
          <a:p>
            <a:r>
              <a:rPr lang="de-DE" dirty="0"/>
              <a:t>Hier steht der Titel</a:t>
            </a:r>
          </a:p>
        </p:txBody>
      </p:sp>
      <p:sp>
        <p:nvSpPr>
          <p:cNvPr id="4" name="Datumsplatzhalter 3">
            <a:extLst>
              <a:ext uri="{FF2B5EF4-FFF2-40B4-BE49-F238E27FC236}">
                <a16:creationId xmlns:a16="http://schemas.microsoft.com/office/drawing/2014/main" id="{C5CD2151-B0F6-4CD4-8578-BDB8A4889696}"/>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BA58A05-5B21-4E75-B2B2-C1946C697E5D}"/>
              </a:ext>
            </a:extLst>
          </p:cNvPr>
          <p:cNvSpPr>
            <a:spLocks noGrp="1"/>
          </p:cNvSpPr>
          <p:nvPr>
            <p:ph type="ftr" sz="quarter" idx="11"/>
          </p:nvPr>
        </p:nvSpPr>
        <p:spPr/>
        <p:txBody>
          <a:bodyPr/>
          <a:lstStyle>
            <a:lvl1pPr>
              <a:defRPr>
                <a:latin typeface="+mj-lt"/>
              </a:defRPr>
            </a:lvl1pPr>
          </a:lstStyle>
          <a:p>
            <a:r>
              <a:rPr lang="de-DE"/>
              <a:t>Nationale Forschungsdateninfrastruktur (NFDI) e.V.</a:t>
            </a:r>
            <a:endParaRPr lang="de-DE" dirty="0"/>
          </a:p>
        </p:txBody>
      </p:sp>
      <p:sp>
        <p:nvSpPr>
          <p:cNvPr id="6" name="Foliennummernplatzhalter 5">
            <a:extLst>
              <a:ext uri="{FF2B5EF4-FFF2-40B4-BE49-F238E27FC236}">
                <a16:creationId xmlns:a16="http://schemas.microsoft.com/office/drawing/2014/main" id="{10474FE3-26A6-423C-BAB4-93205DC69693}"/>
              </a:ext>
            </a:extLst>
          </p:cNvPr>
          <p:cNvSpPr>
            <a:spLocks noGrp="1"/>
          </p:cNvSpPr>
          <p:nvPr>
            <p:ph type="sldNum" sz="quarter" idx="12"/>
          </p:nvPr>
        </p:nvSpPr>
        <p:spPr/>
        <p:txBody>
          <a:bodyPr/>
          <a:lstStyle/>
          <a:p>
            <a:fld id="{59D4D77F-9D33-46B7-B0E6-0F7E01ACA44C}" type="slidenum">
              <a:rPr lang="de-DE" smtClean="0"/>
              <a:t>‹#›</a:t>
            </a:fld>
            <a:endParaRPr lang="de-DE"/>
          </a:p>
        </p:txBody>
      </p:sp>
      <p:sp>
        <p:nvSpPr>
          <p:cNvPr id="12" name="Textplatzhalter 10">
            <a:extLst>
              <a:ext uri="{FF2B5EF4-FFF2-40B4-BE49-F238E27FC236}">
                <a16:creationId xmlns:a16="http://schemas.microsoft.com/office/drawing/2014/main" id="{7BD77287-210A-47DB-AE96-E169AA61AC68}"/>
              </a:ext>
            </a:extLst>
          </p:cNvPr>
          <p:cNvSpPr>
            <a:spLocks noGrp="1"/>
          </p:cNvSpPr>
          <p:nvPr>
            <p:ph type="body" sz="quarter" idx="14" hasCustomPrompt="1"/>
          </p:nvPr>
        </p:nvSpPr>
        <p:spPr>
          <a:xfrm>
            <a:off x="838199" y="805100"/>
            <a:ext cx="7218367" cy="601662"/>
          </a:xfrm>
        </p:spPr>
        <p:txBody>
          <a:bodyPr>
            <a:noAutofit/>
          </a:bodyPr>
          <a:lstStyle>
            <a:lvl1pPr algn="l">
              <a:lnSpc>
                <a:spcPts val="2880"/>
              </a:lnSpc>
              <a:spcAft>
                <a:spcPts val="0"/>
              </a:spcAft>
              <a:defRPr sz="2400">
                <a:solidFill>
                  <a:schemeClr val="tx2"/>
                </a:solidFill>
                <a:latin typeface="+mn-lt"/>
              </a:defRPr>
            </a:lvl1pPr>
            <a:lvl5pPr>
              <a:defRPr/>
            </a:lvl5pPr>
          </a:lstStyle>
          <a:p>
            <a:pPr lvl="0"/>
            <a:r>
              <a:rPr lang="de-DE" dirty="0"/>
              <a:t>Hier steht optional der Untertitel</a:t>
            </a:r>
          </a:p>
        </p:txBody>
      </p:sp>
      <p:sp>
        <p:nvSpPr>
          <p:cNvPr id="15" name="Inhaltsplatzhalter 14">
            <a:extLst>
              <a:ext uri="{FF2B5EF4-FFF2-40B4-BE49-F238E27FC236}">
                <a16:creationId xmlns:a16="http://schemas.microsoft.com/office/drawing/2014/main" id="{A9E72EAF-C2C2-44DD-98F4-7563C9ABABCC}"/>
              </a:ext>
            </a:extLst>
          </p:cNvPr>
          <p:cNvSpPr>
            <a:spLocks noGrp="1"/>
          </p:cNvSpPr>
          <p:nvPr>
            <p:ph sz="quarter" idx="15" hasCustomPrompt="1"/>
          </p:nvPr>
        </p:nvSpPr>
        <p:spPr>
          <a:xfrm>
            <a:off x="834081" y="1808205"/>
            <a:ext cx="3276000" cy="2700000"/>
          </a:xfrm>
        </p:spPr>
        <p:txBody>
          <a:bodyPr>
            <a:noAutofit/>
          </a:bodyPr>
          <a:lstStyle>
            <a:lvl1pPr>
              <a:defRPr/>
            </a:lvl1pPr>
          </a:lstStyle>
          <a:p>
            <a:pPr lvl="0"/>
            <a:r>
              <a:rPr lang="de-DE" dirty="0"/>
              <a:t>Bild oder Grafik</a:t>
            </a:r>
          </a:p>
        </p:txBody>
      </p:sp>
      <p:sp>
        <p:nvSpPr>
          <p:cNvPr id="17" name="Textplatzhalter 16">
            <a:extLst>
              <a:ext uri="{FF2B5EF4-FFF2-40B4-BE49-F238E27FC236}">
                <a16:creationId xmlns:a16="http://schemas.microsoft.com/office/drawing/2014/main" id="{9F58613F-DC9D-4124-876B-5A9AFF214898}"/>
              </a:ext>
            </a:extLst>
          </p:cNvPr>
          <p:cNvSpPr>
            <a:spLocks noGrp="1"/>
          </p:cNvSpPr>
          <p:nvPr>
            <p:ph type="body" sz="quarter" idx="16" hasCustomPrompt="1"/>
          </p:nvPr>
        </p:nvSpPr>
        <p:spPr>
          <a:xfrm rot="16200000">
            <a:off x="-621488" y="3090619"/>
            <a:ext cx="2700000" cy="135174"/>
          </a:xfrm>
        </p:spPr>
        <p:txBody>
          <a:bodyPr>
            <a:noAutofit/>
          </a:bodyPr>
          <a:lstStyle>
            <a:lvl1pPr>
              <a:lnSpc>
                <a:spcPts val="1000"/>
              </a:lnSpc>
              <a:spcAft>
                <a:spcPts val="0"/>
              </a:spcAft>
              <a:defRPr sz="800">
                <a:solidFill>
                  <a:schemeClr val="accent5"/>
                </a:solidFill>
                <a:latin typeface="+mn-lt"/>
                <a:cs typeface="Arial" panose="020B0604020202020204" pitchFamily="34" charset="0"/>
              </a:defRPr>
            </a:lvl1pPr>
          </a:lstStyle>
          <a:p>
            <a:pPr lvl="0"/>
            <a:r>
              <a:rPr lang="de-DE" dirty="0"/>
              <a:t>© Bildnachweis / </a:t>
            </a:r>
            <a:r>
              <a:rPr lang="de-DE" dirty="0" err="1"/>
              <a:t>credit</a:t>
            </a:r>
            <a:endParaRPr lang="de-DE" dirty="0"/>
          </a:p>
        </p:txBody>
      </p:sp>
      <p:sp>
        <p:nvSpPr>
          <p:cNvPr id="13" name="Textplatzhalter 12">
            <a:extLst>
              <a:ext uri="{FF2B5EF4-FFF2-40B4-BE49-F238E27FC236}">
                <a16:creationId xmlns:a16="http://schemas.microsoft.com/office/drawing/2014/main" id="{ABC2CE66-40B8-4757-A804-7A07D04C154A}"/>
              </a:ext>
            </a:extLst>
          </p:cNvPr>
          <p:cNvSpPr>
            <a:spLocks noGrp="1"/>
          </p:cNvSpPr>
          <p:nvPr>
            <p:ph type="body" sz="quarter" idx="17" hasCustomPrompt="1"/>
          </p:nvPr>
        </p:nvSpPr>
        <p:spPr>
          <a:xfrm>
            <a:off x="834036" y="4791074"/>
            <a:ext cx="3276001" cy="1336937"/>
          </a:xfrm>
        </p:spPr>
        <p:txBody>
          <a:bodyPr>
            <a:noAutofit/>
          </a:bodyPr>
          <a:lstStyle>
            <a:lvl1pPr>
              <a:lnSpc>
                <a:spcPts val="1820"/>
              </a:lnSpc>
              <a:spcAft>
                <a:spcPts val="0"/>
              </a:spcAft>
              <a:defRPr sz="1400"/>
            </a:lvl1pPr>
          </a:lstStyle>
          <a:p>
            <a:pPr lvl="0"/>
            <a:r>
              <a:rPr lang="de-DE" dirty="0"/>
              <a:t>Bildunterschrift</a:t>
            </a:r>
          </a:p>
        </p:txBody>
      </p:sp>
      <p:sp>
        <p:nvSpPr>
          <p:cNvPr id="16" name="Inhaltsplatzhalter 14">
            <a:extLst>
              <a:ext uri="{FF2B5EF4-FFF2-40B4-BE49-F238E27FC236}">
                <a16:creationId xmlns:a16="http://schemas.microsoft.com/office/drawing/2014/main" id="{9A303C79-36D6-4035-9384-47E03C044A33}"/>
              </a:ext>
            </a:extLst>
          </p:cNvPr>
          <p:cNvSpPr>
            <a:spLocks noGrp="1"/>
          </p:cNvSpPr>
          <p:nvPr>
            <p:ph sz="quarter" idx="18" hasCustomPrompt="1"/>
          </p:nvPr>
        </p:nvSpPr>
        <p:spPr>
          <a:xfrm>
            <a:off x="4539306" y="1808205"/>
            <a:ext cx="3276000" cy="2700000"/>
          </a:xfrm>
        </p:spPr>
        <p:txBody>
          <a:bodyPr>
            <a:noAutofit/>
          </a:bodyPr>
          <a:lstStyle>
            <a:lvl1pPr>
              <a:defRPr/>
            </a:lvl1pPr>
          </a:lstStyle>
          <a:p>
            <a:pPr lvl="0"/>
            <a:r>
              <a:rPr lang="de-DE" dirty="0"/>
              <a:t>Bild oder Grafik</a:t>
            </a:r>
          </a:p>
        </p:txBody>
      </p:sp>
      <p:sp>
        <p:nvSpPr>
          <p:cNvPr id="18" name="Textplatzhalter 16">
            <a:extLst>
              <a:ext uri="{FF2B5EF4-FFF2-40B4-BE49-F238E27FC236}">
                <a16:creationId xmlns:a16="http://schemas.microsoft.com/office/drawing/2014/main" id="{1F98BDB3-33B2-45DF-999B-5567623C884A}"/>
              </a:ext>
            </a:extLst>
          </p:cNvPr>
          <p:cNvSpPr>
            <a:spLocks noGrp="1"/>
          </p:cNvSpPr>
          <p:nvPr>
            <p:ph type="body" sz="quarter" idx="19" hasCustomPrompt="1"/>
          </p:nvPr>
        </p:nvSpPr>
        <p:spPr>
          <a:xfrm rot="16200000">
            <a:off x="3083737" y="3090619"/>
            <a:ext cx="2700000" cy="135174"/>
          </a:xfrm>
        </p:spPr>
        <p:txBody>
          <a:bodyPr>
            <a:noAutofit/>
          </a:bodyPr>
          <a:lstStyle>
            <a:lvl1pPr>
              <a:lnSpc>
                <a:spcPts val="1000"/>
              </a:lnSpc>
              <a:spcAft>
                <a:spcPts val="0"/>
              </a:spcAft>
              <a:defRPr sz="800">
                <a:solidFill>
                  <a:schemeClr val="accent5"/>
                </a:solidFill>
                <a:latin typeface="+mn-lt"/>
                <a:cs typeface="Arial" panose="020B0604020202020204" pitchFamily="34" charset="0"/>
              </a:defRPr>
            </a:lvl1pPr>
          </a:lstStyle>
          <a:p>
            <a:pPr lvl="0"/>
            <a:r>
              <a:rPr lang="de-DE" dirty="0"/>
              <a:t>© Bildnachweis / </a:t>
            </a:r>
            <a:r>
              <a:rPr lang="de-DE" dirty="0" err="1"/>
              <a:t>credit</a:t>
            </a:r>
            <a:endParaRPr lang="de-DE" dirty="0"/>
          </a:p>
        </p:txBody>
      </p:sp>
      <p:sp>
        <p:nvSpPr>
          <p:cNvPr id="19" name="Textplatzhalter 12">
            <a:extLst>
              <a:ext uri="{FF2B5EF4-FFF2-40B4-BE49-F238E27FC236}">
                <a16:creationId xmlns:a16="http://schemas.microsoft.com/office/drawing/2014/main" id="{E89B9D9B-2DB5-4E27-AFE9-650743FBCCD0}"/>
              </a:ext>
            </a:extLst>
          </p:cNvPr>
          <p:cNvSpPr>
            <a:spLocks noGrp="1"/>
          </p:cNvSpPr>
          <p:nvPr>
            <p:ph type="body" sz="quarter" idx="20" hasCustomPrompt="1"/>
          </p:nvPr>
        </p:nvSpPr>
        <p:spPr>
          <a:xfrm>
            <a:off x="4539261" y="4791074"/>
            <a:ext cx="3276001" cy="1336937"/>
          </a:xfrm>
        </p:spPr>
        <p:txBody>
          <a:bodyPr>
            <a:noAutofit/>
          </a:bodyPr>
          <a:lstStyle>
            <a:lvl1pPr>
              <a:lnSpc>
                <a:spcPts val="1820"/>
              </a:lnSpc>
              <a:spcAft>
                <a:spcPts val="0"/>
              </a:spcAft>
              <a:defRPr sz="1400"/>
            </a:lvl1pPr>
          </a:lstStyle>
          <a:p>
            <a:pPr lvl="0"/>
            <a:r>
              <a:rPr lang="de-DE" dirty="0"/>
              <a:t>Bildunterschrift</a:t>
            </a:r>
          </a:p>
        </p:txBody>
      </p:sp>
      <p:sp>
        <p:nvSpPr>
          <p:cNvPr id="20" name="Inhaltsplatzhalter 14">
            <a:extLst>
              <a:ext uri="{FF2B5EF4-FFF2-40B4-BE49-F238E27FC236}">
                <a16:creationId xmlns:a16="http://schemas.microsoft.com/office/drawing/2014/main" id="{550D1D58-286D-462E-8B7B-6764835A0FFE}"/>
              </a:ext>
            </a:extLst>
          </p:cNvPr>
          <p:cNvSpPr>
            <a:spLocks noGrp="1"/>
          </p:cNvSpPr>
          <p:nvPr>
            <p:ph sz="quarter" idx="21" hasCustomPrompt="1"/>
          </p:nvPr>
        </p:nvSpPr>
        <p:spPr>
          <a:xfrm>
            <a:off x="8244486" y="1808205"/>
            <a:ext cx="3276000" cy="2700000"/>
          </a:xfrm>
        </p:spPr>
        <p:txBody>
          <a:bodyPr>
            <a:noAutofit/>
          </a:bodyPr>
          <a:lstStyle>
            <a:lvl1pPr>
              <a:defRPr/>
            </a:lvl1pPr>
          </a:lstStyle>
          <a:p>
            <a:pPr lvl="0"/>
            <a:r>
              <a:rPr lang="de-DE" dirty="0"/>
              <a:t>Bild oder Grafik</a:t>
            </a:r>
          </a:p>
        </p:txBody>
      </p:sp>
      <p:sp>
        <p:nvSpPr>
          <p:cNvPr id="21" name="Textplatzhalter 16">
            <a:extLst>
              <a:ext uri="{FF2B5EF4-FFF2-40B4-BE49-F238E27FC236}">
                <a16:creationId xmlns:a16="http://schemas.microsoft.com/office/drawing/2014/main" id="{8C78F8E6-D403-46D6-8A6D-435F20F592AC}"/>
              </a:ext>
            </a:extLst>
          </p:cNvPr>
          <p:cNvSpPr>
            <a:spLocks noGrp="1"/>
          </p:cNvSpPr>
          <p:nvPr>
            <p:ph type="body" sz="quarter" idx="22" hasCustomPrompt="1"/>
          </p:nvPr>
        </p:nvSpPr>
        <p:spPr>
          <a:xfrm rot="16200000">
            <a:off x="6788917" y="3090619"/>
            <a:ext cx="2700000" cy="135174"/>
          </a:xfrm>
        </p:spPr>
        <p:txBody>
          <a:bodyPr>
            <a:noAutofit/>
          </a:bodyPr>
          <a:lstStyle>
            <a:lvl1pPr>
              <a:lnSpc>
                <a:spcPts val="1000"/>
              </a:lnSpc>
              <a:spcAft>
                <a:spcPts val="0"/>
              </a:spcAft>
              <a:defRPr sz="800">
                <a:solidFill>
                  <a:schemeClr val="accent5"/>
                </a:solidFill>
                <a:latin typeface="+mn-lt"/>
                <a:cs typeface="Arial" panose="020B0604020202020204" pitchFamily="34" charset="0"/>
              </a:defRPr>
            </a:lvl1pPr>
          </a:lstStyle>
          <a:p>
            <a:pPr lvl="0"/>
            <a:r>
              <a:rPr lang="de-DE" dirty="0"/>
              <a:t>© Bildnachweis / </a:t>
            </a:r>
            <a:r>
              <a:rPr lang="de-DE" dirty="0" err="1"/>
              <a:t>credit</a:t>
            </a:r>
            <a:endParaRPr lang="de-DE" dirty="0"/>
          </a:p>
        </p:txBody>
      </p:sp>
      <p:sp>
        <p:nvSpPr>
          <p:cNvPr id="22" name="Textplatzhalter 12">
            <a:extLst>
              <a:ext uri="{FF2B5EF4-FFF2-40B4-BE49-F238E27FC236}">
                <a16:creationId xmlns:a16="http://schemas.microsoft.com/office/drawing/2014/main" id="{EC9303F9-BBB5-401A-8D72-866FD346B73F}"/>
              </a:ext>
            </a:extLst>
          </p:cNvPr>
          <p:cNvSpPr>
            <a:spLocks noGrp="1"/>
          </p:cNvSpPr>
          <p:nvPr>
            <p:ph type="body" sz="quarter" idx="23" hasCustomPrompt="1"/>
          </p:nvPr>
        </p:nvSpPr>
        <p:spPr>
          <a:xfrm>
            <a:off x="8244441" y="4791074"/>
            <a:ext cx="3276001" cy="1336937"/>
          </a:xfrm>
        </p:spPr>
        <p:txBody>
          <a:bodyPr>
            <a:noAutofit/>
          </a:bodyPr>
          <a:lstStyle>
            <a:lvl1pPr>
              <a:lnSpc>
                <a:spcPts val="1820"/>
              </a:lnSpc>
              <a:spcAft>
                <a:spcPts val="0"/>
              </a:spcAft>
              <a:defRPr sz="1400"/>
            </a:lvl1pPr>
          </a:lstStyle>
          <a:p>
            <a:pPr lvl="0"/>
            <a:r>
              <a:rPr lang="de-DE" dirty="0"/>
              <a:t>Bildunterschrift</a:t>
            </a:r>
          </a:p>
        </p:txBody>
      </p:sp>
      <p:pic>
        <p:nvPicPr>
          <p:cNvPr id="23" name="Grafik 22" descr="Ein Bild, das sitzend, Essen, Zeichnung enthält.&#10;&#10;Automatisch generierte Beschreibung">
            <a:extLst>
              <a:ext uri="{FF2B5EF4-FFF2-40B4-BE49-F238E27FC236}">
                <a16:creationId xmlns:a16="http://schemas.microsoft.com/office/drawing/2014/main" id="{5467891B-C51A-4CAA-8C1B-8FE8A55AA2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1507" y="225162"/>
            <a:ext cx="3252084" cy="1163259"/>
          </a:xfrm>
          <a:prstGeom prst="rect">
            <a:avLst/>
          </a:prstGeom>
        </p:spPr>
      </p:pic>
      <p:sp>
        <p:nvSpPr>
          <p:cNvPr id="24" name="Textplatzhalter 10">
            <a:extLst>
              <a:ext uri="{FF2B5EF4-FFF2-40B4-BE49-F238E27FC236}">
                <a16:creationId xmlns:a16="http://schemas.microsoft.com/office/drawing/2014/main" id="{38C6842F-D69B-3242-9E20-63F6BC27602C}"/>
              </a:ext>
            </a:extLst>
          </p:cNvPr>
          <p:cNvSpPr>
            <a:spLocks noGrp="1"/>
          </p:cNvSpPr>
          <p:nvPr>
            <p:ph type="body" sz="quarter" idx="13" hasCustomPrompt="1"/>
          </p:nvPr>
        </p:nvSpPr>
        <p:spPr>
          <a:xfrm>
            <a:off x="0" y="439774"/>
            <a:ext cx="700260" cy="601662"/>
          </a:xfrm>
        </p:spPr>
        <p:txBody>
          <a:bodyPr>
            <a:noAutofit/>
          </a:bodyPr>
          <a:lstStyle>
            <a:lvl1pPr algn="r">
              <a:lnSpc>
                <a:spcPts val="2880"/>
              </a:lnSpc>
              <a:spcAft>
                <a:spcPts val="0"/>
              </a:spcAft>
              <a:defRPr sz="2400">
                <a:solidFill>
                  <a:schemeClr val="tx2"/>
                </a:solidFill>
                <a:latin typeface="+mj-lt"/>
              </a:defRPr>
            </a:lvl1pPr>
            <a:lvl5pPr>
              <a:defRPr/>
            </a:lvl5pPr>
          </a:lstStyle>
          <a:p>
            <a:pPr lvl="0"/>
            <a:r>
              <a:rPr lang="de-DE" dirty="0"/>
              <a:t>&lt;</a:t>
            </a:r>
            <a:r>
              <a:rPr lang="de-DE" dirty="0" err="1"/>
              <a:t>Nr</a:t>
            </a:r>
            <a:r>
              <a:rPr lang="de-DE" dirty="0"/>
              <a:t>&gt;</a:t>
            </a:r>
          </a:p>
        </p:txBody>
      </p:sp>
    </p:spTree>
    <p:extLst>
      <p:ext uri="{BB962C8B-B14F-4D97-AF65-F5344CB8AC3E}">
        <p14:creationId xmlns:p14="http://schemas.microsoft.com/office/powerpoint/2010/main" val="2922245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E5C79-3A34-479B-8797-622A646EC1F3}"/>
              </a:ext>
            </a:extLst>
          </p:cNvPr>
          <p:cNvSpPr>
            <a:spLocks noGrp="1"/>
          </p:cNvSpPr>
          <p:nvPr>
            <p:ph type="ctrTitle" hasCustomPrompt="1"/>
          </p:nvPr>
        </p:nvSpPr>
        <p:spPr>
          <a:xfrm>
            <a:off x="790673" y="1631716"/>
            <a:ext cx="9309768" cy="2901381"/>
          </a:xfrm>
        </p:spPr>
        <p:txBody>
          <a:bodyPr anchor="t" anchorCtr="0">
            <a:noAutofit/>
          </a:bodyPr>
          <a:lstStyle>
            <a:lvl1pPr algn="l">
              <a:lnSpc>
                <a:spcPts val="7200"/>
              </a:lnSpc>
              <a:defRPr sz="6000">
                <a:solidFill>
                  <a:schemeClr val="tx1"/>
                </a:solidFill>
                <a:latin typeface="+mn-lt"/>
              </a:defRPr>
            </a:lvl1pPr>
          </a:lstStyle>
          <a:p>
            <a:r>
              <a:rPr lang="de-DE" dirty="0"/>
              <a:t>Prägnantes Statement – Hervorhebung einzelner Wörter = blau + medium.</a:t>
            </a:r>
          </a:p>
        </p:txBody>
      </p:sp>
      <p:sp>
        <p:nvSpPr>
          <p:cNvPr id="12" name="Textplatzhalter 11">
            <a:extLst>
              <a:ext uri="{FF2B5EF4-FFF2-40B4-BE49-F238E27FC236}">
                <a16:creationId xmlns:a16="http://schemas.microsoft.com/office/drawing/2014/main" id="{15DE7025-AC0E-4CB9-B0B6-CE9C6906E90D}"/>
              </a:ext>
            </a:extLst>
          </p:cNvPr>
          <p:cNvSpPr>
            <a:spLocks noGrp="1"/>
          </p:cNvSpPr>
          <p:nvPr>
            <p:ph type="body" sz="quarter" idx="10" hasCustomPrompt="1"/>
          </p:nvPr>
        </p:nvSpPr>
        <p:spPr>
          <a:xfrm>
            <a:off x="822499" y="4808092"/>
            <a:ext cx="9277942" cy="842942"/>
          </a:xfrm>
        </p:spPr>
        <p:txBody>
          <a:bodyPr>
            <a:noAutofit/>
          </a:bodyPr>
          <a:lstStyle>
            <a:lvl1pPr>
              <a:lnSpc>
                <a:spcPts val="2600"/>
              </a:lnSpc>
              <a:spcAft>
                <a:spcPts val="0"/>
              </a:spcAft>
              <a:defRPr sz="2000">
                <a:latin typeface="+mj-lt"/>
              </a:defRPr>
            </a:lvl1pPr>
          </a:lstStyle>
          <a:p>
            <a:pPr lvl="0"/>
            <a:r>
              <a:rPr lang="de-DE" dirty="0"/>
              <a:t>Quelle</a:t>
            </a:r>
          </a:p>
        </p:txBody>
      </p:sp>
      <p:sp>
        <p:nvSpPr>
          <p:cNvPr id="9" name="Datumsplatzhalter 3">
            <a:extLst>
              <a:ext uri="{FF2B5EF4-FFF2-40B4-BE49-F238E27FC236}">
                <a16:creationId xmlns:a16="http://schemas.microsoft.com/office/drawing/2014/main" id="{DD081201-6096-43A5-B552-9BF25CBB234E}"/>
              </a:ext>
            </a:extLst>
          </p:cNvPr>
          <p:cNvSpPr>
            <a:spLocks noGrp="1"/>
          </p:cNvSpPr>
          <p:nvPr>
            <p:ph type="dt" sz="half" idx="2"/>
          </p:nvPr>
        </p:nvSpPr>
        <p:spPr>
          <a:xfrm>
            <a:off x="10204101" y="6403006"/>
            <a:ext cx="777192" cy="180000"/>
          </a:xfrm>
          <a:prstGeom prst="rect">
            <a:avLst/>
          </a:prstGeom>
        </p:spPr>
        <p:txBody>
          <a:bodyPr vert="horz" lIns="0" tIns="0" rIns="0" bIns="0" rtlCol="0" anchor="t" anchorCtr="0"/>
          <a:lstStyle>
            <a:lvl1pPr algn="r">
              <a:lnSpc>
                <a:spcPts val="1400"/>
              </a:lnSpc>
              <a:defRPr sz="1000">
                <a:solidFill>
                  <a:schemeClr val="accent5"/>
                </a:solidFill>
                <a:latin typeface="+mj-lt"/>
              </a:defRPr>
            </a:lvl1pPr>
          </a:lstStyle>
          <a:p>
            <a:endParaRPr lang="de-DE" dirty="0"/>
          </a:p>
        </p:txBody>
      </p:sp>
      <p:sp>
        <p:nvSpPr>
          <p:cNvPr id="11" name="Fußzeilenplatzhalter 4">
            <a:extLst>
              <a:ext uri="{FF2B5EF4-FFF2-40B4-BE49-F238E27FC236}">
                <a16:creationId xmlns:a16="http://schemas.microsoft.com/office/drawing/2014/main" id="{C9578479-2FC9-4108-A7E2-8729CFF622E3}"/>
              </a:ext>
            </a:extLst>
          </p:cNvPr>
          <p:cNvSpPr>
            <a:spLocks noGrp="1"/>
          </p:cNvSpPr>
          <p:nvPr>
            <p:ph type="ftr" sz="quarter" idx="3"/>
          </p:nvPr>
        </p:nvSpPr>
        <p:spPr>
          <a:xfrm>
            <a:off x="838200" y="6403006"/>
            <a:ext cx="9163380" cy="180000"/>
          </a:xfrm>
          <a:prstGeom prst="rect">
            <a:avLst/>
          </a:prstGeom>
        </p:spPr>
        <p:txBody>
          <a:bodyPr vert="horz" lIns="0" tIns="0" rIns="0" bIns="0" rtlCol="0" anchor="t" anchorCtr="0"/>
          <a:lstStyle>
            <a:lvl1pPr algn="l">
              <a:lnSpc>
                <a:spcPts val="1400"/>
              </a:lnSpc>
              <a:defRPr sz="1000">
                <a:solidFill>
                  <a:schemeClr val="accent5"/>
                </a:solidFill>
                <a:latin typeface="+mj-lt"/>
              </a:defRPr>
            </a:lvl1pPr>
          </a:lstStyle>
          <a:p>
            <a:r>
              <a:rPr lang="de-DE"/>
              <a:t>Nationale Forschungsdateninfrastruktur (NFDI) e.V.</a:t>
            </a:r>
            <a:endParaRPr lang="de-DE" dirty="0"/>
          </a:p>
        </p:txBody>
      </p:sp>
      <p:sp>
        <p:nvSpPr>
          <p:cNvPr id="14" name="Foliennummernplatzhalter 5">
            <a:extLst>
              <a:ext uri="{FF2B5EF4-FFF2-40B4-BE49-F238E27FC236}">
                <a16:creationId xmlns:a16="http://schemas.microsoft.com/office/drawing/2014/main" id="{2F267284-ACE8-4E28-981F-E82E29AFBB02}"/>
              </a:ext>
            </a:extLst>
          </p:cNvPr>
          <p:cNvSpPr>
            <a:spLocks noGrp="1"/>
          </p:cNvSpPr>
          <p:nvPr>
            <p:ph type="sldNum" sz="quarter" idx="4"/>
          </p:nvPr>
        </p:nvSpPr>
        <p:spPr>
          <a:xfrm>
            <a:off x="11183814" y="6403006"/>
            <a:ext cx="347261" cy="180000"/>
          </a:xfrm>
          <a:prstGeom prst="rect">
            <a:avLst/>
          </a:prstGeom>
        </p:spPr>
        <p:txBody>
          <a:bodyPr vert="horz" lIns="0" tIns="0" rIns="0" bIns="0" rtlCol="0" anchor="t" anchorCtr="0"/>
          <a:lstStyle>
            <a:lvl1pPr algn="r">
              <a:lnSpc>
                <a:spcPts val="1400"/>
              </a:lnSpc>
              <a:defRPr sz="1000">
                <a:solidFill>
                  <a:schemeClr val="accent5"/>
                </a:solidFill>
                <a:latin typeface="+mj-lt"/>
              </a:defRPr>
            </a:lvl1pPr>
          </a:lstStyle>
          <a:p>
            <a:fld id="{59D4D77F-9D33-46B7-B0E6-0F7E01ACA44C}" type="slidenum">
              <a:rPr lang="de-DE" smtClean="0"/>
              <a:pPr/>
              <a:t>‹#›</a:t>
            </a:fld>
            <a:endParaRPr lang="de-DE" dirty="0"/>
          </a:p>
        </p:txBody>
      </p:sp>
      <p:pic>
        <p:nvPicPr>
          <p:cNvPr id="8" name="Grafik 7" descr="Ein Bild, das sitzend, Essen, Zeichnung enthält.&#10;&#10;Automatisch generierte Beschreibung">
            <a:extLst>
              <a:ext uri="{FF2B5EF4-FFF2-40B4-BE49-F238E27FC236}">
                <a16:creationId xmlns:a16="http://schemas.microsoft.com/office/drawing/2014/main" id="{92DC30EA-572F-4A34-A059-776FA58C34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1507" y="225162"/>
            <a:ext cx="3252084" cy="1163259"/>
          </a:xfrm>
          <a:prstGeom prst="rect">
            <a:avLst/>
          </a:prstGeom>
        </p:spPr>
      </p:pic>
    </p:spTree>
    <p:extLst>
      <p:ext uri="{BB962C8B-B14F-4D97-AF65-F5344CB8AC3E}">
        <p14:creationId xmlns:p14="http://schemas.microsoft.com/office/powerpoint/2010/main" val="2102788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B">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538BBDD8-4955-45F0-9B83-18401D262EB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65E5C79-3A34-479B-8797-622A646EC1F3}"/>
              </a:ext>
            </a:extLst>
          </p:cNvPr>
          <p:cNvSpPr>
            <a:spLocks noGrp="1"/>
          </p:cNvSpPr>
          <p:nvPr>
            <p:ph type="ctrTitle" hasCustomPrompt="1"/>
          </p:nvPr>
        </p:nvSpPr>
        <p:spPr>
          <a:xfrm>
            <a:off x="790672" y="1631716"/>
            <a:ext cx="9309600" cy="2901381"/>
          </a:xfrm>
        </p:spPr>
        <p:txBody>
          <a:bodyPr anchor="t" anchorCtr="0">
            <a:noAutofit/>
          </a:bodyPr>
          <a:lstStyle>
            <a:lvl1pPr algn="l">
              <a:lnSpc>
                <a:spcPts val="7200"/>
              </a:lnSpc>
              <a:defRPr sz="6000">
                <a:solidFill>
                  <a:schemeClr val="bg1"/>
                </a:solidFill>
                <a:latin typeface="+mn-lt"/>
              </a:defRPr>
            </a:lvl1pPr>
          </a:lstStyle>
          <a:p>
            <a:r>
              <a:rPr lang="de-DE" dirty="0"/>
              <a:t>Prägnantes Statement – Hervorhebung einzelner Wörter = medium.</a:t>
            </a:r>
          </a:p>
        </p:txBody>
      </p:sp>
      <p:sp>
        <p:nvSpPr>
          <p:cNvPr id="12" name="Textplatzhalter 11">
            <a:extLst>
              <a:ext uri="{FF2B5EF4-FFF2-40B4-BE49-F238E27FC236}">
                <a16:creationId xmlns:a16="http://schemas.microsoft.com/office/drawing/2014/main" id="{15DE7025-AC0E-4CB9-B0B6-CE9C6906E90D}"/>
              </a:ext>
            </a:extLst>
          </p:cNvPr>
          <p:cNvSpPr>
            <a:spLocks noGrp="1"/>
          </p:cNvSpPr>
          <p:nvPr>
            <p:ph type="body" sz="quarter" idx="10" hasCustomPrompt="1"/>
          </p:nvPr>
        </p:nvSpPr>
        <p:spPr>
          <a:xfrm>
            <a:off x="822499" y="4808092"/>
            <a:ext cx="9277773" cy="842942"/>
          </a:xfrm>
        </p:spPr>
        <p:txBody>
          <a:bodyPr>
            <a:noAutofit/>
          </a:bodyPr>
          <a:lstStyle>
            <a:lvl1pPr>
              <a:lnSpc>
                <a:spcPts val="2600"/>
              </a:lnSpc>
              <a:spcAft>
                <a:spcPts val="0"/>
              </a:spcAft>
              <a:defRPr sz="2000">
                <a:solidFill>
                  <a:schemeClr val="bg1"/>
                </a:solidFill>
                <a:latin typeface="+mj-lt"/>
              </a:defRPr>
            </a:lvl1pPr>
          </a:lstStyle>
          <a:p>
            <a:pPr lvl="0"/>
            <a:r>
              <a:rPr lang="de-DE" dirty="0"/>
              <a:t>Quelle</a:t>
            </a:r>
          </a:p>
        </p:txBody>
      </p:sp>
    </p:spTree>
    <p:extLst>
      <p:ext uri="{BB962C8B-B14F-4D97-AF65-F5344CB8AC3E}">
        <p14:creationId xmlns:p14="http://schemas.microsoft.com/office/powerpoint/2010/main" val="4136313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folie">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BE8E668-8672-4AD0-96DD-4131FD27ABF7}"/>
              </a:ext>
            </a:extLst>
          </p:cNvPr>
          <p:cNvSpPr txBox="1"/>
          <p:nvPr userDrawn="1"/>
        </p:nvSpPr>
        <p:spPr>
          <a:xfrm>
            <a:off x="828675" y="3238500"/>
            <a:ext cx="2876550" cy="2133600"/>
          </a:xfrm>
          <a:prstGeom prst="rect">
            <a:avLst/>
          </a:prstGeom>
          <a:noFill/>
        </p:spPr>
        <p:txBody>
          <a:bodyPr wrap="square" lIns="0" tIns="0" rIns="0" bIns="0" rtlCol="0">
            <a:noAutofit/>
          </a:bodyPr>
          <a:lstStyle/>
          <a:p>
            <a:pPr>
              <a:lnSpc>
                <a:spcPts val="1820"/>
              </a:lnSpc>
              <a:spcAft>
                <a:spcPts val="1134"/>
              </a:spcAft>
            </a:pPr>
            <a:r>
              <a:rPr lang="de-DE" sz="1400" b="0" dirty="0">
                <a:latin typeface="+mj-lt"/>
              </a:rPr>
              <a:t>Nationale Forschungsdaten­infrastruktur (NFDI) e.V.</a:t>
            </a:r>
          </a:p>
          <a:p>
            <a:pPr>
              <a:lnSpc>
                <a:spcPts val="1820"/>
              </a:lnSpc>
              <a:spcAft>
                <a:spcPts val="1134"/>
              </a:spcAft>
            </a:pPr>
            <a:r>
              <a:rPr lang="de-DE" sz="1400" dirty="0"/>
              <a:t>Albert-Nestler-Straße 13</a:t>
            </a:r>
            <a:br>
              <a:rPr lang="de-DE" sz="1400" dirty="0"/>
            </a:br>
            <a:r>
              <a:rPr lang="de-DE" sz="1400" dirty="0"/>
              <a:t>76131 Karlsruhe </a:t>
            </a:r>
          </a:p>
          <a:p>
            <a:pPr>
              <a:lnSpc>
                <a:spcPts val="1820"/>
              </a:lnSpc>
              <a:spcAft>
                <a:spcPts val="1134"/>
              </a:spcAft>
            </a:pPr>
            <a:r>
              <a:rPr lang="de-DE" sz="1400" dirty="0"/>
              <a:t>info@nfdi.de</a:t>
            </a:r>
            <a:br>
              <a:rPr lang="de-DE" sz="1400" dirty="0"/>
            </a:br>
            <a:r>
              <a:rPr lang="de-DE" sz="1400" dirty="0"/>
              <a:t>https://nfdi.de</a:t>
            </a:r>
          </a:p>
        </p:txBody>
      </p:sp>
      <p:sp>
        <p:nvSpPr>
          <p:cNvPr id="13" name="Textfeld 12">
            <a:extLst>
              <a:ext uri="{FF2B5EF4-FFF2-40B4-BE49-F238E27FC236}">
                <a16:creationId xmlns:a16="http://schemas.microsoft.com/office/drawing/2014/main" id="{E509653B-F1BD-4188-971D-49B91D752BF5}"/>
              </a:ext>
            </a:extLst>
          </p:cNvPr>
          <p:cNvSpPr txBox="1"/>
          <p:nvPr userDrawn="1"/>
        </p:nvSpPr>
        <p:spPr>
          <a:xfrm>
            <a:off x="4533900" y="3467272"/>
            <a:ext cx="2038919" cy="285750"/>
          </a:xfrm>
          <a:prstGeom prst="rect">
            <a:avLst/>
          </a:prstGeom>
          <a:noFill/>
        </p:spPr>
        <p:txBody>
          <a:bodyPr wrap="square" lIns="0" tIns="0" rIns="0" bIns="0" rtlCol="0">
            <a:noAutofit/>
          </a:bodyPr>
          <a:lstStyle/>
          <a:p>
            <a:pPr>
              <a:lnSpc>
                <a:spcPts val="1820"/>
              </a:lnSpc>
              <a:spcAft>
                <a:spcPts val="1134"/>
              </a:spcAft>
            </a:pPr>
            <a:r>
              <a:rPr lang="de-DE" sz="1400" b="0" dirty="0">
                <a:latin typeface="+mj-lt"/>
              </a:rPr>
              <a:t>Ansprechpartner</a:t>
            </a:r>
          </a:p>
        </p:txBody>
      </p:sp>
      <p:sp>
        <p:nvSpPr>
          <p:cNvPr id="14" name="Textplatzhalter 12">
            <a:extLst>
              <a:ext uri="{FF2B5EF4-FFF2-40B4-BE49-F238E27FC236}">
                <a16:creationId xmlns:a16="http://schemas.microsoft.com/office/drawing/2014/main" id="{4A836FF9-A3F8-4F50-B1C2-0379B01BD009}"/>
              </a:ext>
            </a:extLst>
          </p:cNvPr>
          <p:cNvSpPr>
            <a:spLocks noGrp="1"/>
          </p:cNvSpPr>
          <p:nvPr>
            <p:ph type="body" sz="quarter" idx="17" hasCustomPrompt="1"/>
          </p:nvPr>
        </p:nvSpPr>
        <p:spPr>
          <a:xfrm>
            <a:off x="4533900" y="3838300"/>
            <a:ext cx="3276001" cy="1336937"/>
          </a:xfrm>
        </p:spPr>
        <p:txBody>
          <a:bodyPr>
            <a:noAutofit/>
          </a:bodyPr>
          <a:lstStyle>
            <a:lvl1pPr>
              <a:lnSpc>
                <a:spcPts val="1820"/>
              </a:lnSpc>
              <a:spcAft>
                <a:spcPts val="0"/>
              </a:spcAft>
              <a:defRPr sz="1400"/>
            </a:lvl1pPr>
          </a:lstStyle>
          <a:p>
            <a:pPr lvl="0"/>
            <a:r>
              <a:rPr lang="de-DE" dirty="0"/>
              <a:t>Vorname Name</a:t>
            </a:r>
            <a:br>
              <a:rPr lang="de-DE" dirty="0"/>
            </a:br>
            <a:r>
              <a:rPr lang="de-DE" dirty="0"/>
              <a:t>email@nfdi.de</a:t>
            </a:r>
            <a:br>
              <a:rPr lang="de-DE" dirty="0"/>
            </a:br>
            <a:r>
              <a:rPr lang="de-DE" dirty="0"/>
              <a:t>0123 34 567 89</a:t>
            </a:r>
          </a:p>
        </p:txBody>
      </p:sp>
      <p:pic>
        <p:nvPicPr>
          <p:cNvPr id="8" name="Grafik 7" descr="Ein Bild, das sitzend, Essen, Zeichnung enthält.&#10;&#10;Automatisch generierte Beschreibung">
            <a:extLst>
              <a:ext uri="{FF2B5EF4-FFF2-40B4-BE49-F238E27FC236}">
                <a16:creationId xmlns:a16="http://schemas.microsoft.com/office/drawing/2014/main" id="{815F2E78-04DD-4916-AD17-14B22C1619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1507" y="225162"/>
            <a:ext cx="3252084" cy="1163259"/>
          </a:xfrm>
          <a:prstGeom prst="rect">
            <a:avLst/>
          </a:prstGeom>
        </p:spPr>
      </p:pic>
    </p:spTree>
    <p:extLst>
      <p:ext uri="{BB962C8B-B14F-4D97-AF65-F5344CB8AC3E}">
        <p14:creationId xmlns:p14="http://schemas.microsoft.com/office/powerpoint/2010/main" val="2153268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AA3B6-C3ED-458B-9795-5AAE29A623F0}"/>
              </a:ext>
            </a:extLst>
          </p:cNvPr>
          <p:cNvSpPr>
            <a:spLocks noGrp="1"/>
          </p:cNvSpPr>
          <p:nvPr>
            <p:ph type="title" hasCustomPrompt="1"/>
          </p:nvPr>
        </p:nvSpPr>
        <p:spPr>
          <a:xfrm>
            <a:off x="838199" y="439774"/>
            <a:ext cx="7218367" cy="762725"/>
          </a:xfrm>
        </p:spPr>
        <p:txBody>
          <a:bodyPr>
            <a:noAutofit/>
          </a:bodyPr>
          <a:lstStyle>
            <a:lvl1pPr>
              <a:defRPr/>
            </a:lvl1pPr>
          </a:lstStyle>
          <a:p>
            <a:r>
              <a:rPr lang="de-DE" dirty="0"/>
              <a:t>Hier steht der Titel</a:t>
            </a:r>
          </a:p>
        </p:txBody>
      </p:sp>
      <p:sp>
        <p:nvSpPr>
          <p:cNvPr id="3" name="Inhaltsplatzhalter 2">
            <a:extLst>
              <a:ext uri="{FF2B5EF4-FFF2-40B4-BE49-F238E27FC236}">
                <a16:creationId xmlns:a16="http://schemas.microsoft.com/office/drawing/2014/main" id="{9CFEB624-91C2-473F-B790-798B578AE390}"/>
              </a:ext>
            </a:extLst>
          </p:cNvPr>
          <p:cNvSpPr>
            <a:spLocks noGrp="1"/>
          </p:cNvSpPr>
          <p:nvPr>
            <p:ph idx="1"/>
          </p:nvPr>
        </p:nvSpPr>
        <p:spPr>
          <a:xfrm>
            <a:off x="838200" y="1701562"/>
            <a:ext cx="10692875" cy="4351338"/>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C5CD2151-B0F6-4CD4-8578-BDB8A4889696}"/>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CBA58A05-5B21-4E75-B2B2-C1946C697E5D}"/>
              </a:ext>
            </a:extLst>
          </p:cNvPr>
          <p:cNvSpPr>
            <a:spLocks noGrp="1"/>
          </p:cNvSpPr>
          <p:nvPr>
            <p:ph type="ftr" sz="quarter" idx="11"/>
          </p:nvPr>
        </p:nvSpPr>
        <p:spPr/>
        <p:txBody>
          <a:bodyPr/>
          <a:lstStyle>
            <a:lvl1pPr>
              <a:defRPr>
                <a:latin typeface="+mj-lt"/>
              </a:defRPr>
            </a:lvl1pPr>
          </a:lstStyle>
          <a:p>
            <a:r>
              <a:rPr lang="de-DE"/>
              <a:t>Nationale Forschungsdateninfrastruktur (NFDI) e.V.</a:t>
            </a:r>
            <a:endParaRPr lang="de-DE" dirty="0"/>
          </a:p>
        </p:txBody>
      </p:sp>
      <p:sp>
        <p:nvSpPr>
          <p:cNvPr id="6" name="Foliennummernplatzhalter 5">
            <a:extLst>
              <a:ext uri="{FF2B5EF4-FFF2-40B4-BE49-F238E27FC236}">
                <a16:creationId xmlns:a16="http://schemas.microsoft.com/office/drawing/2014/main" id="{10474FE3-26A6-423C-BAB4-93205DC69693}"/>
              </a:ext>
            </a:extLst>
          </p:cNvPr>
          <p:cNvSpPr>
            <a:spLocks noGrp="1"/>
          </p:cNvSpPr>
          <p:nvPr>
            <p:ph type="sldNum" sz="quarter" idx="12"/>
          </p:nvPr>
        </p:nvSpPr>
        <p:spPr/>
        <p:txBody>
          <a:bodyPr/>
          <a:lstStyle/>
          <a:p>
            <a:fld id="{59D4D77F-9D33-46B7-B0E6-0F7E01ACA44C}" type="slidenum">
              <a:rPr lang="de-DE" smtClean="0"/>
              <a:t>‹#›</a:t>
            </a:fld>
            <a:endParaRPr lang="de-DE"/>
          </a:p>
        </p:txBody>
      </p:sp>
      <p:sp>
        <p:nvSpPr>
          <p:cNvPr id="12" name="Textplatzhalter 10">
            <a:extLst>
              <a:ext uri="{FF2B5EF4-FFF2-40B4-BE49-F238E27FC236}">
                <a16:creationId xmlns:a16="http://schemas.microsoft.com/office/drawing/2014/main" id="{7BD77287-210A-47DB-AE96-E169AA61AC68}"/>
              </a:ext>
            </a:extLst>
          </p:cNvPr>
          <p:cNvSpPr>
            <a:spLocks noGrp="1"/>
          </p:cNvSpPr>
          <p:nvPr>
            <p:ph type="body" sz="quarter" idx="14" hasCustomPrompt="1"/>
          </p:nvPr>
        </p:nvSpPr>
        <p:spPr>
          <a:xfrm>
            <a:off x="838199" y="805100"/>
            <a:ext cx="7218367" cy="601662"/>
          </a:xfrm>
        </p:spPr>
        <p:txBody>
          <a:bodyPr>
            <a:noAutofit/>
          </a:bodyPr>
          <a:lstStyle>
            <a:lvl1pPr algn="l">
              <a:lnSpc>
                <a:spcPts val="2880"/>
              </a:lnSpc>
              <a:spcAft>
                <a:spcPts val="0"/>
              </a:spcAft>
              <a:defRPr sz="2400">
                <a:solidFill>
                  <a:schemeClr val="tx2"/>
                </a:solidFill>
                <a:latin typeface="+mn-lt"/>
              </a:defRPr>
            </a:lvl1pPr>
            <a:lvl5pPr>
              <a:defRPr/>
            </a:lvl5pPr>
          </a:lstStyle>
          <a:p>
            <a:pPr lvl="0"/>
            <a:r>
              <a:rPr lang="de-DE" dirty="0"/>
              <a:t>Hier steht optional der Untertitel</a:t>
            </a:r>
          </a:p>
        </p:txBody>
      </p:sp>
      <p:pic>
        <p:nvPicPr>
          <p:cNvPr id="10" name="Grafik 9" descr="Ein Bild, das sitzend, Essen, Zeichnung enthält.&#10;&#10;Automatisch generierte Beschreibung">
            <a:extLst>
              <a:ext uri="{FF2B5EF4-FFF2-40B4-BE49-F238E27FC236}">
                <a16:creationId xmlns:a16="http://schemas.microsoft.com/office/drawing/2014/main" id="{D9250BA4-973F-48DD-A4E6-9E10FE4CE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71507" y="225162"/>
            <a:ext cx="3252084" cy="1163259"/>
          </a:xfrm>
          <a:prstGeom prst="rect">
            <a:avLst/>
          </a:prstGeom>
        </p:spPr>
      </p:pic>
    </p:spTree>
    <p:extLst>
      <p:ext uri="{BB962C8B-B14F-4D97-AF65-F5344CB8AC3E}">
        <p14:creationId xmlns:p14="http://schemas.microsoft.com/office/powerpoint/2010/main" val="1371621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AA3B6-C3ED-458B-9795-5AAE29A623F0}"/>
              </a:ext>
            </a:extLst>
          </p:cNvPr>
          <p:cNvSpPr>
            <a:spLocks noGrp="1"/>
          </p:cNvSpPr>
          <p:nvPr>
            <p:ph type="title" hasCustomPrompt="1"/>
          </p:nvPr>
        </p:nvSpPr>
        <p:spPr>
          <a:xfrm>
            <a:off x="838199" y="439774"/>
            <a:ext cx="7218367" cy="762725"/>
          </a:xfrm>
        </p:spPr>
        <p:txBody>
          <a:bodyPr>
            <a:noAutofit/>
          </a:bodyPr>
          <a:lstStyle>
            <a:lvl1pPr>
              <a:defRPr/>
            </a:lvl1pPr>
          </a:lstStyle>
          <a:p>
            <a:r>
              <a:rPr lang="de-DE" dirty="0"/>
              <a:t>Hier steht der Titel</a:t>
            </a:r>
          </a:p>
        </p:txBody>
      </p:sp>
      <p:sp>
        <p:nvSpPr>
          <p:cNvPr id="3" name="Inhaltsplatzhalter 2">
            <a:extLst>
              <a:ext uri="{FF2B5EF4-FFF2-40B4-BE49-F238E27FC236}">
                <a16:creationId xmlns:a16="http://schemas.microsoft.com/office/drawing/2014/main" id="{9CFEB624-91C2-473F-B790-798B578AE390}"/>
              </a:ext>
            </a:extLst>
          </p:cNvPr>
          <p:cNvSpPr>
            <a:spLocks noGrp="1"/>
          </p:cNvSpPr>
          <p:nvPr>
            <p:ph idx="1"/>
          </p:nvPr>
        </p:nvSpPr>
        <p:spPr>
          <a:xfrm>
            <a:off x="838199" y="1778970"/>
            <a:ext cx="10692875" cy="4351338"/>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C5CD2151-B0F6-4CD4-8578-BDB8A4889696}"/>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BA58A05-5B21-4E75-B2B2-C1946C697E5D}"/>
              </a:ext>
            </a:extLst>
          </p:cNvPr>
          <p:cNvSpPr>
            <a:spLocks noGrp="1"/>
          </p:cNvSpPr>
          <p:nvPr>
            <p:ph type="ftr" sz="quarter" idx="11"/>
          </p:nvPr>
        </p:nvSpPr>
        <p:spPr/>
        <p:txBody>
          <a:bodyPr/>
          <a:lstStyle/>
          <a:p>
            <a:r>
              <a:rPr lang="de-DE"/>
              <a:t>Nationale Forschungsdateninfrastruktur (NFDI) e.V.</a:t>
            </a:r>
            <a:endParaRPr lang="de-DE" dirty="0"/>
          </a:p>
        </p:txBody>
      </p:sp>
      <p:sp>
        <p:nvSpPr>
          <p:cNvPr id="6" name="Foliennummernplatzhalter 5">
            <a:extLst>
              <a:ext uri="{FF2B5EF4-FFF2-40B4-BE49-F238E27FC236}">
                <a16:creationId xmlns:a16="http://schemas.microsoft.com/office/drawing/2014/main" id="{10474FE3-26A6-423C-BAB4-93205DC69693}"/>
              </a:ext>
            </a:extLst>
          </p:cNvPr>
          <p:cNvSpPr>
            <a:spLocks noGrp="1"/>
          </p:cNvSpPr>
          <p:nvPr>
            <p:ph type="sldNum" sz="quarter" idx="12"/>
          </p:nvPr>
        </p:nvSpPr>
        <p:spPr/>
        <p:txBody>
          <a:bodyPr/>
          <a:lstStyle/>
          <a:p>
            <a:fld id="{59D4D77F-9D33-46B7-B0E6-0F7E01ACA44C}" type="slidenum">
              <a:rPr lang="de-DE" smtClean="0"/>
              <a:t>‹#›</a:t>
            </a:fld>
            <a:endParaRPr lang="de-DE"/>
          </a:p>
        </p:txBody>
      </p:sp>
      <p:pic>
        <p:nvPicPr>
          <p:cNvPr id="10" name="Grafik 9" descr="Ein Bild, das sitzend, Essen, Zeichnung enthält.&#10;&#10;Automatisch generierte Beschreibung">
            <a:extLst>
              <a:ext uri="{FF2B5EF4-FFF2-40B4-BE49-F238E27FC236}">
                <a16:creationId xmlns:a16="http://schemas.microsoft.com/office/drawing/2014/main" id="{D9250BA4-973F-48DD-A4E6-9E10FE4CE6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1507" y="225162"/>
            <a:ext cx="3252084" cy="1163259"/>
          </a:xfrm>
          <a:prstGeom prst="rect">
            <a:avLst/>
          </a:prstGeom>
        </p:spPr>
      </p:pic>
      <p:sp>
        <p:nvSpPr>
          <p:cNvPr id="13" name="Textplatzhalter 10">
            <a:extLst>
              <a:ext uri="{FF2B5EF4-FFF2-40B4-BE49-F238E27FC236}">
                <a16:creationId xmlns:a16="http://schemas.microsoft.com/office/drawing/2014/main" id="{EE6D2B1D-1269-4A24-BE05-FF218192A2B5}"/>
              </a:ext>
            </a:extLst>
          </p:cNvPr>
          <p:cNvSpPr>
            <a:spLocks noGrp="1"/>
          </p:cNvSpPr>
          <p:nvPr>
            <p:ph type="body" sz="quarter" idx="14" hasCustomPrompt="1"/>
          </p:nvPr>
        </p:nvSpPr>
        <p:spPr>
          <a:xfrm>
            <a:off x="838199" y="805100"/>
            <a:ext cx="7218367" cy="601662"/>
          </a:xfrm>
        </p:spPr>
        <p:txBody>
          <a:bodyPr>
            <a:noAutofit/>
          </a:bodyPr>
          <a:lstStyle>
            <a:lvl1pPr algn="l">
              <a:lnSpc>
                <a:spcPts val="2880"/>
              </a:lnSpc>
              <a:spcAft>
                <a:spcPts val="0"/>
              </a:spcAft>
              <a:defRPr sz="2400">
                <a:solidFill>
                  <a:schemeClr val="tx2"/>
                </a:solidFill>
                <a:latin typeface="+mn-lt"/>
              </a:defRPr>
            </a:lvl1pPr>
            <a:lvl5pPr>
              <a:defRPr/>
            </a:lvl5pPr>
          </a:lstStyle>
          <a:p>
            <a:pPr lvl="0"/>
            <a:r>
              <a:rPr lang="de-DE" dirty="0"/>
              <a:t>Hier steht optional der Untertitel</a:t>
            </a:r>
          </a:p>
        </p:txBody>
      </p:sp>
    </p:spTree>
    <p:extLst>
      <p:ext uri="{BB962C8B-B14F-4D97-AF65-F5344CB8AC3E}">
        <p14:creationId xmlns:p14="http://schemas.microsoft.com/office/powerpoint/2010/main" val="264176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halt">
  <p:cSld name="3_Inhalt">
    <p:spTree>
      <p:nvGrpSpPr>
        <p:cNvPr id="1" name="Shape 22"/>
        <p:cNvGrpSpPr/>
        <p:nvPr/>
      </p:nvGrpSpPr>
      <p:grpSpPr>
        <a:xfrm>
          <a:off x="0" y="0"/>
          <a:ext cx="0" cy="0"/>
          <a:chOff x="0" y="0"/>
          <a:chExt cx="0" cy="0"/>
        </a:xfrm>
      </p:grpSpPr>
      <p:sp>
        <p:nvSpPr>
          <p:cNvPr id="23" name="Google Shape;23;p21"/>
          <p:cNvSpPr txBox="1">
            <a:spLocks noGrp="1"/>
          </p:cNvSpPr>
          <p:nvPr>
            <p:ph type="title"/>
          </p:nvPr>
        </p:nvSpPr>
        <p:spPr>
          <a:xfrm>
            <a:off x="838199" y="439774"/>
            <a:ext cx="7218367" cy="762725"/>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dk2"/>
              </a:buClr>
              <a:buSzPts val="2400"/>
              <a:buFont typeface="Fira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1"/>
          <p:cNvSpPr txBox="1">
            <a:spLocks noGrp="1"/>
          </p:cNvSpPr>
          <p:nvPr>
            <p:ph type="body" idx="1"/>
          </p:nvPr>
        </p:nvSpPr>
        <p:spPr>
          <a:xfrm>
            <a:off x="838200" y="1701562"/>
            <a:ext cx="10692875" cy="4351338"/>
          </a:xfrm>
          <a:prstGeom prst="rect">
            <a:avLst/>
          </a:prstGeom>
          <a:noFill/>
          <a:ln>
            <a:noFill/>
          </a:ln>
        </p:spPr>
        <p:txBody>
          <a:bodyPr spcFirstLastPara="1" wrap="square" lIns="0" tIns="0" rIns="0" bIns="0" anchor="t" anchorCtr="0">
            <a:noAutofit/>
          </a:bodyPr>
          <a:lstStyle>
            <a:lvl1pPr marL="457200" lvl="0" indent="-228600" algn="l">
              <a:lnSpc>
                <a:spcPct val="144444"/>
              </a:lnSpc>
              <a:spcBef>
                <a:spcPts val="0"/>
              </a:spcBef>
              <a:spcAft>
                <a:spcPts val="0"/>
              </a:spcAft>
              <a:buClr>
                <a:schemeClr val="dk1"/>
              </a:buClr>
              <a:buSzPts val="1800"/>
              <a:buNone/>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1"/>
          <p:cNvSpPr txBox="1">
            <a:spLocks noGrp="1"/>
          </p:cNvSpPr>
          <p:nvPr>
            <p:ph type="dt" idx="10"/>
          </p:nvPr>
        </p:nvSpPr>
        <p:spPr>
          <a:xfrm>
            <a:off x="10204101" y="6403006"/>
            <a:ext cx="777192" cy="180000"/>
          </a:xfrm>
          <a:prstGeom prst="rect">
            <a:avLst/>
          </a:prstGeom>
          <a:noFill/>
          <a:ln>
            <a:noFill/>
          </a:ln>
        </p:spPr>
        <p:txBody>
          <a:bodyPr spcFirstLastPara="1" wrap="square" lIns="0" tIns="0" rIns="0" bIns="0" anchor="t" anchorCtr="0">
            <a:noAutofit/>
          </a:bodyPr>
          <a:lstStyle>
            <a:lvl1pPr lvl="0" algn="r">
              <a:lnSpc>
                <a:spcPct val="77777"/>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ftr" idx="11"/>
          </p:nvPr>
        </p:nvSpPr>
        <p:spPr>
          <a:xfrm>
            <a:off x="838200" y="6403006"/>
            <a:ext cx="9163380" cy="180000"/>
          </a:xfrm>
          <a:prstGeom prst="rect">
            <a:avLst/>
          </a:prstGeom>
          <a:noFill/>
          <a:ln>
            <a:noFill/>
          </a:ln>
        </p:spPr>
        <p:txBody>
          <a:bodyPr spcFirstLastPara="1" wrap="square" lIns="0" tIns="0" rIns="0" bIns="0" anchor="t" anchorCtr="0">
            <a:noAutofit/>
          </a:bodyPr>
          <a:lstStyle>
            <a:lvl1pPr lvl="0" algn="l">
              <a:lnSpc>
                <a:spcPct val="140000"/>
              </a:lnSpc>
              <a:spcBef>
                <a:spcPts val="0"/>
              </a:spcBef>
              <a:spcAft>
                <a:spcPts val="0"/>
              </a:spcAft>
              <a:buSzPts val="1400"/>
              <a:buNone/>
              <a:defRPr>
                <a:latin typeface="Fira Sans Medium"/>
                <a:ea typeface="Fira Sans Medium"/>
                <a:cs typeface="Fira Sans Medium"/>
                <a:sym typeface="Fira Sans Medium"/>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a:t>Nationale Forschungsdateninfrastruktur (NFDI) e.V.</a:t>
            </a:r>
            <a:endParaRPr/>
          </a:p>
        </p:txBody>
      </p:sp>
      <p:sp>
        <p:nvSpPr>
          <p:cNvPr id="27" name="Google Shape;27;p21"/>
          <p:cNvSpPr txBox="1">
            <a:spLocks noGrp="1"/>
          </p:cNvSpPr>
          <p:nvPr>
            <p:ph type="sldNum" idx="12"/>
          </p:nvPr>
        </p:nvSpPr>
        <p:spPr>
          <a:xfrm>
            <a:off x="11183814" y="6403006"/>
            <a:ext cx="347261" cy="180000"/>
          </a:xfrm>
          <a:prstGeom prst="rect">
            <a:avLst/>
          </a:prstGeom>
          <a:noFill/>
          <a:ln>
            <a:noFill/>
          </a:ln>
        </p:spPr>
        <p:txBody>
          <a:bodyPr spcFirstLastPara="1" wrap="square" lIns="0" tIns="0" rIns="0" bIns="0" anchor="t" anchorCtr="0">
            <a:noAutofit/>
          </a:bodyPr>
          <a:lstStyle>
            <a:lvl1pPr marL="0" lvl="0" indent="0" algn="r">
              <a:lnSpc>
                <a:spcPct val="140000"/>
              </a:lnSpc>
              <a:spcBef>
                <a:spcPts val="0"/>
              </a:spcBef>
              <a:buNone/>
              <a:defRPr/>
            </a:lvl1pPr>
            <a:lvl2pPr marL="0" lvl="1" indent="0" algn="r">
              <a:lnSpc>
                <a:spcPct val="140000"/>
              </a:lnSpc>
              <a:spcBef>
                <a:spcPts val="0"/>
              </a:spcBef>
              <a:buNone/>
              <a:defRPr/>
            </a:lvl2pPr>
            <a:lvl3pPr marL="0" lvl="2" indent="0" algn="r">
              <a:lnSpc>
                <a:spcPct val="140000"/>
              </a:lnSpc>
              <a:spcBef>
                <a:spcPts val="0"/>
              </a:spcBef>
              <a:buNone/>
              <a:defRPr/>
            </a:lvl3pPr>
            <a:lvl4pPr marL="0" lvl="3" indent="0" algn="r">
              <a:lnSpc>
                <a:spcPct val="140000"/>
              </a:lnSpc>
              <a:spcBef>
                <a:spcPts val="0"/>
              </a:spcBef>
              <a:buNone/>
              <a:defRPr/>
            </a:lvl4pPr>
            <a:lvl5pPr marL="0" lvl="4" indent="0" algn="r">
              <a:lnSpc>
                <a:spcPct val="140000"/>
              </a:lnSpc>
              <a:spcBef>
                <a:spcPts val="0"/>
              </a:spcBef>
              <a:buNone/>
              <a:defRPr/>
            </a:lvl5pPr>
            <a:lvl6pPr marL="0" lvl="5" indent="0" algn="r">
              <a:lnSpc>
                <a:spcPct val="140000"/>
              </a:lnSpc>
              <a:spcBef>
                <a:spcPts val="0"/>
              </a:spcBef>
              <a:buNone/>
              <a:defRPr/>
            </a:lvl6pPr>
            <a:lvl7pPr marL="0" lvl="6" indent="0" algn="r">
              <a:lnSpc>
                <a:spcPct val="140000"/>
              </a:lnSpc>
              <a:spcBef>
                <a:spcPts val="0"/>
              </a:spcBef>
              <a:buNone/>
              <a:defRPr/>
            </a:lvl7pPr>
            <a:lvl8pPr marL="0" lvl="7" indent="0" algn="r">
              <a:lnSpc>
                <a:spcPct val="140000"/>
              </a:lnSpc>
              <a:spcBef>
                <a:spcPts val="0"/>
              </a:spcBef>
              <a:buNone/>
              <a:defRPr/>
            </a:lvl8pPr>
            <a:lvl9pPr marL="0" lvl="8" indent="0" algn="r">
              <a:lnSpc>
                <a:spcPct val="140000"/>
              </a:lnSpc>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
        <p:nvSpPr>
          <p:cNvPr id="28" name="Google Shape;28;p21"/>
          <p:cNvSpPr txBox="1">
            <a:spLocks noGrp="1"/>
          </p:cNvSpPr>
          <p:nvPr>
            <p:ph type="body" idx="2"/>
          </p:nvPr>
        </p:nvSpPr>
        <p:spPr>
          <a:xfrm>
            <a:off x="838199" y="805100"/>
            <a:ext cx="7218367" cy="60166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400"/>
              <a:buFont typeface="Fira Sans Light"/>
              <a:buNone/>
              <a:defRPr sz="2400">
                <a:solidFill>
                  <a:schemeClr val="dk2"/>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17500" algn="l">
              <a:lnSpc>
                <a:spcPct val="130000"/>
              </a:lnSpc>
              <a:spcBef>
                <a:spcPts val="1134"/>
              </a:spcBef>
              <a:spcAft>
                <a:spcPts val="0"/>
              </a:spcAft>
              <a:buSzPts val="14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21" descr="Ein Bild, das sitzend, Essen, Zeichnung enthält.&#10;&#10;Automatisch generierte Beschreibu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571507" y="225162"/>
            <a:ext cx="3252084" cy="1163259"/>
          </a:xfrm>
          <a:prstGeom prst="rect">
            <a:avLst/>
          </a:prstGeom>
          <a:noFill/>
          <a:ln>
            <a:noFill/>
          </a:ln>
        </p:spPr>
      </p:pic>
    </p:spTree>
    <p:extLst>
      <p:ext uri="{BB962C8B-B14F-4D97-AF65-F5344CB8AC3E}">
        <p14:creationId xmlns:p14="http://schemas.microsoft.com/office/powerpoint/2010/main" val="3705599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E5C79-3A34-479B-8797-622A646EC1F3}"/>
              </a:ext>
            </a:extLst>
          </p:cNvPr>
          <p:cNvSpPr>
            <a:spLocks noGrp="1"/>
          </p:cNvSpPr>
          <p:nvPr>
            <p:ph type="ctrTitle" hasCustomPrompt="1"/>
          </p:nvPr>
        </p:nvSpPr>
        <p:spPr>
          <a:xfrm>
            <a:off x="6678336" y="1828800"/>
            <a:ext cx="4864623" cy="1586446"/>
          </a:xfrm>
        </p:spPr>
        <p:txBody>
          <a:bodyPr anchor="b">
            <a:noAutofit/>
          </a:bodyPr>
          <a:lstStyle>
            <a:lvl1pPr algn="l">
              <a:lnSpc>
                <a:spcPts val="4200"/>
              </a:lnSpc>
              <a:defRPr sz="3500">
                <a:solidFill>
                  <a:schemeClr val="tx1"/>
                </a:solidFill>
                <a:latin typeface="+mn-lt"/>
              </a:defRPr>
            </a:lvl1pPr>
          </a:lstStyle>
          <a:p>
            <a:r>
              <a:rPr lang="de-DE" dirty="0"/>
              <a:t>Titel der Präsentation</a:t>
            </a:r>
          </a:p>
        </p:txBody>
      </p:sp>
      <p:sp>
        <p:nvSpPr>
          <p:cNvPr id="3" name="Untertitel 2">
            <a:extLst>
              <a:ext uri="{FF2B5EF4-FFF2-40B4-BE49-F238E27FC236}">
                <a16:creationId xmlns:a16="http://schemas.microsoft.com/office/drawing/2014/main" id="{8FDF654B-C5D1-436A-98CE-B3693E5976CC}"/>
              </a:ext>
            </a:extLst>
          </p:cNvPr>
          <p:cNvSpPr>
            <a:spLocks noGrp="1"/>
          </p:cNvSpPr>
          <p:nvPr>
            <p:ph type="subTitle" idx="1" hasCustomPrompt="1"/>
          </p:nvPr>
        </p:nvSpPr>
        <p:spPr>
          <a:xfrm>
            <a:off x="6678336" y="3415246"/>
            <a:ext cx="4864623" cy="1360041"/>
          </a:xfrm>
        </p:spPr>
        <p:txBody>
          <a:bodyPr>
            <a:noAutofit/>
          </a:bodyPr>
          <a:lstStyle>
            <a:lvl1pPr marL="0" indent="0" algn="l">
              <a:lnSpc>
                <a:spcPts val="4200"/>
              </a:lnSpc>
              <a:spcAft>
                <a:spcPts val="0"/>
              </a:spcAft>
              <a:buNone/>
              <a:defRPr sz="3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Subheadline optional</a:t>
            </a:r>
          </a:p>
        </p:txBody>
      </p:sp>
      <p:sp>
        <p:nvSpPr>
          <p:cNvPr id="12" name="Textplatzhalter 11">
            <a:extLst>
              <a:ext uri="{FF2B5EF4-FFF2-40B4-BE49-F238E27FC236}">
                <a16:creationId xmlns:a16="http://schemas.microsoft.com/office/drawing/2014/main" id="{15DE7025-AC0E-4CB9-B0B6-CE9C6906E90D}"/>
              </a:ext>
            </a:extLst>
          </p:cNvPr>
          <p:cNvSpPr>
            <a:spLocks noGrp="1"/>
          </p:cNvSpPr>
          <p:nvPr>
            <p:ph type="body" sz="quarter" idx="10" hasCustomPrompt="1"/>
          </p:nvPr>
        </p:nvSpPr>
        <p:spPr>
          <a:xfrm>
            <a:off x="6680666" y="4798567"/>
            <a:ext cx="4864623" cy="180000"/>
          </a:xfrm>
        </p:spPr>
        <p:txBody>
          <a:bodyPr>
            <a:noAutofit/>
          </a:bodyPr>
          <a:lstStyle>
            <a:lvl1pPr>
              <a:lnSpc>
                <a:spcPts val="1680"/>
              </a:lnSpc>
              <a:defRPr sz="1200">
                <a:latin typeface="Fira Sans" panose="020B0503050000020004" pitchFamily="34" charset="0"/>
              </a:defRPr>
            </a:lvl1pPr>
          </a:lstStyle>
          <a:p>
            <a:pPr lvl="0"/>
            <a:r>
              <a:rPr lang="de-DE" dirty="0"/>
              <a:t>Vortragender (optional)</a:t>
            </a:r>
          </a:p>
        </p:txBody>
      </p:sp>
      <p:sp>
        <p:nvSpPr>
          <p:cNvPr id="13" name="Textplatzhalter 11">
            <a:extLst>
              <a:ext uri="{FF2B5EF4-FFF2-40B4-BE49-F238E27FC236}">
                <a16:creationId xmlns:a16="http://schemas.microsoft.com/office/drawing/2014/main" id="{9875EE5D-18E9-4D2E-BC81-E276CC343393}"/>
              </a:ext>
            </a:extLst>
          </p:cNvPr>
          <p:cNvSpPr>
            <a:spLocks noGrp="1"/>
          </p:cNvSpPr>
          <p:nvPr>
            <p:ph type="body" sz="quarter" idx="11" hasCustomPrompt="1"/>
          </p:nvPr>
        </p:nvSpPr>
        <p:spPr>
          <a:xfrm>
            <a:off x="6680666" y="5019146"/>
            <a:ext cx="4864623" cy="180000"/>
          </a:xfrm>
        </p:spPr>
        <p:txBody>
          <a:bodyPr>
            <a:noAutofit/>
          </a:bodyPr>
          <a:lstStyle>
            <a:lvl1pPr>
              <a:lnSpc>
                <a:spcPts val="1680"/>
              </a:lnSpc>
              <a:defRPr sz="1200">
                <a:latin typeface="Fira Sans" panose="020B0503050000020004" pitchFamily="34" charset="0"/>
              </a:defRPr>
            </a:lvl1pPr>
          </a:lstStyle>
          <a:p>
            <a:pPr lvl="0"/>
            <a:r>
              <a:rPr lang="de-DE" dirty="0"/>
              <a:t>Ort, 1. Monat 2020</a:t>
            </a:r>
          </a:p>
        </p:txBody>
      </p:sp>
      <p:pic>
        <p:nvPicPr>
          <p:cNvPr id="7" name="Grafik 6" descr="Ein Bild, das Bleistift enthält.&#10;&#10;Automatisch generierte Beschreibung">
            <a:extLst>
              <a:ext uri="{FF2B5EF4-FFF2-40B4-BE49-F238E27FC236}">
                <a16:creationId xmlns:a16="http://schemas.microsoft.com/office/drawing/2014/main" id="{7756E4C0-B627-4206-ABAD-265593DE68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1" y="0"/>
            <a:ext cx="6244167" cy="6858000"/>
          </a:xfrm>
          <a:prstGeom prst="rect">
            <a:avLst/>
          </a:prstGeom>
        </p:spPr>
      </p:pic>
      <p:pic>
        <p:nvPicPr>
          <p:cNvPr id="8" name="Grafik 7" descr="Ein Bild, das sitzend, Essen, Zeichnung enthält.&#10;&#10;Automatisch generierte Beschreibung">
            <a:extLst>
              <a:ext uri="{FF2B5EF4-FFF2-40B4-BE49-F238E27FC236}">
                <a16:creationId xmlns:a16="http://schemas.microsoft.com/office/drawing/2014/main" id="{2A29C3B8-F330-4360-964A-1399585E62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1507" y="225162"/>
            <a:ext cx="3252084" cy="1163259"/>
          </a:xfrm>
          <a:prstGeom prst="rect">
            <a:avLst/>
          </a:prstGeom>
        </p:spPr>
      </p:pic>
    </p:spTree>
    <p:extLst>
      <p:ext uri="{BB962C8B-B14F-4D97-AF65-F5344CB8AC3E}">
        <p14:creationId xmlns:p14="http://schemas.microsoft.com/office/powerpoint/2010/main" val="145270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C">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B5DED97-EA25-4675-A7B0-450200243B2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65E5C79-3A34-479B-8797-622A646EC1F3}"/>
              </a:ext>
            </a:extLst>
          </p:cNvPr>
          <p:cNvSpPr>
            <a:spLocks noGrp="1"/>
          </p:cNvSpPr>
          <p:nvPr>
            <p:ph type="ctrTitle" hasCustomPrompt="1"/>
          </p:nvPr>
        </p:nvSpPr>
        <p:spPr>
          <a:xfrm>
            <a:off x="790673" y="1612667"/>
            <a:ext cx="9315853" cy="2387600"/>
          </a:xfrm>
        </p:spPr>
        <p:txBody>
          <a:bodyPr anchor="b">
            <a:noAutofit/>
          </a:bodyPr>
          <a:lstStyle>
            <a:lvl1pPr algn="l">
              <a:lnSpc>
                <a:spcPts val="5500"/>
              </a:lnSpc>
              <a:defRPr sz="5000">
                <a:solidFill>
                  <a:schemeClr val="bg1"/>
                </a:solidFill>
                <a:latin typeface="+mn-lt"/>
              </a:defRPr>
            </a:lvl1pPr>
          </a:lstStyle>
          <a:p>
            <a:r>
              <a:rPr lang="de-DE" dirty="0"/>
              <a:t>Titel der Präsentation</a:t>
            </a:r>
          </a:p>
        </p:txBody>
      </p:sp>
      <p:sp>
        <p:nvSpPr>
          <p:cNvPr id="3" name="Untertitel 2">
            <a:extLst>
              <a:ext uri="{FF2B5EF4-FFF2-40B4-BE49-F238E27FC236}">
                <a16:creationId xmlns:a16="http://schemas.microsoft.com/office/drawing/2014/main" id="{8FDF654B-C5D1-436A-98CE-B3693E5976CC}"/>
              </a:ext>
            </a:extLst>
          </p:cNvPr>
          <p:cNvSpPr>
            <a:spLocks noGrp="1"/>
          </p:cNvSpPr>
          <p:nvPr>
            <p:ph type="subTitle" idx="1" hasCustomPrompt="1"/>
          </p:nvPr>
        </p:nvSpPr>
        <p:spPr>
          <a:xfrm>
            <a:off x="790673" y="4003898"/>
            <a:ext cx="9315853" cy="1449048"/>
          </a:xfrm>
        </p:spPr>
        <p:txBody>
          <a:bodyPr>
            <a:noAutofit/>
          </a:bodyPr>
          <a:lstStyle>
            <a:lvl1pPr marL="0" indent="0" algn="l">
              <a:lnSpc>
                <a:spcPts val="5500"/>
              </a:lnSpc>
              <a:spcAft>
                <a:spcPts val="0"/>
              </a:spcAft>
              <a:buNone/>
              <a:defRPr sz="5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Subheadline optional</a:t>
            </a:r>
          </a:p>
        </p:txBody>
      </p:sp>
      <p:sp>
        <p:nvSpPr>
          <p:cNvPr id="12" name="Textplatzhalter 11">
            <a:extLst>
              <a:ext uri="{FF2B5EF4-FFF2-40B4-BE49-F238E27FC236}">
                <a16:creationId xmlns:a16="http://schemas.microsoft.com/office/drawing/2014/main" id="{15DE7025-AC0E-4CB9-B0B6-CE9C6906E90D}"/>
              </a:ext>
            </a:extLst>
          </p:cNvPr>
          <p:cNvSpPr>
            <a:spLocks noGrp="1"/>
          </p:cNvSpPr>
          <p:nvPr>
            <p:ph type="body" sz="quarter" idx="10" hasCustomPrompt="1"/>
          </p:nvPr>
        </p:nvSpPr>
        <p:spPr>
          <a:xfrm>
            <a:off x="822499" y="5760592"/>
            <a:ext cx="9284027" cy="180000"/>
          </a:xfrm>
        </p:spPr>
        <p:txBody>
          <a:bodyPr>
            <a:noAutofit/>
          </a:bodyPr>
          <a:lstStyle>
            <a:lvl1pPr>
              <a:lnSpc>
                <a:spcPts val="1680"/>
              </a:lnSpc>
              <a:defRPr sz="1200">
                <a:solidFill>
                  <a:schemeClr val="bg1"/>
                </a:solidFill>
                <a:latin typeface="Fira Sans" panose="020B0503050000020004" pitchFamily="34" charset="0"/>
              </a:defRPr>
            </a:lvl1pPr>
          </a:lstStyle>
          <a:p>
            <a:pPr lvl="0"/>
            <a:r>
              <a:rPr lang="de-DE" dirty="0"/>
              <a:t>Vortragender (optional)</a:t>
            </a:r>
          </a:p>
        </p:txBody>
      </p:sp>
      <p:sp>
        <p:nvSpPr>
          <p:cNvPr id="13" name="Textplatzhalter 11">
            <a:extLst>
              <a:ext uri="{FF2B5EF4-FFF2-40B4-BE49-F238E27FC236}">
                <a16:creationId xmlns:a16="http://schemas.microsoft.com/office/drawing/2014/main" id="{9875EE5D-18E9-4D2E-BC81-E276CC343393}"/>
              </a:ext>
            </a:extLst>
          </p:cNvPr>
          <p:cNvSpPr>
            <a:spLocks noGrp="1"/>
          </p:cNvSpPr>
          <p:nvPr>
            <p:ph type="body" sz="quarter" idx="11" hasCustomPrompt="1"/>
          </p:nvPr>
        </p:nvSpPr>
        <p:spPr>
          <a:xfrm>
            <a:off x="822499" y="5981171"/>
            <a:ext cx="9284027" cy="180000"/>
          </a:xfrm>
        </p:spPr>
        <p:txBody>
          <a:bodyPr>
            <a:noAutofit/>
          </a:bodyPr>
          <a:lstStyle>
            <a:lvl1pPr>
              <a:lnSpc>
                <a:spcPts val="1680"/>
              </a:lnSpc>
              <a:defRPr sz="1200">
                <a:solidFill>
                  <a:schemeClr val="bg1"/>
                </a:solidFill>
                <a:latin typeface="Fira Sans" panose="020B0503050000020004" pitchFamily="34" charset="0"/>
              </a:defRPr>
            </a:lvl1pPr>
          </a:lstStyle>
          <a:p>
            <a:pPr lvl="0"/>
            <a:r>
              <a:rPr lang="de-DE" dirty="0"/>
              <a:t>Ort, 1. Monat 2020</a:t>
            </a:r>
          </a:p>
        </p:txBody>
      </p:sp>
      <p:pic>
        <p:nvPicPr>
          <p:cNvPr id="6" name="Grafik 5" descr="Ein Bild, das Zeichnung enthält.&#10;&#10;Automatisch generierte Beschreibung">
            <a:extLst>
              <a:ext uri="{FF2B5EF4-FFF2-40B4-BE49-F238E27FC236}">
                <a16:creationId xmlns:a16="http://schemas.microsoft.com/office/drawing/2014/main" id="{A1BF5B19-891E-4F79-BB23-40ECBD7339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86092" y="537000"/>
            <a:ext cx="2621195" cy="543550"/>
          </a:xfrm>
          <a:prstGeom prst="rect">
            <a:avLst/>
          </a:prstGeom>
        </p:spPr>
      </p:pic>
    </p:spTree>
    <p:extLst>
      <p:ext uri="{BB962C8B-B14F-4D97-AF65-F5344CB8AC3E}">
        <p14:creationId xmlns:p14="http://schemas.microsoft.com/office/powerpoint/2010/main" val="349630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Übersich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B5DED97-EA25-4675-A7B0-450200243B2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65E5C79-3A34-479B-8797-622A646EC1F3}"/>
              </a:ext>
            </a:extLst>
          </p:cNvPr>
          <p:cNvSpPr>
            <a:spLocks noGrp="1"/>
          </p:cNvSpPr>
          <p:nvPr>
            <p:ph type="ctrTitle" hasCustomPrompt="1"/>
          </p:nvPr>
        </p:nvSpPr>
        <p:spPr>
          <a:xfrm>
            <a:off x="828251" y="1687824"/>
            <a:ext cx="10679036" cy="752406"/>
          </a:xfrm>
        </p:spPr>
        <p:txBody>
          <a:bodyPr anchor="t" anchorCtr="0">
            <a:noAutofit/>
          </a:bodyPr>
          <a:lstStyle>
            <a:lvl1pPr algn="l" defTabSz="540000">
              <a:lnSpc>
                <a:spcPts val="4200"/>
              </a:lnSpc>
              <a:spcAft>
                <a:spcPts val="0"/>
              </a:spcAft>
              <a:defRPr sz="3500">
                <a:solidFill>
                  <a:schemeClr val="bg1"/>
                </a:solidFill>
                <a:latin typeface="+mn-lt"/>
              </a:defRPr>
            </a:lvl1pPr>
          </a:lstStyle>
          <a:p>
            <a:r>
              <a:rPr lang="de-DE" dirty="0"/>
              <a:t>1.	Kapitelname</a:t>
            </a:r>
          </a:p>
        </p:txBody>
      </p:sp>
      <p:sp>
        <p:nvSpPr>
          <p:cNvPr id="9" name="Textplatzhalter 8">
            <a:extLst>
              <a:ext uri="{FF2B5EF4-FFF2-40B4-BE49-F238E27FC236}">
                <a16:creationId xmlns:a16="http://schemas.microsoft.com/office/drawing/2014/main" id="{068D2DEF-8C4A-44D5-B41E-DA8F54C208DB}"/>
              </a:ext>
            </a:extLst>
          </p:cNvPr>
          <p:cNvSpPr>
            <a:spLocks noGrp="1"/>
          </p:cNvSpPr>
          <p:nvPr>
            <p:ph type="body" sz="quarter" idx="10" hasCustomPrompt="1"/>
          </p:nvPr>
        </p:nvSpPr>
        <p:spPr>
          <a:xfrm>
            <a:off x="828251" y="2448141"/>
            <a:ext cx="10679113" cy="752475"/>
          </a:xfrm>
        </p:spPr>
        <p:txBody>
          <a:bodyPr>
            <a:normAutofit/>
          </a:bodyPr>
          <a:lstStyle>
            <a:lvl1pPr defTabSz="540000">
              <a:lnSpc>
                <a:spcPts val="4200"/>
              </a:lnSpc>
              <a:spcAft>
                <a:spcPts val="0"/>
              </a:spcAft>
              <a:defRPr sz="3500">
                <a:solidFill>
                  <a:schemeClr val="bg2"/>
                </a:solidFill>
              </a:defRPr>
            </a:lvl1pPr>
          </a:lstStyle>
          <a:p>
            <a:pPr lvl="0"/>
            <a:r>
              <a:rPr lang="de-DE" dirty="0"/>
              <a:t>2.	Kapitelname</a:t>
            </a:r>
          </a:p>
        </p:txBody>
      </p:sp>
      <p:sp>
        <p:nvSpPr>
          <p:cNvPr id="22" name="Textplatzhalter 8">
            <a:extLst>
              <a:ext uri="{FF2B5EF4-FFF2-40B4-BE49-F238E27FC236}">
                <a16:creationId xmlns:a16="http://schemas.microsoft.com/office/drawing/2014/main" id="{423EA4FE-0A39-4543-A752-4D782BA01062}"/>
              </a:ext>
            </a:extLst>
          </p:cNvPr>
          <p:cNvSpPr>
            <a:spLocks noGrp="1"/>
          </p:cNvSpPr>
          <p:nvPr>
            <p:ph type="body" sz="quarter" idx="11" hasCustomPrompt="1"/>
          </p:nvPr>
        </p:nvSpPr>
        <p:spPr>
          <a:xfrm>
            <a:off x="828251" y="3208527"/>
            <a:ext cx="10679113" cy="752475"/>
          </a:xfrm>
        </p:spPr>
        <p:txBody>
          <a:bodyPr>
            <a:normAutofit/>
          </a:bodyPr>
          <a:lstStyle>
            <a:lvl1pPr defTabSz="540000">
              <a:lnSpc>
                <a:spcPts val="4200"/>
              </a:lnSpc>
              <a:spcAft>
                <a:spcPts val="0"/>
              </a:spcAft>
              <a:defRPr sz="3500">
                <a:solidFill>
                  <a:schemeClr val="bg2"/>
                </a:solidFill>
              </a:defRPr>
            </a:lvl1pPr>
          </a:lstStyle>
          <a:p>
            <a:pPr lvl="0"/>
            <a:r>
              <a:rPr lang="de-DE" dirty="0"/>
              <a:t>3.	Kapitelname</a:t>
            </a:r>
          </a:p>
        </p:txBody>
      </p:sp>
      <p:sp>
        <p:nvSpPr>
          <p:cNvPr id="24" name="Textplatzhalter 8">
            <a:extLst>
              <a:ext uri="{FF2B5EF4-FFF2-40B4-BE49-F238E27FC236}">
                <a16:creationId xmlns:a16="http://schemas.microsoft.com/office/drawing/2014/main" id="{A1F34E28-1E60-4714-96E0-FEE20A86E8C1}"/>
              </a:ext>
            </a:extLst>
          </p:cNvPr>
          <p:cNvSpPr>
            <a:spLocks noGrp="1"/>
          </p:cNvSpPr>
          <p:nvPr>
            <p:ph type="body" sz="quarter" idx="12" hasCustomPrompt="1"/>
          </p:nvPr>
        </p:nvSpPr>
        <p:spPr>
          <a:xfrm>
            <a:off x="828251" y="3968913"/>
            <a:ext cx="10679113" cy="752475"/>
          </a:xfrm>
        </p:spPr>
        <p:txBody>
          <a:bodyPr>
            <a:normAutofit/>
          </a:bodyPr>
          <a:lstStyle>
            <a:lvl1pPr defTabSz="540000">
              <a:lnSpc>
                <a:spcPts val="4200"/>
              </a:lnSpc>
              <a:spcAft>
                <a:spcPts val="0"/>
              </a:spcAft>
              <a:defRPr sz="3500">
                <a:solidFill>
                  <a:schemeClr val="bg2"/>
                </a:solidFill>
              </a:defRPr>
            </a:lvl1pPr>
          </a:lstStyle>
          <a:p>
            <a:pPr lvl="0"/>
            <a:r>
              <a:rPr lang="de-DE" dirty="0"/>
              <a:t>4.	Kapitelname</a:t>
            </a:r>
          </a:p>
        </p:txBody>
      </p:sp>
      <p:sp>
        <p:nvSpPr>
          <p:cNvPr id="25" name="Textplatzhalter 8">
            <a:extLst>
              <a:ext uri="{FF2B5EF4-FFF2-40B4-BE49-F238E27FC236}">
                <a16:creationId xmlns:a16="http://schemas.microsoft.com/office/drawing/2014/main" id="{29C92939-5B55-473C-B458-821BF8EE59D2}"/>
              </a:ext>
            </a:extLst>
          </p:cNvPr>
          <p:cNvSpPr>
            <a:spLocks noGrp="1"/>
          </p:cNvSpPr>
          <p:nvPr>
            <p:ph type="body" sz="quarter" idx="13" hasCustomPrompt="1"/>
          </p:nvPr>
        </p:nvSpPr>
        <p:spPr>
          <a:xfrm>
            <a:off x="828251" y="4729299"/>
            <a:ext cx="10679113" cy="752475"/>
          </a:xfrm>
        </p:spPr>
        <p:txBody>
          <a:bodyPr>
            <a:normAutofit/>
          </a:bodyPr>
          <a:lstStyle>
            <a:lvl1pPr defTabSz="540000">
              <a:lnSpc>
                <a:spcPts val="4200"/>
              </a:lnSpc>
              <a:spcAft>
                <a:spcPts val="0"/>
              </a:spcAft>
              <a:defRPr sz="3500">
                <a:solidFill>
                  <a:schemeClr val="bg2"/>
                </a:solidFill>
              </a:defRPr>
            </a:lvl1pPr>
          </a:lstStyle>
          <a:p>
            <a:pPr lvl="0"/>
            <a:r>
              <a:rPr lang="de-DE" dirty="0"/>
              <a:t>5.	Kapitelname</a:t>
            </a:r>
          </a:p>
        </p:txBody>
      </p:sp>
      <p:sp>
        <p:nvSpPr>
          <p:cNvPr id="26" name="Textplatzhalter 8">
            <a:extLst>
              <a:ext uri="{FF2B5EF4-FFF2-40B4-BE49-F238E27FC236}">
                <a16:creationId xmlns:a16="http://schemas.microsoft.com/office/drawing/2014/main" id="{BD4C8812-19FD-4959-93DC-C72F10580B51}"/>
              </a:ext>
            </a:extLst>
          </p:cNvPr>
          <p:cNvSpPr>
            <a:spLocks noGrp="1"/>
          </p:cNvSpPr>
          <p:nvPr>
            <p:ph type="body" sz="quarter" idx="14" hasCustomPrompt="1"/>
          </p:nvPr>
        </p:nvSpPr>
        <p:spPr>
          <a:xfrm>
            <a:off x="828251" y="5489685"/>
            <a:ext cx="10679113" cy="752475"/>
          </a:xfrm>
        </p:spPr>
        <p:txBody>
          <a:bodyPr>
            <a:normAutofit/>
          </a:bodyPr>
          <a:lstStyle>
            <a:lvl1pPr defTabSz="540000">
              <a:lnSpc>
                <a:spcPts val="4200"/>
              </a:lnSpc>
              <a:spcAft>
                <a:spcPts val="0"/>
              </a:spcAft>
              <a:defRPr sz="3500">
                <a:solidFill>
                  <a:schemeClr val="bg2"/>
                </a:solidFill>
              </a:defRPr>
            </a:lvl1pPr>
          </a:lstStyle>
          <a:p>
            <a:pPr lvl="0"/>
            <a:r>
              <a:rPr lang="de-DE" dirty="0"/>
              <a:t>6.	Kapitelname</a:t>
            </a:r>
          </a:p>
        </p:txBody>
      </p:sp>
      <p:pic>
        <p:nvPicPr>
          <p:cNvPr id="10" name="Grafik 9" descr="Ein Bild, das Zeichnung enthält.&#10;&#10;Automatisch generierte Beschreibung">
            <a:extLst>
              <a:ext uri="{FF2B5EF4-FFF2-40B4-BE49-F238E27FC236}">
                <a16:creationId xmlns:a16="http://schemas.microsoft.com/office/drawing/2014/main" id="{310E84EF-205D-4D6B-A7FC-FE07089EA5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86092" y="537000"/>
            <a:ext cx="2621195" cy="543550"/>
          </a:xfrm>
          <a:prstGeom prst="rect">
            <a:avLst/>
          </a:prstGeom>
        </p:spPr>
      </p:pic>
    </p:spTree>
    <p:extLst>
      <p:ext uri="{BB962C8B-B14F-4D97-AF65-F5344CB8AC3E}">
        <p14:creationId xmlns:p14="http://schemas.microsoft.com/office/powerpoint/2010/main" val="109734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B5DED97-EA25-4675-A7B0-450200243B2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65E5C79-3A34-479B-8797-622A646EC1F3}"/>
              </a:ext>
            </a:extLst>
          </p:cNvPr>
          <p:cNvSpPr>
            <a:spLocks noGrp="1"/>
          </p:cNvSpPr>
          <p:nvPr>
            <p:ph type="ctrTitle" hasCustomPrompt="1"/>
          </p:nvPr>
        </p:nvSpPr>
        <p:spPr>
          <a:xfrm>
            <a:off x="790673" y="1553226"/>
            <a:ext cx="10716614" cy="1548000"/>
          </a:xfrm>
        </p:spPr>
        <p:txBody>
          <a:bodyPr anchor="b">
            <a:noAutofit/>
          </a:bodyPr>
          <a:lstStyle>
            <a:lvl1pPr algn="l">
              <a:lnSpc>
                <a:spcPts val="5500"/>
              </a:lnSpc>
              <a:defRPr sz="5000">
                <a:solidFill>
                  <a:schemeClr val="bg1"/>
                </a:solidFill>
                <a:latin typeface="+mn-lt"/>
              </a:defRPr>
            </a:lvl1pPr>
          </a:lstStyle>
          <a:p>
            <a:r>
              <a:rPr lang="de-DE" dirty="0"/>
              <a:t>Kapitelname</a:t>
            </a:r>
          </a:p>
        </p:txBody>
      </p:sp>
      <p:sp>
        <p:nvSpPr>
          <p:cNvPr id="3" name="Untertitel 2">
            <a:extLst>
              <a:ext uri="{FF2B5EF4-FFF2-40B4-BE49-F238E27FC236}">
                <a16:creationId xmlns:a16="http://schemas.microsoft.com/office/drawing/2014/main" id="{8FDF654B-C5D1-436A-98CE-B3693E5976CC}"/>
              </a:ext>
            </a:extLst>
          </p:cNvPr>
          <p:cNvSpPr>
            <a:spLocks noGrp="1"/>
          </p:cNvSpPr>
          <p:nvPr>
            <p:ph type="subTitle" idx="1" hasCustomPrompt="1"/>
          </p:nvPr>
        </p:nvSpPr>
        <p:spPr>
          <a:xfrm>
            <a:off x="790673" y="3108165"/>
            <a:ext cx="10716614" cy="1549594"/>
          </a:xfrm>
        </p:spPr>
        <p:txBody>
          <a:bodyPr>
            <a:noAutofit/>
          </a:bodyPr>
          <a:lstStyle>
            <a:lvl1pPr marL="0" indent="0" algn="l">
              <a:lnSpc>
                <a:spcPts val="5500"/>
              </a:lnSpc>
              <a:spcAft>
                <a:spcPts val="0"/>
              </a:spcAft>
              <a:buNone/>
              <a:defRPr sz="5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Subheadline optional</a:t>
            </a:r>
          </a:p>
        </p:txBody>
      </p:sp>
      <p:pic>
        <p:nvPicPr>
          <p:cNvPr id="7" name="Grafik 6" descr="Ein Bild, das Zeichnung enthält.&#10;&#10;Automatisch generierte Beschreibung">
            <a:extLst>
              <a:ext uri="{FF2B5EF4-FFF2-40B4-BE49-F238E27FC236}">
                <a16:creationId xmlns:a16="http://schemas.microsoft.com/office/drawing/2014/main" id="{F785BD70-FE02-4475-9A19-257DD794F4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86092" y="537000"/>
            <a:ext cx="2621195" cy="543550"/>
          </a:xfrm>
          <a:prstGeom prst="rect">
            <a:avLst/>
          </a:prstGeom>
        </p:spPr>
      </p:pic>
    </p:spTree>
    <p:extLst>
      <p:ext uri="{BB962C8B-B14F-4D97-AF65-F5344CB8AC3E}">
        <p14:creationId xmlns:p14="http://schemas.microsoft.com/office/powerpoint/2010/main" val="531998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AA3B6-C3ED-458B-9795-5AAE29A623F0}"/>
              </a:ext>
            </a:extLst>
          </p:cNvPr>
          <p:cNvSpPr>
            <a:spLocks noGrp="1"/>
          </p:cNvSpPr>
          <p:nvPr>
            <p:ph type="title" hasCustomPrompt="1"/>
          </p:nvPr>
        </p:nvSpPr>
        <p:spPr>
          <a:xfrm>
            <a:off x="838199" y="439774"/>
            <a:ext cx="7218367" cy="762725"/>
          </a:xfrm>
        </p:spPr>
        <p:txBody>
          <a:bodyPr>
            <a:noAutofit/>
          </a:bodyPr>
          <a:lstStyle>
            <a:lvl1pPr>
              <a:defRPr/>
            </a:lvl1pPr>
          </a:lstStyle>
          <a:p>
            <a:r>
              <a:rPr lang="de-DE" dirty="0"/>
              <a:t>Hier steht der Titel</a:t>
            </a:r>
          </a:p>
        </p:txBody>
      </p:sp>
      <p:sp>
        <p:nvSpPr>
          <p:cNvPr id="3" name="Inhaltsplatzhalter 2">
            <a:extLst>
              <a:ext uri="{FF2B5EF4-FFF2-40B4-BE49-F238E27FC236}">
                <a16:creationId xmlns:a16="http://schemas.microsoft.com/office/drawing/2014/main" id="{9CFEB624-91C2-473F-B790-798B578AE390}"/>
              </a:ext>
            </a:extLst>
          </p:cNvPr>
          <p:cNvSpPr>
            <a:spLocks noGrp="1"/>
          </p:cNvSpPr>
          <p:nvPr>
            <p:ph idx="1" hasCustomPrompt="1"/>
          </p:nvPr>
        </p:nvSpPr>
        <p:spPr>
          <a:xfrm>
            <a:off x="838200" y="1701562"/>
            <a:ext cx="10692875" cy="4351338"/>
          </a:xfrm>
        </p:spPr>
        <p:txBody>
          <a:bodyPr>
            <a:noAutofit/>
          </a:bodyPr>
          <a:lstStyle>
            <a:lvl2pPr marL="161925" indent="-161925">
              <a:tabLst/>
              <a:defRPr/>
            </a:lvl2pPr>
            <a:lvl3pPr marL="323850" indent="-161925">
              <a:tabLst/>
              <a:defRPr/>
            </a:lvl3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C5CD2151-B0F6-4CD4-8578-BDB8A4889696}"/>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BA58A05-5B21-4E75-B2B2-C1946C697E5D}"/>
              </a:ext>
            </a:extLst>
          </p:cNvPr>
          <p:cNvSpPr>
            <a:spLocks noGrp="1"/>
          </p:cNvSpPr>
          <p:nvPr>
            <p:ph type="ftr" sz="quarter" idx="11"/>
          </p:nvPr>
        </p:nvSpPr>
        <p:spPr/>
        <p:txBody>
          <a:bodyPr/>
          <a:lstStyle>
            <a:lvl1pPr>
              <a:defRPr>
                <a:latin typeface="+mj-lt"/>
              </a:defRPr>
            </a:lvl1pPr>
          </a:lstStyle>
          <a:p>
            <a:r>
              <a:rPr lang="de-DE"/>
              <a:t>Nationale Forschungsdateninfrastruktur (NFDI) e.V.</a:t>
            </a:r>
            <a:endParaRPr lang="de-DE" dirty="0"/>
          </a:p>
        </p:txBody>
      </p:sp>
      <p:sp>
        <p:nvSpPr>
          <p:cNvPr id="6" name="Foliennummernplatzhalter 5">
            <a:extLst>
              <a:ext uri="{FF2B5EF4-FFF2-40B4-BE49-F238E27FC236}">
                <a16:creationId xmlns:a16="http://schemas.microsoft.com/office/drawing/2014/main" id="{10474FE3-26A6-423C-BAB4-93205DC69693}"/>
              </a:ext>
            </a:extLst>
          </p:cNvPr>
          <p:cNvSpPr>
            <a:spLocks noGrp="1"/>
          </p:cNvSpPr>
          <p:nvPr>
            <p:ph type="sldNum" sz="quarter" idx="12"/>
          </p:nvPr>
        </p:nvSpPr>
        <p:spPr/>
        <p:txBody>
          <a:bodyPr/>
          <a:lstStyle/>
          <a:p>
            <a:fld id="{59D4D77F-9D33-46B7-B0E6-0F7E01ACA44C}" type="slidenum">
              <a:rPr lang="de-DE" smtClean="0"/>
              <a:t>‹#›</a:t>
            </a:fld>
            <a:endParaRPr lang="de-DE"/>
          </a:p>
        </p:txBody>
      </p:sp>
      <p:sp>
        <p:nvSpPr>
          <p:cNvPr id="12" name="Textplatzhalter 10">
            <a:extLst>
              <a:ext uri="{FF2B5EF4-FFF2-40B4-BE49-F238E27FC236}">
                <a16:creationId xmlns:a16="http://schemas.microsoft.com/office/drawing/2014/main" id="{7BD77287-210A-47DB-AE96-E169AA61AC68}"/>
              </a:ext>
            </a:extLst>
          </p:cNvPr>
          <p:cNvSpPr>
            <a:spLocks noGrp="1"/>
          </p:cNvSpPr>
          <p:nvPr>
            <p:ph type="body" sz="quarter" idx="14" hasCustomPrompt="1"/>
          </p:nvPr>
        </p:nvSpPr>
        <p:spPr>
          <a:xfrm>
            <a:off x="838199" y="805100"/>
            <a:ext cx="7218367" cy="601662"/>
          </a:xfrm>
        </p:spPr>
        <p:txBody>
          <a:bodyPr>
            <a:noAutofit/>
          </a:bodyPr>
          <a:lstStyle>
            <a:lvl1pPr algn="l">
              <a:lnSpc>
                <a:spcPts val="2880"/>
              </a:lnSpc>
              <a:spcAft>
                <a:spcPts val="0"/>
              </a:spcAft>
              <a:defRPr sz="2400">
                <a:solidFill>
                  <a:schemeClr val="tx2"/>
                </a:solidFill>
                <a:latin typeface="+mn-lt"/>
              </a:defRPr>
            </a:lvl1pPr>
            <a:lvl5pPr>
              <a:defRPr/>
            </a:lvl5pPr>
          </a:lstStyle>
          <a:p>
            <a:pPr lvl="0"/>
            <a:r>
              <a:rPr lang="de-DE" dirty="0"/>
              <a:t>Hier steht optional der Untertitel</a:t>
            </a:r>
          </a:p>
        </p:txBody>
      </p:sp>
      <p:pic>
        <p:nvPicPr>
          <p:cNvPr id="10" name="Grafik 9" descr="Ein Bild, das sitzend, Essen, Zeichnung enthält.&#10;&#10;Automatisch generierte Beschreibung">
            <a:extLst>
              <a:ext uri="{FF2B5EF4-FFF2-40B4-BE49-F238E27FC236}">
                <a16:creationId xmlns:a16="http://schemas.microsoft.com/office/drawing/2014/main" id="{D9250BA4-973F-48DD-A4E6-9E10FE4CE6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1507" y="225162"/>
            <a:ext cx="3252084" cy="1163259"/>
          </a:xfrm>
          <a:prstGeom prst="rect">
            <a:avLst/>
          </a:prstGeom>
        </p:spPr>
      </p:pic>
      <p:sp>
        <p:nvSpPr>
          <p:cNvPr id="11" name="Textplatzhalter 10">
            <a:extLst>
              <a:ext uri="{FF2B5EF4-FFF2-40B4-BE49-F238E27FC236}">
                <a16:creationId xmlns:a16="http://schemas.microsoft.com/office/drawing/2014/main" id="{D3635762-E4CD-1447-8430-E5BCDB41881A}"/>
              </a:ext>
            </a:extLst>
          </p:cNvPr>
          <p:cNvSpPr>
            <a:spLocks noGrp="1"/>
          </p:cNvSpPr>
          <p:nvPr>
            <p:ph type="body" sz="quarter" idx="13" hasCustomPrompt="1"/>
          </p:nvPr>
        </p:nvSpPr>
        <p:spPr>
          <a:xfrm>
            <a:off x="0" y="439774"/>
            <a:ext cx="700260" cy="601662"/>
          </a:xfrm>
        </p:spPr>
        <p:txBody>
          <a:bodyPr>
            <a:noAutofit/>
          </a:bodyPr>
          <a:lstStyle>
            <a:lvl1pPr algn="r">
              <a:lnSpc>
                <a:spcPts val="2880"/>
              </a:lnSpc>
              <a:spcAft>
                <a:spcPts val="0"/>
              </a:spcAft>
              <a:defRPr sz="2400">
                <a:solidFill>
                  <a:schemeClr val="tx2"/>
                </a:solidFill>
                <a:latin typeface="+mj-lt"/>
              </a:defRPr>
            </a:lvl1pPr>
            <a:lvl5pPr>
              <a:defRPr/>
            </a:lvl5pPr>
          </a:lstStyle>
          <a:p>
            <a:pPr lvl="0"/>
            <a:r>
              <a:rPr lang="de-DE" dirty="0"/>
              <a:t>&lt;</a:t>
            </a:r>
            <a:r>
              <a:rPr lang="de-DE" dirty="0" err="1"/>
              <a:t>Nr</a:t>
            </a:r>
            <a:r>
              <a:rPr lang="de-DE" dirty="0"/>
              <a:t>&gt;</a:t>
            </a:r>
          </a:p>
        </p:txBody>
      </p:sp>
    </p:spTree>
    <p:extLst>
      <p:ext uri="{BB962C8B-B14F-4D97-AF65-F5344CB8AC3E}">
        <p14:creationId xmlns:p14="http://schemas.microsoft.com/office/powerpoint/2010/main" val="130572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kas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AA3B6-C3ED-458B-9795-5AAE29A623F0}"/>
              </a:ext>
            </a:extLst>
          </p:cNvPr>
          <p:cNvSpPr>
            <a:spLocks noGrp="1"/>
          </p:cNvSpPr>
          <p:nvPr>
            <p:ph type="title" hasCustomPrompt="1"/>
          </p:nvPr>
        </p:nvSpPr>
        <p:spPr>
          <a:xfrm>
            <a:off x="838199" y="439774"/>
            <a:ext cx="7218367" cy="762725"/>
          </a:xfrm>
        </p:spPr>
        <p:txBody>
          <a:bodyPr>
            <a:noAutofit/>
          </a:bodyPr>
          <a:lstStyle>
            <a:lvl1pPr>
              <a:defRPr/>
            </a:lvl1pPr>
          </a:lstStyle>
          <a:p>
            <a:r>
              <a:rPr lang="de-DE" dirty="0"/>
              <a:t>Hier steht der Titel</a:t>
            </a:r>
          </a:p>
        </p:txBody>
      </p:sp>
      <p:sp>
        <p:nvSpPr>
          <p:cNvPr id="3" name="Inhaltsplatzhalter 2">
            <a:extLst>
              <a:ext uri="{FF2B5EF4-FFF2-40B4-BE49-F238E27FC236}">
                <a16:creationId xmlns:a16="http://schemas.microsoft.com/office/drawing/2014/main" id="{9CFEB624-91C2-473F-B790-798B578AE390}"/>
              </a:ext>
            </a:extLst>
          </p:cNvPr>
          <p:cNvSpPr>
            <a:spLocks noGrp="1"/>
          </p:cNvSpPr>
          <p:nvPr>
            <p:ph idx="1"/>
          </p:nvPr>
        </p:nvSpPr>
        <p:spPr>
          <a:xfrm>
            <a:off x="838199" y="1778970"/>
            <a:ext cx="7218367" cy="4351338"/>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C5CD2151-B0F6-4CD4-8578-BDB8A4889696}"/>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CBA58A05-5B21-4E75-B2B2-C1946C697E5D}"/>
              </a:ext>
            </a:extLst>
          </p:cNvPr>
          <p:cNvSpPr>
            <a:spLocks noGrp="1"/>
          </p:cNvSpPr>
          <p:nvPr>
            <p:ph type="ftr" sz="quarter" idx="11"/>
          </p:nvPr>
        </p:nvSpPr>
        <p:spPr/>
        <p:txBody>
          <a:bodyPr/>
          <a:lstStyle>
            <a:lvl1pPr>
              <a:defRPr>
                <a:latin typeface="+mj-lt"/>
              </a:defRPr>
            </a:lvl1pPr>
          </a:lstStyle>
          <a:p>
            <a:r>
              <a:rPr lang="de-DE"/>
              <a:t>Nationale Forschungsdateninfrastruktur (NFDI) e.V.</a:t>
            </a:r>
            <a:endParaRPr lang="de-DE" dirty="0"/>
          </a:p>
        </p:txBody>
      </p:sp>
      <p:sp>
        <p:nvSpPr>
          <p:cNvPr id="6" name="Foliennummernplatzhalter 5">
            <a:extLst>
              <a:ext uri="{FF2B5EF4-FFF2-40B4-BE49-F238E27FC236}">
                <a16:creationId xmlns:a16="http://schemas.microsoft.com/office/drawing/2014/main" id="{10474FE3-26A6-423C-BAB4-93205DC69693}"/>
              </a:ext>
            </a:extLst>
          </p:cNvPr>
          <p:cNvSpPr>
            <a:spLocks noGrp="1"/>
          </p:cNvSpPr>
          <p:nvPr>
            <p:ph type="sldNum" sz="quarter" idx="12"/>
          </p:nvPr>
        </p:nvSpPr>
        <p:spPr/>
        <p:txBody>
          <a:bodyPr/>
          <a:lstStyle/>
          <a:p>
            <a:fld id="{59D4D77F-9D33-46B7-B0E6-0F7E01ACA44C}" type="slidenum">
              <a:rPr lang="de-DE" smtClean="0"/>
              <a:t>‹#›</a:t>
            </a:fld>
            <a:endParaRPr lang="de-DE" dirty="0"/>
          </a:p>
        </p:txBody>
      </p:sp>
      <p:sp>
        <p:nvSpPr>
          <p:cNvPr id="12" name="Textplatzhalter 10">
            <a:extLst>
              <a:ext uri="{FF2B5EF4-FFF2-40B4-BE49-F238E27FC236}">
                <a16:creationId xmlns:a16="http://schemas.microsoft.com/office/drawing/2014/main" id="{7BD77287-210A-47DB-AE96-E169AA61AC68}"/>
              </a:ext>
            </a:extLst>
          </p:cNvPr>
          <p:cNvSpPr>
            <a:spLocks noGrp="1"/>
          </p:cNvSpPr>
          <p:nvPr>
            <p:ph type="body" sz="quarter" idx="14" hasCustomPrompt="1"/>
          </p:nvPr>
        </p:nvSpPr>
        <p:spPr>
          <a:xfrm>
            <a:off x="838199" y="805100"/>
            <a:ext cx="7218367" cy="601662"/>
          </a:xfrm>
        </p:spPr>
        <p:txBody>
          <a:bodyPr>
            <a:noAutofit/>
          </a:bodyPr>
          <a:lstStyle>
            <a:lvl1pPr algn="l">
              <a:lnSpc>
                <a:spcPts val="2880"/>
              </a:lnSpc>
              <a:spcAft>
                <a:spcPts val="0"/>
              </a:spcAft>
              <a:defRPr sz="2400">
                <a:solidFill>
                  <a:schemeClr val="tx2"/>
                </a:solidFill>
                <a:latin typeface="+mn-lt"/>
              </a:defRPr>
            </a:lvl1pPr>
            <a:lvl5pPr>
              <a:defRPr/>
            </a:lvl5pPr>
          </a:lstStyle>
          <a:p>
            <a:pPr lvl="0"/>
            <a:r>
              <a:rPr lang="de-DE" dirty="0"/>
              <a:t>Hier steht optional der Untertitel</a:t>
            </a:r>
          </a:p>
        </p:txBody>
      </p:sp>
      <p:sp>
        <p:nvSpPr>
          <p:cNvPr id="13" name="Textplatzhalter 12">
            <a:extLst>
              <a:ext uri="{FF2B5EF4-FFF2-40B4-BE49-F238E27FC236}">
                <a16:creationId xmlns:a16="http://schemas.microsoft.com/office/drawing/2014/main" id="{18109752-F084-41FB-88F4-EC60183FDA0B}"/>
              </a:ext>
            </a:extLst>
          </p:cNvPr>
          <p:cNvSpPr>
            <a:spLocks noGrp="1"/>
          </p:cNvSpPr>
          <p:nvPr>
            <p:ph type="body" sz="quarter" idx="15" hasCustomPrompt="1"/>
          </p:nvPr>
        </p:nvSpPr>
        <p:spPr>
          <a:xfrm>
            <a:off x="8254301" y="1791496"/>
            <a:ext cx="3289300" cy="1878630"/>
          </a:xfrm>
          <a:solidFill>
            <a:schemeClr val="bg2">
              <a:lumMod val="20000"/>
              <a:lumOff val="80000"/>
            </a:schemeClr>
          </a:solidFill>
        </p:spPr>
        <p:txBody>
          <a:bodyPr lIns="180000" tIns="180000" rIns="180000" bIns="180000">
            <a:noAutofit/>
          </a:bodyPr>
          <a:lstStyle>
            <a:lvl1pPr>
              <a:lnSpc>
                <a:spcPts val="2080"/>
              </a:lnSpc>
              <a:defRPr sz="1600" b="0">
                <a:latin typeface="+mj-lt"/>
              </a:defRPr>
            </a:lvl1pPr>
          </a:lstStyle>
          <a:p>
            <a:pPr lvl="0"/>
            <a:r>
              <a:rPr lang="de-DE" dirty="0"/>
              <a:t>Infokasten</a:t>
            </a:r>
          </a:p>
        </p:txBody>
      </p:sp>
      <p:sp>
        <p:nvSpPr>
          <p:cNvPr id="14" name="Textplatzhalter 12">
            <a:extLst>
              <a:ext uri="{FF2B5EF4-FFF2-40B4-BE49-F238E27FC236}">
                <a16:creationId xmlns:a16="http://schemas.microsoft.com/office/drawing/2014/main" id="{5F69D25B-E520-4FA3-8A6B-914C0F5EB298}"/>
              </a:ext>
            </a:extLst>
          </p:cNvPr>
          <p:cNvSpPr>
            <a:spLocks noGrp="1"/>
          </p:cNvSpPr>
          <p:nvPr>
            <p:ph type="body" sz="quarter" idx="16" hasCustomPrompt="1"/>
          </p:nvPr>
        </p:nvSpPr>
        <p:spPr>
          <a:xfrm>
            <a:off x="8254301" y="3827402"/>
            <a:ext cx="3289300" cy="1878630"/>
          </a:xfrm>
          <a:solidFill>
            <a:schemeClr val="tx2"/>
          </a:solidFill>
        </p:spPr>
        <p:txBody>
          <a:bodyPr lIns="180000" tIns="180000" rIns="180000" bIns="180000">
            <a:noAutofit/>
          </a:bodyPr>
          <a:lstStyle>
            <a:lvl1pPr>
              <a:lnSpc>
                <a:spcPts val="2080"/>
              </a:lnSpc>
              <a:defRPr sz="1600">
                <a:solidFill>
                  <a:schemeClr val="bg1"/>
                </a:solidFill>
                <a:latin typeface="+mj-lt"/>
              </a:defRPr>
            </a:lvl1pPr>
          </a:lstStyle>
          <a:p>
            <a:pPr lvl="0"/>
            <a:r>
              <a:rPr lang="de-DE" dirty="0"/>
              <a:t>Infokasten</a:t>
            </a:r>
          </a:p>
        </p:txBody>
      </p:sp>
      <p:sp>
        <p:nvSpPr>
          <p:cNvPr id="17" name="Textplatzhalter 12">
            <a:extLst>
              <a:ext uri="{FF2B5EF4-FFF2-40B4-BE49-F238E27FC236}">
                <a16:creationId xmlns:a16="http://schemas.microsoft.com/office/drawing/2014/main" id="{A2AB6FB0-5906-4E52-A8C0-F9278BCE110D}"/>
              </a:ext>
            </a:extLst>
          </p:cNvPr>
          <p:cNvSpPr>
            <a:spLocks noGrp="1"/>
          </p:cNvSpPr>
          <p:nvPr>
            <p:ph type="body" sz="quarter" idx="17" hasCustomPrompt="1"/>
          </p:nvPr>
        </p:nvSpPr>
        <p:spPr>
          <a:xfrm>
            <a:off x="8432086" y="2364236"/>
            <a:ext cx="2921715" cy="1064764"/>
          </a:xfrm>
          <a:noFill/>
        </p:spPr>
        <p:txBody>
          <a:bodyPr lIns="0" tIns="0" rIns="0" bIns="0">
            <a:noAutofit/>
          </a:bodyPr>
          <a:lstStyle>
            <a:lvl1pPr>
              <a:lnSpc>
                <a:spcPts val="2080"/>
              </a:lnSpc>
              <a:defRPr sz="1600" b="0">
                <a:latin typeface="+mn-lt"/>
              </a:defRPr>
            </a:lvl1pPr>
          </a:lstStyle>
          <a:p>
            <a:pPr lvl="0"/>
            <a:r>
              <a:rPr lang="de-DE" dirty="0"/>
              <a:t>Hier steht Fließtext.</a:t>
            </a:r>
          </a:p>
        </p:txBody>
      </p:sp>
      <p:sp>
        <p:nvSpPr>
          <p:cNvPr id="18" name="Textplatzhalter 12">
            <a:extLst>
              <a:ext uri="{FF2B5EF4-FFF2-40B4-BE49-F238E27FC236}">
                <a16:creationId xmlns:a16="http://schemas.microsoft.com/office/drawing/2014/main" id="{126851BA-F4B6-4EBA-8AE0-73867848F842}"/>
              </a:ext>
            </a:extLst>
          </p:cNvPr>
          <p:cNvSpPr>
            <a:spLocks noGrp="1"/>
          </p:cNvSpPr>
          <p:nvPr>
            <p:ph type="body" sz="quarter" idx="18" hasCustomPrompt="1"/>
          </p:nvPr>
        </p:nvSpPr>
        <p:spPr>
          <a:xfrm>
            <a:off x="8432086" y="4408441"/>
            <a:ext cx="2921715" cy="1064764"/>
          </a:xfrm>
          <a:noFill/>
        </p:spPr>
        <p:txBody>
          <a:bodyPr lIns="0" tIns="0" rIns="0" bIns="0">
            <a:noAutofit/>
          </a:bodyPr>
          <a:lstStyle>
            <a:lvl1pPr>
              <a:lnSpc>
                <a:spcPts val="2080"/>
              </a:lnSpc>
              <a:defRPr sz="1600" b="0">
                <a:solidFill>
                  <a:schemeClr val="bg1"/>
                </a:solidFill>
                <a:latin typeface="+mn-lt"/>
              </a:defRPr>
            </a:lvl1pPr>
          </a:lstStyle>
          <a:p>
            <a:pPr lvl="0"/>
            <a:r>
              <a:rPr lang="de-DE" dirty="0"/>
              <a:t>Hier steht Fließtext.</a:t>
            </a:r>
          </a:p>
        </p:txBody>
      </p:sp>
      <p:pic>
        <p:nvPicPr>
          <p:cNvPr id="15" name="Grafik 14" descr="Ein Bild, das sitzend, Essen, Zeichnung enthält.&#10;&#10;Automatisch generierte Beschreibung">
            <a:extLst>
              <a:ext uri="{FF2B5EF4-FFF2-40B4-BE49-F238E27FC236}">
                <a16:creationId xmlns:a16="http://schemas.microsoft.com/office/drawing/2014/main" id="{75AF4E3E-F1A5-47E9-9349-A329BC1A9B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1507" y="225162"/>
            <a:ext cx="3252084" cy="1163259"/>
          </a:xfrm>
          <a:prstGeom prst="rect">
            <a:avLst/>
          </a:prstGeom>
        </p:spPr>
      </p:pic>
      <p:sp>
        <p:nvSpPr>
          <p:cNvPr id="16" name="Textplatzhalter 10">
            <a:extLst>
              <a:ext uri="{FF2B5EF4-FFF2-40B4-BE49-F238E27FC236}">
                <a16:creationId xmlns:a16="http://schemas.microsoft.com/office/drawing/2014/main" id="{CB7A9948-D4D8-6A45-9ADB-6B9AFEE3C271}"/>
              </a:ext>
            </a:extLst>
          </p:cNvPr>
          <p:cNvSpPr>
            <a:spLocks noGrp="1"/>
          </p:cNvSpPr>
          <p:nvPr>
            <p:ph type="body" sz="quarter" idx="13" hasCustomPrompt="1"/>
          </p:nvPr>
        </p:nvSpPr>
        <p:spPr>
          <a:xfrm>
            <a:off x="0" y="439774"/>
            <a:ext cx="700260" cy="601662"/>
          </a:xfrm>
        </p:spPr>
        <p:txBody>
          <a:bodyPr>
            <a:noAutofit/>
          </a:bodyPr>
          <a:lstStyle>
            <a:lvl1pPr algn="r">
              <a:lnSpc>
                <a:spcPts val="2880"/>
              </a:lnSpc>
              <a:spcAft>
                <a:spcPts val="0"/>
              </a:spcAft>
              <a:defRPr sz="2400">
                <a:solidFill>
                  <a:schemeClr val="tx2"/>
                </a:solidFill>
                <a:latin typeface="+mj-lt"/>
              </a:defRPr>
            </a:lvl1pPr>
            <a:lvl5pPr>
              <a:defRPr/>
            </a:lvl5pPr>
          </a:lstStyle>
          <a:p>
            <a:pPr lvl="0"/>
            <a:r>
              <a:rPr lang="de-DE" dirty="0"/>
              <a:t>&lt;</a:t>
            </a:r>
            <a:r>
              <a:rPr lang="de-DE" dirty="0" err="1"/>
              <a:t>Nr</a:t>
            </a:r>
            <a:r>
              <a:rPr lang="de-DE" dirty="0"/>
              <a:t>&gt;</a:t>
            </a:r>
          </a:p>
        </p:txBody>
      </p:sp>
    </p:spTree>
    <p:extLst>
      <p:ext uri="{BB962C8B-B14F-4D97-AF65-F5344CB8AC3E}">
        <p14:creationId xmlns:p14="http://schemas.microsoft.com/office/powerpoint/2010/main" val="2905192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AA3B6-C3ED-458B-9795-5AAE29A623F0}"/>
              </a:ext>
            </a:extLst>
          </p:cNvPr>
          <p:cNvSpPr>
            <a:spLocks noGrp="1"/>
          </p:cNvSpPr>
          <p:nvPr>
            <p:ph type="title" hasCustomPrompt="1"/>
          </p:nvPr>
        </p:nvSpPr>
        <p:spPr>
          <a:xfrm>
            <a:off x="838199" y="439774"/>
            <a:ext cx="7218367" cy="762725"/>
          </a:xfrm>
        </p:spPr>
        <p:txBody>
          <a:bodyPr>
            <a:noAutofit/>
          </a:bodyPr>
          <a:lstStyle>
            <a:lvl1pPr>
              <a:defRPr/>
            </a:lvl1pPr>
          </a:lstStyle>
          <a:p>
            <a:r>
              <a:rPr lang="de-DE" dirty="0"/>
              <a:t>Hier steht der Titel</a:t>
            </a:r>
          </a:p>
        </p:txBody>
      </p:sp>
      <p:sp>
        <p:nvSpPr>
          <p:cNvPr id="3" name="Inhaltsplatzhalter 2">
            <a:extLst>
              <a:ext uri="{FF2B5EF4-FFF2-40B4-BE49-F238E27FC236}">
                <a16:creationId xmlns:a16="http://schemas.microsoft.com/office/drawing/2014/main" id="{9CFEB624-91C2-473F-B790-798B578AE390}"/>
              </a:ext>
            </a:extLst>
          </p:cNvPr>
          <p:cNvSpPr>
            <a:spLocks noGrp="1"/>
          </p:cNvSpPr>
          <p:nvPr>
            <p:ph idx="1"/>
          </p:nvPr>
        </p:nvSpPr>
        <p:spPr>
          <a:xfrm>
            <a:off x="6388274" y="1778970"/>
            <a:ext cx="5142800" cy="4351338"/>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C5CD2151-B0F6-4CD4-8578-BDB8A4889696}"/>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BA58A05-5B21-4E75-B2B2-C1946C697E5D}"/>
              </a:ext>
            </a:extLst>
          </p:cNvPr>
          <p:cNvSpPr>
            <a:spLocks noGrp="1"/>
          </p:cNvSpPr>
          <p:nvPr>
            <p:ph type="ftr" sz="quarter" idx="11"/>
          </p:nvPr>
        </p:nvSpPr>
        <p:spPr/>
        <p:txBody>
          <a:bodyPr/>
          <a:lstStyle>
            <a:lvl1pPr>
              <a:defRPr>
                <a:latin typeface="+mj-lt"/>
              </a:defRPr>
            </a:lvl1pPr>
          </a:lstStyle>
          <a:p>
            <a:r>
              <a:rPr lang="de-DE"/>
              <a:t>Nationale Forschungsdateninfrastruktur (NFDI) e.V.</a:t>
            </a:r>
            <a:endParaRPr lang="de-DE" dirty="0"/>
          </a:p>
        </p:txBody>
      </p:sp>
      <p:sp>
        <p:nvSpPr>
          <p:cNvPr id="6" name="Foliennummernplatzhalter 5">
            <a:extLst>
              <a:ext uri="{FF2B5EF4-FFF2-40B4-BE49-F238E27FC236}">
                <a16:creationId xmlns:a16="http://schemas.microsoft.com/office/drawing/2014/main" id="{10474FE3-26A6-423C-BAB4-93205DC69693}"/>
              </a:ext>
            </a:extLst>
          </p:cNvPr>
          <p:cNvSpPr>
            <a:spLocks noGrp="1"/>
          </p:cNvSpPr>
          <p:nvPr>
            <p:ph type="sldNum" sz="quarter" idx="12"/>
          </p:nvPr>
        </p:nvSpPr>
        <p:spPr/>
        <p:txBody>
          <a:bodyPr/>
          <a:lstStyle/>
          <a:p>
            <a:fld id="{59D4D77F-9D33-46B7-B0E6-0F7E01ACA44C}" type="slidenum">
              <a:rPr lang="de-DE" smtClean="0"/>
              <a:t>‹#›</a:t>
            </a:fld>
            <a:endParaRPr lang="de-DE"/>
          </a:p>
        </p:txBody>
      </p:sp>
      <p:sp>
        <p:nvSpPr>
          <p:cNvPr id="12" name="Textplatzhalter 10">
            <a:extLst>
              <a:ext uri="{FF2B5EF4-FFF2-40B4-BE49-F238E27FC236}">
                <a16:creationId xmlns:a16="http://schemas.microsoft.com/office/drawing/2014/main" id="{7BD77287-210A-47DB-AE96-E169AA61AC68}"/>
              </a:ext>
            </a:extLst>
          </p:cNvPr>
          <p:cNvSpPr>
            <a:spLocks noGrp="1"/>
          </p:cNvSpPr>
          <p:nvPr>
            <p:ph type="body" sz="quarter" idx="14" hasCustomPrompt="1"/>
          </p:nvPr>
        </p:nvSpPr>
        <p:spPr>
          <a:xfrm>
            <a:off x="838199" y="805100"/>
            <a:ext cx="7218367" cy="601662"/>
          </a:xfrm>
        </p:spPr>
        <p:txBody>
          <a:bodyPr>
            <a:noAutofit/>
          </a:bodyPr>
          <a:lstStyle>
            <a:lvl1pPr algn="l">
              <a:lnSpc>
                <a:spcPts val="2880"/>
              </a:lnSpc>
              <a:spcAft>
                <a:spcPts val="0"/>
              </a:spcAft>
              <a:defRPr sz="2400">
                <a:solidFill>
                  <a:schemeClr val="tx2"/>
                </a:solidFill>
                <a:latin typeface="+mn-lt"/>
              </a:defRPr>
            </a:lvl1pPr>
            <a:lvl5pPr>
              <a:defRPr/>
            </a:lvl5pPr>
          </a:lstStyle>
          <a:p>
            <a:pPr lvl="0"/>
            <a:r>
              <a:rPr lang="de-DE" dirty="0"/>
              <a:t>Hier steht optional der Untertitel</a:t>
            </a:r>
          </a:p>
        </p:txBody>
      </p:sp>
      <p:sp>
        <p:nvSpPr>
          <p:cNvPr id="15" name="Inhaltsplatzhalter 14">
            <a:extLst>
              <a:ext uri="{FF2B5EF4-FFF2-40B4-BE49-F238E27FC236}">
                <a16:creationId xmlns:a16="http://schemas.microsoft.com/office/drawing/2014/main" id="{A9E72EAF-C2C2-44DD-98F4-7563C9ABABCC}"/>
              </a:ext>
            </a:extLst>
          </p:cNvPr>
          <p:cNvSpPr>
            <a:spLocks noGrp="1"/>
          </p:cNvSpPr>
          <p:nvPr>
            <p:ph sz="quarter" idx="15" hasCustomPrompt="1"/>
          </p:nvPr>
        </p:nvSpPr>
        <p:spPr>
          <a:xfrm>
            <a:off x="838200" y="1778970"/>
            <a:ext cx="5142800" cy="4352400"/>
          </a:xfrm>
        </p:spPr>
        <p:txBody>
          <a:bodyPr>
            <a:noAutofit/>
          </a:bodyPr>
          <a:lstStyle>
            <a:lvl1pPr>
              <a:defRPr/>
            </a:lvl1pPr>
          </a:lstStyle>
          <a:p>
            <a:pPr lvl="0"/>
            <a:r>
              <a:rPr lang="de-DE" dirty="0"/>
              <a:t>Bild oder Grafik</a:t>
            </a:r>
          </a:p>
        </p:txBody>
      </p:sp>
      <p:sp>
        <p:nvSpPr>
          <p:cNvPr id="17" name="Textplatzhalter 16">
            <a:extLst>
              <a:ext uri="{FF2B5EF4-FFF2-40B4-BE49-F238E27FC236}">
                <a16:creationId xmlns:a16="http://schemas.microsoft.com/office/drawing/2014/main" id="{9F58613F-DC9D-4124-876B-5A9AFF214898}"/>
              </a:ext>
            </a:extLst>
          </p:cNvPr>
          <p:cNvSpPr>
            <a:spLocks noGrp="1"/>
          </p:cNvSpPr>
          <p:nvPr>
            <p:ph type="body" sz="quarter" idx="16" hasCustomPrompt="1"/>
          </p:nvPr>
        </p:nvSpPr>
        <p:spPr>
          <a:xfrm rot="16200000">
            <a:off x="-1452754" y="3892650"/>
            <a:ext cx="4362534" cy="135174"/>
          </a:xfrm>
        </p:spPr>
        <p:txBody>
          <a:bodyPr>
            <a:noAutofit/>
          </a:bodyPr>
          <a:lstStyle>
            <a:lvl1pPr>
              <a:lnSpc>
                <a:spcPts val="1000"/>
              </a:lnSpc>
              <a:spcAft>
                <a:spcPts val="0"/>
              </a:spcAft>
              <a:defRPr sz="800">
                <a:solidFill>
                  <a:schemeClr val="accent5"/>
                </a:solidFill>
                <a:latin typeface="+mn-lt"/>
                <a:cs typeface="Arial" panose="020B0604020202020204" pitchFamily="34" charset="0"/>
              </a:defRPr>
            </a:lvl1pPr>
          </a:lstStyle>
          <a:p>
            <a:pPr lvl="0"/>
            <a:r>
              <a:rPr lang="de-DE" dirty="0"/>
              <a:t>© Bildnachweis / </a:t>
            </a:r>
            <a:r>
              <a:rPr lang="de-DE" dirty="0" err="1"/>
              <a:t>credit</a:t>
            </a:r>
            <a:endParaRPr lang="de-DE" dirty="0"/>
          </a:p>
        </p:txBody>
      </p:sp>
      <p:pic>
        <p:nvPicPr>
          <p:cNvPr id="13" name="Grafik 12" descr="Ein Bild, das sitzend, Essen, Zeichnung enthält.&#10;&#10;Automatisch generierte Beschreibung">
            <a:extLst>
              <a:ext uri="{FF2B5EF4-FFF2-40B4-BE49-F238E27FC236}">
                <a16:creationId xmlns:a16="http://schemas.microsoft.com/office/drawing/2014/main" id="{DEE119A6-D819-4830-BC2E-B0D74291E4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1507" y="225162"/>
            <a:ext cx="3252084" cy="1163259"/>
          </a:xfrm>
          <a:prstGeom prst="rect">
            <a:avLst/>
          </a:prstGeom>
        </p:spPr>
      </p:pic>
      <p:sp>
        <p:nvSpPr>
          <p:cNvPr id="11" name="Textplatzhalter 10">
            <a:extLst>
              <a:ext uri="{FF2B5EF4-FFF2-40B4-BE49-F238E27FC236}">
                <a16:creationId xmlns:a16="http://schemas.microsoft.com/office/drawing/2014/main" id="{7BC064BB-C0BD-0548-AC4C-341206582972}"/>
              </a:ext>
            </a:extLst>
          </p:cNvPr>
          <p:cNvSpPr>
            <a:spLocks noGrp="1"/>
          </p:cNvSpPr>
          <p:nvPr>
            <p:ph type="body" sz="quarter" idx="13" hasCustomPrompt="1"/>
          </p:nvPr>
        </p:nvSpPr>
        <p:spPr>
          <a:xfrm>
            <a:off x="0" y="439774"/>
            <a:ext cx="700260" cy="601662"/>
          </a:xfrm>
        </p:spPr>
        <p:txBody>
          <a:bodyPr>
            <a:noAutofit/>
          </a:bodyPr>
          <a:lstStyle>
            <a:lvl1pPr algn="r">
              <a:lnSpc>
                <a:spcPts val="2880"/>
              </a:lnSpc>
              <a:spcAft>
                <a:spcPts val="0"/>
              </a:spcAft>
              <a:defRPr sz="2400">
                <a:solidFill>
                  <a:schemeClr val="tx2"/>
                </a:solidFill>
                <a:latin typeface="+mj-lt"/>
              </a:defRPr>
            </a:lvl1pPr>
            <a:lvl5pPr>
              <a:defRPr/>
            </a:lvl5pPr>
          </a:lstStyle>
          <a:p>
            <a:pPr lvl="0"/>
            <a:r>
              <a:rPr lang="de-DE" dirty="0"/>
              <a:t>&lt;</a:t>
            </a:r>
            <a:r>
              <a:rPr lang="de-DE" dirty="0" err="1"/>
              <a:t>Nr</a:t>
            </a:r>
            <a:r>
              <a:rPr lang="de-DE" dirty="0"/>
              <a:t>&gt;</a:t>
            </a:r>
          </a:p>
        </p:txBody>
      </p:sp>
    </p:spTree>
    <p:extLst>
      <p:ext uri="{BB962C8B-B14F-4D97-AF65-F5344CB8AC3E}">
        <p14:creationId xmlns:p14="http://schemas.microsoft.com/office/powerpoint/2010/main" val="2888053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AA3B6-C3ED-458B-9795-5AAE29A623F0}"/>
              </a:ext>
            </a:extLst>
          </p:cNvPr>
          <p:cNvSpPr>
            <a:spLocks noGrp="1"/>
          </p:cNvSpPr>
          <p:nvPr>
            <p:ph type="title" hasCustomPrompt="1"/>
          </p:nvPr>
        </p:nvSpPr>
        <p:spPr>
          <a:xfrm>
            <a:off x="838200" y="439774"/>
            <a:ext cx="5142800" cy="762725"/>
          </a:xfrm>
        </p:spPr>
        <p:txBody>
          <a:bodyPr>
            <a:noAutofit/>
          </a:bodyPr>
          <a:lstStyle>
            <a:lvl1pPr>
              <a:defRPr/>
            </a:lvl1pPr>
          </a:lstStyle>
          <a:p>
            <a:r>
              <a:rPr lang="de-DE" dirty="0"/>
              <a:t>Hier steht der Titel</a:t>
            </a:r>
          </a:p>
        </p:txBody>
      </p:sp>
      <p:sp>
        <p:nvSpPr>
          <p:cNvPr id="3" name="Inhaltsplatzhalter 2">
            <a:extLst>
              <a:ext uri="{FF2B5EF4-FFF2-40B4-BE49-F238E27FC236}">
                <a16:creationId xmlns:a16="http://schemas.microsoft.com/office/drawing/2014/main" id="{9CFEB624-91C2-473F-B790-798B578AE390}"/>
              </a:ext>
            </a:extLst>
          </p:cNvPr>
          <p:cNvSpPr>
            <a:spLocks noGrp="1"/>
          </p:cNvSpPr>
          <p:nvPr>
            <p:ph idx="1"/>
          </p:nvPr>
        </p:nvSpPr>
        <p:spPr>
          <a:xfrm>
            <a:off x="838200" y="1778970"/>
            <a:ext cx="5142800" cy="4351338"/>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C5CD2151-B0F6-4CD4-8578-BDB8A4889696}"/>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CBA58A05-5B21-4E75-B2B2-C1946C697E5D}"/>
              </a:ext>
            </a:extLst>
          </p:cNvPr>
          <p:cNvSpPr>
            <a:spLocks noGrp="1"/>
          </p:cNvSpPr>
          <p:nvPr>
            <p:ph type="ftr" sz="quarter" idx="11"/>
          </p:nvPr>
        </p:nvSpPr>
        <p:spPr/>
        <p:txBody>
          <a:bodyPr/>
          <a:lstStyle>
            <a:lvl1pPr>
              <a:defRPr>
                <a:latin typeface="+mj-lt"/>
              </a:defRPr>
            </a:lvl1pPr>
          </a:lstStyle>
          <a:p>
            <a:r>
              <a:rPr lang="de-DE"/>
              <a:t>Nationale Forschungsdateninfrastruktur (NFDI) e.V.</a:t>
            </a:r>
            <a:endParaRPr lang="de-DE" dirty="0"/>
          </a:p>
        </p:txBody>
      </p:sp>
      <p:sp>
        <p:nvSpPr>
          <p:cNvPr id="6" name="Foliennummernplatzhalter 5">
            <a:extLst>
              <a:ext uri="{FF2B5EF4-FFF2-40B4-BE49-F238E27FC236}">
                <a16:creationId xmlns:a16="http://schemas.microsoft.com/office/drawing/2014/main" id="{10474FE3-26A6-423C-BAB4-93205DC69693}"/>
              </a:ext>
            </a:extLst>
          </p:cNvPr>
          <p:cNvSpPr>
            <a:spLocks noGrp="1"/>
          </p:cNvSpPr>
          <p:nvPr>
            <p:ph type="sldNum" sz="quarter" idx="12"/>
          </p:nvPr>
        </p:nvSpPr>
        <p:spPr/>
        <p:txBody>
          <a:bodyPr/>
          <a:lstStyle/>
          <a:p>
            <a:fld id="{59D4D77F-9D33-46B7-B0E6-0F7E01ACA44C}" type="slidenum">
              <a:rPr lang="de-DE" smtClean="0"/>
              <a:t>‹#›</a:t>
            </a:fld>
            <a:endParaRPr lang="de-DE"/>
          </a:p>
        </p:txBody>
      </p:sp>
      <p:sp>
        <p:nvSpPr>
          <p:cNvPr id="12" name="Textplatzhalter 10">
            <a:extLst>
              <a:ext uri="{FF2B5EF4-FFF2-40B4-BE49-F238E27FC236}">
                <a16:creationId xmlns:a16="http://schemas.microsoft.com/office/drawing/2014/main" id="{7BD77287-210A-47DB-AE96-E169AA61AC68}"/>
              </a:ext>
            </a:extLst>
          </p:cNvPr>
          <p:cNvSpPr>
            <a:spLocks noGrp="1"/>
          </p:cNvSpPr>
          <p:nvPr>
            <p:ph type="body" sz="quarter" idx="14" hasCustomPrompt="1"/>
          </p:nvPr>
        </p:nvSpPr>
        <p:spPr>
          <a:xfrm>
            <a:off x="838200" y="805100"/>
            <a:ext cx="5142800" cy="601662"/>
          </a:xfrm>
        </p:spPr>
        <p:txBody>
          <a:bodyPr>
            <a:noAutofit/>
          </a:bodyPr>
          <a:lstStyle>
            <a:lvl1pPr algn="l">
              <a:lnSpc>
                <a:spcPts val="2880"/>
              </a:lnSpc>
              <a:spcAft>
                <a:spcPts val="0"/>
              </a:spcAft>
              <a:defRPr sz="2400">
                <a:solidFill>
                  <a:schemeClr val="tx2"/>
                </a:solidFill>
                <a:latin typeface="+mn-lt"/>
              </a:defRPr>
            </a:lvl1pPr>
            <a:lvl5pPr>
              <a:defRPr/>
            </a:lvl5pPr>
          </a:lstStyle>
          <a:p>
            <a:pPr lvl="0"/>
            <a:r>
              <a:rPr lang="de-DE" dirty="0"/>
              <a:t>Hier steht optional der Untertitel</a:t>
            </a:r>
          </a:p>
        </p:txBody>
      </p:sp>
      <p:sp>
        <p:nvSpPr>
          <p:cNvPr id="15" name="Inhaltsplatzhalter 14">
            <a:extLst>
              <a:ext uri="{FF2B5EF4-FFF2-40B4-BE49-F238E27FC236}">
                <a16:creationId xmlns:a16="http://schemas.microsoft.com/office/drawing/2014/main" id="{A9E72EAF-C2C2-44DD-98F4-7563C9ABABCC}"/>
              </a:ext>
            </a:extLst>
          </p:cNvPr>
          <p:cNvSpPr>
            <a:spLocks noGrp="1"/>
          </p:cNvSpPr>
          <p:nvPr>
            <p:ph sz="quarter" idx="15" hasCustomPrompt="1"/>
          </p:nvPr>
        </p:nvSpPr>
        <p:spPr>
          <a:xfrm>
            <a:off x="6388274" y="0"/>
            <a:ext cx="5803725" cy="6131370"/>
          </a:xfrm>
        </p:spPr>
        <p:txBody>
          <a:bodyPr>
            <a:noAutofit/>
          </a:bodyPr>
          <a:lstStyle>
            <a:lvl1pPr>
              <a:defRPr/>
            </a:lvl1pPr>
          </a:lstStyle>
          <a:p>
            <a:pPr lvl="0"/>
            <a:r>
              <a:rPr lang="de-DE" dirty="0"/>
              <a:t>Bild oder Grafik</a:t>
            </a:r>
          </a:p>
        </p:txBody>
      </p:sp>
      <p:sp>
        <p:nvSpPr>
          <p:cNvPr id="17" name="Textplatzhalter 16">
            <a:extLst>
              <a:ext uri="{FF2B5EF4-FFF2-40B4-BE49-F238E27FC236}">
                <a16:creationId xmlns:a16="http://schemas.microsoft.com/office/drawing/2014/main" id="{9F58613F-DC9D-4124-876B-5A9AFF214898}"/>
              </a:ext>
            </a:extLst>
          </p:cNvPr>
          <p:cNvSpPr>
            <a:spLocks noGrp="1"/>
          </p:cNvSpPr>
          <p:nvPr>
            <p:ph type="body" sz="quarter" idx="16" hasCustomPrompt="1"/>
          </p:nvPr>
        </p:nvSpPr>
        <p:spPr>
          <a:xfrm rot="16200000">
            <a:off x="4107005" y="3892650"/>
            <a:ext cx="4362534" cy="135174"/>
          </a:xfrm>
        </p:spPr>
        <p:txBody>
          <a:bodyPr>
            <a:noAutofit/>
          </a:bodyPr>
          <a:lstStyle>
            <a:lvl1pPr>
              <a:lnSpc>
                <a:spcPts val="1000"/>
              </a:lnSpc>
              <a:spcAft>
                <a:spcPts val="0"/>
              </a:spcAft>
              <a:defRPr sz="800">
                <a:solidFill>
                  <a:schemeClr val="accent5"/>
                </a:solidFill>
                <a:latin typeface="+mn-lt"/>
                <a:cs typeface="Arial" panose="020B0604020202020204" pitchFamily="34" charset="0"/>
              </a:defRPr>
            </a:lvl1pPr>
          </a:lstStyle>
          <a:p>
            <a:pPr lvl="0"/>
            <a:r>
              <a:rPr lang="de-DE" dirty="0"/>
              <a:t>© Bildnachweis / </a:t>
            </a:r>
            <a:r>
              <a:rPr lang="de-DE" dirty="0" err="1"/>
              <a:t>credit</a:t>
            </a:r>
            <a:endParaRPr lang="de-DE" dirty="0"/>
          </a:p>
        </p:txBody>
      </p:sp>
      <p:sp>
        <p:nvSpPr>
          <p:cNvPr id="10" name="Textplatzhalter 10">
            <a:extLst>
              <a:ext uri="{FF2B5EF4-FFF2-40B4-BE49-F238E27FC236}">
                <a16:creationId xmlns:a16="http://schemas.microsoft.com/office/drawing/2014/main" id="{99B08F28-7583-5147-9C7C-C878929DBA34}"/>
              </a:ext>
            </a:extLst>
          </p:cNvPr>
          <p:cNvSpPr>
            <a:spLocks noGrp="1"/>
          </p:cNvSpPr>
          <p:nvPr>
            <p:ph type="body" sz="quarter" idx="13" hasCustomPrompt="1"/>
          </p:nvPr>
        </p:nvSpPr>
        <p:spPr>
          <a:xfrm>
            <a:off x="0" y="439774"/>
            <a:ext cx="700260" cy="601662"/>
          </a:xfrm>
        </p:spPr>
        <p:txBody>
          <a:bodyPr>
            <a:noAutofit/>
          </a:bodyPr>
          <a:lstStyle>
            <a:lvl1pPr algn="r">
              <a:lnSpc>
                <a:spcPts val="2880"/>
              </a:lnSpc>
              <a:spcAft>
                <a:spcPts val="0"/>
              </a:spcAft>
              <a:defRPr sz="2400">
                <a:solidFill>
                  <a:schemeClr val="tx2"/>
                </a:solidFill>
                <a:latin typeface="+mj-lt"/>
              </a:defRPr>
            </a:lvl1pPr>
            <a:lvl5pPr>
              <a:defRPr/>
            </a:lvl5pPr>
          </a:lstStyle>
          <a:p>
            <a:pPr lvl="0"/>
            <a:r>
              <a:rPr lang="de-DE" dirty="0"/>
              <a:t>&lt;</a:t>
            </a:r>
            <a:r>
              <a:rPr lang="de-DE" dirty="0" err="1"/>
              <a:t>Nr</a:t>
            </a:r>
            <a:r>
              <a:rPr lang="de-DE" dirty="0"/>
              <a:t>&gt;</a:t>
            </a:r>
          </a:p>
        </p:txBody>
      </p:sp>
    </p:spTree>
    <p:extLst>
      <p:ext uri="{BB962C8B-B14F-4D97-AF65-F5344CB8AC3E}">
        <p14:creationId xmlns:p14="http://schemas.microsoft.com/office/powerpoint/2010/main" val="1721528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BA7167F-A9F2-40E0-A633-DC0A8D7B780B}"/>
              </a:ext>
            </a:extLst>
          </p:cNvPr>
          <p:cNvSpPr>
            <a:spLocks noGrp="1"/>
          </p:cNvSpPr>
          <p:nvPr>
            <p:ph type="title"/>
          </p:nvPr>
        </p:nvSpPr>
        <p:spPr>
          <a:xfrm>
            <a:off x="838200" y="439774"/>
            <a:ext cx="10515600" cy="913166"/>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7B6BDFEF-4BCD-46D4-A693-35472F09CD07}"/>
              </a:ext>
            </a:extLst>
          </p:cNvPr>
          <p:cNvSpPr>
            <a:spLocks noGrp="1"/>
          </p:cNvSpPr>
          <p:nvPr>
            <p:ph type="body" idx="1"/>
          </p:nvPr>
        </p:nvSpPr>
        <p:spPr>
          <a:xfrm>
            <a:off x="838200" y="1778970"/>
            <a:ext cx="10515600" cy="4351338"/>
          </a:xfrm>
          <a:prstGeom prst="rect">
            <a:avLst/>
          </a:prstGeom>
        </p:spPr>
        <p:txBody>
          <a:bodyPr vert="horz" lIns="0" tIns="0" rIns="0" bIns="0" rtlCol="0" anchor="t" anchorCtr="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4"/>
            <a:endParaRPr lang="de-DE" dirty="0"/>
          </a:p>
        </p:txBody>
      </p:sp>
      <p:sp>
        <p:nvSpPr>
          <p:cNvPr id="4" name="Datumsplatzhalter 3">
            <a:extLst>
              <a:ext uri="{FF2B5EF4-FFF2-40B4-BE49-F238E27FC236}">
                <a16:creationId xmlns:a16="http://schemas.microsoft.com/office/drawing/2014/main" id="{10201BFE-B5AE-40A1-B97D-943392978474}"/>
              </a:ext>
            </a:extLst>
          </p:cNvPr>
          <p:cNvSpPr>
            <a:spLocks noGrp="1"/>
          </p:cNvSpPr>
          <p:nvPr>
            <p:ph type="dt" sz="half" idx="2"/>
          </p:nvPr>
        </p:nvSpPr>
        <p:spPr>
          <a:xfrm>
            <a:off x="10204101" y="6403006"/>
            <a:ext cx="777192" cy="180000"/>
          </a:xfrm>
          <a:prstGeom prst="rect">
            <a:avLst/>
          </a:prstGeom>
        </p:spPr>
        <p:txBody>
          <a:bodyPr vert="horz" lIns="0" tIns="0" rIns="0" bIns="0" rtlCol="0" anchor="t" anchorCtr="0"/>
          <a:lstStyle>
            <a:lvl1pPr algn="r">
              <a:lnSpc>
                <a:spcPts val="1400"/>
              </a:lnSpc>
              <a:defRPr sz="1000">
                <a:solidFill>
                  <a:schemeClr val="accent5"/>
                </a:solidFill>
                <a:latin typeface="+mj-lt"/>
              </a:defRPr>
            </a:lvl1pPr>
          </a:lstStyle>
          <a:p>
            <a:endParaRPr lang="de-DE" dirty="0"/>
          </a:p>
        </p:txBody>
      </p:sp>
      <p:sp>
        <p:nvSpPr>
          <p:cNvPr id="5" name="Fußzeilenplatzhalter 4">
            <a:extLst>
              <a:ext uri="{FF2B5EF4-FFF2-40B4-BE49-F238E27FC236}">
                <a16:creationId xmlns:a16="http://schemas.microsoft.com/office/drawing/2014/main" id="{4BD4E6F3-1DCF-4E86-A0DF-7F6C26D15BFA}"/>
              </a:ext>
            </a:extLst>
          </p:cNvPr>
          <p:cNvSpPr>
            <a:spLocks noGrp="1"/>
          </p:cNvSpPr>
          <p:nvPr>
            <p:ph type="ftr" sz="quarter" idx="3"/>
          </p:nvPr>
        </p:nvSpPr>
        <p:spPr>
          <a:xfrm>
            <a:off x="838200" y="6403006"/>
            <a:ext cx="9163380" cy="180000"/>
          </a:xfrm>
          <a:prstGeom prst="rect">
            <a:avLst/>
          </a:prstGeom>
        </p:spPr>
        <p:txBody>
          <a:bodyPr vert="horz" lIns="0" tIns="0" rIns="0" bIns="0" rtlCol="0" anchor="t" anchorCtr="0"/>
          <a:lstStyle>
            <a:lvl1pPr algn="l">
              <a:lnSpc>
                <a:spcPts val="1400"/>
              </a:lnSpc>
              <a:defRPr sz="1000">
                <a:solidFill>
                  <a:schemeClr val="accent5"/>
                </a:solidFill>
                <a:latin typeface="+mj-lt"/>
              </a:defRPr>
            </a:lvl1pPr>
          </a:lstStyle>
          <a:p>
            <a:r>
              <a:rPr lang="de-DE"/>
              <a:t>Nationale Forschungsdateninfrastruktur (NFDI) e.V.</a:t>
            </a:r>
            <a:endParaRPr lang="de-DE" dirty="0"/>
          </a:p>
        </p:txBody>
      </p:sp>
      <p:sp>
        <p:nvSpPr>
          <p:cNvPr id="6" name="Foliennummernplatzhalter 5">
            <a:extLst>
              <a:ext uri="{FF2B5EF4-FFF2-40B4-BE49-F238E27FC236}">
                <a16:creationId xmlns:a16="http://schemas.microsoft.com/office/drawing/2014/main" id="{01FC3769-EB0F-43F6-AE4A-7C56E8B8925F}"/>
              </a:ext>
            </a:extLst>
          </p:cNvPr>
          <p:cNvSpPr>
            <a:spLocks noGrp="1"/>
          </p:cNvSpPr>
          <p:nvPr>
            <p:ph type="sldNum" sz="quarter" idx="4"/>
          </p:nvPr>
        </p:nvSpPr>
        <p:spPr>
          <a:xfrm>
            <a:off x="11183814" y="6403006"/>
            <a:ext cx="347261" cy="180000"/>
          </a:xfrm>
          <a:prstGeom prst="rect">
            <a:avLst/>
          </a:prstGeom>
        </p:spPr>
        <p:txBody>
          <a:bodyPr vert="horz" lIns="0" tIns="0" rIns="0" bIns="0" rtlCol="0" anchor="t" anchorCtr="0"/>
          <a:lstStyle>
            <a:lvl1pPr algn="r">
              <a:lnSpc>
                <a:spcPts val="1400"/>
              </a:lnSpc>
              <a:defRPr sz="1000">
                <a:solidFill>
                  <a:schemeClr val="accent5"/>
                </a:solidFill>
                <a:latin typeface="+mj-lt"/>
              </a:defRPr>
            </a:lvl1pPr>
          </a:lstStyle>
          <a:p>
            <a:fld id="{59D4D77F-9D33-46B7-B0E6-0F7E01ACA44C}" type="slidenum">
              <a:rPr lang="de-DE" smtClean="0"/>
              <a:pPr/>
              <a:t>‹#›</a:t>
            </a:fld>
            <a:endParaRPr lang="de-DE" dirty="0"/>
          </a:p>
        </p:txBody>
      </p:sp>
    </p:spTree>
    <p:extLst>
      <p:ext uri="{BB962C8B-B14F-4D97-AF65-F5344CB8AC3E}">
        <p14:creationId xmlns:p14="http://schemas.microsoft.com/office/powerpoint/2010/main" val="52275187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4" r:id="rId15"/>
    <p:sldLayoutId id="2147483675" r:id="rId16"/>
  </p:sldLayoutIdLst>
  <p:hf hdr="0" dt="0"/>
  <p:txStyles>
    <p:titleStyle>
      <a:lvl1pPr algn="l" defTabSz="360000" rtl="0" eaLnBrk="1" latinLnBrk="0" hangingPunct="1">
        <a:lnSpc>
          <a:spcPts val="2880"/>
        </a:lnSpc>
        <a:spcBef>
          <a:spcPct val="0"/>
        </a:spcBef>
        <a:buNone/>
        <a:defRPr sz="2400" b="0" kern="1200">
          <a:solidFill>
            <a:schemeClr val="tx2"/>
          </a:solidFill>
          <a:latin typeface="+mj-lt"/>
          <a:ea typeface="+mj-ea"/>
          <a:cs typeface="+mj-cs"/>
        </a:defRPr>
      </a:lvl1pPr>
    </p:titleStyle>
    <p:bodyStyle>
      <a:lvl1pPr marL="0" indent="0" algn="l" defTabSz="914400" rtl="0" eaLnBrk="1" latinLnBrk="0" hangingPunct="1">
        <a:lnSpc>
          <a:spcPts val="2600"/>
        </a:lnSpc>
        <a:spcBef>
          <a:spcPts val="0"/>
        </a:spcBef>
        <a:spcAft>
          <a:spcPts val="1134"/>
        </a:spcAft>
        <a:buFontTx/>
        <a:buNone/>
        <a:defRPr sz="2000" b="0" kern="1200">
          <a:solidFill>
            <a:schemeClr val="tx1"/>
          </a:solidFill>
          <a:latin typeface="+mn-lt"/>
          <a:ea typeface="+mn-ea"/>
          <a:cs typeface="+mn-cs"/>
        </a:defRPr>
      </a:lvl1pPr>
      <a:lvl2pPr marL="162000" indent="-162000" algn="l" defTabSz="914400" rtl="0" eaLnBrk="1" latinLnBrk="0" hangingPunct="1">
        <a:lnSpc>
          <a:spcPts val="2600"/>
        </a:lnSpc>
        <a:spcBef>
          <a:spcPts val="0"/>
        </a:spcBef>
        <a:spcAft>
          <a:spcPts val="1134"/>
        </a:spcAft>
        <a:buClr>
          <a:schemeClr val="tx2"/>
        </a:buClr>
        <a:buFont typeface="Arial" panose="020B0604020202020204" pitchFamily="34" charset="0"/>
        <a:buChar char="•"/>
        <a:defRPr sz="2000" kern="1200">
          <a:solidFill>
            <a:schemeClr val="tx1"/>
          </a:solidFill>
          <a:latin typeface="+mn-lt"/>
          <a:ea typeface="+mn-ea"/>
          <a:cs typeface="+mn-cs"/>
        </a:defRPr>
      </a:lvl2pPr>
      <a:lvl3pPr marL="324000" indent="-162000" algn="l" defTabSz="914400" rtl="0" eaLnBrk="1" latinLnBrk="0" hangingPunct="1">
        <a:lnSpc>
          <a:spcPts val="2340"/>
        </a:lnSpc>
        <a:spcBef>
          <a:spcPts val="0"/>
        </a:spcBef>
        <a:spcAft>
          <a:spcPts val="1134"/>
        </a:spcAft>
        <a:buClr>
          <a:schemeClr val="tx2"/>
        </a:buClr>
        <a:buFont typeface="Arial" panose="020B0604020202020204" pitchFamily="34" charset="0"/>
        <a:buChar char="•"/>
        <a:defRPr sz="1800" kern="1200">
          <a:solidFill>
            <a:schemeClr val="tx1"/>
          </a:solidFill>
          <a:latin typeface="+mn-lt"/>
          <a:ea typeface="+mn-ea"/>
          <a:cs typeface="+mn-cs"/>
        </a:defRPr>
      </a:lvl3pPr>
      <a:lvl4pPr marL="486000" indent="-162000" algn="l" defTabSz="914400" rtl="0" eaLnBrk="1" latinLnBrk="0" hangingPunct="1">
        <a:lnSpc>
          <a:spcPts val="1820"/>
        </a:lnSpc>
        <a:spcBef>
          <a:spcPts val="0"/>
        </a:spcBef>
        <a:spcAft>
          <a:spcPts val="1134"/>
        </a:spcAft>
        <a:buClr>
          <a:schemeClr val="tx2"/>
        </a:buClr>
        <a:buFont typeface="Arial" panose="020B0604020202020204" pitchFamily="34" charset="0"/>
        <a:buChar char="•"/>
        <a:defRPr sz="1400" kern="1200">
          <a:solidFill>
            <a:schemeClr val="tx1"/>
          </a:solidFill>
          <a:latin typeface="+mn-lt"/>
          <a:ea typeface="+mn-ea"/>
          <a:cs typeface="+mn-cs"/>
        </a:defRPr>
      </a:lvl4pPr>
      <a:lvl5pPr marL="648000" indent="-162000" algn="l" defTabSz="914400" rtl="0" eaLnBrk="1" latinLnBrk="0" hangingPunct="1">
        <a:lnSpc>
          <a:spcPts val="1820"/>
        </a:lnSpc>
        <a:spcBef>
          <a:spcPts val="0"/>
        </a:spcBef>
        <a:spcAft>
          <a:spcPts val="1134"/>
        </a:spcAft>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fivethirtyeight.com/features/the-man-vs-the-machine-fivethirtyeight-films-signal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hyperlink" Target="https://www.nytimes.com/2011/02/17/science/17jeopardy-watson.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www.youtube.com/watch?v=WXuK6gekU1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de.wikipedia.org/wiki/Tim_Berners-Le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s://de.statista.com/statistik/daten/studie/195081/umfrage/anzahl-der-artikel-auf-wikipedia-weltwei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www.wikidata.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2.png"/><Relationship Id="rId12" Type="http://schemas.openxmlformats.org/officeDocument/2006/relationships/image" Target="../media/image29.sv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1.sv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27.svg"/><Relationship Id="rId9" Type="http://schemas.openxmlformats.org/officeDocument/2006/relationships/image" Target="../media/image24.png"/><Relationship Id="rId14" Type="http://schemas.openxmlformats.org/officeDocument/2006/relationships/image" Target="../media/image31.sv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4.png"/><Relationship Id="rId1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4.png"/><Relationship Id="rId12" Type="http://schemas.openxmlformats.org/officeDocument/2006/relationships/image" Target="../media/image23.svg"/><Relationship Id="rId17" Type="http://schemas.openxmlformats.org/officeDocument/2006/relationships/image" Target="../media/image30.png"/><Relationship Id="rId2" Type="http://schemas.openxmlformats.org/officeDocument/2006/relationships/notesSlide" Target="../notesSlides/notesSlide17.xml"/><Relationship Id="rId16" Type="http://schemas.openxmlformats.org/officeDocument/2006/relationships/image" Target="../media/image29.svg"/><Relationship Id="rId1" Type="http://schemas.openxmlformats.org/officeDocument/2006/relationships/slideLayout" Target="../slideLayouts/slideLayout15.xml"/><Relationship Id="rId6" Type="http://schemas.openxmlformats.org/officeDocument/2006/relationships/image" Target="../media/image33.svg"/><Relationship Id="rId11" Type="http://schemas.openxmlformats.org/officeDocument/2006/relationships/image" Target="../media/image22.png"/><Relationship Id="rId5" Type="http://schemas.openxmlformats.org/officeDocument/2006/relationships/image" Target="../media/image32.png"/><Relationship Id="rId15" Type="http://schemas.openxmlformats.org/officeDocument/2006/relationships/image" Target="../media/image28.png"/><Relationship Id="rId10" Type="http://schemas.openxmlformats.org/officeDocument/2006/relationships/image" Target="../media/image21.svg"/><Relationship Id="rId4" Type="http://schemas.openxmlformats.org/officeDocument/2006/relationships/image" Target="../media/image27.svg"/><Relationship Id="rId9" Type="http://schemas.openxmlformats.org/officeDocument/2006/relationships/image" Target="../media/image20.png"/><Relationship Id="rId14" Type="http://schemas.openxmlformats.org/officeDocument/2006/relationships/image" Target="../media/image25.svg"/></Relationships>
</file>

<file path=ppt/slides/_rels/slide2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2.png"/><Relationship Id="rId1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32.png"/><Relationship Id="rId12" Type="http://schemas.openxmlformats.org/officeDocument/2006/relationships/image" Target="../media/image21.svg"/><Relationship Id="rId17" Type="http://schemas.openxmlformats.org/officeDocument/2006/relationships/image" Target="../media/image28.png"/><Relationship Id="rId2" Type="http://schemas.openxmlformats.org/officeDocument/2006/relationships/notesSlide" Target="../notesSlides/notesSlide18.xml"/><Relationship Id="rId16" Type="http://schemas.openxmlformats.org/officeDocument/2006/relationships/image" Target="../media/image25.svg"/><Relationship Id="rId20" Type="http://schemas.openxmlformats.org/officeDocument/2006/relationships/image" Target="../media/image31.sv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20.png"/><Relationship Id="rId5" Type="http://schemas.openxmlformats.org/officeDocument/2006/relationships/image" Target="../media/image36.png"/><Relationship Id="rId15" Type="http://schemas.openxmlformats.org/officeDocument/2006/relationships/image" Target="../media/image24.png"/><Relationship Id="rId10" Type="http://schemas.openxmlformats.org/officeDocument/2006/relationships/image" Target="../media/image35.svg"/><Relationship Id="rId19" Type="http://schemas.openxmlformats.org/officeDocument/2006/relationships/image" Target="../media/image30.png"/><Relationship Id="rId4" Type="http://schemas.openxmlformats.org/officeDocument/2006/relationships/image" Target="../media/image27.svg"/><Relationship Id="rId9" Type="http://schemas.openxmlformats.org/officeDocument/2006/relationships/image" Target="../media/image34.png"/><Relationship Id="rId14" Type="http://schemas.openxmlformats.org/officeDocument/2006/relationships/image" Target="../media/image23.svg"/></Relationships>
</file>

<file path=ppt/slides/_rels/slide2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2.png"/><Relationship Id="rId1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32.png"/><Relationship Id="rId12" Type="http://schemas.openxmlformats.org/officeDocument/2006/relationships/image" Target="../media/image21.svg"/><Relationship Id="rId17" Type="http://schemas.openxmlformats.org/officeDocument/2006/relationships/image" Target="../media/image28.png"/><Relationship Id="rId2" Type="http://schemas.openxmlformats.org/officeDocument/2006/relationships/notesSlide" Target="../notesSlides/notesSlide19.xml"/><Relationship Id="rId16" Type="http://schemas.openxmlformats.org/officeDocument/2006/relationships/image" Target="../media/image25.svg"/><Relationship Id="rId20" Type="http://schemas.openxmlformats.org/officeDocument/2006/relationships/image" Target="../media/image31.svg"/><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20.png"/><Relationship Id="rId5" Type="http://schemas.openxmlformats.org/officeDocument/2006/relationships/image" Target="../media/image36.png"/><Relationship Id="rId15" Type="http://schemas.openxmlformats.org/officeDocument/2006/relationships/image" Target="../media/image24.png"/><Relationship Id="rId10" Type="http://schemas.openxmlformats.org/officeDocument/2006/relationships/image" Target="../media/image35.svg"/><Relationship Id="rId19" Type="http://schemas.openxmlformats.org/officeDocument/2006/relationships/image" Target="../media/image30.png"/><Relationship Id="rId4" Type="http://schemas.openxmlformats.org/officeDocument/2006/relationships/image" Target="../media/image27.svg"/><Relationship Id="rId9" Type="http://schemas.openxmlformats.org/officeDocument/2006/relationships/image" Target="../media/image34.png"/><Relationship Id="rId14" Type="http://schemas.openxmlformats.org/officeDocument/2006/relationships/image" Target="../media/image23.svg"/></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26.png"/><Relationship Id="rId7" Type="http://schemas.openxmlformats.org/officeDocument/2006/relationships/image" Target="../media/image36.png"/><Relationship Id="rId12" Type="http://schemas.openxmlformats.org/officeDocument/2006/relationships/image" Target="../media/image35.svg"/><Relationship Id="rId17" Type="http://schemas.openxmlformats.org/officeDocument/2006/relationships/image" Target="../media/image24.png"/><Relationship Id="rId2" Type="http://schemas.openxmlformats.org/officeDocument/2006/relationships/notesSlide" Target="../notesSlides/notesSlide20.xml"/><Relationship Id="rId16" Type="http://schemas.openxmlformats.org/officeDocument/2006/relationships/image" Target="../media/image23.svg"/><Relationship Id="rId20" Type="http://schemas.openxmlformats.org/officeDocument/2006/relationships/image" Target="../media/image29.svg"/><Relationship Id="rId1" Type="http://schemas.openxmlformats.org/officeDocument/2006/relationships/slideLayout" Target="../slideLayouts/slideLayout15.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22.png"/><Relationship Id="rId10" Type="http://schemas.openxmlformats.org/officeDocument/2006/relationships/image" Target="../media/image33.svg"/><Relationship Id="rId19"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21.svg"/></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26.png"/><Relationship Id="rId7" Type="http://schemas.openxmlformats.org/officeDocument/2006/relationships/image" Target="../media/image36.png"/><Relationship Id="rId12" Type="http://schemas.openxmlformats.org/officeDocument/2006/relationships/image" Target="../media/image35.svg"/><Relationship Id="rId17" Type="http://schemas.openxmlformats.org/officeDocument/2006/relationships/image" Target="../media/image24.png"/><Relationship Id="rId2" Type="http://schemas.openxmlformats.org/officeDocument/2006/relationships/notesSlide" Target="../notesSlides/notesSlide21.xml"/><Relationship Id="rId16" Type="http://schemas.openxmlformats.org/officeDocument/2006/relationships/image" Target="../media/image23.svg"/><Relationship Id="rId20" Type="http://schemas.openxmlformats.org/officeDocument/2006/relationships/image" Target="../media/image29.svg"/><Relationship Id="rId1" Type="http://schemas.openxmlformats.org/officeDocument/2006/relationships/slideLayout" Target="../slideLayouts/slideLayout15.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22.png"/><Relationship Id="rId10" Type="http://schemas.openxmlformats.org/officeDocument/2006/relationships/image" Target="../media/image33.svg"/><Relationship Id="rId19"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21.sv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353_8E3A0FA1.xml"/><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s://www.ghga.de/"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4.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1.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38/sdata.2016.18"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867C9-3B80-8C45-A328-A160FF3653BF}"/>
              </a:ext>
            </a:extLst>
          </p:cNvPr>
          <p:cNvSpPr>
            <a:spLocks noGrp="1"/>
          </p:cNvSpPr>
          <p:nvPr>
            <p:ph type="ctrTitle"/>
          </p:nvPr>
        </p:nvSpPr>
        <p:spPr>
          <a:xfrm>
            <a:off x="6678336" y="2849218"/>
            <a:ext cx="4864623" cy="1586446"/>
          </a:xfrm>
        </p:spPr>
        <p:txBody>
          <a:bodyPr/>
          <a:lstStyle/>
          <a:p>
            <a:r>
              <a:rPr lang="de-DE" dirty="0">
                <a:solidFill>
                  <a:schemeClr val="tx2"/>
                </a:solidFill>
              </a:rPr>
              <a:t>Building </a:t>
            </a:r>
            <a:r>
              <a:rPr lang="de-DE" dirty="0" err="1">
                <a:solidFill>
                  <a:schemeClr val="tx2"/>
                </a:solidFill>
              </a:rPr>
              <a:t>up</a:t>
            </a:r>
            <a:r>
              <a:rPr lang="de-DE" dirty="0">
                <a:solidFill>
                  <a:schemeClr val="tx2"/>
                </a:solidFill>
              </a:rPr>
              <a:t> </a:t>
            </a:r>
            <a:r>
              <a:rPr lang="de-DE" dirty="0" err="1">
                <a:solidFill>
                  <a:schemeClr val="tx2"/>
                </a:solidFill>
              </a:rPr>
              <a:t>the</a:t>
            </a:r>
            <a:br>
              <a:rPr lang="de-DE" dirty="0">
                <a:solidFill>
                  <a:schemeClr val="tx2"/>
                </a:solidFill>
              </a:rPr>
            </a:br>
            <a:r>
              <a:rPr lang="de-DE" dirty="0">
                <a:solidFill>
                  <a:schemeClr val="tx2"/>
                </a:solidFill>
              </a:rPr>
              <a:t>National Research</a:t>
            </a:r>
            <a:br>
              <a:rPr lang="de-DE" dirty="0">
                <a:solidFill>
                  <a:schemeClr val="tx2"/>
                </a:solidFill>
              </a:rPr>
            </a:br>
            <a:r>
              <a:rPr lang="de-DE" dirty="0">
                <a:solidFill>
                  <a:schemeClr val="tx2"/>
                </a:solidFill>
              </a:rPr>
              <a:t>Data Infrastructure</a:t>
            </a:r>
            <a:br>
              <a:rPr lang="de-DE" dirty="0">
                <a:solidFill>
                  <a:schemeClr val="tx2"/>
                </a:solidFill>
              </a:rPr>
            </a:br>
            <a:r>
              <a:rPr lang="de-DE" dirty="0">
                <a:solidFill>
                  <a:schemeClr val="tx2"/>
                </a:solidFill>
              </a:rPr>
              <a:t>(NFDI)</a:t>
            </a:r>
            <a:endParaRPr lang="en-DE" dirty="0">
              <a:solidFill>
                <a:schemeClr val="tx2"/>
              </a:solidFill>
            </a:endParaRPr>
          </a:p>
        </p:txBody>
      </p:sp>
      <p:sp>
        <p:nvSpPr>
          <p:cNvPr id="3" name="Subtitle 2">
            <a:extLst>
              <a:ext uri="{FF2B5EF4-FFF2-40B4-BE49-F238E27FC236}">
                <a16:creationId xmlns:a16="http://schemas.microsoft.com/office/drawing/2014/main" id="{657792A3-3BBB-D249-8EB0-BB98045103DC}"/>
              </a:ext>
            </a:extLst>
          </p:cNvPr>
          <p:cNvSpPr>
            <a:spLocks noGrp="1"/>
          </p:cNvSpPr>
          <p:nvPr>
            <p:ph type="subTitle" idx="1"/>
          </p:nvPr>
        </p:nvSpPr>
        <p:spPr>
          <a:xfrm>
            <a:off x="6678336" y="4435664"/>
            <a:ext cx="4864623" cy="1360041"/>
          </a:xfrm>
        </p:spPr>
        <p:txBody>
          <a:bodyPr/>
          <a:lstStyle/>
          <a:p>
            <a:r>
              <a:rPr lang="de-DE" dirty="0">
                <a:solidFill>
                  <a:schemeClr val="tx1"/>
                </a:solidFill>
              </a:rPr>
              <a:t>The </a:t>
            </a:r>
            <a:r>
              <a:rPr lang="de-DE" dirty="0" err="1">
                <a:solidFill>
                  <a:schemeClr val="tx1"/>
                </a:solidFill>
              </a:rPr>
              <a:t>story</a:t>
            </a:r>
            <a:r>
              <a:rPr lang="de-DE" dirty="0">
                <a:solidFill>
                  <a:schemeClr val="tx1"/>
                </a:solidFill>
              </a:rPr>
              <a:t> so </a:t>
            </a:r>
            <a:r>
              <a:rPr lang="de-DE" dirty="0" err="1">
                <a:solidFill>
                  <a:schemeClr val="tx1"/>
                </a:solidFill>
              </a:rPr>
              <a:t>far</a:t>
            </a:r>
            <a:r>
              <a:rPr lang="de-DE" dirty="0">
                <a:solidFill>
                  <a:schemeClr val="tx1"/>
                </a:solidFill>
              </a:rPr>
              <a:t> (Part I)</a:t>
            </a:r>
            <a:endParaRPr lang="en-DE" dirty="0">
              <a:solidFill>
                <a:schemeClr val="tx1"/>
              </a:solidFill>
            </a:endParaRPr>
          </a:p>
        </p:txBody>
      </p:sp>
      <p:sp>
        <p:nvSpPr>
          <p:cNvPr id="4" name="Text Placeholder 3">
            <a:extLst>
              <a:ext uri="{FF2B5EF4-FFF2-40B4-BE49-F238E27FC236}">
                <a16:creationId xmlns:a16="http://schemas.microsoft.com/office/drawing/2014/main" id="{955D38A7-E61B-3C47-8495-8477CD37F2F2}"/>
              </a:ext>
            </a:extLst>
          </p:cNvPr>
          <p:cNvSpPr>
            <a:spLocks noGrp="1"/>
          </p:cNvSpPr>
          <p:nvPr>
            <p:ph type="body" sz="quarter" idx="10"/>
          </p:nvPr>
        </p:nvSpPr>
        <p:spPr>
          <a:xfrm>
            <a:off x="6680666" y="5182615"/>
            <a:ext cx="4864623" cy="180000"/>
          </a:xfrm>
        </p:spPr>
        <p:txBody>
          <a:bodyPr/>
          <a:lstStyle/>
          <a:p>
            <a:r>
              <a:rPr lang="de-DE" sz="1600" dirty="0"/>
              <a:t>York Sure-Vetter</a:t>
            </a:r>
            <a:endParaRPr lang="en-DE" sz="1600"/>
          </a:p>
        </p:txBody>
      </p:sp>
      <p:sp>
        <p:nvSpPr>
          <p:cNvPr id="5" name="Text Placeholder 4">
            <a:extLst>
              <a:ext uri="{FF2B5EF4-FFF2-40B4-BE49-F238E27FC236}">
                <a16:creationId xmlns:a16="http://schemas.microsoft.com/office/drawing/2014/main" id="{F48EA1A7-DCD8-124D-893B-B417BA31DE6B}"/>
              </a:ext>
            </a:extLst>
          </p:cNvPr>
          <p:cNvSpPr>
            <a:spLocks noGrp="1"/>
          </p:cNvSpPr>
          <p:nvPr>
            <p:ph type="body" sz="quarter" idx="11"/>
          </p:nvPr>
        </p:nvSpPr>
        <p:spPr>
          <a:xfrm>
            <a:off x="6680666" y="5421482"/>
            <a:ext cx="4864623" cy="180000"/>
          </a:xfrm>
        </p:spPr>
        <p:txBody>
          <a:bodyPr/>
          <a:lstStyle/>
          <a:p>
            <a:r>
              <a:rPr lang="de-DE" sz="1400" dirty="0"/>
              <a:t>September 22nd, 2025 @ Edinburgh</a:t>
            </a:r>
            <a:endParaRPr lang="en-DE" sz="1400"/>
          </a:p>
        </p:txBody>
      </p:sp>
    </p:spTree>
    <p:extLst>
      <p:ext uri="{BB962C8B-B14F-4D97-AF65-F5344CB8AC3E}">
        <p14:creationId xmlns:p14="http://schemas.microsoft.com/office/powerpoint/2010/main" val="3341045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727692"/>
            <a:ext cx="7218367" cy="762725"/>
          </a:xfrm>
        </p:spPr>
        <p:txBody>
          <a:bodyPr/>
          <a:lstStyle/>
          <a:p>
            <a:r>
              <a:rPr lang="de-DE" sz="4400" dirty="0"/>
              <a:t>Early AI </a:t>
            </a:r>
            <a:r>
              <a:rPr lang="de-DE" sz="4400" dirty="0" err="1"/>
              <a:t>visions</a:t>
            </a:r>
            <a:endParaRPr lang="de-DE" sz="3200" dirty="0"/>
          </a:p>
        </p:txBody>
      </p:sp>
      <p:sp>
        <p:nvSpPr>
          <p:cNvPr id="3" name="Inhaltsplatzhalter 2"/>
          <p:cNvSpPr>
            <a:spLocks noGrp="1"/>
          </p:cNvSpPr>
          <p:nvPr>
            <p:ph idx="1"/>
          </p:nvPr>
        </p:nvSpPr>
        <p:spPr/>
        <p:txBody>
          <a:bodyPr>
            <a:normAutofit/>
          </a:bodyPr>
          <a:lstStyle/>
          <a:p>
            <a:r>
              <a:rPr lang="de-DE" sz="2400" b="1" dirty="0" err="1"/>
              <a:t>Machine</a:t>
            </a:r>
            <a:r>
              <a:rPr lang="de-DE" sz="2400" b="1" dirty="0"/>
              <a:t> </a:t>
            </a:r>
            <a:r>
              <a:rPr lang="de-DE" sz="2400" b="1" dirty="0" err="1"/>
              <a:t>intelligence</a:t>
            </a:r>
            <a:r>
              <a:rPr lang="de-DE" sz="2400" b="1" dirty="0"/>
              <a:t> </a:t>
            </a:r>
            <a:r>
              <a:rPr lang="de-DE" sz="2400" b="1" dirty="0" err="1"/>
              <a:t>increases</a:t>
            </a:r>
            <a:endParaRPr lang="de-DE" sz="2400" b="1" dirty="0"/>
          </a:p>
          <a:p>
            <a:r>
              <a:rPr lang="de-DE" sz="2400" dirty="0"/>
              <a:t>Herbert Simon </a:t>
            </a:r>
            <a:r>
              <a:rPr lang="de-DE" sz="2400" dirty="0" err="1"/>
              <a:t>predicts</a:t>
            </a:r>
            <a:r>
              <a:rPr lang="de-DE" sz="2400" dirty="0"/>
              <a:t> in 1957 </a:t>
            </a:r>
            <a:r>
              <a:rPr lang="de-DE" sz="2400" dirty="0" err="1"/>
              <a:t>that</a:t>
            </a:r>
            <a:r>
              <a:rPr lang="de-DE" sz="2400" dirty="0"/>
              <a:t> a </a:t>
            </a:r>
            <a:r>
              <a:rPr lang="de-DE" sz="2400" dirty="0" err="1"/>
              <a:t>computer</a:t>
            </a:r>
            <a:r>
              <a:rPr lang="de-DE" sz="2400" dirty="0"/>
              <a:t> will </a:t>
            </a:r>
            <a:r>
              <a:rPr lang="de-DE" sz="2400" dirty="0" err="1"/>
              <a:t>be</a:t>
            </a:r>
            <a:r>
              <a:rPr lang="de-DE" sz="2400" dirty="0"/>
              <a:t> </a:t>
            </a:r>
            <a:br>
              <a:rPr lang="de-DE" sz="2400" dirty="0"/>
            </a:br>
            <a:r>
              <a:rPr lang="de-DE" sz="2400" b="1" dirty="0" err="1"/>
              <a:t>world</a:t>
            </a:r>
            <a:r>
              <a:rPr lang="de-DE" sz="2400" b="1" dirty="0"/>
              <a:t> </a:t>
            </a:r>
            <a:r>
              <a:rPr lang="de-DE" sz="2400" b="1" dirty="0" err="1"/>
              <a:t>chess</a:t>
            </a:r>
            <a:r>
              <a:rPr lang="de-DE" sz="2400" b="1" dirty="0"/>
              <a:t> </a:t>
            </a:r>
            <a:r>
              <a:rPr lang="de-DE" sz="2400" b="1" dirty="0" err="1"/>
              <a:t>champion</a:t>
            </a:r>
            <a:r>
              <a:rPr lang="de-DE" sz="2400" b="1" dirty="0"/>
              <a:t> </a:t>
            </a:r>
            <a:r>
              <a:rPr lang="de-DE" sz="2400" dirty="0"/>
              <a:t>in </a:t>
            </a:r>
            <a:r>
              <a:rPr lang="de-DE" sz="2400" dirty="0" err="1"/>
              <a:t>less</a:t>
            </a:r>
            <a:r>
              <a:rPr lang="de-DE" sz="2400" dirty="0"/>
              <a:t> </a:t>
            </a:r>
            <a:r>
              <a:rPr lang="de-DE" sz="2400" dirty="0" err="1"/>
              <a:t>than</a:t>
            </a:r>
            <a:r>
              <a:rPr lang="de-DE" sz="2400" dirty="0"/>
              <a:t> 10 </a:t>
            </a:r>
            <a:r>
              <a:rPr lang="de-DE" sz="2400" dirty="0" err="1"/>
              <a:t>years</a:t>
            </a:r>
            <a:r>
              <a:rPr lang="de-DE" sz="2400" dirty="0"/>
              <a:t>.</a:t>
            </a:r>
          </a:p>
          <a:p>
            <a:endParaRPr lang="de-DE" dirty="0"/>
          </a:p>
          <a:p>
            <a:r>
              <a:rPr lang="de-DE" sz="2400" b="1" dirty="0"/>
              <a:t>Formal </a:t>
            </a:r>
            <a:r>
              <a:rPr lang="de-DE" sz="2400" b="1" dirty="0" err="1"/>
              <a:t>knowledge</a:t>
            </a:r>
            <a:r>
              <a:rPr lang="de-DE" sz="2400" b="1" dirty="0"/>
              <a:t> </a:t>
            </a:r>
            <a:r>
              <a:rPr lang="de-DE" sz="2400" b="1" dirty="0" err="1"/>
              <a:t>increases</a:t>
            </a:r>
            <a:endParaRPr lang="de-DE" sz="2400" b="1" dirty="0"/>
          </a:p>
          <a:p>
            <a:r>
              <a:rPr lang="de-DE" sz="2400" dirty="0"/>
              <a:t>John McCarthy </a:t>
            </a:r>
            <a:r>
              <a:rPr lang="de-DE" sz="2400" dirty="0" err="1"/>
              <a:t>proposes</a:t>
            </a:r>
            <a:r>
              <a:rPr lang="de-DE" sz="2400" dirty="0"/>
              <a:t> in 1958 </a:t>
            </a:r>
            <a:r>
              <a:rPr lang="de-DE" sz="2400" dirty="0" err="1"/>
              <a:t>to</a:t>
            </a:r>
            <a:r>
              <a:rPr lang="de-DE" sz="2400" dirty="0"/>
              <a:t> </a:t>
            </a:r>
            <a:r>
              <a:rPr lang="de-DE" sz="2400" dirty="0" err="1"/>
              <a:t>transform</a:t>
            </a:r>
            <a:r>
              <a:rPr lang="de-DE" sz="2400" dirty="0"/>
              <a:t> </a:t>
            </a:r>
            <a:r>
              <a:rPr lang="de-DE" sz="2400" dirty="0" err="1"/>
              <a:t>the</a:t>
            </a:r>
            <a:r>
              <a:rPr lang="de-DE" sz="2400" dirty="0"/>
              <a:t> </a:t>
            </a:r>
            <a:br>
              <a:rPr lang="de-DE" sz="2400" dirty="0"/>
            </a:br>
            <a:r>
              <a:rPr lang="de-DE" sz="2400" b="1" dirty="0" err="1"/>
              <a:t>complete</a:t>
            </a:r>
            <a:r>
              <a:rPr lang="de-DE" sz="2400" b="1" dirty="0"/>
              <a:t> </a:t>
            </a:r>
            <a:r>
              <a:rPr lang="de-DE" sz="2400" b="1" dirty="0" err="1"/>
              <a:t>knowledge</a:t>
            </a:r>
            <a:r>
              <a:rPr lang="de-DE" sz="2400" b="1" dirty="0"/>
              <a:t> </a:t>
            </a:r>
            <a:r>
              <a:rPr lang="de-DE" sz="2400" b="1" dirty="0" err="1"/>
              <a:t>of</a:t>
            </a:r>
            <a:r>
              <a:rPr lang="de-DE" sz="2400" b="1" dirty="0"/>
              <a:t> </a:t>
            </a:r>
            <a:r>
              <a:rPr lang="de-DE" sz="2400" b="1" dirty="0" err="1"/>
              <a:t>humankind</a:t>
            </a:r>
            <a:r>
              <a:rPr lang="de-DE" sz="2400" b="1" dirty="0"/>
              <a:t> </a:t>
            </a:r>
            <a:r>
              <a:rPr lang="de-DE" sz="2400" dirty="0"/>
              <a:t>in first-order </a:t>
            </a:r>
            <a:r>
              <a:rPr lang="de-DE" sz="2400" dirty="0" err="1"/>
              <a:t>logic</a:t>
            </a:r>
            <a:r>
              <a:rPr lang="de-DE" sz="2400" dirty="0"/>
              <a:t>.</a:t>
            </a:r>
          </a:p>
          <a:p>
            <a:endParaRPr lang="de-DE" dirty="0"/>
          </a:p>
          <a:p>
            <a:endParaRPr lang="de-DE" dirty="0"/>
          </a:p>
          <a:p>
            <a:endParaRPr lang="de-DE" dirty="0"/>
          </a:p>
          <a:p>
            <a:endParaRPr lang="de-DE" dirty="0"/>
          </a:p>
        </p:txBody>
      </p:sp>
      <p:sp>
        <p:nvSpPr>
          <p:cNvPr id="4" name="Fußzeilenplatzhalter 3"/>
          <p:cNvSpPr>
            <a:spLocks noGrp="1"/>
          </p:cNvSpPr>
          <p:nvPr>
            <p:ph type="ftr" sz="quarter" idx="11"/>
          </p:nvPr>
        </p:nvSpPr>
        <p:spPr/>
        <p:txBody>
          <a:bodyPr/>
          <a:lstStyle/>
          <a:p>
            <a:r>
              <a:rPr lang="de-DE"/>
              <a:t>Nationale Forschungsdateninfrastruktur (NFDI) e.V.</a:t>
            </a:r>
            <a:endParaRPr lang="de-DE" dirty="0"/>
          </a:p>
        </p:txBody>
      </p:sp>
      <p:sp>
        <p:nvSpPr>
          <p:cNvPr id="5" name="Foliennummernplatzhalter 4">
            <a:extLst>
              <a:ext uri="{FF2B5EF4-FFF2-40B4-BE49-F238E27FC236}">
                <a16:creationId xmlns:a16="http://schemas.microsoft.com/office/drawing/2014/main" id="{3465D2FA-D52A-1819-935F-1D0A4D2146E0}"/>
              </a:ext>
            </a:extLst>
          </p:cNvPr>
          <p:cNvSpPr>
            <a:spLocks noGrp="1"/>
          </p:cNvSpPr>
          <p:nvPr>
            <p:ph type="sldNum" sz="quarter" idx="12"/>
          </p:nvPr>
        </p:nvSpPr>
        <p:spPr/>
        <p:txBody>
          <a:bodyPr/>
          <a:lstStyle/>
          <a:p>
            <a:fld id="{59D4D77F-9D33-46B7-B0E6-0F7E01ACA44C}" type="slidenum">
              <a:rPr lang="de-DE" smtClean="0"/>
              <a:t>10</a:t>
            </a:fld>
            <a:endParaRPr lang="de-DE"/>
          </a:p>
        </p:txBody>
      </p:sp>
    </p:spTree>
    <p:extLst>
      <p:ext uri="{BB962C8B-B14F-4D97-AF65-F5344CB8AC3E}">
        <p14:creationId xmlns:p14="http://schemas.microsoft.com/office/powerpoint/2010/main" val="181337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Vision: </a:t>
            </a:r>
            <a:r>
              <a:rPr lang="de-DE" dirty="0" err="1"/>
              <a:t>machine</a:t>
            </a:r>
            <a:r>
              <a:rPr lang="de-DE" dirty="0"/>
              <a:t> </a:t>
            </a:r>
            <a:r>
              <a:rPr lang="de-DE" dirty="0" err="1"/>
              <a:t>intelligence</a:t>
            </a:r>
            <a:r>
              <a:rPr lang="de-DE" dirty="0"/>
              <a:t> </a:t>
            </a:r>
            <a:r>
              <a:rPr lang="de-DE" dirty="0" err="1"/>
              <a:t>increases</a:t>
            </a:r>
            <a:endParaRPr lang="de-DE" dirty="0"/>
          </a:p>
        </p:txBody>
      </p:sp>
      <p:sp>
        <p:nvSpPr>
          <p:cNvPr id="3" name="Inhaltsplatzhalter 2"/>
          <p:cNvSpPr>
            <a:spLocks noGrp="1"/>
          </p:cNvSpPr>
          <p:nvPr>
            <p:ph idx="1"/>
          </p:nvPr>
        </p:nvSpPr>
        <p:spPr/>
        <p:txBody>
          <a:bodyPr/>
          <a:lstStyle/>
          <a:p>
            <a:r>
              <a:rPr lang="de-DE" sz="2400" dirty="0"/>
              <a:t>Herbert Simon </a:t>
            </a:r>
            <a:r>
              <a:rPr lang="de-DE" sz="2400" dirty="0" err="1"/>
              <a:t>predicts</a:t>
            </a:r>
            <a:r>
              <a:rPr lang="de-DE" sz="2400" dirty="0"/>
              <a:t> in 1957 </a:t>
            </a:r>
            <a:r>
              <a:rPr lang="de-DE" sz="2400" dirty="0" err="1"/>
              <a:t>that</a:t>
            </a:r>
            <a:r>
              <a:rPr lang="de-DE" sz="2400" dirty="0"/>
              <a:t> a </a:t>
            </a:r>
            <a:r>
              <a:rPr lang="de-DE" sz="2400" dirty="0" err="1"/>
              <a:t>computer</a:t>
            </a:r>
            <a:r>
              <a:rPr lang="de-DE" sz="2400" dirty="0"/>
              <a:t> will </a:t>
            </a:r>
            <a:r>
              <a:rPr lang="de-DE" sz="2400" dirty="0" err="1"/>
              <a:t>be</a:t>
            </a:r>
            <a:r>
              <a:rPr lang="de-DE" sz="2400" dirty="0"/>
              <a:t> </a:t>
            </a:r>
            <a:br>
              <a:rPr lang="de-DE" sz="2400" dirty="0"/>
            </a:br>
            <a:r>
              <a:rPr lang="de-DE" sz="2400" b="1" dirty="0" err="1"/>
              <a:t>world</a:t>
            </a:r>
            <a:r>
              <a:rPr lang="de-DE" sz="2400" b="1" dirty="0"/>
              <a:t> </a:t>
            </a:r>
            <a:r>
              <a:rPr lang="de-DE" sz="2400" b="1" dirty="0" err="1"/>
              <a:t>chess</a:t>
            </a:r>
            <a:r>
              <a:rPr lang="de-DE" sz="2400" b="1" dirty="0"/>
              <a:t> </a:t>
            </a:r>
            <a:r>
              <a:rPr lang="de-DE" sz="2400" b="1" dirty="0" err="1"/>
              <a:t>champion</a:t>
            </a:r>
            <a:r>
              <a:rPr lang="de-DE" sz="2400" b="1" dirty="0"/>
              <a:t> </a:t>
            </a:r>
            <a:r>
              <a:rPr lang="de-DE" sz="2400" dirty="0"/>
              <a:t>in </a:t>
            </a:r>
            <a:r>
              <a:rPr lang="de-DE" sz="2400" dirty="0" err="1"/>
              <a:t>less</a:t>
            </a:r>
            <a:r>
              <a:rPr lang="de-DE" sz="2400" dirty="0"/>
              <a:t> </a:t>
            </a:r>
            <a:r>
              <a:rPr lang="de-DE" sz="2400" dirty="0" err="1"/>
              <a:t>than</a:t>
            </a:r>
            <a:r>
              <a:rPr lang="de-DE" sz="2400" dirty="0"/>
              <a:t> 10 </a:t>
            </a:r>
            <a:r>
              <a:rPr lang="de-DE" sz="2400" dirty="0" err="1"/>
              <a:t>years</a:t>
            </a:r>
            <a:r>
              <a:rPr lang="de-DE" sz="2400" dirty="0"/>
              <a:t>.</a:t>
            </a:r>
            <a:endParaRPr lang="de-DE" dirty="0"/>
          </a:p>
          <a:p>
            <a:r>
              <a:rPr lang="de-DE" dirty="0"/>
              <a:t>+40 </a:t>
            </a:r>
            <a:r>
              <a:rPr lang="de-DE" dirty="0" err="1"/>
              <a:t>years</a:t>
            </a:r>
            <a:r>
              <a:rPr lang="de-DE" dirty="0"/>
              <a:t> (1997): </a:t>
            </a:r>
            <a:br>
              <a:rPr lang="de-DE" dirty="0"/>
            </a:br>
            <a:r>
              <a:rPr lang="de-DE" dirty="0"/>
              <a:t>IBM </a:t>
            </a:r>
            <a:r>
              <a:rPr lang="de-DE" dirty="0" err="1"/>
              <a:t>Deep</a:t>
            </a:r>
            <a:r>
              <a:rPr lang="de-DE" dirty="0"/>
              <a:t> Blue </a:t>
            </a:r>
            <a:r>
              <a:rPr lang="de-DE" dirty="0" err="1"/>
              <a:t>becomes</a:t>
            </a:r>
            <a:r>
              <a:rPr lang="de-DE" dirty="0"/>
              <a:t> </a:t>
            </a:r>
            <a:br>
              <a:rPr lang="de-DE" dirty="0"/>
            </a:br>
            <a:r>
              <a:rPr lang="de-DE" b="1" dirty="0" err="1"/>
              <a:t>Chess</a:t>
            </a:r>
            <a:r>
              <a:rPr lang="de-DE" b="1" dirty="0"/>
              <a:t> </a:t>
            </a:r>
            <a:r>
              <a:rPr lang="de-DE" dirty="0" err="1"/>
              <a:t>champion</a:t>
            </a:r>
            <a:endParaRPr lang="de-DE" dirty="0"/>
          </a:p>
          <a:p>
            <a:endParaRPr lang="de-DE" dirty="0"/>
          </a:p>
        </p:txBody>
      </p:sp>
      <p:sp>
        <p:nvSpPr>
          <p:cNvPr id="4" name="Fußzeilenplatzhalter 3"/>
          <p:cNvSpPr>
            <a:spLocks noGrp="1"/>
          </p:cNvSpPr>
          <p:nvPr>
            <p:ph type="ftr" sz="quarter" idx="11"/>
          </p:nvPr>
        </p:nvSpPr>
        <p:spPr/>
        <p:txBody>
          <a:bodyPr/>
          <a:lstStyle/>
          <a:p>
            <a:r>
              <a:rPr lang="de-DE"/>
              <a:t>Nationale Forschungsdateninfrastruktur (NFDI) e.V.</a:t>
            </a:r>
            <a:endParaRPr lang="de-DE" dirty="0"/>
          </a:p>
        </p:txBody>
      </p:sp>
      <p:sp>
        <p:nvSpPr>
          <p:cNvPr id="5" name="Textplatzhalter 4">
            <a:extLst>
              <a:ext uri="{FF2B5EF4-FFF2-40B4-BE49-F238E27FC236}">
                <a16:creationId xmlns:a16="http://schemas.microsoft.com/office/drawing/2014/main" id="{1FCB0751-5D9A-8846-A435-4CF8039D8D6D}"/>
              </a:ext>
            </a:extLst>
          </p:cNvPr>
          <p:cNvSpPr>
            <a:spLocks noGrp="1"/>
          </p:cNvSpPr>
          <p:nvPr>
            <p:ph type="body" sz="quarter" idx="14"/>
          </p:nvPr>
        </p:nvSpPr>
        <p:spPr/>
        <p:txBody>
          <a:bodyPr/>
          <a:lstStyle/>
          <a:p>
            <a:endParaRPr lang="de-DE"/>
          </a:p>
        </p:txBody>
      </p:sp>
      <p:pic>
        <p:nvPicPr>
          <p:cNvPr id="4102" name="Picture 6" descr="https://s14-eu5.ixquick.com/cgi-bin/serveimage?url=http:%2F%2Fblogs-images.forbes.com%2Fdavidewalt%2Ffiles%2F2011%2F08%2Fkasparov-deep-blue-game-6-1997.jpg&amp;sp=9cd80d84d69bc959012852f82889cf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329" y="2634588"/>
            <a:ext cx="4553385" cy="33146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672F1558-E9F3-8143-866F-12CDFB9126B8}"/>
              </a:ext>
            </a:extLst>
          </p:cNvPr>
          <p:cNvSpPr txBox="1"/>
          <p:nvPr/>
        </p:nvSpPr>
        <p:spPr>
          <a:xfrm>
            <a:off x="4986222" y="5984457"/>
            <a:ext cx="6019597" cy="369332"/>
          </a:xfrm>
          <a:prstGeom prst="rect">
            <a:avLst/>
          </a:prstGeom>
          <a:noFill/>
        </p:spPr>
        <p:txBody>
          <a:bodyPr wrap="none" rtlCol="0">
            <a:spAutoFit/>
          </a:bodyPr>
          <a:lstStyle/>
          <a:p>
            <a:r>
              <a:rPr lang="de-DE" dirty="0"/>
              <a:t>The </a:t>
            </a:r>
            <a:r>
              <a:rPr lang="de-DE" dirty="0" err="1"/>
              <a:t>story</a:t>
            </a:r>
            <a:r>
              <a:rPr lang="de-DE" dirty="0"/>
              <a:t>: </a:t>
            </a:r>
            <a:r>
              <a:rPr lang="de-DE" sz="900" dirty="0">
                <a:hlinkClick r:id="rId4"/>
              </a:rPr>
              <a:t>https://fivethirtyeight.com/features/the-man-vs-the-machine-fivethirtyeight-films-signals/</a:t>
            </a:r>
            <a:r>
              <a:rPr lang="de-DE" sz="900" dirty="0"/>
              <a:t> </a:t>
            </a:r>
            <a:endParaRPr lang="de-DE" dirty="0"/>
          </a:p>
        </p:txBody>
      </p:sp>
      <p:sp>
        <p:nvSpPr>
          <p:cNvPr id="7" name="Foliennummernplatzhalter 6">
            <a:extLst>
              <a:ext uri="{FF2B5EF4-FFF2-40B4-BE49-F238E27FC236}">
                <a16:creationId xmlns:a16="http://schemas.microsoft.com/office/drawing/2014/main" id="{7C85BBD9-F571-2A7F-57EF-F87691CE5BE4}"/>
              </a:ext>
            </a:extLst>
          </p:cNvPr>
          <p:cNvSpPr>
            <a:spLocks noGrp="1"/>
          </p:cNvSpPr>
          <p:nvPr>
            <p:ph type="sldNum" sz="quarter" idx="12"/>
          </p:nvPr>
        </p:nvSpPr>
        <p:spPr/>
        <p:txBody>
          <a:bodyPr/>
          <a:lstStyle/>
          <a:p>
            <a:fld id="{59D4D77F-9D33-46B7-B0E6-0F7E01ACA44C}" type="slidenum">
              <a:rPr lang="de-DE" smtClean="0"/>
              <a:t>11</a:t>
            </a:fld>
            <a:endParaRPr lang="de-DE"/>
          </a:p>
        </p:txBody>
      </p:sp>
    </p:spTree>
    <p:extLst>
      <p:ext uri="{BB962C8B-B14F-4D97-AF65-F5344CB8AC3E}">
        <p14:creationId xmlns:p14="http://schemas.microsoft.com/office/powerpoint/2010/main" val="3476287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Vision: </a:t>
            </a:r>
            <a:r>
              <a:rPr lang="de-DE" dirty="0" err="1"/>
              <a:t>machine</a:t>
            </a:r>
            <a:r>
              <a:rPr lang="de-DE" dirty="0"/>
              <a:t> </a:t>
            </a:r>
            <a:r>
              <a:rPr lang="de-DE" dirty="0" err="1"/>
              <a:t>intelligence</a:t>
            </a:r>
            <a:r>
              <a:rPr lang="de-DE" dirty="0"/>
              <a:t> </a:t>
            </a:r>
            <a:r>
              <a:rPr lang="de-DE" dirty="0" err="1"/>
              <a:t>increases</a:t>
            </a:r>
            <a:endParaRPr lang="de-DE" dirty="0"/>
          </a:p>
        </p:txBody>
      </p:sp>
      <p:sp>
        <p:nvSpPr>
          <p:cNvPr id="3" name="Inhaltsplatzhalter 2"/>
          <p:cNvSpPr>
            <a:spLocks noGrp="1"/>
          </p:cNvSpPr>
          <p:nvPr>
            <p:ph idx="1"/>
          </p:nvPr>
        </p:nvSpPr>
        <p:spPr/>
        <p:txBody>
          <a:bodyPr/>
          <a:lstStyle/>
          <a:p>
            <a:r>
              <a:rPr lang="de-DE" sz="2400" dirty="0"/>
              <a:t>Herbert Simon </a:t>
            </a:r>
            <a:r>
              <a:rPr lang="de-DE" sz="2400" dirty="0" err="1"/>
              <a:t>predicts</a:t>
            </a:r>
            <a:r>
              <a:rPr lang="de-DE" sz="2400" dirty="0"/>
              <a:t> in 1957 </a:t>
            </a:r>
            <a:r>
              <a:rPr lang="de-DE" sz="2400" dirty="0" err="1"/>
              <a:t>that</a:t>
            </a:r>
            <a:r>
              <a:rPr lang="de-DE" sz="2400" dirty="0"/>
              <a:t> a </a:t>
            </a:r>
            <a:r>
              <a:rPr lang="de-DE" sz="2400" dirty="0" err="1"/>
              <a:t>computer</a:t>
            </a:r>
            <a:r>
              <a:rPr lang="de-DE" sz="2400" dirty="0"/>
              <a:t> will </a:t>
            </a:r>
            <a:r>
              <a:rPr lang="de-DE" sz="2400" dirty="0" err="1"/>
              <a:t>be</a:t>
            </a:r>
            <a:r>
              <a:rPr lang="de-DE" sz="2400" dirty="0"/>
              <a:t> </a:t>
            </a:r>
            <a:br>
              <a:rPr lang="de-DE" sz="2400" dirty="0"/>
            </a:br>
            <a:r>
              <a:rPr lang="de-DE" sz="2400" b="1" dirty="0" err="1"/>
              <a:t>world</a:t>
            </a:r>
            <a:r>
              <a:rPr lang="de-DE" sz="2400" b="1" dirty="0"/>
              <a:t> </a:t>
            </a:r>
            <a:r>
              <a:rPr lang="de-DE" sz="2400" b="1" dirty="0" err="1"/>
              <a:t>chess</a:t>
            </a:r>
            <a:r>
              <a:rPr lang="de-DE" sz="2400" b="1" dirty="0"/>
              <a:t> </a:t>
            </a:r>
            <a:r>
              <a:rPr lang="de-DE" sz="2400" b="1" dirty="0" err="1"/>
              <a:t>champion</a:t>
            </a:r>
            <a:r>
              <a:rPr lang="de-DE" sz="2400" b="1" dirty="0"/>
              <a:t> </a:t>
            </a:r>
            <a:r>
              <a:rPr lang="de-DE" sz="2400" dirty="0"/>
              <a:t>in </a:t>
            </a:r>
            <a:r>
              <a:rPr lang="de-DE" sz="2400" dirty="0" err="1"/>
              <a:t>less</a:t>
            </a:r>
            <a:r>
              <a:rPr lang="de-DE" sz="2400" dirty="0"/>
              <a:t> </a:t>
            </a:r>
            <a:r>
              <a:rPr lang="de-DE" sz="2400" dirty="0" err="1"/>
              <a:t>than</a:t>
            </a:r>
            <a:r>
              <a:rPr lang="de-DE" sz="2400" dirty="0"/>
              <a:t> 10 </a:t>
            </a:r>
            <a:r>
              <a:rPr lang="de-DE" sz="2400" dirty="0" err="1"/>
              <a:t>years</a:t>
            </a:r>
            <a:r>
              <a:rPr lang="de-DE" sz="2400" dirty="0"/>
              <a:t>.</a:t>
            </a:r>
            <a:endParaRPr lang="de-DE" dirty="0"/>
          </a:p>
          <a:p>
            <a:r>
              <a:rPr lang="de-DE" dirty="0">
                <a:solidFill>
                  <a:schemeClr val="tx1">
                    <a:lumMod val="50000"/>
                    <a:lumOff val="50000"/>
                  </a:schemeClr>
                </a:solidFill>
              </a:rPr>
              <a:t>+40 </a:t>
            </a:r>
            <a:r>
              <a:rPr lang="de-DE" dirty="0" err="1">
                <a:solidFill>
                  <a:schemeClr val="tx1">
                    <a:lumMod val="50000"/>
                    <a:lumOff val="50000"/>
                  </a:schemeClr>
                </a:solidFill>
              </a:rPr>
              <a:t>years</a:t>
            </a:r>
            <a:r>
              <a:rPr lang="de-DE" dirty="0">
                <a:solidFill>
                  <a:schemeClr val="tx1">
                    <a:lumMod val="50000"/>
                    <a:lumOff val="50000"/>
                  </a:schemeClr>
                </a:solidFill>
              </a:rPr>
              <a:t> (1997): </a:t>
            </a:r>
            <a:br>
              <a:rPr lang="de-DE" dirty="0">
                <a:solidFill>
                  <a:schemeClr val="tx1">
                    <a:lumMod val="50000"/>
                    <a:lumOff val="50000"/>
                  </a:schemeClr>
                </a:solidFill>
              </a:rPr>
            </a:br>
            <a:r>
              <a:rPr lang="de-DE" dirty="0">
                <a:solidFill>
                  <a:schemeClr val="tx1">
                    <a:lumMod val="50000"/>
                    <a:lumOff val="50000"/>
                  </a:schemeClr>
                </a:solidFill>
              </a:rPr>
              <a:t>IBM </a:t>
            </a:r>
            <a:r>
              <a:rPr lang="de-DE" dirty="0" err="1">
                <a:solidFill>
                  <a:schemeClr val="tx1">
                    <a:lumMod val="50000"/>
                    <a:lumOff val="50000"/>
                  </a:schemeClr>
                </a:solidFill>
              </a:rPr>
              <a:t>Deep</a:t>
            </a:r>
            <a:r>
              <a:rPr lang="de-DE" dirty="0">
                <a:solidFill>
                  <a:schemeClr val="tx1">
                    <a:lumMod val="50000"/>
                    <a:lumOff val="50000"/>
                  </a:schemeClr>
                </a:solidFill>
              </a:rPr>
              <a:t> Blue </a:t>
            </a:r>
            <a:r>
              <a:rPr lang="de-DE" dirty="0" err="1">
                <a:solidFill>
                  <a:schemeClr val="tx1">
                    <a:lumMod val="50000"/>
                    <a:lumOff val="50000"/>
                  </a:schemeClr>
                </a:solidFill>
              </a:rPr>
              <a:t>becomes</a:t>
            </a:r>
            <a:r>
              <a:rPr lang="de-DE" dirty="0">
                <a:solidFill>
                  <a:schemeClr val="tx1">
                    <a:lumMod val="50000"/>
                    <a:lumOff val="50000"/>
                  </a:schemeClr>
                </a:solidFill>
              </a:rPr>
              <a:t> </a:t>
            </a:r>
            <a:br>
              <a:rPr lang="de-DE" dirty="0">
                <a:solidFill>
                  <a:schemeClr val="tx1">
                    <a:lumMod val="50000"/>
                    <a:lumOff val="50000"/>
                  </a:schemeClr>
                </a:solidFill>
              </a:rPr>
            </a:br>
            <a:r>
              <a:rPr lang="de-DE" b="1" dirty="0" err="1">
                <a:solidFill>
                  <a:schemeClr val="tx1">
                    <a:lumMod val="50000"/>
                    <a:lumOff val="50000"/>
                  </a:schemeClr>
                </a:solidFill>
              </a:rPr>
              <a:t>Chess</a:t>
            </a:r>
            <a:r>
              <a:rPr lang="de-DE" b="1" dirty="0">
                <a:solidFill>
                  <a:schemeClr val="tx1">
                    <a:lumMod val="50000"/>
                    <a:lumOff val="50000"/>
                  </a:schemeClr>
                </a:solidFill>
              </a:rPr>
              <a:t> </a:t>
            </a:r>
            <a:r>
              <a:rPr lang="de-DE" dirty="0" err="1">
                <a:solidFill>
                  <a:schemeClr val="tx1">
                    <a:lumMod val="50000"/>
                    <a:lumOff val="50000"/>
                  </a:schemeClr>
                </a:solidFill>
              </a:rPr>
              <a:t>champion</a:t>
            </a:r>
            <a:endParaRPr lang="de-DE" dirty="0">
              <a:solidFill>
                <a:schemeClr val="tx1">
                  <a:lumMod val="50000"/>
                  <a:lumOff val="50000"/>
                </a:schemeClr>
              </a:solidFill>
            </a:endParaRPr>
          </a:p>
          <a:p>
            <a:r>
              <a:rPr lang="de-DE" dirty="0"/>
              <a:t>+14 </a:t>
            </a:r>
            <a:r>
              <a:rPr lang="de-DE" dirty="0" err="1"/>
              <a:t>years</a:t>
            </a:r>
            <a:r>
              <a:rPr lang="de-DE" dirty="0"/>
              <a:t> (2011): </a:t>
            </a:r>
            <a:br>
              <a:rPr lang="de-DE" dirty="0"/>
            </a:br>
            <a:r>
              <a:rPr lang="de-DE" dirty="0"/>
              <a:t>IBM Watson </a:t>
            </a:r>
            <a:r>
              <a:rPr lang="de-DE" dirty="0" err="1"/>
              <a:t>becomes</a:t>
            </a:r>
            <a:r>
              <a:rPr lang="de-DE" dirty="0"/>
              <a:t> </a:t>
            </a:r>
            <a:br>
              <a:rPr lang="de-DE" dirty="0"/>
            </a:br>
            <a:r>
              <a:rPr lang="de-DE" b="1" dirty="0" err="1"/>
              <a:t>Jeopardy</a:t>
            </a:r>
            <a:r>
              <a:rPr lang="de-DE" b="1" dirty="0"/>
              <a:t> </a:t>
            </a:r>
            <a:r>
              <a:rPr lang="de-DE" dirty="0" err="1"/>
              <a:t>champion</a:t>
            </a:r>
            <a:endParaRPr lang="de-DE" dirty="0"/>
          </a:p>
          <a:p>
            <a:endParaRPr lang="de-DE" dirty="0"/>
          </a:p>
          <a:p>
            <a:endParaRPr lang="de-DE" dirty="0"/>
          </a:p>
          <a:p>
            <a:endParaRPr lang="de-DE" dirty="0"/>
          </a:p>
        </p:txBody>
      </p:sp>
      <p:sp>
        <p:nvSpPr>
          <p:cNvPr id="4" name="Fußzeilenplatzhalter 3"/>
          <p:cNvSpPr>
            <a:spLocks noGrp="1"/>
          </p:cNvSpPr>
          <p:nvPr>
            <p:ph type="ftr" sz="quarter" idx="11"/>
          </p:nvPr>
        </p:nvSpPr>
        <p:spPr/>
        <p:txBody>
          <a:bodyPr/>
          <a:lstStyle/>
          <a:p>
            <a:r>
              <a:rPr lang="de-DE"/>
              <a:t>Nationale Forschungsdateninfrastruktur (NFDI) e.V.</a:t>
            </a:r>
            <a:endParaRPr lang="de-DE" dirty="0"/>
          </a:p>
        </p:txBody>
      </p:sp>
      <p:sp>
        <p:nvSpPr>
          <p:cNvPr id="5" name="Textplatzhalter 4">
            <a:extLst>
              <a:ext uri="{FF2B5EF4-FFF2-40B4-BE49-F238E27FC236}">
                <a16:creationId xmlns:a16="http://schemas.microsoft.com/office/drawing/2014/main" id="{7C2FE9FB-07F8-CC42-8028-2D7B38F21B76}"/>
              </a:ext>
            </a:extLst>
          </p:cNvPr>
          <p:cNvSpPr>
            <a:spLocks noGrp="1"/>
          </p:cNvSpPr>
          <p:nvPr>
            <p:ph type="body" sz="quarter" idx="14"/>
          </p:nvPr>
        </p:nvSpPr>
        <p:spPr/>
        <p:txBody>
          <a:bodyPr/>
          <a:lstStyle/>
          <a:p>
            <a:endParaRPr lang="de-DE"/>
          </a:p>
        </p:txBody>
      </p:sp>
      <p:pic>
        <p:nvPicPr>
          <p:cNvPr id="7170" name="Picture 2" descr="https://upload.wikimedia.org/wikipedia/en/9/9b/Watson_Jeopar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113" y="3429000"/>
            <a:ext cx="4124325" cy="23145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E3008B74-E7BE-0F48-AAD3-83E5BBCA4987}"/>
              </a:ext>
            </a:extLst>
          </p:cNvPr>
          <p:cNvSpPr txBox="1"/>
          <p:nvPr/>
        </p:nvSpPr>
        <p:spPr>
          <a:xfrm>
            <a:off x="3899566" y="5760976"/>
            <a:ext cx="6992620" cy="369332"/>
          </a:xfrm>
          <a:prstGeom prst="rect">
            <a:avLst/>
          </a:prstGeom>
          <a:noFill/>
        </p:spPr>
        <p:txBody>
          <a:bodyPr wrap="none" rtlCol="0">
            <a:spAutoFit/>
          </a:bodyPr>
          <a:lstStyle/>
          <a:p>
            <a:r>
              <a:rPr lang="de-DE" dirty="0"/>
              <a:t>The </a:t>
            </a:r>
            <a:r>
              <a:rPr lang="de-DE" dirty="0" err="1"/>
              <a:t>story</a:t>
            </a:r>
            <a:r>
              <a:rPr lang="de-DE" dirty="0"/>
              <a:t>: </a:t>
            </a:r>
            <a:r>
              <a:rPr lang="de-DE" sz="1400" dirty="0">
                <a:hlinkClick r:id="rId4"/>
              </a:rPr>
              <a:t>https://www.nytimes.com/2011/02/17/science/17jeopardy-watson.html</a:t>
            </a:r>
            <a:r>
              <a:rPr lang="de-DE" sz="1400" dirty="0"/>
              <a:t> </a:t>
            </a:r>
          </a:p>
        </p:txBody>
      </p:sp>
      <p:sp>
        <p:nvSpPr>
          <p:cNvPr id="7" name="Foliennummernplatzhalter 6">
            <a:extLst>
              <a:ext uri="{FF2B5EF4-FFF2-40B4-BE49-F238E27FC236}">
                <a16:creationId xmlns:a16="http://schemas.microsoft.com/office/drawing/2014/main" id="{CC55C07A-E93F-73D0-4687-DE2F5E570CBA}"/>
              </a:ext>
            </a:extLst>
          </p:cNvPr>
          <p:cNvSpPr>
            <a:spLocks noGrp="1"/>
          </p:cNvSpPr>
          <p:nvPr>
            <p:ph type="sldNum" sz="quarter" idx="12"/>
          </p:nvPr>
        </p:nvSpPr>
        <p:spPr/>
        <p:txBody>
          <a:bodyPr/>
          <a:lstStyle/>
          <a:p>
            <a:fld id="{59D4D77F-9D33-46B7-B0E6-0F7E01ACA44C}" type="slidenum">
              <a:rPr lang="de-DE" smtClean="0"/>
              <a:t>12</a:t>
            </a:fld>
            <a:endParaRPr lang="de-DE"/>
          </a:p>
        </p:txBody>
      </p:sp>
    </p:spTree>
    <p:extLst>
      <p:ext uri="{BB962C8B-B14F-4D97-AF65-F5344CB8AC3E}">
        <p14:creationId xmlns:p14="http://schemas.microsoft.com/office/powerpoint/2010/main" val="537063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Vision: </a:t>
            </a:r>
            <a:r>
              <a:rPr lang="de-DE" dirty="0" err="1"/>
              <a:t>machine</a:t>
            </a:r>
            <a:r>
              <a:rPr lang="de-DE" dirty="0"/>
              <a:t> </a:t>
            </a:r>
            <a:r>
              <a:rPr lang="de-DE" dirty="0" err="1"/>
              <a:t>intelligence</a:t>
            </a:r>
            <a:r>
              <a:rPr lang="de-DE" dirty="0"/>
              <a:t> </a:t>
            </a:r>
            <a:r>
              <a:rPr lang="de-DE" dirty="0" err="1"/>
              <a:t>increases</a:t>
            </a:r>
            <a:endParaRPr lang="de-DE" dirty="0"/>
          </a:p>
        </p:txBody>
      </p:sp>
      <p:sp>
        <p:nvSpPr>
          <p:cNvPr id="3" name="Inhaltsplatzhalter 2"/>
          <p:cNvSpPr>
            <a:spLocks noGrp="1"/>
          </p:cNvSpPr>
          <p:nvPr>
            <p:ph idx="1"/>
          </p:nvPr>
        </p:nvSpPr>
        <p:spPr/>
        <p:txBody>
          <a:bodyPr>
            <a:normAutofit/>
          </a:bodyPr>
          <a:lstStyle/>
          <a:p>
            <a:r>
              <a:rPr lang="de-DE" sz="2400" dirty="0"/>
              <a:t>Herbert Simon </a:t>
            </a:r>
            <a:r>
              <a:rPr lang="de-DE" sz="2400" dirty="0" err="1"/>
              <a:t>predicts</a:t>
            </a:r>
            <a:r>
              <a:rPr lang="de-DE" sz="2400" dirty="0"/>
              <a:t> in 1957 </a:t>
            </a:r>
            <a:r>
              <a:rPr lang="de-DE" sz="2400" dirty="0" err="1"/>
              <a:t>that</a:t>
            </a:r>
            <a:r>
              <a:rPr lang="de-DE" sz="2400" dirty="0"/>
              <a:t> a </a:t>
            </a:r>
            <a:r>
              <a:rPr lang="de-DE" sz="2400" dirty="0" err="1"/>
              <a:t>computer</a:t>
            </a:r>
            <a:r>
              <a:rPr lang="de-DE" sz="2400" dirty="0"/>
              <a:t> will </a:t>
            </a:r>
            <a:r>
              <a:rPr lang="de-DE" sz="2400" dirty="0" err="1"/>
              <a:t>be</a:t>
            </a:r>
            <a:r>
              <a:rPr lang="de-DE" sz="2400" dirty="0"/>
              <a:t> </a:t>
            </a:r>
            <a:br>
              <a:rPr lang="de-DE" sz="2400" dirty="0"/>
            </a:br>
            <a:r>
              <a:rPr lang="de-DE" sz="2400" b="1" dirty="0" err="1"/>
              <a:t>world</a:t>
            </a:r>
            <a:r>
              <a:rPr lang="de-DE" sz="2400" b="1" dirty="0"/>
              <a:t> </a:t>
            </a:r>
            <a:r>
              <a:rPr lang="de-DE" sz="2400" b="1" dirty="0" err="1"/>
              <a:t>chess</a:t>
            </a:r>
            <a:r>
              <a:rPr lang="de-DE" sz="2400" b="1" dirty="0"/>
              <a:t> </a:t>
            </a:r>
            <a:r>
              <a:rPr lang="de-DE" sz="2400" b="1" dirty="0" err="1"/>
              <a:t>champion</a:t>
            </a:r>
            <a:r>
              <a:rPr lang="de-DE" sz="2400" b="1" dirty="0"/>
              <a:t> </a:t>
            </a:r>
            <a:r>
              <a:rPr lang="de-DE" sz="2400" dirty="0"/>
              <a:t>in </a:t>
            </a:r>
            <a:r>
              <a:rPr lang="de-DE" sz="2400" dirty="0" err="1"/>
              <a:t>less</a:t>
            </a:r>
            <a:r>
              <a:rPr lang="de-DE" sz="2400" dirty="0"/>
              <a:t> </a:t>
            </a:r>
            <a:r>
              <a:rPr lang="de-DE" sz="2400" dirty="0" err="1"/>
              <a:t>than</a:t>
            </a:r>
            <a:r>
              <a:rPr lang="de-DE" sz="2400" dirty="0"/>
              <a:t> 10 </a:t>
            </a:r>
            <a:r>
              <a:rPr lang="de-DE" sz="2400" dirty="0" err="1"/>
              <a:t>years</a:t>
            </a:r>
            <a:r>
              <a:rPr lang="de-DE" sz="2400" dirty="0"/>
              <a:t>.</a:t>
            </a:r>
            <a:endParaRPr lang="de-DE" dirty="0"/>
          </a:p>
          <a:p>
            <a:r>
              <a:rPr lang="de-DE" dirty="0">
                <a:solidFill>
                  <a:schemeClr val="tx1">
                    <a:lumMod val="50000"/>
                    <a:lumOff val="50000"/>
                  </a:schemeClr>
                </a:solidFill>
              </a:rPr>
              <a:t>+40 </a:t>
            </a:r>
            <a:r>
              <a:rPr lang="de-DE" dirty="0" err="1">
                <a:solidFill>
                  <a:schemeClr val="tx1">
                    <a:lumMod val="50000"/>
                    <a:lumOff val="50000"/>
                  </a:schemeClr>
                </a:solidFill>
              </a:rPr>
              <a:t>years</a:t>
            </a:r>
            <a:r>
              <a:rPr lang="de-DE" dirty="0">
                <a:solidFill>
                  <a:schemeClr val="tx1">
                    <a:lumMod val="50000"/>
                    <a:lumOff val="50000"/>
                  </a:schemeClr>
                </a:solidFill>
              </a:rPr>
              <a:t> (1997): </a:t>
            </a:r>
            <a:br>
              <a:rPr lang="de-DE" dirty="0">
                <a:solidFill>
                  <a:schemeClr val="tx1">
                    <a:lumMod val="50000"/>
                    <a:lumOff val="50000"/>
                  </a:schemeClr>
                </a:solidFill>
              </a:rPr>
            </a:br>
            <a:r>
              <a:rPr lang="de-DE" dirty="0">
                <a:solidFill>
                  <a:schemeClr val="tx1">
                    <a:lumMod val="50000"/>
                    <a:lumOff val="50000"/>
                  </a:schemeClr>
                </a:solidFill>
              </a:rPr>
              <a:t>IBM </a:t>
            </a:r>
            <a:r>
              <a:rPr lang="de-DE" dirty="0" err="1">
                <a:solidFill>
                  <a:schemeClr val="tx1">
                    <a:lumMod val="50000"/>
                    <a:lumOff val="50000"/>
                  </a:schemeClr>
                </a:solidFill>
              </a:rPr>
              <a:t>Deep</a:t>
            </a:r>
            <a:r>
              <a:rPr lang="de-DE" dirty="0">
                <a:solidFill>
                  <a:schemeClr val="tx1">
                    <a:lumMod val="50000"/>
                    <a:lumOff val="50000"/>
                  </a:schemeClr>
                </a:solidFill>
              </a:rPr>
              <a:t> Blue </a:t>
            </a:r>
            <a:r>
              <a:rPr lang="de-DE" dirty="0" err="1">
                <a:solidFill>
                  <a:schemeClr val="tx1">
                    <a:lumMod val="50000"/>
                    <a:lumOff val="50000"/>
                  </a:schemeClr>
                </a:solidFill>
              </a:rPr>
              <a:t>becomes</a:t>
            </a:r>
            <a:r>
              <a:rPr lang="de-DE" dirty="0">
                <a:solidFill>
                  <a:schemeClr val="tx1">
                    <a:lumMod val="50000"/>
                    <a:lumOff val="50000"/>
                  </a:schemeClr>
                </a:solidFill>
              </a:rPr>
              <a:t> </a:t>
            </a:r>
            <a:br>
              <a:rPr lang="de-DE" dirty="0">
                <a:solidFill>
                  <a:schemeClr val="tx1">
                    <a:lumMod val="50000"/>
                    <a:lumOff val="50000"/>
                  </a:schemeClr>
                </a:solidFill>
              </a:rPr>
            </a:br>
            <a:r>
              <a:rPr lang="de-DE" b="1" dirty="0" err="1">
                <a:solidFill>
                  <a:schemeClr val="tx1">
                    <a:lumMod val="50000"/>
                    <a:lumOff val="50000"/>
                  </a:schemeClr>
                </a:solidFill>
              </a:rPr>
              <a:t>Chess</a:t>
            </a:r>
            <a:r>
              <a:rPr lang="de-DE" b="1" dirty="0">
                <a:solidFill>
                  <a:schemeClr val="tx1">
                    <a:lumMod val="50000"/>
                    <a:lumOff val="50000"/>
                  </a:schemeClr>
                </a:solidFill>
              </a:rPr>
              <a:t> </a:t>
            </a:r>
            <a:r>
              <a:rPr lang="de-DE" dirty="0" err="1">
                <a:solidFill>
                  <a:schemeClr val="tx1">
                    <a:lumMod val="50000"/>
                    <a:lumOff val="50000"/>
                  </a:schemeClr>
                </a:solidFill>
              </a:rPr>
              <a:t>champion</a:t>
            </a:r>
            <a:endParaRPr lang="de-DE" dirty="0">
              <a:solidFill>
                <a:schemeClr val="tx1">
                  <a:lumMod val="50000"/>
                  <a:lumOff val="50000"/>
                </a:schemeClr>
              </a:solidFill>
            </a:endParaRPr>
          </a:p>
          <a:p>
            <a:r>
              <a:rPr lang="de-DE" dirty="0">
                <a:solidFill>
                  <a:schemeClr val="tx1">
                    <a:lumMod val="50000"/>
                    <a:lumOff val="50000"/>
                  </a:schemeClr>
                </a:solidFill>
              </a:rPr>
              <a:t>+14 </a:t>
            </a:r>
            <a:r>
              <a:rPr lang="de-DE" dirty="0" err="1">
                <a:solidFill>
                  <a:schemeClr val="tx1">
                    <a:lumMod val="50000"/>
                    <a:lumOff val="50000"/>
                  </a:schemeClr>
                </a:solidFill>
              </a:rPr>
              <a:t>years</a:t>
            </a:r>
            <a:r>
              <a:rPr lang="de-DE" dirty="0">
                <a:solidFill>
                  <a:schemeClr val="tx1">
                    <a:lumMod val="50000"/>
                    <a:lumOff val="50000"/>
                  </a:schemeClr>
                </a:solidFill>
              </a:rPr>
              <a:t> (2011): </a:t>
            </a:r>
            <a:br>
              <a:rPr lang="de-DE" dirty="0">
                <a:solidFill>
                  <a:schemeClr val="tx1">
                    <a:lumMod val="50000"/>
                    <a:lumOff val="50000"/>
                  </a:schemeClr>
                </a:solidFill>
              </a:rPr>
            </a:br>
            <a:r>
              <a:rPr lang="de-DE" dirty="0">
                <a:solidFill>
                  <a:schemeClr val="tx1">
                    <a:lumMod val="50000"/>
                    <a:lumOff val="50000"/>
                  </a:schemeClr>
                </a:solidFill>
              </a:rPr>
              <a:t>IBM Watson </a:t>
            </a:r>
            <a:r>
              <a:rPr lang="de-DE" dirty="0" err="1">
                <a:solidFill>
                  <a:schemeClr val="tx1">
                    <a:lumMod val="50000"/>
                    <a:lumOff val="50000"/>
                  </a:schemeClr>
                </a:solidFill>
              </a:rPr>
              <a:t>becomes</a:t>
            </a:r>
            <a:r>
              <a:rPr lang="de-DE" dirty="0">
                <a:solidFill>
                  <a:schemeClr val="tx1">
                    <a:lumMod val="50000"/>
                    <a:lumOff val="50000"/>
                  </a:schemeClr>
                </a:solidFill>
              </a:rPr>
              <a:t> </a:t>
            </a:r>
            <a:br>
              <a:rPr lang="de-DE" dirty="0">
                <a:solidFill>
                  <a:schemeClr val="tx1">
                    <a:lumMod val="50000"/>
                    <a:lumOff val="50000"/>
                  </a:schemeClr>
                </a:solidFill>
              </a:rPr>
            </a:br>
            <a:r>
              <a:rPr lang="de-DE" b="1" dirty="0" err="1">
                <a:solidFill>
                  <a:schemeClr val="tx1">
                    <a:lumMod val="50000"/>
                    <a:lumOff val="50000"/>
                  </a:schemeClr>
                </a:solidFill>
              </a:rPr>
              <a:t>Jeopardy</a:t>
            </a:r>
            <a:r>
              <a:rPr lang="de-DE" b="1" dirty="0">
                <a:solidFill>
                  <a:schemeClr val="tx1">
                    <a:lumMod val="50000"/>
                    <a:lumOff val="50000"/>
                  </a:schemeClr>
                </a:solidFill>
              </a:rPr>
              <a:t> </a:t>
            </a:r>
            <a:r>
              <a:rPr lang="de-DE" dirty="0" err="1">
                <a:solidFill>
                  <a:schemeClr val="tx1">
                    <a:lumMod val="50000"/>
                    <a:lumOff val="50000"/>
                  </a:schemeClr>
                </a:solidFill>
              </a:rPr>
              <a:t>champion</a:t>
            </a:r>
            <a:endParaRPr lang="de-DE" dirty="0">
              <a:solidFill>
                <a:schemeClr val="tx1">
                  <a:lumMod val="50000"/>
                  <a:lumOff val="50000"/>
                </a:schemeClr>
              </a:solidFill>
            </a:endParaRPr>
          </a:p>
          <a:p>
            <a:r>
              <a:rPr lang="de-DE" dirty="0"/>
              <a:t>+5 </a:t>
            </a:r>
            <a:r>
              <a:rPr lang="de-DE" dirty="0" err="1"/>
              <a:t>years</a:t>
            </a:r>
            <a:r>
              <a:rPr lang="de-DE" dirty="0"/>
              <a:t> (2016): </a:t>
            </a:r>
            <a:br>
              <a:rPr lang="de-DE" dirty="0"/>
            </a:br>
            <a:r>
              <a:rPr lang="de-DE" dirty="0"/>
              <a:t>Google </a:t>
            </a:r>
            <a:r>
              <a:rPr lang="de-DE" dirty="0" err="1"/>
              <a:t>DeepMind</a:t>
            </a:r>
            <a:r>
              <a:rPr lang="de-DE" dirty="0"/>
              <a:t> </a:t>
            </a:r>
            <a:r>
              <a:rPr lang="de-DE" dirty="0" err="1"/>
              <a:t>AlphaGo</a:t>
            </a:r>
            <a:r>
              <a:rPr lang="de-DE" dirty="0"/>
              <a:t> </a:t>
            </a:r>
            <a:br>
              <a:rPr lang="de-DE" dirty="0"/>
            </a:br>
            <a:r>
              <a:rPr lang="de-DE" dirty="0" err="1"/>
              <a:t>becomes</a:t>
            </a:r>
            <a:r>
              <a:rPr lang="de-DE" dirty="0"/>
              <a:t> </a:t>
            </a:r>
            <a:r>
              <a:rPr lang="de-DE" b="1" dirty="0"/>
              <a:t>Go </a:t>
            </a:r>
            <a:r>
              <a:rPr lang="de-DE" dirty="0" err="1"/>
              <a:t>champion</a:t>
            </a:r>
            <a:endParaRPr lang="de-DE" dirty="0"/>
          </a:p>
          <a:p>
            <a:endParaRPr lang="de-DE" dirty="0"/>
          </a:p>
          <a:p>
            <a:endParaRPr lang="de-DE" dirty="0"/>
          </a:p>
          <a:p>
            <a:endParaRPr lang="de-DE" dirty="0"/>
          </a:p>
        </p:txBody>
      </p:sp>
      <p:sp>
        <p:nvSpPr>
          <p:cNvPr id="4" name="Fußzeilenplatzhalter 3"/>
          <p:cNvSpPr>
            <a:spLocks noGrp="1"/>
          </p:cNvSpPr>
          <p:nvPr>
            <p:ph type="ftr" sz="quarter" idx="11"/>
          </p:nvPr>
        </p:nvSpPr>
        <p:spPr/>
        <p:txBody>
          <a:bodyPr/>
          <a:lstStyle/>
          <a:p>
            <a:r>
              <a:rPr lang="de-DE"/>
              <a:t>Nationale Forschungsdateninfrastruktur (NFDI) e.V.</a:t>
            </a:r>
            <a:endParaRPr lang="de-DE" dirty="0"/>
          </a:p>
        </p:txBody>
      </p:sp>
      <p:sp>
        <p:nvSpPr>
          <p:cNvPr id="5" name="Textplatzhalter 4">
            <a:extLst>
              <a:ext uri="{FF2B5EF4-FFF2-40B4-BE49-F238E27FC236}">
                <a16:creationId xmlns:a16="http://schemas.microsoft.com/office/drawing/2014/main" id="{328D8AAE-44DC-2345-9218-7E6A6A031A8E}"/>
              </a:ext>
            </a:extLst>
          </p:cNvPr>
          <p:cNvSpPr>
            <a:spLocks noGrp="1"/>
          </p:cNvSpPr>
          <p:nvPr>
            <p:ph type="body" sz="quarter" idx="14"/>
          </p:nvPr>
        </p:nvSpPr>
        <p:spPr/>
        <p:txBody>
          <a:bodyPr/>
          <a:lstStyle/>
          <a:p>
            <a:endParaRPr lang="de-DE"/>
          </a:p>
        </p:txBody>
      </p:sp>
      <p:pic>
        <p:nvPicPr>
          <p:cNvPr id="6146" name="Picture 2" descr="445 Google's AlphaGo Beats Go Champion 4-1 In Landmark Victory For A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0306" y="2944230"/>
            <a:ext cx="4476899" cy="25192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D845CAA0-7FA7-3348-83A4-19AD360CB4FE}"/>
              </a:ext>
            </a:extLst>
          </p:cNvPr>
          <p:cNvSpPr txBox="1"/>
          <p:nvPr/>
        </p:nvSpPr>
        <p:spPr>
          <a:xfrm>
            <a:off x="5579776" y="5551536"/>
            <a:ext cx="4717958" cy="369332"/>
          </a:xfrm>
          <a:prstGeom prst="rect">
            <a:avLst/>
          </a:prstGeom>
          <a:noFill/>
        </p:spPr>
        <p:txBody>
          <a:bodyPr wrap="none" rtlCol="0">
            <a:spAutoFit/>
          </a:bodyPr>
          <a:lstStyle/>
          <a:p>
            <a:r>
              <a:rPr lang="de-DE" dirty="0"/>
              <a:t>The </a:t>
            </a:r>
            <a:r>
              <a:rPr lang="de-DE" dirty="0" err="1"/>
              <a:t>story</a:t>
            </a:r>
            <a:r>
              <a:rPr lang="de-DE" dirty="0"/>
              <a:t>: </a:t>
            </a:r>
            <a:r>
              <a:rPr lang="de-DE" sz="1200" dirty="0">
                <a:hlinkClick r:id="rId4"/>
              </a:rPr>
              <a:t>https://www.youtube.com/watch?v=WXuK6gekU1Y</a:t>
            </a:r>
            <a:r>
              <a:rPr lang="de-DE" sz="1200" dirty="0"/>
              <a:t> </a:t>
            </a:r>
            <a:endParaRPr lang="de-DE" dirty="0"/>
          </a:p>
        </p:txBody>
      </p:sp>
      <p:sp>
        <p:nvSpPr>
          <p:cNvPr id="7" name="Foliennummernplatzhalter 6">
            <a:extLst>
              <a:ext uri="{FF2B5EF4-FFF2-40B4-BE49-F238E27FC236}">
                <a16:creationId xmlns:a16="http://schemas.microsoft.com/office/drawing/2014/main" id="{B3CA96A0-21F1-F4AF-8F5E-329358424BE3}"/>
              </a:ext>
            </a:extLst>
          </p:cNvPr>
          <p:cNvSpPr>
            <a:spLocks noGrp="1"/>
          </p:cNvSpPr>
          <p:nvPr>
            <p:ph type="sldNum" sz="quarter" idx="12"/>
          </p:nvPr>
        </p:nvSpPr>
        <p:spPr/>
        <p:txBody>
          <a:bodyPr/>
          <a:lstStyle/>
          <a:p>
            <a:fld id="{59D4D77F-9D33-46B7-B0E6-0F7E01ACA44C}" type="slidenum">
              <a:rPr lang="de-DE" smtClean="0"/>
              <a:t>13</a:t>
            </a:fld>
            <a:endParaRPr lang="de-DE"/>
          </a:p>
        </p:txBody>
      </p:sp>
    </p:spTree>
    <p:extLst>
      <p:ext uri="{BB962C8B-B14F-4D97-AF65-F5344CB8AC3E}">
        <p14:creationId xmlns:p14="http://schemas.microsoft.com/office/powerpoint/2010/main" val="2149595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Vision: formal </a:t>
            </a:r>
            <a:r>
              <a:rPr lang="de-DE" dirty="0" err="1"/>
              <a:t>knowledge</a:t>
            </a:r>
            <a:r>
              <a:rPr lang="de-DE" dirty="0"/>
              <a:t> </a:t>
            </a:r>
            <a:r>
              <a:rPr lang="de-DE" dirty="0" err="1"/>
              <a:t>increases</a:t>
            </a:r>
            <a:endParaRPr lang="de-DE" dirty="0"/>
          </a:p>
        </p:txBody>
      </p:sp>
      <p:sp>
        <p:nvSpPr>
          <p:cNvPr id="3" name="Inhaltsplatzhalter 2"/>
          <p:cNvSpPr>
            <a:spLocks noGrp="1"/>
          </p:cNvSpPr>
          <p:nvPr>
            <p:ph idx="1"/>
          </p:nvPr>
        </p:nvSpPr>
        <p:spPr/>
        <p:txBody>
          <a:bodyPr/>
          <a:lstStyle/>
          <a:p>
            <a:r>
              <a:rPr lang="de-DE" sz="2400" dirty="0"/>
              <a:t>John McCarthy </a:t>
            </a:r>
            <a:r>
              <a:rPr lang="de-DE" sz="2400" dirty="0" err="1"/>
              <a:t>proposes</a:t>
            </a:r>
            <a:r>
              <a:rPr lang="de-DE" sz="2400" dirty="0"/>
              <a:t> in 1958 </a:t>
            </a:r>
            <a:r>
              <a:rPr lang="de-DE" sz="2400" dirty="0" err="1"/>
              <a:t>to</a:t>
            </a:r>
            <a:r>
              <a:rPr lang="de-DE" sz="2400" dirty="0"/>
              <a:t> </a:t>
            </a:r>
            <a:r>
              <a:rPr lang="de-DE" sz="2400" dirty="0" err="1"/>
              <a:t>transform</a:t>
            </a:r>
            <a:r>
              <a:rPr lang="de-DE" sz="2400" dirty="0"/>
              <a:t> </a:t>
            </a:r>
            <a:r>
              <a:rPr lang="de-DE" sz="2400" dirty="0" err="1"/>
              <a:t>the</a:t>
            </a:r>
            <a:r>
              <a:rPr lang="de-DE" sz="2400" dirty="0"/>
              <a:t> </a:t>
            </a:r>
            <a:br>
              <a:rPr lang="de-DE" sz="2400" dirty="0"/>
            </a:br>
            <a:r>
              <a:rPr lang="de-DE" sz="2400" b="1" dirty="0" err="1"/>
              <a:t>complete</a:t>
            </a:r>
            <a:r>
              <a:rPr lang="de-DE" sz="2400" b="1" dirty="0"/>
              <a:t> </a:t>
            </a:r>
            <a:r>
              <a:rPr lang="de-DE" sz="2400" b="1" dirty="0" err="1"/>
              <a:t>knowledge</a:t>
            </a:r>
            <a:r>
              <a:rPr lang="de-DE" sz="2400" b="1" dirty="0"/>
              <a:t> </a:t>
            </a:r>
            <a:r>
              <a:rPr lang="de-DE" sz="2400" b="1" dirty="0" err="1"/>
              <a:t>of</a:t>
            </a:r>
            <a:r>
              <a:rPr lang="de-DE" sz="2400" b="1" dirty="0"/>
              <a:t> </a:t>
            </a:r>
            <a:r>
              <a:rPr lang="de-DE" sz="2400" b="1" dirty="0" err="1"/>
              <a:t>humankind</a:t>
            </a:r>
            <a:r>
              <a:rPr lang="de-DE" sz="2400" b="1" dirty="0"/>
              <a:t> </a:t>
            </a:r>
            <a:r>
              <a:rPr lang="de-DE" sz="2400" dirty="0"/>
              <a:t>in first-order </a:t>
            </a:r>
            <a:r>
              <a:rPr lang="de-DE" sz="2400" dirty="0" err="1"/>
              <a:t>logic</a:t>
            </a:r>
            <a:r>
              <a:rPr lang="de-DE" sz="2400" dirty="0"/>
              <a:t>.</a:t>
            </a:r>
            <a:endParaRPr lang="de-DE" dirty="0"/>
          </a:p>
          <a:p>
            <a:r>
              <a:rPr lang="de-DE" dirty="0"/>
              <a:t>+32 </a:t>
            </a:r>
            <a:r>
              <a:rPr lang="de-DE" dirty="0" err="1"/>
              <a:t>years</a:t>
            </a:r>
            <a:r>
              <a:rPr lang="de-DE" dirty="0"/>
              <a:t> (1990): </a:t>
            </a:r>
            <a:br>
              <a:rPr lang="de-DE" dirty="0"/>
            </a:br>
            <a:r>
              <a:rPr lang="de-DE" dirty="0"/>
              <a:t>World Wide Web,</a:t>
            </a:r>
            <a:br>
              <a:rPr lang="de-DE" dirty="0"/>
            </a:br>
            <a:r>
              <a:rPr lang="de-DE" dirty="0" err="1"/>
              <a:t>the</a:t>
            </a:r>
            <a:r>
              <a:rPr lang="de-DE" dirty="0"/>
              <a:t> </a:t>
            </a:r>
            <a:r>
              <a:rPr lang="de-DE" b="1" dirty="0"/>
              <a:t>global </a:t>
            </a:r>
            <a:r>
              <a:rPr lang="de-DE" b="1" dirty="0" err="1"/>
              <a:t>information</a:t>
            </a:r>
            <a:r>
              <a:rPr lang="de-DE" b="1" dirty="0"/>
              <a:t> </a:t>
            </a:r>
            <a:r>
              <a:rPr lang="de-DE" b="1" dirty="0" err="1"/>
              <a:t>space</a:t>
            </a:r>
            <a:endParaRPr lang="de-DE" b="1" dirty="0"/>
          </a:p>
          <a:p>
            <a:pPr lvl="1"/>
            <a:endParaRPr lang="de-DE" dirty="0"/>
          </a:p>
          <a:p>
            <a:endParaRPr lang="de-DE" dirty="0"/>
          </a:p>
          <a:p>
            <a:endParaRPr lang="de-DE" dirty="0"/>
          </a:p>
        </p:txBody>
      </p:sp>
      <p:sp>
        <p:nvSpPr>
          <p:cNvPr id="4" name="Fußzeilenplatzhalter 3"/>
          <p:cNvSpPr>
            <a:spLocks noGrp="1"/>
          </p:cNvSpPr>
          <p:nvPr>
            <p:ph type="ftr" sz="quarter" idx="11"/>
          </p:nvPr>
        </p:nvSpPr>
        <p:spPr/>
        <p:txBody>
          <a:bodyPr/>
          <a:lstStyle/>
          <a:p>
            <a:r>
              <a:rPr lang="de-DE"/>
              <a:t>Nationale Forschungsdateninfrastruktur (NFDI) e.V.</a:t>
            </a:r>
            <a:endParaRPr lang="de-DE" dirty="0"/>
          </a:p>
        </p:txBody>
      </p:sp>
      <p:sp>
        <p:nvSpPr>
          <p:cNvPr id="5" name="Textplatzhalter 4">
            <a:extLst>
              <a:ext uri="{FF2B5EF4-FFF2-40B4-BE49-F238E27FC236}">
                <a16:creationId xmlns:a16="http://schemas.microsoft.com/office/drawing/2014/main" id="{B5A12070-0D5B-9E43-BEDB-2A7E9ECEFF5A}"/>
              </a:ext>
            </a:extLst>
          </p:cNvPr>
          <p:cNvSpPr>
            <a:spLocks noGrp="1"/>
          </p:cNvSpPr>
          <p:nvPr>
            <p:ph type="body" sz="quarter" idx="14"/>
          </p:nvPr>
        </p:nvSpPr>
        <p:spPr/>
        <p:txBody>
          <a:bodyPr/>
          <a:lstStyle/>
          <a:p>
            <a:endParaRPr lang="de-DE"/>
          </a:p>
        </p:txBody>
      </p:sp>
      <p:pic>
        <p:nvPicPr>
          <p:cNvPr id="7" name="Picture 6" descr="http://obamapacman.com/wp-content/uploads/2009/08/First-World-Wide-Web-Server-at-CERN-made-possible-by-Tim-Berners-Lee-hosted-on-Steve-Jobs-NeXT-workstation-compu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1169" y="2752756"/>
            <a:ext cx="3600400" cy="27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C6B9938-A05A-134F-8AE9-B933305854BE}"/>
              </a:ext>
            </a:extLst>
          </p:cNvPr>
          <p:cNvSpPr txBox="1"/>
          <p:nvPr/>
        </p:nvSpPr>
        <p:spPr>
          <a:xfrm>
            <a:off x="5987845" y="5607016"/>
            <a:ext cx="4836580" cy="369332"/>
          </a:xfrm>
          <a:prstGeom prst="rect">
            <a:avLst/>
          </a:prstGeom>
          <a:noFill/>
        </p:spPr>
        <p:txBody>
          <a:bodyPr wrap="none" rtlCol="0">
            <a:spAutoFit/>
          </a:bodyPr>
          <a:lstStyle/>
          <a:p>
            <a:r>
              <a:rPr lang="de-DE" dirty="0"/>
              <a:t>Source: </a:t>
            </a:r>
            <a:r>
              <a:rPr lang="de-DE" sz="1400" dirty="0">
                <a:hlinkClick r:id="rId4"/>
              </a:rPr>
              <a:t>https://de.wikipedia.org/wiki/Tim_Berners-Lee</a:t>
            </a:r>
            <a:r>
              <a:rPr lang="de-DE" sz="1400" dirty="0"/>
              <a:t> </a:t>
            </a:r>
            <a:endParaRPr lang="de-DE" dirty="0"/>
          </a:p>
        </p:txBody>
      </p:sp>
      <p:sp>
        <p:nvSpPr>
          <p:cNvPr id="8" name="Foliennummernplatzhalter 7">
            <a:extLst>
              <a:ext uri="{FF2B5EF4-FFF2-40B4-BE49-F238E27FC236}">
                <a16:creationId xmlns:a16="http://schemas.microsoft.com/office/drawing/2014/main" id="{958D7A32-7D60-0798-23B2-3F357F66C7AF}"/>
              </a:ext>
            </a:extLst>
          </p:cNvPr>
          <p:cNvSpPr>
            <a:spLocks noGrp="1"/>
          </p:cNvSpPr>
          <p:nvPr>
            <p:ph type="sldNum" sz="quarter" idx="12"/>
          </p:nvPr>
        </p:nvSpPr>
        <p:spPr/>
        <p:txBody>
          <a:bodyPr/>
          <a:lstStyle/>
          <a:p>
            <a:fld id="{59D4D77F-9D33-46B7-B0E6-0F7E01ACA44C}" type="slidenum">
              <a:rPr lang="de-DE" smtClean="0"/>
              <a:t>14</a:t>
            </a:fld>
            <a:endParaRPr lang="de-DE"/>
          </a:p>
        </p:txBody>
      </p:sp>
    </p:spTree>
    <p:extLst>
      <p:ext uri="{BB962C8B-B14F-4D97-AF65-F5344CB8AC3E}">
        <p14:creationId xmlns:p14="http://schemas.microsoft.com/office/powerpoint/2010/main" val="67490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Vision: formal </a:t>
            </a:r>
            <a:r>
              <a:rPr lang="de-DE" dirty="0" err="1"/>
              <a:t>knowledge</a:t>
            </a:r>
            <a:r>
              <a:rPr lang="de-DE" dirty="0"/>
              <a:t> </a:t>
            </a:r>
            <a:r>
              <a:rPr lang="de-DE" dirty="0" err="1"/>
              <a:t>increases</a:t>
            </a:r>
            <a:endParaRPr lang="de-DE" dirty="0"/>
          </a:p>
        </p:txBody>
      </p:sp>
      <p:sp>
        <p:nvSpPr>
          <p:cNvPr id="3" name="Inhaltsplatzhalter 2"/>
          <p:cNvSpPr>
            <a:spLocks noGrp="1"/>
          </p:cNvSpPr>
          <p:nvPr>
            <p:ph idx="1"/>
          </p:nvPr>
        </p:nvSpPr>
        <p:spPr/>
        <p:txBody>
          <a:bodyPr/>
          <a:lstStyle/>
          <a:p>
            <a:r>
              <a:rPr lang="de-DE" sz="2400" dirty="0"/>
              <a:t>John McCarthy </a:t>
            </a:r>
            <a:r>
              <a:rPr lang="de-DE" sz="2400" dirty="0" err="1"/>
              <a:t>proposes</a:t>
            </a:r>
            <a:r>
              <a:rPr lang="de-DE" sz="2400" dirty="0"/>
              <a:t> in 1958 </a:t>
            </a:r>
            <a:r>
              <a:rPr lang="de-DE" sz="2400" dirty="0" err="1"/>
              <a:t>to</a:t>
            </a:r>
            <a:r>
              <a:rPr lang="de-DE" sz="2400" dirty="0"/>
              <a:t> </a:t>
            </a:r>
            <a:r>
              <a:rPr lang="de-DE" sz="2400" dirty="0" err="1"/>
              <a:t>transform</a:t>
            </a:r>
            <a:r>
              <a:rPr lang="de-DE" sz="2400" dirty="0"/>
              <a:t> </a:t>
            </a:r>
            <a:r>
              <a:rPr lang="de-DE" sz="2400" dirty="0" err="1"/>
              <a:t>the</a:t>
            </a:r>
            <a:r>
              <a:rPr lang="de-DE" sz="2400" dirty="0"/>
              <a:t> </a:t>
            </a:r>
            <a:br>
              <a:rPr lang="de-DE" sz="2400" dirty="0"/>
            </a:br>
            <a:r>
              <a:rPr lang="de-DE" sz="2400" b="1" dirty="0" err="1"/>
              <a:t>complete</a:t>
            </a:r>
            <a:r>
              <a:rPr lang="de-DE" sz="2400" b="1" dirty="0"/>
              <a:t> </a:t>
            </a:r>
            <a:r>
              <a:rPr lang="de-DE" sz="2400" b="1" dirty="0" err="1"/>
              <a:t>knowledge</a:t>
            </a:r>
            <a:r>
              <a:rPr lang="de-DE" sz="2400" b="1" dirty="0"/>
              <a:t> </a:t>
            </a:r>
            <a:r>
              <a:rPr lang="de-DE" sz="2400" b="1" dirty="0" err="1"/>
              <a:t>of</a:t>
            </a:r>
            <a:r>
              <a:rPr lang="de-DE" sz="2400" b="1" dirty="0"/>
              <a:t> </a:t>
            </a:r>
            <a:r>
              <a:rPr lang="de-DE" sz="2400" b="1" dirty="0" err="1"/>
              <a:t>humankind</a:t>
            </a:r>
            <a:r>
              <a:rPr lang="de-DE" sz="2400" b="1" dirty="0"/>
              <a:t> </a:t>
            </a:r>
            <a:r>
              <a:rPr lang="de-DE" sz="2400" dirty="0"/>
              <a:t>in first-order </a:t>
            </a:r>
            <a:r>
              <a:rPr lang="de-DE" sz="2400" dirty="0" err="1"/>
              <a:t>logic</a:t>
            </a:r>
            <a:r>
              <a:rPr lang="de-DE" sz="2400" dirty="0"/>
              <a:t>.</a:t>
            </a:r>
            <a:endParaRPr lang="de-DE" dirty="0"/>
          </a:p>
          <a:p>
            <a:r>
              <a:rPr lang="de-DE" dirty="0">
                <a:solidFill>
                  <a:schemeClr val="tx1">
                    <a:lumMod val="50000"/>
                    <a:lumOff val="50000"/>
                  </a:schemeClr>
                </a:solidFill>
              </a:rPr>
              <a:t>+32 </a:t>
            </a:r>
            <a:r>
              <a:rPr lang="de-DE" dirty="0" err="1">
                <a:solidFill>
                  <a:schemeClr val="tx1">
                    <a:lumMod val="50000"/>
                    <a:lumOff val="50000"/>
                  </a:schemeClr>
                </a:solidFill>
              </a:rPr>
              <a:t>years</a:t>
            </a:r>
            <a:r>
              <a:rPr lang="de-DE" dirty="0">
                <a:solidFill>
                  <a:schemeClr val="tx1">
                    <a:lumMod val="50000"/>
                    <a:lumOff val="50000"/>
                  </a:schemeClr>
                </a:solidFill>
              </a:rPr>
              <a:t> (1990): </a:t>
            </a:r>
            <a:br>
              <a:rPr lang="de-DE" dirty="0">
                <a:solidFill>
                  <a:schemeClr val="tx1">
                    <a:lumMod val="50000"/>
                    <a:lumOff val="50000"/>
                  </a:schemeClr>
                </a:solidFill>
              </a:rPr>
            </a:br>
            <a:r>
              <a:rPr lang="de-DE" dirty="0">
                <a:solidFill>
                  <a:schemeClr val="tx1">
                    <a:lumMod val="50000"/>
                    <a:lumOff val="50000"/>
                  </a:schemeClr>
                </a:solidFill>
              </a:rPr>
              <a:t>World Wide Web,</a:t>
            </a:r>
            <a:br>
              <a:rPr lang="de-DE" dirty="0">
                <a:solidFill>
                  <a:schemeClr val="tx1">
                    <a:lumMod val="50000"/>
                    <a:lumOff val="50000"/>
                  </a:schemeClr>
                </a:solidFill>
              </a:rPr>
            </a:br>
            <a:r>
              <a:rPr lang="de-DE" dirty="0" err="1">
                <a:solidFill>
                  <a:schemeClr val="tx1">
                    <a:lumMod val="50000"/>
                    <a:lumOff val="50000"/>
                  </a:schemeClr>
                </a:solidFill>
              </a:rPr>
              <a:t>the</a:t>
            </a:r>
            <a:r>
              <a:rPr lang="de-DE" dirty="0">
                <a:solidFill>
                  <a:schemeClr val="tx1">
                    <a:lumMod val="50000"/>
                    <a:lumOff val="50000"/>
                  </a:schemeClr>
                </a:solidFill>
              </a:rPr>
              <a:t> </a:t>
            </a:r>
            <a:r>
              <a:rPr lang="de-DE" b="1" dirty="0">
                <a:solidFill>
                  <a:schemeClr val="tx1">
                    <a:lumMod val="50000"/>
                    <a:lumOff val="50000"/>
                  </a:schemeClr>
                </a:solidFill>
              </a:rPr>
              <a:t>global </a:t>
            </a:r>
            <a:r>
              <a:rPr lang="de-DE" b="1" dirty="0" err="1">
                <a:solidFill>
                  <a:schemeClr val="tx1">
                    <a:lumMod val="50000"/>
                    <a:lumOff val="50000"/>
                  </a:schemeClr>
                </a:solidFill>
              </a:rPr>
              <a:t>information</a:t>
            </a:r>
            <a:r>
              <a:rPr lang="de-DE" b="1" dirty="0">
                <a:solidFill>
                  <a:schemeClr val="tx1">
                    <a:lumMod val="50000"/>
                    <a:lumOff val="50000"/>
                  </a:schemeClr>
                </a:solidFill>
              </a:rPr>
              <a:t> </a:t>
            </a:r>
            <a:r>
              <a:rPr lang="de-DE" b="1" dirty="0" err="1">
                <a:solidFill>
                  <a:schemeClr val="tx1">
                    <a:lumMod val="50000"/>
                    <a:lumOff val="50000"/>
                  </a:schemeClr>
                </a:solidFill>
              </a:rPr>
              <a:t>space</a:t>
            </a:r>
            <a:endParaRPr lang="de-DE" dirty="0"/>
          </a:p>
          <a:p>
            <a:r>
              <a:rPr lang="de-DE" dirty="0"/>
              <a:t>+11 </a:t>
            </a:r>
            <a:r>
              <a:rPr lang="de-DE" dirty="0" err="1"/>
              <a:t>years</a:t>
            </a:r>
            <a:r>
              <a:rPr lang="de-DE" dirty="0"/>
              <a:t> (2001):</a:t>
            </a:r>
            <a:br>
              <a:rPr lang="de-DE" dirty="0"/>
            </a:br>
            <a:r>
              <a:rPr lang="de-DE" dirty="0"/>
              <a:t>Wikipedia, </a:t>
            </a:r>
            <a:br>
              <a:rPr lang="de-DE" dirty="0"/>
            </a:br>
            <a:r>
              <a:rPr lang="de-DE" dirty="0" err="1"/>
              <a:t>the</a:t>
            </a:r>
            <a:r>
              <a:rPr lang="de-DE" dirty="0"/>
              <a:t> </a:t>
            </a:r>
            <a:r>
              <a:rPr lang="de-DE" dirty="0" err="1"/>
              <a:t>free</a:t>
            </a:r>
            <a:r>
              <a:rPr lang="de-DE" dirty="0"/>
              <a:t> Internet </a:t>
            </a:r>
            <a:r>
              <a:rPr lang="de-DE" b="1" dirty="0" err="1"/>
              <a:t>encyclopedia</a:t>
            </a:r>
            <a:br>
              <a:rPr lang="de-DE" b="1" dirty="0"/>
            </a:br>
            <a:endParaRPr lang="de-DE" b="1" dirty="0"/>
          </a:p>
          <a:p>
            <a:endParaRPr lang="de-DE" dirty="0"/>
          </a:p>
          <a:p>
            <a:endParaRPr lang="de-DE" dirty="0"/>
          </a:p>
        </p:txBody>
      </p:sp>
      <p:sp>
        <p:nvSpPr>
          <p:cNvPr id="4" name="Fußzeilenplatzhalter 3"/>
          <p:cNvSpPr>
            <a:spLocks noGrp="1"/>
          </p:cNvSpPr>
          <p:nvPr>
            <p:ph type="ftr" sz="quarter" idx="11"/>
          </p:nvPr>
        </p:nvSpPr>
        <p:spPr/>
        <p:txBody>
          <a:bodyPr/>
          <a:lstStyle/>
          <a:p>
            <a:r>
              <a:rPr lang="de-DE"/>
              <a:t>Nationale Forschungsdateninfrastruktur (NFDI) e.V.</a:t>
            </a:r>
            <a:endParaRPr lang="de-DE" dirty="0"/>
          </a:p>
        </p:txBody>
      </p:sp>
      <p:sp>
        <p:nvSpPr>
          <p:cNvPr id="7" name="Textplatzhalter 6">
            <a:extLst>
              <a:ext uri="{FF2B5EF4-FFF2-40B4-BE49-F238E27FC236}">
                <a16:creationId xmlns:a16="http://schemas.microsoft.com/office/drawing/2014/main" id="{BDBBDC59-67D4-9647-B9C0-0F16838B6A1F}"/>
              </a:ext>
            </a:extLst>
          </p:cNvPr>
          <p:cNvSpPr>
            <a:spLocks noGrp="1"/>
          </p:cNvSpPr>
          <p:nvPr>
            <p:ph type="body" sz="quarter" idx="14"/>
          </p:nvPr>
        </p:nvSpPr>
        <p:spPr/>
        <p:txBody>
          <a:bodyPr/>
          <a:lstStyle/>
          <a:p>
            <a:endParaRPr lang="de-DE"/>
          </a:p>
        </p:txBody>
      </p:sp>
      <p:grpSp>
        <p:nvGrpSpPr>
          <p:cNvPr id="6" name="Gruppieren 5"/>
          <p:cNvGrpSpPr/>
          <p:nvPr/>
        </p:nvGrpSpPr>
        <p:grpSpPr>
          <a:xfrm>
            <a:off x="5812598" y="2717407"/>
            <a:ext cx="5506636" cy="3541700"/>
            <a:chOff x="4288597" y="2388783"/>
            <a:chExt cx="5506636" cy="3541700"/>
          </a:xfrm>
        </p:grpSpPr>
        <p:pic>
          <p:nvPicPr>
            <p:cNvPr id="5124" name="Picture 4" descr="A white sphere made of large jigsaw pieces, with letters from several alphabets shown on the pie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061" y="2388783"/>
              <a:ext cx="2566043" cy="2343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288597" y="4884043"/>
              <a:ext cx="5506636" cy="1046440"/>
            </a:xfrm>
            <a:prstGeom prst="rect">
              <a:avLst/>
            </a:prstGeom>
            <a:noFill/>
          </p:spPr>
          <p:txBody>
            <a:bodyPr wrap="none" rtlCol="0">
              <a:spAutoFit/>
            </a:bodyPr>
            <a:lstStyle/>
            <a:p>
              <a:pPr algn="ctr"/>
              <a:r>
                <a:rPr lang="en-US" i="1" dirty="0"/>
                <a:t>60+ million pages in</a:t>
              </a:r>
              <a:br>
                <a:rPr lang="en-US" i="1" dirty="0"/>
              </a:br>
              <a:r>
                <a:rPr lang="en-US" i="1" dirty="0"/>
                <a:t>300+ different languages</a:t>
              </a:r>
            </a:p>
            <a:p>
              <a:pPr algn="ctr"/>
              <a:r>
                <a:rPr lang="en-US" i="1" dirty="0"/>
                <a:t>that anyone can edit</a:t>
              </a:r>
            </a:p>
            <a:p>
              <a:pPr algn="ctr"/>
              <a:r>
                <a:rPr lang="en-US" sz="800" i="1" dirty="0"/>
                <a:t>Source: </a:t>
              </a:r>
              <a:r>
                <a:rPr lang="en-US" sz="800" i="1" dirty="0">
                  <a:hlinkClick r:id="rId4"/>
                </a:rPr>
                <a:t>https://de.statista.com/statistik/daten/studie/195081/umfrage/anzahl-der-artikel-auf-wikipedia-weltweit/</a:t>
              </a:r>
              <a:r>
                <a:rPr lang="en-US" sz="800" i="1" dirty="0"/>
                <a:t> </a:t>
              </a:r>
              <a:endParaRPr lang="de-DE" dirty="0"/>
            </a:p>
          </p:txBody>
        </p:sp>
      </p:grpSp>
      <p:sp>
        <p:nvSpPr>
          <p:cNvPr id="8" name="Foliennummernplatzhalter 7">
            <a:extLst>
              <a:ext uri="{FF2B5EF4-FFF2-40B4-BE49-F238E27FC236}">
                <a16:creationId xmlns:a16="http://schemas.microsoft.com/office/drawing/2014/main" id="{D0F3D890-618E-E5EA-8E8D-E12E35F6564B}"/>
              </a:ext>
            </a:extLst>
          </p:cNvPr>
          <p:cNvSpPr>
            <a:spLocks noGrp="1"/>
          </p:cNvSpPr>
          <p:nvPr>
            <p:ph type="sldNum" sz="quarter" idx="12"/>
          </p:nvPr>
        </p:nvSpPr>
        <p:spPr/>
        <p:txBody>
          <a:bodyPr/>
          <a:lstStyle/>
          <a:p>
            <a:fld id="{59D4D77F-9D33-46B7-B0E6-0F7E01ACA44C}" type="slidenum">
              <a:rPr lang="de-DE" smtClean="0"/>
              <a:t>15</a:t>
            </a:fld>
            <a:endParaRPr lang="de-DE"/>
          </a:p>
        </p:txBody>
      </p:sp>
    </p:spTree>
    <p:extLst>
      <p:ext uri="{BB962C8B-B14F-4D97-AF65-F5344CB8AC3E}">
        <p14:creationId xmlns:p14="http://schemas.microsoft.com/office/powerpoint/2010/main" val="672124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Vision: formal </a:t>
            </a:r>
            <a:r>
              <a:rPr lang="de-DE" dirty="0" err="1"/>
              <a:t>knowledge</a:t>
            </a:r>
            <a:r>
              <a:rPr lang="de-DE" dirty="0"/>
              <a:t> </a:t>
            </a:r>
            <a:r>
              <a:rPr lang="de-DE" dirty="0" err="1"/>
              <a:t>increases</a:t>
            </a:r>
            <a:endParaRPr lang="de-DE" dirty="0"/>
          </a:p>
        </p:txBody>
      </p:sp>
      <p:sp>
        <p:nvSpPr>
          <p:cNvPr id="3" name="Inhaltsplatzhalter 2"/>
          <p:cNvSpPr>
            <a:spLocks noGrp="1"/>
          </p:cNvSpPr>
          <p:nvPr>
            <p:ph idx="1"/>
          </p:nvPr>
        </p:nvSpPr>
        <p:spPr/>
        <p:txBody>
          <a:bodyPr>
            <a:normAutofit/>
          </a:bodyPr>
          <a:lstStyle/>
          <a:p>
            <a:r>
              <a:rPr lang="de-DE" sz="2400" dirty="0"/>
              <a:t>John McCarthy </a:t>
            </a:r>
            <a:r>
              <a:rPr lang="de-DE" sz="2400" dirty="0" err="1"/>
              <a:t>proposes</a:t>
            </a:r>
            <a:r>
              <a:rPr lang="de-DE" sz="2400" dirty="0"/>
              <a:t> in 1958 </a:t>
            </a:r>
            <a:r>
              <a:rPr lang="de-DE" sz="2400" dirty="0" err="1"/>
              <a:t>to</a:t>
            </a:r>
            <a:r>
              <a:rPr lang="de-DE" sz="2400" dirty="0"/>
              <a:t> </a:t>
            </a:r>
            <a:r>
              <a:rPr lang="de-DE" sz="2400" dirty="0" err="1"/>
              <a:t>transform</a:t>
            </a:r>
            <a:r>
              <a:rPr lang="de-DE" sz="2400" dirty="0"/>
              <a:t> </a:t>
            </a:r>
            <a:r>
              <a:rPr lang="de-DE" sz="2400" dirty="0" err="1"/>
              <a:t>the</a:t>
            </a:r>
            <a:r>
              <a:rPr lang="de-DE" sz="2400" dirty="0"/>
              <a:t> </a:t>
            </a:r>
            <a:br>
              <a:rPr lang="de-DE" sz="2400" dirty="0"/>
            </a:br>
            <a:r>
              <a:rPr lang="de-DE" sz="2400" b="1" dirty="0" err="1"/>
              <a:t>complete</a:t>
            </a:r>
            <a:r>
              <a:rPr lang="de-DE" sz="2400" b="1" dirty="0"/>
              <a:t> </a:t>
            </a:r>
            <a:r>
              <a:rPr lang="de-DE" sz="2400" b="1" dirty="0" err="1"/>
              <a:t>knowledge</a:t>
            </a:r>
            <a:r>
              <a:rPr lang="de-DE" sz="2400" b="1" dirty="0"/>
              <a:t> </a:t>
            </a:r>
            <a:r>
              <a:rPr lang="de-DE" sz="2400" b="1" dirty="0" err="1"/>
              <a:t>of</a:t>
            </a:r>
            <a:r>
              <a:rPr lang="de-DE" sz="2400" b="1" dirty="0"/>
              <a:t> </a:t>
            </a:r>
            <a:r>
              <a:rPr lang="de-DE" sz="2400" b="1" dirty="0" err="1"/>
              <a:t>humankind</a:t>
            </a:r>
            <a:r>
              <a:rPr lang="de-DE" sz="2400" b="1" dirty="0"/>
              <a:t> </a:t>
            </a:r>
            <a:r>
              <a:rPr lang="de-DE" sz="2400" dirty="0"/>
              <a:t>in first-order </a:t>
            </a:r>
            <a:r>
              <a:rPr lang="de-DE" sz="2400" dirty="0" err="1"/>
              <a:t>logic</a:t>
            </a:r>
            <a:r>
              <a:rPr lang="de-DE" sz="2400" dirty="0"/>
              <a:t>.</a:t>
            </a:r>
            <a:endParaRPr lang="de-DE" dirty="0"/>
          </a:p>
          <a:p>
            <a:r>
              <a:rPr lang="de-DE" dirty="0">
                <a:solidFill>
                  <a:schemeClr val="tx1">
                    <a:lumMod val="50000"/>
                    <a:lumOff val="50000"/>
                  </a:schemeClr>
                </a:solidFill>
              </a:rPr>
              <a:t>+32 </a:t>
            </a:r>
            <a:r>
              <a:rPr lang="de-DE" dirty="0" err="1">
                <a:solidFill>
                  <a:schemeClr val="tx1">
                    <a:lumMod val="50000"/>
                    <a:lumOff val="50000"/>
                  </a:schemeClr>
                </a:solidFill>
              </a:rPr>
              <a:t>years</a:t>
            </a:r>
            <a:r>
              <a:rPr lang="de-DE" dirty="0">
                <a:solidFill>
                  <a:schemeClr val="tx1">
                    <a:lumMod val="50000"/>
                    <a:lumOff val="50000"/>
                  </a:schemeClr>
                </a:solidFill>
              </a:rPr>
              <a:t> (1990): </a:t>
            </a:r>
            <a:br>
              <a:rPr lang="de-DE" dirty="0">
                <a:solidFill>
                  <a:schemeClr val="tx1">
                    <a:lumMod val="50000"/>
                    <a:lumOff val="50000"/>
                  </a:schemeClr>
                </a:solidFill>
              </a:rPr>
            </a:br>
            <a:r>
              <a:rPr lang="de-DE" dirty="0">
                <a:solidFill>
                  <a:schemeClr val="tx1">
                    <a:lumMod val="50000"/>
                    <a:lumOff val="50000"/>
                  </a:schemeClr>
                </a:solidFill>
              </a:rPr>
              <a:t>World Wide Web,</a:t>
            </a:r>
            <a:br>
              <a:rPr lang="de-DE" dirty="0">
                <a:solidFill>
                  <a:schemeClr val="tx1">
                    <a:lumMod val="50000"/>
                    <a:lumOff val="50000"/>
                  </a:schemeClr>
                </a:solidFill>
              </a:rPr>
            </a:br>
            <a:r>
              <a:rPr lang="de-DE" dirty="0" err="1">
                <a:solidFill>
                  <a:schemeClr val="tx1">
                    <a:lumMod val="50000"/>
                    <a:lumOff val="50000"/>
                  </a:schemeClr>
                </a:solidFill>
              </a:rPr>
              <a:t>the</a:t>
            </a:r>
            <a:r>
              <a:rPr lang="de-DE" dirty="0">
                <a:solidFill>
                  <a:schemeClr val="tx1">
                    <a:lumMod val="50000"/>
                    <a:lumOff val="50000"/>
                  </a:schemeClr>
                </a:solidFill>
              </a:rPr>
              <a:t> </a:t>
            </a:r>
            <a:r>
              <a:rPr lang="de-DE" b="1" dirty="0">
                <a:solidFill>
                  <a:schemeClr val="tx1">
                    <a:lumMod val="50000"/>
                    <a:lumOff val="50000"/>
                  </a:schemeClr>
                </a:solidFill>
              </a:rPr>
              <a:t>global </a:t>
            </a:r>
            <a:r>
              <a:rPr lang="de-DE" b="1" dirty="0" err="1">
                <a:solidFill>
                  <a:schemeClr val="tx1">
                    <a:lumMod val="50000"/>
                    <a:lumOff val="50000"/>
                  </a:schemeClr>
                </a:solidFill>
              </a:rPr>
              <a:t>information</a:t>
            </a:r>
            <a:r>
              <a:rPr lang="de-DE" b="1" dirty="0">
                <a:solidFill>
                  <a:schemeClr val="tx1">
                    <a:lumMod val="50000"/>
                    <a:lumOff val="50000"/>
                  </a:schemeClr>
                </a:solidFill>
              </a:rPr>
              <a:t> </a:t>
            </a:r>
            <a:r>
              <a:rPr lang="de-DE" b="1" dirty="0" err="1">
                <a:solidFill>
                  <a:schemeClr val="tx1">
                    <a:lumMod val="50000"/>
                    <a:lumOff val="50000"/>
                  </a:schemeClr>
                </a:solidFill>
              </a:rPr>
              <a:t>space</a:t>
            </a:r>
            <a:endParaRPr lang="de-DE" dirty="0">
              <a:solidFill>
                <a:schemeClr val="tx1">
                  <a:lumMod val="50000"/>
                  <a:lumOff val="50000"/>
                </a:schemeClr>
              </a:solidFill>
            </a:endParaRPr>
          </a:p>
          <a:p>
            <a:r>
              <a:rPr lang="de-DE" dirty="0">
                <a:solidFill>
                  <a:schemeClr val="tx1">
                    <a:lumMod val="50000"/>
                    <a:lumOff val="50000"/>
                  </a:schemeClr>
                </a:solidFill>
              </a:rPr>
              <a:t>+11 </a:t>
            </a:r>
            <a:r>
              <a:rPr lang="de-DE" dirty="0" err="1">
                <a:solidFill>
                  <a:schemeClr val="tx1">
                    <a:lumMod val="50000"/>
                    <a:lumOff val="50000"/>
                  </a:schemeClr>
                </a:solidFill>
              </a:rPr>
              <a:t>years</a:t>
            </a:r>
            <a:r>
              <a:rPr lang="de-DE" dirty="0">
                <a:solidFill>
                  <a:schemeClr val="tx1">
                    <a:lumMod val="50000"/>
                    <a:lumOff val="50000"/>
                  </a:schemeClr>
                </a:solidFill>
              </a:rPr>
              <a:t> (2001):</a:t>
            </a:r>
            <a:br>
              <a:rPr lang="de-DE" dirty="0">
                <a:solidFill>
                  <a:schemeClr val="tx1">
                    <a:lumMod val="50000"/>
                    <a:lumOff val="50000"/>
                  </a:schemeClr>
                </a:solidFill>
              </a:rPr>
            </a:br>
            <a:r>
              <a:rPr lang="de-DE" dirty="0">
                <a:solidFill>
                  <a:schemeClr val="tx1">
                    <a:lumMod val="50000"/>
                    <a:lumOff val="50000"/>
                  </a:schemeClr>
                </a:solidFill>
              </a:rPr>
              <a:t>Wikipedia, </a:t>
            </a:r>
            <a:br>
              <a:rPr lang="de-DE" dirty="0">
                <a:solidFill>
                  <a:schemeClr val="tx1">
                    <a:lumMod val="50000"/>
                    <a:lumOff val="50000"/>
                  </a:schemeClr>
                </a:solidFill>
              </a:rPr>
            </a:br>
            <a:r>
              <a:rPr lang="de-DE" dirty="0" err="1">
                <a:solidFill>
                  <a:schemeClr val="tx1">
                    <a:lumMod val="50000"/>
                    <a:lumOff val="50000"/>
                  </a:schemeClr>
                </a:solidFill>
              </a:rPr>
              <a:t>the</a:t>
            </a:r>
            <a:r>
              <a:rPr lang="de-DE" dirty="0">
                <a:solidFill>
                  <a:schemeClr val="tx1">
                    <a:lumMod val="50000"/>
                    <a:lumOff val="50000"/>
                  </a:schemeClr>
                </a:solidFill>
              </a:rPr>
              <a:t> </a:t>
            </a:r>
            <a:r>
              <a:rPr lang="de-DE" dirty="0" err="1">
                <a:solidFill>
                  <a:schemeClr val="tx1">
                    <a:lumMod val="50000"/>
                    <a:lumOff val="50000"/>
                  </a:schemeClr>
                </a:solidFill>
              </a:rPr>
              <a:t>free</a:t>
            </a:r>
            <a:r>
              <a:rPr lang="de-DE" dirty="0">
                <a:solidFill>
                  <a:schemeClr val="tx1">
                    <a:lumMod val="50000"/>
                    <a:lumOff val="50000"/>
                  </a:schemeClr>
                </a:solidFill>
              </a:rPr>
              <a:t> Internet </a:t>
            </a:r>
            <a:r>
              <a:rPr lang="de-DE" b="1" dirty="0" err="1">
                <a:solidFill>
                  <a:schemeClr val="tx1">
                    <a:lumMod val="50000"/>
                    <a:lumOff val="50000"/>
                  </a:schemeClr>
                </a:solidFill>
              </a:rPr>
              <a:t>encyclopedia</a:t>
            </a:r>
            <a:endParaRPr lang="de-DE" dirty="0"/>
          </a:p>
          <a:p>
            <a:r>
              <a:rPr lang="de-DE" dirty="0"/>
              <a:t>+11 </a:t>
            </a:r>
            <a:r>
              <a:rPr lang="de-DE" dirty="0" err="1"/>
              <a:t>years</a:t>
            </a:r>
            <a:r>
              <a:rPr lang="de-DE" dirty="0"/>
              <a:t> (2012): </a:t>
            </a:r>
            <a:br>
              <a:rPr lang="de-DE" dirty="0"/>
            </a:br>
            <a:r>
              <a:rPr lang="de-DE" dirty="0" err="1"/>
              <a:t>WikiData</a:t>
            </a:r>
            <a:r>
              <a:rPr lang="de-DE" dirty="0"/>
              <a:t>, </a:t>
            </a:r>
            <a:br>
              <a:rPr lang="de-DE" dirty="0"/>
            </a:br>
            <a:r>
              <a:rPr lang="de-DE" dirty="0" err="1"/>
              <a:t>the</a:t>
            </a:r>
            <a:r>
              <a:rPr lang="de-DE" dirty="0"/>
              <a:t> </a:t>
            </a:r>
            <a:r>
              <a:rPr lang="de-DE" dirty="0" err="1"/>
              <a:t>free</a:t>
            </a:r>
            <a:r>
              <a:rPr lang="de-DE" dirty="0"/>
              <a:t> </a:t>
            </a:r>
            <a:r>
              <a:rPr lang="de-DE" b="1" dirty="0" err="1"/>
              <a:t>knowledge</a:t>
            </a:r>
            <a:r>
              <a:rPr lang="de-DE" b="1" dirty="0"/>
              <a:t> </a:t>
            </a:r>
            <a:r>
              <a:rPr lang="de-DE" b="1" dirty="0" err="1"/>
              <a:t>base</a:t>
            </a:r>
            <a:endParaRPr lang="de-DE" b="1" dirty="0"/>
          </a:p>
          <a:p>
            <a:endParaRPr lang="de-DE" dirty="0"/>
          </a:p>
          <a:p>
            <a:endParaRPr lang="de-DE" dirty="0"/>
          </a:p>
        </p:txBody>
      </p:sp>
      <p:sp>
        <p:nvSpPr>
          <p:cNvPr id="4" name="Fußzeilenplatzhalter 3"/>
          <p:cNvSpPr>
            <a:spLocks noGrp="1"/>
          </p:cNvSpPr>
          <p:nvPr>
            <p:ph type="ftr" sz="quarter" idx="11"/>
          </p:nvPr>
        </p:nvSpPr>
        <p:spPr/>
        <p:txBody>
          <a:bodyPr/>
          <a:lstStyle/>
          <a:p>
            <a:r>
              <a:rPr lang="de-DE"/>
              <a:t>Nationale Forschungsdateninfrastruktur (NFDI) e.V.</a:t>
            </a:r>
            <a:endParaRPr lang="de-DE" dirty="0"/>
          </a:p>
        </p:txBody>
      </p:sp>
      <p:sp>
        <p:nvSpPr>
          <p:cNvPr id="6" name="Textplatzhalter 5">
            <a:extLst>
              <a:ext uri="{FF2B5EF4-FFF2-40B4-BE49-F238E27FC236}">
                <a16:creationId xmlns:a16="http://schemas.microsoft.com/office/drawing/2014/main" id="{C560BA51-9A19-4848-8256-693D8CAC18C2}"/>
              </a:ext>
            </a:extLst>
          </p:cNvPr>
          <p:cNvSpPr>
            <a:spLocks noGrp="1"/>
          </p:cNvSpPr>
          <p:nvPr>
            <p:ph type="body" sz="quarter" idx="14"/>
          </p:nvPr>
        </p:nvSpPr>
        <p:spPr/>
        <p:txBody>
          <a:bodyPr/>
          <a:lstStyle/>
          <a:p>
            <a:endParaRPr lang="de-DE"/>
          </a:p>
        </p:txBody>
      </p:sp>
      <p:grpSp>
        <p:nvGrpSpPr>
          <p:cNvPr id="5" name="Gruppieren 4"/>
          <p:cNvGrpSpPr/>
          <p:nvPr/>
        </p:nvGrpSpPr>
        <p:grpSpPr>
          <a:xfrm>
            <a:off x="6571749" y="2935242"/>
            <a:ext cx="4049507" cy="3208634"/>
            <a:chOff x="5047749" y="2895114"/>
            <a:chExt cx="4049507" cy="3208634"/>
          </a:xfrm>
        </p:grpSpPr>
        <p:pic>
          <p:nvPicPr>
            <p:cNvPr id="8194" name="Picture 2" descr="Wikidat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623" y="2895114"/>
              <a:ext cx="3215754" cy="227344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5047749" y="5241974"/>
              <a:ext cx="4049507" cy="861774"/>
            </a:xfrm>
            <a:prstGeom prst="rect">
              <a:avLst/>
            </a:prstGeom>
            <a:noFill/>
          </p:spPr>
          <p:txBody>
            <a:bodyPr wrap="none" rtlCol="0">
              <a:spAutoFit/>
            </a:bodyPr>
            <a:lstStyle/>
            <a:p>
              <a:pPr algn="ctr"/>
              <a:r>
                <a:rPr lang="en-US" i="1" dirty="0"/>
                <a:t>118+ million multilingual data items </a:t>
              </a:r>
              <a:br>
                <a:rPr lang="en-US" i="1" dirty="0"/>
              </a:br>
              <a:r>
                <a:rPr lang="en-US" i="1" dirty="0"/>
                <a:t>that anyone can edit</a:t>
              </a:r>
            </a:p>
            <a:p>
              <a:pPr algn="ctr"/>
              <a:r>
                <a:rPr lang="en-US" sz="800" i="1" dirty="0"/>
                <a:t>Source: </a:t>
              </a:r>
              <a:r>
                <a:rPr lang="en-US" sz="800" i="1" dirty="0">
                  <a:hlinkClick r:id="rId4"/>
                </a:rPr>
                <a:t>https://www.wikidata.org</a:t>
              </a:r>
              <a:r>
                <a:rPr lang="en-US" sz="800" i="1" dirty="0"/>
                <a:t> </a:t>
              </a:r>
            </a:p>
            <a:p>
              <a:pPr algn="ctr"/>
              <a:endParaRPr lang="en-US" sz="600" b="1" i="1" dirty="0"/>
            </a:p>
          </p:txBody>
        </p:sp>
      </p:grpSp>
      <p:sp>
        <p:nvSpPr>
          <p:cNvPr id="7" name="Foliennummernplatzhalter 6">
            <a:extLst>
              <a:ext uri="{FF2B5EF4-FFF2-40B4-BE49-F238E27FC236}">
                <a16:creationId xmlns:a16="http://schemas.microsoft.com/office/drawing/2014/main" id="{3E346C28-C6EA-D65F-697D-53F76D51C1EE}"/>
              </a:ext>
            </a:extLst>
          </p:cNvPr>
          <p:cNvSpPr>
            <a:spLocks noGrp="1"/>
          </p:cNvSpPr>
          <p:nvPr>
            <p:ph type="sldNum" sz="quarter" idx="12"/>
          </p:nvPr>
        </p:nvSpPr>
        <p:spPr/>
        <p:txBody>
          <a:bodyPr/>
          <a:lstStyle/>
          <a:p>
            <a:fld id="{59D4D77F-9D33-46B7-B0E6-0F7E01ACA44C}" type="slidenum">
              <a:rPr lang="de-DE" smtClean="0"/>
              <a:t>16</a:t>
            </a:fld>
            <a:endParaRPr lang="de-DE"/>
          </a:p>
        </p:txBody>
      </p:sp>
    </p:spTree>
    <p:extLst>
      <p:ext uri="{BB962C8B-B14F-4D97-AF65-F5344CB8AC3E}">
        <p14:creationId xmlns:p14="http://schemas.microsoft.com/office/powerpoint/2010/main" val="4228540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05C846D-E330-774F-B0E3-AD8EE3AD3F40}"/>
              </a:ext>
            </a:extLst>
          </p:cNvPr>
          <p:cNvSpPr>
            <a:spLocks noGrp="1"/>
          </p:cNvSpPr>
          <p:nvPr>
            <p:ph type="ctrTitle"/>
          </p:nvPr>
        </p:nvSpPr>
        <p:spPr/>
        <p:txBody>
          <a:bodyPr/>
          <a:lstStyle/>
          <a:p>
            <a:r>
              <a:rPr lang="de-DE" dirty="0"/>
              <a:t>Knowledge Graphs </a:t>
            </a:r>
            <a:r>
              <a:rPr lang="de-DE" dirty="0" err="1"/>
              <a:t>are</a:t>
            </a:r>
            <a:r>
              <a:rPr lang="de-DE" dirty="0"/>
              <a:t> </a:t>
            </a:r>
            <a:r>
              <a:rPr lang="de-DE" dirty="0" err="1"/>
              <a:t>meaningful</a:t>
            </a:r>
            <a:r>
              <a:rPr lang="de-DE" dirty="0"/>
              <a:t> </a:t>
            </a:r>
            <a:r>
              <a:rPr lang="de-DE" dirty="0" err="1"/>
              <a:t>to</a:t>
            </a:r>
            <a:r>
              <a:rPr lang="de-DE" dirty="0"/>
              <a:t> </a:t>
            </a:r>
            <a:r>
              <a:rPr lang="de-DE" dirty="0" err="1"/>
              <a:t>humans</a:t>
            </a:r>
            <a:r>
              <a:rPr lang="de-DE" dirty="0"/>
              <a:t> </a:t>
            </a:r>
            <a:br>
              <a:rPr lang="de-DE" dirty="0"/>
            </a:br>
            <a:r>
              <a:rPr lang="de-DE" i="1" dirty="0" err="1"/>
              <a:t>and</a:t>
            </a:r>
            <a:r>
              <a:rPr lang="de-DE" dirty="0"/>
              <a:t> </a:t>
            </a:r>
            <a:r>
              <a:rPr lang="de-DE" dirty="0" err="1"/>
              <a:t>to</a:t>
            </a:r>
            <a:r>
              <a:rPr lang="de-DE" dirty="0"/>
              <a:t> </a:t>
            </a:r>
            <a:r>
              <a:rPr lang="de-DE" dirty="0" err="1"/>
              <a:t>machines</a:t>
            </a:r>
            <a:r>
              <a:rPr lang="de-DE" dirty="0"/>
              <a:t>.</a:t>
            </a:r>
          </a:p>
        </p:txBody>
      </p:sp>
      <p:sp>
        <p:nvSpPr>
          <p:cNvPr id="3" name="Inhaltsplatzhalter 2">
            <a:extLst>
              <a:ext uri="{FF2B5EF4-FFF2-40B4-BE49-F238E27FC236}">
                <a16:creationId xmlns:a16="http://schemas.microsoft.com/office/drawing/2014/main" id="{E52F082C-3D0F-3B43-B85F-0D8C794512C0}"/>
              </a:ext>
            </a:extLst>
          </p:cNvPr>
          <p:cNvSpPr>
            <a:spLocks noGrp="1"/>
          </p:cNvSpPr>
          <p:nvPr>
            <p:ph type="body" sz="quarter" idx="10"/>
          </p:nvPr>
        </p:nvSpPr>
        <p:spPr/>
        <p:txBody>
          <a:bodyPr/>
          <a:lstStyle/>
          <a:p>
            <a:endParaRPr lang="de-DE" dirty="0"/>
          </a:p>
        </p:txBody>
      </p:sp>
      <p:sp>
        <p:nvSpPr>
          <p:cNvPr id="4" name="Fußzeilenplatzhalter 3">
            <a:extLst>
              <a:ext uri="{FF2B5EF4-FFF2-40B4-BE49-F238E27FC236}">
                <a16:creationId xmlns:a16="http://schemas.microsoft.com/office/drawing/2014/main" id="{18A2C7DE-1BEA-4847-AE81-9061B5CEA7AA}"/>
              </a:ext>
            </a:extLst>
          </p:cNvPr>
          <p:cNvSpPr>
            <a:spLocks noGrp="1"/>
          </p:cNvSpPr>
          <p:nvPr>
            <p:ph type="ftr" sz="quarter" idx="3"/>
          </p:nvPr>
        </p:nvSpPr>
        <p:spPr/>
        <p:txBody>
          <a:bodyPr/>
          <a:lstStyle/>
          <a:p>
            <a:r>
              <a:rPr lang="de-DE"/>
              <a:t>Nationale Forschungsdateninfrastruktur (NFDI) e.V.</a:t>
            </a:r>
            <a:endParaRPr lang="de-DE" dirty="0"/>
          </a:p>
        </p:txBody>
      </p:sp>
      <p:sp>
        <p:nvSpPr>
          <p:cNvPr id="5" name="Foliennummernplatzhalter 4">
            <a:extLst>
              <a:ext uri="{FF2B5EF4-FFF2-40B4-BE49-F238E27FC236}">
                <a16:creationId xmlns:a16="http://schemas.microsoft.com/office/drawing/2014/main" id="{B74773E2-2E1B-584D-A378-EA28CF5499EF}"/>
              </a:ext>
            </a:extLst>
          </p:cNvPr>
          <p:cNvSpPr>
            <a:spLocks noGrp="1"/>
          </p:cNvSpPr>
          <p:nvPr>
            <p:ph type="sldNum" sz="quarter" idx="4"/>
          </p:nvPr>
        </p:nvSpPr>
        <p:spPr/>
        <p:txBody>
          <a:bodyPr/>
          <a:lstStyle/>
          <a:p>
            <a:fld id="{59D4D77F-9D33-46B7-B0E6-0F7E01ACA44C}" type="slidenum">
              <a:rPr lang="de-DE" smtClean="0"/>
              <a:t>17</a:t>
            </a:fld>
            <a:endParaRPr lang="de-DE"/>
          </a:p>
        </p:txBody>
      </p:sp>
    </p:spTree>
    <p:extLst>
      <p:ext uri="{BB962C8B-B14F-4D97-AF65-F5344CB8AC3E}">
        <p14:creationId xmlns:p14="http://schemas.microsoft.com/office/powerpoint/2010/main" val="1679388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A85D0-0294-0B04-0625-8EEFF0B83893}"/>
              </a:ext>
            </a:extLst>
          </p:cNvPr>
          <p:cNvSpPr>
            <a:spLocks noGrp="1"/>
          </p:cNvSpPr>
          <p:nvPr>
            <p:ph type="ctrTitle"/>
          </p:nvPr>
        </p:nvSpPr>
        <p:spPr/>
        <p:txBody>
          <a:bodyPr/>
          <a:lstStyle/>
          <a:p>
            <a:r>
              <a:rPr lang="de-DE" sz="4000" dirty="0"/>
              <a:t>Data </a:t>
            </a:r>
            <a:r>
              <a:rPr lang="de-DE" sz="4000" dirty="0" err="1"/>
              <a:t>as</a:t>
            </a:r>
            <a:r>
              <a:rPr lang="de-DE" sz="4000" dirty="0"/>
              <a:t> a </a:t>
            </a:r>
            <a:r>
              <a:rPr lang="de-DE" sz="4000" dirty="0" err="1"/>
              <a:t>common</a:t>
            </a:r>
            <a:r>
              <a:rPr lang="de-DE" sz="4000" dirty="0"/>
              <a:t> </a:t>
            </a:r>
            <a:r>
              <a:rPr lang="de-DE" sz="4000" dirty="0" err="1"/>
              <a:t>good</a:t>
            </a:r>
            <a:r>
              <a:rPr lang="de-DE" sz="4000" dirty="0"/>
              <a:t> </a:t>
            </a:r>
            <a:r>
              <a:rPr lang="de-DE" sz="4000" dirty="0" err="1"/>
              <a:t>for</a:t>
            </a:r>
            <a:r>
              <a:rPr lang="de-DE" sz="4000" dirty="0"/>
              <a:t> </a:t>
            </a:r>
            <a:br>
              <a:rPr lang="de-DE" sz="4000" dirty="0"/>
            </a:br>
            <a:r>
              <a:rPr lang="de-DE" sz="4000" dirty="0" err="1"/>
              <a:t>excellent</a:t>
            </a:r>
            <a:r>
              <a:rPr lang="de-DE" sz="4000" dirty="0"/>
              <a:t> </a:t>
            </a:r>
            <a:r>
              <a:rPr lang="de-DE" sz="4000" dirty="0" err="1"/>
              <a:t>research</a:t>
            </a:r>
            <a:r>
              <a:rPr lang="de-DE" sz="4000" dirty="0"/>
              <a:t>, </a:t>
            </a:r>
            <a:br>
              <a:rPr lang="de-DE" sz="4000" dirty="0"/>
            </a:br>
            <a:r>
              <a:rPr lang="de-DE" sz="4000" dirty="0" err="1"/>
              <a:t>organized</a:t>
            </a:r>
            <a:r>
              <a:rPr lang="de-DE" sz="4000" dirty="0"/>
              <a:t> </a:t>
            </a:r>
            <a:r>
              <a:rPr lang="de-DE" sz="4000" dirty="0" err="1"/>
              <a:t>by</a:t>
            </a:r>
            <a:r>
              <a:rPr lang="de-DE" sz="4000" dirty="0"/>
              <a:t> </a:t>
            </a:r>
            <a:r>
              <a:rPr lang="de-DE" sz="4000" dirty="0" err="1"/>
              <a:t>science</a:t>
            </a:r>
            <a:r>
              <a:rPr lang="de-DE" sz="4000" dirty="0"/>
              <a:t> in Germany.</a:t>
            </a:r>
            <a:endParaRPr lang="de-DE" dirty="0"/>
          </a:p>
        </p:txBody>
      </p:sp>
      <p:sp>
        <p:nvSpPr>
          <p:cNvPr id="3" name="Textplatzhalter 2">
            <a:extLst>
              <a:ext uri="{FF2B5EF4-FFF2-40B4-BE49-F238E27FC236}">
                <a16:creationId xmlns:a16="http://schemas.microsoft.com/office/drawing/2014/main" id="{7C779506-CF73-9740-554D-B879F5F38AAD}"/>
              </a:ext>
            </a:extLst>
          </p:cNvPr>
          <p:cNvSpPr>
            <a:spLocks noGrp="1"/>
          </p:cNvSpPr>
          <p:nvPr>
            <p:ph type="body" sz="quarter" idx="10"/>
          </p:nvPr>
        </p:nvSpPr>
        <p:spPr/>
        <p:txBody>
          <a:bodyPr/>
          <a:lstStyle/>
          <a:p>
            <a:r>
              <a:rPr lang="de-DE" dirty="0">
                <a:solidFill>
                  <a:schemeClr val="tx2"/>
                </a:solidFill>
              </a:rPr>
              <a:t>Vision </a:t>
            </a:r>
            <a:r>
              <a:rPr lang="de-DE" dirty="0" err="1">
                <a:solidFill>
                  <a:schemeClr val="tx2"/>
                </a:solidFill>
              </a:rPr>
              <a:t>of</a:t>
            </a:r>
            <a:r>
              <a:rPr lang="de-DE" dirty="0">
                <a:solidFill>
                  <a:schemeClr val="tx2"/>
                </a:solidFill>
              </a:rPr>
              <a:t> NFDI</a:t>
            </a:r>
          </a:p>
        </p:txBody>
      </p:sp>
      <p:sp>
        <p:nvSpPr>
          <p:cNvPr id="8" name="Foliennummernplatzhalter 7">
            <a:extLst>
              <a:ext uri="{FF2B5EF4-FFF2-40B4-BE49-F238E27FC236}">
                <a16:creationId xmlns:a16="http://schemas.microsoft.com/office/drawing/2014/main" id="{3E1B114C-64C0-9589-DB69-AC3505370A5C}"/>
              </a:ext>
            </a:extLst>
          </p:cNvPr>
          <p:cNvSpPr>
            <a:spLocks noGrp="1"/>
          </p:cNvSpPr>
          <p:nvPr>
            <p:ph type="sldNum" sz="quarter" idx="4"/>
          </p:nvPr>
        </p:nvSpPr>
        <p:spPr/>
        <p:txBody>
          <a:bodyPr/>
          <a:lstStyle/>
          <a:p>
            <a:fld id="{59D4D77F-9D33-46B7-B0E6-0F7E01ACA44C}" type="slidenum">
              <a:rPr lang="de-DE" smtClean="0"/>
              <a:pPr/>
              <a:t>18</a:t>
            </a:fld>
            <a:endParaRPr lang="de-DE" dirty="0"/>
          </a:p>
        </p:txBody>
      </p:sp>
      <p:sp>
        <p:nvSpPr>
          <p:cNvPr id="4" name="Fußzeilenplatzhalter 3">
            <a:extLst>
              <a:ext uri="{FF2B5EF4-FFF2-40B4-BE49-F238E27FC236}">
                <a16:creationId xmlns:a16="http://schemas.microsoft.com/office/drawing/2014/main" id="{D8D6EF2D-7751-7F21-9712-5D8E3961CBDE}"/>
              </a:ext>
            </a:extLst>
          </p:cNvPr>
          <p:cNvSpPr>
            <a:spLocks noGrp="1"/>
          </p:cNvSpPr>
          <p:nvPr>
            <p:ph type="ftr" sz="quarter" idx="3"/>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1176061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1B7BC28A-5482-0E42-9D67-92EF985EDDF2}"/>
              </a:ext>
            </a:extLst>
          </p:cNvPr>
          <p:cNvSpPr>
            <a:spLocks noGrp="1"/>
          </p:cNvSpPr>
          <p:nvPr>
            <p:ph type="body" sz="quarter" idx="14"/>
          </p:nvPr>
        </p:nvSpPr>
        <p:spPr/>
        <p:txBody>
          <a:bodyPr/>
          <a:lstStyle/>
          <a:p>
            <a:endParaRPr lang="de-DE"/>
          </a:p>
        </p:txBody>
      </p:sp>
      <p:sp>
        <p:nvSpPr>
          <p:cNvPr id="63" name="Dreieck 62">
            <a:extLst>
              <a:ext uri="{FF2B5EF4-FFF2-40B4-BE49-F238E27FC236}">
                <a16:creationId xmlns:a16="http://schemas.microsoft.com/office/drawing/2014/main" id="{80544CE6-3143-7B4F-BBA0-475E3A2B06C8}"/>
              </a:ext>
            </a:extLst>
          </p:cNvPr>
          <p:cNvSpPr/>
          <p:nvPr/>
        </p:nvSpPr>
        <p:spPr>
          <a:xfrm>
            <a:off x="1336960" y="239240"/>
            <a:ext cx="9617622" cy="194690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F57B408-3CEF-F54F-8AF2-7B71830DDFA0}"/>
              </a:ext>
            </a:extLst>
          </p:cNvPr>
          <p:cNvSpPr>
            <a:spLocks noGrp="1"/>
          </p:cNvSpPr>
          <p:nvPr>
            <p:ph type="title"/>
          </p:nvPr>
        </p:nvSpPr>
        <p:spPr/>
        <p:txBody>
          <a:bodyPr/>
          <a:lstStyle/>
          <a:p>
            <a:r>
              <a:rPr lang="de-DE" dirty="0"/>
              <a:t>Big </a:t>
            </a:r>
            <a:r>
              <a:rPr lang="de-DE" dirty="0" err="1"/>
              <a:t>picture</a:t>
            </a:r>
            <a:endParaRPr lang="de-DE" dirty="0"/>
          </a:p>
        </p:txBody>
      </p:sp>
      <p:sp>
        <p:nvSpPr>
          <p:cNvPr id="4" name="Fußzeilenplatzhalter 3">
            <a:extLst>
              <a:ext uri="{FF2B5EF4-FFF2-40B4-BE49-F238E27FC236}">
                <a16:creationId xmlns:a16="http://schemas.microsoft.com/office/drawing/2014/main" id="{DFD5273C-DC70-D442-81FB-7DD3D3B1E8AB}"/>
              </a:ext>
            </a:extLst>
          </p:cNvPr>
          <p:cNvSpPr>
            <a:spLocks noGrp="1"/>
          </p:cNvSpPr>
          <p:nvPr>
            <p:ph type="ftr" sz="quarter" idx="11"/>
          </p:nvPr>
        </p:nvSpPr>
        <p:spPr/>
        <p:txBody>
          <a:bodyPr/>
          <a:lstStyle/>
          <a:p>
            <a:r>
              <a:rPr lang="de-DE"/>
              <a:t>Nationale Forschungsdateninfrastruktur (NFDI) e.V.</a:t>
            </a:r>
            <a:endParaRPr lang="de-DE" dirty="0"/>
          </a:p>
        </p:txBody>
      </p:sp>
      <p:sp>
        <p:nvSpPr>
          <p:cNvPr id="5" name="Foliennummernplatzhalter 4">
            <a:extLst>
              <a:ext uri="{FF2B5EF4-FFF2-40B4-BE49-F238E27FC236}">
                <a16:creationId xmlns:a16="http://schemas.microsoft.com/office/drawing/2014/main" id="{7CDA7247-7DF2-3947-9452-A3B122F4A4DC}"/>
              </a:ext>
            </a:extLst>
          </p:cNvPr>
          <p:cNvSpPr>
            <a:spLocks noGrp="1"/>
          </p:cNvSpPr>
          <p:nvPr>
            <p:ph type="sldNum" sz="quarter" idx="12"/>
          </p:nvPr>
        </p:nvSpPr>
        <p:spPr/>
        <p:txBody>
          <a:bodyPr/>
          <a:lstStyle/>
          <a:p>
            <a:fld id="{59D4D77F-9D33-46B7-B0E6-0F7E01ACA44C}" type="slidenum">
              <a:rPr lang="de-DE" smtClean="0"/>
              <a:t>19</a:t>
            </a:fld>
            <a:endParaRPr lang="de-DE"/>
          </a:p>
        </p:txBody>
      </p:sp>
      <p:grpSp>
        <p:nvGrpSpPr>
          <p:cNvPr id="62" name="Gruppieren 61">
            <a:extLst>
              <a:ext uri="{FF2B5EF4-FFF2-40B4-BE49-F238E27FC236}">
                <a16:creationId xmlns:a16="http://schemas.microsoft.com/office/drawing/2014/main" id="{D462DFFB-19F3-1D45-999E-573535138D0E}"/>
              </a:ext>
            </a:extLst>
          </p:cNvPr>
          <p:cNvGrpSpPr/>
          <p:nvPr/>
        </p:nvGrpSpPr>
        <p:grpSpPr>
          <a:xfrm>
            <a:off x="4840078" y="752827"/>
            <a:ext cx="2650793" cy="1007976"/>
            <a:chOff x="3445560" y="1711334"/>
            <a:chExt cx="2650793" cy="1007976"/>
          </a:xfrm>
        </p:grpSpPr>
        <p:pic>
          <p:nvPicPr>
            <p:cNvPr id="16" name="Grafik 15" descr="Balkendiagramm">
              <a:extLst>
                <a:ext uri="{FF2B5EF4-FFF2-40B4-BE49-F238E27FC236}">
                  <a16:creationId xmlns:a16="http://schemas.microsoft.com/office/drawing/2014/main" id="{5D7AF710-F106-8D4C-A53B-B90EDCB00C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1448" y="1804910"/>
              <a:ext cx="914400" cy="914400"/>
            </a:xfrm>
            <a:prstGeom prst="rect">
              <a:avLst/>
            </a:prstGeom>
          </p:spPr>
        </p:pic>
        <p:pic>
          <p:nvPicPr>
            <p:cNvPr id="39" name="Grafik 38" descr="Käfer unter Lupe">
              <a:extLst>
                <a:ext uri="{FF2B5EF4-FFF2-40B4-BE49-F238E27FC236}">
                  <a16:creationId xmlns:a16="http://schemas.microsoft.com/office/drawing/2014/main" id="{5F276B17-0AE9-FC4B-9300-22FBF54CCD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81953" y="1756720"/>
              <a:ext cx="914400" cy="914400"/>
            </a:xfrm>
            <a:prstGeom prst="rect">
              <a:avLst/>
            </a:prstGeom>
          </p:spPr>
        </p:pic>
        <p:pic>
          <p:nvPicPr>
            <p:cNvPr id="41" name="Grafik 40" descr="Becherglas">
              <a:extLst>
                <a:ext uri="{FF2B5EF4-FFF2-40B4-BE49-F238E27FC236}">
                  <a16:creationId xmlns:a16="http://schemas.microsoft.com/office/drawing/2014/main" id="{1BCAD8D5-2518-1D45-ABD6-C9E709D818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45560" y="1711334"/>
              <a:ext cx="914400" cy="914400"/>
            </a:xfrm>
            <a:prstGeom prst="rect">
              <a:avLst/>
            </a:prstGeom>
          </p:spPr>
        </p:pic>
      </p:grpSp>
      <p:sp>
        <p:nvSpPr>
          <p:cNvPr id="53" name="Textfeld 52">
            <a:extLst>
              <a:ext uri="{FF2B5EF4-FFF2-40B4-BE49-F238E27FC236}">
                <a16:creationId xmlns:a16="http://schemas.microsoft.com/office/drawing/2014/main" id="{235A2057-BB5D-6942-B6AD-C5C44107A8E5}"/>
              </a:ext>
            </a:extLst>
          </p:cNvPr>
          <p:cNvSpPr txBox="1"/>
          <p:nvPr/>
        </p:nvSpPr>
        <p:spPr>
          <a:xfrm>
            <a:off x="4561487" y="1595255"/>
            <a:ext cx="3190297" cy="584775"/>
          </a:xfrm>
          <a:prstGeom prst="rect">
            <a:avLst/>
          </a:prstGeom>
          <a:noFill/>
        </p:spPr>
        <p:txBody>
          <a:bodyPr wrap="none" rtlCol="0">
            <a:spAutoFit/>
          </a:bodyPr>
          <a:lstStyle/>
          <a:p>
            <a:r>
              <a:rPr lang="de-DE" sz="3200" dirty="0" err="1">
                <a:solidFill>
                  <a:schemeClr val="tx1">
                    <a:lumMod val="50000"/>
                  </a:schemeClr>
                </a:solidFill>
                <a:latin typeface="+mj-lt"/>
              </a:rPr>
              <a:t>Better</a:t>
            </a:r>
            <a:r>
              <a:rPr lang="de-DE" sz="3200" dirty="0">
                <a:solidFill>
                  <a:schemeClr val="tx1">
                    <a:lumMod val="50000"/>
                  </a:schemeClr>
                </a:solidFill>
                <a:latin typeface="+mj-lt"/>
              </a:rPr>
              <a:t> </a:t>
            </a:r>
            <a:r>
              <a:rPr lang="de-DE" sz="3200" dirty="0" err="1">
                <a:solidFill>
                  <a:schemeClr val="tx1">
                    <a:lumMod val="50000"/>
                  </a:schemeClr>
                </a:solidFill>
                <a:latin typeface="+mj-lt"/>
              </a:rPr>
              <a:t>research</a:t>
            </a:r>
            <a:r>
              <a:rPr lang="de-DE" sz="3200" dirty="0">
                <a:solidFill>
                  <a:schemeClr val="tx1">
                    <a:lumMod val="50000"/>
                  </a:schemeClr>
                </a:solidFill>
                <a:latin typeface="+mj-lt"/>
              </a:rPr>
              <a:t>!</a:t>
            </a:r>
          </a:p>
        </p:txBody>
      </p:sp>
    </p:spTree>
    <p:extLst>
      <p:ext uri="{BB962C8B-B14F-4D97-AF65-F5344CB8AC3E}">
        <p14:creationId xmlns:p14="http://schemas.microsoft.com/office/powerpoint/2010/main" val="1521487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AAC7CF6-5DC3-BC54-3FA6-ACCB3BD7EF02}"/>
              </a:ext>
            </a:extLst>
          </p:cNvPr>
          <p:cNvSpPr>
            <a:spLocks noGrp="1"/>
          </p:cNvSpPr>
          <p:nvPr>
            <p:ph type="title"/>
          </p:nvPr>
        </p:nvSpPr>
        <p:spPr/>
        <p:txBody>
          <a:bodyPr/>
          <a:lstStyle/>
          <a:p>
            <a:r>
              <a:rPr lang="de-DE"/>
              <a:t>Vision</a:t>
            </a:r>
            <a:endParaRPr lang="de-DE" dirty="0"/>
          </a:p>
        </p:txBody>
      </p:sp>
      <p:sp>
        <p:nvSpPr>
          <p:cNvPr id="9" name="Textplatzhalter 8">
            <a:extLst>
              <a:ext uri="{FF2B5EF4-FFF2-40B4-BE49-F238E27FC236}">
                <a16:creationId xmlns:a16="http://schemas.microsoft.com/office/drawing/2014/main" id="{2CDFBBD6-C4FD-9D9B-8D8E-90FBA02997C5}"/>
              </a:ext>
            </a:extLst>
          </p:cNvPr>
          <p:cNvSpPr>
            <a:spLocks noGrp="1"/>
          </p:cNvSpPr>
          <p:nvPr>
            <p:ph type="body" sz="quarter" idx="14"/>
          </p:nvPr>
        </p:nvSpPr>
        <p:spPr/>
        <p:txBody>
          <a:bodyPr/>
          <a:lstStyle/>
          <a:p>
            <a:r>
              <a:rPr lang="de-DE"/>
              <a:t>Data as a shared resource</a:t>
            </a:r>
            <a:endParaRPr lang="de-DE" dirty="0"/>
          </a:p>
        </p:txBody>
      </p:sp>
      <p:pic>
        <p:nvPicPr>
          <p:cNvPr id="2" name="Grafik 1">
            <a:extLst>
              <a:ext uri="{FF2B5EF4-FFF2-40B4-BE49-F238E27FC236}">
                <a16:creationId xmlns:a16="http://schemas.microsoft.com/office/drawing/2014/main" id="{EB4D6949-964E-A9B9-F297-79903BD7C5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199" y="2422589"/>
            <a:ext cx="5953125" cy="3630311"/>
          </a:xfrm>
          <a:prstGeom prst="roundRect">
            <a:avLst/>
          </a:prstGeom>
          <a:ln>
            <a:solidFill>
              <a:schemeClr val="accent5">
                <a:lumMod val="40000"/>
                <a:lumOff val="60000"/>
              </a:schemeClr>
            </a:solidFill>
          </a:ln>
        </p:spPr>
      </p:pic>
      <p:sp>
        <p:nvSpPr>
          <p:cNvPr id="8" name="Inhaltsplatzhalter 7">
            <a:extLst>
              <a:ext uri="{FF2B5EF4-FFF2-40B4-BE49-F238E27FC236}">
                <a16:creationId xmlns:a16="http://schemas.microsoft.com/office/drawing/2014/main" id="{BFAAA00D-23C8-3071-E51A-7C7B4D11BD06}"/>
              </a:ext>
            </a:extLst>
          </p:cNvPr>
          <p:cNvSpPr>
            <a:spLocks noGrp="1"/>
          </p:cNvSpPr>
          <p:nvPr>
            <p:ph idx="1"/>
          </p:nvPr>
        </p:nvSpPr>
        <p:spPr>
          <a:xfrm>
            <a:off x="5168706" y="1772088"/>
            <a:ext cx="6534149" cy="1656912"/>
          </a:xfrm>
          <a:solidFill>
            <a:srgbClr val="0ABAF0"/>
          </a:solidFill>
          <a:ln>
            <a:noFill/>
          </a:ln>
          <a:effectLst>
            <a:outerShdw blurRad="50800" dist="38100" dir="2700000" algn="tl" rotWithShape="0">
              <a:prstClr val="black">
                <a:alpha val="40000"/>
              </a:prstClr>
            </a:outerShdw>
          </a:effectLst>
        </p:spPr>
        <p:txBody>
          <a:bodyPr lIns="180000" rIns="180000" anchor="ctr"/>
          <a:lstStyle/>
          <a:p>
            <a:pPr marL="0" lvl="1" indent="0">
              <a:lnSpc>
                <a:spcPct val="120000"/>
              </a:lnSpc>
              <a:buNone/>
            </a:pPr>
            <a:r>
              <a:rPr lang="de-DE" sz="2400">
                <a:solidFill>
                  <a:schemeClr val="bg1"/>
                </a:solidFill>
              </a:rPr>
              <a:t>"Data as a shared resource for excellent research, organised by the scientific community in Germany"</a:t>
            </a:r>
            <a:endParaRPr lang="de-DE" sz="2400" dirty="0">
              <a:solidFill>
                <a:schemeClr val="bg1"/>
              </a:solidFill>
            </a:endParaRPr>
          </a:p>
        </p:txBody>
      </p:sp>
      <p:sp>
        <p:nvSpPr>
          <p:cNvPr id="3" name="Fußzeilenplatzhalter 4">
            <a:extLst>
              <a:ext uri="{FF2B5EF4-FFF2-40B4-BE49-F238E27FC236}">
                <a16:creationId xmlns:a16="http://schemas.microsoft.com/office/drawing/2014/main" id="{2D48757C-CBB5-2B2B-6678-6BDC133A94FA}"/>
              </a:ext>
            </a:extLst>
          </p:cNvPr>
          <p:cNvSpPr>
            <a:spLocks noGrp="1"/>
          </p:cNvSpPr>
          <p:nvPr>
            <p:ph type="ftr" sz="quarter" idx="11"/>
          </p:nvPr>
        </p:nvSpPr>
        <p:spPr>
          <a:xfrm>
            <a:off x="838200" y="6403006"/>
            <a:ext cx="9163380" cy="180000"/>
          </a:xfrm>
        </p:spPr>
        <p:txBody>
          <a:bodyPr/>
          <a:lstStyle/>
          <a:p>
            <a:r>
              <a:rPr lang="de-DE"/>
              <a:t>Nationale Forschungsdateninfrastruktur (NFDI) e.V.</a:t>
            </a:r>
            <a:endParaRPr lang="de-DE" dirty="0"/>
          </a:p>
        </p:txBody>
      </p:sp>
      <p:sp>
        <p:nvSpPr>
          <p:cNvPr id="4" name="Foliennummernplatzhalter 5">
            <a:extLst>
              <a:ext uri="{FF2B5EF4-FFF2-40B4-BE49-F238E27FC236}">
                <a16:creationId xmlns:a16="http://schemas.microsoft.com/office/drawing/2014/main" id="{77683098-2F73-7881-45CD-4926EDCFE76E}"/>
              </a:ext>
            </a:extLst>
          </p:cNvPr>
          <p:cNvSpPr>
            <a:spLocks noGrp="1"/>
          </p:cNvSpPr>
          <p:nvPr>
            <p:ph type="sldNum" sz="quarter" idx="12"/>
          </p:nvPr>
        </p:nvSpPr>
        <p:spPr>
          <a:xfrm>
            <a:off x="11183814" y="6403006"/>
            <a:ext cx="347261" cy="180000"/>
          </a:xfrm>
        </p:spPr>
        <p:txBody>
          <a:bodyPr/>
          <a:lstStyle/>
          <a:p>
            <a:fld id="{59D4D77F-9D33-46B7-B0E6-0F7E01ACA44C}" type="slidenum">
              <a:rPr lang="de-DE" smtClean="0"/>
              <a:t>2</a:t>
            </a:fld>
            <a:endParaRPr lang="de-DE"/>
          </a:p>
        </p:txBody>
      </p:sp>
    </p:spTree>
    <p:extLst>
      <p:ext uri="{BB962C8B-B14F-4D97-AF65-F5344CB8AC3E}">
        <p14:creationId xmlns:p14="http://schemas.microsoft.com/office/powerpoint/2010/main" val="3363399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1B7BC28A-5482-0E42-9D67-92EF985EDDF2}"/>
              </a:ext>
            </a:extLst>
          </p:cNvPr>
          <p:cNvSpPr>
            <a:spLocks noGrp="1"/>
          </p:cNvSpPr>
          <p:nvPr>
            <p:ph type="body" sz="quarter" idx="14"/>
          </p:nvPr>
        </p:nvSpPr>
        <p:spPr/>
        <p:txBody>
          <a:bodyPr/>
          <a:lstStyle/>
          <a:p>
            <a:endParaRPr lang="de-DE"/>
          </a:p>
        </p:txBody>
      </p:sp>
      <p:sp>
        <p:nvSpPr>
          <p:cNvPr id="63" name="Dreieck 62">
            <a:extLst>
              <a:ext uri="{FF2B5EF4-FFF2-40B4-BE49-F238E27FC236}">
                <a16:creationId xmlns:a16="http://schemas.microsoft.com/office/drawing/2014/main" id="{80544CE6-3143-7B4F-BBA0-475E3A2B06C8}"/>
              </a:ext>
            </a:extLst>
          </p:cNvPr>
          <p:cNvSpPr/>
          <p:nvPr/>
        </p:nvSpPr>
        <p:spPr>
          <a:xfrm>
            <a:off x="1336960" y="239240"/>
            <a:ext cx="9617622" cy="194690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09E3F60D-815E-3848-B154-321297292E26}"/>
              </a:ext>
            </a:extLst>
          </p:cNvPr>
          <p:cNvGrpSpPr/>
          <p:nvPr/>
        </p:nvGrpSpPr>
        <p:grpSpPr>
          <a:xfrm>
            <a:off x="1336960" y="3121143"/>
            <a:ext cx="2980544" cy="3098017"/>
            <a:chOff x="983673" y="3099403"/>
            <a:chExt cx="2980544" cy="3098017"/>
          </a:xfrm>
        </p:grpSpPr>
        <p:sp>
          <p:nvSpPr>
            <p:cNvPr id="54" name="Rechteck 53">
              <a:extLst>
                <a:ext uri="{FF2B5EF4-FFF2-40B4-BE49-F238E27FC236}">
                  <a16:creationId xmlns:a16="http://schemas.microsoft.com/office/drawing/2014/main" id="{680C471F-F06E-BD46-BAA7-6ED284F869DE}"/>
                </a:ext>
              </a:extLst>
            </p:cNvPr>
            <p:cNvSpPr/>
            <p:nvPr/>
          </p:nvSpPr>
          <p:spPr>
            <a:xfrm>
              <a:off x="983673" y="3099403"/>
              <a:ext cx="2980544"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Gehirn im Kopf">
              <a:extLst>
                <a:ext uri="{FF2B5EF4-FFF2-40B4-BE49-F238E27FC236}">
                  <a16:creationId xmlns:a16="http://schemas.microsoft.com/office/drawing/2014/main" id="{D16F7ADC-AF53-5244-A8CB-A631E096CC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8796" y="3279836"/>
              <a:ext cx="914400" cy="914400"/>
            </a:xfrm>
            <a:prstGeom prst="rect">
              <a:avLst/>
            </a:prstGeom>
          </p:spPr>
        </p:pic>
        <p:sp>
          <p:nvSpPr>
            <p:cNvPr id="34" name="Textfeld 33">
              <a:extLst>
                <a:ext uri="{FF2B5EF4-FFF2-40B4-BE49-F238E27FC236}">
                  <a16:creationId xmlns:a16="http://schemas.microsoft.com/office/drawing/2014/main" id="{E55FC42A-64DB-7247-9FE2-567431B2D666}"/>
                </a:ext>
              </a:extLst>
            </p:cNvPr>
            <p:cNvSpPr txBox="1"/>
            <p:nvPr/>
          </p:nvSpPr>
          <p:spPr>
            <a:xfrm>
              <a:off x="1711031" y="5820844"/>
              <a:ext cx="1729961" cy="369332"/>
            </a:xfrm>
            <a:prstGeom prst="rect">
              <a:avLst/>
            </a:prstGeom>
            <a:noFill/>
          </p:spPr>
          <p:txBody>
            <a:bodyPr wrap="none" rtlCol="0">
              <a:spAutoFit/>
            </a:bodyPr>
            <a:lstStyle/>
            <a:p>
              <a:r>
                <a:rPr lang="de-DE" dirty="0">
                  <a:latin typeface="+mj-lt"/>
                </a:rPr>
                <a:t>People / </a:t>
              </a:r>
              <a:r>
                <a:rPr lang="de-DE" dirty="0" err="1">
                  <a:latin typeface="+mj-lt"/>
                </a:rPr>
                <a:t>Roles</a:t>
              </a:r>
              <a:endParaRPr lang="de-DE" dirty="0">
                <a:latin typeface="+mj-lt"/>
              </a:endParaRPr>
            </a:p>
          </p:txBody>
        </p:sp>
        <p:sp>
          <p:nvSpPr>
            <p:cNvPr id="45" name="Textfeld 44">
              <a:extLst>
                <a:ext uri="{FF2B5EF4-FFF2-40B4-BE49-F238E27FC236}">
                  <a16:creationId xmlns:a16="http://schemas.microsoft.com/office/drawing/2014/main" id="{1536C79C-2F76-7B49-8E5D-64844FB42E73}"/>
                </a:ext>
              </a:extLst>
            </p:cNvPr>
            <p:cNvSpPr txBox="1"/>
            <p:nvPr/>
          </p:nvSpPr>
          <p:spPr>
            <a:xfrm>
              <a:off x="1237880" y="4155213"/>
              <a:ext cx="1066318" cy="369332"/>
            </a:xfrm>
            <a:prstGeom prst="rect">
              <a:avLst/>
            </a:prstGeom>
            <a:noFill/>
          </p:spPr>
          <p:txBody>
            <a:bodyPr wrap="none" rtlCol="0">
              <a:spAutoFit/>
            </a:bodyPr>
            <a:lstStyle/>
            <a:p>
              <a:r>
                <a:rPr lang="de-DE" dirty="0"/>
                <a:t>Scientist</a:t>
              </a:r>
            </a:p>
          </p:txBody>
        </p:sp>
      </p:grpSp>
      <p:sp>
        <p:nvSpPr>
          <p:cNvPr id="2" name="Titel 1">
            <a:extLst>
              <a:ext uri="{FF2B5EF4-FFF2-40B4-BE49-F238E27FC236}">
                <a16:creationId xmlns:a16="http://schemas.microsoft.com/office/drawing/2014/main" id="{DF57B408-3CEF-F54F-8AF2-7B71830DDFA0}"/>
              </a:ext>
            </a:extLst>
          </p:cNvPr>
          <p:cNvSpPr>
            <a:spLocks noGrp="1"/>
          </p:cNvSpPr>
          <p:nvPr>
            <p:ph type="title"/>
          </p:nvPr>
        </p:nvSpPr>
        <p:spPr/>
        <p:txBody>
          <a:bodyPr/>
          <a:lstStyle/>
          <a:p>
            <a:r>
              <a:rPr lang="de-DE" dirty="0"/>
              <a:t>Big </a:t>
            </a:r>
            <a:r>
              <a:rPr lang="de-DE" dirty="0" err="1"/>
              <a:t>picture</a:t>
            </a:r>
            <a:endParaRPr lang="de-DE" dirty="0"/>
          </a:p>
        </p:txBody>
      </p:sp>
      <p:sp>
        <p:nvSpPr>
          <p:cNvPr id="4" name="Fußzeilenplatzhalter 3">
            <a:extLst>
              <a:ext uri="{FF2B5EF4-FFF2-40B4-BE49-F238E27FC236}">
                <a16:creationId xmlns:a16="http://schemas.microsoft.com/office/drawing/2014/main" id="{DFD5273C-DC70-D442-81FB-7DD3D3B1E8AB}"/>
              </a:ext>
            </a:extLst>
          </p:cNvPr>
          <p:cNvSpPr>
            <a:spLocks noGrp="1"/>
          </p:cNvSpPr>
          <p:nvPr>
            <p:ph type="ftr" sz="quarter" idx="11"/>
          </p:nvPr>
        </p:nvSpPr>
        <p:spPr/>
        <p:txBody>
          <a:bodyPr/>
          <a:lstStyle/>
          <a:p>
            <a:r>
              <a:rPr lang="de-DE"/>
              <a:t>Nationale Forschungsdateninfrastruktur (NFDI) e.V.</a:t>
            </a:r>
            <a:endParaRPr lang="de-DE" dirty="0"/>
          </a:p>
        </p:txBody>
      </p:sp>
      <p:sp>
        <p:nvSpPr>
          <p:cNvPr id="5" name="Foliennummernplatzhalter 4">
            <a:extLst>
              <a:ext uri="{FF2B5EF4-FFF2-40B4-BE49-F238E27FC236}">
                <a16:creationId xmlns:a16="http://schemas.microsoft.com/office/drawing/2014/main" id="{7CDA7247-7DF2-3947-9452-A3B122F4A4DC}"/>
              </a:ext>
            </a:extLst>
          </p:cNvPr>
          <p:cNvSpPr>
            <a:spLocks noGrp="1"/>
          </p:cNvSpPr>
          <p:nvPr>
            <p:ph type="sldNum" sz="quarter" idx="12"/>
          </p:nvPr>
        </p:nvSpPr>
        <p:spPr/>
        <p:txBody>
          <a:bodyPr/>
          <a:lstStyle/>
          <a:p>
            <a:fld id="{59D4D77F-9D33-46B7-B0E6-0F7E01ACA44C}" type="slidenum">
              <a:rPr lang="de-DE" smtClean="0"/>
              <a:t>20</a:t>
            </a:fld>
            <a:endParaRPr lang="de-DE"/>
          </a:p>
        </p:txBody>
      </p:sp>
      <p:grpSp>
        <p:nvGrpSpPr>
          <p:cNvPr id="62" name="Gruppieren 61">
            <a:extLst>
              <a:ext uri="{FF2B5EF4-FFF2-40B4-BE49-F238E27FC236}">
                <a16:creationId xmlns:a16="http://schemas.microsoft.com/office/drawing/2014/main" id="{D462DFFB-19F3-1D45-999E-573535138D0E}"/>
              </a:ext>
            </a:extLst>
          </p:cNvPr>
          <p:cNvGrpSpPr/>
          <p:nvPr/>
        </p:nvGrpSpPr>
        <p:grpSpPr>
          <a:xfrm>
            <a:off x="4840078" y="752827"/>
            <a:ext cx="2650793" cy="1007976"/>
            <a:chOff x="3445560" y="1711334"/>
            <a:chExt cx="2650793" cy="1007976"/>
          </a:xfrm>
        </p:grpSpPr>
        <p:pic>
          <p:nvPicPr>
            <p:cNvPr id="16" name="Grafik 15" descr="Balkendiagramm">
              <a:extLst>
                <a:ext uri="{FF2B5EF4-FFF2-40B4-BE49-F238E27FC236}">
                  <a16:creationId xmlns:a16="http://schemas.microsoft.com/office/drawing/2014/main" id="{5D7AF710-F106-8D4C-A53B-B90EDCB00C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01448" y="1804910"/>
              <a:ext cx="914400" cy="914400"/>
            </a:xfrm>
            <a:prstGeom prst="rect">
              <a:avLst/>
            </a:prstGeom>
          </p:spPr>
        </p:pic>
        <p:pic>
          <p:nvPicPr>
            <p:cNvPr id="39" name="Grafik 38" descr="Käfer unter Lupe">
              <a:extLst>
                <a:ext uri="{FF2B5EF4-FFF2-40B4-BE49-F238E27FC236}">
                  <a16:creationId xmlns:a16="http://schemas.microsoft.com/office/drawing/2014/main" id="{5F276B17-0AE9-FC4B-9300-22FBF54CCD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1953" y="1756720"/>
              <a:ext cx="914400" cy="914400"/>
            </a:xfrm>
            <a:prstGeom prst="rect">
              <a:avLst/>
            </a:prstGeom>
          </p:spPr>
        </p:pic>
        <p:pic>
          <p:nvPicPr>
            <p:cNvPr id="41" name="Grafik 40" descr="Becherglas">
              <a:extLst>
                <a:ext uri="{FF2B5EF4-FFF2-40B4-BE49-F238E27FC236}">
                  <a16:creationId xmlns:a16="http://schemas.microsoft.com/office/drawing/2014/main" id="{1BCAD8D5-2518-1D45-ABD6-C9E709D818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45560" y="1711334"/>
              <a:ext cx="914400" cy="914400"/>
            </a:xfrm>
            <a:prstGeom prst="rect">
              <a:avLst/>
            </a:prstGeom>
          </p:spPr>
        </p:pic>
      </p:grpSp>
      <p:sp>
        <p:nvSpPr>
          <p:cNvPr id="53" name="Textfeld 52">
            <a:extLst>
              <a:ext uri="{FF2B5EF4-FFF2-40B4-BE49-F238E27FC236}">
                <a16:creationId xmlns:a16="http://schemas.microsoft.com/office/drawing/2014/main" id="{235A2057-BB5D-6942-B6AD-C5C44107A8E5}"/>
              </a:ext>
            </a:extLst>
          </p:cNvPr>
          <p:cNvSpPr txBox="1"/>
          <p:nvPr/>
        </p:nvSpPr>
        <p:spPr>
          <a:xfrm>
            <a:off x="4561487" y="1595255"/>
            <a:ext cx="3190297" cy="584775"/>
          </a:xfrm>
          <a:prstGeom prst="rect">
            <a:avLst/>
          </a:prstGeom>
          <a:noFill/>
        </p:spPr>
        <p:txBody>
          <a:bodyPr wrap="none" rtlCol="0">
            <a:spAutoFit/>
          </a:bodyPr>
          <a:lstStyle/>
          <a:p>
            <a:r>
              <a:rPr lang="de-DE" sz="3200" dirty="0" err="1">
                <a:solidFill>
                  <a:schemeClr val="tx1">
                    <a:lumMod val="50000"/>
                  </a:schemeClr>
                </a:solidFill>
                <a:latin typeface="+mj-lt"/>
              </a:rPr>
              <a:t>Better</a:t>
            </a:r>
            <a:r>
              <a:rPr lang="de-DE" sz="3200" dirty="0">
                <a:solidFill>
                  <a:schemeClr val="tx1">
                    <a:lumMod val="50000"/>
                  </a:schemeClr>
                </a:solidFill>
                <a:latin typeface="+mj-lt"/>
              </a:rPr>
              <a:t> </a:t>
            </a:r>
            <a:r>
              <a:rPr lang="de-DE" sz="3200" dirty="0" err="1">
                <a:solidFill>
                  <a:schemeClr val="tx1">
                    <a:lumMod val="50000"/>
                  </a:schemeClr>
                </a:solidFill>
                <a:latin typeface="+mj-lt"/>
              </a:rPr>
              <a:t>research</a:t>
            </a:r>
            <a:r>
              <a:rPr lang="de-DE" sz="3200" dirty="0">
                <a:solidFill>
                  <a:schemeClr val="tx1">
                    <a:lumMod val="50000"/>
                  </a:schemeClr>
                </a:solidFill>
                <a:latin typeface="+mj-lt"/>
              </a:rPr>
              <a:t>!</a:t>
            </a:r>
          </a:p>
        </p:txBody>
      </p:sp>
      <p:pic>
        <p:nvPicPr>
          <p:cNvPr id="65" name="Grafik 64" descr="Kopf mit Zahnrädern">
            <a:extLst>
              <a:ext uri="{FF2B5EF4-FFF2-40B4-BE49-F238E27FC236}">
                <a16:creationId xmlns:a16="http://schemas.microsoft.com/office/drawing/2014/main" id="{BC3D034F-363D-2448-A4E5-568E17F44F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4265" y="3281220"/>
            <a:ext cx="914400" cy="914400"/>
          </a:xfrm>
          <a:prstGeom prst="rect">
            <a:avLst/>
          </a:prstGeom>
        </p:spPr>
      </p:pic>
      <p:sp>
        <p:nvSpPr>
          <p:cNvPr id="66" name="Textfeld 65">
            <a:extLst>
              <a:ext uri="{FF2B5EF4-FFF2-40B4-BE49-F238E27FC236}">
                <a16:creationId xmlns:a16="http://schemas.microsoft.com/office/drawing/2014/main" id="{8A07524B-A2D8-DB4D-A8EA-F9E2ED3C1B5B}"/>
              </a:ext>
            </a:extLst>
          </p:cNvPr>
          <p:cNvSpPr txBox="1"/>
          <p:nvPr/>
        </p:nvSpPr>
        <p:spPr>
          <a:xfrm>
            <a:off x="2720739" y="4141897"/>
            <a:ext cx="1604927" cy="646331"/>
          </a:xfrm>
          <a:prstGeom prst="rect">
            <a:avLst/>
          </a:prstGeom>
          <a:noFill/>
        </p:spPr>
        <p:txBody>
          <a:bodyPr wrap="none" rtlCol="0">
            <a:spAutoFit/>
          </a:bodyPr>
          <a:lstStyle/>
          <a:p>
            <a:pPr algn="ctr"/>
            <a:r>
              <a:rPr lang="de-DE" dirty="0"/>
              <a:t>Infrastructure</a:t>
            </a:r>
            <a:br>
              <a:rPr lang="de-DE" dirty="0"/>
            </a:br>
            <a:r>
              <a:rPr lang="de-DE" dirty="0" err="1"/>
              <a:t>Staff</a:t>
            </a:r>
            <a:endParaRPr lang="de-DE" dirty="0"/>
          </a:p>
        </p:txBody>
      </p:sp>
      <p:pic>
        <p:nvPicPr>
          <p:cNvPr id="3" name="Grafik 2" descr="Callcenter">
            <a:extLst>
              <a:ext uri="{FF2B5EF4-FFF2-40B4-BE49-F238E27FC236}">
                <a16:creationId xmlns:a16="http://schemas.microsoft.com/office/drawing/2014/main" id="{6781D36F-AE65-F6C0-5958-0D11BD2170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87541" y="4552468"/>
            <a:ext cx="914400" cy="914400"/>
          </a:xfrm>
          <a:prstGeom prst="rect">
            <a:avLst/>
          </a:prstGeom>
        </p:spPr>
      </p:pic>
      <p:sp>
        <p:nvSpPr>
          <p:cNvPr id="7" name="Textfeld 6">
            <a:extLst>
              <a:ext uri="{FF2B5EF4-FFF2-40B4-BE49-F238E27FC236}">
                <a16:creationId xmlns:a16="http://schemas.microsoft.com/office/drawing/2014/main" id="{DEF4C968-1640-9A53-5090-D70DFF92B84C}"/>
              </a:ext>
            </a:extLst>
          </p:cNvPr>
          <p:cNvSpPr txBox="1"/>
          <p:nvPr/>
        </p:nvSpPr>
        <p:spPr>
          <a:xfrm>
            <a:off x="1947971" y="5388821"/>
            <a:ext cx="1553630" cy="369332"/>
          </a:xfrm>
          <a:prstGeom prst="rect">
            <a:avLst/>
          </a:prstGeom>
          <a:noFill/>
        </p:spPr>
        <p:txBody>
          <a:bodyPr wrap="none" rtlCol="0">
            <a:spAutoFit/>
          </a:bodyPr>
          <a:lstStyle/>
          <a:p>
            <a:r>
              <a:rPr lang="de-DE" dirty="0"/>
              <a:t>Data Steward</a:t>
            </a:r>
          </a:p>
        </p:txBody>
      </p:sp>
    </p:spTree>
    <p:extLst>
      <p:ext uri="{BB962C8B-B14F-4D97-AF65-F5344CB8AC3E}">
        <p14:creationId xmlns:p14="http://schemas.microsoft.com/office/powerpoint/2010/main" val="3685972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1B7BC28A-5482-0E42-9D67-92EF985EDDF2}"/>
              </a:ext>
            </a:extLst>
          </p:cNvPr>
          <p:cNvSpPr>
            <a:spLocks noGrp="1"/>
          </p:cNvSpPr>
          <p:nvPr>
            <p:ph type="body" sz="quarter" idx="14"/>
          </p:nvPr>
        </p:nvSpPr>
        <p:spPr/>
        <p:txBody>
          <a:bodyPr/>
          <a:lstStyle/>
          <a:p>
            <a:endParaRPr lang="de-DE"/>
          </a:p>
        </p:txBody>
      </p:sp>
      <p:sp>
        <p:nvSpPr>
          <p:cNvPr id="63" name="Dreieck 62">
            <a:extLst>
              <a:ext uri="{FF2B5EF4-FFF2-40B4-BE49-F238E27FC236}">
                <a16:creationId xmlns:a16="http://schemas.microsoft.com/office/drawing/2014/main" id="{80544CE6-3143-7B4F-BBA0-475E3A2B06C8}"/>
              </a:ext>
            </a:extLst>
          </p:cNvPr>
          <p:cNvSpPr/>
          <p:nvPr/>
        </p:nvSpPr>
        <p:spPr>
          <a:xfrm>
            <a:off x="1336960" y="239240"/>
            <a:ext cx="9617622" cy="194690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09E3F60D-815E-3848-B154-321297292E26}"/>
              </a:ext>
            </a:extLst>
          </p:cNvPr>
          <p:cNvGrpSpPr/>
          <p:nvPr/>
        </p:nvGrpSpPr>
        <p:grpSpPr>
          <a:xfrm>
            <a:off x="1336960" y="3121143"/>
            <a:ext cx="2980544" cy="3098017"/>
            <a:chOff x="983673" y="3099403"/>
            <a:chExt cx="2980544" cy="3098017"/>
          </a:xfrm>
        </p:grpSpPr>
        <p:sp>
          <p:nvSpPr>
            <p:cNvPr id="54" name="Rechteck 53">
              <a:extLst>
                <a:ext uri="{FF2B5EF4-FFF2-40B4-BE49-F238E27FC236}">
                  <a16:creationId xmlns:a16="http://schemas.microsoft.com/office/drawing/2014/main" id="{680C471F-F06E-BD46-BAA7-6ED284F869DE}"/>
                </a:ext>
              </a:extLst>
            </p:cNvPr>
            <p:cNvSpPr/>
            <p:nvPr/>
          </p:nvSpPr>
          <p:spPr>
            <a:xfrm>
              <a:off x="983673" y="3099403"/>
              <a:ext cx="2980544"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Gehirn im Kopf">
              <a:extLst>
                <a:ext uri="{FF2B5EF4-FFF2-40B4-BE49-F238E27FC236}">
                  <a16:creationId xmlns:a16="http://schemas.microsoft.com/office/drawing/2014/main" id="{D16F7ADC-AF53-5244-A8CB-A631E096CC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8796" y="3279836"/>
              <a:ext cx="914400" cy="914400"/>
            </a:xfrm>
            <a:prstGeom prst="rect">
              <a:avLst/>
            </a:prstGeom>
          </p:spPr>
        </p:pic>
        <p:sp>
          <p:nvSpPr>
            <p:cNvPr id="34" name="Textfeld 33">
              <a:extLst>
                <a:ext uri="{FF2B5EF4-FFF2-40B4-BE49-F238E27FC236}">
                  <a16:creationId xmlns:a16="http://schemas.microsoft.com/office/drawing/2014/main" id="{E55FC42A-64DB-7247-9FE2-567431B2D666}"/>
                </a:ext>
              </a:extLst>
            </p:cNvPr>
            <p:cNvSpPr txBox="1"/>
            <p:nvPr/>
          </p:nvSpPr>
          <p:spPr>
            <a:xfrm>
              <a:off x="1711031" y="5820844"/>
              <a:ext cx="1729961" cy="369332"/>
            </a:xfrm>
            <a:prstGeom prst="rect">
              <a:avLst/>
            </a:prstGeom>
            <a:noFill/>
          </p:spPr>
          <p:txBody>
            <a:bodyPr wrap="none" rtlCol="0">
              <a:spAutoFit/>
            </a:bodyPr>
            <a:lstStyle/>
            <a:p>
              <a:r>
                <a:rPr lang="de-DE" dirty="0">
                  <a:latin typeface="+mj-lt"/>
                </a:rPr>
                <a:t>People / </a:t>
              </a:r>
              <a:r>
                <a:rPr lang="de-DE" dirty="0" err="1">
                  <a:latin typeface="+mj-lt"/>
                </a:rPr>
                <a:t>Roles</a:t>
              </a:r>
              <a:endParaRPr lang="de-DE" dirty="0">
                <a:latin typeface="+mj-lt"/>
              </a:endParaRPr>
            </a:p>
          </p:txBody>
        </p:sp>
        <p:sp>
          <p:nvSpPr>
            <p:cNvPr id="45" name="Textfeld 44">
              <a:extLst>
                <a:ext uri="{FF2B5EF4-FFF2-40B4-BE49-F238E27FC236}">
                  <a16:creationId xmlns:a16="http://schemas.microsoft.com/office/drawing/2014/main" id="{1536C79C-2F76-7B49-8E5D-64844FB42E73}"/>
                </a:ext>
              </a:extLst>
            </p:cNvPr>
            <p:cNvSpPr txBox="1"/>
            <p:nvPr/>
          </p:nvSpPr>
          <p:spPr>
            <a:xfrm>
              <a:off x="1237880" y="4155213"/>
              <a:ext cx="1066318" cy="369332"/>
            </a:xfrm>
            <a:prstGeom prst="rect">
              <a:avLst/>
            </a:prstGeom>
            <a:noFill/>
          </p:spPr>
          <p:txBody>
            <a:bodyPr wrap="none" rtlCol="0">
              <a:spAutoFit/>
            </a:bodyPr>
            <a:lstStyle/>
            <a:p>
              <a:r>
                <a:rPr lang="de-DE" dirty="0"/>
                <a:t>Scientist</a:t>
              </a:r>
            </a:p>
          </p:txBody>
        </p:sp>
      </p:grpSp>
      <p:sp>
        <p:nvSpPr>
          <p:cNvPr id="2" name="Titel 1">
            <a:extLst>
              <a:ext uri="{FF2B5EF4-FFF2-40B4-BE49-F238E27FC236}">
                <a16:creationId xmlns:a16="http://schemas.microsoft.com/office/drawing/2014/main" id="{DF57B408-3CEF-F54F-8AF2-7B71830DDFA0}"/>
              </a:ext>
            </a:extLst>
          </p:cNvPr>
          <p:cNvSpPr>
            <a:spLocks noGrp="1"/>
          </p:cNvSpPr>
          <p:nvPr>
            <p:ph type="title"/>
          </p:nvPr>
        </p:nvSpPr>
        <p:spPr/>
        <p:txBody>
          <a:bodyPr/>
          <a:lstStyle/>
          <a:p>
            <a:r>
              <a:rPr lang="de-DE" dirty="0"/>
              <a:t>Big </a:t>
            </a:r>
            <a:r>
              <a:rPr lang="de-DE" dirty="0" err="1"/>
              <a:t>picture</a:t>
            </a:r>
            <a:endParaRPr lang="de-DE" dirty="0"/>
          </a:p>
        </p:txBody>
      </p:sp>
      <p:sp>
        <p:nvSpPr>
          <p:cNvPr id="4" name="Fußzeilenplatzhalter 3">
            <a:extLst>
              <a:ext uri="{FF2B5EF4-FFF2-40B4-BE49-F238E27FC236}">
                <a16:creationId xmlns:a16="http://schemas.microsoft.com/office/drawing/2014/main" id="{DFD5273C-DC70-D442-81FB-7DD3D3B1E8AB}"/>
              </a:ext>
            </a:extLst>
          </p:cNvPr>
          <p:cNvSpPr>
            <a:spLocks noGrp="1"/>
          </p:cNvSpPr>
          <p:nvPr>
            <p:ph type="ftr" sz="quarter" idx="11"/>
          </p:nvPr>
        </p:nvSpPr>
        <p:spPr/>
        <p:txBody>
          <a:bodyPr/>
          <a:lstStyle/>
          <a:p>
            <a:r>
              <a:rPr lang="de-DE"/>
              <a:t>Nationale Forschungsdateninfrastruktur (NFDI) e.V.</a:t>
            </a:r>
            <a:endParaRPr lang="de-DE" dirty="0"/>
          </a:p>
        </p:txBody>
      </p:sp>
      <p:sp>
        <p:nvSpPr>
          <p:cNvPr id="5" name="Foliennummernplatzhalter 4">
            <a:extLst>
              <a:ext uri="{FF2B5EF4-FFF2-40B4-BE49-F238E27FC236}">
                <a16:creationId xmlns:a16="http://schemas.microsoft.com/office/drawing/2014/main" id="{7CDA7247-7DF2-3947-9452-A3B122F4A4DC}"/>
              </a:ext>
            </a:extLst>
          </p:cNvPr>
          <p:cNvSpPr>
            <a:spLocks noGrp="1"/>
          </p:cNvSpPr>
          <p:nvPr>
            <p:ph type="sldNum" sz="quarter" idx="12"/>
          </p:nvPr>
        </p:nvSpPr>
        <p:spPr/>
        <p:txBody>
          <a:bodyPr/>
          <a:lstStyle/>
          <a:p>
            <a:fld id="{59D4D77F-9D33-46B7-B0E6-0F7E01ACA44C}" type="slidenum">
              <a:rPr lang="de-DE" smtClean="0"/>
              <a:t>21</a:t>
            </a:fld>
            <a:endParaRPr lang="de-DE"/>
          </a:p>
        </p:txBody>
      </p:sp>
      <p:grpSp>
        <p:nvGrpSpPr>
          <p:cNvPr id="58" name="Gruppieren 57">
            <a:extLst>
              <a:ext uri="{FF2B5EF4-FFF2-40B4-BE49-F238E27FC236}">
                <a16:creationId xmlns:a16="http://schemas.microsoft.com/office/drawing/2014/main" id="{01F3AB5D-BD50-544B-9057-D70BFC292B00}"/>
              </a:ext>
            </a:extLst>
          </p:cNvPr>
          <p:cNvGrpSpPr/>
          <p:nvPr/>
        </p:nvGrpSpPr>
        <p:grpSpPr>
          <a:xfrm>
            <a:off x="4535452" y="3110531"/>
            <a:ext cx="3255715" cy="3101385"/>
            <a:chOff x="4350124" y="3092159"/>
            <a:chExt cx="3255715" cy="3101385"/>
          </a:xfrm>
        </p:grpSpPr>
        <p:sp>
          <p:nvSpPr>
            <p:cNvPr id="55" name="Rechteck 54">
              <a:extLst>
                <a:ext uri="{FF2B5EF4-FFF2-40B4-BE49-F238E27FC236}">
                  <a16:creationId xmlns:a16="http://schemas.microsoft.com/office/drawing/2014/main" id="{ADED25CC-8BFD-674F-8D3C-9DBB3620A35F}"/>
                </a:ext>
              </a:extLst>
            </p:cNvPr>
            <p:cNvSpPr/>
            <p:nvPr/>
          </p:nvSpPr>
          <p:spPr>
            <a:xfrm>
              <a:off x="4350124" y="3092159"/>
              <a:ext cx="3255715"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Datenbank">
              <a:extLst>
                <a:ext uri="{FF2B5EF4-FFF2-40B4-BE49-F238E27FC236}">
                  <a16:creationId xmlns:a16="http://schemas.microsoft.com/office/drawing/2014/main" id="{200362F5-9EF3-4C48-8379-0163FC7167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49345" y="4702450"/>
              <a:ext cx="914400" cy="914400"/>
            </a:xfrm>
            <a:prstGeom prst="rect">
              <a:avLst/>
            </a:prstGeom>
          </p:spPr>
        </p:pic>
        <p:pic>
          <p:nvPicPr>
            <p:cNvPr id="25" name="Grafik 24" descr="Datenbank">
              <a:extLst>
                <a:ext uri="{FF2B5EF4-FFF2-40B4-BE49-F238E27FC236}">
                  <a16:creationId xmlns:a16="http://schemas.microsoft.com/office/drawing/2014/main" id="{8553F73E-24C2-3C4A-81CB-6BC765136A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45982" y="4949735"/>
              <a:ext cx="914400" cy="914400"/>
            </a:xfrm>
            <a:prstGeom prst="rect">
              <a:avLst/>
            </a:prstGeom>
          </p:spPr>
        </p:pic>
        <p:pic>
          <p:nvPicPr>
            <p:cNvPr id="26" name="Grafik 25" descr="Datenbank">
              <a:extLst>
                <a:ext uri="{FF2B5EF4-FFF2-40B4-BE49-F238E27FC236}">
                  <a16:creationId xmlns:a16="http://schemas.microsoft.com/office/drawing/2014/main" id="{BFD5A300-DE52-7349-9141-9C4400E4FB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41470" y="4315506"/>
              <a:ext cx="914400" cy="914400"/>
            </a:xfrm>
            <a:prstGeom prst="rect">
              <a:avLst/>
            </a:prstGeom>
          </p:spPr>
        </p:pic>
        <p:pic>
          <p:nvPicPr>
            <p:cNvPr id="28" name="Grafik 27" descr="Netzwerk">
              <a:extLst>
                <a:ext uri="{FF2B5EF4-FFF2-40B4-BE49-F238E27FC236}">
                  <a16:creationId xmlns:a16="http://schemas.microsoft.com/office/drawing/2014/main" id="{95D82FFD-4058-EA4E-B906-F63D8C3E1C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38708" y="3322996"/>
              <a:ext cx="914400" cy="914400"/>
            </a:xfrm>
            <a:prstGeom prst="rect">
              <a:avLst/>
            </a:prstGeom>
          </p:spPr>
        </p:pic>
        <p:pic>
          <p:nvPicPr>
            <p:cNvPr id="29" name="Grafik 28" descr="Netzwerk">
              <a:extLst>
                <a:ext uri="{FF2B5EF4-FFF2-40B4-BE49-F238E27FC236}">
                  <a16:creationId xmlns:a16="http://schemas.microsoft.com/office/drawing/2014/main" id="{40C067F7-860F-8846-8916-8706153102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06634" y="3508438"/>
              <a:ext cx="914400" cy="914400"/>
            </a:xfrm>
            <a:prstGeom prst="rect">
              <a:avLst/>
            </a:prstGeom>
          </p:spPr>
        </p:pic>
        <p:pic>
          <p:nvPicPr>
            <p:cNvPr id="32" name="Grafik 31" descr="Netzwerk">
              <a:extLst>
                <a:ext uri="{FF2B5EF4-FFF2-40B4-BE49-F238E27FC236}">
                  <a16:creationId xmlns:a16="http://schemas.microsoft.com/office/drawing/2014/main" id="{2614DD10-48E5-8A48-A28A-08CBD565CB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51762" y="3241966"/>
              <a:ext cx="914400" cy="914400"/>
            </a:xfrm>
            <a:prstGeom prst="rect">
              <a:avLst/>
            </a:prstGeom>
          </p:spPr>
        </p:pic>
        <p:sp>
          <p:nvSpPr>
            <p:cNvPr id="33" name="Textfeld 32">
              <a:extLst>
                <a:ext uri="{FF2B5EF4-FFF2-40B4-BE49-F238E27FC236}">
                  <a16:creationId xmlns:a16="http://schemas.microsoft.com/office/drawing/2014/main" id="{610A09B9-FC45-E440-AEF1-FA4B50B255D3}"/>
                </a:ext>
              </a:extLst>
            </p:cNvPr>
            <p:cNvSpPr txBox="1"/>
            <p:nvPr/>
          </p:nvSpPr>
          <p:spPr>
            <a:xfrm>
              <a:off x="4989473" y="5824212"/>
              <a:ext cx="1959191" cy="369332"/>
            </a:xfrm>
            <a:prstGeom prst="rect">
              <a:avLst/>
            </a:prstGeom>
            <a:noFill/>
          </p:spPr>
          <p:txBody>
            <a:bodyPr wrap="none" rtlCol="0">
              <a:spAutoFit/>
            </a:bodyPr>
            <a:lstStyle/>
            <a:p>
              <a:r>
                <a:rPr lang="de-DE" dirty="0">
                  <a:latin typeface="+mj-lt"/>
                </a:rPr>
                <a:t>Data &amp; </a:t>
              </a:r>
              <a:r>
                <a:rPr lang="de-DE" dirty="0" err="1">
                  <a:latin typeface="+mj-lt"/>
                </a:rPr>
                <a:t>Metadata</a:t>
              </a:r>
              <a:endParaRPr lang="de-DE" dirty="0">
                <a:latin typeface="+mj-lt"/>
              </a:endParaRPr>
            </a:p>
          </p:txBody>
        </p:sp>
      </p:grpSp>
      <p:grpSp>
        <p:nvGrpSpPr>
          <p:cNvPr id="62" name="Gruppieren 61">
            <a:extLst>
              <a:ext uri="{FF2B5EF4-FFF2-40B4-BE49-F238E27FC236}">
                <a16:creationId xmlns:a16="http://schemas.microsoft.com/office/drawing/2014/main" id="{D462DFFB-19F3-1D45-999E-573535138D0E}"/>
              </a:ext>
            </a:extLst>
          </p:cNvPr>
          <p:cNvGrpSpPr/>
          <p:nvPr/>
        </p:nvGrpSpPr>
        <p:grpSpPr>
          <a:xfrm>
            <a:off x="4840078" y="752827"/>
            <a:ext cx="2650793" cy="1007976"/>
            <a:chOff x="3445560" y="1711334"/>
            <a:chExt cx="2650793" cy="1007976"/>
          </a:xfrm>
        </p:grpSpPr>
        <p:pic>
          <p:nvPicPr>
            <p:cNvPr id="16" name="Grafik 15" descr="Balkendiagramm">
              <a:extLst>
                <a:ext uri="{FF2B5EF4-FFF2-40B4-BE49-F238E27FC236}">
                  <a16:creationId xmlns:a16="http://schemas.microsoft.com/office/drawing/2014/main" id="{5D7AF710-F106-8D4C-A53B-B90EDCB00C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1448" y="1804910"/>
              <a:ext cx="914400" cy="914400"/>
            </a:xfrm>
            <a:prstGeom prst="rect">
              <a:avLst/>
            </a:prstGeom>
          </p:spPr>
        </p:pic>
        <p:pic>
          <p:nvPicPr>
            <p:cNvPr id="39" name="Grafik 38" descr="Käfer unter Lupe">
              <a:extLst>
                <a:ext uri="{FF2B5EF4-FFF2-40B4-BE49-F238E27FC236}">
                  <a16:creationId xmlns:a16="http://schemas.microsoft.com/office/drawing/2014/main" id="{5F276B17-0AE9-FC4B-9300-22FBF54CCD9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81953" y="1756720"/>
              <a:ext cx="914400" cy="914400"/>
            </a:xfrm>
            <a:prstGeom prst="rect">
              <a:avLst/>
            </a:prstGeom>
          </p:spPr>
        </p:pic>
        <p:pic>
          <p:nvPicPr>
            <p:cNvPr id="41" name="Grafik 40" descr="Becherglas">
              <a:extLst>
                <a:ext uri="{FF2B5EF4-FFF2-40B4-BE49-F238E27FC236}">
                  <a16:creationId xmlns:a16="http://schemas.microsoft.com/office/drawing/2014/main" id="{1BCAD8D5-2518-1D45-ABD6-C9E709D8185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5560" y="1711334"/>
              <a:ext cx="914400" cy="914400"/>
            </a:xfrm>
            <a:prstGeom prst="rect">
              <a:avLst/>
            </a:prstGeom>
          </p:spPr>
        </p:pic>
      </p:grpSp>
      <p:sp>
        <p:nvSpPr>
          <p:cNvPr id="53" name="Textfeld 52">
            <a:extLst>
              <a:ext uri="{FF2B5EF4-FFF2-40B4-BE49-F238E27FC236}">
                <a16:creationId xmlns:a16="http://schemas.microsoft.com/office/drawing/2014/main" id="{235A2057-BB5D-6942-B6AD-C5C44107A8E5}"/>
              </a:ext>
            </a:extLst>
          </p:cNvPr>
          <p:cNvSpPr txBox="1"/>
          <p:nvPr/>
        </p:nvSpPr>
        <p:spPr>
          <a:xfrm>
            <a:off x="4561487" y="1595255"/>
            <a:ext cx="3190297" cy="584775"/>
          </a:xfrm>
          <a:prstGeom prst="rect">
            <a:avLst/>
          </a:prstGeom>
          <a:noFill/>
        </p:spPr>
        <p:txBody>
          <a:bodyPr wrap="none" rtlCol="0">
            <a:spAutoFit/>
          </a:bodyPr>
          <a:lstStyle/>
          <a:p>
            <a:r>
              <a:rPr lang="de-DE" sz="3200" dirty="0" err="1">
                <a:solidFill>
                  <a:schemeClr val="tx1">
                    <a:lumMod val="50000"/>
                  </a:schemeClr>
                </a:solidFill>
                <a:latin typeface="+mj-lt"/>
              </a:rPr>
              <a:t>Better</a:t>
            </a:r>
            <a:r>
              <a:rPr lang="de-DE" sz="3200" dirty="0">
                <a:solidFill>
                  <a:schemeClr val="tx1">
                    <a:lumMod val="50000"/>
                  </a:schemeClr>
                </a:solidFill>
                <a:latin typeface="+mj-lt"/>
              </a:rPr>
              <a:t> </a:t>
            </a:r>
            <a:r>
              <a:rPr lang="de-DE" sz="3200" dirty="0" err="1">
                <a:solidFill>
                  <a:schemeClr val="tx1">
                    <a:lumMod val="50000"/>
                  </a:schemeClr>
                </a:solidFill>
                <a:latin typeface="+mj-lt"/>
              </a:rPr>
              <a:t>research</a:t>
            </a:r>
            <a:r>
              <a:rPr lang="de-DE" sz="3200" dirty="0">
                <a:solidFill>
                  <a:schemeClr val="tx1">
                    <a:lumMod val="50000"/>
                  </a:schemeClr>
                </a:solidFill>
                <a:latin typeface="+mj-lt"/>
              </a:rPr>
              <a:t>!</a:t>
            </a:r>
          </a:p>
        </p:txBody>
      </p:sp>
      <p:pic>
        <p:nvPicPr>
          <p:cNvPr id="65" name="Grafik 64" descr="Kopf mit Zahnrädern">
            <a:extLst>
              <a:ext uri="{FF2B5EF4-FFF2-40B4-BE49-F238E27FC236}">
                <a16:creationId xmlns:a16="http://schemas.microsoft.com/office/drawing/2014/main" id="{BC3D034F-363D-2448-A4E5-568E17F44FE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04265" y="3281220"/>
            <a:ext cx="914400" cy="914400"/>
          </a:xfrm>
          <a:prstGeom prst="rect">
            <a:avLst/>
          </a:prstGeom>
        </p:spPr>
      </p:pic>
      <p:pic>
        <p:nvPicPr>
          <p:cNvPr id="3" name="Grafik 2" descr="Callcenter">
            <a:extLst>
              <a:ext uri="{FF2B5EF4-FFF2-40B4-BE49-F238E27FC236}">
                <a16:creationId xmlns:a16="http://schemas.microsoft.com/office/drawing/2014/main" id="{384B701E-6F8D-8510-8E53-53B00901FF2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87541" y="4552468"/>
            <a:ext cx="914400" cy="914400"/>
          </a:xfrm>
          <a:prstGeom prst="rect">
            <a:avLst/>
          </a:prstGeom>
        </p:spPr>
      </p:pic>
      <p:sp>
        <p:nvSpPr>
          <p:cNvPr id="7" name="Textfeld 6">
            <a:extLst>
              <a:ext uri="{FF2B5EF4-FFF2-40B4-BE49-F238E27FC236}">
                <a16:creationId xmlns:a16="http://schemas.microsoft.com/office/drawing/2014/main" id="{40182853-576E-18FB-8D97-511984F0A256}"/>
              </a:ext>
            </a:extLst>
          </p:cNvPr>
          <p:cNvSpPr txBox="1"/>
          <p:nvPr/>
        </p:nvSpPr>
        <p:spPr>
          <a:xfrm>
            <a:off x="1947971" y="5388821"/>
            <a:ext cx="1553630" cy="369332"/>
          </a:xfrm>
          <a:prstGeom prst="rect">
            <a:avLst/>
          </a:prstGeom>
          <a:noFill/>
        </p:spPr>
        <p:txBody>
          <a:bodyPr wrap="none" rtlCol="0">
            <a:spAutoFit/>
          </a:bodyPr>
          <a:lstStyle/>
          <a:p>
            <a:r>
              <a:rPr lang="de-DE" dirty="0"/>
              <a:t>Data Steward</a:t>
            </a:r>
          </a:p>
        </p:txBody>
      </p:sp>
      <p:sp>
        <p:nvSpPr>
          <p:cNvPr id="9" name="Textfeld 8">
            <a:extLst>
              <a:ext uri="{FF2B5EF4-FFF2-40B4-BE49-F238E27FC236}">
                <a16:creationId xmlns:a16="http://schemas.microsoft.com/office/drawing/2014/main" id="{40610F88-0B23-F7C6-98A4-592DA83CE57C}"/>
              </a:ext>
            </a:extLst>
          </p:cNvPr>
          <p:cNvSpPr txBox="1"/>
          <p:nvPr/>
        </p:nvSpPr>
        <p:spPr>
          <a:xfrm>
            <a:off x="2720739" y="4141897"/>
            <a:ext cx="1604927" cy="646331"/>
          </a:xfrm>
          <a:prstGeom prst="rect">
            <a:avLst/>
          </a:prstGeom>
          <a:noFill/>
        </p:spPr>
        <p:txBody>
          <a:bodyPr wrap="none" rtlCol="0">
            <a:spAutoFit/>
          </a:bodyPr>
          <a:lstStyle/>
          <a:p>
            <a:pPr algn="ctr"/>
            <a:r>
              <a:rPr lang="de-DE" dirty="0"/>
              <a:t>Infrastructure</a:t>
            </a:r>
            <a:br>
              <a:rPr lang="de-DE" dirty="0"/>
            </a:br>
            <a:r>
              <a:rPr lang="de-DE" dirty="0" err="1"/>
              <a:t>Staff</a:t>
            </a:r>
            <a:endParaRPr lang="de-DE" dirty="0"/>
          </a:p>
        </p:txBody>
      </p:sp>
    </p:spTree>
    <p:extLst>
      <p:ext uri="{BB962C8B-B14F-4D97-AF65-F5344CB8AC3E}">
        <p14:creationId xmlns:p14="http://schemas.microsoft.com/office/powerpoint/2010/main" val="3479100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1B7BC28A-5482-0E42-9D67-92EF985EDDF2}"/>
              </a:ext>
            </a:extLst>
          </p:cNvPr>
          <p:cNvSpPr>
            <a:spLocks noGrp="1"/>
          </p:cNvSpPr>
          <p:nvPr>
            <p:ph type="body" sz="quarter" idx="14"/>
          </p:nvPr>
        </p:nvSpPr>
        <p:spPr/>
        <p:txBody>
          <a:bodyPr/>
          <a:lstStyle/>
          <a:p>
            <a:endParaRPr lang="de-DE"/>
          </a:p>
        </p:txBody>
      </p:sp>
      <p:sp>
        <p:nvSpPr>
          <p:cNvPr id="63" name="Dreieck 62">
            <a:extLst>
              <a:ext uri="{FF2B5EF4-FFF2-40B4-BE49-F238E27FC236}">
                <a16:creationId xmlns:a16="http://schemas.microsoft.com/office/drawing/2014/main" id="{80544CE6-3143-7B4F-BBA0-475E3A2B06C8}"/>
              </a:ext>
            </a:extLst>
          </p:cNvPr>
          <p:cNvSpPr/>
          <p:nvPr/>
        </p:nvSpPr>
        <p:spPr>
          <a:xfrm>
            <a:off x="1336960" y="239240"/>
            <a:ext cx="9617622" cy="194690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09E3F60D-815E-3848-B154-321297292E26}"/>
              </a:ext>
            </a:extLst>
          </p:cNvPr>
          <p:cNvGrpSpPr/>
          <p:nvPr/>
        </p:nvGrpSpPr>
        <p:grpSpPr>
          <a:xfrm>
            <a:off x="1336960" y="3121143"/>
            <a:ext cx="2980544" cy="3098017"/>
            <a:chOff x="983673" y="3099403"/>
            <a:chExt cx="2980544" cy="3098017"/>
          </a:xfrm>
        </p:grpSpPr>
        <p:sp>
          <p:nvSpPr>
            <p:cNvPr id="54" name="Rechteck 53">
              <a:extLst>
                <a:ext uri="{FF2B5EF4-FFF2-40B4-BE49-F238E27FC236}">
                  <a16:creationId xmlns:a16="http://schemas.microsoft.com/office/drawing/2014/main" id="{680C471F-F06E-BD46-BAA7-6ED284F869DE}"/>
                </a:ext>
              </a:extLst>
            </p:cNvPr>
            <p:cNvSpPr/>
            <p:nvPr/>
          </p:nvSpPr>
          <p:spPr>
            <a:xfrm>
              <a:off x="983673" y="3099403"/>
              <a:ext cx="2980544"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Gehirn im Kopf">
              <a:extLst>
                <a:ext uri="{FF2B5EF4-FFF2-40B4-BE49-F238E27FC236}">
                  <a16:creationId xmlns:a16="http://schemas.microsoft.com/office/drawing/2014/main" id="{D16F7ADC-AF53-5244-A8CB-A631E096CC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8796" y="3279836"/>
              <a:ext cx="914400" cy="914400"/>
            </a:xfrm>
            <a:prstGeom prst="rect">
              <a:avLst/>
            </a:prstGeom>
          </p:spPr>
        </p:pic>
        <p:sp>
          <p:nvSpPr>
            <p:cNvPr id="34" name="Textfeld 33">
              <a:extLst>
                <a:ext uri="{FF2B5EF4-FFF2-40B4-BE49-F238E27FC236}">
                  <a16:creationId xmlns:a16="http://schemas.microsoft.com/office/drawing/2014/main" id="{E55FC42A-64DB-7247-9FE2-567431B2D666}"/>
                </a:ext>
              </a:extLst>
            </p:cNvPr>
            <p:cNvSpPr txBox="1"/>
            <p:nvPr/>
          </p:nvSpPr>
          <p:spPr>
            <a:xfrm>
              <a:off x="1711031" y="5820844"/>
              <a:ext cx="1729961" cy="369332"/>
            </a:xfrm>
            <a:prstGeom prst="rect">
              <a:avLst/>
            </a:prstGeom>
            <a:noFill/>
          </p:spPr>
          <p:txBody>
            <a:bodyPr wrap="none" rtlCol="0">
              <a:spAutoFit/>
            </a:bodyPr>
            <a:lstStyle/>
            <a:p>
              <a:r>
                <a:rPr lang="de-DE" dirty="0">
                  <a:latin typeface="+mj-lt"/>
                </a:rPr>
                <a:t>People / </a:t>
              </a:r>
              <a:r>
                <a:rPr lang="de-DE" dirty="0" err="1">
                  <a:latin typeface="+mj-lt"/>
                </a:rPr>
                <a:t>Roles</a:t>
              </a:r>
              <a:endParaRPr lang="de-DE" dirty="0">
                <a:latin typeface="+mj-lt"/>
              </a:endParaRPr>
            </a:p>
          </p:txBody>
        </p:sp>
        <p:sp>
          <p:nvSpPr>
            <p:cNvPr id="45" name="Textfeld 44">
              <a:extLst>
                <a:ext uri="{FF2B5EF4-FFF2-40B4-BE49-F238E27FC236}">
                  <a16:creationId xmlns:a16="http://schemas.microsoft.com/office/drawing/2014/main" id="{1536C79C-2F76-7B49-8E5D-64844FB42E73}"/>
                </a:ext>
              </a:extLst>
            </p:cNvPr>
            <p:cNvSpPr txBox="1"/>
            <p:nvPr/>
          </p:nvSpPr>
          <p:spPr>
            <a:xfrm>
              <a:off x="1237880" y="4155213"/>
              <a:ext cx="1066318" cy="369332"/>
            </a:xfrm>
            <a:prstGeom prst="rect">
              <a:avLst/>
            </a:prstGeom>
            <a:noFill/>
          </p:spPr>
          <p:txBody>
            <a:bodyPr wrap="none" rtlCol="0">
              <a:spAutoFit/>
            </a:bodyPr>
            <a:lstStyle/>
            <a:p>
              <a:r>
                <a:rPr lang="de-DE" dirty="0"/>
                <a:t>Scientist</a:t>
              </a:r>
            </a:p>
          </p:txBody>
        </p:sp>
      </p:grpSp>
      <p:sp>
        <p:nvSpPr>
          <p:cNvPr id="2" name="Titel 1">
            <a:extLst>
              <a:ext uri="{FF2B5EF4-FFF2-40B4-BE49-F238E27FC236}">
                <a16:creationId xmlns:a16="http://schemas.microsoft.com/office/drawing/2014/main" id="{DF57B408-3CEF-F54F-8AF2-7B71830DDFA0}"/>
              </a:ext>
            </a:extLst>
          </p:cNvPr>
          <p:cNvSpPr>
            <a:spLocks noGrp="1"/>
          </p:cNvSpPr>
          <p:nvPr>
            <p:ph type="title"/>
          </p:nvPr>
        </p:nvSpPr>
        <p:spPr/>
        <p:txBody>
          <a:bodyPr/>
          <a:lstStyle/>
          <a:p>
            <a:r>
              <a:rPr lang="de-DE" dirty="0"/>
              <a:t>Big </a:t>
            </a:r>
            <a:r>
              <a:rPr lang="de-DE" dirty="0" err="1"/>
              <a:t>picture</a:t>
            </a:r>
            <a:endParaRPr lang="de-DE" dirty="0"/>
          </a:p>
        </p:txBody>
      </p:sp>
      <p:sp>
        <p:nvSpPr>
          <p:cNvPr id="4" name="Fußzeilenplatzhalter 3">
            <a:extLst>
              <a:ext uri="{FF2B5EF4-FFF2-40B4-BE49-F238E27FC236}">
                <a16:creationId xmlns:a16="http://schemas.microsoft.com/office/drawing/2014/main" id="{DFD5273C-DC70-D442-81FB-7DD3D3B1E8AB}"/>
              </a:ext>
            </a:extLst>
          </p:cNvPr>
          <p:cNvSpPr>
            <a:spLocks noGrp="1"/>
          </p:cNvSpPr>
          <p:nvPr>
            <p:ph type="ftr" sz="quarter" idx="11"/>
          </p:nvPr>
        </p:nvSpPr>
        <p:spPr/>
        <p:txBody>
          <a:bodyPr/>
          <a:lstStyle/>
          <a:p>
            <a:r>
              <a:rPr lang="de-DE"/>
              <a:t>Nationale Forschungsdateninfrastruktur (NFDI) e.V.</a:t>
            </a:r>
            <a:endParaRPr lang="de-DE" dirty="0"/>
          </a:p>
        </p:txBody>
      </p:sp>
      <p:sp>
        <p:nvSpPr>
          <p:cNvPr id="5" name="Foliennummernplatzhalter 4">
            <a:extLst>
              <a:ext uri="{FF2B5EF4-FFF2-40B4-BE49-F238E27FC236}">
                <a16:creationId xmlns:a16="http://schemas.microsoft.com/office/drawing/2014/main" id="{7CDA7247-7DF2-3947-9452-A3B122F4A4DC}"/>
              </a:ext>
            </a:extLst>
          </p:cNvPr>
          <p:cNvSpPr>
            <a:spLocks noGrp="1"/>
          </p:cNvSpPr>
          <p:nvPr>
            <p:ph type="sldNum" sz="quarter" idx="12"/>
          </p:nvPr>
        </p:nvSpPr>
        <p:spPr/>
        <p:txBody>
          <a:bodyPr/>
          <a:lstStyle/>
          <a:p>
            <a:fld id="{59D4D77F-9D33-46B7-B0E6-0F7E01ACA44C}" type="slidenum">
              <a:rPr lang="de-DE" smtClean="0"/>
              <a:t>22</a:t>
            </a:fld>
            <a:endParaRPr lang="de-DE"/>
          </a:p>
        </p:txBody>
      </p:sp>
      <p:grpSp>
        <p:nvGrpSpPr>
          <p:cNvPr id="57" name="Gruppieren 56">
            <a:extLst>
              <a:ext uri="{FF2B5EF4-FFF2-40B4-BE49-F238E27FC236}">
                <a16:creationId xmlns:a16="http://schemas.microsoft.com/office/drawing/2014/main" id="{B00DD025-6E5E-D747-BD31-0D722D91BB46}"/>
              </a:ext>
            </a:extLst>
          </p:cNvPr>
          <p:cNvGrpSpPr/>
          <p:nvPr/>
        </p:nvGrpSpPr>
        <p:grpSpPr>
          <a:xfrm>
            <a:off x="7974039" y="3121143"/>
            <a:ext cx="2980544" cy="3098017"/>
            <a:chOff x="8367408" y="3099403"/>
            <a:chExt cx="2980544" cy="3098017"/>
          </a:xfrm>
        </p:grpSpPr>
        <p:sp>
          <p:nvSpPr>
            <p:cNvPr id="56" name="Rechteck 55">
              <a:extLst>
                <a:ext uri="{FF2B5EF4-FFF2-40B4-BE49-F238E27FC236}">
                  <a16:creationId xmlns:a16="http://schemas.microsoft.com/office/drawing/2014/main" id="{07B483C1-290C-4043-8CD9-49B9444288F4}"/>
                </a:ext>
              </a:extLst>
            </p:cNvPr>
            <p:cNvSpPr/>
            <p:nvPr/>
          </p:nvSpPr>
          <p:spPr>
            <a:xfrm>
              <a:off x="8367408" y="3099403"/>
              <a:ext cx="2980544"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Server">
              <a:extLst>
                <a:ext uri="{FF2B5EF4-FFF2-40B4-BE49-F238E27FC236}">
                  <a16:creationId xmlns:a16="http://schemas.microsoft.com/office/drawing/2014/main" id="{E1A7BAE3-EDC6-3740-B5B2-69DCD1A20E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1779" y="4842164"/>
              <a:ext cx="914400" cy="914400"/>
            </a:xfrm>
            <a:prstGeom prst="rect">
              <a:avLst/>
            </a:prstGeom>
          </p:spPr>
        </p:pic>
        <p:pic>
          <p:nvPicPr>
            <p:cNvPr id="21" name="Grafik 20" descr="Server">
              <a:extLst>
                <a:ext uri="{FF2B5EF4-FFF2-40B4-BE49-F238E27FC236}">
                  <a16:creationId xmlns:a16="http://schemas.microsoft.com/office/drawing/2014/main" id="{B4BEA924-16EC-9744-9A2A-E1A4CE9CAD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4613" y="4842164"/>
              <a:ext cx="914400" cy="914400"/>
            </a:xfrm>
            <a:prstGeom prst="rect">
              <a:avLst/>
            </a:prstGeom>
          </p:spPr>
        </p:pic>
        <p:pic>
          <p:nvPicPr>
            <p:cNvPr id="22" name="Grafik 21" descr="Server">
              <a:extLst>
                <a:ext uri="{FF2B5EF4-FFF2-40B4-BE49-F238E27FC236}">
                  <a16:creationId xmlns:a16="http://schemas.microsoft.com/office/drawing/2014/main" id="{8E1EBD67-EE31-1543-AED1-86315F1578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3177" y="3512128"/>
              <a:ext cx="914400" cy="914400"/>
            </a:xfrm>
            <a:prstGeom prst="rect">
              <a:avLst/>
            </a:prstGeom>
          </p:spPr>
        </p:pic>
        <p:pic>
          <p:nvPicPr>
            <p:cNvPr id="23" name="Grafik 22" descr="Server">
              <a:extLst>
                <a:ext uri="{FF2B5EF4-FFF2-40B4-BE49-F238E27FC236}">
                  <a16:creationId xmlns:a16="http://schemas.microsoft.com/office/drawing/2014/main" id="{58B37D1A-5288-A445-82CB-DD16645369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77233" y="3823854"/>
              <a:ext cx="914400" cy="914400"/>
            </a:xfrm>
            <a:prstGeom prst="rect">
              <a:avLst/>
            </a:prstGeom>
          </p:spPr>
        </p:pic>
        <p:sp>
          <p:nvSpPr>
            <p:cNvPr id="31" name="Textfeld 30">
              <a:extLst>
                <a:ext uri="{FF2B5EF4-FFF2-40B4-BE49-F238E27FC236}">
                  <a16:creationId xmlns:a16="http://schemas.microsoft.com/office/drawing/2014/main" id="{F1AC6C2D-244A-B744-81A8-8D3B7DA58430}"/>
                </a:ext>
              </a:extLst>
            </p:cNvPr>
            <p:cNvSpPr txBox="1"/>
            <p:nvPr/>
          </p:nvSpPr>
          <p:spPr>
            <a:xfrm>
              <a:off x="8996713" y="5828088"/>
              <a:ext cx="1712328" cy="369332"/>
            </a:xfrm>
            <a:prstGeom prst="rect">
              <a:avLst/>
            </a:prstGeom>
            <a:noFill/>
          </p:spPr>
          <p:txBody>
            <a:bodyPr wrap="none" rtlCol="0">
              <a:spAutoFit/>
            </a:bodyPr>
            <a:lstStyle/>
            <a:p>
              <a:r>
                <a:rPr lang="de-DE" dirty="0">
                  <a:latin typeface="+mj-lt"/>
                </a:rPr>
                <a:t>Infrastructure</a:t>
              </a:r>
            </a:p>
          </p:txBody>
        </p:sp>
      </p:grpSp>
      <p:grpSp>
        <p:nvGrpSpPr>
          <p:cNvPr id="58" name="Gruppieren 57">
            <a:extLst>
              <a:ext uri="{FF2B5EF4-FFF2-40B4-BE49-F238E27FC236}">
                <a16:creationId xmlns:a16="http://schemas.microsoft.com/office/drawing/2014/main" id="{01F3AB5D-BD50-544B-9057-D70BFC292B00}"/>
              </a:ext>
            </a:extLst>
          </p:cNvPr>
          <p:cNvGrpSpPr/>
          <p:nvPr/>
        </p:nvGrpSpPr>
        <p:grpSpPr>
          <a:xfrm>
            <a:off x="4535452" y="3110531"/>
            <a:ext cx="3255715" cy="3101385"/>
            <a:chOff x="4350124" y="3092159"/>
            <a:chExt cx="3255715" cy="3101385"/>
          </a:xfrm>
        </p:grpSpPr>
        <p:sp>
          <p:nvSpPr>
            <p:cNvPr id="55" name="Rechteck 54">
              <a:extLst>
                <a:ext uri="{FF2B5EF4-FFF2-40B4-BE49-F238E27FC236}">
                  <a16:creationId xmlns:a16="http://schemas.microsoft.com/office/drawing/2014/main" id="{ADED25CC-8BFD-674F-8D3C-9DBB3620A35F}"/>
                </a:ext>
              </a:extLst>
            </p:cNvPr>
            <p:cNvSpPr/>
            <p:nvPr/>
          </p:nvSpPr>
          <p:spPr>
            <a:xfrm>
              <a:off x="4350124" y="3092159"/>
              <a:ext cx="3255715"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Datenbank">
              <a:extLst>
                <a:ext uri="{FF2B5EF4-FFF2-40B4-BE49-F238E27FC236}">
                  <a16:creationId xmlns:a16="http://schemas.microsoft.com/office/drawing/2014/main" id="{200362F5-9EF3-4C48-8379-0163FC7167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49345" y="4702450"/>
              <a:ext cx="914400" cy="914400"/>
            </a:xfrm>
            <a:prstGeom prst="rect">
              <a:avLst/>
            </a:prstGeom>
          </p:spPr>
        </p:pic>
        <p:pic>
          <p:nvPicPr>
            <p:cNvPr id="25" name="Grafik 24" descr="Datenbank">
              <a:extLst>
                <a:ext uri="{FF2B5EF4-FFF2-40B4-BE49-F238E27FC236}">
                  <a16:creationId xmlns:a16="http://schemas.microsoft.com/office/drawing/2014/main" id="{8553F73E-24C2-3C4A-81CB-6BC765136A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45982" y="4949735"/>
              <a:ext cx="914400" cy="914400"/>
            </a:xfrm>
            <a:prstGeom prst="rect">
              <a:avLst/>
            </a:prstGeom>
          </p:spPr>
        </p:pic>
        <p:pic>
          <p:nvPicPr>
            <p:cNvPr id="26" name="Grafik 25" descr="Datenbank">
              <a:extLst>
                <a:ext uri="{FF2B5EF4-FFF2-40B4-BE49-F238E27FC236}">
                  <a16:creationId xmlns:a16="http://schemas.microsoft.com/office/drawing/2014/main" id="{BFD5A300-DE52-7349-9141-9C4400E4FB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1470" y="4315506"/>
              <a:ext cx="914400" cy="914400"/>
            </a:xfrm>
            <a:prstGeom prst="rect">
              <a:avLst/>
            </a:prstGeom>
          </p:spPr>
        </p:pic>
        <p:pic>
          <p:nvPicPr>
            <p:cNvPr id="28" name="Grafik 27" descr="Netzwerk">
              <a:extLst>
                <a:ext uri="{FF2B5EF4-FFF2-40B4-BE49-F238E27FC236}">
                  <a16:creationId xmlns:a16="http://schemas.microsoft.com/office/drawing/2014/main" id="{95D82FFD-4058-EA4E-B906-F63D8C3E1C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38708" y="3322996"/>
              <a:ext cx="914400" cy="914400"/>
            </a:xfrm>
            <a:prstGeom prst="rect">
              <a:avLst/>
            </a:prstGeom>
          </p:spPr>
        </p:pic>
        <p:pic>
          <p:nvPicPr>
            <p:cNvPr id="29" name="Grafik 28" descr="Netzwerk">
              <a:extLst>
                <a:ext uri="{FF2B5EF4-FFF2-40B4-BE49-F238E27FC236}">
                  <a16:creationId xmlns:a16="http://schemas.microsoft.com/office/drawing/2014/main" id="{40C067F7-860F-8846-8916-8706153102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06634" y="3508438"/>
              <a:ext cx="914400" cy="914400"/>
            </a:xfrm>
            <a:prstGeom prst="rect">
              <a:avLst/>
            </a:prstGeom>
          </p:spPr>
        </p:pic>
        <p:pic>
          <p:nvPicPr>
            <p:cNvPr id="32" name="Grafik 31" descr="Netzwerk">
              <a:extLst>
                <a:ext uri="{FF2B5EF4-FFF2-40B4-BE49-F238E27FC236}">
                  <a16:creationId xmlns:a16="http://schemas.microsoft.com/office/drawing/2014/main" id="{2614DD10-48E5-8A48-A28A-08CBD565CB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51762" y="3241966"/>
              <a:ext cx="914400" cy="914400"/>
            </a:xfrm>
            <a:prstGeom prst="rect">
              <a:avLst/>
            </a:prstGeom>
          </p:spPr>
        </p:pic>
        <p:sp>
          <p:nvSpPr>
            <p:cNvPr id="33" name="Textfeld 32">
              <a:extLst>
                <a:ext uri="{FF2B5EF4-FFF2-40B4-BE49-F238E27FC236}">
                  <a16:creationId xmlns:a16="http://schemas.microsoft.com/office/drawing/2014/main" id="{610A09B9-FC45-E440-AEF1-FA4B50B255D3}"/>
                </a:ext>
              </a:extLst>
            </p:cNvPr>
            <p:cNvSpPr txBox="1"/>
            <p:nvPr/>
          </p:nvSpPr>
          <p:spPr>
            <a:xfrm>
              <a:off x="4989473" y="5824212"/>
              <a:ext cx="1959191" cy="369332"/>
            </a:xfrm>
            <a:prstGeom prst="rect">
              <a:avLst/>
            </a:prstGeom>
            <a:noFill/>
          </p:spPr>
          <p:txBody>
            <a:bodyPr wrap="none" rtlCol="0">
              <a:spAutoFit/>
            </a:bodyPr>
            <a:lstStyle/>
            <a:p>
              <a:r>
                <a:rPr lang="de-DE" dirty="0">
                  <a:latin typeface="+mj-lt"/>
                </a:rPr>
                <a:t>Data &amp; </a:t>
              </a:r>
              <a:r>
                <a:rPr lang="de-DE" dirty="0" err="1">
                  <a:latin typeface="+mj-lt"/>
                </a:rPr>
                <a:t>Metadata</a:t>
              </a:r>
              <a:endParaRPr lang="de-DE" dirty="0">
                <a:latin typeface="+mj-lt"/>
              </a:endParaRPr>
            </a:p>
          </p:txBody>
        </p:sp>
      </p:grpSp>
      <p:grpSp>
        <p:nvGrpSpPr>
          <p:cNvPr id="62" name="Gruppieren 61">
            <a:extLst>
              <a:ext uri="{FF2B5EF4-FFF2-40B4-BE49-F238E27FC236}">
                <a16:creationId xmlns:a16="http://schemas.microsoft.com/office/drawing/2014/main" id="{D462DFFB-19F3-1D45-999E-573535138D0E}"/>
              </a:ext>
            </a:extLst>
          </p:cNvPr>
          <p:cNvGrpSpPr/>
          <p:nvPr/>
        </p:nvGrpSpPr>
        <p:grpSpPr>
          <a:xfrm>
            <a:off x="4840078" y="752827"/>
            <a:ext cx="2650793" cy="1007976"/>
            <a:chOff x="3445560" y="1711334"/>
            <a:chExt cx="2650793" cy="1007976"/>
          </a:xfrm>
        </p:grpSpPr>
        <p:pic>
          <p:nvPicPr>
            <p:cNvPr id="16" name="Grafik 15" descr="Balkendiagramm">
              <a:extLst>
                <a:ext uri="{FF2B5EF4-FFF2-40B4-BE49-F238E27FC236}">
                  <a16:creationId xmlns:a16="http://schemas.microsoft.com/office/drawing/2014/main" id="{5D7AF710-F106-8D4C-A53B-B90EDCB00C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01448" y="1804910"/>
              <a:ext cx="914400" cy="914400"/>
            </a:xfrm>
            <a:prstGeom prst="rect">
              <a:avLst/>
            </a:prstGeom>
          </p:spPr>
        </p:pic>
        <p:pic>
          <p:nvPicPr>
            <p:cNvPr id="39" name="Grafik 38" descr="Käfer unter Lupe">
              <a:extLst>
                <a:ext uri="{FF2B5EF4-FFF2-40B4-BE49-F238E27FC236}">
                  <a16:creationId xmlns:a16="http://schemas.microsoft.com/office/drawing/2014/main" id="{5F276B17-0AE9-FC4B-9300-22FBF54CCD9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81953" y="1756720"/>
              <a:ext cx="914400" cy="914400"/>
            </a:xfrm>
            <a:prstGeom prst="rect">
              <a:avLst/>
            </a:prstGeom>
          </p:spPr>
        </p:pic>
        <p:pic>
          <p:nvPicPr>
            <p:cNvPr id="41" name="Grafik 40" descr="Becherglas">
              <a:extLst>
                <a:ext uri="{FF2B5EF4-FFF2-40B4-BE49-F238E27FC236}">
                  <a16:creationId xmlns:a16="http://schemas.microsoft.com/office/drawing/2014/main" id="{1BCAD8D5-2518-1D45-ABD6-C9E709D8185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45560" y="1711334"/>
              <a:ext cx="914400" cy="914400"/>
            </a:xfrm>
            <a:prstGeom prst="rect">
              <a:avLst/>
            </a:prstGeom>
          </p:spPr>
        </p:pic>
      </p:grpSp>
      <p:sp>
        <p:nvSpPr>
          <p:cNvPr id="53" name="Textfeld 52">
            <a:extLst>
              <a:ext uri="{FF2B5EF4-FFF2-40B4-BE49-F238E27FC236}">
                <a16:creationId xmlns:a16="http://schemas.microsoft.com/office/drawing/2014/main" id="{235A2057-BB5D-6942-B6AD-C5C44107A8E5}"/>
              </a:ext>
            </a:extLst>
          </p:cNvPr>
          <p:cNvSpPr txBox="1"/>
          <p:nvPr/>
        </p:nvSpPr>
        <p:spPr>
          <a:xfrm>
            <a:off x="4561487" y="1595255"/>
            <a:ext cx="3190297" cy="584775"/>
          </a:xfrm>
          <a:prstGeom prst="rect">
            <a:avLst/>
          </a:prstGeom>
          <a:noFill/>
        </p:spPr>
        <p:txBody>
          <a:bodyPr wrap="none" rtlCol="0">
            <a:spAutoFit/>
          </a:bodyPr>
          <a:lstStyle/>
          <a:p>
            <a:r>
              <a:rPr lang="de-DE" sz="3200" dirty="0" err="1">
                <a:solidFill>
                  <a:schemeClr val="tx1">
                    <a:lumMod val="50000"/>
                  </a:schemeClr>
                </a:solidFill>
                <a:latin typeface="+mj-lt"/>
              </a:rPr>
              <a:t>Better</a:t>
            </a:r>
            <a:r>
              <a:rPr lang="de-DE" sz="3200" dirty="0">
                <a:solidFill>
                  <a:schemeClr val="tx1">
                    <a:lumMod val="50000"/>
                  </a:schemeClr>
                </a:solidFill>
                <a:latin typeface="+mj-lt"/>
              </a:rPr>
              <a:t> </a:t>
            </a:r>
            <a:r>
              <a:rPr lang="de-DE" sz="3200" dirty="0" err="1">
                <a:solidFill>
                  <a:schemeClr val="tx1">
                    <a:lumMod val="50000"/>
                  </a:schemeClr>
                </a:solidFill>
                <a:latin typeface="+mj-lt"/>
              </a:rPr>
              <a:t>research</a:t>
            </a:r>
            <a:r>
              <a:rPr lang="de-DE" sz="3200" dirty="0">
                <a:solidFill>
                  <a:schemeClr val="tx1">
                    <a:lumMod val="50000"/>
                  </a:schemeClr>
                </a:solidFill>
                <a:latin typeface="+mj-lt"/>
              </a:rPr>
              <a:t>!</a:t>
            </a:r>
          </a:p>
        </p:txBody>
      </p:sp>
      <p:pic>
        <p:nvPicPr>
          <p:cNvPr id="65" name="Grafik 64" descr="Kopf mit Zahnrädern">
            <a:extLst>
              <a:ext uri="{FF2B5EF4-FFF2-40B4-BE49-F238E27FC236}">
                <a16:creationId xmlns:a16="http://schemas.microsoft.com/office/drawing/2014/main" id="{BC3D034F-363D-2448-A4E5-568E17F44FE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04265" y="3281220"/>
            <a:ext cx="914400" cy="914400"/>
          </a:xfrm>
          <a:prstGeom prst="rect">
            <a:avLst/>
          </a:prstGeom>
        </p:spPr>
      </p:pic>
      <p:pic>
        <p:nvPicPr>
          <p:cNvPr id="3" name="Grafik 2" descr="Callcenter">
            <a:extLst>
              <a:ext uri="{FF2B5EF4-FFF2-40B4-BE49-F238E27FC236}">
                <a16:creationId xmlns:a16="http://schemas.microsoft.com/office/drawing/2014/main" id="{71A522C8-EF3A-F429-450C-64E66B36856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87541" y="4552468"/>
            <a:ext cx="914400" cy="914400"/>
          </a:xfrm>
          <a:prstGeom prst="rect">
            <a:avLst/>
          </a:prstGeom>
        </p:spPr>
      </p:pic>
      <p:sp>
        <p:nvSpPr>
          <p:cNvPr id="7" name="Textfeld 6">
            <a:extLst>
              <a:ext uri="{FF2B5EF4-FFF2-40B4-BE49-F238E27FC236}">
                <a16:creationId xmlns:a16="http://schemas.microsoft.com/office/drawing/2014/main" id="{73134CAC-0871-8EF0-188B-097EBA71B266}"/>
              </a:ext>
            </a:extLst>
          </p:cNvPr>
          <p:cNvSpPr txBox="1"/>
          <p:nvPr/>
        </p:nvSpPr>
        <p:spPr>
          <a:xfrm>
            <a:off x="1947971" y="5388821"/>
            <a:ext cx="1553630" cy="369332"/>
          </a:xfrm>
          <a:prstGeom prst="rect">
            <a:avLst/>
          </a:prstGeom>
          <a:noFill/>
        </p:spPr>
        <p:txBody>
          <a:bodyPr wrap="none" rtlCol="0">
            <a:spAutoFit/>
          </a:bodyPr>
          <a:lstStyle/>
          <a:p>
            <a:r>
              <a:rPr lang="de-DE" dirty="0"/>
              <a:t>Data Steward</a:t>
            </a:r>
          </a:p>
        </p:txBody>
      </p:sp>
      <p:sp>
        <p:nvSpPr>
          <p:cNvPr id="9" name="Textfeld 8">
            <a:extLst>
              <a:ext uri="{FF2B5EF4-FFF2-40B4-BE49-F238E27FC236}">
                <a16:creationId xmlns:a16="http://schemas.microsoft.com/office/drawing/2014/main" id="{BDCF868B-2211-9ACD-614D-45194E8C14F5}"/>
              </a:ext>
            </a:extLst>
          </p:cNvPr>
          <p:cNvSpPr txBox="1"/>
          <p:nvPr/>
        </p:nvSpPr>
        <p:spPr>
          <a:xfrm>
            <a:off x="2720739" y="4141897"/>
            <a:ext cx="1604927" cy="646331"/>
          </a:xfrm>
          <a:prstGeom prst="rect">
            <a:avLst/>
          </a:prstGeom>
          <a:noFill/>
        </p:spPr>
        <p:txBody>
          <a:bodyPr wrap="none" rtlCol="0">
            <a:spAutoFit/>
          </a:bodyPr>
          <a:lstStyle/>
          <a:p>
            <a:pPr algn="ctr"/>
            <a:r>
              <a:rPr lang="de-DE" dirty="0"/>
              <a:t>Infrastructure</a:t>
            </a:r>
            <a:br>
              <a:rPr lang="de-DE" dirty="0"/>
            </a:br>
            <a:r>
              <a:rPr lang="de-DE" dirty="0" err="1"/>
              <a:t>Staff</a:t>
            </a:r>
            <a:endParaRPr lang="de-DE" dirty="0"/>
          </a:p>
        </p:txBody>
      </p:sp>
    </p:spTree>
    <p:extLst>
      <p:ext uri="{BB962C8B-B14F-4D97-AF65-F5344CB8AC3E}">
        <p14:creationId xmlns:p14="http://schemas.microsoft.com/office/powerpoint/2010/main" val="3665098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1B7BC28A-5482-0E42-9D67-92EF985EDDF2}"/>
              </a:ext>
            </a:extLst>
          </p:cNvPr>
          <p:cNvSpPr>
            <a:spLocks noGrp="1"/>
          </p:cNvSpPr>
          <p:nvPr>
            <p:ph type="body" sz="quarter" idx="14"/>
          </p:nvPr>
        </p:nvSpPr>
        <p:spPr/>
        <p:txBody>
          <a:bodyPr/>
          <a:lstStyle/>
          <a:p>
            <a:endParaRPr lang="de-DE"/>
          </a:p>
        </p:txBody>
      </p:sp>
      <p:sp>
        <p:nvSpPr>
          <p:cNvPr id="63" name="Dreieck 62">
            <a:extLst>
              <a:ext uri="{FF2B5EF4-FFF2-40B4-BE49-F238E27FC236}">
                <a16:creationId xmlns:a16="http://schemas.microsoft.com/office/drawing/2014/main" id="{80544CE6-3143-7B4F-BBA0-475E3A2B06C8}"/>
              </a:ext>
            </a:extLst>
          </p:cNvPr>
          <p:cNvSpPr/>
          <p:nvPr/>
        </p:nvSpPr>
        <p:spPr>
          <a:xfrm>
            <a:off x="1336960" y="239240"/>
            <a:ext cx="9617622" cy="194690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09E3F60D-815E-3848-B154-321297292E26}"/>
              </a:ext>
            </a:extLst>
          </p:cNvPr>
          <p:cNvGrpSpPr/>
          <p:nvPr/>
        </p:nvGrpSpPr>
        <p:grpSpPr>
          <a:xfrm>
            <a:off x="1336960" y="3121143"/>
            <a:ext cx="2980544" cy="3098017"/>
            <a:chOff x="983673" y="3099403"/>
            <a:chExt cx="2980544" cy="3098017"/>
          </a:xfrm>
        </p:grpSpPr>
        <p:sp>
          <p:nvSpPr>
            <p:cNvPr id="54" name="Rechteck 53">
              <a:extLst>
                <a:ext uri="{FF2B5EF4-FFF2-40B4-BE49-F238E27FC236}">
                  <a16:creationId xmlns:a16="http://schemas.microsoft.com/office/drawing/2014/main" id="{680C471F-F06E-BD46-BAA7-6ED284F869DE}"/>
                </a:ext>
              </a:extLst>
            </p:cNvPr>
            <p:cNvSpPr/>
            <p:nvPr/>
          </p:nvSpPr>
          <p:spPr>
            <a:xfrm>
              <a:off x="983673" y="3099403"/>
              <a:ext cx="2980544"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Gehirn im Kopf">
              <a:extLst>
                <a:ext uri="{FF2B5EF4-FFF2-40B4-BE49-F238E27FC236}">
                  <a16:creationId xmlns:a16="http://schemas.microsoft.com/office/drawing/2014/main" id="{D16F7ADC-AF53-5244-A8CB-A631E096CC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8796" y="3279836"/>
              <a:ext cx="914400" cy="914400"/>
            </a:xfrm>
            <a:prstGeom prst="rect">
              <a:avLst/>
            </a:prstGeom>
          </p:spPr>
        </p:pic>
        <p:sp>
          <p:nvSpPr>
            <p:cNvPr id="34" name="Textfeld 33">
              <a:extLst>
                <a:ext uri="{FF2B5EF4-FFF2-40B4-BE49-F238E27FC236}">
                  <a16:creationId xmlns:a16="http://schemas.microsoft.com/office/drawing/2014/main" id="{E55FC42A-64DB-7247-9FE2-567431B2D666}"/>
                </a:ext>
              </a:extLst>
            </p:cNvPr>
            <p:cNvSpPr txBox="1"/>
            <p:nvPr/>
          </p:nvSpPr>
          <p:spPr>
            <a:xfrm>
              <a:off x="1711031" y="5820844"/>
              <a:ext cx="1729961" cy="369332"/>
            </a:xfrm>
            <a:prstGeom prst="rect">
              <a:avLst/>
            </a:prstGeom>
            <a:noFill/>
          </p:spPr>
          <p:txBody>
            <a:bodyPr wrap="none" rtlCol="0">
              <a:spAutoFit/>
            </a:bodyPr>
            <a:lstStyle/>
            <a:p>
              <a:r>
                <a:rPr lang="de-DE" dirty="0">
                  <a:latin typeface="+mj-lt"/>
                </a:rPr>
                <a:t>People / </a:t>
              </a:r>
              <a:r>
                <a:rPr lang="de-DE" dirty="0" err="1">
                  <a:latin typeface="+mj-lt"/>
                </a:rPr>
                <a:t>Roles</a:t>
              </a:r>
              <a:endParaRPr lang="de-DE" dirty="0">
                <a:latin typeface="+mj-lt"/>
              </a:endParaRPr>
            </a:p>
          </p:txBody>
        </p:sp>
        <p:sp>
          <p:nvSpPr>
            <p:cNvPr id="45" name="Textfeld 44">
              <a:extLst>
                <a:ext uri="{FF2B5EF4-FFF2-40B4-BE49-F238E27FC236}">
                  <a16:creationId xmlns:a16="http://schemas.microsoft.com/office/drawing/2014/main" id="{1536C79C-2F76-7B49-8E5D-64844FB42E73}"/>
                </a:ext>
              </a:extLst>
            </p:cNvPr>
            <p:cNvSpPr txBox="1"/>
            <p:nvPr/>
          </p:nvSpPr>
          <p:spPr>
            <a:xfrm>
              <a:off x="1237880" y="4155213"/>
              <a:ext cx="1066318" cy="369332"/>
            </a:xfrm>
            <a:prstGeom prst="rect">
              <a:avLst/>
            </a:prstGeom>
            <a:noFill/>
          </p:spPr>
          <p:txBody>
            <a:bodyPr wrap="none" rtlCol="0">
              <a:spAutoFit/>
            </a:bodyPr>
            <a:lstStyle/>
            <a:p>
              <a:r>
                <a:rPr lang="de-DE" dirty="0"/>
                <a:t>Scientist</a:t>
              </a:r>
            </a:p>
          </p:txBody>
        </p:sp>
      </p:grpSp>
      <p:sp>
        <p:nvSpPr>
          <p:cNvPr id="2" name="Titel 1">
            <a:extLst>
              <a:ext uri="{FF2B5EF4-FFF2-40B4-BE49-F238E27FC236}">
                <a16:creationId xmlns:a16="http://schemas.microsoft.com/office/drawing/2014/main" id="{DF57B408-3CEF-F54F-8AF2-7B71830DDFA0}"/>
              </a:ext>
            </a:extLst>
          </p:cNvPr>
          <p:cNvSpPr>
            <a:spLocks noGrp="1"/>
          </p:cNvSpPr>
          <p:nvPr>
            <p:ph type="title"/>
          </p:nvPr>
        </p:nvSpPr>
        <p:spPr/>
        <p:txBody>
          <a:bodyPr/>
          <a:lstStyle/>
          <a:p>
            <a:r>
              <a:rPr lang="de-DE" dirty="0"/>
              <a:t>Big </a:t>
            </a:r>
            <a:r>
              <a:rPr lang="de-DE" dirty="0" err="1"/>
              <a:t>picture</a:t>
            </a:r>
            <a:endParaRPr lang="de-DE" dirty="0"/>
          </a:p>
        </p:txBody>
      </p:sp>
      <p:sp>
        <p:nvSpPr>
          <p:cNvPr id="4" name="Fußzeilenplatzhalter 3">
            <a:extLst>
              <a:ext uri="{FF2B5EF4-FFF2-40B4-BE49-F238E27FC236}">
                <a16:creationId xmlns:a16="http://schemas.microsoft.com/office/drawing/2014/main" id="{DFD5273C-DC70-D442-81FB-7DD3D3B1E8AB}"/>
              </a:ext>
            </a:extLst>
          </p:cNvPr>
          <p:cNvSpPr>
            <a:spLocks noGrp="1"/>
          </p:cNvSpPr>
          <p:nvPr>
            <p:ph type="ftr" sz="quarter" idx="11"/>
          </p:nvPr>
        </p:nvSpPr>
        <p:spPr/>
        <p:txBody>
          <a:bodyPr/>
          <a:lstStyle/>
          <a:p>
            <a:r>
              <a:rPr lang="de-DE"/>
              <a:t>Nationale Forschungsdateninfrastruktur (NFDI) e.V.</a:t>
            </a:r>
            <a:endParaRPr lang="de-DE" dirty="0"/>
          </a:p>
        </p:txBody>
      </p:sp>
      <p:sp>
        <p:nvSpPr>
          <p:cNvPr id="5" name="Foliennummernplatzhalter 4">
            <a:extLst>
              <a:ext uri="{FF2B5EF4-FFF2-40B4-BE49-F238E27FC236}">
                <a16:creationId xmlns:a16="http://schemas.microsoft.com/office/drawing/2014/main" id="{7CDA7247-7DF2-3947-9452-A3B122F4A4DC}"/>
              </a:ext>
            </a:extLst>
          </p:cNvPr>
          <p:cNvSpPr>
            <a:spLocks noGrp="1"/>
          </p:cNvSpPr>
          <p:nvPr>
            <p:ph type="sldNum" sz="quarter" idx="12"/>
          </p:nvPr>
        </p:nvSpPr>
        <p:spPr/>
        <p:txBody>
          <a:bodyPr/>
          <a:lstStyle/>
          <a:p>
            <a:fld id="{59D4D77F-9D33-46B7-B0E6-0F7E01ACA44C}" type="slidenum">
              <a:rPr lang="de-DE" smtClean="0"/>
              <a:t>23</a:t>
            </a:fld>
            <a:endParaRPr lang="de-DE"/>
          </a:p>
        </p:txBody>
      </p:sp>
      <p:grpSp>
        <p:nvGrpSpPr>
          <p:cNvPr id="57" name="Gruppieren 56">
            <a:extLst>
              <a:ext uri="{FF2B5EF4-FFF2-40B4-BE49-F238E27FC236}">
                <a16:creationId xmlns:a16="http://schemas.microsoft.com/office/drawing/2014/main" id="{B00DD025-6E5E-D747-BD31-0D722D91BB46}"/>
              </a:ext>
            </a:extLst>
          </p:cNvPr>
          <p:cNvGrpSpPr/>
          <p:nvPr/>
        </p:nvGrpSpPr>
        <p:grpSpPr>
          <a:xfrm>
            <a:off x="7974039" y="3121143"/>
            <a:ext cx="2980544" cy="3098017"/>
            <a:chOff x="8367408" y="3099403"/>
            <a:chExt cx="2980544" cy="3098017"/>
          </a:xfrm>
        </p:grpSpPr>
        <p:sp>
          <p:nvSpPr>
            <p:cNvPr id="56" name="Rechteck 55">
              <a:extLst>
                <a:ext uri="{FF2B5EF4-FFF2-40B4-BE49-F238E27FC236}">
                  <a16:creationId xmlns:a16="http://schemas.microsoft.com/office/drawing/2014/main" id="{07B483C1-290C-4043-8CD9-49B9444288F4}"/>
                </a:ext>
              </a:extLst>
            </p:cNvPr>
            <p:cNvSpPr/>
            <p:nvPr/>
          </p:nvSpPr>
          <p:spPr>
            <a:xfrm>
              <a:off x="8367408" y="3099403"/>
              <a:ext cx="2980544"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Server">
              <a:extLst>
                <a:ext uri="{FF2B5EF4-FFF2-40B4-BE49-F238E27FC236}">
                  <a16:creationId xmlns:a16="http://schemas.microsoft.com/office/drawing/2014/main" id="{E1A7BAE3-EDC6-3740-B5B2-69DCD1A20E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1779" y="4842164"/>
              <a:ext cx="914400" cy="914400"/>
            </a:xfrm>
            <a:prstGeom prst="rect">
              <a:avLst/>
            </a:prstGeom>
          </p:spPr>
        </p:pic>
        <p:pic>
          <p:nvPicPr>
            <p:cNvPr id="21" name="Grafik 20" descr="Server">
              <a:extLst>
                <a:ext uri="{FF2B5EF4-FFF2-40B4-BE49-F238E27FC236}">
                  <a16:creationId xmlns:a16="http://schemas.microsoft.com/office/drawing/2014/main" id="{B4BEA924-16EC-9744-9A2A-E1A4CE9CAD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4613" y="4842164"/>
              <a:ext cx="914400" cy="914400"/>
            </a:xfrm>
            <a:prstGeom prst="rect">
              <a:avLst/>
            </a:prstGeom>
          </p:spPr>
        </p:pic>
        <p:pic>
          <p:nvPicPr>
            <p:cNvPr id="22" name="Grafik 21" descr="Server">
              <a:extLst>
                <a:ext uri="{FF2B5EF4-FFF2-40B4-BE49-F238E27FC236}">
                  <a16:creationId xmlns:a16="http://schemas.microsoft.com/office/drawing/2014/main" id="{8E1EBD67-EE31-1543-AED1-86315F1578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3177" y="3512128"/>
              <a:ext cx="914400" cy="914400"/>
            </a:xfrm>
            <a:prstGeom prst="rect">
              <a:avLst/>
            </a:prstGeom>
          </p:spPr>
        </p:pic>
        <p:pic>
          <p:nvPicPr>
            <p:cNvPr id="23" name="Grafik 22" descr="Server">
              <a:extLst>
                <a:ext uri="{FF2B5EF4-FFF2-40B4-BE49-F238E27FC236}">
                  <a16:creationId xmlns:a16="http://schemas.microsoft.com/office/drawing/2014/main" id="{58B37D1A-5288-A445-82CB-DD16645369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77233" y="3823854"/>
              <a:ext cx="914400" cy="914400"/>
            </a:xfrm>
            <a:prstGeom prst="rect">
              <a:avLst/>
            </a:prstGeom>
          </p:spPr>
        </p:pic>
        <p:sp>
          <p:nvSpPr>
            <p:cNvPr id="31" name="Textfeld 30">
              <a:extLst>
                <a:ext uri="{FF2B5EF4-FFF2-40B4-BE49-F238E27FC236}">
                  <a16:creationId xmlns:a16="http://schemas.microsoft.com/office/drawing/2014/main" id="{F1AC6C2D-244A-B744-81A8-8D3B7DA58430}"/>
                </a:ext>
              </a:extLst>
            </p:cNvPr>
            <p:cNvSpPr txBox="1"/>
            <p:nvPr/>
          </p:nvSpPr>
          <p:spPr>
            <a:xfrm>
              <a:off x="8996713" y="5828088"/>
              <a:ext cx="1712328" cy="369332"/>
            </a:xfrm>
            <a:prstGeom prst="rect">
              <a:avLst/>
            </a:prstGeom>
            <a:noFill/>
          </p:spPr>
          <p:txBody>
            <a:bodyPr wrap="none" rtlCol="0">
              <a:spAutoFit/>
            </a:bodyPr>
            <a:lstStyle/>
            <a:p>
              <a:r>
                <a:rPr lang="de-DE" dirty="0">
                  <a:latin typeface="+mj-lt"/>
                </a:rPr>
                <a:t>Infrastructure</a:t>
              </a:r>
            </a:p>
          </p:txBody>
        </p:sp>
      </p:grpSp>
      <p:grpSp>
        <p:nvGrpSpPr>
          <p:cNvPr id="58" name="Gruppieren 57">
            <a:extLst>
              <a:ext uri="{FF2B5EF4-FFF2-40B4-BE49-F238E27FC236}">
                <a16:creationId xmlns:a16="http://schemas.microsoft.com/office/drawing/2014/main" id="{01F3AB5D-BD50-544B-9057-D70BFC292B00}"/>
              </a:ext>
            </a:extLst>
          </p:cNvPr>
          <p:cNvGrpSpPr/>
          <p:nvPr/>
        </p:nvGrpSpPr>
        <p:grpSpPr>
          <a:xfrm>
            <a:off x="4535452" y="3110531"/>
            <a:ext cx="3255715" cy="3101385"/>
            <a:chOff x="4350124" y="3092159"/>
            <a:chExt cx="3255715" cy="3101385"/>
          </a:xfrm>
        </p:grpSpPr>
        <p:sp>
          <p:nvSpPr>
            <p:cNvPr id="55" name="Rechteck 54">
              <a:extLst>
                <a:ext uri="{FF2B5EF4-FFF2-40B4-BE49-F238E27FC236}">
                  <a16:creationId xmlns:a16="http://schemas.microsoft.com/office/drawing/2014/main" id="{ADED25CC-8BFD-674F-8D3C-9DBB3620A35F}"/>
                </a:ext>
              </a:extLst>
            </p:cNvPr>
            <p:cNvSpPr/>
            <p:nvPr/>
          </p:nvSpPr>
          <p:spPr>
            <a:xfrm>
              <a:off x="4350124" y="3092159"/>
              <a:ext cx="3255715"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Datenbank">
              <a:extLst>
                <a:ext uri="{FF2B5EF4-FFF2-40B4-BE49-F238E27FC236}">
                  <a16:creationId xmlns:a16="http://schemas.microsoft.com/office/drawing/2014/main" id="{200362F5-9EF3-4C48-8379-0163FC7167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49345" y="4702450"/>
              <a:ext cx="914400" cy="914400"/>
            </a:xfrm>
            <a:prstGeom prst="rect">
              <a:avLst/>
            </a:prstGeom>
          </p:spPr>
        </p:pic>
        <p:pic>
          <p:nvPicPr>
            <p:cNvPr id="25" name="Grafik 24" descr="Datenbank">
              <a:extLst>
                <a:ext uri="{FF2B5EF4-FFF2-40B4-BE49-F238E27FC236}">
                  <a16:creationId xmlns:a16="http://schemas.microsoft.com/office/drawing/2014/main" id="{8553F73E-24C2-3C4A-81CB-6BC765136A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45982" y="4949735"/>
              <a:ext cx="914400" cy="914400"/>
            </a:xfrm>
            <a:prstGeom prst="rect">
              <a:avLst/>
            </a:prstGeom>
          </p:spPr>
        </p:pic>
        <p:pic>
          <p:nvPicPr>
            <p:cNvPr id="26" name="Grafik 25" descr="Datenbank">
              <a:extLst>
                <a:ext uri="{FF2B5EF4-FFF2-40B4-BE49-F238E27FC236}">
                  <a16:creationId xmlns:a16="http://schemas.microsoft.com/office/drawing/2014/main" id="{BFD5A300-DE52-7349-9141-9C4400E4FB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1470" y="4315506"/>
              <a:ext cx="914400" cy="914400"/>
            </a:xfrm>
            <a:prstGeom prst="rect">
              <a:avLst/>
            </a:prstGeom>
          </p:spPr>
        </p:pic>
        <p:pic>
          <p:nvPicPr>
            <p:cNvPr id="28" name="Grafik 27" descr="Netzwerk">
              <a:extLst>
                <a:ext uri="{FF2B5EF4-FFF2-40B4-BE49-F238E27FC236}">
                  <a16:creationId xmlns:a16="http://schemas.microsoft.com/office/drawing/2014/main" id="{95D82FFD-4058-EA4E-B906-F63D8C3E1C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38708" y="3322996"/>
              <a:ext cx="914400" cy="914400"/>
            </a:xfrm>
            <a:prstGeom prst="rect">
              <a:avLst/>
            </a:prstGeom>
          </p:spPr>
        </p:pic>
        <p:pic>
          <p:nvPicPr>
            <p:cNvPr id="29" name="Grafik 28" descr="Netzwerk">
              <a:extLst>
                <a:ext uri="{FF2B5EF4-FFF2-40B4-BE49-F238E27FC236}">
                  <a16:creationId xmlns:a16="http://schemas.microsoft.com/office/drawing/2014/main" id="{40C067F7-860F-8846-8916-8706153102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06634" y="3508438"/>
              <a:ext cx="914400" cy="914400"/>
            </a:xfrm>
            <a:prstGeom prst="rect">
              <a:avLst/>
            </a:prstGeom>
          </p:spPr>
        </p:pic>
        <p:pic>
          <p:nvPicPr>
            <p:cNvPr id="32" name="Grafik 31" descr="Netzwerk">
              <a:extLst>
                <a:ext uri="{FF2B5EF4-FFF2-40B4-BE49-F238E27FC236}">
                  <a16:creationId xmlns:a16="http://schemas.microsoft.com/office/drawing/2014/main" id="{2614DD10-48E5-8A48-A28A-08CBD565CB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51762" y="3241966"/>
              <a:ext cx="914400" cy="914400"/>
            </a:xfrm>
            <a:prstGeom prst="rect">
              <a:avLst/>
            </a:prstGeom>
          </p:spPr>
        </p:pic>
        <p:sp>
          <p:nvSpPr>
            <p:cNvPr id="33" name="Textfeld 32">
              <a:extLst>
                <a:ext uri="{FF2B5EF4-FFF2-40B4-BE49-F238E27FC236}">
                  <a16:creationId xmlns:a16="http://schemas.microsoft.com/office/drawing/2014/main" id="{610A09B9-FC45-E440-AEF1-FA4B50B255D3}"/>
                </a:ext>
              </a:extLst>
            </p:cNvPr>
            <p:cNvSpPr txBox="1"/>
            <p:nvPr/>
          </p:nvSpPr>
          <p:spPr>
            <a:xfrm>
              <a:off x="4989473" y="5824212"/>
              <a:ext cx="1959191" cy="369332"/>
            </a:xfrm>
            <a:prstGeom prst="rect">
              <a:avLst/>
            </a:prstGeom>
            <a:noFill/>
          </p:spPr>
          <p:txBody>
            <a:bodyPr wrap="none" rtlCol="0">
              <a:spAutoFit/>
            </a:bodyPr>
            <a:lstStyle/>
            <a:p>
              <a:r>
                <a:rPr lang="de-DE" dirty="0">
                  <a:latin typeface="+mj-lt"/>
                </a:rPr>
                <a:t>Data &amp; </a:t>
              </a:r>
              <a:r>
                <a:rPr lang="de-DE" dirty="0" err="1">
                  <a:latin typeface="+mj-lt"/>
                </a:rPr>
                <a:t>Metadata</a:t>
              </a:r>
              <a:endParaRPr lang="de-DE" dirty="0">
                <a:latin typeface="+mj-lt"/>
              </a:endParaRPr>
            </a:p>
          </p:txBody>
        </p:sp>
      </p:grpSp>
      <p:grpSp>
        <p:nvGrpSpPr>
          <p:cNvPr id="62" name="Gruppieren 61">
            <a:extLst>
              <a:ext uri="{FF2B5EF4-FFF2-40B4-BE49-F238E27FC236}">
                <a16:creationId xmlns:a16="http://schemas.microsoft.com/office/drawing/2014/main" id="{D462DFFB-19F3-1D45-999E-573535138D0E}"/>
              </a:ext>
            </a:extLst>
          </p:cNvPr>
          <p:cNvGrpSpPr/>
          <p:nvPr/>
        </p:nvGrpSpPr>
        <p:grpSpPr>
          <a:xfrm>
            <a:off x="4840078" y="752827"/>
            <a:ext cx="2650793" cy="1007976"/>
            <a:chOff x="3445560" y="1711334"/>
            <a:chExt cx="2650793" cy="1007976"/>
          </a:xfrm>
        </p:grpSpPr>
        <p:pic>
          <p:nvPicPr>
            <p:cNvPr id="16" name="Grafik 15" descr="Balkendiagramm">
              <a:extLst>
                <a:ext uri="{FF2B5EF4-FFF2-40B4-BE49-F238E27FC236}">
                  <a16:creationId xmlns:a16="http://schemas.microsoft.com/office/drawing/2014/main" id="{5D7AF710-F106-8D4C-A53B-B90EDCB00C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01448" y="1804910"/>
              <a:ext cx="914400" cy="914400"/>
            </a:xfrm>
            <a:prstGeom prst="rect">
              <a:avLst/>
            </a:prstGeom>
          </p:spPr>
        </p:pic>
        <p:pic>
          <p:nvPicPr>
            <p:cNvPr id="39" name="Grafik 38" descr="Käfer unter Lupe">
              <a:extLst>
                <a:ext uri="{FF2B5EF4-FFF2-40B4-BE49-F238E27FC236}">
                  <a16:creationId xmlns:a16="http://schemas.microsoft.com/office/drawing/2014/main" id="{5F276B17-0AE9-FC4B-9300-22FBF54CCD9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81953" y="1756720"/>
              <a:ext cx="914400" cy="914400"/>
            </a:xfrm>
            <a:prstGeom prst="rect">
              <a:avLst/>
            </a:prstGeom>
          </p:spPr>
        </p:pic>
        <p:pic>
          <p:nvPicPr>
            <p:cNvPr id="41" name="Grafik 40" descr="Becherglas">
              <a:extLst>
                <a:ext uri="{FF2B5EF4-FFF2-40B4-BE49-F238E27FC236}">
                  <a16:creationId xmlns:a16="http://schemas.microsoft.com/office/drawing/2014/main" id="{1BCAD8D5-2518-1D45-ABD6-C9E709D8185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45560" y="1711334"/>
              <a:ext cx="914400" cy="914400"/>
            </a:xfrm>
            <a:prstGeom prst="rect">
              <a:avLst/>
            </a:prstGeom>
          </p:spPr>
        </p:pic>
      </p:grpSp>
      <p:sp>
        <p:nvSpPr>
          <p:cNvPr id="53" name="Textfeld 52">
            <a:extLst>
              <a:ext uri="{FF2B5EF4-FFF2-40B4-BE49-F238E27FC236}">
                <a16:creationId xmlns:a16="http://schemas.microsoft.com/office/drawing/2014/main" id="{235A2057-BB5D-6942-B6AD-C5C44107A8E5}"/>
              </a:ext>
            </a:extLst>
          </p:cNvPr>
          <p:cNvSpPr txBox="1"/>
          <p:nvPr/>
        </p:nvSpPr>
        <p:spPr>
          <a:xfrm>
            <a:off x="4561487" y="1595255"/>
            <a:ext cx="3190297" cy="584775"/>
          </a:xfrm>
          <a:prstGeom prst="rect">
            <a:avLst/>
          </a:prstGeom>
          <a:noFill/>
        </p:spPr>
        <p:txBody>
          <a:bodyPr wrap="none" rtlCol="0">
            <a:spAutoFit/>
          </a:bodyPr>
          <a:lstStyle/>
          <a:p>
            <a:r>
              <a:rPr lang="de-DE" sz="3200" dirty="0" err="1">
                <a:solidFill>
                  <a:schemeClr val="tx1">
                    <a:lumMod val="50000"/>
                  </a:schemeClr>
                </a:solidFill>
                <a:latin typeface="+mj-lt"/>
              </a:rPr>
              <a:t>Better</a:t>
            </a:r>
            <a:r>
              <a:rPr lang="de-DE" sz="3200" dirty="0">
                <a:solidFill>
                  <a:schemeClr val="tx1">
                    <a:lumMod val="50000"/>
                  </a:schemeClr>
                </a:solidFill>
                <a:latin typeface="+mj-lt"/>
              </a:rPr>
              <a:t> </a:t>
            </a:r>
            <a:r>
              <a:rPr lang="de-DE" sz="3200" dirty="0" err="1">
                <a:solidFill>
                  <a:schemeClr val="tx1">
                    <a:lumMod val="50000"/>
                  </a:schemeClr>
                </a:solidFill>
                <a:latin typeface="+mj-lt"/>
              </a:rPr>
              <a:t>research</a:t>
            </a:r>
            <a:r>
              <a:rPr lang="de-DE" sz="3200" dirty="0">
                <a:solidFill>
                  <a:schemeClr val="tx1">
                    <a:lumMod val="50000"/>
                  </a:schemeClr>
                </a:solidFill>
                <a:latin typeface="+mj-lt"/>
              </a:rPr>
              <a:t>!</a:t>
            </a:r>
          </a:p>
        </p:txBody>
      </p:sp>
      <p:pic>
        <p:nvPicPr>
          <p:cNvPr id="65" name="Grafik 64" descr="Kopf mit Zahnrädern">
            <a:extLst>
              <a:ext uri="{FF2B5EF4-FFF2-40B4-BE49-F238E27FC236}">
                <a16:creationId xmlns:a16="http://schemas.microsoft.com/office/drawing/2014/main" id="{BC3D034F-363D-2448-A4E5-568E17F44FE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04265" y="3281220"/>
            <a:ext cx="914400" cy="914400"/>
          </a:xfrm>
          <a:prstGeom prst="rect">
            <a:avLst/>
          </a:prstGeom>
        </p:spPr>
      </p:pic>
      <p:sp>
        <p:nvSpPr>
          <p:cNvPr id="127" name="Rechteck 126">
            <a:extLst>
              <a:ext uri="{FF2B5EF4-FFF2-40B4-BE49-F238E27FC236}">
                <a16:creationId xmlns:a16="http://schemas.microsoft.com/office/drawing/2014/main" id="{2994C68F-B9A0-DD49-BAB0-F99D961A23D9}"/>
              </a:ext>
            </a:extLst>
          </p:cNvPr>
          <p:cNvSpPr/>
          <p:nvPr/>
        </p:nvSpPr>
        <p:spPr>
          <a:xfrm>
            <a:off x="1336960" y="2343585"/>
            <a:ext cx="9617622" cy="6099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err="1">
                <a:solidFill>
                  <a:schemeClr val="tx1">
                    <a:lumMod val="50000"/>
                  </a:schemeClr>
                </a:solidFill>
                <a:latin typeface="+mj-lt"/>
              </a:rPr>
              <a:t>Processes</a:t>
            </a:r>
            <a:r>
              <a:rPr lang="de-DE" sz="2000" dirty="0">
                <a:solidFill>
                  <a:schemeClr val="tx1">
                    <a:lumMod val="50000"/>
                  </a:schemeClr>
                </a:solidFill>
                <a:latin typeface="+mj-lt"/>
              </a:rPr>
              <a:t>, Standards, Tools, </a:t>
            </a:r>
            <a:r>
              <a:rPr lang="de-DE" sz="2000" dirty="0" err="1">
                <a:solidFill>
                  <a:schemeClr val="tx1">
                    <a:lumMod val="50000"/>
                  </a:schemeClr>
                </a:solidFill>
                <a:latin typeface="+mj-lt"/>
              </a:rPr>
              <a:t>Ethical</a:t>
            </a:r>
            <a:r>
              <a:rPr lang="de-DE" sz="2000" dirty="0">
                <a:solidFill>
                  <a:schemeClr val="tx1">
                    <a:lumMod val="50000"/>
                  </a:schemeClr>
                </a:solidFill>
                <a:latin typeface="+mj-lt"/>
              </a:rPr>
              <a:t> &amp; Legal Frameworks …</a:t>
            </a:r>
          </a:p>
        </p:txBody>
      </p:sp>
      <p:pic>
        <p:nvPicPr>
          <p:cNvPr id="3" name="Grafik 2" descr="Callcenter">
            <a:extLst>
              <a:ext uri="{FF2B5EF4-FFF2-40B4-BE49-F238E27FC236}">
                <a16:creationId xmlns:a16="http://schemas.microsoft.com/office/drawing/2014/main" id="{7E30B995-84C1-61F4-370F-8762340CED8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87541" y="4552468"/>
            <a:ext cx="914400" cy="914400"/>
          </a:xfrm>
          <a:prstGeom prst="rect">
            <a:avLst/>
          </a:prstGeom>
        </p:spPr>
      </p:pic>
      <p:sp>
        <p:nvSpPr>
          <p:cNvPr id="7" name="Textfeld 6">
            <a:extLst>
              <a:ext uri="{FF2B5EF4-FFF2-40B4-BE49-F238E27FC236}">
                <a16:creationId xmlns:a16="http://schemas.microsoft.com/office/drawing/2014/main" id="{851F78F0-7B15-6396-9DC4-34AA6961A3D1}"/>
              </a:ext>
            </a:extLst>
          </p:cNvPr>
          <p:cNvSpPr txBox="1"/>
          <p:nvPr/>
        </p:nvSpPr>
        <p:spPr>
          <a:xfrm>
            <a:off x="1947971" y="5388821"/>
            <a:ext cx="1553630" cy="369332"/>
          </a:xfrm>
          <a:prstGeom prst="rect">
            <a:avLst/>
          </a:prstGeom>
          <a:noFill/>
        </p:spPr>
        <p:txBody>
          <a:bodyPr wrap="none" rtlCol="0">
            <a:spAutoFit/>
          </a:bodyPr>
          <a:lstStyle/>
          <a:p>
            <a:r>
              <a:rPr lang="de-DE" dirty="0"/>
              <a:t>Data Steward</a:t>
            </a:r>
          </a:p>
        </p:txBody>
      </p:sp>
      <p:sp>
        <p:nvSpPr>
          <p:cNvPr id="9" name="Textfeld 8">
            <a:extLst>
              <a:ext uri="{FF2B5EF4-FFF2-40B4-BE49-F238E27FC236}">
                <a16:creationId xmlns:a16="http://schemas.microsoft.com/office/drawing/2014/main" id="{76D0513C-6FE2-3106-4D5A-3169C8DC6486}"/>
              </a:ext>
            </a:extLst>
          </p:cNvPr>
          <p:cNvSpPr txBox="1"/>
          <p:nvPr/>
        </p:nvSpPr>
        <p:spPr>
          <a:xfrm>
            <a:off x="2720739" y="4141897"/>
            <a:ext cx="1604927" cy="646331"/>
          </a:xfrm>
          <a:prstGeom prst="rect">
            <a:avLst/>
          </a:prstGeom>
          <a:noFill/>
        </p:spPr>
        <p:txBody>
          <a:bodyPr wrap="none" rtlCol="0">
            <a:spAutoFit/>
          </a:bodyPr>
          <a:lstStyle/>
          <a:p>
            <a:pPr algn="ctr"/>
            <a:r>
              <a:rPr lang="de-DE" dirty="0"/>
              <a:t>Infrastructure</a:t>
            </a:r>
            <a:br>
              <a:rPr lang="de-DE" dirty="0"/>
            </a:br>
            <a:r>
              <a:rPr lang="de-DE" dirty="0" err="1"/>
              <a:t>Staff</a:t>
            </a:r>
            <a:endParaRPr lang="de-DE" dirty="0"/>
          </a:p>
        </p:txBody>
      </p:sp>
    </p:spTree>
    <p:extLst>
      <p:ext uri="{BB962C8B-B14F-4D97-AF65-F5344CB8AC3E}">
        <p14:creationId xmlns:p14="http://schemas.microsoft.com/office/powerpoint/2010/main" val="3129257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1B7BC28A-5482-0E42-9D67-92EF985EDDF2}"/>
              </a:ext>
            </a:extLst>
          </p:cNvPr>
          <p:cNvSpPr>
            <a:spLocks noGrp="1"/>
          </p:cNvSpPr>
          <p:nvPr>
            <p:ph type="body" sz="quarter" idx="14"/>
          </p:nvPr>
        </p:nvSpPr>
        <p:spPr/>
        <p:txBody>
          <a:bodyPr/>
          <a:lstStyle/>
          <a:p>
            <a:endParaRPr lang="de-DE"/>
          </a:p>
        </p:txBody>
      </p:sp>
      <p:sp>
        <p:nvSpPr>
          <p:cNvPr id="63" name="Dreieck 62">
            <a:extLst>
              <a:ext uri="{FF2B5EF4-FFF2-40B4-BE49-F238E27FC236}">
                <a16:creationId xmlns:a16="http://schemas.microsoft.com/office/drawing/2014/main" id="{80544CE6-3143-7B4F-BBA0-475E3A2B06C8}"/>
              </a:ext>
            </a:extLst>
          </p:cNvPr>
          <p:cNvSpPr/>
          <p:nvPr/>
        </p:nvSpPr>
        <p:spPr>
          <a:xfrm>
            <a:off x="1336960" y="239240"/>
            <a:ext cx="9617622" cy="194690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09E3F60D-815E-3848-B154-321297292E26}"/>
              </a:ext>
            </a:extLst>
          </p:cNvPr>
          <p:cNvGrpSpPr/>
          <p:nvPr/>
        </p:nvGrpSpPr>
        <p:grpSpPr>
          <a:xfrm>
            <a:off x="1336960" y="3121143"/>
            <a:ext cx="2980544" cy="3098017"/>
            <a:chOff x="983673" y="3099403"/>
            <a:chExt cx="2980544" cy="3098017"/>
          </a:xfrm>
        </p:grpSpPr>
        <p:sp>
          <p:nvSpPr>
            <p:cNvPr id="54" name="Rechteck 53">
              <a:extLst>
                <a:ext uri="{FF2B5EF4-FFF2-40B4-BE49-F238E27FC236}">
                  <a16:creationId xmlns:a16="http://schemas.microsoft.com/office/drawing/2014/main" id="{680C471F-F06E-BD46-BAA7-6ED284F869DE}"/>
                </a:ext>
              </a:extLst>
            </p:cNvPr>
            <p:cNvSpPr/>
            <p:nvPr/>
          </p:nvSpPr>
          <p:spPr>
            <a:xfrm>
              <a:off x="983673" y="3099403"/>
              <a:ext cx="2980544"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Gehirn im Kopf">
              <a:extLst>
                <a:ext uri="{FF2B5EF4-FFF2-40B4-BE49-F238E27FC236}">
                  <a16:creationId xmlns:a16="http://schemas.microsoft.com/office/drawing/2014/main" id="{D16F7ADC-AF53-5244-A8CB-A631E096CC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8796" y="3279836"/>
              <a:ext cx="914400" cy="914400"/>
            </a:xfrm>
            <a:prstGeom prst="rect">
              <a:avLst/>
            </a:prstGeom>
          </p:spPr>
        </p:pic>
        <p:sp>
          <p:nvSpPr>
            <p:cNvPr id="34" name="Textfeld 33">
              <a:extLst>
                <a:ext uri="{FF2B5EF4-FFF2-40B4-BE49-F238E27FC236}">
                  <a16:creationId xmlns:a16="http://schemas.microsoft.com/office/drawing/2014/main" id="{E55FC42A-64DB-7247-9FE2-567431B2D666}"/>
                </a:ext>
              </a:extLst>
            </p:cNvPr>
            <p:cNvSpPr txBox="1"/>
            <p:nvPr/>
          </p:nvSpPr>
          <p:spPr>
            <a:xfrm>
              <a:off x="1711031" y="5820844"/>
              <a:ext cx="1729961" cy="369332"/>
            </a:xfrm>
            <a:prstGeom prst="rect">
              <a:avLst/>
            </a:prstGeom>
            <a:noFill/>
          </p:spPr>
          <p:txBody>
            <a:bodyPr wrap="none" rtlCol="0">
              <a:spAutoFit/>
            </a:bodyPr>
            <a:lstStyle/>
            <a:p>
              <a:r>
                <a:rPr lang="de-DE" dirty="0">
                  <a:latin typeface="+mj-lt"/>
                </a:rPr>
                <a:t>People / </a:t>
              </a:r>
              <a:r>
                <a:rPr lang="de-DE" dirty="0" err="1">
                  <a:latin typeface="+mj-lt"/>
                </a:rPr>
                <a:t>Roles</a:t>
              </a:r>
              <a:endParaRPr lang="de-DE" dirty="0">
                <a:latin typeface="+mj-lt"/>
              </a:endParaRPr>
            </a:p>
          </p:txBody>
        </p:sp>
        <p:pic>
          <p:nvPicPr>
            <p:cNvPr id="36" name="Grafik 35" descr="Callcenter">
              <a:extLst>
                <a:ext uri="{FF2B5EF4-FFF2-40B4-BE49-F238E27FC236}">
                  <a16:creationId xmlns:a16="http://schemas.microsoft.com/office/drawing/2014/main" id="{D6EB86CE-5068-3444-B002-039DC378D0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34254" y="4530728"/>
              <a:ext cx="914400" cy="914400"/>
            </a:xfrm>
            <a:prstGeom prst="rect">
              <a:avLst/>
            </a:prstGeom>
          </p:spPr>
        </p:pic>
        <p:sp>
          <p:nvSpPr>
            <p:cNvPr id="45" name="Textfeld 44">
              <a:extLst>
                <a:ext uri="{FF2B5EF4-FFF2-40B4-BE49-F238E27FC236}">
                  <a16:creationId xmlns:a16="http://schemas.microsoft.com/office/drawing/2014/main" id="{1536C79C-2F76-7B49-8E5D-64844FB42E73}"/>
                </a:ext>
              </a:extLst>
            </p:cNvPr>
            <p:cNvSpPr txBox="1"/>
            <p:nvPr/>
          </p:nvSpPr>
          <p:spPr>
            <a:xfrm>
              <a:off x="1237880" y="4155213"/>
              <a:ext cx="1066318" cy="369332"/>
            </a:xfrm>
            <a:prstGeom prst="rect">
              <a:avLst/>
            </a:prstGeom>
            <a:noFill/>
          </p:spPr>
          <p:txBody>
            <a:bodyPr wrap="none" rtlCol="0">
              <a:spAutoFit/>
            </a:bodyPr>
            <a:lstStyle/>
            <a:p>
              <a:r>
                <a:rPr lang="de-DE" dirty="0"/>
                <a:t>Scientist</a:t>
              </a:r>
            </a:p>
          </p:txBody>
        </p:sp>
        <p:sp>
          <p:nvSpPr>
            <p:cNvPr id="47" name="Textfeld 46">
              <a:extLst>
                <a:ext uri="{FF2B5EF4-FFF2-40B4-BE49-F238E27FC236}">
                  <a16:creationId xmlns:a16="http://schemas.microsoft.com/office/drawing/2014/main" id="{F83F48C9-5F5F-C64C-A0D6-500E45F41C93}"/>
                </a:ext>
              </a:extLst>
            </p:cNvPr>
            <p:cNvSpPr txBox="1"/>
            <p:nvPr/>
          </p:nvSpPr>
          <p:spPr>
            <a:xfrm>
              <a:off x="1594684" y="5367081"/>
              <a:ext cx="1553630" cy="369332"/>
            </a:xfrm>
            <a:prstGeom prst="rect">
              <a:avLst/>
            </a:prstGeom>
            <a:noFill/>
          </p:spPr>
          <p:txBody>
            <a:bodyPr wrap="none" rtlCol="0">
              <a:spAutoFit/>
            </a:bodyPr>
            <a:lstStyle/>
            <a:p>
              <a:r>
                <a:rPr lang="de-DE" dirty="0"/>
                <a:t>Data Steward</a:t>
              </a:r>
            </a:p>
          </p:txBody>
        </p:sp>
      </p:grpSp>
      <p:sp>
        <p:nvSpPr>
          <p:cNvPr id="2" name="Titel 1">
            <a:extLst>
              <a:ext uri="{FF2B5EF4-FFF2-40B4-BE49-F238E27FC236}">
                <a16:creationId xmlns:a16="http://schemas.microsoft.com/office/drawing/2014/main" id="{DF57B408-3CEF-F54F-8AF2-7B71830DDFA0}"/>
              </a:ext>
            </a:extLst>
          </p:cNvPr>
          <p:cNvSpPr>
            <a:spLocks noGrp="1"/>
          </p:cNvSpPr>
          <p:nvPr>
            <p:ph type="title"/>
          </p:nvPr>
        </p:nvSpPr>
        <p:spPr/>
        <p:txBody>
          <a:bodyPr/>
          <a:lstStyle/>
          <a:p>
            <a:r>
              <a:rPr lang="de-DE" dirty="0"/>
              <a:t>Big </a:t>
            </a:r>
            <a:r>
              <a:rPr lang="de-DE" dirty="0" err="1"/>
              <a:t>picture</a:t>
            </a:r>
            <a:endParaRPr lang="de-DE" dirty="0"/>
          </a:p>
        </p:txBody>
      </p:sp>
      <p:sp>
        <p:nvSpPr>
          <p:cNvPr id="4" name="Fußzeilenplatzhalter 3">
            <a:extLst>
              <a:ext uri="{FF2B5EF4-FFF2-40B4-BE49-F238E27FC236}">
                <a16:creationId xmlns:a16="http://schemas.microsoft.com/office/drawing/2014/main" id="{DFD5273C-DC70-D442-81FB-7DD3D3B1E8AB}"/>
              </a:ext>
            </a:extLst>
          </p:cNvPr>
          <p:cNvSpPr>
            <a:spLocks noGrp="1"/>
          </p:cNvSpPr>
          <p:nvPr>
            <p:ph type="ftr" sz="quarter" idx="11"/>
          </p:nvPr>
        </p:nvSpPr>
        <p:spPr/>
        <p:txBody>
          <a:bodyPr/>
          <a:lstStyle/>
          <a:p>
            <a:r>
              <a:rPr lang="de-DE"/>
              <a:t>Nationale Forschungsdateninfrastruktur (NFDI) e.V.</a:t>
            </a:r>
            <a:endParaRPr lang="de-DE" dirty="0"/>
          </a:p>
        </p:txBody>
      </p:sp>
      <p:sp>
        <p:nvSpPr>
          <p:cNvPr id="5" name="Foliennummernplatzhalter 4">
            <a:extLst>
              <a:ext uri="{FF2B5EF4-FFF2-40B4-BE49-F238E27FC236}">
                <a16:creationId xmlns:a16="http://schemas.microsoft.com/office/drawing/2014/main" id="{7CDA7247-7DF2-3947-9452-A3B122F4A4DC}"/>
              </a:ext>
            </a:extLst>
          </p:cNvPr>
          <p:cNvSpPr>
            <a:spLocks noGrp="1"/>
          </p:cNvSpPr>
          <p:nvPr>
            <p:ph type="sldNum" sz="quarter" idx="12"/>
          </p:nvPr>
        </p:nvSpPr>
        <p:spPr/>
        <p:txBody>
          <a:bodyPr/>
          <a:lstStyle/>
          <a:p>
            <a:fld id="{59D4D77F-9D33-46B7-B0E6-0F7E01ACA44C}" type="slidenum">
              <a:rPr lang="de-DE" smtClean="0"/>
              <a:t>24</a:t>
            </a:fld>
            <a:endParaRPr lang="de-DE"/>
          </a:p>
        </p:txBody>
      </p:sp>
      <p:grpSp>
        <p:nvGrpSpPr>
          <p:cNvPr id="57" name="Gruppieren 56">
            <a:extLst>
              <a:ext uri="{FF2B5EF4-FFF2-40B4-BE49-F238E27FC236}">
                <a16:creationId xmlns:a16="http://schemas.microsoft.com/office/drawing/2014/main" id="{B00DD025-6E5E-D747-BD31-0D722D91BB46}"/>
              </a:ext>
            </a:extLst>
          </p:cNvPr>
          <p:cNvGrpSpPr/>
          <p:nvPr/>
        </p:nvGrpSpPr>
        <p:grpSpPr>
          <a:xfrm>
            <a:off x="7974039" y="3121143"/>
            <a:ext cx="2980544" cy="3098017"/>
            <a:chOff x="8367408" y="3099403"/>
            <a:chExt cx="2980544" cy="3098017"/>
          </a:xfrm>
        </p:grpSpPr>
        <p:sp>
          <p:nvSpPr>
            <p:cNvPr id="56" name="Rechteck 55">
              <a:extLst>
                <a:ext uri="{FF2B5EF4-FFF2-40B4-BE49-F238E27FC236}">
                  <a16:creationId xmlns:a16="http://schemas.microsoft.com/office/drawing/2014/main" id="{07B483C1-290C-4043-8CD9-49B9444288F4}"/>
                </a:ext>
              </a:extLst>
            </p:cNvPr>
            <p:cNvSpPr/>
            <p:nvPr/>
          </p:nvSpPr>
          <p:spPr>
            <a:xfrm>
              <a:off x="8367408" y="3099403"/>
              <a:ext cx="2980544"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Server">
              <a:extLst>
                <a:ext uri="{FF2B5EF4-FFF2-40B4-BE49-F238E27FC236}">
                  <a16:creationId xmlns:a16="http://schemas.microsoft.com/office/drawing/2014/main" id="{E1A7BAE3-EDC6-3740-B5B2-69DCD1A20E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21779" y="4842164"/>
              <a:ext cx="914400" cy="914400"/>
            </a:xfrm>
            <a:prstGeom prst="rect">
              <a:avLst/>
            </a:prstGeom>
          </p:spPr>
        </p:pic>
        <p:pic>
          <p:nvPicPr>
            <p:cNvPr id="21" name="Grafik 20" descr="Server">
              <a:extLst>
                <a:ext uri="{FF2B5EF4-FFF2-40B4-BE49-F238E27FC236}">
                  <a16:creationId xmlns:a16="http://schemas.microsoft.com/office/drawing/2014/main" id="{B4BEA924-16EC-9744-9A2A-E1A4CE9CAD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4613" y="4842164"/>
              <a:ext cx="914400" cy="914400"/>
            </a:xfrm>
            <a:prstGeom prst="rect">
              <a:avLst/>
            </a:prstGeom>
          </p:spPr>
        </p:pic>
        <p:pic>
          <p:nvPicPr>
            <p:cNvPr id="22" name="Grafik 21" descr="Server">
              <a:extLst>
                <a:ext uri="{FF2B5EF4-FFF2-40B4-BE49-F238E27FC236}">
                  <a16:creationId xmlns:a16="http://schemas.microsoft.com/office/drawing/2014/main" id="{8E1EBD67-EE31-1543-AED1-86315F1578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93177" y="3512128"/>
              <a:ext cx="914400" cy="914400"/>
            </a:xfrm>
            <a:prstGeom prst="rect">
              <a:avLst/>
            </a:prstGeom>
          </p:spPr>
        </p:pic>
        <p:pic>
          <p:nvPicPr>
            <p:cNvPr id="23" name="Grafik 22" descr="Server">
              <a:extLst>
                <a:ext uri="{FF2B5EF4-FFF2-40B4-BE49-F238E27FC236}">
                  <a16:creationId xmlns:a16="http://schemas.microsoft.com/office/drawing/2014/main" id="{58B37D1A-5288-A445-82CB-DD16645369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77233" y="3823854"/>
              <a:ext cx="914400" cy="914400"/>
            </a:xfrm>
            <a:prstGeom prst="rect">
              <a:avLst/>
            </a:prstGeom>
          </p:spPr>
        </p:pic>
        <p:sp>
          <p:nvSpPr>
            <p:cNvPr id="31" name="Textfeld 30">
              <a:extLst>
                <a:ext uri="{FF2B5EF4-FFF2-40B4-BE49-F238E27FC236}">
                  <a16:creationId xmlns:a16="http://schemas.microsoft.com/office/drawing/2014/main" id="{F1AC6C2D-244A-B744-81A8-8D3B7DA58430}"/>
                </a:ext>
              </a:extLst>
            </p:cNvPr>
            <p:cNvSpPr txBox="1"/>
            <p:nvPr/>
          </p:nvSpPr>
          <p:spPr>
            <a:xfrm>
              <a:off x="8996713" y="5828088"/>
              <a:ext cx="1712328" cy="369332"/>
            </a:xfrm>
            <a:prstGeom prst="rect">
              <a:avLst/>
            </a:prstGeom>
            <a:noFill/>
          </p:spPr>
          <p:txBody>
            <a:bodyPr wrap="none" rtlCol="0">
              <a:spAutoFit/>
            </a:bodyPr>
            <a:lstStyle/>
            <a:p>
              <a:r>
                <a:rPr lang="de-DE" dirty="0">
                  <a:latin typeface="+mj-lt"/>
                </a:rPr>
                <a:t>Infrastructure</a:t>
              </a:r>
            </a:p>
          </p:txBody>
        </p:sp>
      </p:grpSp>
      <p:grpSp>
        <p:nvGrpSpPr>
          <p:cNvPr id="58" name="Gruppieren 57">
            <a:extLst>
              <a:ext uri="{FF2B5EF4-FFF2-40B4-BE49-F238E27FC236}">
                <a16:creationId xmlns:a16="http://schemas.microsoft.com/office/drawing/2014/main" id="{01F3AB5D-BD50-544B-9057-D70BFC292B00}"/>
              </a:ext>
            </a:extLst>
          </p:cNvPr>
          <p:cNvGrpSpPr/>
          <p:nvPr/>
        </p:nvGrpSpPr>
        <p:grpSpPr>
          <a:xfrm>
            <a:off x="4535452" y="3110531"/>
            <a:ext cx="3255715" cy="3101385"/>
            <a:chOff x="4350124" y="3092159"/>
            <a:chExt cx="3255715" cy="3101385"/>
          </a:xfrm>
        </p:grpSpPr>
        <p:sp>
          <p:nvSpPr>
            <p:cNvPr id="55" name="Rechteck 54">
              <a:extLst>
                <a:ext uri="{FF2B5EF4-FFF2-40B4-BE49-F238E27FC236}">
                  <a16:creationId xmlns:a16="http://schemas.microsoft.com/office/drawing/2014/main" id="{ADED25CC-8BFD-674F-8D3C-9DBB3620A35F}"/>
                </a:ext>
              </a:extLst>
            </p:cNvPr>
            <p:cNvSpPr/>
            <p:nvPr/>
          </p:nvSpPr>
          <p:spPr>
            <a:xfrm>
              <a:off x="4350124" y="3092159"/>
              <a:ext cx="3255715"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Datenbank">
              <a:extLst>
                <a:ext uri="{FF2B5EF4-FFF2-40B4-BE49-F238E27FC236}">
                  <a16:creationId xmlns:a16="http://schemas.microsoft.com/office/drawing/2014/main" id="{200362F5-9EF3-4C48-8379-0163FC7167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49345" y="4702450"/>
              <a:ext cx="914400" cy="914400"/>
            </a:xfrm>
            <a:prstGeom prst="rect">
              <a:avLst/>
            </a:prstGeom>
          </p:spPr>
        </p:pic>
        <p:pic>
          <p:nvPicPr>
            <p:cNvPr id="25" name="Grafik 24" descr="Datenbank">
              <a:extLst>
                <a:ext uri="{FF2B5EF4-FFF2-40B4-BE49-F238E27FC236}">
                  <a16:creationId xmlns:a16="http://schemas.microsoft.com/office/drawing/2014/main" id="{8553F73E-24C2-3C4A-81CB-6BC765136A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45982" y="4949735"/>
              <a:ext cx="914400" cy="914400"/>
            </a:xfrm>
            <a:prstGeom prst="rect">
              <a:avLst/>
            </a:prstGeom>
          </p:spPr>
        </p:pic>
        <p:pic>
          <p:nvPicPr>
            <p:cNvPr id="26" name="Grafik 25" descr="Datenbank">
              <a:extLst>
                <a:ext uri="{FF2B5EF4-FFF2-40B4-BE49-F238E27FC236}">
                  <a16:creationId xmlns:a16="http://schemas.microsoft.com/office/drawing/2014/main" id="{BFD5A300-DE52-7349-9141-9C4400E4FB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470" y="4315506"/>
              <a:ext cx="914400" cy="914400"/>
            </a:xfrm>
            <a:prstGeom prst="rect">
              <a:avLst/>
            </a:prstGeom>
          </p:spPr>
        </p:pic>
        <p:pic>
          <p:nvPicPr>
            <p:cNvPr id="28" name="Grafik 27" descr="Netzwerk">
              <a:extLst>
                <a:ext uri="{FF2B5EF4-FFF2-40B4-BE49-F238E27FC236}">
                  <a16:creationId xmlns:a16="http://schemas.microsoft.com/office/drawing/2014/main" id="{95D82FFD-4058-EA4E-B906-F63D8C3E1C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38708" y="3322996"/>
              <a:ext cx="914400" cy="914400"/>
            </a:xfrm>
            <a:prstGeom prst="rect">
              <a:avLst/>
            </a:prstGeom>
          </p:spPr>
        </p:pic>
        <p:pic>
          <p:nvPicPr>
            <p:cNvPr id="29" name="Grafik 28" descr="Netzwerk">
              <a:extLst>
                <a:ext uri="{FF2B5EF4-FFF2-40B4-BE49-F238E27FC236}">
                  <a16:creationId xmlns:a16="http://schemas.microsoft.com/office/drawing/2014/main" id="{40C067F7-860F-8846-8916-8706153102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06634" y="3508438"/>
              <a:ext cx="914400" cy="914400"/>
            </a:xfrm>
            <a:prstGeom prst="rect">
              <a:avLst/>
            </a:prstGeom>
          </p:spPr>
        </p:pic>
        <p:pic>
          <p:nvPicPr>
            <p:cNvPr id="32" name="Grafik 31" descr="Netzwerk">
              <a:extLst>
                <a:ext uri="{FF2B5EF4-FFF2-40B4-BE49-F238E27FC236}">
                  <a16:creationId xmlns:a16="http://schemas.microsoft.com/office/drawing/2014/main" id="{2614DD10-48E5-8A48-A28A-08CBD565CB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51762" y="3241966"/>
              <a:ext cx="914400" cy="914400"/>
            </a:xfrm>
            <a:prstGeom prst="rect">
              <a:avLst/>
            </a:prstGeom>
          </p:spPr>
        </p:pic>
        <p:sp>
          <p:nvSpPr>
            <p:cNvPr id="33" name="Textfeld 32">
              <a:extLst>
                <a:ext uri="{FF2B5EF4-FFF2-40B4-BE49-F238E27FC236}">
                  <a16:creationId xmlns:a16="http://schemas.microsoft.com/office/drawing/2014/main" id="{610A09B9-FC45-E440-AEF1-FA4B50B255D3}"/>
                </a:ext>
              </a:extLst>
            </p:cNvPr>
            <p:cNvSpPr txBox="1"/>
            <p:nvPr/>
          </p:nvSpPr>
          <p:spPr>
            <a:xfrm>
              <a:off x="4989473" y="5824212"/>
              <a:ext cx="1959191" cy="369332"/>
            </a:xfrm>
            <a:prstGeom prst="rect">
              <a:avLst/>
            </a:prstGeom>
            <a:noFill/>
          </p:spPr>
          <p:txBody>
            <a:bodyPr wrap="none" rtlCol="0">
              <a:spAutoFit/>
            </a:bodyPr>
            <a:lstStyle/>
            <a:p>
              <a:r>
                <a:rPr lang="de-DE" dirty="0">
                  <a:latin typeface="+mj-lt"/>
                </a:rPr>
                <a:t>Data &amp; </a:t>
              </a:r>
              <a:r>
                <a:rPr lang="de-DE" dirty="0" err="1">
                  <a:latin typeface="+mj-lt"/>
                </a:rPr>
                <a:t>Metadata</a:t>
              </a:r>
              <a:endParaRPr lang="de-DE" dirty="0">
                <a:latin typeface="+mj-lt"/>
              </a:endParaRPr>
            </a:p>
          </p:txBody>
        </p:sp>
      </p:grpSp>
      <p:grpSp>
        <p:nvGrpSpPr>
          <p:cNvPr id="62" name="Gruppieren 61">
            <a:extLst>
              <a:ext uri="{FF2B5EF4-FFF2-40B4-BE49-F238E27FC236}">
                <a16:creationId xmlns:a16="http://schemas.microsoft.com/office/drawing/2014/main" id="{D462DFFB-19F3-1D45-999E-573535138D0E}"/>
              </a:ext>
            </a:extLst>
          </p:cNvPr>
          <p:cNvGrpSpPr/>
          <p:nvPr/>
        </p:nvGrpSpPr>
        <p:grpSpPr>
          <a:xfrm>
            <a:off x="4840078" y="752827"/>
            <a:ext cx="2650793" cy="1007976"/>
            <a:chOff x="3445560" y="1711334"/>
            <a:chExt cx="2650793" cy="1007976"/>
          </a:xfrm>
        </p:grpSpPr>
        <p:pic>
          <p:nvPicPr>
            <p:cNvPr id="16" name="Grafik 15" descr="Balkendiagramm">
              <a:extLst>
                <a:ext uri="{FF2B5EF4-FFF2-40B4-BE49-F238E27FC236}">
                  <a16:creationId xmlns:a16="http://schemas.microsoft.com/office/drawing/2014/main" id="{5D7AF710-F106-8D4C-A53B-B90EDCB00C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01448" y="1804910"/>
              <a:ext cx="914400" cy="914400"/>
            </a:xfrm>
            <a:prstGeom prst="rect">
              <a:avLst/>
            </a:prstGeom>
          </p:spPr>
        </p:pic>
        <p:pic>
          <p:nvPicPr>
            <p:cNvPr id="39" name="Grafik 38" descr="Käfer unter Lupe">
              <a:extLst>
                <a:ext uri="{FF2B5EF4-FFF2-40B4-BE49-F238E27FC236}">
                  <a16:creationId xmlns:a16="http://schemas.microsoft.com/office/drawing/2014/main" id="{5F276B17-0AE9-FC4B-9300-22FBF54CCD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81953" y="1756720"/>
              <a:ext cx="914400" cy="914400"/>
            </a:xfrm>
            <a:prstGeom prst="rect">
              <a:avLst/>
            </a:prstGeom>
          </p:spPr>
        </p:pic>
        <p:pic>
          <p:nvPicPr>
            <p:cNvPr id="41" name="Grafik 40" descr="Becherglas">
              <a:extLst>
                <a:ext uri="{FF2B5EF4-FFF2-40B4-BE49-F238E27FC236}">
                  <a16:creationId xmlns:a16="http://schemas.microsoft.com/office/drawing/2014/main" id="{1BCAD8D5-2518-1D45-ABD6-C9E709D8185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45560" y="1711334"/>
              <a:ext cx="914400" cy="914400"/>
            </a:xfrm>
            <a:prstGeom prst="rect">
              <a:avLst/>
            </a:prstGeom>
          </p:spPr>
        </p:pic>
      </p:grpSp>
      <p:sp>
        <p:nvSpPr>
          <p:cNvPr id="53" name="Textfeld 52">
            <a:extLst>
              <a:ext uri="{FF2B5EF4-FFF2-40B4-BE49-F238E27FC236}">
                <a16:creationId xmlns:a16="http://schemas.microsoft.com/office/drawing/2014/main" id="{235A2057-BB5D-6942-B6AD-C5C44107A8E5}"/>
              </a:ext>
            </a:extLst>
          </p:cNvPr>
          <p:cNvSpPr txBox="1"/>
          <p:nvPr/>
        </p:nvSpPr>
        <p:spPr>
          <a:xfrm>
            <a:off x="4561487" y="1595255"/>
            <a:ext cx="3190297" cy="584775"/>
          </a:xfrm>
          <a:prstGeom prst="rect">
            <a:avLst/>
          </a:prstGeom>
          <a:noFill/>
        </p:spPr>
        <p:txBody>
          <a:bodyPr wrap="none" rtlCol="0">
            <a:spAutoFit/>
          </a:bodyPr>
          <a:lstStyle/>
          <a:p>
            <a:r>
              <a:rPr lang="de-DE" sz="3200" dirty="0" err="1">
                <a:solidFill>
                  <a:schemeClr val="tx1">
                    <a:lumMod val="50000"/>
                  </a:schemeClr>
                </a:solidFill>
                <a:latin typeface="+mj-lt"/>
              </a:rPr>
              <a:t>Better</a:t>
            </a:r>
            <a:r>
              <a:rPr lang="de-DE" sz="3200" dirty="0">
                <a:solidFill>
                  <a:schemeClr val="tx1">
                    <a:lumMod val="50000"/>
                  </a:schemeClr>
                </a:solidFill>
                <a:latin typeface="+mj-lt"/>
              </a:rPr>
              <a:t> </a:t>
            </a:r>
            <a:r>
              <a:rPr lang="de-DE" sz="3200" dirty="0" err="1">
                <a:solidFill>
                  <a:schemeClr val="tx1">
                    <a:lumMod val="50000"/>
                  </a:schemeClr>
                </a:solidFill>
                <a:latin typeface="+mj-lt"/>
              </a:rPr>
              <a:t>research</a:t>
            </a:r>
            <a:r>
              <a:rPr lang="de-DE" sz="3200" dirty="0">
                <a:solidFill>
                  <a:schemeClr val="tx1">
                    <a:lumMod val="50000"/>
                  </a:schemeClr>
                </a:solidFill>
                <a:latin typeface="+mj-lt"/>
              </a:rPr>
              <a:t>!</a:t>
            </a:r>
          </a:p>
        </p:txBody>
      </p:sp>
      <p:pic>
        <p:nvPicPr>
          <p:cNvPr id="65" name="Grafik 64" descr="Kopf mit Zahnrädern">
            <a:extLst>
              <a:ext uri="{FF2B5EF4-FFF2-40B4-BE49-F238E27FC236}">
                <a16:creationId xmlns:a16="http://schemas.microsoft.com/office/drawing/2014/main" id="{BC3D034F-363D-2448-A4E5-568E17F44FE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104265" y="3281220"/>
            <a:ext cx="914400" cy="914400"/>
          </a:xfrm>
          <a:prstGeom prst="rect">
            <a:avLst/>
          </a:prstGeom>
        </p:spPr>
      </p:pic>
      <p:cxnSp>
        <p:nvCxnSpPr>
          <p:cNvPr id="68" name="Gerade Verbindung 67">
            <a:extLst>
              <a:ext uri="{FF2B5EF4-FFF2-40B4-BE49-F238E27FC236}">
                <a16:creationId xmlns:a16="http://schemas.microsoft.com/office/drawing/2014/main" id="{53006A07-06F7-DB46-BA3A-B8F6C35C3989}"/>
              </a:ext>
            </a:extLst>
          </p:cNvPr>
          <p:cNvCxnSpPr>
            <a:cxnSpLocks/>
          </p:cNvCxnSpPr>
          <p:nvPr/>
        </p:nvCxnSpPr>
        <p:spPr>
          <a:xfrm>
            <a:off x="9051403" y="4441210"/>
            <a:ext cx="219841" cy="439167"/>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C0252A88-8DD0-B849-B16C-581943EDB5C9}"/>
              </a:ext>
            </a:extLst>
          </p:cNvPr>
          <p:cNvCxnSpPr>
            <a:cxnSpLocks/>
            <a:stCxn id="22" idx="3"/>
            <a:endCxn id="23" idx="1"/>
          </p:cNvCxnSpPr>
          <p:nvPr/>
        </p:nvCxnSpPr>
        <p:spPr>
          <a:xfrm>
            <a:off x="9314208" y="3991068"/>
            <a:ext cx="469656" cy="311726"/>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E8C42480-B2F4-D246-904E-E7DCAD045B90}"/>
              </a:ext>
            </a:extLst>
          </p:cNvPr>
          <p:cNvCxnSpPr>
            <a:cxnSpLocks/>
            <a:endCxn id="14" idx="0"/>
          </p:cNvCxnSpPr>
          <p:nvPr/>
        </p:nvCxnSpPr>
        <p:spPr>
          <a:xfrm>
            <a:off x="5249162" y="4100812"/>
            <a:ext cx="142711" cy="62001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1C77B49F-F259-9C4C-8EB2-92CDD3A67487}"/>
              </a:ext>
            </a:extLst>
          </p:cNvPr>
          <p:cNvCxnSpPr>
            <a:cxnSpLocks/>
            <a:endCxn id="14" idx="0"/>
          </p:cNvCxnSpPr>
          <p:nvPr/>
        </p:nvCxnSpPr>
        <p:spPr>
          <a:xfrm flipH="1">
            <a:off x="5391873" y="4025551"/>
            <a:ext cx="425769" cy="695271"/>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082B42C9-5203-364E-862A-1F9D1900C1D0}"/>
              </a:ext>
            </a:extLst>
          </p:cNvPr>
          <p:cNvCxnSpPr>
            <a:cxnSpLocks/>
            <a:endCxn id="25" idx="0"/>
          </p:cNvCxnSpPr>
          <p:nvPr/>
        </p:nvCxnSpPr>
        <p:spPr>
          <a:xfrm flipH="1">
            <a:off x="6188510" y="4046356"/>
            <a:ext cx="86332" cy="921751"/>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92" name="Gerade Verbindung 91">
            <a:extLst>
              <a:ext uri="{FF2B5EF4-FFF2-40B4-BE49-F238E27FC236}">
                <a16:creationId xmlns:a16="http://schemas.microsoft.com/office/drawing/2014/main" id="{ADB80878-C355-AB45-9D24-5C5553F30AC8}"/>
              </a:ext>
            </a:extLst>
          </p:cNvPr>
          <p:cNvCxnSpPr>
            <a:cxnSpLocks/>
          </p:cNvCxnSpPr>
          <p:nvPr/>
        </p:nvCxnSpPr>
        <p:spPr>
          <a:xfrm flipH="1">
            <a:off x="6927272" y="4097444"/>
            <a:ext cx="132367" cy="350824"/>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F2089C11-041E-E543-BD70-7ADBEADB8312}"/>
              </a:ext>
            </a:extLst>
          </p:cNvPr>
          <p:cNvCxnSpPr>
            <a:cxnSpLocks/>
            <a:endCxn id="25" idx="0"/>
          </p:cNvCxnSpPr>
          <p:nvPr/>
        </p:nvCxnSpPr>
        <p:spPr>
          <a:xfrm flipH="1">
            <a:off x="6188510" y="4095775"/>
            <a:ext cx="444726" cy="872332"/>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98" name="Gerade Verbindung 97">
            <a:extLst>
              <a:ext uri="{FF2B5EF4-FFF2-40B4-BE49-F238E27FC236}">
                <a16:creationId xmlns:a16="http://schemas.microsoft.com/office/drawing/2014/main" id="{C0D6BF67-9E84-664A-928A-74FEE099113B}"/>
              </a:ext>
            </a:extLst>
          </p:cNvPr>
          <p:cNvCxnSpPr>
            <a:cxnSpLocks/>
            <a:endCxn id="25" idx="0"/>
          </p:cNvCxnSpPr>
          <p:nvPr/>
        </p:nvCxnSpPr>
        <p:spPr>
          <a:xfrm>
            <a:off x="5864086" y="4007837"/>
            <a:ext cx="324424" cy="96027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414B834E-674D-C84C-8E4C-B05B5267BA1B}"/>
              </a:ext>
            </a:extLst>
          </p:cNvPr>
          <p:cNvCxnSpPr>
            <a:cxnSpLocks/>
          </p:cNvCxnSpPr>
          <p:nvPr/>
        </p:nvCxnSpPr>
        <p:spPr>
          <a:xfrm flipV="1">
            <a:off x="5236688" y="3639581"/>
            <a:ext cx="502922" cy="84571"/>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04" name="Gerade Verbindung 103">
            <a:extLst>
              <a:ext uri="{FF2B5EF4-FFF2-40B4-BE49-F238E27FC236}">
                <a16:creationId xmlns:a16="http://schemas.microsoft.com/office/drawing/2014/main" id="{FE3C1CC7-C97A-3D44-B666-BCF937BA9FC6}"/>
              </a:ext>
            </a:extLst>
          </p:cNvPr>
          <p:cNvCxnSpPr>
            <a:cxnSpLocks/>
          </p:cNvCxnSpPr>
          <p:nvPr/>
        </p:nvCxnSpPr>
        <p:spPr>
          <a:xfrm>
            <a:off x="6069366" y="3406005"/>
            <a:ext cx="746741" cy="127863"/>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07" name="Gerade Verbindung 106">
            <a:extLst>
              <a:ext uri="{FF2B5EF4-FFF2-40B4-BE49-F238E27FC236}">
                <a16:creationId xmlns:a16="http://schemas.microsoft.com/office/drawing/2014/main" id="{625EFF86-418F-004A-8362-B707C4BC5805}"/>
              </a:ext>
            </a:extLst>
          </p:cNvPr>
          <p:cNvCxnSpPr>
            <a:cxnSpLocks/>
          </p:cNvCxnSpPr>
          <p:nvPr/>
        </p:nvCxnSpPr>
        <p:spPr>
          <a:xfrm flipV="1">
            <a:off x="9542810" y="4511229"/>
            <a:ext cx="241054" cy="352675"/>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07C2C8C0-B51A-254A-8B00-429731E76B0B}"/>
              </a:ext>
            </a:extLst>
          </p:cNvPr>
          <p:cNvCxnSpPr>
            <a:cxnSpLocks/>
          </p:cNvCxnSpPr>
          <p:nvPr/>
        </p:nvCxnSpPr>
        <p:spPr>
          <a:xfrm flipH="1">
            <a:off x="2877792" y="3947615"/>
            <a:ext cx="113635" cy="59867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16" name="Gerade Verbindung 115">
            <a:extLst>
              <a:ext uri="{FF2B5EF4-FFF2-40B4-BE49-F238E27FC236}">
                <a16:creationId xmlns:a16="http://schemas.microsoft.com/office/drawing/2014/main" id="{7A9C6FE4-5A18-E54E-A1C7-C94AEE9D7821}"/>
              </a:ext>
            </a:extLst>
          </p:cNvPr>
          <p:cNvCxnSpPr>
            <a:cxnSpLocks/>
            <a:endCxn id="65" idx="1"/>
          </p:cNvCxnSpPr>
          <p:nvPr/>
        </p:nvCxnSpPr>
        <p:spPr>
          <a:xfrm flipV="1">
            <a:off x="2534188" y="3738420"/>
            <a:ext cx="570077" cy="105802"/>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22" name="Gerade Verbindung 121">
            <a:extLst>
              <a:ext uri="{FF2B5EF4-FFF2-40B4-BE49-F238E27FC236}">
                <a16:creationId xmlns:a16="http://schemas.microsoft.com/office/drawing/2014/main" id="{F6391971-846E-6944-A94E-1E8CF01CA6B1}"/>
              </a:ext>
            </a:extLst>
          </p:cNvPr>
          <p:cNvCxnSpPr>
            <a:cxnSpLocks/>
          </p:cNvCxnSpPr>
          <p:nvPr/>
        </p:nvCxnSpPr>
        <p:spPr>
          <a:xfrm>
            <a:off x="2466319" y="4095775"/>
            <a:ext cx="191166" cy="45051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sp>
        <p:nvSpPr>
          <p:cNvPr id="127" name="Rechteck 126">
            <a:extLst>
              <a:ext uri="{FF2B5EF4-FFF2-40B4-BE49-F238E27FC236}">
                <a16:creationId xmlns:a16="http://schemas.microsoft.com/office/drawing/2014/main" id="{2994C68F-B9A0-DD49-BAB0-F99D961A23D9}"/>
              </a:ext>
            </a:extLst>
          </p:cNvPr>
          <p:cNvSpPr/>
          <p:nvPr/>
        </p:nvSpPr>
        <p:spPr>
          <a:xfrm>
            <a:off x="1336960" y="2343585"/>
            <a:ext cx="9617622" cy="6099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err="1">
                <a:solidFill>
                  <a:schemeClr val="tx1">
                    <a:lumMod val="50000"/>
                  </a:schemeClr>
                </a:solidFill>
                <a:latin typeface="+mj-lt"/>
              </a:rPr>
              <a:t>Processes</a:t>
            </a:r>
            <a:r>
              <a:rPr lang="de-DE" sz="2000" dirty="0">
                <a:solidFill>
                  <a:schemeClr val="tx1">
                    <a:lumMod val="50000"/>
                  </a:schemeClr>
                </a:solidFill>
                <a:latin typeface="+mj-lt"/>
              </a:rPr>
              <a:t>, Standards, Tools, </a:t>
            </a:r>
            <a:r>
              <a:rPr lang="de-DE" sz="2000" dirty="0" err="1">
                <a:solidFill>
                  <a:schemeClr val="tx1">
                    <a:lumMod val="50000"/>
                  </a:schemeClr>
                </a:solidFill>
                <a:latin typeface="+mj-lt"/>
              </a:rPr>
              <a:t>Ethical</a:t>
            </a:r>
            <a:r>
              <a:rPr lang="de-DE" sz="2000" dirty="0">
                <a:solidFill>
                  <a:schemeClr val="tx1">
                    <a:lumMod val="50000"/>
                  </a:schemeClr>
                </a:solidFill>
                <a:latin typeface="+mj-lt"/>
              </a:rPr>
              <a:t> &amp; Legal Frameworks …</a:t>
            </a:r>
          </a:p>
        </p:txBody>
      </p:sp>
      <p:sp>
        <p:nvSpPr>
          <p:cNvPr id="3" name="Rectangle 1">
            <a:extLst>
              <a:ext uri="{FF2B5EF4-FFF2-40B4-BE49-F238E27FC236}">
                <a16:creationId xmlns:a16="http://schemas.microsoft.com/office/drawing/2014/main" id="{3872D2DE-83C9-E955-7DDC-2ABC920DFE6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a:ln>
                  <a:noFill/>
                </a:ln>
                <a:solidFill>
                  <a:schemeClr val="tx1"/>
                </a:solidFill>
                <a:effectLst/>
                <a:latin typeface="Fira Sans Light" panose="020B0403050000020004" pitchFamily="34" charset="0"/>
                <a:ea typeface="+mn-ea"/>
                <a:cs typeface="+mn-cs"/>
              </a:rPr>
              <a:t>1608</a:t>
            </a:r>
            <a:r>
              <a:rPr kumimoji="0" lang="de-DE" altLang="de-DE" sz="1000" b="0" i="0" u="none" strike="noStrike" cap="none" normalizeH="0" baseline="0">
                <a:ln>
                  <a:noFill/>
                </a:ln>
                <a:solidFill>
                  <a:schemeClr val="tx1"/>
                </a:solidFill>
                <a:effectLst/>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7" name="Textfeld 6">
            <a:extLst>
              <a:ext uri="{FF2B5EF4-FFF2-40B4-BE49-F238E27FC236}">
                <a16:creationId xmlns:a16="http://schemas.microsoft.com/office/drawing/2014/main" id="{351827BB-F31D-2CE5-621B-32739382639C}"/>
              </a:ext>
            </a:extLst>
          </p:cNvPr>
          <p:cNvSpPr txBox="1"/>
          <p:nvPr/>
        </p:nvSpPr>
        <p:spPr>
          <a:xfrm>
            <a:off x="2720739" y="4141897"/>
            <a:ext cx="1604927" cy="646331"/>
          </a:xfrm>
          <a:prstGeom prst="rect">
            <a:avLst/>
          </a:prstGeom>
          <a:noFill/>
        </p:spPr>
        <p:txBody>
          <a:bodyPr wrap="none" rtlCol="0">
            <a:spAutoFit/>
          </a:bodyPr>
          <a:lstStyle/>
          <a:p>
            <a:pPr algn="ctr"/>
            <a:r>
              <a:rPr lang="de-DE" dirty="0"/>
              <a:t>Infrastructure</a:t>
            </a:r>
            <a:br>
              <a:rPr lang="de-DE" dirty="0"/>
            </a:br>
            <a:r>
              <a:rPr lang="de-DE" dirty="0" err="1"/>
              <a:t>Staff</a:t>
            </a:r>
            <a:endParaRPr lang="de-DE" dirty="0"/>
          </a:p>
        </p:txBody>
      </p:sp>
    </p:spTree>
    <p:extLst>
      <p:ext uri="{BB962C8B-B14F-4D97-AF65-F5344CB8AC3E}">
        <p14:creationId xmlns:p14="http://schemas.microsoft.com/office/powerpoint/2010/main" val="1004921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1B7BC28A-5482-0E42-9D67-92EF985EDDF2}"/>
              </a:ext>
            </a:extLst>
          </p:cNvPr>
          <p:cNvSpPr>
            <a:spLocks noGrp="1"/>
          </p:cNvSpPr>
          <p:nvPr>
            <p:ph type="body" sz="quarter" idx="14"/>
          </p:nvPr>
        </p:nvSpPr>
        <p:spPr/>
        <p:txBody>
          <a:bodyPr/>
          <a:lstStyle/>
          <a:p>
            <a:endParaRPr lang="de-DE"/>
          </a:p>
        </p:txBody>
      </p:sp>
      <p:sp>
        <p:nvSpPr>
          <p:cNvPr id="63" name="Dreieck 62">
            <a:extLst>
              <a:ext uri="{FF2B5EF4-FFF2-40B4-BE49-F238E27FC236}">
                <a16:creationId xmlns:a16="http://schemas.microsoft.com/office/drawing/2014/main" id="{80544CE6-3143-7B4F-BBA0-475E3A2B06C8}"/>
              </a:ext>
            </a:extLst>
          </p:cNvPr>
          <p:cNvSpPr/>
          <p:nvPr/>
        </p:nvSpPr>
        <p:spPr>
          <a:xfrm>
            <a:off x="1336960" y="239240"/>
            <a:ext cx="9617622" cy="194690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09E3F60D-815E-3848-B154-321297292E26}"/>
              </a:ext>
            </a:extLst>
          </p:cNvPr>
          <p:cNvGrpSpPr/>
          <p:nvPr/>
        </p:nvGrpSpPr>
        <p:grpSpPr>
          <a:xfrm>
            <a:off x="1336960" y="3121143"/>
            <a:ext cx="2980544" cy="3098017"/>
            <a:chOff x="983673" y="3099403"/>
            <a:chExt cx="2980544" cy="3098017"/>
          </a:xfrm>
        </p:grpSpPr>
        <p:sp>
          <p:nvSpPr>
            <p:cNvPr id="54" name="Rechteck 53">
              <a:extLst>
                <a:ext uri="{FF2B5EF4-FFF2-40B4-BE49-F238E27FC236}">
                  <a16:creationId xmlns:a16="http://schemas.microsoft.com/office/drawing/2014/main" id="{680C471F-F06E-BD46-BAA7-6ED284F869DE}"/>
                </a:ext>
              </a:extLst>
            </p:cNvPr>
            <p:cNvSpPr/>
            <p:nvPr/>
          </p:nvSpPr>
          <p:spPr>
            <a:xfrm>
              <a:off x="983673" y="3099403"/>
              <a:ext cx="2980544"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Gehirn im Kopf">
              <a:extLst>
                <a:ext uri="{FF2B5EF4-FFF2-40B4-BE49-F238E27FC236}">
                  <a16:creationId xmlns:a16="http://schemas.microsoft.com/office/drawing/2014/main" id="{D16F7ADC-AF53-5244-A8CB-A631E096CC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8796" y="3279836"/>
              <a:ext cx="914400" cy="914400"/>
            </a:xfrm>
            <a:prstGeom prst="rect">
              <a:avLst/>
            </a:prstGeom>
          </p:spPr>
        </p:pic>
        <p:sp>
          <p:nvSpPr>
            <p:cNvPr id="34" name="Textfeld 33">
              <a:extLst>
                <a:ext uri="{FF2B5EF4-FFF2-40B4-BE49-F238E27FC236}">
                  <a16:creationId xmlns:a16="http://schemas.microsoft.com/office/drawing/2014/main" id="{E55FC42A-64DB-7247-9FE2-567431B2D666}"/>
                </a:ext>
              </a:extLst>
            </p:cNvPr>
            <p:cNvSpPr txBox="1"/>
            <p:nvPr/>
          </p:nvSpPr>
          <p:spPr>
            <a:xfrm>
              <a:off x="1711031" y="5820844"/>
              <a:ext cx="1729961" cy="369332"/>
            </a:xfrm>
            <a:prstGeom prst="rect">
              <a:avLst/>
            </a:prstGeom>
            <a:noFill/>
          </p:spPr>
          <p:txBody>
            <a:bodyPr wrap="none" rtlCol="0">
              <a:spAutoFit/>
            </a:bodyPr>
            <a:lstStyle/>
            <a:p>
              <a:r>
                <a:rPr lang="de-DE" dirty="0">
                  <a:latin typeface="+mj-lt"/>
                </a:rPr>
                <a:t>People / </a:t>
              </a:r>
              <a:r>
                <a:rPr lang="de-DE" dirty="0" err="1">
                  <a:latin typeface="+mj-lt"/>
                </a:rPr>
                <a:t>Roles</a:t>
              </a:r>
              <a:endParaRPr lang="de-DE" dirty="0">
                <a:latin typeface="+mj-lt"/>
              </a:endParaRPr>
            </a:p>
          </p:txBody>
        </p:sp>
        <p:pic>
          <p:nvPicPr>
            <p:cNvPr id="36" name="Grafik 35" descr="Callcenter">
              <a:extLst>
                <a:ext uri="{FF2B5EF4-FFF2-40B4-BE49-F238E27FC236}">
                  <a16:creationId xmlns:a16="http://schemas.microsoft.com/office/drawing/2014/main" id="{D6EB86CE-5068-3444-B002-039DC378D0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34254" y="4530728"/>
              <a:ext cx="914400" cy="914400"/>
            </a:xfrm>
            <a:prstGeom prst="rect">
              <a:avLst/>
            </a:prstGeom>
          </p:spPr>
        </p:pic>
        <p:sp>
          <p:nvSpPr>
            <p:cNvPr id="45" name="Textfeld 44">
              <a:extLst>
                <a:ext uri="{FF2B5EF4-FFF2-40B4-BE49-F238E27FC236}">
                  <a16:creationId xmlns:a16="http://schemas.microsoft.com/office/drawing/2014/main" id="{1536C79C-2F76-7B49-8E5D-64844FB42E73}"/>
                </a:ext>
              </a:extLst>
            </p:cNvPr>
            <p:cNvSpPr txBox="1"/>
            <p:nvPr/>
          </p:nvSpPr>
          <p:spPr>
            <a:xfrm>
              <a:off x="1237880" y="4155213"/>
              <a:ext cx="1066318" cy="369332"/>
            </a:xfrm>
            <a:prstGeom prst="rect">
              <a:avLst/>
            </a:prstGeom>
            <a:noFill/>
          </p:spPr>
          <p:txBody>
            <a:bodyPr wrap="none" rtlCol="0">
              <a:spAutoFit/>
            </a:bodyPr>
            <a:lstStyle/>
            <a:p>
              <a:r>
                <a:rPr lang="de-DE" dirty="0"/>
                <a:t>Scientist</a:t>
              </a:r>
            </a:p>
          </p:txBody>
        </p:sp>
        <p:sp>
          <p:nvSpPr>
            <p:cNvPr id="47" name="Textfeld 46">
              <a:extLst>
                <a:ext uri="{FF2B5EF4-FFF2-40B4-BE49-F238E27FC236}">
                  <a16:creationId xmlns:a16="http://schemas.microsoft.com/office/drawing/2014/main" id="{F83F48C9-5F5F-C64C-A0D6-500E45F41C93}"/>
                </a:ext>
              </a:extLst>
            </p:cNvPr>
            <p:cNvSpPr txBox="1"/>
            <p:nvPr/>
          </p:nvSpPr>
          <p:spPr>
            <a:xfrm>
              <a:off x="1594684" y="5367081"/>
              <a:ext cx="1553630" cy="369332"/>
            </a:xfrm>
            <a:prstGeom prst="rect">
              <a:avLst/>
            </a:prstGeom>
            <a:noFill/>
          </p:spPr>
          <p:txBody>
            <a:bodyPr wrap="none" rtlCol="0">
              <a:spAutoFit/>
            </a:bodyPr>
            <a:lstStyle/>
            <a:p>
              <a:r>
                <a:rPr lang="de-DE" dirty="0"/>
                <a:t>Data Steward</a:t>
              </a:r>
            </a:p>
          </p:txBody>
        </p:sp>
      </p:grpSp>
      <p:sp>
        <p:nvSpPr>
          <p:cNvPr id="2" name="Titel 1">
            <a:extLst>
              <a:ext uri="{FF2B5EF4-FFF2-40B4-BE49-F238E27FC236}">
                <a16:creationId xmlns:a16="http://schemas.microsoft.com/office/drawing/2014/main" id="{DF57B408-3CEF-F54F-8AF2-7B71830DDFA0}"/>
              </a:ext>
            </a:extLst>
          </p:cNvPr>
          <p:cNvSpPr>
            <a:spLocks noGrp="1"/>
          </p:cNvSpPr>
          <p:nvPr>
            <p:ph type="title"/>
          </p:nvPr>
        </p:nvSpPr>
        <p:spPr/>
        <p:txBody>
          <a:bodyPr/>
          <a:lstStyle/>
          <a:p>
            <a:r>
              <a:rPr lang="de-DE" dirty="0"/>
              <a:t>Big </a:t>
            </a:r>
            <a:r>
              <a:rPr lang="de-DE" dirty="0" err="1"/>
              <a:t>picture</a:t>
            </a:r>
            <a:endParaRPr lang="de-DE" dirty="0"/>
          </a:p>
        </p:txBody>
      </p:sp>
      <p:sp>
        <p:nvSpPr>
          <p:cNvPr id="4" name="Fußzeilenplatzhalter 3">
            <a:extLst>
              <a:ext uri="{FF2B5EF4-FFF2-40B4-BE49-F238E27FC236}">
                <a16:creationId xmlns:a16="http://schemas.microsoft.com/office/drawing/2014/main" id="{DFD5273C-DC70-D442-81FB-7DD3D3B1E8AB}"/>
              </a:ext>
            </a:extLst>
          </p:cNvPr>
          <p:cNvSpPr>
            <a:spLocks noGrp="1"/>
          </p:cNvSpPr>
          <p:nvPr>
            <p:ph type="ftr" sz="quarter" idx="11"/>
          </p:nvPr>
        </p:nvSpPr>
        <p:spPr/>
        <p:txBody>
          <a:bodyPr/>
          <a:lstStyle/>
          <a:p>
            <a:r>
              <a:rPr lang="de-DE"/>
              <a:t>Nationale Forschungsdateninfrastruktur (NFDI) e.V.</a:t>
            </a:r>
            <a:endParaRPr lang="de-DE" dirty="0"/>
          </a:p>
        </p:txBody>
      </p:sp>
      <p:sp>
        <p:nvSpPr>
          <p:cNvPr id="5" name="Foliennummernplatzhalter 4">
            <a:extLst>
              <a:ext uri="{FF2B5EF4-FFF2-40B4-BE49-F238E27FC236}">
                <a16:creationId xmlns:a16="http://schemas.microsoft.com/office/drawing/2014/main" id="{7CDA7247-7DF2-3947-9452-A3B122F4A4DC}"/>
              </a:ext>
            </a:extLst>
          </p:cNvPr>
          <p:cNvSpPr>
            <a:spLocks noGrp="1"/>
          </p:cNvSpPr>
          <p:nvPr>
            <p:ph type="sldNum" sz="quarter" idx="12"/>
          </p:nvPr>
        </p:nvSpPr>
        <p:spPr/>
        <p:txBody>
          <a:bodyPr/>
          <a:lstStyle/>
          <a:p>
            <a:fld id="{59D4D77F-9D33-46B7-B0E6-0F7E01ACA44C}" type="slidenum">
              <a:rPr lang="de-DE" smtClean="0"/>
              <a:t>25</a:t>
            </a:fld>
            <a:endParaRPr lang="de-DE"/>
          </a:p>
        </p:txBody>
      </p:sp>
      <p:grpSp>
        <p:nvGrpSpPr>
          <p:cNvPr id="57" name="Gruppieren 56">
            <a:extLst>
              <a:ext uri="{FF2B5EF4-FFF2-40B4-BE49-F238E27FC236}">
                <a16:creationId xmlns:a16="http://schemas.microsoft.com/office/drawing/2014/main" id="{B00DD025-6E5E-D747-BD31-0D722D91BB46}"/>
              </a:ext>
            </a:extLst>
          </p:cNvPr>
          <p:cNvGrpSpPr/>
          <p:nvPr/>
        </p:nvGrpSpPr>
        <p:grpSpPr>
          <a:xfrm>
            <a:off x="7974039" y="3121143"/>
            <a:ext cx="2980544" cy="3098017"/>
            <a:chOff x="8367408" y="3099403"/>
            <a:chExt cx="2980544" cy="3098017"/>
          </a:xfrm>
        </p:grpSpPr>
        <p:sp>
          <p:nvSpPr>
            <p:cNvPr id="56" name="Rechteck 55">
              <a:extLst>
                <a:ext uri="{FF2B5EF4-FFF2-40B4-BE49-F238E27FC236}">
                  <a16:creationId xmlns:a16="http://schemas.microsoft.com/office/drawing/2014/main" id="{07B483C1-290C-4043-8CD9-49B9444288F4}"/>
                </a:ext>
              </a:extLst>
            </p:cNvPr>
            <p:cNvSpPr/>
            <p:nvPr/>
          </p:nvSpPr>
          <p:spPr>
            <a:xfrm>
              <a:off x="8367408" y="3099403"/>
              <a:ext cx="2980544"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Server">
              <a:extLst>
                <a:ext uri="{FF2B5EF4-FFF2-40B4-BE49-F238E27FC236}">
                  <a16:creationId xmlns:a16="http://schemas.microsoft.com/office/drawing/2014/main" id="{E1A7BAE3-EDC6-3740-B5B2-69DCD1A20E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21779" y="4842164"/>
              <a:ext cx="914400" cy="914400"/>
            </a:xfrm>
            <a:prstGeom prst="rect">
              <a:avLst/>
            </a:prstGeom>
          </p:spPr>
        </p:pic>
        <p:pic>
          <p:nvPicPr>
            <p:cNvPr id="21" name="Grafik 20" descr="Server">
              <a:extLst>
                <a:ext uri="{FF2B5EF4-FFF2-40B4-BE49-F238E27FC236}">
                  <a16:creationId xmlns:a16="http://schemas.microsoft.com/office/drawing/2014/main" id="{B4BEA924-16EC-9744-9A2A-E1A4CE9CAD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4613" y="4842164"/>
              <a:ext cx="914400" cy="914400"/>
            </a:xfrm>
            <a:prstGeom prst="rect">
              <a:avLst/>
            </a:prstGeom>
          </p:spPr>
        </p:pic>
        <p:pic>
          <p:nvPicPr>
            <p:cNvPr id="22" name="Grafik 21" descr="Server">
              <a:extLst>
                <a:ext uri="{FF2B5EF4-FFF2-40B4-BE49-F238E27FC236}">
                  <a16:creationId xmlns:a16="http://schemas.microsoft.com/office/drawing/2014/main" id="{8E1EBD67-EE31-1543-AED1-86315F1578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93177" y="3512128"/>
              <a:ext cx="914400" cy="914400"/>
            </a:xfrm>
            <a:prstGeom prst="rect">
              <a:avLst/>
            </a:prstGeom>
          </p:spPr>
        </p:pic>
        <p:pic>
          <p:nvPicPr>
            <p:cNvPr id="23" name="Grafik 22" descr="Server">
              <a:extLst>
                <a:ext uri="{FF2B5EF4-FFF2-40B4-BE49-F238E27FC236}">
                  <a16:creationId xmlns:a16="http://schemas.microsoft.com/office/drawing/2014/main" id="{58B37D1A-5288-A445-82CB-DD16645369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77233" y="3823854"/>
              <a:ext cx="914400" cy="914400"/>
            </a:xfrm>
            <a:prstGeom prst="rect">
              <a:avLst/>
            </a:prstGeom>
          </p:spPr>
        </p:pic>
        <p:sp>
          <p:nvSpPr>
            <p:cNvPr id="31" name="Textfeld 30">
              <a:extLst>
                <a:ext uri="{FF2B5EF4-FFF2-40B4-BE49-F238E27FC236}">
                  <a16:creationId xmlns:a16="http://schemas.microsoft.com/office/drawing/2014/main" id="{F1AC6C2D-244A-B744-81A8-8D3B7DA58430}"/>
                </a:ext>
              </a:extLst>
            </p:cNvPr>
            <p:cNvSpPr txBox="1"/>
            <p:nvPr/>
          </p:nvSpPr>
          <p:spPr>
            <a:xfrm>
              <a:off x="8996713" y="5828088"/>
              <a:ext cx="1712328" cy="369332"/>
            </a:xfrm>
            <a:prstGeom prst="rect">
              <a:avLst/>
            </a:prstGeom>
            <a:noFill/>
          </p:spPr>
          <p:txBody>
            <a:bodyPr wrap="none" rtlCol="0">
              <a:spAutoFit/>
            </a:bodyPr>
            <a:lstStyle/>
            <a:p>
              <a:r>
                <a:rPr lang="de-DE" dirty="0">
                  <a:latin typeface="+mj-lt"/>
                </a:rPr>
                <a:t>Infrastructure</a:t>
              </a:r>
            </a:p>
          </p:txBody>
        </p:sp>
      </p:grpSp>
      <p:grpSp>
        <p:nvGrpSpPr>
          <p:cNvPr id="58" name="Gruppieren 57">
            <a:extLst>
              <a:ext uri="{FF2B5EF4-FFF2-40B4-BE49-F238E27FC236}">
                <a16:creationId xmlns:a16="http://schemas.microsoft.com/office/drawing/2014/main" id="{01F3AB5D-BD50-544B-9057-D70BFC292B00}"/>
              </a:ext>
            </a:extLst>
          </p:cNvPr>
          <p:cNvGrpSpPr/>
          <p:nvPr/>
        </p:nvGrpSpPr>
        <p:grpSpPr>
          <a:xfrm>
            <a:off x="4535452" y="3110531"/>
            <a:ext cx="3255715" cy="3101385"/>
            <a:chOff x="4350124" y="3092159"/>
            <a:chExt cx="3255715" cy="3101385"/>
          </a:xfrm>
        </p:grpSpPr>
        <p:sp>
          <p:nvSpPr>
            <p:cNvPr id="55" name="Rechteck 54">
              <a:extLst>
                <a:ext uri="{FF2B5EF4-FFF2-40B4-BE49-F238E27FC236}">
                  <a16:creationId xmlns:a16="http://schemas.microsoft.com/office/drawing/2014/main" id="{ADED25CC-8BFD-674F-8D3C-9DBB3620A35F}"/>
                </a:ext>
              </a:extLst>
            </p:cNvPr>
            <p:cNvSpPr/>
            <p:nvPr/>
          </p:nvSpPr>
          <p:spPr>
            <a:xfrm>
              <a:off x="4350124" y="3092159"/>
              <a:ext cx="3255715" cy="3098017"/>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Datenbank">
              <a:extLst>
                <a:ext uri="{FF2B5EF4-FFF2-40B4-BE49-F238E27FC236}">
                  <a16:creationId xmlns:a16="http://schemas.microsoft.com/office/drawing/2014/main" id="{200362F5-9EF3-4C48-8379-0163FC7167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49345" y="4702450"/>
              <a:ext cx="914400" cy="914400"/>
            </a:xfrm>
            <a:prstGeom prst="rect">
              <a:avLst/>
            </a:prstGeom>
          </p:spPr>
        </p:pic>
        <p:pic>
          <p:nvPicPr>
            <p:cNvPr id="25" name="Grafik 24" descr="Datenbank">
              <a:extLst>
                <a:ext uri="{FF2B5EF4-FFF2-40B4-BE49-F238E27FC236}">
                  <a16:creationId xmlns:a16="http://schemas.microsoft.com/office/drawing/2014/main" id="{8553F73E-24C2-3C4A-81CB-6BC765136A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45982" y="4949735"/>
              <a:ext cx="914400" cy="914400"/>
            </a:xfrm>
            <a:prstGeom prst="rect">
              <a:avLst/>
            </a:prstGeom>
          </p:spPr>
        </p:pic>
        <p:pic>
          <p:nvPicPr>
            <p:cNvPr id="26" name="Grafik 25" descr="Datenbank">
              <a:extLst>
                <a:ext uri="{FF2B5EF4-FFF2-40B4-BE49-F238E27FC236}">
                  <a16:creationId xmlns:a16="http://schemas.microsoft.com/office/drawing/2014/main" id="{BFD5A300-DE52-7349-9141-9C4400E4FB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470" y="4315506"/>
              <a:ext cx="914400" cy="914400"/>
            </a:xfrm>
            <a:prstGeom prst="rect">
              <a:avLst/>
            </a:prstGeom>
          </p:spPr>
        </p:pic>
        <p:pic>
          <p:nvPicPr>
            <p:cNvPr id="28" name="Grafik 27" descr="Netzwerk">
              <a:extLst>
                <a:ext uri="{FF2B5EF4-FFF2-40B4-BE49-F238E27FC236}">
                  <a16:creationId xmlns:a16="http://schemas.microsoft.com/office/drawing/2014/main" id="{95D82FFD-4058-EA4E-B906-F63D8C3E1C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38708" y="3322996"/>
              <a:ext cx="914400" cy="914400"/>
            </a:xfrm>
            <a:prstGeom prst="rect">
              <a:avLst/>
            </a:prstGeom>
          </p:spPr>
        </p:pic>
        <p:pic>
          <p:nvPicPr>
            <p:cNvPr id="29" name="Grafik 28" descr="Netzwerk">
              <a:extLst>
                <a:ext uri="{FF2B5EF4-FFF2-40B4-BE49-F238E27FC236}">
                  <a16:creationId xmlns:a16="http://schemas.microsoft.com/office/drawing/2014/main" id="{40C067F7-860F-8846-8916-8706153102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06634" y="3508438"/>
              <a:ext cx="914400" cy="914400"/>
            </a:xfrm>
            <a:prstGeom prst="rect">
              <a:avLst/>
            </a:prstGeom>
          </p:spPr>
        </p:pic>
        <p:pic>
          <p:nvPicPr>
            <p:cNvPr id="32" name="Grafik 31" descr="Netzwerk">
              <a:extLst>
                <a:ext uri="{FF2B5EF4-FFF2-40B4-BE49-F238E27FC236}">
                  <a16:creationId xmlns:a16="http://schemas.microsoft.com/office/drawing/2014/main" id="{2614DD10-48E5-8A48-A28A-08CBD565CB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51762" y="3241966"/>
              <a:ext cx="914400" cy="914400"/>
            </a:xfrm>
            <a:prstGeom prst="rect">
              <a:avLst/>
            </a:prstGeom>
          </p:spPr>
        </p:pic>
        <p:sp>
          <p:nvSpPr>
            <p:cNvPr id="33" name="Textfeld 32">
              <a:extLst>
                <a:ext uri="{FF2B5EF4-FFF2-40B4-BE49-F238E27FC236}">
                  <a16:creationId xmlns:a16="http://schemas.microsoft.com/office/drawing/2014/main" id="{610A09B9-FC45-E440-AEF1-FA4B50B255D3}"/>
                </a:ext>
              </a:extLst>
            </p:cNvPr>
            <p:cNvSpPr txBox="1"/>
            <p:nvPr/>
          </p:nvSpPr>
          <p:spPr>
            <a:xfrm>
              <a:off x="4989473" y="5824212"/>
              <a:ext cx="1959191" cy="369332"/>
            </a:xfrm>
            <a:prstGeom prst="rect">
              <a:avLst/>
            </a:prstGeom>
            <a:noFill/>
          </p:spPr>
          <p:txBody>
            <a:bodyPr wrap="none" rtlCol="0">
              <a:spAutoFit/>
            </a:bodyPr>
            <a:lstStyle/>
            <a:p>
              <a:r>
                <a:rPr lang="de-DE" dirty="0">
                  <a:latin typeface="+mj-lt"/>
                </a:rPr>
                <a:t>Data &amp; </a:t>
              </a:r>
              <a:r>
                <a:rPr lang="de-DE" dirty="0" err="1">
                  <a:latin typeface="+mj-lt"/>
                </a:rPr>
                <a:t>Metadata</a:t>
              </a:r>
              <a:endParaRPr lang="de-DE" dirty="0">
                <a:latin typeface="+mj-lt"/>
              </a:endParaRPr>
            </a:p>
          </p:txBody>
        </p:sp>
      </p:grpSp>
      <p:grpSp>
        <p:nvGrpSpPr>
          <p:cNvPr id="62" name="Gruppieren 61">
            <a:extLst>
              <a:ext uri="{FF2B5EF4-FFF2-40B4-BE49-F238E27FC236}">
                <a16:creationId xmlns:a16="http://schemas.microsoft.com/office/drawing/2014/main" id="{D462DFFB-19F3-1D45-999E-573535138D0E}"/>
              </a:ext>
            </a:extLst>
          </p:cNvPr>
          <p:cNvGrpSpPr/>
          <p:nvPr/>
        </p:nvGrpSpPr>
        <p:grpSpPr>
          <a:xfrm>
            <a:off x="4840078" y="752827"/>
            <a:ext cx="2650793" cy="1007976"/>
            <a:chOff x="3445560" y="1711334"/>
            <a:chExt cx="2650793" cy="1007976"/>
          </a:xfrm>
        </p:grpSpPr>
        <p:pic>
          <p:nvPicPr>
            <p:cNvPr id="16" name="Grafik 15" descr="Balkendiagramm">
              <a:extLst>
                <a:ext uri="{FF2B5EF4-FFF2-40B4-BE49-F238E27FC236}">
                  <a16:creationId xmlns:a16="http://schemas.microsoft.com/office/drawing/2014/main" id="{5D7AF710-F106-8D4C-A53B-B90EDCB00C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01448" y="1804910"/>
              <a:ext cx="914400" cy="914400"/>
            </a:xfrm>
            <a:prstGeom prst="rect">
              <a:avLst/>
            </a:prstGeom>
          </p:spPr>
        </p:pic>
        <p:pic>
          <p:nvPicPr>
            <p:cNvPr id="39" name="Grafik 38" descr="Käfer unter Lupe">
              <a:extLst>
                <a:ext uri="{FF2B5EF4-FFF2-40B4-BE49-F238E27FC236}">
                  <a16:creationId xmlns:a16="http://schemas.microsoft.com/office/drawing/2014/main" id="{5F276B17-0AE9-FC4B-9300-22FBF54CCD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81953" y="1756720"/>
              <a:ext cx="914400" cy="914400"/>
            </a:xfrm>
            <a:prstGeom prst="rect">
              <a:avLst/>
            </a:prstGeom>
          </p:spPr>
        </p:pic>
        <p:pic>
          <p:nvPicPr>
            <p:cNvPr id="41" name="Grafik 40" descr="Becherglas">
              <a:extLst>
                <a:ext uri="{FF2B5EF4-FFF2-40B4-BE49-F238E27FC236}">
                  <a16:creationId xmlns:a16="http://schemas.microsoft.com/office/drawing/2014/main" id="{1BCAD8D5-2518-1D45-ABD6-C9E709D8185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45560" y="1711334"/>
              <a:ext cx="914400" cy="914400"/>
            </a:xfrm>
            <a:prstGeom prst="rect">
              <a:avLst/>
            </a:prstGeom>
          </p:spPr>
        </p:pic>
      </p:grpSp>
      <p:sp>
        <p:nvSpPr>
          <p:cNvPr id="53" name="Textfeld 52">
            <a:extLst>
              <a:ext uri="{FF2B5EF4-FFF2-40B4-BE49-F238E27FC236}">
                <a16:creationId xmlns:a16="http://schemas.microsoft.com/office/drawing/2014/main" id="{235A2057-BB5D-6942-B6AD-C5C44107A8E5}"/>
              </a:ext>
            </a:extLst>
          </p:cNvPr>
          <p:cNvSpPr txBox="1"/>
          <p:nvPr/>
        </p:nvSpPr>
        <p:spPr>
          <a:xfrm>
            <a:off x="4561487" y="1595255"/>
            <a:ext cx="3190297" cy="584775"/>
          </a:xfrm>
          <a:prstGeom prst="rect">
            <a:avLst/>
          </a:prstGeom>
          <a:noFill/>
        </p:spPr>
        <p:txBody>
          <a:bodyPr wrap="none" rtlCol="0">
            <a:spAutoFit/>
          </a:bodyPr>
          <a:lstStyle/>
          <a:p>
            <a:r>
              <a:rPr lang="de-DE" sz="3200" dirty="0" err="1">
                <a:solidFill>
                  <a:schemeClr val="tx1">
                    <a:lumMod val="50000"/>
                  </a:schemeClr>
                </a:solidFill>
                <a:latin typeface="+mj-lt"/>
              </a:rPr>
              <a:t>Better</a:t>
            </a:r>
            <a:r>
              <a:rPr lang="de-DE" sz="3200" dirty="0">
                <a:solidFill>
                  <a:schemeClr val="tx1">
                    <a:lumMod val="50000"/>
                  </a:schemeClr>
                </a:solidFill>
                <a:latin typeface="+mj-lt"/>
              </a:rPr>
              <a:t> </a:t>
            </a:r>
            <a:r>
              <a:rPr lang="de-DE" sz="3200" dirty="0" err="1">
                <a:solidFill>
                  <a:schemeClr val="tx1">
                    <a:lumMod val="50000"/>
                  </a:schemeClr>
                </a:solidFill>
                <a:latin typeface="+mj-lt"/>
              </a:rPr>
              <a:t>research</a:t>
            </a:r>
            <a:r>
              <a:rPr lang="de-DE" sz="3200" dirty="0">
                <a:solidFill>
                  <a:schemeClr val="tx1">
                    <a:lumMod val="50000"/>
                  </a:schemeClr>
                </a:solidFill>
                <a:latin typeface="+mj-lt"/>
              </a:rPr>
              <a:t>!</a:t>
            </a:r>
          </a:p>
        </p:txBody>
      </p:sp>
      <p:pic>
        <p:nvPicPr>
          <p:cNvPr id="65" name="Grafik 64" descr="Kopf mit Zahnrädern">
            <a:extLst>
              <a:ext uri="{FF2B5EF4-FFF2-40B4-BE49-F238E27FC236}">
                <a16:creationId xmlns:a16="http://schemas.microsoft.com/office/drawing/2014/main" id="{BC3D034F-363D-2448-A4E5-568E17F44FE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104265" y="3281220"/>
            <a:ext cx="914400" cy="914400"/>
          </a:xfrm>
          <a:prstGeom prst="rect">
            <a:avLst/>
          </a:prstGeom>
        </p:spPr>
      </p:pic>
      <p:cxnSp>
        <p:nvCxnSpPr>
          <p:cNvPr id="68" name="Gerade Verbindung 67">
            <a:extLst>
              <a:ext uri="{FF2B5EF4-FFF2-40B4-BE49-F238E27FC236}">
                <a16:creationId xmlns:a16="http://schemas.microsoft.com/office/drawing/2014/main" id="{53006A07-06F7-DB46-BA3A-B8F6C35C3989}"/>
              </a:ext>
            </a:extLst>
          </p:cNvPr>
          <p:cNvCxnSpPr>
            <a:cxnSpLocks/>
          </p:cNvCxnSpPr>
          <p:nvPr/>
        </p:nvCxnSpPr>
        <p:spPr>
          <a:xfrm>
            <a:off x="9051403" y="4441210"/>
            <a:ext cx="219841" cy="439167"/>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C0252A88-8DD0-B849-B16C-581943EDB5C9}"/>
              </a:ext>
            </a:extLst>
          </p:cNvPr>
          <p:cNvCxnSpPr>
            <a:cxnSpLocks/>
            <a:stCxn id="22" idx="3"/>
            <a:endCxn id="23" idx="1"/>
          </p:cNvCxnSpPr>
          <p:nvPr/>
        </p:nvCxnSpPr>
        <p:spPr>
          <a:xfrm>
            <a:off x="9314208" y="3991068"/>
            <a:ext cx="469656" cy="311726"/>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E8C42480-B2F4-D246-904E-E7DCAD045B90}"/>
              </a:ext>
            </a:extLst>
          </p:cNvPr>
          <p:cNvCxnSpPr>
            <a:cxnSpLocks/>
            <a:endCxn id="14" idx="0"/>
          </p:cNvCxnSpPr>
          <p:nvPr/>
        </p:nvCxnSpPr>
        <p:spPr>
          <a:xfrm>
            <a:off x="5249162" y="4100812"/>
            <a:ext cx="142711" cy="62001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1C77B49F-F259-9C4C-8EB2-92CDD3A67487}"/>
              </a:ext>
            </a:extLst>
          </p:cNvPr>
          <p:cNvCxnSpPr>
            <a:cxnSpLocks/>
            <a:endCxn id="14" idx="0"/>
          </p:cNvCxnSpPr>
          <p:nvPr/>
        </p:nvCxnSpPr>
        <p:spPr>
          <a:xfrm flipH="1">
            <a:off x="5391873" y="4025551"/>
            <a:ext cx="425769" cy="695271"/>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082B42C9-5203-364E-862A-1F9D1900C1D0}"/>
              </a:ext>
            </a:extLst>
          </p:cNvPr>
          <p:cNvCxnSpPr>
            <a:cxnSpLocks/>
            <a:endCxn id="25" idx="0"/>
          </p:cNvCxnSpPr>
          <p:nvPr/>
        </p:nvCxnSpPr>
        <p:spPr>
          <a:xfrm flipH="1">
            <a:off x="6188510" y="4046356"/>
            <a:ext cx="86332" cy="921751"/>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92" name="Gerade Verbindung 91">
            <a:extLst>
              <a:ext uri="{FF2B5EF4-FFF2-40B4-BE49-F238E27FC236}">
                <a16:creationId xmlns:a16="http://schemas.microsoft.com/office/drawing/2014/main" id="{ADB80878-C355-AB45-9D24-5C5553F30AC8}"/>
              </a:ext>
            </a:extLst>
          </p:cNvPr>
          <p:cNvCxnSpPr>
            <a:cxnSpLocks/>
          </p:cNvCxnSpPr>
          <p:nvPr/>
        </p:nvCxnSpPr>
        <p:spPr>
          <a:xfrm flipH="1">
            <a:off x="6927272" y="4097444"/>
            <a:ext cx="132367" cy="350824"/>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F2089C11-041E-E543-BD70-7ADBEADB8312}"/>
              </a:ext>
            </a:extLst>
          </p:cNvPr>
          <p:cNvCxnSpPr>
            <a:cxnSpLocks/>
            <a:endCxn id="25" idx="0"/>
          </p:cNvCxnSpPr>
          <p:nvPr/>
        </p:nvCxnSpPr>
        <p:spPr>
          <a:xfrm flipH="1">
            <a:off x="6188510" y="4095775"/>
            <a:ext cx="444726" cy="872332"/>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98" name="Gerade Verbindung 97">
            <a:extLst>
              <a:ext uri="{FF2B5EF4-FFF2-40B4-BE49-F238E27FC236}">
                <a16:creationId xmlns:a16="http://schemas.microsoft.com/office/drawing/2014/main" id="{C0D6BF67-9E84-664A-928A-74FEE099113B}"/>
              </a:ext>
            </a:extLst>
          </p:cNvPr>
          <p:cNvCxnSpPr>
            <a:cxnSpLocks/>
            <a:endCxn id="25" idx="0"/>
          </p:cNvCxnSpPr>
          <p:nvPr/>
        </p:nvCxnSpPr>
        <p:spPr>
          <a:xfrm>
            <a:off x="5864086" y="4007837"/>
            <a:ext cx="324424" cy="96027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414B834E-674D-C84C-8E4C-B05B5267BA1B}"/>
              </a:ext>
            </a:extLst>
          </p:cNvPr>
          <p:cNvCxnSpPr>
            <a:cxnSpLocks/>
          </p:cNvCxnSpPr>
          <p:nvPr/>
        </p:nvCxnSpPr>
        <p:spPr>
          <a:xfrm flipV="1">
            <a:off x="5236688" y="3639581"/>
            <a:ext cx="502922" cy="84571"/>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04" name="Gerade Verbindung 103">
            <a:extLst>
              <a:ext uri="{FF2B5EF4-FFF2-40B4-BE49-F238E27FC236}">
                <a16:creationId xmlns:a16="http://schemas.microsoft.com/office/drawing/2014/main" id="{FE3C1CC7-C97A-3D44-B666-BCF937BA9FC6}"/>
              </a:ext>
            </a:extLst>
          </p:cNvPr>
          <p:cNvCxnSpPr>
            <a:cxnSpLocks/>
          </p:cNvCxnSpPr>
          <p:nvPr/>
        </p:nvCxnSpPr>
        <p:spPr>
          <a:xfrm>
            <a:off x="6069366" y="3406005"/>
            <a:ext cx="746741" cy="127863"/>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07" name="Gerade Verbindung 106">
            <a:extLst>
              <a:ext uri="{FF2B5EF4-FFF2-40B4-BE49-F238E27FC236}">
                <a16:creationId xmlns:a16="http://schemas.microsoft.com/office/drawing/2014/main" id="{625EFF86-418F-004A-8362-B707C4BC5805}"/>
              </a:ext>
            </a:extLst>
          </p:cNvPr>
          <p:cNvCxnSpPr>
            <a:cxnSpLocks/>
          </p:cNvCxnSpPr>
          <p:nvPr/>
        </p:nvCxnSpPr>
        <p:spPr>
          <a:xfrm flipV="1">
            <a:off x="9542810" y="4511229"/>
            <a:ext cx="241054" cy="352675"/>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07C2C8C0-B51A-254A-8B00-429731E76B0B}"/>
              </a:ext>
            </a:extLst>
          </p:cNvPr>
          <p:cNvCxnSpPr>
            <a:cxnSpLocks/>
          </p:cNvCxnSpPr>
          <p:nvPr/>
        </p:nvCxnSpPr>
        <p:spPr>
          <a:xfrm flipH="1">
            <a:off x="2877792" y="3947615"/>
            <a:ext cx="113635" cy="59867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16" name="Gerade Verbindung 115">
            <a:extLst>
              <a:ext uri="{FF2B5EF4-FFF2-40B4-BE49-F238E27FC236}">
                <a16:creationId xmlns:a16="http://schemas.microsoft.com/office/drawing/2014/main" id="{7A9C6FE4-5A18-E54E-A1C7-C94AEE9D7821}"/>
              </a:ext>
            </a:extLst>
          </p:cNvPr>
          <p:cNvCxnSpPr>
            <a:cxnSpLocks/>
            <a:endCxn id="65" idx="1"/>
          </p:cNvCxnSpPr>
          <p:nvPr/>
        </p:nvCxnSpPr>
        <p:spPr>
          <a:xfrm flipV="1">
            <a:off x="2534188" y="3738420"/>
            <a:ext cx="570077" cy="105802"/>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22" name="Gerade Verbindung 121">
            <a:extLst>
              <a:ext uri="{FF2B5EF4-FFF2-40B4-BE49-F238E27FC236}">
                <a16:creationId xmlns:a16="http://schemas.microsoft.com/office/drawing/2014/main" id="{F6391971-846E-6944-A94E-1E8CF01CA6B1}"/>
              </a:ext>
            </a:extLst>
          </p:cNvPr>
          <p:cNvCxnSpPr>
            <a:cxnSpLocks/>
          </p:cNvCxnSpPr>
          <p:nvPr/>
        </p:nvCxnSpPr>
        <p:spPr>
          <a:xfrm>
            <a:off x="2466319" y="4095775"/>
            <a:ext cx="191166" cy="45051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sp>
        <p:nvSpPr>
          <p:cNvPr id="127" name="Rechteck 126">
            <a:extLst>
              <a:ext uri="{FF2B5EF4-FFF2-40B4-BE49-F238E27FC236}">
                <a16:creationId xmlns:a16="http://schemas.microsoft.com/office/drawing/2014/main" id="{2994C68F-B9A0-DD49-BAB0-F99D961A23D9}"/>
              </a:ext>
            </a:extLst>
          </p:cNvPr>
          <p:cNvSpPr/>
          <p:nvPr/>
        </p:nvSpPr>
        <p:spPr>
          <a:xfrm>
            <a:off x="1336960" y="2343585"/>
            <a:ext cx="9617622" cy="6099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err="1">
                <a:solidFill>
                  <a:schemeClr val="tx1">
                    <a:lumMod val="50000"/>
                  </a:schemeClr>
                </a:solidFill>
                <a:latin typeface="+mj-lt"/>
              </a:rPr>
              <a:t>Processes</a:t>
            </a:r>
            <a:r>
              <a:rPr lang="de-DE" sz="2000" dirty="0">
                <a:solidFill>
                  <a:schemeClr val="tx1">
                    <a:lumMod val="50000"/>
                  </a:schemeClr>
                </a:solidFill>
                <a:latin typeface="+mj-lt"/>
              </a:rPr>
              <a:t>, Standards, Tools, </a:t>
            </a:r>
            <a:r>
              <a:rPr lang="de-DE" sz="2000" dirty="0" err="1">
                <a:solidFill>
                  <a:schemeClr val="tx1">
                    <a:lumMod val="50000"/>
                  </a:schemeClr>
                </a:solidFill>
                <a:latin typeface="+mj-lt"/>
              </a:rPr>
              <a:t>Ethical</a:t>
            </a:r>
            <a:r>
              <a:rPr lang="de-DE" sz="2000" dirty="0">
                <a:solidFill>
                  <a:schemeClr val="tx1">
                    <a:lumMod val="50000"/>
                  </a:schemeClr>
                </a:solidFill>
                <a:latin typeface="+mj-lt"/>
              </a:rPr>
              <a:t> &amp; Legal Frameworks …</a:t>
            </a:r>
          </a:p>
        </p:txBody>
      </p:sp>
      <p:sp>
        <p:nvSpPr>
          <p:cNvPr id="3" name="Rectangle 1">
            <a:extLst>
              <a:ext uri="{FF2B5EF4-FFF2-40B4-BE49-F238E27FC236}">
                <a16:creationId xmlns:a16="http://schemas.microsoft.com/office/drawing/2014/main" id="{3872D2DE-83C9-E955-7DDC-2ABC920DFE6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a:ln>
                  <a:noFill/>
                </a:ln>
                <a:solidFill>
                  <a:schemeClr val="tx1"/>
                </a:solidFill>
                <a:effectLst/>
                <a:latin typeface="Fira Sans Light" panose="020B0403050000020004" pitchFamily="34" charset="0"/>
                <a:ea typeface="+mn-ea"/>
                <a:cs typeface="+mn-cs"/>
              </a:rPr>
              <a:t>1608</a:t>
            </a:r>
            <a:r>
              <a:rPr kumimoji="0" lang="de-DE" altLang="de-DE" sz="1000" b="0" i="0" u="none" strike="noStrike" cap="none" normalizeH="0" baseline="0">
                <a:ln>
                  <a:noFill/>
                </a:ln>
                <a:solidFill>
                  <a:schemeClr val="tx1"/>
                </a:solidFill>
                <a:effectLst/>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 name="Pfeil nach links und rechts 9">
            <a:extLst>
              <a:ext uri="{FF2B5EF4-FFF2-40B4-BE49-F238E27FC236}">
                <a16:creationId xmlns:a16="http://schemas.microsoft.com/office/drawing/2014/main" id="{B5AB9775-38CD-15BD-EF30-23647393E063}"/>
              </a:ext>
            </a:extLst>
          </p:cNvPr>
          <p:cNvSpPr/>
          <p:nvPr/>
        </p:nvSpPr>
        <p:spPr>
          <a:xfrm>
            <a:off x="3800372" y="4239202"/>
            <a:ext cx="1265918" cy="73704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links und rechts 10">
            <a:extLst>
              <a:ext uri="{FF2B5EF4-FFF2-40B4-BE49-F238E27FC236}">
                <a16:creationId xmlns:a16="http://schemas.microsoft.com/office/drawing/2014/main" id="{C6EC361A-04B4-153C-285E-592D48FE86F1}"/>
              </a:ext>
            </a:extLst>
          </p:cNvPr>
          <p:cNvSpPr/>
          <p:nvPr/>
        </p:nvSpPr>
        <p:spPr>
          <a:xfrm>
            <a:off x="7251840" y="4177760"/>
            <a:ext cx="1265918" cy="73704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links und rechts 11">
            <a:extLst>
              <a:ext uri="{FF2B5EF4-FFF2-40B4-BE49-F238E27FC236}">
                <a16:creationId xmlns:a16="http://schemas.microsoft.com/office/drawing/2014/main" id="{58111E3F-1E30-30D3-4463-CD719AA09A31}"/>
              </a:ext>
            </a:extLst>
          </p:cNvPr>
          <p:cNvSpPr/>
          <p:nvPr/>
        </p:nvSpPr>
        <p:spPr>
          <a:xfrm rot="5400000">
            <a:off x="2327760" y="2803998"/>
            <a:ext cx="813335" cy="45996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links und rechts 12">
            <a:extLst>
              <a:ext uri="{FF2B5EF4-FFF2-40B4-BE49-F238E27FC236}">
                <a16:creationId xmlns:a16="http://schemas.microsoft.com/office/drawing/2014/main" id="{D8273EA9-259D-C268-79F3-9177B9A5CD7B}"/>
              </a:ext>
            </a:extLst>
          </p:cNvPr>
          <p:cNvSpPr/>
          <p:nvPr/>
        </p:nvSpPr>
        <p:spPr>
          <a:xfrm rot="5400000">
            <a:off x="5577791" y="2830637"/>
            <a:ext cx="813335" cy="45996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links und rechts 14">
            <a:extLst>
              <a:ext uri="{FF2B5EF4-FFF2-40B4-BE49-F238E27FC236}">
                <a16:creationId xmlns:a16="http://schemas.microsoft.com/office/drawing/2014/main" id="{F64EDAE7-76D5-D84C-8ED4-D33F8F28BC89}"/>
              </a:ext>
            </a:extLst>
          </p:cNvPr>
          <p:cNvSpPr/>
          <p:nvPr/>
        </p:nvSpPr>
        <p:spPr>
          <a:xfrm rot="5400000">
            <a:off x="9147216" y="2795040"/>
            <a:ext cx="813335" cy="45996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D5869B4-FA72-89F5-AA46-67135FB367E6}"/>
              </a:ext>
            </a:extLst>
          </p:cNvPr>
          <p:cNvSpPr txBox="1"/>
          <p:nvPr/>
        </p:nvSpPr>
        <p:spPr>
          <a:xfrm>
            <a:off x="2720739" y="4141897"/>
            <a:ext cx="1604927" cy="646331"/>
          </a:xfrm>
          <a:prstGeom prst="rect">
            <a:avLst/>
          </a:prstGeom>
          <a:noFill/>
        </p:spPr>
        <p:txBody>
          <a:bodyPr wrap="none" rtlCol="0">
            <a:spAutoFit/>
          </a:bodyPr>
          <a:lstStyle/>
          <a:p>
            <a:pPr algn="ctr"/>
            <a:r>
              <a:rPr lang="de-DE" dirty="0"/>
              <a:t>Infrastructure</a:t>
            </a:r>
            <a:br>
              <a:rPr lang="de-DE" dirty="0"/>
            </a:br>
            <a:r>
              <a:rPr lang="de-DE" dirty="0" err="1"/>
              <a:t>Staff</a:t>
            </a:r>
            <a:endParaRPr lang="de-DE" dirty="0"/>
          </a:p>
        </p:txBody>
      </p:sp>
    </p:spTree>
    <p:extLst>
      <p:ext uri="{BB962C8B-B14F-4D97-AF65-F5344CB8AC3E}">
        <p14:creationId xmlns:p14="http://schemas.microsoft.com/office/powerpoint/2010/main" val="1648615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04F50-8613-B214-D75A-9F54BDE68078}"/>
              </a:ext>
            </a:extLst>
          </p:cNvPr>
          <p:cNvSpPr>
            <a:spLocks noGrp="1"/>
          </p:cNvSpPr>
          <p:nvPr>
            <p:ph type="title"/>
          </p:nvPr>
        </p:nvSpPr>
        <p:spPr/>
        <p:txBody>
          <a:bodyPr/>
          <a:lstStyle/>
          <a:p>
            <a:r>
              <a:rPr lang="de-DE" dirty="0" err="1"/>
              <a:t>Recommendation</a:t>
            </a:r>
            <a:r>
              <a:rPr lang="de-DE" dirty="0"/>
              <a:t> </a:t>
            </a:r>
            <a:r>
              <a:rPr lang="de-DE" dirty="0" err="1"/>
              <a:t>to</a:t>
            </a:r>
            <a:r>
              <a:rPr lang="de-DE" dirty="0"/>
              <a:t> </a:t>
            </a:r>
            <a:r>
              <a:rPr lang="de-DE" dirty="0" err="1"/>
              <a:t>found</a:t>
            </a:r>
            <a:r>
              <a:rPr lang="de-DE" dirty="0"/>
              <a:t> a „NFDI“</a:t>
            </a:r>
          </a:p>
        </p:txBody>
      </p:sp>
      <p:sp>
        <p:nvSpPr>
          <p:cNvPr id="4" name="Foliennummernplatzhalter 3">
            <a:extLst>
              <a:ext uri="{FF2B5EF4-FFF2-40B4-BE49-F238E27FC236}">
                <a16:creationId xmlns:a16="http://schemas.microsoft.com/office/drawing/2014/main" id="{EF29A0BD-C945-EA90-A274-4373B363D39F}"/>
              </a:ext>
            </a:extLst>
          </p:cNvPr>
          <p:cNvSpPr>
            <a:spLocks noGrp="1"/>
          </p:cNvSpPr>
          <p:nvPr>
            <p:ph type="sldNum" sz="quarter" idx="12"/>
          </p:nvPr>
        </p:nvSpPr>
        <p:spPr/>
        <p:txBody>
          <a:bodyPr/>
          <a:lstStyle/>
          <a:p>
            <a:fld id="{59D4D77F-9D33-46B7-B0E6-0F7E01ACA44C}" type="slidenum">
              <a:rPr lang="de-DE" smtClean="0"/>
              <a:t>26</a:t>
            </a:fld>
            <a:endParaRPr lang="de-DE"/>
          </a:p>
        </p:txBody>
      </p:sp>
      <p:sp>
        <p:nvSpPr>
          <p:cNvPr id="5" name="Textplatzhalter 4">
            <a:extLst>
              <a:ext uri="{FF2B5EF4-FFF2-40B4-BE49-F238E27FC236}">
                <a16:creationId xmlns:a16="http://schemas.microsoft.com/office/drawing/2014/main" id="{3A609CEA-43E8-BCE5-E64E-B767308C0B4C}"/>
              </a:ext>
            </a:extLst>
          </p:cNvPr>
          <p:cNvSpPr>
            <a:spLocks noGrp="1"/>
          </p:cNvSpPr>
          <p:nvPr>
            <p:ph type="body" sz="quarter" idx="14"/>
          </p:nvPr>
        </p:nvSpPr>
        <p:spPr/>
        <p:txBody>
          <a:bodyPr/>
          <a:lstStyle/>
          <a:p>
            <a:r>
              <a:rPr lang="de-DE" dirty="0" err="1"/>
              <a:t>of</a:t>
            </a:r>
            <a:r>
              <a:rPr lang="de-DE" dirty="0"/>
              <a:t> </a:t>
            </a:r>
            <a:r>
              <a:rPr lang="de-DE" dirty="0" err="1"/>
              <a:t>the</a:t>
            </a:r>
            <a:r>
              <a:rPr lang="de-DE" dirty="0"/>
              <a:t> Council on Information </a:t>
            </a:r>
            <a:r>
              <a:rPr lang="de-DE" dirty="0" err="1"/>
              <a:t>Infrastructures</a:t>
            </a:r>
            <a:r>
              <a:rPr lang="de-DE" dirty="0"/>
              <a:t> (2016)</a:t>
            </a:r>
          </a:p>
        </p:txBody>
      </p:sp>
      <p:pic>
        <p:nvPicPr>
          <p:cNvPr id="6" name="Grafik 5">
            <a:extLst>
              <a:ext uri="{FF2B5EF4-FFF2-40B4-BE49-F238E27FC236}">
                <a16:creationId xmlns:a16="http://schemas.microsoft.com/office/drawing/2014/main" id="{C7635A69-19D9-DE81-8D40-50C57CA3E827}"/>
              </a:ext>
            </a:extLst>
          </p:cNvPr>
          <p:cNvPicPr>
            <a:picLocks noChangeAspect="1"/>
          </p:cNvPicPr>
          <p:nvPr/>
        </p:nvPicPr>
        <p:blipFill>
          <a:blip r:embed="rId2"/>
          <a:stretch>
            <a:fillRect/>
          </a:stretch>
        </p:blipFill>
        <p:spPr>
          <a:xfrm>
            <a:off x="2278743" y="1586395"/>
            <a:ext cx="3345682" cy="4718640"/>
          </a:xfrm>
          <a:prstGeom prst="rect">
            <a:avLst/>
          </a:prstGeom>
        </p:spPr>
      </p:pic>
      <p:sp>
        <p:nvSpPr>
          <p:cNvPr id="7" name="Textfeld 6">
            <a:extLst>
              <a:ext uri="{FF2B5EF4-FFF2-40B4-BE49-F238E27FC236}">
                <a16:creationId xmlns:a16="http://schemas.microsoft.com/office/drawing/2014/main" id="{6300FA2A-608F-A4E9-597A-2C15FC638BC0}"/>
              </a:ext>
            </a:extLst>
          </p:cNvPr>
          <p:cNvSpPr txBox="1"/>
          <p:nvPr/>
        </p:nvSpPr>
        <p:spPr>
          <a:xfrm>
            <a:off x="5979886" y="3429000"/>
            <a:ext cx="4528458" cy="1477328"/>
          </a:xfrm>
          <a:prstGeom prst="rect">
            <a:avLst/>
          </a:prstGeom>
          <a:noFill/>
        </p:spPr>
        <p:txBody>
          <a:bodyPr wrap="square" rtlCol="0">
            <a:spAutoFit/>
          </a:bodyPr>
          <a:lstStyle/>
          <a:p>
            <a:r>
              <a:rPr lang="de-DE" dirty="0"/>
              <a:t>Rat für Informationsinfrastrukturen: Leistung aus Vielfalt. Empfehlungen zu Strukturen, Prozessen und Finanzierung des Forschungsdatenmanagements in Deutschland, Göttingen 2016, 160 S.</a:t>
            </a:r>
          </a:p>
        </p:txBody>
      </p:sp>
      <p:sp>
        <p:nvSpPr>
          <p:cNvPr id="3" name="Textfeld 2">
            <a:extLst>
              <a:ext uri="{FF2B5EF4-FFF2-40B4-BE49-F238E27FC236}">
                <a16:creationId xmlns:a16="http://schemas.microsoft.com/office/drawing/2014/main" id="{774BB8D4-2577-8CB2-28CC-F08149C4327B}"/>
              </a:ext>
            </a:extLst>
          </p:cNvPr>
          <p:cNvSpPr txBox="1"/>
          <p:nvPr/>
        </p:nvSpPr>
        <p:spPr>
          <a:xfrm>
            <a:off x="5979886" y="4923452"/>
            <a:ext cx="3539752" cy="276999"/>
          </a:xfrm>
          <a:prstGeom prst="rect">
            <a:avLst/>
          </a:prstGeom>
          <a:noFill/>
        </p:spPr>
        <p:txBody>
          <a:bodyPr wrap="none" rtlCol="0">
            <a:spAutoFit/>
          </a:bodyPr>
          <a:lstStyle/>
          <a:p>
            <a:r>
              <a:rPr lang="de-DE" sz="1200" dirty="0"/>
              <a:t>Source: Rat für Informationsinfrastrukturen (</a:t>
            </a:r>
            <a:r>
              <a:rPr lang="de-DE" sz="1200" dirty="0" err="1"/>
              <a:t>RfII</a:t>
            </a:r>
            <a:r>
              <a:rPr lang="de-DE" sz="1200" dirty="0"/>
              <a:t>)</a:t>
            </a:r>
          </a:p>
        </p:txBody>
      </p:sp>
      <p:sp>
        <p:nvSpPr>
          <p:cNvPr id="8" name="Fußzeilenplatzhalter 7">
            <a:extLst>
              <a:ext uri="{FF2B5EF4-FFF2-40B4-BE49-F238E27FC236}">
                <a16:creationId xmlns:a16="http://schemas.microsoft.com/office/drawing/2014/main" id="{DAA29114-5E2E-0A7C-F226-DB8333ADB854}"/>
              </a:ext>
            </a:extLst>
          </p:cNvPr>
          <p:cNvSpPr>
            <a:spLocks noGrp="1"/>
          </p:cNvSpPr>
          <p:nvPr>
            <p:ph type="ftr" sz="quarter" idx="11"/>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118982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abgerundete Ecken 7">
            <a:extLst>
              <a:ext uri="{FF2B5EF4-FFF2-40B4-BE49-F238E27FC236}">
                <a16:creationId xmlns:a16="http://schemas.microsoft.com/office/drawing/2014/main" id="{12E7BE62-DE06-ED8B-485E-59258B8BD36A}"/>
              </a:ext>
            </a:extLst>
          </p:cNvPr>
          <p:cNvSpPr/>
          <p:nvPr/>
        </p:nvSpPr>
        <p:spPr>
          <a:xfrm>
            <a:off x="3002721" y="1727200"/>
            <a:ext cx="1853395" cy="4114800"/>
          </a:xfrm>
          <a:prstGeom prst="roundRect">
            <a:avLst/>
          </a:prstGeom>
          <a:ln>
            <a:solidFill>
              <a:schemeClr val="accent1"/>
            </a:solidFill>
          </a:ln>
        </p:spPr>
        <p:style>
          <a:lnRef idx="2">
            <a:schemeClr val="accent1">
              <a:shade val="15000"/>
            </a:schemeClr>
          </a:lnRef>
          <a:fillRef idx="1001">
            <a:schemeClr val="lt1"/>
          </a:fillRef>
          <a:effectRef idx="0">
            <a:schemeClr val="accent1"/>
          </a:effectRef>
          <a:fontRef idx="minor">
            <a:schemeClr val="lt1"/>
          </a:fontRef>
        </p:style>
        <p:txBody>
          <a:bodyPr rtlCol="0" anchor="ctr"/>
          <a:lstStyle/>
          <a:p>
            <a:pPr algn="ctr"/>
            <a:endParaRPr lang="de-DE" dirty="0"/>
          </a:p>
        </p:txBody>
      </p:sp>
      <p:sp>
        <p:nvSpPr>
          <p:cNvPr id="10" name="Rechteck: abgerundete Ecken 9">
            <a:extLst>
              <a:ext uri="{FF2B5EF4-FFF2-40B4-BE49-F238E27FC236}">
                <a16:creationId xmlns:a16="http://schemas.microsoft.com/office/drawing/2014/main" id="{FEC240C0-F71F-6880-4483-4E63B01FA6A2}"/>
              </a:ext>
            </a:extLst>
          </p:cNvPr>
          <p:cNvSpPr/>
          <p:nvPr/>
        </p:nvSpPr>
        <p:spPr>
          <a:xfrm>
            <a:off x="5319002" y="1688059"/>
            <a:ext cx="1853395" cy="4114800"/>
          </a:xfrm>
          <a:prstGeom prst="roundRect">
            <a:avLst/>
          </a:prstGeom>
          <a:ln>
            <a:solidFill>
              <a:schemeClr val="accent1"/>
            </a:solidFill>
          </a:ln>
        </p:spPr>
        <p:style>
          <a:lnRef idx="2">
            <a:schemeClr val="accent1">
              <a:shade val="15000"/>
            </a:schemeClr>
          </a:lnRef>
          <a:fillRef idx="1001">
            <a:schemeClr val="lt1"/>
          </a:fillRef>
          <a:effectRef idx="0">
            <a:schemeClr val="accent1"/>
          </a:effectRef>
          <a:fontRef idx="minor">
            <a:schemeClr val="lt1"/>
          </a:fontRef>
        </p:style>
        <p:txBody>
          <a:bodyPr rtlCol="0" anchor="ctr"/>
          <a:lstStyle/>
          <a:p>
            <a:pPr algn="ctr"/>
            <a:endParaRPr lang="de-DE" dirty="0"/>
          </a:p>
        </p:txBody>
      </p:sp>
      <p:sp>
        <p:nvSpPr>
          <p:cNvPr id="11" name="Rechteck: abgerundete Ecken 10">
            <a:extLst>
              <a:ext uri="{FF2B5EF4-FFF2-40B4-BE49-F238E27FC236}">
                <a16:creationId xmlns:a16="http://schemas.microsoft.com/office/drawing/2014/main" id="{AC40FD84-5330-3AAD-09D2-8FD1A4F31988}"/>
              </a:ext>
            </a:extLst>
          </p:cNvPr>
          <p:cNvSpPr/>
          <p:nvPr/>
        </p:nvSpPr>
        <p:spPr>
          <a:xfrm>
            <a:off x="7535012" y="1688059"/>
            <a:ext cx="1853395" cy="4114800"/>
          </a:xfrm>
          <a:prstGeom prst="roundRect">
            <a:avLst/>
          </a:prstGeom>
          <a:ln>
            <a:solidFill>
              <a:schemeClr val="accent1"/>
            </a:solidFill>
          </a:ln>
        </p:spPr>
        <p:style>
          <a:lnRef idx="2">
            <a:schemeClr val="accent1">
              <a:shade val="15000"/>
            </a:schemeClr>
          </a:lnRef>
          <a:fillRef idx="1001">
            <a:schemeClr val="lt1"/>
          </a:fillRef>
          <a:effectRef idx="0">
            <a:schemeClr val="accent1"/>
          </a:effectRef>
          <a:fontRef idx="minor">
            <a:schemeClr val="lt1"/>
          </a:fontRef>
        </p:style>
        <p:txBody>
          <a:bodyPr rtlCol="0" anchor="ctr"/>
          <a:lstStyle/>
          <a:p>
            <a:pPr algn="ctr"/>
            <a:endParaRPr lang="de-DE" dirty="0"/>
          </a:p>
        </p:txBody>
      </p:sp>
      <p:sp>
        <p:nvSpPr>
          <p:cNvPr id="12" name="Rechteck: abgerundete Ecken 11">
            <a:extLst>
              <a:ext uri="{FF2B5EF4-FFF2-40B4-BE49-F238E27FC236}">
                <a16:creationId xmlns:a16="http://schemas.microsoft.com/office/drawing/2014/main" id="{92F3D1A9-3E4D-E0E8-260D-350482EEB976}"/>
              </a:ext>
            </a:extLst>
          </p:cNvPr>
          <p:cNvSpPr/>
          <p:nvPr/>
        </p:nvSpPr>
        <p:spPr>
          <a:xfrm>
            <a:off x="9772667" y="1667739"/>
            <a:ext cx="1853395" cy="4114800"/>
          </a:xfrm>
          <a:prstGeom prst="roundRect">
            <a:avLst/>
          </a:prstGeom>
          <a:ln>
            <a:solidFill>
              <a:schemeClr val="accent1"/>
            </a:solidFill>
          </a:ln>
        </p:spPr>
        <p:style>
          <a:lnRef idx="2">
            <a:schemeClr val="accent1">
              <a:shade val="15000"/>
            </a:schemeClr>
          </a:lnRef>
          <a:fillRef idx="1001">
            <a:schemeClr val="lt1"/>
          </a:fillRef>
          <a:effectRef idx="0">
            <a:schemeClr val="accent1"/>
          </a:effectRef>
          <a:fontRef idx="minor">
            <a:schemeClr val="lt1"/>
          </a:fontRef>
        </p:style>
        <p:txBody>
          <a:bodyPr rtlCol="0" anchor="ctr"/>
          <a:lstStyle/>
          <a:p>
            <a:pPr algn="ctr"/>
            <a:endParaRPr lang="de-DE" dirty="0"/>
          </a:p>
        </p:txBody>
      </p:sp>
      <p:sp>
        <p:nvSpPr>
          <p:cNvPr id="3" name="Rechteck: abgerundete Ecken 2">
            <a:extLst>
              <a:ext uri="{FF2B5EF4-FFF2-40B4-BE49-F238E27FC236}">
                <a16:creationId xmlns:a16="http://schemas.microsoft.com/office/drawing/2014/main" id="{589D09FF-BD41-D59F-33A7-232F75556FDB}"/>
              </a:ext>
            </a:extLst>
          </p:cNvPr>
          <p:cNvSpPr/>
          <p:nvPr/>
        </p:nvSpPr>
        <p:spPr>
          <a:xfrm>
            <a:off x="728605" y="1727200"/>
            <a:ext cx="1853395" cy="4114800"/>
          </a:xfrm>
          <a:prstGeom prst="roundRect">
            <a:avLst/>
          </a:prstGeom>
          <a:ln>
            <a:solidFill>
              <a:schemeClr val="accent1"/>
            </a:solidFill>
          </a:ln>
        </p:spPr>
        <p:style>
          <a:lnRef idx="2">
            <a:schemeClr val="accent1">
              <a:shade val="15000"/>
            </a:schemeClr>
          </a:lnRef>
          <a:fillRef idx="1001">
            <a:schemeClr val="l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D17BD7E3-192A-6FBE-AA2E-1F297C75B864}"/>
              </a:ext>
            </a:extLst>
          </p:cNvPr>
          <p:cNvSpPr>
            <a:spLocks noGrp="1"/>
          </p:cNvSpPr>
          <p:nvPr>
            <p:ph type="title"/>
          </p:nvPr>
        </p:nvSpPr>
        <p:spPr/>
        <p:txBody>
          <a:bodyPr/>
          <a:lstStyle/>
          <a:p>
            <a:r>
              <a:rPr lang="de-DE" dirty="0"/>
              <a:t>Goals </a:t>
            </a:r>
            <a:r>
              <a:rPr lang="de-DE" dirty="0" err="1"/>
              <a:t>of</a:t>
            </a:r>
            <a:r>
              <a:rPr lang="de-DE" dirty="0"/>
              <a:t> </a:t>
            </a:r>
            <a:r>
              <a:rPr lang="de-DE" dirty="0" err="1"/>
              <a:t>funding</a:t>
            </a:r>
            <a:r>
              <a:rPr lang="de-DE" dirty="0"/>
              <a:t> NFDI</a:t>
            </a:r>
          </a:p>
        </p:txBody>
      </p:sp>
      <p:pic>
        <p:nvPicPr>
          <p:cNvPr id="9" name="Inhaltsplatzhalter 8" descr="Soziales Netzwerk">
            <a:extLst>
              <a:ext uri="{FF2B5EF4-FFF2-40B4-BE49-F238E27FC236}">
                <a16:creationId xmlns:a16="http://schemas.microsoft.com/office/drawing/2014/main" id="{99886F51-1065-A0C3-6E78-98617FD95B6B}"/>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8719" y="2564048"/>
            <a:ext cx="1323716" cy="1323716"/>
          </a:xfrm>
        </p:spPr>
      </p:pic>
      <p:sp>
        <p:nvSpPr>
          <p:cNvPr id="6" name="Foliennummernplatzhalter 5">
            <a:extLst>
              <a:ext uri="{FF2B5EF4-FFF2-40B4-BE49-F238E27FC236}">
                <a16:creationId xmlns:a16="http://schemas.microsoft.com/office/drawing/2014/main" id="{1CE30875-CDF2-F8FB-027F-665357576024}"/>
              </a:ext>
            </a:extLst>
          </p:cNvPr>
          <p:cNvSpPr>
            <a:spLocks noGrp="1"/>
          </p:cNvSpPr>
          <p:nvPr>
            <p:ph type="sldNum" sz="quarter" idx="12"/>
          </p:nvPr>
        </p:nvSpPr>
        <p:spPr/>
        <p:txBody>
          <a:bodyPr/>
          <a:lstStyle/>
          <a:p>
            <a:fld id="{59D4D77F-9D33-46B7-B0E6-0F7E01ACA44C}" type="slidenum">
              <a:rPr lang="de-DE" smtClean="0"/>
              <a:t>27</a:t>
            </a:fld>
            <a:endParaRPr lang="de-DE" dirty="0"/>
          </a:p>
        </p:txBody>
      </p:sp>
      <p:sp>
        <p:nvSpPr>
          <p:cNvPr id="7" name="Textplatzhalter 6">
            <a:extLst>
              <a:ext uri="{FF2B5EF4-FFF2-40B4-BE49-F238E27FC236}">
                <a16:creationId xmlns:a16="http://schemas.microsoft.com/office/drawing/2014/main" id="{BC522AAC-F1A6-1840-D2E5-7CB76791E198}"/>
              </a:ext>
            </a:extLst>
          </p:cNvPr>
          <p:cNvSpPr>
            <a:spLocks noGrp="1"/>
          </p:cNvSpPr>
          <p:nvPr>
            <p:ph type="body" sz="quarter" idx="14"/>
          </p:nvPr>
        </p:nvSpPr>
        <p:spPr/>
        <p:txBody>
          <a:bodyPr/>
          <a:lstStyle/>
          <a:p>
            <a:r>
              <a:rPr lang="de-DE" dirty="0" err="1"/>
              <a:t>according</a:t>
            </a:r>
            <a:r>
              <a:rPr lang="de-DE" dirty="0"/>
              <a:t> </a:t>
            </a:r>
            <a:r>
              <a:rPr lang="de-DE" dirty="0" err="1"/>
              <a:t>to</a:t>
            </a:r>
            <a:r>
              <a:rPr lang="de-DE" dirty="0"/>
              <a:t> </a:t>
            </a:r>
            <a:r>
              <a:rPr lang="de-DE" dirty="0" err="1"/>
              <a:t>the</a:t>
            </a:r>
            <a:r>
              <a:rPr lang="de-DE" dirty="0"/>
              <a:t> </a:t>
            </a:r>
            <a:r>
              <a:rPr lang="de-DE" dirty="0" err="1"/>
              <a:t>agreement</a:t>
            </a:r>
            <a:r>
              <a:rPr lang="de-DE" dirty="0"/>
              <a:t> </a:t>
            </a:r>
            <a:r>
              <a:rPr lang="de-DE" dirty="0" err="1"/>
              <a:t>between</a:t>
            </a:r>
            <a:r>
              <a:rPr lang="de-DE" dirty="0"/>
              <a:t> German Federal Government and German States (2018)</a:t>
            </a:r>
          </a:p>
        </p:txBody>
      </p:sp>
      <p:pic>
        <p:nvPicPr>
          <p:cNvPr id="13" name="Grafik 12" descr="Workflow">
            <a:extLst>
              <a:ext uri="{FF2B5EF4-FFF2-40B4-BE49-F238E27FC236}">
                <a16:creationId xmlns:a16="http://schemas.microsoft.com/office/drawing/2014/main" id="{9F286979-4A2B-528A-6860-60364DCAFB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6972" y="2615440"/>
            <a:ext cx="1323715" cy="1323715"/>
          </a:xfrm>
          <a:prstGeom prst="rect">
            <a:avLst/>
          </a:prstGeom>
        </p:spPr>
      </p:pic>
      <p:pic>
        <p:nvPicPr>
          <p:cNvPr id="15" name="Grafik 14" descr="Recherche">
            <a:extLst>
              <a:ext uri="{FF2B5EF4-FFF2-40B4-BE49-F238E27FC236}">
                <a16:creationId xmlns:a16="http://schemas.microsoft.com/office/drawing/2014/main" id="{87617D43-40F0-1D6C-442E-B7D1F9509B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03226" y="2683672"/>
            <a:ext cx="1192275" cy="1192275"/>
          </a:xfrm>
          <a:prstGeom prst="rect">
            <a:avLst/>
          </a:prstGeom>
        </p:spPr>
      </p:pic>
      <p:pic>
        <p:nvPicPr>
          <p:cNvPr id="17" name="Grafik 16" descr="Globus">
            <a:extLst>
              <a:ext uri="{FF2B5EF4-FFF2-40B4-BE49-F238E27FC236}">
                <a16:creationId xmlns:a16="http://schemas.microsoft.com/office/drawing/2014/main" id="{7DCE847D-F97E-7C42-FA6A-2F9F84492B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47824" y="2732709"/>
            <a:ext cx="1143238" cy="1143238"/>
          </a:xfrm>
          <a:prstGeom prst="rect">
            <a:avLst/>
          </a:prstGeom>
        </p:spPr>
      </p:pic>
      <p:pic>
        <p:nvPicPr>
          <p:cNvPr id="25" name="Grafik 24" descr="Haus">
            <a:extLst>
              <a:ext uri="{FF2B5EF4-FFF2-40B4-BE49-F238E27FC236}">
                <a16:creationId xmlns:a16="http://schemas.microsoft.com/office/drawing/2014/main" id="{0B3512CA-0CAC-DC97-1DC0-4FF925A596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12728" y="2657112"/>
            <a:ext cx="1297980" cy="1297980"/>
          </a:xfrm>
          <a:prstGeom prst="rect">
            <a:avLst/>
          </a:prstGeom>
        </p:spPr>
      </p:pic>
      <p:sp>
        <p:nvSpPr>
          <p:cNvPr id="26" name="Textfeld 25">
            <a:extLst>
              <a:ext uri="{FF2B5EF4-FFF2-40B4-BE49-F238E27FC236}">
                <a16:creationId xmlns:a16="http://schemas.microsoft.com/office/drawing/2014/main" id="{7A1AAACA-1178-3D19-1042-BB40A51B5BFC}"/>
              </a:ext>
            </a:extLst>
          </p:cNvPr>
          <p:cNvSpPr txBox="1"/>
          <p:nvPr/>
        </p:nvSpPr>
        <p:spPr>
          <a:xfrm>
            <a:off x="788749" y="1957574"/>
            <a:ext cx="1683657" cy="400110"/>
          </a:xfrm>
          <a:prstGeom prst="rect">
            <a:avLst/>
          </a:prstGeom>
          <a:noFill/>
        </p:spPr>
        <p:txBody>
          <a:bodyPr wrap="square" rtlCol="0">
            <a:spAutoFit/>
          </a:bodyPr>
          <a:lstStyle/>
          <a:p>
            <a:pPr algn="ctr"/>
            <a:r>
              <a:rPr lang="de-DE" sz="2000" dirty="0"/>
              <a:t>Building </a:t>
            </a:r>
            <a:r>
              <a:rPr lang="de-DE" sz="2000" dirty="0" err="1"/>
              <a:t>up</a:t>
            </a:r>
            <a:endParaRPr lang="de-DE" sz="2000" dirty="0"/>
          </a:p>
        </p:txBody>
      </p:sp>
      <p:sp>
        <p:nvSpPr>
          <p:cNvPr id="27" name="Textfeld 26">
            <a:extLst>
              <a:ext uri="{FF2B5EF4-FFF2-40B4-BE49-F238E27FC236}">
                <a16:creationId xmlns:a16="http://schemas.microsoft.com/office/drawing/2014/main" id="{AD131E12-E148-D8BA-BF91-C2CEF01F5B6C}"/>
              </a:ext>
            </a:extLst>
          </p:cNvPr>
          <p:cNvSpPr txBox="1"/>
          <p:nvPr/>
        </p:nvSpPr>
        <p:spPr>
          <a:xfrm>
            <a:off x="2992925" y="1957574"/>
            <a:ext cx="1878010" cy="400110"/>
          </a:xfrm>
          <a:prstGeom prst="rect">
            <a:avLst/>
          </a:prstGeom>
          <a:noFill/>
        </p:spPr>
        <p:txBody>
          <a:bodyPr wrap="square" rtlCol="0">
            <a:spAutoFit/>
          </a:bodyPr>
          <a:lstStyle/>
          <a:p>
            <a:pPr algn="ctr"/>
            <a:r>
              <a:rPr lang="de-DE" sz="2000" dirty="0" err="1"/>
              <a:t>Establishing</a:t>
            </a:r>
            <a:endParaRPr lang="de-DE" sz="2000" dirty="0"/>
          </a:p>
        </p:txBody>
      </p:sp>
      <p:sp>
        <p:nvSpPr>
          <p:cNvPr id="28" name="Textfeld 27">
            <a:extLst>
              <a:ext uri="{FF2B5EF4-FFF2-40B4-BE49-F238E27FC236}">
                <a16:creationId xmlns:a16="http://schemas.microsoft.com/office/drawing/2014/main" id="{02C24D27-47DC-389E-803E-5429ABA38320}"/>
              </a:ext>
            </a:extLst>
          </p:cNvPr>
          <p:cNvSpPr txBox="1"/>
          <p:nvPr/>
        </p:nvSpPr>
        <p:spPr>
          <a:xfrm>
            <a:off x="5436616" y="1930264"/>
            <a:ext cx="1683657" cy="400110"/>
          </a:xfrm>
          <a:prstGeom prst="rect">
            <a:avLst/>
          </a:prstGeom>
          <a:noFill/>
        </p:spPr>
        <p:txBody>
          <a:bodyPr wrap="square" rtlCol="0">
            <a:spAutoFit/>
          </a:bodyPr>
          <a:lstStyle/>
          <a:p>
            <a:pPr algn="ctr"/>
            <a:r>
              <a:rPr lang="de-DE" sz="2000" dirty="0" err="1"/>
              <a:t>Developing</a:t>
            </a:r>
            <a:endParaRPr lang="de-DE" sz="2000" dirty="0"/>
          </a:p>
        </p:txBody>
      </p:sp>
      <p:sp>
        <p:nvSpPr>
          <p:cNvPr id="29" name="Textfeld 28">
            <a:extLst>
              <a:ext uri="{FF2B5EF4-FFF2-40B4-BE49-F238E27FC236}">
                <a16:creationId xmlns:a16="http://schemas.microsoft.com/office/drawing/2014/main" id="{9148C021-A78D-036E-CA55-97B52910BE00}"/>
              </a:ext>
            </a:extLst>
          </p:cNvPr>
          <p:cNvSpPr txBox="1"/>
          <p:nvPr/>
        </p:nvSpPr>
        <p:spPr>
          <a:xfrm>
            <a:off x="7656346" y="1922328"/>
            <a:ext cx="1683657" cy="400110"/>
          </a:xfrm>
          <a:prstGeom prst="rect">
            <a:avLst/>
          </a:prstGeom>
          <a:noFill/>
        </p:spPr>
        <p:txBody>
          <a:bodyPr wrap="square" rtlCol="0">
            <a:spAutoFit/>
          </a:bodyPr>
          <a:lstStyle/>
          <a:p>
            <a:pPr algn="ctr"/>
            <a:r>
              <a:rPr lang="de-DE" sz="2000" dirty="0" err="1"/>
              <a:t>Connecting</a:t>
            </a:r>
            <a:endParaRPr lang="de-DE" sz="2000" dirty="0"/>
          </a:p>
        </p:txBody>
      </p:sp>
      <p:sp>
        <p:nvSpPr>
          <p:cNvPr id="30" name="Textfeld 29">
            <a:extLst>
              <a:ext uri="{FF2B5EF4-FFF2-40B4-BE49-F238E27FC236}">
                <a16:creationId xmlns:a16="http://schemas.microsoft.com/office/drawing/2014/main" id="{2AE31135-1DDF-80A6-13C7-190A9FE8025B}"/>
              </a:ext>
            </a:extLst>
          </p:cNvPr>
          <p:cNvSpPr txBox="1"/>
          <p:nvPr/>
        </p:nvSpPr>
        <p:spPr>
          <a:xfrm>
            <a:off x="9828335" y="1940515"/>
            <a:ext cx="1683657" cy="707886"/>
          </a:xfrm>
          <a:prstGeom prst="rect">
            <a:avLst/>
          </a:prstGeom>
          <a:noFill/>
        </p:spPr>
        <p:txBody>
          <a:bodyPr wrap="square" rtlCol="0">
            <a:spAutoFit/>
          </a:bodyPr>
          <a:lstStyle/>
          <a:p>
            <a:pPr algn="ctr"/>
            <a:r>
              <a:rPr lang="de-DE" sz="2000" dirty="0" err="1"/>
              <a:t>Strengthen-ing</a:t>
            </a:r>
            <a:endParaRPr lang="de-DE" sz="2000" dirty="0"/>
          </a:p>
        </p:txBody>
      </p:sp>
      <p:sp>
        <p:nvSpPr>
          <p:cNvPr id="31" name="Textfeld 30">
            <a:extLst>
              <a:ext uri="{FF2B5EF4-FFF2-40B4-BE49-F238E27FC236}">
                <a16:creationId xmlns:a16="http://schemas.microsoft.com/office/drawing/2014/main" id="{012F7008-6BEC-7E0A-9079-42652ABD69D0}"/>
              </a:ext>
            </a:extLst>
          </p:cNvPr>
          <p:cNvSpPr txBox="1"/>
          <p:nvPr/>
        </p:nvSpPr>
        <p:spPr>
          <a:xfrm>
            <a:off x="728605" y="4180239"/>
            <a:ext cx="1743801" cy="1323439"/>
          </a:xfrm>
          <a:prstGeom prst="rect">
            <a:avLst/>
          </a:prstGeom>
          <a:noFill/>
        </p:spPr>
        <p:txBody>
          <a:bodyPr wrap="square" rtlCol="0">
            <a:spAutoFit/>
          </a:bodyPr>
          <a:lstStyle/>
          <a:p>
            <a:pPr algn="ctr"/>
            <a:r>
              <a:rPr lang="de-DE" sz="1600" dirty="0"/>
              <a:t>a </a:t>
            </a:r>
            <a:r>
              <a:rPr lang="de-DE" sz="1600" dirty="0" err="1"/>
              <a:t>networked</a:t>
            </a:r>
            <a:r>
              <a:rPr lang="de-DE" sz="1600" dirty="0"/>
              <a:t> </a:t>
            </a:r>
            <a:r>
              <a:rPr lang="de-DE" sz="1600" dirty="0" err="1"/>
              <a:t>information</a:t>
            </a:r>
            <a:r>
              <a:rPr lang="de-DE" sz="1600" dirty="0"/>
              <a:t> </a:t>
            </a:r>
            <a:r>
              <a:rPr lang="de-DE" sz="1600" dirty="0" err="1"/>
              <a:t>infrastructure</a:t>
            </a:r>
            <a:r>
              <a:rPr lang="de-DE" sz="1600" dirty="0"/>
              <a:t> &amp; </a:t>
            </a:r>
            <a:r>
              <a:rPr lang="de-DE" sz="1600" dirty="0" err="1"/>
              <a:t>research</a:t>
            </a:r>
            <a:r>
              <a:rPr lang="de-DE" sz="1600" dirty="0"/>
              <a:t> </a:t>
            </a:r>
            <a:r>
              <a:rPr lang="de-DE" sz="1600" dirty="0" err="1"/>
              <a:t>data</a:t>
            </a:r>
            <a:r>
              <a:rPr lang="de-DE" sz="1600" dirty="0"/>
              <a:t> </a:t>
            </a:r>
            <a:r>
              <a:rPr lang="de-DE" sz="1600" dirty="0" err="1"/>
              <a:t>management</a:t>
            </a:r>
            <a:endParaRPr lang="de-DE" sz="1600" dirty="0"/>
          </a:p>
        </p:txBody>
      </p:sp>
      <p:sp>
        <p:nvSpPr>
          <p:cNvPr id="32" name="Textfeld 31">
            <a:extLst>
              <a:ext uri="{FF2B5EF4-FFF2-40B4-BE49-F238E27FC236}">
                <a16:creationId xmlns:a16="http://schemas.microsoft.com/office/drawing/2014/main" id="{1093F0C5-3A8B-0154-DD72-7C6F5C0F70B2}"/>
              </a:ext>
            </a:extLst>
          </p:cNvPr>
          <p:cNvSpPr txBox="1"/>
          <p:nvPr/>
        </p:nvSpPr>
        <p:spPr>
          <a:xfrm>
            <a:off x="3019320" y="4262936"/>
            <a:ext cx="1878010" cy="1077218"/>
          </a:xfrm>
          <a:prstGeom prst="rect">
            <a:avLst/>
          </a:prstGeom>
          <a:noFill/>
        </p:spPr>
        <p:txBody>
          <a:bodyPr wrap="square" rtlCol="0">
            <a:spAutoFit/>
          </a:bodyPr>
          <a:lstStyle/>
          <a:p>
            <a:pPr algn="ctr"/>
            <a:r>
              <a:rPr lang="de-DE" sz="1600" dirty="0" err="1"/>
              <a:t>standardized</a:t>
            </a:r>
            <a:r>
              <a:rPr lang="de-DE" sz="1600" dirty="0"/>
              <a:t> </a:t>
            </a:r>
            <a:r>
              <a:rPr lang="de-DE" sz="1600" dirty="0" err="1"/>
              <a:t>processes</a:t>
            </a:r>
            <a:r>
              <a:rPr lang="de-DE" sz="1600" dirty="0"/>
              <a:t> </a:t>
            </a:r>
            <a:r>
              <a:rPr lang="de-DE" sz="1600" dirty="0" err="1"/>
              <a:t>for</a:t>
            </a:r>
            <a:r>
              <a:rPr lang="de-DE" sz="1600" dirty="0"/>
              <a:t> </a:t>
            </a:r>
            <a:r>
              <a:rPr lang="de-DE" sz="1600" dirty="0" err="1"/>
              <a:t>research</a:t>
            </a:r>
            <a:r>
              <a:rPr lang="de-DE" sz="1600" dirty="0"/>
              <a:t> </a:t>
            </a:r>
            <a:r>
              <a:rPr lang="de-DE" sz="1600" dirty="0" err="1"/>
              <a:t>data</a:t>
            </a:r>
            <a:r>
              <a:rPr lang="de-DE" sz="1600" dirty="0"/>
              <a:t> </a:t>
            </a:r>
            <a:r>
              <a:rPr lang="de-DE" sz="1600" dirty="0" err="1"/>
              <a:t>management</a:t>
            </a:r>
            <a:endParaRPr lang="de-DE" sz="1600" dirty="0"/>
          </a:p>
        </p:txBody>
      </p:sp>
      <p:sp>
        <p:nvSpPr>
          <p:cNvPr id="33" name="Textfeld 32">
            <a:extLst>
              <a:ext uri="{FF2B5EF4-FFF2-40B4-BE49-F238E27FC236}">
                <a16:creationId xmlns:a16="http://schemas.microsoft.com/office/drawing/2014/main" id="{21EF14AC-F658-A85F-EF5A-0E86FDCD42D6}"/>
              </a:ext>
            </a:extLst>
          </p:cNvPr>
          <p:cNvSpPr txBox="1"/>
          <p:nvPr/>
        </p:nvSpPr>
        <p:spPr>
          <a:xfrm>
            <a:off x="5419890" y="4258636"/>
            <a:ext cx="1683657" cy="1323439"/>
          </a:xfrm>
          <a:prstGeom prst="rect">
            <a:avLst/>
          </a:prstGeom>
          <a:noFill/>
        </p:spPr>
        <p:txBody>
          <a:bodyPr wrap="square" rtlCol="0">
            <a:spAutoFit/>
          </a:bodyPr>
          <a:lstStyle/>
          <a:p>
            <a:pPr algn="ctr"/>
            <a:r>
              <a:rPr lang="de-DE" sz="1600" dirty="0"/>
              <a:t>a </a:t>
            </a:r>
            <a:r>
              <a:rPr lang="de-DE" sz="1600" dirty="0" err="1"/>
              <a:t>sustainable</a:t>
            </a:r>
            <a:r>
              <a:rPr lang="de-DE" sz="1600" dirty="0"/>
              <a:t> </a:t>
            </a:r>
            <a:r>
              <a:rPr lang="de-DE" sz="1600" dirty="0" err="1"/>
              <a:t>portfolio</a:t>
            </a:r>
            <a:r>
              <a:rPr lang="de-DE" sz="1600" dirty="0"/>
              <a:t> </a:t>
            </a:r>
            <a:r>
              <a:rPr lang="de-DE" sz="1600" dirty="0" err="1"/>
              <a:t>of</a:t>
            </a:r>
            <a:r>
              <a:rPr lang="de-DE" sz="1600" dirty="0"/>
              <a:t> </a:t>
            </a:r>
            <a:r>
              <a:rPr lang="de-DE" sz="1600" dirty="0" err="1"/>
              <a:t>services</a:t>
            </a:r>
            <a:r>
              <a:rPr lang="de-DE" sz="1600" dirty="0"/>
              <a:t> and </a:t>
            </a:r>
            <a:r>
              <a:rPr lang="de-DE" sz="1600" dirty="0" err="1"/>
              <a:t>meta</a:t>
            </a:r>
            <a:r>
              <a:rPr lang="de-DE" sz="1600" dirty="0"/>
              <a:t> </a:t>
            </a:r>
            <a:r>
              <a:rPr lang="de-DE" sz="1600" dirty="0" err="1"/>
              <a:t>data</a:t>
            </a:r>
            <a:r>
              <a:rPr lang="de-DE" sz="1600" dirty="0"/>
              <a:t> </a:t>
            </a:r>
            <a:r>
              <a:rPr lang="de-DE" sz="1600" dirty="0" err="1"/>
              <a:t>standards</a:t>
            </a:r>
            <a:endParaRPr lang="de-DE" sz="1600" dirty="0"/>
          </a:p>
        </p:txBody>
      </p:sp>
      <p:sp>
        <p:nvSpPr>
          <p:cNvPr id="34" name="Textfeld 33">
            <a:extLst>
              <a:ext uri="{FF2B5EF4-FFF2-40B4-BE49-F238E27FC236}">
                <a16:creationId xmlns:a16="http://schemas.microsoft.com/office/drawing/2014/main" id="{255B1536-128F-90D1-B4A1-9AF68F2D5699}"/>
              </a:ext>
            </a:extLst>
          </p:cNvPr>
          <p:cNvSpPr txBox="1"/>
          <p:nvPr/>
        </p:nvSpPr>
        <p:spPr>
          <a:xfrm>
            <a:off x="7530215" y="4249382"/>
            <a:ext cx="1785577" cy="830997"/>
          </a:xfrm>
          <a:prstGeom prst="rect">
            <a:avLst/>
          </a:prstGeom>
          <a:noFill/>
        </p:spPr>
        <p:txBody>
          <a:bodyPr wrap="square" rtlCol="0">
            <a:spAutoFit/>
          </a:bodyPr>
          <a:lstStyle/>
          <a:p>
            <a:pPr algn="ctr"/>
            <a:r>
              <a:rPr lang="de-DE" sz="1600" dirty="0" err="1"/>
              <a:t>with</a:t>
            </a:r>
            <a:r>
              <a:rPr lang="de-DE" sz="1600" dirty="0"/>
              <a:t> European </a:t>
            </a:r>
            <a:r>
              <a:rPr lang="de-DE" sz="1600" dirty="0" err="1"/>
              <a:t>platforms</a:t>
            </a:r>
            <a:r>
              <a:rPr lang="de-DE" sz="1600" dirty="0"/>
              <a:t> (in </a:t>
            </a:r>
            <a:r>
              <a:rPr lang="de-DE" sz="1600" dirty="0" err="1"/>
              <a:t>particular</a:t>
            </a:r>
            <a:r>
              <a:rPr lang="de-DE" sz="1600" dirty="0"/>
              <a:t> EOSC)</a:t>
            </a:r>
          </a:p>
        </p:txBody>
      </p:sp>
      <p:sp>
        <p:nvSpPr>
          <p:cNvPr id="35" name="Textfeld 34">
            <a:extLst>
              <a:ext uri="{FF2B5EF4-FFF2-40B4-BE49-F238E27FC236}">
                <a16:creationId xmlns:a16="http://schemas.microsoft.com/office/drawing/2014/main" id="{B4AA5A98-6792-AA81-B23F-9953914A164D}"/>
              </a:ext>
            </a:extLst>
          </p:cNvPr>
          <p:cNvSpPr txBox="1"/>
          <p:nvPr/>
        </p:nvSpPr>
        <p:spPr>
          <a:xfrm>
            <a:off x="9772666" y="4249382"/>
            <a:ext cx="1853396" cy="1569660"/>
          </a:xfrm>
          <a:prstGeom prst="rect">
            <a:avLst/>
          </a:prstGeom>
          <a:noFill/>
        </p:spPr>
        <p:txBody>
          <a:bodyPr wrap="square" rtlCol="0">
            <a:spAutoFit/>
          </a:bodyPr>
          <a:lstStyle/>
          <a:p>
            <a:pPr algn="ctr"/>
            <a:r>
              <a:rPr lang="de-DE" sz="1600" dirty="0" err="1"/>
              <a:t>the</a:t>
            </a:r>
            <a:r>
              <a:rPr lang="de-DE" sz="1600" dirty="0"/>
              <a:t> subsequent </a:t>
            </a:r>
            <a:r>
              <a:rPr lang="de-DE" sz="1600" dirty="0" err="1"/>
              <a:t>use</a:t>
            </a:r>
            <a:r>
              <a:rPr lang="de-DE" sz="1600" dirty="0"/>
              <a:t> </a:t>
            </a:r>
            <a:r>
              <a:rPr lang="de-DE" sz="1600" dirty="0" err="1"/>
              <a:t>of</a:t>
            </a:r>
            <a:r>
              <a:rPr lang="de-DE" sz="1600" dirty="0"/>
              <a:t> </a:t>
            </a:r>
            <a:r>
              <a:rPr lang="de-DE" sz="1600" dirty="0" err="1"/>
              <a:t>existing</a:t>
            </a:r>
            <a:r>
              <a:rPr lang="de-DE" sz="1600" dirty="0"/>
              <a:t> </a:t>
            </a:r>
            <a:r>
              <a:rPr lang="de-DE" sz="1600" dirty="0" err="1"/>
              <a:t>data</a:t>
            </a:r>
            <a:r>
              <a:rPr lang="de-DE" sz="1600" dirty="0"/>
              <a:t> &amp; </a:t>
            </a:r>
          </a:p>
          <a:p>
            <a:pPr algn="ctr"/>
            <a:r>
              <a:rPr lang="de-DE" sz="1600" dirty="0" err="1"/>
              <a:t>the</a:t>
            </a:r>
            <a:r>
              <a:rPr lang="de-DE" sz="1600" dirty="0"/>
              <a:t> </a:t>
            </a:r>
            <a:r>
              <a:rPr lang="de-DE" sz="1600" dirty="0" err="1"/>
              <a:t>integrity</a:t>
            </a:r>
            <a:r>
              <a:rPr lang="de-DE" sz="1600" dirty="0"/>
              <a:t>, </a:t>
            </a:r>
            <a:r>
              <a:rPr lang="de-DE" sz="1600" dirty="0" err="1"/>
              <a:t>quality</a:t>
            </a:r>
            <a:r>
              <a:rPr lang="de-DE" sz="1600" dirty="0"/>
              <a:t> and </a:t>
            </a:r>
            <a:r>
              <a:rPr lang="de-DE" sz="1600" dirty="0" err="1"/>
              <a:t>protection</a:t>
            </a:r>
            <a:r>
              <a:rPr lang="de-DE" sz="1600" dirty="0"/>
              <a:t> </a:t>
            </a:r>
            <a:r>
              <a:rPr lang="de-DE" sz="1600" dirty="0" err="1"/>
              <a:t>of</a:t>
            </a:r>
            <a:r>
              <a:rPr lang="de-DE" sz="1600" dirty="0"/>
              <a:t> </a:t>
            </a:r>
            <a:r>
              <a:rPr lang="de-DE" sz="1600" dirty="0" err="1"/>
              <a:t>data</a:t>
            </a:r>
            <a:endParaRPr lang="de-DE" sz="1600" dirty="0"/>
          </a:p>
        </p:txBody>
      </p:sp>
      <p:sp>
        <p:nvSpPr>
          <p:cNvPr id="4" name="Fußzeilenplatzhalter 3">
            <a:extLst>
              <a:ext uri="{FF2B5EF4-FFF2-40B4-BE49-F238E27FC236}">
                <a16:creationId xmlns:a16="http://schemas.microsoft.com/office/drawing/2014/main" id="{054AF546-F82D-6A5F-CBD2-14BD80F6E595}"/>
              </a:ext>
            </a:extLst>
          </p:cNvPr>
          <p:cNvSpPr>
            <a:spLocks noGrp="1"/>
          </p:cNvSpPr>
          <p:nvPr>
            <p:ph type="ftr" sz="quarter" idx="11"/>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1577085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5E1F8-A5F1-409E-B7DF-7A60B2269D4E}"/>
              </a:ext>
            </a:extLst>
          </p:cNvPr>
          <p:cNvSpPr>
            <a:spLocks noGrp="1"/>
          </p:cNvSpPr>
          <p:nvPr>
            <p:ph type="title"/>
          </p:nvPr>
        </p:nvSpPr>
        <p:spPr/>
        <p:txBody>
          <a:bodyPr/>
          <a:lstStyle/>
          <a:p>
            <a:r>
              <a:rPr lang="de-DE" dirty="0" err="1"/>
              <a:t>Foundation</a:t>
            </a:r>
            <a:r>
              <a:rPr lang="de-DE" dirty="0"/>
              <a:t> </a:t>
            </a:r>
            <a:r>
              <a:rPr lang="de-DE" dirty="0" err="1"/>
              <a:t>of</a:t>
            </a:r>
            <a:r>
              <a:rPr lang="de-DE" dirty="0"/>
              <a:t> NFDI </a:t>
            </a:r>
            <a:r>
              <a:rPr lang="de-DE" dirty="0" err="1"/>
              <a:t>Association</a:t>
            </a:r>
            <a:endParaRPr lang="de-DE" dirty="0"/>
          </a:p>
        </p:txBody>
      </p:sp>
      <p:sp>
        <p:nvSpPr>
          <p:cNvPr id="7" name="Textplatzhalter 6">
            <a:extLst>
              <a:ext uri="{FF2B5EF4-FFF2-40B4-BE49-F238E27FC236}">
                <a16:creationId xmlns:a16="http://schemas.microsoft.com/office/drawing/2014/main" id="{E18B2A9D-97D7-484C-84BE-D3468DE1E2C1}"/>
              </a:ext>
            </a:extLst>
          </p:cNvPr>
          <p:cNvSpPr>
            <a:spLocks noGrp="1"/>
          </p:cNvSpPr>
          <p:nvPr>
            <p:ph type="body" sz="quarter" idx="14"/>
          </p:nvPr>
        </p:nvSpPr>
        <p:spPr/>
        <p:txBody>
          <a:bodyPr/>
          <a:lstStyle/>
          <a:p>
            <a:r>
              <a:rPr lang="de-DE" dirty="0"/>
              <a:t>in Hannover (2020)</a:t>
            </a:r>
          </a:p>
        </p:txBody>
      </p:sp>
      <p:sp>
        <p:nvSpPr>
          <p:cNvPr id="3" name="Textfeld 2">
            <a:extLst>
              <a:ext uri="{FF2B5EF4-FFF2-40B4-BE49-F238E27FC236}">
                <a16:creationId xmlns:a16="http://schemas.microsoft.com/office/drawing/2014/main" id="{3AB3FB2C-A3D6-D04E-89D7-6852A3164A03}"/>
              </a:ext>
            </a:extLst>
          </p:cNvPr>
          <p:cNvSpPr txBox="1"/>
          <p:nvPr/>
        </p:nvSpPr>
        <p:spPr>
          <a:xfrm>
            <a:off x="3227762" y="5633985"/>
            <a:ext cx="5399235" cy="276999"/>
          </a:xfrm>
          <a:prstGeom prst="rect">
            <a:avLst/>
          </a:prstGeom>
          <a:noFill/>
        </p:spPr>
        <p:txBody>
          <a:bodyPr wrap="none" rtlCol="0">
            <a:spAutoFit/>
          </a:bodyPr>
          <a:lstStyle/>
          <a:p>
            <a:r>
              <a:rPr lang="de-DE" sz="1200" dirty="0" err="1"/>
              <a:t>Founding</a:t>
            </a:r>
            <a:r>
              <a:rPr lang="de-DE" sz="1200" dirty="0"/>
              <a:t> </a:t>
            </a:r>
            <a:r>
              <a:rPr lang="de-DE" sz="1200" dirty="0" err="1"/>
              <a:t>assembly</a:t>
            </a:r>
            <a:r>
              <a:rPr lang="de-DE" sz="1200" dirty="0"/>
              <a:t> on </a:t>
            </a:r>
            <a:r>
              <a:rPr lang="de-DE" sz="1200" dirty="0" err="1"/>
              <a:t>October</a:t>
            </a:r>
            <a:r>
              <a:rPr lang="de-DE" sz="1200" dirty="0"/>
              <a:t> 12th, 2020, in Hannover (Source: NFDI </a:t>
            </a:r>
            <a:r>
              <a:rPr lang="de-DE" sz="1200" dirty="0" err="1"/>
              <a:t>Assoc</a:t>
            </a:r>
            <a:r>
              <a:rPr lang="de-DE" sz="1200" dirty="0"/>
              <a:t>.)</a:t>
            </a:r>
          </a:p>
        </p:txBody>
      </p:sp>
      <p:pic>
        <p:nvPicPr>
          <p:cNvPr id="11" name="Inhaltsplatzhalter 8">
            <a:extLst>
              <a:ext uri="{FF2B5EF4-FFF2-40B4-BE49-F238E27FC236}">
                <a16:creationId xmlns:a16="http://schemas.microsoft.com/office/drawing/2014/main" id="{2BBB036B-4BE0-947B-EE3C-060E8F62B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7402" y="1930682"/>
            <a:ext cx="7759549" cy="3614976"/>
          </a:xfrm>
          <a:prstGeom prst="rect">
            <a:avLst/>
          </a:prstGeom>
          <a:effectLst>
            <a:outerShdw blurRad="50800" dist="38100" dir="2700000" algn="tl" rotWithShape="0">
              <a:prstClr val="black">
                <a:alpha val="40000"/>
              </a:prstClr>
            </a:outerShdw>
          </a:effectLst>
        </p:spPr>
      </p:pic>
      <p:sp>
        <p:nvSpPr>
          <p:cNvPr id="10" name="Foliennummernplatzhalter 9">
            <a:extLst>
              <a:ext uri="{FF2B5EF4-FFF2-40B4-BE49-F238E27FC236}">
                <a16:creationId xmlns:a16="http://schemas.microsoft.com/office/drawing/2014/main" id="{C3B125D1-962D-114D-C63F-7C381C2E695B}"/>
              </a:ext>
            </a:extLst>
          </p:cNvPr>
          <p:cNvSpPr>
            <a:spLocks noGrp="1"/>
          </p:cNvSpPr>
          <p:nvPr>
            <p:ph type="sldNum" sz="quarter" idx="12"/>
          </p:nvPr>
        </p:nvSpPr>
        <p:spPr/>
        <p:txBody>
          <a:bodyPr/>
          <a:lstStyle/>
          <a:p>
            <a:fld id="{59D4D77F-9D33-46B7-B0E6-0F7E01ACA44C}" type="slidenum">
              <a:rPr lang="de-DE" smtClean="0"/>
              <a:t>28</a:t>
            </a:fld>
            <a:endParaRPr lang="de-DE"/>
          </a:p>
        </p:txBody>
      </p:sp>
      <p:sp>
        <p:nvSpPr>
          <p:cNvPr id="4" name="Fußzeilenplatzhalter 3">
            <a:extLst>
              <a:ext uri="{FF2B5EF4-FFF2-40B4-BE49-F238E27FC236}">
                <a16:creationId xmlns:a16="http://schemas.microsoft.com/office/drawing/2014/main" id="{87D6BF58-C34C-D917-DBC1-9C6CCEDFBFF5}"/>
              </a:ext>
            </a:extLst>
          </p:cNvPr>
          <p:cNvSpPr>
            <a:spLocks noGrp="1"/>
          </p:cNvSpPr>
          <p:nvPr>
            <p:ph type="ftr" sz="quarter" idx="11"/>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3067917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5E1F8-A5F1-409E-B7DF-7A60B2269D4E}"/>
              </a:ext>
            </a:extLst>
          </p:cNvPr>
          <p:cNvSpPr>
            <a:spLocks noGrp="1"/>
          </p:cNvSpPr>
          <p:nvPr>
            <p:ph type="title"/>
          </p:nvPr>
        </p:nvSpPr>
        <p:spPr/>
        <p:txBody>
          <a:bodyPr/>
          <a:lstStyle/>
          <a:p>
            <a:r>
              <a:rPr lang="de-DE" dirty="0"/>
              <a:t>Organisational </a:t>
            </a:r>
            <a:r>
              <a:rPr lang="de-DE" dirty="0" err="1"/>
              <a:t>Structure</a:t>
            </a:r>
            <a:r>
              <a:rPr lang="de-DE" dirty="0"/>
              <a:t>  (1/3)</a:t>
            </a:r>
          </a:p>
        </p:txBody>
      </p:sp>
      <p:sp>
        <p:nvSpPr>
          <p:cNvPr id="7" name="Textplatzhalter 6">
            <a:extLst>
              <a:ext uri="{FF2B5EF4-FFF2-40B4-BE49-F238E27FC236}">
                <a16:creationId xmlns:a16="http://schemas.microsoft.com/office/drawing/2014/main" id="{E18B2A9D-97D7-484C-84BE-D3468DE1E2C1}"/>
              </a:ext>
            </a:extLst>
          </p:cNvPr>
          <p:cNvSpPr>
            <a:spLocks noGrp="1"/>
          </p:cNvSpPr>
          <p:nvPr>
            <p:ph type="body" sz="quarter" idx="14"/>
          </p:nvPr>
        </p:nvSpPr>
        <p:spPr/>
        <p:txBody>
          <a:bodyPr/>
          <a:lstStyle/>
          <a:p>
            <a:r>
              <a:rPr lang="de-DE" dirty="0" err="1"/>
              <a:t>consists</a:t>
            </a:r>
            <a:r>
              <a:rPr lang="de-DE" dirty="0"/>
              <a:t> </a:t>
            </a:r>
            <a:r>
              <a:rPr lang="de-DE" dirty="0" err="1"/>
              <a:t>of</a:t>
            </a:r>
            <a:r>
              <a:rPr lang="de-DE" dirty="0"/>
              <a:t> </a:t>
            </a:r>
            <a:r>
              <a:rPr lang="de-DE" dirty="0" err="1"/>
              <a:t>five</a:t>
            </a:r>
            <a:r>
              <a:rPr lang="de-DE" dirty="0"/>
              <a:t> </a:t>
            </a:r>
            <a:r>
              <a:rPr lang="de-DE" dirty="0" err="1"/>
              <a:t>organs</a:t>
            </a:r>
            <a:r>
              <a:rPr lang="de-DE" dirty="0"/>
              <a:t>, …</a:t>
            </a:r>
          </a:p>
        </p:txBody>
      </p:sp>
      <p:sp>
        <p:nvSpPr>
          <p:cNvPr id="8" name="Rechteck 6">
            <a:extLst>
              <a:ext uri="{FF2B5EF4-FFF2-40B4-BE49-F238E27FC236}">
                <a16:creationId xmlns:a16="http://schemas.microsoft.com/office/drawing/2014/main" id="{1C0A772D-6CC6-6543-9370-67EFC8502AE9}"/>
              </a:ext>
            </a:extLst>
          </p:cNvPr>
          <p:cNvSpPr/>
          <p:nvPr/>
        </p:nvSpPr>
        <p:spPr>
          <a:xfrm>
            <a:off x="4872069" y="3583359"/>
            <a:ext cx="1730992" cy="93019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err="1"/>
              <a:t>Directorate</a:t>
            </a:r>
            <a:endParaRPr lang="de-DE" dirty="0"/>
          </a:p>
        </p:txBody>
      </p:sp>
      <p:sp>
        <p:nvSpPr>
          <p:cNvPr id="9" name="Rechteck 7">
            <a:extLst>
              <a:ext uri="{FF2B5EF4-FFF2-40B4-BE49-F238E27FC236}">
                <a16:creationId xmlns:a16="http://schemas.microsoft.com/office/drawing/2014/main" id="{C0328D8E-49A9-F749-BC50-6463A3A3FB64}"/>
              </a:ext>
            </a:extLst>
          </p:cNvPr>
          <p:cNvSpPr/>
          <p:nvPr/>
        </p:nvSpPr>
        <p:spPr>
          <a:xfrm>
            <a:off x="5860494" y="2443335"/>
            <a:ext cx="1730992" cy="9357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a:t>Board</a:t>
            </a:r>
          </a:p>
        </p:txBody>
      </p:sp>
      <p:sp>
        <p:nvSpPr>
          <p:cNvPr id="10" name="Rechteck 8">
            <a:extLst>
              <a:ext uri="{FF2B5EF4-FFF2-40B4-BE49-F238E27FC236}">
                <a16:creationId xmlns:a16="http://schemas.microsoft.com/office/drawing/2014/main" id="{31CA4ECC-E4B1-6A45-9840-A16876D43062}"/>
              </a:ext>
            </a:extLst>
          </p:cNvPr>
          <p:cNvSpPr/>
          <p:nvPr/>
        </p:nvSpPr>
        <p:spPr>
          <a:xfrm>
            <a:off x="3903879" y="2443335"/>
            <a:ext cx="1730992" cy="9301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a:t>Scientific Senate</a:t>
            </a:r>
          </a:p>
        </p:txBody>
      </p:sp>
      <p:sp>
        <p:nvSpPr>
          <p:cNvPr id="11" name="Rechteck 9">
            <a:extLst>
              <a:ext uri="{FF2B5EF4-FFF2-40B4-BE49-F238E27FC236}">
                <a16:creationId xmlns:a16="http://schemas.microsoft.com/office/drawing/2014/main" id="{92719060-7B3F-E94B-9080-C67265651CE9}"/>
              </a:ext>
            </a:extLst>
          </p:cNvPr>
          <p:cNvSpPr/>
          <p:nvPr/>
        </p:nvSpPr>
        <p:spPr>
          <a:xfrm>
            <a:off x="6838903" y="3586135"/>
            <a:ext cx="1740638" cy="9274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a:t>Members Assembly</a:t>
            </a:r>
          </a:p>
        </p:txBody>
      </p:sp>
      <p:sp>
        <p:nvSpPr>
          <p:cNvPr id="12" name="Rechteck 10">
            <a:extLst>
              <a:ext uri="{FF2B5EF4-FFF2-40B4-BE49-F238E27FC236}">
                <a16:creationId xmlns:a16="http://schemas.microsoft.com/office/drawing/2014/main" id="{EE8FBD1C-BF4C-6C45-B58E-7E70F8996293}"/>
              </a:ext>
            </a:extLst>
          </p:cNvPr>
          <p:cNvSpPr/>
          <p:nvPr/>
        </p:nvSpPr>
        <p:spPr>
          <a:xfrm>
            <a:off x="2895597" y="3586383"/>
            <a:ext cx="1740638" cy="9301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Consortia</a:t>
            </a:r>
            <a:r>
              <a:rPr lang="de-DE" dirty="0"/>
              <a:t> Assembly</a:t>
            </a:r>
          </a:p>
        </p:txBody>
      </p:sp>
      <p:sp>
        <p:nvSpPr>
          <p:cNvPr id="13" name="Rectangle 12">
            <a:extLst>
              <a:ext uri="{FF2B5EF4-FFF2-40B4-BE49-F238E27FC236}">
                <a16:creationId xmlns:a16="http://schemas.microsoft.com/office/drawing/2014/main" id="{92D88FD1-5A25-104D-A301-44A8ED837D28}"/>
              </a:ext>
            </a:extLst>
          </p:cNvPr>
          <p:cNvSpPr/>
          <p:nvPr/>
        </p:nvSpPr>
        <p:spPr>
          <a:xfrm>
            <a:off x="7309401" y="4949632"/>
            <a:ext cx="3264036" cy="369332"/>
          </a:xfrm>
          <a:prstGeom prst="rect">
            <a:avLst/>
          </a:prstGeom>
        </p:spPr>
        <p:txBody>
          <a:bodyPr wrap="square">
            <a:spAutoFit/>
          </a:bodyPr>
          <a:lstStyle/>
          <a:p>
            <a:pPr marL="504900" lvl="1" indent="-342900" algn="ctr"/>
            <a:r>
              <a:rPr lang="de-DE" b="1" dirty="0"/>
              <a:t>322 Organizational Members</a:t>
            </a:r>
          </a:p>
        </p:txBody>
      </p:sp>
      <p:cxnSp>
        <p:nvCxnSpPr>
          <p:cNvPr id="15" name="Gewinkelte Verbindung 14">
            <a:extLst>
              <a:ext uri="{FF2B5EF4-FFF2-40B4-BE49-F238E27FC236}">
                <a16:creationId xmlns:a16="http://schemas.microsoft.com/office/drawing/2014/main" id="{EC939F1B-EAFD-9D4E-A987-13160F90B74A}"/>
              </a:ext>
            </a:extLst>
          </p:cNvPr>
          <p:cNvCxnSpPr>
            <a:cxnSpLocks/>
            <a:stCxn id="13" idx="0"/>
            <a:endCxn id="11" idx="2"/>
          </p:cNvCxnSpPr>
          <p:nvPr/>
        </p:nvCxnSpPr>
        <p:spPr>
          <a:xfrm rot="16200000" flipV="1">
            <a:off x="8107283" y="4115495"/>
            <a:ext cx="436076" cy="1232197"/>
          </a:xfrm>
          <a:prstGeom prst="bentConnector3">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ectangle 12">
            <a:extLst>
              <a:ext uri="{FF2B5EF4-FFF2-40B4-BE49-F238E27FC236}">
                <a16:creationId xmlns:a16="http://schemas.microsoft.com/office/drawing/2014/main" id="{521DF1B0-9497-DF49-A5D9-60D553717C53}"/>
              </a:ext>
            </a:extLst>
          </p:cNvPr>
          <p:cNvSpPr/>
          <p:nvPr/>
        </p:nvSpPr>
        <p:spPr>
          <a:xfrm>
            <a:off x="6683223" y="1679052"/>
            <a:ext cx="2534668" cy="369332"/>
          </a:xfrm>
          <a:prstGeom prst="rect">
            <a:avLst/>
          </a:prstGeom>
        </p:spPr>
        <p:txBody>
          <a:bodyPr wrap="square">
            <a:spAutoFit/>
          </a:bodyPr>
          <a:lstStyle/>
          <a:p>
            <a:pPr marL="504900" lvl="1" indent="-342900" algn="ctr"/>
            <a:r>
              <a:rPr lang="de-DE" b="1" dirty="0"/>
              <a:t>9 Personal Members</a:t>
            </a:r>
            <a:endParaRPr lang="de-DE" dirty="0"/>
          </a:p>
        </p:txBody>
      </p:sp>
      <p:cxnSp>
        <p:nvCxnSpPr>
          <p:cNvPr id="18" name="Gewinkelte Verbindung 17">
            <a:extLst>
              <a:ext uri="{FF2B5EF4-FFF2-40B4-BE49-F238E27FC236}">
                <a16:creationId xmlns:a16="http://schemas.microsoft.com/office/drawing/2014/main" id="{CCEEFB14-6CF6-E648-A061-256187F59F31}"/>
              </a:ext>
            </a:extLst>
          </p:cNvPr>
          <p:cNvCxnSpPr>
            <a:cxnSpLocks/>
            <a:stCxn id="17" idx="2"/>
            <a:endCxn id="9" idx="0"/>
          </p:cNvCxnSpPr>
          <p:nvPr/>
        </p:nvCxnSpPr>
        <p:spPr>
          <a:xfrm rot="5400000">
            <a:off x="7140799" y="1633576"/>
            <a:ext cx="394951" cy="1224567"/>
          </a:xfrm>
          <a:prstGeom prst="bentConnector3">
            <a:avLst>
              <a:gd name="adj1" fmla="val 50000"/>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Rectangle 12">
            <a:extLst>
              <a:ext uri="{FF2B5EF4-FFF2-40B4-BE49-F238E27FC236}">
                <a16:creationId xmlns:a16="http://schemas.microsoft.com/office/drawing/2014/main" id="{4D904C06-6403-2541-AB0D-88E9BE2CCA1F}"/>
              </a:ext>
            </a:extLst>
          </p:cNvPr>
          <p:cNvSpPr/>
          <p:nvPr/>
        </p:nvSpPr>
        <p:spPr>
          <a:xfrm>
            <a:off x="2200862" y="1679052"/>
            <a:ext cx="2534668" cy="369332"/>
          </a:xfrm>
          <a:prstGeom prst="rect">
            <a:avLst/>
          </a:prstGeom>
        </p:spPr>
        <p:txBody>
          <a:bodyPr wrap="square">
            <a:spAutoFit/>
          </a:bodyPr>
          <a:lstStyle/>
          <a:p>
            <a:pPr marL="504900" lvl="1" indent="-342900" algn="ctr"/>
            <a:r>
              <a:rPr lang="de-DE" b="1" dirty="0"/>
              <a:t>13 Personal Members</a:t>
            </a:r>
            <a:endParaRPr lang="de-DE" dirty="0"/>
          </a:p>
        </p:txBody>
      </p:sp>
      <p:cxnSp>
        <p:nvCxnSpPr>
          <p:cNvPr id="29" name="Gewinkelte Verbindung 28">
            <a:extLst>
              <a:ext uri="{FF2B5EF4-FFF2-40B4-BE49-F238E27FC236}">
                <a16:creationId xmlns:a16="http://schemas.microsoft.com/office/drawing/2014/main" id="{E5F5708F-5658-544D-BEB4-8004A4A2401A}"/>
              </a:ext>
            </a:extLst>
          </p:cNvPr>
          <p:cNvCxnSpPr>
            <a:cxnSpLocks/>
            <a:stCxn id="28" idx="2"/>
            <a:endCxn id="10" idx="0"/>
          </p:cNvCxnSpPr>
          <p:nvPr/>
        </p:nvCxnSpPr>
        <p:spPr>
          <a:xfrm rot="16200000" flipH="1">
            <a:off x="3921310" y="1595269"/>
            <a:ext cx="394951" cy="1301179"/>
          </a:xfrm>
          <a:prstGeom prst="bentConnector3">
            <a:avLst>
              <a:gd name="adj1" fmla="val 50000"/>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Rectangle 12">
            <a:extLst>
              <a:ext uri="{FF2B5EF4-FFF2-40B4-BE49-F238E27FC236}">
                <a16:creationId xmlns:a16="http://schemas.microsoft.com/office/drawing/2014/main" id="{30F0C1D3-7818-254B-B153-E4064749B102}"/>
              </a:ext>
            </a:extLst>
          </p:cNvPr>
          <p:cNvSpPr/>
          <p:nvPr/>
        </p:nvSpPr>
        <p:spPr>
          <a:xfrm>
            <a:off x="392152" y="4949633"/>
            <a:ext cx="3474239" cy="646331"/>
          </a:xfrm>
          <a:prstGeom prst="rect">
            <a:avLst/>
          </a:prstGeom>
        </p:spPr>
        <p:txBody>
          <a:bodyPr wrap="square">
            <a:spAutoFit/>
          </a:bodyPr>
          <a:lstStyle/>
          <a:p>
            <a:pPr marL="504900" lvl="1" indent="-342900" algn="ctr"/>
            <a:r>
              <a:rPr lang="de-DE" b="1" dirty="0"/>
              <a:t>26+1 </a:t>
            </a:r>
            <a:r>
              <a:rPr lang="de-DE" b="1" dirty="0" err="1"/>
              <a:t>Consortia</a:t>
            </a:r>
            <a:endParaRPr lang="de-DE" b="1" dirty="0"/>
          </a:p>
          <a:p>
            <a:pPr marL="504900" lvl="1" indent="-342900" algn="ctr"/>
            <a:r>
              <a:rPr lang="de-DE" b="1" dirty="0"/>
              <a:t>and 5 </a:t>
            </a:r>
            <a:r>
              <a:rPr lang="de-DE" b="1" dirty="0" err="1"/>
              <a:t>Sections</a:t>
            </a:r>
            <a:endParaRPr lang="de-DE" b="1" dirty="0"/>
          </a:p>
        </p:txBody>
      </p:sp>
      <p:cxnSp>
        <p:nvCxnSpPr>
          <p:cNvPr id="33" name="Gewinkelte Verbindung 32">
            <a:extLst>
              <a:ext uri="{FF2B5EF4-FFF2-40B4-BE49-F238E27FC236}">
                <a16:creationId xmlns:a16="http://schemas.microsoft.com/office/drawing/2014/main" id="{AAC7021F-B406-CF47-995B-CFDF09D34F9A}"/>
              </a:ext>
            </a:extLst>
          </p:cNvPr>
          <p:cNvCxnSpPr>
            <a:cxnSpLocks/>
            <a:stCxn id="32" idx="0"/>
            <a:endCxn id="12" idx="2"/>
          </p:cNvCxnSpPr>
          <p:nvPr/>
        </p:nvCxnSpPr>
        <p:spPr>
          <a:xfrm rot="5400000" flipH="1" flipV="1">
            <a:off x="2731067" y="3914784"/>
            <a:ext cx="433055" cy="1636644"/>
          </a:xfrm>
          <a:prstGeom prst="bentConnector3">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Gewinkelte Verbindung 34">
            <a:extLst>
              <a:ext uri="{FF2B5EF4-FFF2-40B4-BE49-F238E27FC236}">
                <a16:creationId xmlns:a16="http://schemas.microsoft.com/office/drawing/2014/main" id="{48286E21-9852-E94D-8502-B21300A04D67}"/>
              </a:ext>
            </a:extLst>
          </p:cNvPr>
          <p:cNvCxnSpPr>
            <a:cxnSpLocks/>
            <a:stCxn id="38" idx="0"/>
          </p:cNvCxnSpPr>
          <p:nvPr/>
        </p:nvCxnSpPr>
        <p:spPr>
          <a:xfrm rot="5400000" flipH="1" flipV="1">
            <a:off x="5529693" y="4737256"/>
            <a:ext cx="431920" cy="12700"/>
          </a:xfrm>
          <a:prstGeom prst="bentConnector3">
            <a:avLst>
              <a:gd name="adj1" fmla="val 50000"/>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Rectangle 12">
            <a:extLst>
              <a:ext uri="{FF2B5EF4-FFF2-40B4-BE49-F238E27FC236}">
                <a16:creationId xmlns:a16="http://schemas.microsoft.com/office/drawing/2014/main" id="{2A1BC554-B1CF-834C-BBA7-247F13F8EA21}"/>
              </a:ext>
            </a:extLst>
          </p:cNvPr>
          <p:cNvSpPr/>
          <p:nvPr/>
        </p:nvSpPr>
        <p:spPr>
          <a:xfrm>
            <a:off x="3957287" y="4953216"/>
            <a:ext cx="3576731" cy="646331"/>
          </a:xfrm>
          <a:prstGeom prst="rect">
            <a:avLst/>
          </a:prstGeom>
        </p:spPr>
        <p:txBody>
          <a:bodyPr wrap="square">
            <a:spAutoFit/>
          </a:bodyPr>
          <a:lstStyle/>
          <a:p>
            <a:pPr marL="504900" lvl="1" indent="-342900" algn="ctr"/>
            <a:r>
              <a:rPr lang="de-DE" b="1" dirty="0"/>
              <a:t>Board </a:t>
            </a:r>
            <a:r>
              <a:rPr lang="de-DE" b="1" dirty="0" err="1"/>
              <a:t>of</a:t>
            </a:r>
            <a:r>
              <a:rPr lang="de-DE" b="1" dirty="0"/>
              <a:t> </a:t>
            </a:r>
            <a:r>
              <a:rPr lang="de-DE" b="1" dirty="0" err="1"/>
              <a:t>Directors</a:t>
            </a:r>
            <a:r>
              <a:rPr lang="de-DE" b="1" dirty="0"/>
              <a:t> </a:t>
            </a:r>
          </a:p>
          <a:p>
            <a:pPr marL="504900" lvl="1" indent="-342900" algn="ctr"/>
            <a:r>
              <a:rPr lang="de-DE" b="1" dirty="0"/>
              <a:t>and Head Office</a:t>
            </a:r>
          </a:p>
        </p:txBody>
      </p:sp>
      <p:sp>
        <p:nvSpPr>
          <p:cNvPr id="14" name="Textfeld 13">
            <a:extLst>
              <a:ext uri="{FF2B5EF4-FFF2-40B4-BE49-F238E27FC236}">
                <a16:creationId xmlns:a16="http://schemas.microsoft.com/office/drawing/2014/main" id="{43F7A123-A45B-E098-2A24-AB56895F0475}"/>
              </a:ext>
            </a:extLst>
          </p:cNvPr>
          <p:cNvSpPr txBox="1"/>
          <p:nvPr/>
        </p:nvSpPr>
        <p:spPr>
          <a:xfrm>
            <a:off x="9445992" y="2629252"/>
            <a:ext cx="2293409" cy="954107"/>
          </a:xfrm>
          <a:prstGeom prst="rect">
            <a:avLst/>
          </a:prstGeom>
          <a:noFill/>
        </p:spPr>
        <p:txBody>
          <a:bodyPr wrap="square" rtlCol="0">
            <a:spAutoFit/>
          </a:bodyPr>
          <a:lstStyle/>
          <a:p>
            <a:pPr algn="ctr"/>
            <a:r>
              <a:rPr lang="de-DE" sz="2800" b="1" dirty="0">
                <a:solidFill>
                  <a:srgbClr val="0ABAF0"/>
                </a:solidFill>
              </a:rPr>
              <a:t>&gt; 1.500 </a:t>
            </a:r>
            <a:r>
              <a:rPr lang="de-DE" sz="2800" b="1" dirty="0" err="1">
                <a:solidFill>
                  <a:srgbClr val="0ABAF0"/>
                </a:solidFill>
              </a:rPr>
              <a:t>Contributors</a:t>
            </a:r>
            <a:endParaRPr lang="de-DE" sz="2800" b="1" dirty="0">
              <a:solidFill>
                <a:srgbClr val="0ABAF0"/>
              </a:solidFill>
            </a:endParaRPr>
          </a:p>
        </p:txBody>
      </p:sp>
      <p:sp>
        <p:nvSpPr>
          <p:cNvPr id="21" name="Foliennummernplatzhalter 20">
            <a:extLst>
              <a:ext uri="{FF2B5EF4-FFF2-40B4-BE49-F238E27FC236}">
                <a16:creationId xmlns:a16="http://schemas.microsoft.com/office/drawing/2014/main" id="{B6625F9D-04B5-9051-28EE-DB814F228D41}"/>
              </a:ext>
            </a:extLst>
          </p:cNvPr>
          <p:cNvSpPr>
            <a:spLocks noGrp="1"/>
          </p:cNvSpPr>
          <p:nvPr>
            <p:ph type="sldNum" sz="quarter" idx="12"/>
          </p:nvPr>
        </p:nvSpPr>
        <p:spPr/>
        <p:txBody>
          <a:bodyPr/>
          <a:lstStyle/>
          <a:p>
            <a:fld id="{59D4D77F-9D33-46B7-B0E6-0F7E01ACA44C}" type="slidenum">
              <a:rPr lang="de-DE" smtClean="0"/>
              <a:t>29</a:t>
            </a:fld>
            <a:endParaRPr lang="de-DE"/>
          </a:p>
        </p:txBody>
      </p:sp>
      <p:sp>
        <p:nvSpPr>
          <p:cNvPr id="3" name="Fußzeilenplatzhalter 2">
            <a:extLst>
              <a:ext uri="{FF2B5EF4-FFF2-40B4-BE49-F238E27FC236}">
                <a16:creationId xmlns:a16="http://schemas.microsoft.com/office/drawing/2014/main" id="{9AA2A7B1-1868-99E1-EDFE-9E7FC6EC089B}"/>
              </a:ext>
            </a:extLst>
          </p:cNvPr>
          <p:cNvSpPr>
            <a:spLocks noGrp="1"/>
          </p:cNvSpPr>
          <p:nvPr>
            <p:ph type="ftr" sz="quarter" idx="11"/>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650852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0FA2F-86B6-292C-3705-9AC49370B046}"/>
              </a:ext>
            </a:extLst>
          </p:cNvPr>
          <p:cNvSpPr>
            <a:spLocks noGrp="1"/>
          </p:cNvSpPr>
          <p:nvPr>
            <p:ph type="title"/>
          </p:nvPr>
        </p:nvSpPr>
        <p:spPr/>
        <p:txBody>
          <a:bodyPr/>
          <a:lstStyle/>
          <a:p>
            <a:r>
              <a:rPr lang="de-DE" dirty="0"/>
              <a:t>Investment </a:t>
            </a:r>
            <a:r>
              <a:rPr lang="de-DE" dirty="0" err="1"/>
              <a:t>into</a:t>
            </a:r>
            <a:r>
              <a:rPr lang="de-DE" dirty="0"/>
              <a:t> NFDI</a:t>
            </a:r>
          </a:p>
        </p:txBody>
      </p:sp>
      <p:sp>
        <p:nvSpPr>
          <p:cNvPr id="3" name="Inhaltsplatzhalter 2">
            <a:extLst>
              <a:ext uri="{FF2B5EF4-FFF2-40B4-BE49-F238E27FC236}">
                <a16:creationId xmlns:a16="http://schemas.microsoft.com/office/drawing/2014/main" id="{7C6B5416-699A-A87E-A749-1CAF4FEA6EFA}"/>
              </a:ext>
            </a:extLst>
          </p:cNvPr>
          <p:cNvSpPr>
            <a:spLocks noGrp="1"/>
          </p:cNvSpPr>
          <p:nvPr>
            <p:ph idx="1"/>
          </p:nvPr>
        </p:nvSpPr>
        <p:spPr/>
        <p:txBody>
          <a:bodyPr/>
          <a:lstStyle/>
          <a:p>
            <a:r>
              <a:rPr lang="de-DE" dirty="0"/>
              <a:t>Up </a:t>
            </a:r>
            <a:r>
              <a:rPr lang="de-DE" dirty="0" err="1"/>
              <a:t>to</a:t>
            </a:r>
            <a:r>
              <a:rPr lang="de-DE" dirty="0"/>
              <a:t> 90 Million EUR per </a:t>
            </a:r>
            <a:r>
              <a:rPr lang="de-DE" dirty="0" err="1"/>
              <a:t>year</a:t>
            </a:r>
            <a:r>
              <a:rPr lang="de-DE" dirty="0"/>
              <a:t> </a:t>
            </a:r>
            <a:r>
              <a:rPr lang="de-DE" dirty="0" err="1"/>
              <a:t>from</a:t>
            </a:r>
            <a:r>
              <a:rPr lang="de-DE" dirty="0"/>
              <a:t> 2018 </a:t>
            </a:r>
            <a:r>
              <a:rPr lang="de-DE" dirty="0" err="1"/>
              <a:t>to</a:t>
            </a:r>
            <a:r>
              <a:rPr lang="de-DE" dirty="0"/>
              <a:t> 2028</a:t>
            </a:r>
          </a:p>
          <a:p>
            <a:r>
              <a:rPr lang="de-DE" dirty="0"/>
              <a:t>90% </a:t>
            </a:r>
            <a:r>
              <a:rPr lang="de-DE" dirty="0" err="1"/>
              <a:t>funding</a:t>
            </a:r>
            <a:r>
              <a:rPr lang="de-DE" dirty="0"/>
              <a:t> </a:t>
            </a:r>
            <a:r>
              <a:rPr lang="de-DE" dirty="0" err="1"/>
              <a:t>from</a:t>
            </a:r>
            <a:r>
              <a:rPr lang="de-DE" dirty="0"/>
              <a:t> German </a:t>
            </a:r>
            <a:r>
              <a:rPr lang="de-DE" dirty="0" err="1"/>
              <a:t>federal</a:t>
            </a:r>
            <a:r>
              <a:rPr lang="de-DE" dirty="0"/>
              <a:t> </a:t>
            </a:r>
            <a:r>
              <a:rPr lang="de-DE" dirty="0" err="1"/>
              <a:t>state</a:t>
            </a:r>
            <a:r>
              <a:rPr lang="de-DE" dirty="0"/>
              <a:t>, 10% </a:t>
            </a:r>
            <a:r>
              <a:rPr lang="de-DE" dirty="0" err="1"/>
              <a:t>funding</a:t>
            </a:r>
            <a:r>
              <a:rPr lang="de-DE" dirty="0"/>
              <a:t> </a:t>
            </a:r>
            <a:r>
              <a:rPr lang="de-DE" dirty="0" err="1"/>
              <a:t>from</a:t>
            </a:r>
            <a:r>
              <a:rPr lang="de-DE" dirty="0"/>
              <a:t> German </a:t>
            </a:r>
            <a:r>
              <a:rPr lang="de-DE" dirty="0" err="1"/>
              <a:t>states</a:t>
            </a:r>
            <a:endParaRPr lang="de-DE" dirty="0"/>
          </a:p>
        </p:txBody>
      </p:sp>
      <p:sp>
        <p:nvSpPr>
          <p:cNvPr id="4" name="Fußzeilenplatzhalter 3">
            <a:extLst>
              <a:ext uri="{FF2B5EF4-FFF2-40B4-BE49-F238E27FC236}">
                <a16:creationId xmlns:a16="http://schemas.microsoft.com/office/drawing/2014/main" id="{D059F583-00D0-93B2-92CD-5D817FFD196C}"/>
              </a:ext>
            </a:extLst>
          </p:cNvPr>
          <p:cNvSpPr>
            <a:spLocks noGrp="1"/>
          </p:cNvSpPr>
          <p:nvPr>
            <p:ph type="ftr" sz="quarter" idx="11"/>
          </p:nvPr>
        </p:nvSpPr>
        <p:spPr/>
        <p:txBody>
          <a:bodyPr/>
          <a:lstStyle/>
          <a:p>
            <a:r>
              <a:rPr lang="de-DE"/>
              <a:t>Nationale Forschungsdateninfrastruktur (NFDI) e.V.</a:t>
            </a:r>
            <a:endParaRPr lang="de-DE" dirty="0"/>
          </a:p>
        </p:txBody>
      </p:sp>
      <p:sp>
        <p:nvSpPr>
          <p:cNvPr id="5" name="Foliennummernplatzhalter 4">
            <a:extLst>
              <a:ext uri="{FF2B5EF4-FFF2-40B4-BE49-F238E27FC236}">
                <a16:creationId xmlns:a16="http://schemas.microsoft.com/office/drawing/2014/main" id="{1B54EB8A-BE90-7752-2369-D982DE2D850C}"/>
              </a:ext>
            </a:extLst>
          </p:cNvPr>
          <p:cNvSpPr>
            <a:spLocks noGrp="1"/>
          </p:cNvSpPr>
          <p:nvPr>
            <p:ph type="sldNum" sz="quarter" idx="12"/>
          </p:nvPr>
        </p:nvSpPr>
        <p:spPr/>
        <p:txBody>
          <a:bodyPr/>
          <a:lstStyle/>
          <a:p>
            <a:fld id="{59D4D77F-9D33-46B7-B0E6-0F7E01ACA44C}" type="slidenum">
              <a:rPr lang="de-DE" smtClean="0"/>
              <a:t>3</a:t>
            </a:fld>
            <a:endParaRPr lang="de-DE"/>
          </a:p>
        </p:txBody>
      </p:sp>
      <p:sp>
        <p:nvSpPr>
          <p:cNvPr id="6" name="Textplatzhalter 5">
            <a:extLst>
              <a:ext uri="{FF2B5EF4-FFF2-40B4-BE49-F238E27FC236}">
                <a16:creationId xmlns:a16="http://schemas.microsoft.com/office/drawing/2014/main" id="{F6D722A3-D399-4C3E-C47E-B69518DCA496}"/>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2350554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8AC06-CC30-4FAC-3C85-993B61453847}"/>
              </a:ext>
            </a:extLst>
          </p:cNvPr>
          <p:cNvSpPr>
            <a:spLocks noGrp="1"/>
          </p:cNvSpPr>
          <p:nvPr>
            <p:ph type="title"/>
          </p:nvPr>
        </p:nvSpPr>
        <p:spPr/>
        <p:txBody>
          <a:bodyPr/>
          <a:lstStyle/>
          <a:p>
            <a:r>
              <a:rPr lang="de-DE" dirty="0"/>
              <a:t>Organisational </a:t>
            </a:r>
            <a:r>
              <a:rPr lang="de-DE" dirty="0" err="1"/>
              <a:t>Structure</a:t>
            </a:r>
            <a:r>
              <a:rPr lang="de-DE" dirty="0"/>
              <a:t>  (2/3)</a:t>
            </a:r>
          </a:p>
        </p:txBody>
      </p:sp>
      <p:sp>
        <p:nvSpPr>
          <p:cNvPr id="7" name="Textplatzhalter 6">
            <a:extLst>
              <a:ext uri="{FF2B5EF4-FFF2-40B4-BE49-F238E27FC236}">
                <a16:creationId xmlns:a16="http://schemas.microsoft.com/office/drawing/2014/main" id="{EDFA65CA-CBCF-841C-926D-45CD0C88ACCF}"/>
              </a:ext>
            </a:extLst>
          </p:cNvPr>
          <p:cNvSpPr>
            <a:spLocks noGrp="1"/>
          </p:cNvSpPr>
          <p:nvPr>
            <p:ph type="body" sz="quarter" idx="14"/>
          </p:nvPr>
        </p:nvSpPr>
        <p:spPr>
          <a:xfrm>
            <a:off x="838199" y="805100"/>
            <a:ext cx="7656444" cy="601662"/>
          </a:xfrm>
        </p:spPr>
        <p:txBody>
          <a:bodyPr/>
          <a:lstStyle/>
          <a:p>
            <a:r>
              <a:rPr lang="de-DE" dirty="0"/>
              <a:t>… 26+1 </a:t>
            </a:r>
            <a:r>
              <a:rPr lang="de-DE" dirty="0" err="1"/>
              <a:t>consortia</a:t>
            </a:r>
            <a:r>
              <a:rPr lang="de-DE" dirty="0"/>
              <a:t> (incl. </a:t>
            </a:r>
            <a:r>
              <a:rPr lang="de-DE" dirty="0" err="1"/>
              <a:t>one</a:t>
            </a:r>
            <a:r>
              <a:rPr lang="de-DE" dirty="0"/>
              <a:t> </a:t>
            </a:r>
            <a:r>
              <a:rPr lang="de-DE" dirty="0" err="1"/>
              <a:t>for</a:t>
            </a:r>
            <a:r>
              <a:rPr lang="de-DE" dirty="0"/>
              <a:t> </a:t>
            </a:r>
            <a:r>
              <a:rPr lang="de-DE" dirty="0" err="1"/>
              <a:t>basic</a:t>
            </a:r>
            <a:r>
              <a:rPr lang="de-DE" dirty="0"/>
              <a:t> </a:t>
            </a:r>
            <a:r>
              <a:rPr lang="de-DE" dirty="0" err="1"/>
              <a:t>services</a:t>
            </a:r>
            <a:r>
              <a:rPr lang="de-DE" dirty="0"/>
              <a:t>) …</a:t>
            </a:r>
          </a:p>
        </p:txBody>
      </p:sp>
      <p:pic>
        <p:nvPicPr>
          <p:cNvPr id="5" name="Graphic 4">
            <a:extLst>
              <a:ext uri="{FF2B5EF4-FFF2-40B4-BE49-F238E27FC236}">
                <a16:creationId xmlns:a16="http://schemas.microsoft.com/office/drawing/2014/main" id="{E1A4FB42-39CD-DF70-742F-0D82D7F14C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941" y="1343897"/>
            <a:ext cx="8606118" cy="4749034"/>
          </a:xfrm>
          <a:prstGeom prst="rect">
            <a:avLst/>
          </a:prstGeom>
        </p:spPr>
      </p:pic>
      <p:pic>
        <p:nvPicPr>
          <p:cNvPr id="1026" name="Picture 2">
            <a:extLst>
              <a:ext uri="{FF2B5EF4-FFF2-40B4-BE49-F238E27FC236}">
                <a16:creationId xmlns:a16="http://schemas.microsoft.com/office/drawing/2014/main" id="{26B40F06-2EE6-CEEF-56C8-1B2CD240E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562" y="5618710"/>
            <a:ext cx="2232877" cy="764124"/>
          </a:xfrm>
          <a:prstGeom prst="rect">
            <a:avLst/>
          </a:prstGeom>
          <a:noFill/>
          <a:extLst>
            <a:ext uri="{909E8E84-426E-40DD-AFC4-6F175D3DCCD1}">
              <a14:hiddenFill xmlns:a14="http://schemas.microsoft.com/office/drawing/2010/main">
                <a:solidFill>
                  <a:srgbClr val="FFFFFF"/>
                </a:solidFill>
              </a14:hiddenFill>
            </a:ext>
          </a:extLst>
        </p:spPr>
      </p:pic>
      <p:sp>
        <p:nvSpPr>
          <p:cNvPr id="9" name="Foliennummernplatzhalter 8">
            <a:extLst>
              <a:ext uri="{FF2B5EF4-FFF2-40B4-BE49-F238E27FC236}">
                <a16:creationId xmlns:a16="http://schemas.microsoft.com/office/drawing/2014/main" id="{A993ACBA-5E28-7659-B3EF-4E94075A730B}"/>
              </a:ext>
            </a:extLst>
          </p:cNvPr>
          <p:cNvSpPr>
            <a:spLocks noGrp="1"/>
          </p:cNvSpPr>
          <p:nvPr>
            <p:ph type="sldNum" sz="quarter" idx="12"/>
          </p:nvPr>
        </p:nvSpPr>
        <p:spPr/>
        <p:txBody>
          <a:bodyPr/>
          <a:lstStyle/>
          <a:p>
            <a:fld id="{59D4D77F-9D33-46B7-B0E6-0F7E01ACA44C}" type="slidenum">
              <a:rPr lang="de-DE" smtClean="0"/>
              <a:t>30</a:t>
            </a:fld>
            <a:endParaRPr lang="de-DE"/>
          </a:p>
        </p:txBody>
      </p:sp>
      <p:sp>
        <p:nvSpPr>
          <p:cNvPr id="3" name="Fußzeilenplatzhalter 2">
            <a:extLst>
              <a:ext uri="{FF2B5EF4-FFF2-40B4-BE49-F238E27FC236}">
                <a16:creationId xmlns:a16="http://schemas.microsoft.com/office/drawing/2014/main" id="{5F6E11BE-5FA1-3382-FB9C-97237AF4DE51}"/>
              </a:ext>
            </a:extLst>
          </p:cNvPr>
          <p:cNvSpPr>
            <a:spLocks noGrp="1"/>
          </p:cNvSpPr>
          <p:nvPr>
            <p:ph type="ftr" sz="quarter" idx="11"/>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2062628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32C4A-3990-388B-F2F3-2AE71E78136A}"/>
              </a:ext>
            </a:extLst>
          </p:cNvPr>
          <p:cNvSpPr>
            <a:spLocks noGrp="1"/>
          </p:cNvSpPr>
          <p:nvPr>
            <p:ph type="title"/>
          </p:nvPr>
        </p:nvSpPr>
        <p:spPr/>
        <p:txBody>
          <a:bodyPr/>
          <a:lstStyle/>
          <a:p>
            <a:r>
              <a:rPr lang="de-DE" dirty="0"/>
              <a:t>Organisational </a:t>
            </a:r>
            <a:r>
              <a:rPr lang="de-DE" dirty="0" err="1"/>
              <a:t>Structure</a:t>
            </a:r>
            <a:r>
              <a:rPr lang="de-DE" dirty="0"/>
              <a:t>  (3/3)</a:t>
            </a:r>
          </a:p>
        </p:txBody>
      </p:sp>
      <p:sp>
        <p:nvSpPr>
          <p:cNvPr id="7" name="Textplatzhalter 6">
            <a:extLst>
              <a:ext uri="{FF2B5EF4-FFF2-40B4-BE49-F238E27FC236}">
                <a16:creationId xmlns:a16="http://schemas.microsoft.com/office/drawing/2014/main" id="{95E5FF91-4486-8DA1-0931-23995DE6D9E4}"/>
              </a:ext>
            </a:extLst>
          </p:cNvPr>
          <p:cNvSpPr>
            <a:spLocks noGrp="1"/>
          </p:cNvSpPr>
          <p:nvPr>
            <p:ph type="body" sz="quarter" idx="14"/>
          </p:nvPr>
        </p:nvSpPr>
        <p:spPr>
          <a:xfrm>
            <a:off x="838199" y="797127"/>
            <a:ext cx="7841975" cy="601662"/>
          </a:xfrm>
        </p:spPr>
        <p:txBody>
          <a:bodyPr/>
          <a:lstStyle/>
          <a:p>
            <a:r>
              <a:rPr lang="de-DE" dirty="0"/>
              <a:t>… and </a:t>
            </a:r>
            <a:r>
              <a:rPr lang="de-DE" dirty="0" err="1"/>
              <a:t>five</a:t>
            </a:r>
            <a:r>
              <a:rPr lang="de-DE" dirty="0"/>
              <a:t> </a:t>
            </a:r>
            <a:r>
              <a:rPr lang="de-DE" dirty="0" err="1"/>
              <a:t>sections</a:t>
            </a:r>
            <a:endParaRPr lang="de-DE" dirty="0"/>
          </a:p>
        </p:txBody>
      </p:sp>
      <p:sp>
        <p:nvSpPr>
          <p:cNvPr id="3" name="Flussdiagramm: Verbinder 7">
            <a:extLst>
              <a:ext uri="{FF2B5EF4-FFF2-40B4-BE49-F238E27FC236}">
                <a16:creationId xmlns:a16="http://schemas.microsoft.com/office/drawing/2014/main" id="{A2EF76E9-500B-2D8E-73FD-30FF17C079A7}"/>
              </a:ext>
            </a:extLst>
          </p:cNvPr>
          <p:cNvSpPr/>
          <p:nvPr/>
        </p:nvSpPr>
        <p:spPr>
          <a:xfrm>
            <a:off x="1145832" y="2700154"/>
            <a:ext cx="2281735" cy="2213906"/>
          </a:xfrm>
          <a:prstGeom prst="flowChartConnecto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latin typeface="+mj-lt"/>
              </a:rPr>
              <a:t>Joint </a:t>
            </a:r>
            <a:r>
              <a:rPr lang="de-DE" dirty="0" err="1">
                <a:solidFill>
                  <a:schemeClr val="bg1"/>
                </a:solidFill>
                <a:latin typeface="+mj-lt"/>
              </a:rPr>
              <a:t>challenges</a:t>
            </a:r>
            <a:r>
              <a:rPr lang="de-DE" dirty="0">
                <a:solidFill>
                  <a:schemeClr val="bg1"/>
                </a:solidFill>
                <a:latin typeface="+mj-lt"/>
              </a:rPr>
              <a:t>, </a:t>
            </a:r>
            <a:r>
              <a:rPr lang="de-DE" dirty="0" err="1">
                <a:solidFill>
                  <a:schemeClr val="bg1"/>
                </a:solidFill>
                <a:latin typeface="+mj-lt"/>
              </a:rPr>
              <a:t>joint</a:t>
            </a:r>
            <a:r>
              <a:rPr lang="de-DE" dirty="0">
                <a:solidFill>
                  <a:schemeClr val="bg1"/>
                </a:solidFill>
                <a:latin typeface="+mj-lt"/>
              </a:rPr>
              <a:t> </a:t>
            </a:r>
            <a:r>
              <a:rPr lang="de-DE" dirty="0" err="1">
                <a:solidFill>
                  <a:schemeClr val="bg1"/>
                </a:solidFill>
                <a:latin typeface="+mj-lt"/>
              </a:rPr>
              <a:t>solutions</a:t>
            </a:r>
            <a:r>
              <a:rPr lang="de-DE" dirty="0">
                <a:solidFill>
                  <a:schemeClr val="bg1"/>
                </a:solidFill>
                <a:latin typeface="+mj-lt"/>
              </a:rPr>
              <a:t>! </a:t>
            </a:r>
          </a:p>
        </p:txBody>
      </p:sp>
      <p:pic>
        <p:nvPicPr>
          <p:cNvPr id="4" name="Grafik 12">
            <a:extLst>
              <a:ext uri="{FF2B5EF4-FFF2-40B4-BE49-F238E27FC236}">
                <a16:creationId xmlns:a16="http://schemas.microsoft.com/office/drawing/2014/main" id="{F01DC436-56AF-C061-4C38-1D852EB554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2779" y="4308372"/>
            <a:ext cx="1148576" cy="1148576"/>
          </a:xfrm>
          <a:prstGeom prst="rect">
            <a:avLst/>
          </a:prstGeom>
          <a:effectLst>
            <a:outerShdw blurRad="50800" dist="38100" dir="2700000" algn="tl" rotWithShape="0">
              <a:prstClr val="black">
                <a:alpha val="40000"/>
              </a:prstClr>
            </a:outerShdw>
          </a:effectLst>
        </p:spPr>
      </p:pic>
      <p:pic>
        <p:nvPicPr>
          <p:cNvPr id="18" name="Grafik 13">
            <a:extLst>
              <a:ext uri="{FF2B5EF4-FFF2-40B4-BE49-F238E27FC236}">
                <a16:creationId xmlns:a16="http://schemas.microsoft.com/office/drawing/2014/main" id="{33E2C6B2-3BF4-8E7A-17F9-88FE094F8E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72779" y="2157265"/>
            <a:ext cx="1146185" cy="1143687"/>
          </a:xfrm>
          <a:prstGeom prst="rect">
            <a:avLst/>
          </a:prstGeom>
          <a:effectLst>
            <a:outerShdw blurRad="50800" dist="38100" dir="2700000" algn="tl" rotWithShape="0">
              <a:prstClr val="black">
                <a:alpha val="40000"/>
              </a:prstClr>
            </a:outerShdw>
          </a:effectLst>
        </p:spPr>
      </p:pic>
      <p:pic>
        <p:nvPicPr>
          <p:cNvPr id="19" name="Grafik 14">
            <a:extLst>
              <a:ext uri="{FF2B5EF4-FFF2-40B4-BE49-F238E27FC236}">
                <a16:creationId xmlns:a16="http://schemas.microsoft.com/office/drawing/2014/main" id="{EB663800-BCC2-8E16-1212-BE3CCBA6AC7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53964" y="3208615"/>
            <a:ext cx="1196984" cy="1196983"/>
          </a:xfrm>
          <a:prstGeom prst="rect">
            <a:avLst/>
          </a:prstGeom>
          <a:effectLst>
            <a:outerShdw blurRad="50800" dist="38100" dir="2700000" algn="tl" rotWithShape="0">
              <a:prstClr val="black">
                <a:alpha val="40000"/>
              </a:prstClr>
            </a:outerShdw>
          </a:effectLst>
        </p:spPr>
      </p:pic>
      <p:pic>
        <p:nvPicPr>
          <p:cNvPr id="40" name="Grafik 11">
            <a:extLst>
              <a:ext uri="{FF2B5EF4-FFF2-40B4-BE49-F238E27FC236}">
                <a16:creationId xmlns:a16="http://schemas.microsoft.com/office/drawing/2014/main" id="{F2B70F88-CFED-111B-7D44-9C239983B6F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13607" y="1664425"/>
            <a:ext cx="1146185" cy="1148687"/>
          </a:xfrm>
          <a:prstGeom prst="rect">
            <a:avLst/>
          </a:prstGeom>
          <a:effectLst>
            <a:outerShdw blurRad="50800" dist="38100" dir="2700000" algn="tl" rotWithShape="0">
              <a:prstClr val="black">
                <a:alpha val="40000"/>
              </a:prstClr>
            </a:outerShdw>
          </a:effectLst>
        </p:spPr>
      </p:pic>
      <p:pic>
        <p:nvPicPr>
          <p:cNvPr id="9" name="Graphic 8">
            <a:extLst>
              <a:ext uri="{FF2B5EF4-FFF2-40B4-BE49-F238E27FC236}">
                <a16:creationId xmlns:a16="http://schemas.microsoft.com/office/drawing/2014/main" id="{5995B554-E7EC-FF8D-1A6B-02E30B84739B}"/>
              </a:ext>
            </a:extLst>
          </p:cNvPr>
          <p:cNvPicPr>
            <a:picLocks noChangeAspect="1"/>
          </p:cNvPicPr>
          <p:nvPr/>
        </p:nvPicPr>
        <p:blipFill>
          <a:blip r:embed="rId7"/>
          <a:stretch>
            <a:fillRect/>
          </a:stretch>
        </p:blipFill>
        <p:spPr>
          <a:xfrm>
            <a:off x="1720543" y="4815004"/>
            <a:ext cx="1132313" cy="1134785"/>
          </a:xfrm>
          <a:prstGeom prst="rect">
            <a:avLst/>
          </a:prstGeom>
          <a:effectLst>
            <a:outerShdw blurRad="50800" dist="38100" dir="2700000" algn="tl" rotWithShape="0">
              <a:prstClr val="black">
                <a:alpha val="40000"/>
              </a:prstClr>
            </a:outerShdw>
          </a:effectLst>
        </p:spPr>
      </p:pic>
      <p:grpSp>
        <p:nvGrpSpPr>
          <p:cNvPr id="11" name="Gruppieren 10">
            <a:extLst>
              <a:ext uri="{FF2B5EF4-FFF2-40B4-BE49-F238E27FC236}">
                <a16:creationId xmlns:a16="http://schemas.microsoft.com/office/drawing/2014/main" id="{8EAE2422-DEA2-15BD-3DE6-459ECF85BCEA}"/>
              </a:ext>
            </a:extLst>
          </p:cNvPr>
          <p:cNvGrpSpPr/>
          <p:nvPr/>
        </p:nvGrpSpPr>
        <p:grpSpPr>
          <a:xfrm>
            <a:off x="2982726" y="1660240"/>
            <a:ext cx="8063443" cy="369332"/>
            <a:chOff x="2982726" y="1660240"/>
            <a:chExt cx="8063443" cy="369332"/>
          </a:xfrm>
        </p:grpSpPr>
        <p:grpSp>
          <p:nvGrpSpPr>
            <p:cNvPr id="37" name="Group 36">
              <a:extLst>
                <a:ext uri="{FF2B5EF4-FFF2-40B4-BE49-F238E27FC236}">
                  <a16:creationId xmlns:a16="http://schemas.microsoft.com/office/drawing/2014/main" id="{32D4B975-095C-391D-6295-B3ED9B72A5FB}"/>
                </a:ext>
              </a:extLst>
            </p:cNvPr>
            <p:cNvGrpSpPr/>
            <p:nvPr/>
          </p:nvGrpSpPr>
          <p:grpSpPr>
            <a:xfrm>
              <a:off x="2982726" y="1660240"/>
              <a:ext cx="8063443" cy="369332"/>
              <a:chOff x="3418186" y="1659174"/>
              <a:chExt cx="8063443" cy="369332"/>
            </a:xfrm>
          </p:grpSpPr>
          <p:cxnSp>
            <p:nvCxnSpPr>
              <p:cNvPr id="44" name="Gerade Verbindung 16">
                <a:extLst>
                  <a:ext uri="{FF2B5EF4-FFF2-40B4-BE49-F238E27FC236}">
                    <a16:creationId xmlns:a16="http://schemas.microsoft.com/office/drawing/2014/main" id="{19B133C5-679F-25B6-9A4E-2AFC343A05AD}"/>
                  </a:ext>
                </a:extLst>
              </p:cNvPr>
              <p:cNvCxnSpPr>
                <a:cxnSpLocks/>
              </p:cNvCxnSpPr>
              <p:nvPr/>
            </p:nvCxnSpPr>
            <p:spPr>
              <a:xfrm flipV="1">
                <a:off x="3418186" y="2011881"/>
                <a:ext cx="8063443" cy="166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5" name="Textfeld 20">
                <a:extLst>
                  <a:ext uri="{FF2B5EF4-FFF2-40B4-BE49-F238E27FC236}">
                    <a16:creationId xmlns:a16="http://schemas.microsoft.com/office/drawing/2014/main" id="{706D5C42-C6B8-7071-2CB4-A9714FC86DC8}"/>
                  </a:ext>
                </a:extLst>
              </p:cNvPr>
              <p:cNvSpPr txBox="1"/>
              <p:nvPr/>
            </p:nvSpPr>
            <p:spPr>
              <a:xfrm>
                <a:off x="3418186" y="1659174"/>
                <a:ext cx="2223415" cy="369332"/>
              </a:xfrm>
              <a:prstGeom prst="rect">
                <a:avLst/>
              </a:prstGeom>
              <a:noFill/>
            </p:spPr>
            <p:txBody>
              <a:bodyPr wrap="square" rtlCol="0">
                <a:spAutoFit/>
              </a:bodyPr>
              <a:lstStyle/>
              <a:p>
                <a:r>
                  <a:rPr lang="de-DE" dirty="0" err="1">
                    <a:solidFill>
                      <a:srgbClr val="0ABAF0"/>
                    </a:solidFill>
                  </a:rPr>
                  <a:t>Section-metadata</a:t>
                </a:r>
                <a:endParaRPr lang="de-DE" dirty="0">
                  <a:solidFill>
                    <a:srgbClr val="0ABAF0"/>
                  </a:solidFill>
                </a:endParaRPr>
              </a:p>
            </p:txBody>
          </p:sp>
        </p:grpSp>
        <p:sp>
          <p:nvSpPr>
            <p:cNvPr id="43" name="Textfeld 35">
              <a:extLst>
                <a:ext uri="{FF2B5EF4-FFF2-40B4-BE49-F238E27FC236}">
                  <a16:creationId xmlns:a16="http://schemas.microsoft.com/office/drawing/2014/main" id="{2FC292CF-3255-646A-E5AC-137FFABA5FD3}"/>
                </a:ext>
              </a:extLst>
            </p:cNvPr>
            <p:cNvSpPr txBox="1"/>
            <p:nvPr/>
          </p:nvSpPr>
          <p:spPr>
            <a:xfrm>
              <a:off x="6366169" y="1660240"/>
              <a:ext cx="4680000" cy="369332"/>
            </a:xfrm>
            <a:prstGeom prst="rect">
              <a:avLst/>
            </a:prstGeom>
            <a:noFill/>
          </p:spPr>
          <p:txBody>
            <a:bodyPr wrap="square" rtlCol="0">
              <a:spAutoFit/>
            </a:bodyPr>
            <a:lstStyle/>
            <a:p>
              <a:pPr algn="r"/>
              <a:r>
                <a:rPr lang="de-DE" dirty="0">
                  <a:latin typeface="+mj-lt"/>
                </a:rPr>
                <a:t>(</a:t>
              </a:r>
              <a:r>
                <a:rPr lang="de-DE" dirty="0" err="1">
                  <a:latin typeface="+mj-lt"/>
                </a:rPr>
                <a:t>Meta</a:t>
              </a:r>
              <a:r>
                <a:rPr lang="de-DE" dirty="0">
                  <a:latin typeface="+mj-lt"/>
                </a:rPr>
                <a:t>)</a:t>
              </a:r>
              <a:r>
                <a:rPr lang="de-DE" dirty="0" err="1">
                  <a:latin typeface="+mj-lt"/>
                </a:rPr>
                <a:t>data</a:t>
              </a:r>
              <a:r>
                <a:rPr lang="de-DE" dirty="0">
                  <a:latin typeface="+mj-lt"/>
                </a:rPr>
                <a:t>,  </a:t>
              </a:r>
              <a:r>
                <a:rPr lang="de-DE" dirty="0" err="1">
                  <a:latin typeface="+mj-lt"/>
                </a:rPr>
                <a:t>Terminologies</a:t>
              </a:r>
              <a:r>
                <a:rPr lang="de-DE" dirty="0">
                  <a:latin typeface="+mj-lt"/>
                </a:rPr>
                <a:t>,  </a:t>
              </a:r>
              <a:r>
                <a:rPr lang="de-DE" dirty="0" err="1">
                  <a:latin typeface="+mj-lt"/>
                </a:rPr>
                <a:t>Provenance</a:t>
              </a:r>
              <a:r>
                <a:rPr lang="de-DE" dirty="0">
                  <a:latin typeface="+mj-lt"/>
                </a:rPr>
                <a:t> </a:t>
              </a:r>
            </a:p>
          </p:txBody>
        </p:sp>
      </p:grpSp>
      <p:grpSp>
        <p:nvGrpSpPr>
          <p:cNvPr id="39" name="Group 38">
            <a:extLst>
              <a:ext uri="{FF2B5EF4-FFF2-40B4-BE49-F238E27FC236}">
                <a16:creationId xmlns:a16="http://schemas.microsoft.com/office/drawing/2014/main" id="{777BE93D-E884-9AE7-7ACE-B40A35D58D6E}"/>
              </a:ext>
            </a:extLst>
          </p:cNvPr>
          <p:cNvGrpSpPr/>
          <p:nvPr/>
        </p:nvGrpSpPr>
        <p:grpSpPr>
          <a:xfrm>
            <a:off x="4266672" y="2543746"/>
            <a:ext cx="6779497" cy="369332"/>
            <a:chOff x="4702132" y="2640360"/>
            <a:chExt cx="6779497" cy="369332"/>
          </a:xfrm>
        </p:grpSpPr>
        <p:grpSp>
          <p:nvGrpSpPr>
            <p:cNvPr id="36" name="Group 35">
              <a:extLst>
                <a:ext uri="{FF2B5EF4-FFF2-40B4-BE49-F238E27FC236}">
                  <a16:creationId xmlns:a16="http://schemas.microsoft.com/office/drawing/2014/main" id="{AD88FF80-2A79-6A1C-3580-3265E0C1B86F}"/>
                </a:ext>
              </a:extLst>
            </p:cNvPr>
            <p:cNvGrpSpPr/>
            <p:nvPr/>
          </p:nvGrpSpPr>
          <p:grpSpPr>
            <a:xfrm>
              <a:off x="4702132" y="2640360"/>
              <a:ext cx="6779497" cy="369332"/>
              <a:chOff x="4702132" y="2640360"/>
              <a:chExt cx="6779497" cy="369332"/>
            </a:xfrm>
          </p:grpSpPr>
          <p:cxnSp>
            <p:nvCxnSpPr>
              <p:cNvPr id="23" name="Gerade Verbindung 19">
                <a:extLst>
                  <a:ext uri="{FF2B5EF4-FFF2-40B4-BE49-F238E27FC236}">
                    <a16:creationId xmlns:a16="http://schemas.microsoft.com/office/drawing/2014/main" id="{287F2F00-54C4-2A97-7567-45BE2CC10FD1}"/>
                  </a:ext>
                </a:extLst>
              </p:cNvPr>
              <p:cNvCxnSpPr>
                <a:cxnSpLocks/>
              </p:cNvCxnSpPr>
              <p:nvPr/>
            </p:nvCxnSpPr>
            <p:spPr>
              <a:xfrm>
                <a:off x="4702132" y="3009692"/>
                <a:ext cx="67794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xtfeld 21">
                <a:extLst>
                  <a:ext uri="{FF2B5EF4-FFF2-40B4-BE49-F238E27FC236}">
                    <a16:creationId xmlns:a16="http://schemas.microsoft.com/office/drawing/2014/main" id="{6E90BE53-76BD-C291-D112-E5544C25528B}"/>
                  </a:ext>
                </a:extLst>
              </p:cNvPr>
              <p:cNvSpPr txBox="1"/>
              <p:nvPr/>
            </p:nvSpPr>
            <p:spPr>
              <a:xfrm>
                <a:off x="4702132" y="2640360"/>
                <a:ext cx="1732571" cy="369332"/>
              </a:xfrm>
              <a:prstGeom prst="rect">
                <a:avLst/>
              </a:prstGeom>
              <a:noFill/>
            </p:spPr>
            <p:txBody>
              <a:bodyPr wrap="square" rtlCol="0">
                <a:spAutoFit/>
              </a:bodyPr>
              <a:lstStyle/>
              <a:p>
                <a:r>
                  <a:rPr lang="de-DE" dirty="0" err="1">
                    <a:solidFill>
                      <a:srgbClr val="0ABAF0"/>
                    </a:solidFill>
                  </a:rPr>
                  <a:t>Section-infra</a:t>
                </a:r>
                <a:endParaRPr lang="de-DE" dirty="0">
                  <a:solidFill>
                    <a:srgbClr val="0ABAF0"/>
                  </a:solidFill>
                </a:endParaRPr>
              </a:p>
            </p:txBody>
          </p:sp>
        </p:grpSp>
        <p:sp>
          <p:nvSpPr>
            <p:cNvPr id="22" name="Textfeld 36">
              <a:extLst>
                <a:ext uri="{FF2B5EF4-FFF2-40B4-BE49-F238E27FC236}">
                  <a16:creationId xmlns:a16="http://schemas.microsoft.com/office/drawing/2014/main" id="{B5297D50-7F28-80E8-A070-C3F598E32DC5}"/>
                </a:ext>
              </a:extLst>
            </p:cNvPr>
            <p:cNvSpPr txBox="1"/>
            <p:nvPr/>
          </p:nvSpPr>
          <p:spPr>
            <a:xfrm>
              <a:off x="6801629" y="2640360"/>
              <a:ext cx="4680000" cy="369332"/>
            </a:xfrm>
            <a:prstGeom prst="rect">
              <a:avLst/>
            </a:prstGeom>
            <a:noFill/>
          </p:spPr>
          <p:txBody>
            <a:bodyPr wrap="square">
              <a:spAutoFit/>
            </a:bodyPr>
            <a:lstStyle/>
            <a:p>
              <a:pPr algn="r"/>
              <a:r>
                <a:rPr lang="de-DE" dirty="0">
                  <a:latin typeface="+mj-lt"/>
                </a:rPr>
                <a:t>Common </a:t>
              </a:r>
              <a:r>
                <a:rPr lang="de-DE" dirty="0" err="1">
                  <a:latin typeface="+mj-lt"/>
                </a:rPr>
                <a:t>Infrastructures</a:t>
              </a:r>
              <a:endParaRPr lang="de-DE" dirty="0">
                <a:latin typeface="+mj-lt"/>
              </a:endParaRPr>
            </a:p>
          </p:txBody>
        </p:sp>
      </p:grpSp>
      <p:grpSp>
        <p:nvGrpSpPr>
          <p:cNvPr id="49" name="Group 48">
            <a:extLst>
              <a:ext uri="{FF2B5EF4-FFF2-40B4-BE49-F238E27FC236}">
                <a16:creationId xmlns:a16="http://schemas.microsoft.com/office/drawing/2014/main" id="{A6CF3727-0778-E262-F7F8-FB0C1E6BFD65}"/>
              </a:ext>
            </a:extLst>
          </p:cNvPr>
          <p:cNvGrpSpPr/>
          <p:nvPr/>
        </p:nvGrpSpPr>
        <p:grpSpPr>
          <a:xfrm>
            <a:off x="4783311" y="3443344"/>
            <a:ext cx="6262858" cy="369332"/>
            <a:chOff x="5218771" y="3621547"/>
            <a:chExt cx="6262858" cy="369332"/>
          </a:xfrm>
        </p:grpSpPr>
        <p:grpSp>
          <p:nvGrpSpPr>
            <p:cNvPr id="35" name="Group 34">
              <a:extLst>
                <a:ext uri="{FF2B5EF4-FFF2-40B4-BE49-F238E27FC236}">
                  <a16:creationId xmlns:a16="http://schemas.microsoft.com/office/drawing/2014/main" id="{12A65229-0394-879B-8D4D-6EC7584397CC}"/>
                </a:ext>
              </a:extLst>
            </p:cNvPr>
            <p:cNvGrpSpPr/>
            <p:nvPr/>
          </p:nvGrpSpPr>
          <p:grpSpPr>
            <a:xfrm>
              <a:off x="5218771" y="3621547"/>
              <a:ext cx="6262858" cy="369332"/>
              <a:chOff x="5218771" y="3621547"/>
              <a:chExt cx="6262858" cy="369332"/>
            </a:xfrm>
          </p:grpSpPr>
          <p:cxnSp>
            <p:nvCxnSpPr>
              <p:cNvPr id="46" name="Gerade Verbindung 19">
                <a:extLst>
                  <a:ext uri="{FF2B5EF4-FFF2-40B4-BE49-F238E27FC236}">
                    <a16:creationId xmlns:a16="http://schemas.microsoft.com/office/drawing/2014/main" id="{455EF762-747F-8617-26BD-4CCFEF41E09B}"/>
                  </a:ext>
                </a:extLst>
              </p:cNvPr>
              <p:cNvCxnSpPr>
                <a:cxnSpLocks/>
              </p:cNvCxnSpPr>
              <p:nvPr/>
            </p:nvCxnSpPr>
            <p:spPr>
              <a:xfrm>
                <a:off x="5218771" y="3990879"/>
                <a:ext cx="62628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7" name="Textfeld 21">
                <a:extLst>
                  <a:ext uri="{FF2B5EF4-FFF2-40B4-BE49-F238E27FC236}">
                    <a16:creationId xmlns:a16="http://schemas.microsoft.com/office/drawing/2014/main" id="{B885BA81-CEA2-C920-3F26-C329CC7C580C}"/>
                  </a:ext>
                </a:extLst>
              </p:cNvPr>
              <p:cNvSpPr txBox="1"/>
              <p:nvPr/>
            </p:nvSpPr>
            <p:spPr>
              <a:xfrm>
                <a:off x="5218771" y="3621547"/>
                <a:ext cx="1967351" cy="369332"/>
              </a:xfrm>
              <a:prstGeom prst="rect">
                <a:avLst/>
              </a:prstGeom>
              <a:noFill/>
            </p:spPr>
            <p:txBody>
              <a:bodyPr wrap="square" rtlCol="0">
                <a:spAutoFit/>
              </a:bodyPr>
              <a:lstStyle/>
              <a:p>
                <a:r>
                  <a:rPr lang="de-DE" dirty="0" err="1">
                    <a:solidFill>
                      <a:srgbClr val="0ABAF0"/>
                    </a:solidFill>
                  </a:rPr>
                  <a:t>Section-edutrain</a:t>
                </a:r>
                <a:endParaRPr lang="de-DE" dirty="0">
                  <a:solidFill>
                    <a:srgbClr val="0ABAF0"/>
                  </a:solidFill>
                </a:endParaRPr>
              </a:p>
            </p:txBody>
          </p:sp>
        </p:grpSp>
        <p:sp>
          <p:nvSpPr>
            <p:cNvPr id="48" name="Textfeld 36">
              <a:extLst>
                <a:ext uri="{FF2B5EF4-FFF2-40B4-BE49-F238E27FC236}">
                  <a16:creationId xmlns:a16="http://schemas.microsoft.com/office/drawing/2014/main" id="{60F0B1AF-5F72-DA2B-EF57-C55321F17827}"/>
                </a:ext>
              </a:extLst>
            </p:cNvPr>
            <p:cNvSpPr txBox="1"/>
            <p:nvPr/>
          </p:nvSpPr>
          <p:spPr>
            <a:xfrm>
              <a:off x="6801629" y="3621547"/>
              <a:ext cx="4680000" cy="369332"/>
            </a:xfrm>
            <a:prstGeom prst="rect">
              <a:avLst/>
            </a:prstGeom>
            <a:noFill/>
          </p:spPr>
          <p:txBody>
            <a:bodyPr wrap="square">
              <a:spAutoFit/>
            </a:bodyPr>
            <a:lstStyle/>
            <a:p>
              <a:pPr algn="r"/>
              <a:r>
                <a:rPr lang="de-DE" dirty="0">
                  <a:latin typeface="+mj-lt"/>
                </a:rPr>
                <a:t>Training &amp; Education</a:t>
              </a:r>
            </a:p>
          </p:txBody>
        </p:sp>
      </p:grpSp>
      <p:grpSp>
        <p:nvGrpSpPr>
          <p:cNvPr id="62" name="Group 61">
            <a:extLst>
              <a:ext uri="{FF2B5EF4-FFF2-40B4-BE49-F238E27FC236}">
                <a16:creationId xmlns:a16="http://schemas.microsoft.com/office/drawing/2014/main" id="{3BF76BF4-37B8-1F95-8EE3-77F6C257EECB}"/>
              </a:ext>
            </a:extLst>
          </p:cNvPr>
          <p:cNvGrpSpPr/>
          <p:nvPr/>
        </p:nvGrpSpPr>
        <p:grpSpPr>
          <a:xfrm>
            <a:off x="4234701" y="4485660"/>
            <a:ext cx="6811468" cy="369332"/>
            <a:chOff x="4384411" y="4541744"/>
            <a:chExt cx="6811468" cy="369332"/>
          </a:xfrm>
        </p:grpSpPr>
        <p:sp>
          <p:nvSpPr>
            <p:cNvPr id="32" name="Textfeld 38">
              <a:extLst>
                <a:ext uri="{FF2B5EF4-FFF2-40B4-BE49-F238E27FC236}">
                  <a16:creationId xmlns:a16="http://schemas.microsoft.com/office/drawing/2014/main" id="{24486B3F-EF52-537C-2AAB-1E77D1E97A4B}"/>
                </a:ext>
              </a:extLst>
            </p:cNvPr>
            <p:cNvSpPr txBox="1"/>
            <p:nvPr/>
          </p:nvSpPr>
          <p:spPr>
            <a:xfrm>
              <a:off x="6515879" y="4541744"/>
              <a:ext cx="4680000" cy="369332"/>
            </a:xfrm>
            <a:prstGeom prst="rect">
              <a:avLst/>
            </a:prstGeom>
            <a:noFill/>
          </p:spPr>
          <p:txBody>
            <a:bodyPr wrap="square">
              <a:spAutoFit/>
            </a:bodyPr>
            <a:lstStyle/>
            <a:p>
              <a:pPr algn="r"/>
              <a:r>
                <a:rPr lang="de-DE" dirty="0" err="1">
                  <a:latin typeface="+mj-lt"/>
                </a:rPr>
                <a:t>Ethical</a:t>
              </a:r>
              <a:r>
                <a:rPr lang="de-DE" dirty="0">
                  <a:latin typeface="+mj-lt"/>
                </a:rPr>
                <a:t>, Legal and </a:t>
              </a:r>
              <a:r>
                <a:rPr lang="de-DE" dirty="0" err="1">
                  <a:latin typeface="+mj-lt"/>
                </a:rPr>
                <a:t>Social</a:t>
              </a:r>
              <a:r>
                <a:rPr lang="de-DE" dirty="0">
                  <a:latin typeface="+mj-lt"/>
                </a:rPr>
                <a:t> </a:t>
              </a:r>
              <a:r>
                <a:rPr lang="de-DE" dirty="0" err="1">
                  <a:latin typeface="+mj-lt"/>
                </a:rPr>
                <a:t>Aspects</a:t>
              </a:r>
              <a:endParaRPr lang="de-DE" dirty="0">
                <a:latin typeface="+mj-lt"/>
              </a:endParaRPr>
            </a:p>
          </p:txBody>
        </p:sp>
        <p:grpSp>
          <p:nvGrpSpPr>
            <p:cNvPr id="17" name="Group 16">
              <a:extLst>
                <a:ext uri="{FF2B5EF4-FFF2-40B4-BE49-F238E27FC236}">
                  <a16:creationId xmlns:a16="http://schemas.microsoft.com/office/drawing/2014/main" id="{622BAB2F-A98F-68E4-2B9C-0B2ECCACF8D5}"/>
                </a:ext>
              </a:extLst>
            </p:cNvPr>
            <p:cNvGrpSpPr/>
            <p:nvPr/>
          </p:nvGrpSpPr>
          <p:grpSpPr>
            <a:xfrm>
              <a:off x="4384411" y="4541744"/>
              <a:ext cx="6811468" cy="369332"/>
              <a:chOff x="4670161" y="4609342"/>
              <a:chExt cx="6811468" cy="369332"/>
            </a:xfrm>
          </p:grpSpPr>
          <p:cxnSp>
            <p:nvCxnSpPr>
              <p:cNvPr id="33" name="Gerade Verbindung 18">
                <a:extLst>
                  <a:ext uri="{FF2B5EF4-FFF2-40B4-BE49-F238E27FC236}">
                    <a16:creationId xmlns:a16="http://schemas.microsoft.com/office/drawing/2014/main" id="{7892ADFC-CDF5-2233-9756-1E711D80EE5B}"/>
                  </a:ext>
                </a:extLst>
              </p:cNvPr>
              <p:cNvCxnSpPr>
                <a:cxnSpLocks/>
              </p:cNvCxnSpPr>
              <p:nvPr/>
            </p:nvCxnSpPr>
            <p:spPr>
              <a:xfrm flipV="1">
                <a:off x="4670161" y="4972066"/>
                <a:ext cx="6811468" cy="66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feld 22">
                <a:extLst>
                  <a:ext uri="{FF2B5EF4-FFF2-40B4-BE49-F238E27FC236}">
                    <a16:creationId xmlns:a16="http://schemas.microsoft.com/office/drawing/2014/main" id="{DEE0AAFD-BAB4-AD19-A46B-B6E25E010C8A}"/>
                  </a:ext>
                </a:extLst>
              </p:cNvPr>
              <p:cNvSpPr txBox="1"/>
              <p:nvPr/>
            </p:nvSpPr>
            <p:spPr>
              <a:xfrm>
                <a:off x="4670161" y="4609342"/>
                <a:ext cx="1967351" cy="369332"/>
              </a:xfrm>
              <a:prstGeom prst="rect">
                <a:avLst/>
              </a:prstGeom>
              <a:noFill/>
            </p:spPr>
            <p:txBody>
              <a:bodyPr wrap="square" rtlCol="0">
                <a:spAutoFit/>
              </a:bodyPr>
              <a:lstStyle/>
              <a:p>
                <a:r>
                  <a:rPr lang="de-DE" dirty="0" err="1">
                    <a:solidFill>
                      <a:srgbClr val="0ABAF0"/>
                    </a:solidFill>
                  </a:rPr>
                  <a:t>Section</a:t>
                </a:r>
                <a:r>
                  <a:rPr lang="de-DE" dirty="0">
                    <a:solidFill>
                      <a:srgbClr val="0ABAF0"/>
                    </a:solidFill>
                  </a:rPr>
                  <a:t>-ELSA</a:t>
                </a:r>
              </a:p>
            </p:txBody>
          </p:sp>
        </p:grpSp>
      </p:grpSp>
      <p:grpSp>
        <p:nvGrpSpPr>
          <p:cNvPr id="16" name="Group 15">
            <a:extLst>
              <a:ext uri="{FF2B5EF4-FFF2-40B4-BE49-F238E27FC236}">
                <a16:creationId xmlns:a16="http://schemas.microsoft.com/office/drawing/2014/main" id="{28D15498-6758-375F-36C6-D31EF069ABF3}"/>
              </a:ext>
            </a:extLst>
          </p:cNvPr>
          <p:cNvGrpSpPr/>
          <p:nvPr/>
        </p:nvGrpSpPr>
        <p:grpSpPr>
          <a:xfrm>
            <a:off x="2982726" y="5511432"/>
            <a:ext cx="8063443" cy="369332"/>
            <a:chOff x="3418186" y="5607153"/>
            <a:chExt cx="8063443" cy="369332"/>
          </a:xfrm>
        </p:grpSpPr>
        <p:sp>
          <p:nvSpPr>
            <p:cNvPr id="28" name="Textfeld 23">
              <a:extLst>
                <a:ext uri="{FF2B5EF4-FFF2-40B4-BE49-F238E27FC236}">
                  <a16:creationId xmlns:a16="http://schemas.microsoft.com/office/drawing/2014/main" id="{47665D8F-503B-9763-7234-393D1CD93E25}"/>
                </a:ext>
              </a:extLst>
            </p:cNvPr>
            <p:cNvSpPr txBox="1"/>
            <p:nvPr/>
          </p:nvSpPr>
          <p:spPr>
            <a:xfrm>
              <a:off x="3418186" y="5607153"/>
              <a:ext cx="3305116" cy="369332"/>
            </a:xfrm>
            <a:prstGeom prst="rect">
              <a:avLst/>
            </a:prstGeom>
            <a:noFill/>
          </p:spPr>
          <p:txBody>
            <a:bodyPr wrap="square" rtlCol="0">
              <a:spAutoFit/>
            </a:bodyPr>
            <a:lstStyle/>
            <a:p>
              <a:r>
                <a:rPr lang="de-DE" dirty="0" err="1">
                  <a:solidFill>
                    <a:srgbClr val="0ABAF0"/>
                  </a:solidFill>
                </a:rPr>
                <a:t>Section-industry</a:t>
              </a:r>
              <a:endParaRPr lang="de-DE" dirty="0">
                <a:solidFill>
                  <a:srgbClr val="0ABAF0"/>
                </a:solidFill>
              </a:endParaRPr>
            </a:p>
          </p:txBody>
        </p:sp>
        <p:cxnSp>
          <p:nvCxnSpPr>
            <p:cNvPr id="29" name="Gerade Verbindung 16">
              <a:extLst>
                <a:ext uri="{FF2B5EF4-FFF2-40B4-BE49-F238E27FC236}">
                  <a16:creationId xmlns:a16="http://schemas.microsoft.com/office/drawing/2014/main" id="{8B006A46-43CB-8FE7-AF9A-2DD1130107E2}"/>
                </a:ext>
              </a:extLst>
            </p:cNvPr>
            <p:cNvCxnSpPr>
              <a:cxnSpLocks/>
            </p:cNvCxnSpPr>
            <p:nvPr/>
          </p:nvCxnSpPr>
          <p:spPr>
            <a:xfrm flipV="1">
              <a:off x="3418186" y="5959860"/>
              <a:ext cx="8063443" cy="16625"/>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7" name="Textfeld 37">
            <a:extLst>
              <a:ext uri="{FF2B5EF4-FFF2-40B4-BE49-F238E27FC236}">
                <a16:creationId xmlns:a16="http://schemas.microsoft.com/office/drawing/2014/main" id="{BB8A539D-F158-CF73-4ACB-CD2C9DFBBF1E}"/>
              </a:ext>
            </a:extLst>
          </p:cNvPr>
          <p:cNvSpPr txBox="1"/>
          <p:nvPr/>
        </p:nvSpPr>
        <p:spPr>
          <a:xfrm>
            <a:off x="6366169" y="5511432"/>
            <a:ext cx="4680000" cy="369332"/>
          </a:xfrm>
          <a:prstGeom prst="rect">
            <a:avLst/>
          </a:prstGeom>
          <a:noFill/>
        </p:spPr>
        <p:txBody>
          <a:bodyPr wrap="square">
            <a:spAutoFit/>
          </a:bodyPr>
          <a:lstStyle/>
          <a:p>
            <a:pPr algn="r"/>
            <a:r>
              <a:rPr lang="de-DE" dirty="0">
                <a:latin typeface="+mj-lt"/>
              </a:rPr>
              <a:t>Industry Engagement</a:t>
            </a:r>
          </a:p>
        </p:txBody>
      </p:sp>
      <p:grpSp>
        <p:nvGrpSpPr>
          <p:cNvPr id="15" name="Gruppieren 14">
            <a:extLst>
              <a:ext uri="{FF2B5EF4-FFF2-40B4-BE49-F238E27FC236}">
                <a16:creationId xmlns:a16="http://schemas.microsoft.com/office/drawing/2014/main" id="{CA7A20B7-7D46-0114-3AB1-8CEB1651BE32}"/>
              </a:ext>
            </a:extLst>
          </p:cNvPr>
          <p:cNvGrpSpPr/>
          <p:nvPr/>
        </p:nvGrpSpPr>
        <p:grpSpPr>
          <a:xfrm>
            <a:off x="5706299" y="2018126"/>
            <a:ext cx="5339870" cy="4351768"/>
            <a:chOff x="5706299" y="2018126"/>
            <a:chExt cx="5339870" cy="4351768"/>
          </a:xfrm>
        </p:grpSpPr>
        <p:sp>
          <p:nvSpPr>
            <p:cNvPr id="12" name="Textfeld 15">
              <a:extLst>
                <a:ext uri="{FF2B5EF4-FFF2-40B4-BE49-F238E27FC236}">
                  <a16:creationId xmlns:a16="http://schemas.microsoft.com/office/drawing/2014/main" id="{9AC750D9-2A2C-9C6C-8948-C62E40BEE9CF}"/>
                </a:ext>
              </a:extLst>
            </p:cNvPr>
            <p:cNvSpPr txBox="1"/>
            <p:nvPr/>
          </p:nvSpPr>
          <p:spPr>
            <a:xfrm>
              <a:off x="5706299" y="2018126"/>
              <a:ext cx="5339870" cy="500512"/>
            </a:xfrm>
            <a:prstGeom prst="rect">
              <a:avLst/>
            </a:prstGeom>
            <a:noFill/>
          </p:spPr>
          <p:txBody>
            <a:bodyPr wrap="square">
              <a:noAutofit/>
            </a:bodyPr>
            <a:lstStyle>
              <a:defPPr>
                <a:defRPr lang="de-DE"/>
              </a:defPPr>
              <a:lvl1pPr>
                <a:defRPr b="0" i="0" u="none" strike="noStrike">
                  <a:solidFill>
                    <a:srgbClr val="000000"/>
                  </a:solidFill>
                  <a:effectLst/>
                </a:defRPr>
              </a:lvl1pPr>
            </a:lstStyle>
            <a:p>
              <a:pPr algn="r"/>
              <a:r>
                <a:rPr lang="de-DE" dirty="0">
                  <a:solidFill>
                    <a:schemeClr val="tx1"/>
                  </a:solidFill>
                  <a:latin typeface="+mj-lt"/>
                </a:rPr>
                <a:t>173</a:t>
              </a:r>
              <a:r>
                <a:rPr lang="de-DE" dirty="0">
                  <a:solidFill>
                    <a:schemeClr val="tx1"/>
                  </a:solidFill>
                </a:rPr>
                <a:t> </a:t>
              </a:r>
              <a:r>
                <a:rPr lang="de-DE" dirty="0" err="1">
                  <a:solidFill>
                    <a:schemeClr val="tx1"/>
                  </a:solidFill>
                </a:rPr>
                <a:t>persons</a:t>
              </a:r>
              <a:r>
                <a:rPr lang="de-DE" dirty="0">
                  <a:solidFill>
                    <a:schemeClr val="tx1"/>
                  </a:solidFill>
                </a:rPr>
                <a:t> </a:t>
              </a:r>
              <a:r>
                <a:rPr lang="de-DE" dirty="0" err="1">
                  <a:solidFill>
                    <a:schemeClr val="tx1"/>
                  </a:solidFill>
                </a:rPr>
                <a:t>from</a:t>
              </a:r>
              <a:r>
                <a:rPr lang="de-DE" dirty="0">
                  <a:solidFill>
                    <a:schemeClr val="tx1"/>
                  </a:solidFill>
                </a:rPr>
                <a:t> </a:t>
              </a:r>
              <a:r>
                <a:rPr lang="de-DE" dirty="0">
                  <a:solidFill>
                    <a:schemeClr val="tx1"/>
                  </a:solidFill>
                  <a:latin typeface="+mj-lt"/>
                </a:rPr>
                <a:t>100</a:t>
              </a:r>
              <a:r>
                <a:rPr lang="de-DE" dirty="0">
                  <a:solidFill>
                    <a:schemeClr val="tx1"/>
                  </a:solidFill>
                </a:rPr>
                <a:t> </a:t>
              </a:r>
              <a:r>
                <a:rPr lang="de-DE" dirty="0" err="1">
                  <a:solidFill>
                    <a:schemeClr val="tx1"/>
                  </a:solidFill>
                </a:rPr>
                <a:t>member</a:t>
              </a:r>
              <a:r>
                <a:rPr lang="de-DE" dirty="0">
                  <a:solidFill>
                    <a:schemeClr val="tx1"/>
                  </a:solidFill>
                </a:rPr>
                <a:t> </a:t>
              </a:r>
              <a:r>
                <a:rPr lang="de-DE" dirty="0" err="1">
                  <a:solidFill>
                    <a:schemeClr val="tx1"/>
                  </a:solidFill>
                </a:rPr>
                <a:t>organisations</a:t>
              </a:r>
              <a:endParaRPr lang="de-DE" dirty="0">
                <a:solidFill>
                  <a:schemeClr val="tx1"/>
                </a:solidFill>
              </a:endParaRPr>
            </a:p>
          </p:txBody>
        </p:sp>
        <p:sp>
          <p:nvSpPr>
            <p:cNvPr id="52" name="Textfeld 15">
              <a:extLst>
                <a:ext uri="{FF2B5EF4-FFF2-40B4-BE49-F238E27FC236}">
                  <a16:creationId xmlns:a16="http://schemas.microsoft.com/office/drawing/2014/main" id="{6703EDFB-85D7-39CB-C128-D8D14557CACA}"/>
                </a:ext>
              </a:extLst>
            </p:cNvPr>
            <p:cNvSpPr txBox="1"/>
            <p:nvPr/>
          </p:nvSpPr>
          <p:spPr>
            <a:xfrm>
              <a:off x="5706299" y="2917724"/>
              <a:ext cx="5339870" cy="500512"/>
            </a:xfrm>
            <a:prstGeom prst="rect">
              <a:avLst/>
            </a:prstGeom>
            <a:noFill/>
          </p:spPr>
          <p:txBody>
            <a:bodyPr wrap="square">
              <a:noAutofit/>
            </a:bodyPr>
            <a:lstStyle>
              <a:defPPr>
                <a:defRPr lang="de-DE"/>
              </a:defPPr>
              <a:lvl1pPr>
                <a:defRPr b="0" i="0" u="none" strike="noStrike">
                  <a:solidFill>
                    <a:srgbClr val="000000"/>
                  </a:solidFill>
                  <a:effectLst/>
                </a:defRPr>
              </a:lvl1pPr>
            </a:lstStyle>
            <a:p>
              <a:pPr algn="r"/>
              <a:r>
                <a:rPr lang="de-DE" dirty="0">
                  <a:solidFill>
                    <a:schemeClr val="tx1"/>
                  </a:solidFill>
                  <a:latin typeface="+mj-lt"/>
                </a:rPr>
                <a:t>180</a:t>
              </a:r>
              <a:r>
                <a:rPr lang="de-DE" dirty="0">
                  <a:solidFill>
                    <a:schemeClr val="tx1"/>
                  </a:solidFill>
                </a:rPr>
                <a:t> </a:t>
              </a:r>
              <a:r>
                <a:rPr lang="de-DE" dirty="0" err="1">
                  <a:solidFill>
                    <a:schemeClr val="tx1"/>
                  </a:solidFill>
                </a:rPr>
                <a:t>persons</a:t>
              </a:r>
              <a:r>
                <a:rPr lang="de-DE" dirty="0">
                  <a:solidFill>
                    <a:schemeClr val="tx1"/>
                  </a:solidFill>
                </a:rPr>
                <a:t> </a:t>
              </a:r>
              <a:r>
                <a:rPr lang="de-DE" dirty="0" err="1">
                  <a:solidFill>
                    <a:schemeClr val="tx1"/>
                  </a:solidFill>
                </a:rPr>
                <a:t>from</a:t>
              </a:r>
              <a:r>
                <a:rPr lang="de-DE" dirty="0">
                  <a:solidFill>
                    <a:schemeClr val="tx1"/>
                  </a:solidFill>
                </a:rPr>
                <a:t> </a:t>
              </a:r>
              <a:r>
                <a:rPr lang="de-DE" dirty="0">
                  <a:solidFill>
                    <a:schemeClr val="tx1"/>
                  </a:solidFill>
                  <a:latin typeface="+mj-lt"/>
                </a:rPr>
                <a:t>94</a:t>
              </a:r>
              <a:r>
                <a:rPr lang="de-DE" dirty="0">
                  <a:solidFill>
                    <a:schemeClr val="tx1"/>
                  </a:solidFill>
                </a:rPr>
                <a:t> </a:t>
              </a:r>
              <a:r>
                <a:rPr lang="de-DE" dirty="0" err="1">
                  <a:solidFill>
                    <a:schemeClr val="tx1"/>
                  </a:solidFill>
                </a:rPr>
                <a:t>member</a:t>
              </a:r>
              <a:r>
                <a:rPr lang="de-DE" dirty="0">
                  <a:solidFill>
                    <a:schemeClr val="tx1"/>
                  </a:solidFill>
                </a:rPr>
                <a:t> </a:t>
              </a:r>
              <a:r>
                <a:rPr lang="de-DE" dirty="0" err="1">
                  <a:solidFill>
                    <a:schemeClr val="tx1"/>
                  </a:solidFill>
                </a:rPr>
                <a:t>organisations</a:t>
              </a:r>
              <a:endParaRPr lang="de-DE" dirty="0">
                <a:solidFill>
                  <a:schemeClr val="tx1"/>
                </a:solidFill>
              </a:endParaRPr>
            </a:p>
          </p:txBody>
        </p:sp>
        <p:sp>
          <p:nvSpPr>
            <p:cNvPr id="53" name="Textfeld 15">
              <a:extLst>
                <a:ext uri="{FF2B5EF4-FFF2-40B4-BE49-F238E27FC236}">
                  <a16:creationId xmlns:a16="http://schemas.microsoft.com/office/drawing/2014/main" id="{359B07A6-36D1-99A7-D3EC-B528E3A43383}"/>
                </a:ext>
              </a:extLst>
            </p:cNvPr>
            <p:cNvSpPr txBox="1"/>
            <p:nvPr/>
          </p:nvSpPr>
          <p:spPr>
            <a:xfrm>
              <a:off x="5706299" y="3819994"/>
              <a:ext cx="5339870" cy="500512"/>
            </a:xfrm>
            <a:prstGeom prst="rect">
              <a:avLst/>
            </a:prstGeom>
            <a:noFill/>
          </p:spPr>
          <p:txBody>
            <a:bodyPr wrap="square">
              <a:noAutofit/>
            </a:bodyPr>
            <a:lstStyle>
              <a:defPPr>
                <a:defRPr lang="de-DE"/>
              </a:defPPr>
              <a:lvl1pPr>
                <a:defRPr b="0" i="0" u="none" strike="noStrike">
                  <a:solidFill>
                    <a:srgbClr val="000000"/>
                  </a:solidFill>
                  <a:effectLst/>
                </a:defRPr>
              </a:lvl1pPr>
            </a:lstStyle>
            <a:p>
              <a:pPr algn="r"/>
              <a:r>
                <a:rPr lang="de-DE" dirty="0">
                  <a:solidFill>
                    <a:schemeClr val="tx1"/>
                  </a:solidFill>
                  <a:latin typeface="+mj-lt"/>
                </a:rPr>
                <a:t>141</a:t>
              </a:r>
              <a:r>
                <a:rPr lang="de-DE" dirty="0">
                  <a:solidFill>
                    <a:schemeClr val="tx1"/>
                  </a:solidFill>
                </a:rPr>
                <a:t> </a:t>
              </a:r>
              <a:r>
                <a:rPr lang="de-DE" dirty="0" err="1">
                  <a:solidFill>
                    <a:schemeClr val="tx1"/>
                  </a:solidFill>
                </a:rPr>
                <a:t>persons</a:t>
              </a:r>
              <a:r>
                <a:rPr lang="de-DE" dirty="0">
                  <a:solidFill>
                    <a:schemeClr val="tx1"/>
                  </a:solidFill>
                </a:rPr>
                <a:t> </a:t>
              </a:r>
              <a:r>
                <a:rPr lang="de-DE" dirty="0" err="1">
                  <a:solidFill>
                    <a:schemeClr val="tx1"/>
                  </a:solidFill>
                </a:rPr>
                <a:t>from</a:t>
              </a:r>
              <a:r>
                <a:rPr lang="de-DE" dirty="0">
                  <a:solidFill>
                    <a:schemeClr val="tx1"/>
                  </a:solidFill>
                </a:rPr>
                <a:t> </a:t>
              </a:r>
              <a:r>
                <a:rPr lang="de-DE" dirty="0">
                  <a:solidFill>
                    <a:schemeClr val="tx1"/>
                  </a:solidFill>
                  <a:latin typeface="+mj-lt"/>
                </a:rPr>
                <a:t>85</a:t>
              </a:r>
              <a:r>
                <a:rPr lang="de-DE" dirty="0">
                  <a:solidFill>
                    <a:schemeClr val="tx1"/>
                  </a:solidFill>
                </a:rPr>
                <a:t> </a:t>
              </a:r>
              <a:r>
                <a:rPr lang="de-DE" dirty="0" err="1">
                  <a:solidFill>
                    <a:schemeClr val="tx1"/>
                  </a:solidFill>
                </a:rPr>
                <a:t>member</a:t>
              </a:r>
              <a:r>
                <a:rPr lang="de-DE" dirty="0">
                  <a:solidFill>
                    <a:schemeClr val="tx1"/>
                  </a:solidFill>
                </a:rPr>
                <a:t> </a:t>
              </a:r>
              <a:r>
                <a:rPr lang="de-DE" dirty="0" err="1">
                  <a:solidFill>
                    <a:schemeClr val="tx1"/>
                  </a:solidFill>
                </a:rPr>
                <a:t>organisations</a:t>
              </a:r>
              <a:endParaRPr lang="de-DE" dirty="0">
                <a:solidFill>
                  <a:schemeClr val="tx1"/>
                </a:solidFill>
              </a:endParaRPr>
            </a:p>
          </p:txBody>
        </p:sp>
        <p:sp>
          <p:nvSpPr>
            <p:cNvPr id="54" name="Textfeld 15">
              <a:extLst>
                <a:ext uri="{FF2B5EF4-FFF2-40B4-BE49-F238E27FC236}">
                  <a16:creationId xmlns:a16="http://schemas.microsoft.com/office/drawing/2014/main" id="{A4589357-E38D-8BCB-E3AA-36AE6CFDC8B2}"/>
                </a:ext>
              </a:extLst>
            </p:cNvPr>
            <p:cNvSpPr txBox="1"/>
            <p:nvPr/>
          </p:nvSpPr>
          <p:spPr>
            <a:xfrm>
              <a:off x="5706299" y="4845765"/>
              <a:ext cx="5339870" cy="500512"/>
            </a:xfrm>
            <a:prstGeom prst="rect">
              <a:avLst/>
            </a:prstGeom>
            <a:noFill/>
          </p:spPr>
          <p:txBody>
            <a:bodyPr wrap="square">
              <a:noAutofit/>
            </a:bodyPr>
            <a:lstStyle>
              <a:defPPr>
                <a:defRPr lang="de-DE"/>
              </a:defPPr>
              <a:lvl1pPr>
                <a:defRPr b="0" i="0" u="none" strike="noStrike">
                  <a:solidFill>
                    <a:srgbClr val="000000"/>
                  </a:solidFill>
                  <a:effectLst/>
                </a:defRPr>
              </a:lvl1pPr>
            </a:lstStyle>
            <a:p>
              <a:pPr algn="r"/>
              <a:r>
                <a:rPr lang="de-DE" dirty="0">
                  <a:solidFill>
                    <a:schemeClr val="tx1"/>
                  </a:solidFill>
                  <a:latin typeface="+mj-lt"/>
                </a:rPr>
                <a:t>103</a:t>
              </a:r>
              <a:r>
                <a:rPr lang="de-DE" dirty="0">
                  <a:solidFill>
                    <a:schemeClr val="tx1"/>
                  </a:solidFill>
                </a:rPr>
                <a:t> </a:t>
              </a:r>
              <a:r>
                <a:rPr lang="de-DE" dirty="0" err="1">
                  <a:solidFill>
                    <a:schemeClr val="tx1"/>
                  </a:solidFill>
                </a:rPr>
                <a:t>persons</a:t>
              </a:r>
              <a:r>
                <a:rPr lang="de-DE" dirty="0">
                  <a:solidFill>
                    <a:schemeClr val="tx1"/>
                  </a:solidFill>
                </a:rPr>
                <a:t> </a:t>
              </a:r>
              <a:r>
                <a:rPr lang="de-DE" dirty="0" err="1">
                  <a:solidFill>
                    <a:schemeClr val="tx1"/>
                  </a:solidFill>
                </a:rPr>
                <a:t>from</a:t>
              </a:r>
              <a:r>
                <a:rPr lang="de-DE" dirty="0">
                  <a:solidFill>
                    <a:schemeClr val="tx1"/>
                  </a:solidFill>
                </a:rPr>
                <a:t> </a:t>
              </a:r>
              <a:r>
                <a:rPr lang="de-DE" dirty="0">
                  <a:solidFill>
                    <a:schemeClr val="tx1"/>
                  </a:solidFill>
                  <a:latin typeface="+mj-lt"/>
                </a:rPr>
                <a:t>69</a:t>
              </a:r>
              <a:r>
                <a:rPr lang="de-DE" dirty="0">
                  <a:solidFill>
                    <a:schemeClr val="tx1"/>
                  </a:solidFill>
                </a:rPr>
                <a:t> </a:t>
              </a:r>
              <a:r>
                <a:rPr lang="de-DE" dirty="0" err="1">
                  <a:solidFill>
                    <a:schemeClr val="tx1"/>
                  </a:solidFill>
                </a:rPr>
                <a:t>member</a:t>
              </a:r>
              <a:r>
                <a:rPr lang="de-DE" dirty="0">
                  <a:solidFill>
                    <a:schemeClr val="tx1"/>
                  </a:solidFill>
                </a:rPr>
                <a:t> </a:t>
              </a:r>
              <a:r>
                <a:rPr lang="de-DE" dirty="0" err="1">
                  <a:solidFill>
                    <a:schemeClr val="tx1"/>
                  </a:solidFill>
                </a:rPr>
                <a:t>organisations</a:t>
              </a:r>
              <a:endParaRPr lang="de-DE" dirty="0">
                <a:solidFill>
                  <a:schemeClr val="tx1"/>
                </a:solidFill>
              </a:endParaRPr>
            </a:p>
          </p:txBody>
        </p:sp>
        <p:sp>
          <p:nvSpPr>
            <p:cNvPr id="55" name="Textfeld 15">
              <a:extLst>
                <a:ext uri="{FF2B5EF4-FFF2-40B4-BE49-F238E27FC236}">
                  <a16:creationId xmlns:a16="http://schemas.microsoft.com/office/drawing/2014/main" id="{91574840-8BA9-3E8B-D230-88C68B26AA47}"/>
                </a:ext>
              </a:extLst>
            </p:cNvPr>
            <p:cNvSpPr txBox="1"/>
            <p:nvPr/>
          </p:nvSpPr>
          <p:spPr>
            <a:xfrm>
              <a:off x="5706299" y="5869382"/>
              <a:ext cx="5339870" cy="500512"/>
            </a:xfrm>
            <a:prstGeom prst="rect">
              <a:avLst/>
            </a:prstGeom>
            <a:noFill/>
          </p:spPr>
          <p:txBody>
            <a:bodyPr wrap="square">
              <a:noAutofit/>
            </a:bodyPr>
            <a:lstStyle>
              <a:defPPr>
                <a:defRPr lang="de-DE"/>
              </a:defPPr>
              <a:lvl1pPr>
                <a:defRPr b="0" i="0" u="none" strike="noStrike">
                  <a:solidFill>
                    <a:srgbClr val="000000"/>
                  </a:solidFill>
                  <a:effectLst/>
                </a:defRPr>
              </a:lvl1pPr>
            </a:lstStyle>
            <a:p>
              <a:pPr algn="r"/>
              <a:r>
                <a:rPr lang="de-DE" dirty="0">
                  <a:solidFill>
                    <a:schemeClr val="tx1"/>
                  </a:solidFill>
                  <a:latin typeface="+mj-lt"/>
                </a:rPr>
                <a:t>51</a:t>
              </a:r>
              <a:r>
                <a:rPr lang="de-DE" dirty="0">
                  <a:solidFill>
                    <a:schemeClr val="tx1"/>
                  </a:solidFill>
                </a:rPr>
                <a:t> </a:t>
              </a:r>
              <a:r>
                <a:rPr lang="de-DE" dirty="0" err="1">
                  <a:solidFill>
                    <a:schemeClr val="tx1"/>
                  </a:solidFill>
                </a:rPr>
                <a:t>persons</a:t>
              </a:r>
              <a:r>
                <a:rPr lang="de-DE" dirty="0">
                  <a:solidFill>
                    <a:schemeClr val="tx1"/>
                  </a:solidFill>
                </a:rPr>
                <a:t> </a:t>
              </a:r>
              <a:r>
                <a:rPr lang="de-DE" dirty="0" err="1">
                  <a:solidFill>
                    <a:schemeClr val="tx1"/>
                  </a:solidFill>
                </a:rPr>
                <a:t>from</a:t>
              </a:r>
              <a:r>
                <a:rPr lang="de-DE" dirty="0">
                  <a:solidFill>
                    <a:schemeClr val="tx1"/>
                  </a:solidFill>
                </a:rPr>
                <a:t> </a:t>
              </a:r>
              <a:r>
                <a:rPr lang="de-DE" dirty="0">
                  <a:solidFill>
                    <a:schemeClr val="tx1"/>
                  </a:solidFill>
                  <a:latin typeface="+mj-lt"/>
                </a:rPr>
                <a:t>36</a:t>
              </a:r>
              <a:r>
                <a:rPr lang="de-DE" dirty="0">
                  <a:solidFill>
                    <a:schemeClr val="tx1"/>
                  </a:solidFill>
                </a:rPr>
                <a:t> </a:t>
              </a:r>
              <a:r>
                <a:rPr lang="de-DE" dirty="0" err="1">
                  <a:solidFill>
                    <a:schemeClr val="tx1"/>
                  </a:solidFill>
                </a:rPr>
                <a:t>member</a:t>
              </a:r>
              <a:r>
                <a:rPr lang="de-DE" dirty="0">
                  <a:solidFill>
                    <a:schemeClr val="tx1"/>
                  </a:solidFill>
                </a:rPr>
                <a:t> </a:t>
              </a:r>
              <a:r>
                <a:rPr lang="de-DE" dirty="0" err="1">
                  <a:solidFill>
                    <a:schemeClr val="tx1"/>
                  </a:solidFill>
                </a:rPr>
                <a:t>organisations</a:t>
              </a:r>
              <a:endParaRPr lang="de-DE" dirty="0">
                <a:solidFill>
                  <a:schemeClr val="tx1"/>
                </a:solidFill>
              </a:endParaRPr>
            </a:p>
          </p:txBody>
        </p:sp>
      </p:grpSp>
      <p:sp>
        <p:nvSpPr>
          <p:cNvPr id="10" name="Foliennummernplatzhalter 9">
            <a:extLst>
              <a:ext uri="{FF2B5EF4-FFF2-40B4-BE49-F238E27FC236}">
                <a16:creationId xmlns:a16="http://schemas.microsoft.com/office/drawing/2014/main" id="{F007220F-EEAB-417B-E0AA-88CE3E5321D2}"/>
              </a:ext>
            </a:extLst>
          </p:cNvPr>
          <p:cNvSpPr>
            <a:spLocks noGrp="1"/>
          </p:cNvSpPr>
          <p:nvPr>
            <p:ph type="sldNum" sz="quarter" idx="12"/>
          </p:nvPr>
        </p:nvSpPr>
        <p:spPr/>
        <p:txBody>
          <a:bodyPr/>
          <a:lstStyle/>
          <a:p>
            <a:fld id="{59D4D77F-9D33-46B7-B0E6-0F7E01ACA44C}" type="slidenum">
              <a:rPr lang="de-DE" smtClean="0"/>
              <a:t>31</a:t>
            </a:fld>
            <a:endParaRPr lang="de-DE"/>
          </a:p>
        </p:txBody>
      </p:sp>
      <p:sp>
        <p:nvSpPr>
          <p:cNvPr id="5" name="Fußzeilenplatzhalter 4">
            <a:extLst>
              <a:ext uri="{FF2B5EF4-FFF2-40B4-BE49-F238E27FC236}">
                <a16:creationId xmlns:a16="http://schemas.microsoft.com/office/drawing/2014/main" id="{0A49F4A9-3421-7ABE-648E-BB7871185BA6}"/>
              </a:ext>
            </a:extLst>
          </p:cNvPr>
          <p:cNvSpPr>
            <a:spLocks noGrp="1"/>
          </p:cNvSpPr>
          <p:nvPr>
            <p:ph type="ftr" sz="quarter" idx="11"/>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183432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52F32-D985-044B-4B82-27AEEC5CAE6F}"/>
              </a:ext>
            </a:extLst>
          </p:cNvPr>
          <p:cNvSpPr>
            <a:spLocks noGrp="1"/>
          </p:cNvSpPr>
          <p:nvPr>
            <p:ph type="title"/>
          </p:nvPr>
        </p:nvSpPr>
        <p:spPr/>
        <p:txBody>
          <a:bodyPr/>
          <a:lstStyle/>
          <a:p>
            <a:r>
              <a:rPr lang="de-DE" dirty="0"/>
              <a:t>Base4NFDI </a:t>
            </a:r>
            <a:r>
              <a:rPr lang="de-DE" dirty="0" err="1"/>
              <a:t>delivers</a:t>
            </a:r>
            <a:r>
              <a:rPr lang="de-DE" dirty="0"/>
              <a:t> </a:t>
            </a:r>
            <a:r>
              <a:rPr lang="de-DE" dirty="0" err="1"/>
              <a:t>basic</a:t>
            </a:r>
            <a:r>
              <a:rPr lang="de-DE" dirty="0"/>
              <a:t> </a:t>
            </a:r>
            <a:r>
              <a:rPr lang="de-DE" dirty="0" err="1"/>
              <a:t>infrastructure</a:t>
            </a:r>
            <a:r>
              <a:rPr lang="de-DE" dirty="0"/>
              <a:t> </a:t>
            </a:r>
            <a:r>
              <a:rPr lang="de-DE" dirty="0" err="1"/>
              <a:t>services</a:t>
            </a:r>
            <a:endParaRPr lang="de-DE" dirty="0"/>
          </a:p>
        </p:txBody>
      </p:sp>
      <p:sp>
        <p:nvSpPr>
          <p:cNvPr id="6" name="Foliennummernplatzhalter 5">
            <a:extLst>
              <a:ext uri="{FF2B5EF4-FFF2-40B4-BE49-F238E27FC236}">
                <a16:creationId xmlns:a16="http://schemas.microsoft.com/office/drawing/2014/main" id="{57DB7F6A-4ACC-6DB3-E939-7C970B548BC8}"/>
              </a:ext>
            </a:extLst>
          </p:cNvPr>
          <p:cNvSpPr>
            <a:spLocks noGrp="1"/>
          </p:cNvSpPr>
          <p:nvPr>
            <p:ph type="sldNum" sz="quarter" idx="12"/>
          </p:nvPr>
        </p:nvSpPr>
        <p:spPr/>
        <p:txBody>
          <a:bodyPr/>
          <a:lstStyle/>
          <a:p>
            <a:fld id="{59D4D77F-9D33-46B7-B0E6-0F7E01ACA44C}" type="slidenum">
              <a:rPr lang="de-DE" smtClean="0"/>
              <a:t>32</a:t>
            </a:fld>
            <a:endParaRPr lang="de-DE"/>
          </a:p>
        </p:txBody>
      </p:sp>
      <p:sp>
        <p:nvSpPr>
          <p:cNvPr id="7" name="Textplatzhalter 6">
            <a:extLst>
              <a:ext uri="{FF2B5EF4-FFF2-40B4-BE49-F238E27FC236}">
                <a16:creationId xmlns:a16="http://schemas.microsoft.com/office/drawing/2014/main" id="{F75A5128-DA84-3460-34F5-2431984D6BB9}"/>
              </a:ext>
            </a:extLst>
          </p:cNvPr>
          <p:cNvSpPr>
            <a:spLocks noGrp="1"/>
          </p:cNvSpPr>
          <p:nvPr>
            <p:ph type="body" sz="quarter" idx="14"/>
          </p:nvPr>
        </p:nvSpPr>
        <p:spPr>
          <a:xfrm>
            <a:off x="838199" y="821136"/>
            <a:ext cx="7218367" cy="601662"/>
          </a:xfrm>
        </p:spPr>
        <p:txBody>
          <a:bodyPr/>
          <a:lstStyle/>
          <a:p>
            <a:r>
              <a:rPr lang="de-DE" dirty="0"/>
              <a:t>… </a:t>
            </a:r>
            <a:r>
              <a:rPr lang="de-DE" dirty="0" err="1"/>
              <a:t>more</a:t>
            </a:r>
            <a:r>
              <a:rPr lang="de-DE" dirty="0"/>
              <a:t> </a:t>
            </a:r>
            <a:r>
              <a:rPr lang="de-DE" dirty="0" err="1"/>
              <a:t>services</a:t>
            </a:r>
            <a:r>
              <a:rPr lang="de-DE" dirty="0"/>
              <a:t> </a:t>
            </a:r>
            <a:r>
              <a:rPr lang="de-DE" dirty="0" err="1"/>
              <a:t>advancing</a:t>
            </a:r>
            <a:endParaRPr lang="de-DE" dirty="0"/>
          </a:p>
        </p:txBody>
      </p:sp>
      <p:grpSp>
        <p:nvGrpSpPr>
          <p:cNvPr id="8" name="Group 7">
            <a:extLst>
              <a:ext uri="{FF2B5EF4-FFF2-40B4-BE49-F238E27FC236}">
                <a16:creationId xmlns:a16="http://schemas.microsoft.com/office/drawing/2014/main" id="{56D2F60E-3466-DF6C-C95D-8954FE9E1413}"/>
              </a:ext>
            </a:extLst>
          </p:cNvPr>
          <p:cNvGrpSpPr/>
          <p:nvPr/>
        </p:nvGrpSpPr>
        <p:grpSpPr>
          <a:xfrm>
            <a:off x="801155" y="1648114"/>
            <a:ext cx="3432699" cy="2748893"/>
            <a:chOff x="834775" y="1648114"/>
            <a:chExt cx="3432699" cy="2748893"/>
          </a:xfrm>
        </p:grpSpPr>
        <p:sp>
          <p:nvSpPr>
            <p:cNvPr id="9" name="Textfeld 8">
              <a:extLst>
                <a:ext uri="{FF2B5EF4-FFF2-40B4-BE49-F238E27FC236}">
                  <a16:creationId xmlns:a16="http://schemas.microsoft.com/office/drawing/2014/main" id="{F0F978DB-72DB-229A-F0F0-F8DF2F950694}"/>
                </a:ext>
              </a:extLst>
            </p:cNvPr>
            <p:cNvSpPr txBox="1"/>
            <p:nvPr/>
          </p:nvSpPr>
          <p:spPr>
            <a:xfrm>
              <a:off x="834775" y="1648114"/>
              <a:ext cx="1401418" cy="400110"/>
            </a:xfrm>
            <a:prstGeom prst="rect">
              <a:avLst/>
            </a:prstGeom>
            <a:solidFill>
              <a:schemeClr val="tx1"/>
            </a:solidFill>
          </p:spPr>
          <p:txBody>
            <a:bodyPr wrap="square" rtlCol="0">
              <a:spAutoFit/>
            </a:bodyPr>
            <a:lstStyle/>
            <a:p>
              <a:r>
                <a:rPr lang="de-DE" sz="2000" dirty="0">
                  <a:solidFill>
                    <a:schemeClr val="bg1"/>
                  </a:solidFill>
                  <a:latin typeface="+mj-lt"/>
                </a:rPr>
                <a:t>IAM4NFDI</a:t>
              </a:r>
            </a:p>
          </p:txBody>
        </p:sp>
        <p:sp>
          <p:nvSpPr>
            <p:cNvPr id="12" name="Textfeld 11">
              <a:extLst>
                <a:ext uri="{FF2B5EF4-FFF2-40B4-BE49-F238E27FC236}">
                  <a16:creationId xmlns:a16="http://schemas.microsoft.com/office/drawing/2014/main" id="{1FEA2B59-9BB7-5768-9321-4DD9B45A023F}"/>
                </a:ext>
              </a:extLst>
            </p:cNvPr>
            <p:cNvSpPr txBox="1"/>
            <p:nvPr/>
          </p:nvSpPr>
          <p:spPr>
            <a:xfrm>
              <a:off x="847475" y="2057905"/>
              <a:ext cx="3419999" cy="2339102"/>
            </a:xfrm>
            <a:prstGeom prst="rect">
              <a:avLst/>
            </a:prstGeom>
            <a:noFill/>
            <a:ln w="28575">
              <a:solidFill>
                <a:schemeClr val="tx1"/>
              </a:solidFill>
            </a:ln>
          </p:spPr>
          <p:txBody>
            <a:bodyPr wrap="square" rtlCol="0">
              <a:spAutoFit/>
            </a:bodyPr>
            <a:lstStyle/>
            <a:p>
              <a:pPr marL="285750" lvl="0" indent="-285750">
                <a:spcAft>
                  <a:spcPts val="1200"/>
                </a:spcAft>
                <a:buClr>
                  <a:schemeClr val="tx2"/>
                </a:buClr>
                <a:buFont typeface="Arial" panose="020B0604020202020204" pitchFamily="34" charset="0"/>
                <a:buChar char="•"/>
              </a:pPr>
              <a:r>
                <a:rPr lang="de-DE" sz="1800" b="1" dirty="0"/>
                <a:t>Identity- und Access-Management (IAM)</a:t>
              </a:r>
            </a:p>
            <a:p>
              <a:pPr marL="285750" lvl="0" indent="-285750">
                <a:spcAft>
                  <a:spcPts val="1200"/>
                </a:spcAft>
                <a:buClr>
                  <a:schemeClr val="tx2"/>
                </a:buClr>
                <a:buFont typeface="Arial" panose="020B0604020202020204" pitchFamily="34" charset="0"/>
                <a:buChar char="•"/>
              </a:pPr>
              <a:r>
                <a:rPr lang="de-DE" sz="1800" b="0" dirty="0"/>
                <a:t>Goal: </a:t>
              </a:r>
              <a:r>
                <a:rPr lang="de-DE" sz="1800" b="0" dirty="0" err="1"/>
                <a:t>unified</a:t>
              </a:r>
              <a:r>
                <a:rPr lang="de-DE" sz="1800" b="0" dirty="0"/>
                <a:t> </a:t>
              </a:r>
              <a:r>
                <a:rPr lang="de-DE" sz="1800" b="0" dirty="0" err="1"/>
                <a:t>access</a:t>
              </a:r>
              <a:r>
                <a:rPr lang="de-DE" sz="1800" b="0" dirty="0"/>
                <a:t> </a:t>
              </a:r>
              <a:r>
                <a:rPr lang="de-DE" sz="1800" b="0" dirty="0" err="1"/>
                <a:t>to</a:t>
              </a:r>
              <a:r>
                <a:rPr lang="de-DE" sz="1800" b="0" dirty="0"/>
                <a:t> </a:t>
              </a:r>
              <a:r>
                <a:rPr lang="de-DE" sz="1800" b="0" dirty="0" err="1"/>
                <a:t>data</a:t>
              </a:r>
              <a:r>
                <a:rPr lang="de-DE" sz="1800" b="0" dirty="0"/>
                <a:t>, </a:t>
              </a:r>
              <a:r>
                <a:rPr lang="de-DE" sz="1800" b="0" dirty="0" err="1"/>
                <a:t>software</a:t>
              </a:r>
              <a:r>
                <a:rPr lang="de-DE" sz="1800" b="0" dirty="0"/>
                <a:t> and </a:t>
              </a:r>
              <a:r>
                <a:rPr lang="de-DE" sz="1800" b="0" dirty="0" err="1"/>
                <a:t>computing</a:t>
              </a:r>
              <a:r>
                <a:rPr lang="de-DE" sz="1800" b="0" dirty="0"/>
                <a:t> </a:t>
              </a:r>
              <a:r>
                <a:rPr lang="de-DE" sz="1800" b="0" dirty="0" err="1"/>
                <a:t>ressources</a:t>
              </a:r>
              <a:r>
                <a:rPr lang="de-DE" sz="1800" b="0" dirty="0"/>
                <a:t> </a:t>
              </a:r>
              <a:r>
                <a:rPr lang="de-DE" sz="1800" b="0" dirty="0" err="1"/>
                <a:t>for</a:t>
              </a:r>
              <a:r>
                <a:rPr lang="de-DE" sz="1800" b="0" dirty="0"/>
                <a:t> </a:t>
              </a:r>
              <a:r>
                <a:rPr lang="de-DE" sz="1800" b="0" dirty="0" err="1"/>
                <a:t>collaborative</a:t>
              </a:r>
              <a:r>
                <a:rPr lang="de-DE" sz="1800" b="0" dirty="0"/>
                <a:t> </a:t>
              </a:r>
              <a:r>
                <a:rPr lang="de-DE" sz="1800" b="0" dirty="0" err="1"/>
                <a:t>work</a:t>
              </a:r>
              <a:endParaRPr lang="de-DE" sz="1800" b="0" dirty="0"/>
            </a:p>
            <a:p>
              <a:pPr marL="285750" lvl="0" indent="-285750">
                <a:spcAft>
                  <a:spcPts val="1200"/>
                </a:spcAft>
                <a:buClr>
                  <a:schemeClr val="tx2"/>
                </a:buClr>
                <a:buFont typeface="Arial" panose="020B0604020202020204" pitchFamily="34" charset="0"/>
                <a:buChar char="•"/>
              </a:pPr>
              <a:endParaRPr lang="de-DE" sz="1800" b="0" dirty="0"/>
            </a:p>
          </p:txBody>
        </p:sp>
      </p:grpSp>
      <p:grpSp>
        <p:nvGrpSpPr>
          <p:cNvPr id="15" name="Group 14">
            <a:extLst>
              <a:ext uri="{FF2B5EF4-FFF2-40B4-BE49-F238E27FC236}">
                <a16:creationId xmlns:a16="http://schemas.microsoft.com/office/drawing/2014/main" id="{545BB80B-65D3-EFA8-B936-F34E0819DD93}"/>
              </a:ext>
            </a:extLst>
          </p:cNvPr>
          <p:cNvGrpSpPr/>
          <p:nvPr/>
        </p:nvGrpSpPr>
        <p:grpSpPr>
          <a:xfrm>
            <a:off x="4605519" y="1648114"/>
            <a:ext cx="3342700" cy="2764282"/>
            <a:chOff x="4676307" y="1648114"/>
            <a:chExt cx="3342700" cy="2764282"/>
          </a:xfrm>
        </p:grpSpPr>
        <p:sp>
          <p:nvSpPr>
            <p:cNvPr id="11" name="Textfeld 10">
              <a:extLst>
                <a:ext uri="{FF2B5EF4-FFF2-40B4-BE49-F238E27FC236}">
                  <a16:creationId xmlns:a16="http://schemas.microsoft.com/office/drawing/2014/main" id="{167ADE9B-2F6C-7310-3499-1A8AB0E340B1}"/>
                </a:ext>
              </a:extLst>
            </p:cNvPr>
            <p:cNvSpPr txBox="1"/>
            <p:nvPr/>
          </p:nvSpPr>
          <p:spPr>
            <a:xfrm>
              <a:off x="4676307" y="1648114"/>
              <a:ext cx="1401418" cy="400110"/>
            </a:xfrm>
            <a:prstGeom prst="rect">
              <a:avLst/>
            </a:prstGeom>
            <a:solidFill>
              <a:schemeClr val="tx1"/>
            </a:solidFill>
          </p:spPr>
          <p:txBody>
            <a:bodyPr wrap="square" rtlCol="0">
              <a:spAutoFit/>
            </a:bodyPr>
            <a:lstStyle/>
            <a:p>
              <a:r>
                <a:rPr lang="de-DE" sz="2000" dirty="0">
                  <a:solidFill>
                    <a:schemeClr val="bg1"/>
                  </a:solidFill>
                  <a:latin typeface="+mj-lt"/>
                </a:rPr>
                <a:t>PID4NFDI</a:t>
              </a:r>
            </a:p>
          </p:txBody>
        </p:sp>
        <p:sp>
          <p:nvSpPr>
            <p:cNvPr id="13" name="Textfeld 12">
              <a:extLst>
                <a:ext uri="{FF2B5EF4-FFF2-40B4-BE49-F238E27FC236}">
                  <a16:creationId xmlns:a16="http://schemas.microsoft.com/office/drawing/2014/main" id="{A58491AB-D806-765C-8AB0-EBDDD76B0527}"/>
                </a:ext>
              </a:extLst>
            </p:cNvPr>
            <p:cNvSpPr txBox="1"/>
            <p:nvPr/>
          </p:nvSpPr>
          <p:spPr>
            <a:xfrm>
              <a:off x="4689007" y="2057905"/>
              <a:ext cx="3330000" cy="2354491"/>
            </a:xfrm>
            <a:prstGeom prst="rect">
              <a:avLst/>
            </a:prstGeom>
            <a:noFill/>
            <a:ln w="28575">
              <a:solidFill>
                <a:schemeClr val="tx1"/>
              </a:solidFill>
            </a:ln>
          </p:spPr>
          <p:txBody>
            <a:bodyPr wrap="square" rtlCol="0">
              <a:spAutoFit/>
            </a:bodyPr>
            <a:lstStyle/>
            <a:p>
              <a:pPr marL="285750" lvl="0" indent="-285750">
                <a:spcAft>
                  <a:spcPts val="1200"/>
                </a:spcAft>
                <a:buClr>
                  <a:schemeClr val="tx2"/>
                </a:buClr>
                <a:buFont typeface="Arial" panose="020B0604020202020204" pitchFamily="34" charset="0"/>
                <a:buChar char="•"/>
              </a:pPr>
              <a:r>
                <a:rPr lang="en-US" sz="1800" b="1" dirty="0"/>
                <a:t>Persistent Identifier Services (PID) for the German National Research Data Infrastructure</a:t>
              </a:r>
              <a:endParaRPr lang="de-DE" b="1" dirty="0"/>
            </a:p>
            <a:p>
              <a:pPr marL="285750" lvl="0" indent="-285750">
                <a:spcAft>
                  <a:spcPts val="1200"/>
                </a:spcAft>
                <a:buClr>
                  <a:schemeClr val="tx2"/>
                </a:buClr>
                <a:buFont typeface="Arial" panose="020B0604020202020204" pitchFamily="34" charset="0"/>
                <a:buChar char="•"/>
              </a:pPr>
              <a:r>
                <a:rPr lang="de-DE" sz="1800" dirty="0"/>
                <a:t>Goal: </a:t>
              </a:r>
              <a:r>
                <a:rPr lang="de-DE" sz="1800" dirty="0" err="1"/>
                <a:t>adapting</a:t>
              </a:r>
              <a:r>
                <a:rPr lang="de-DE" sz="1800" dirty="0"/>
                <a:t> </a:t>
              </a:r>
              <a:r>
                <a:rPr lang="de-DE" sz="1800" dirty="0" err="1"/>
                <a:t>existing</a:t>
              </a:r>
              <a:r>
                <a:rPr lang="de-DE" sz="1800" dirty="0"/>
                <a:t> PID </a:t>
              </a:r>
              <a:r>
                <a:rPr lang="de-DE" sz="1800" dirty="0" err="1"/>
                <a:t>systems</a:t>
              </a:r>
              <a:r>
                <a:rPr lang="de-DE" sz="1800" dirty="0"/>
                <a:t> </a:t>
              </a:r>
              <a:r>
                <a:rPr lang="de-DE" sz="1800" dirty="0" err="1"/>
                <a:t>to</a:t>
              </a:r>
              <a:r>
                <a:rPr lang="de-DE" sz="1800" dirty="0"/>
                <a:t> </a:t>
              </a:r>
              <a:r>
                <a:rPr lang="de-DE" sz="1800" dirty="0" err="1"/>
                <a:t>specific</a:t>
              </a:r>
              <a:r>
                <a:rPr lang="de-DE" sz="1800" dirty="0"/>
                <a:t> </a:t>
              </a:r>
              <a:r>
                <a:rPr lang="de-DE" sz="1800" dirty="0" err="1"/>
                <a:t>needs</a:t>
              </a:r>
              <a:r>
                <a:rPr lang="de-DE" sz="1800" dirty="0"/>
                <a:t> </a:t>
              </a:r>
              <a:r>
                <a:rPr lang="de-DE" sz="1800" dirty="0" err="1"/>
                <a:t>of</a:t>
              </a:r>
              <a:r>
                <a:rPr lang="de-DE" sz="1800" dirty="0"/>
                <a:t> NFDI</a:t>
              </a:r>
              <a:endParaRPr lang="de-DE" sz="2000" dirty="0"/>
            </a:p>
            <a:p>
              <a:pPr>
                <a:spcAft>
                  <a:spcPts val="1200"/>
                </a:spcAft>
              </a:pPr>
              <a:endParaRPr lang="de-DE" sz="100" dirty="0"/>
            </a:p>
          </p:txBody>
        </p:sp>
      </p:grpSp>
      <p:grpSp>
        <p:nvGrpSpPr>
          <p:cNvPr id="16" name="Group 15">
            <a:extLst>
              <a:ext uri="{FF2B5EF4-FFF2-40B4-BE49-F238E27FC236}">
                <a16:creationId xmlns:a16="http://schemas.microsoft.com/office/drawing/2014/main" id="{494A0D8A-8611-9D6E-DDDD-333A4E715587}"/>
              </a:ext>
            </a:extLst>
          </p:cNvPr>
          <p:cNvGrpSpPr/>
          <p:nvPr/>
        </p:nvGrpSpPr>
        <p:grpSpPr>
          <a:xfrm>
            <a:off x="8319885" y="1648114"/>
            <a:ext cx="3433074" cy="2625782"/>
            <a:chOff x="8427466" y="1648114"/>
            <a:chExt cx="3433074" cy="2625782"/>
          </a:xfrm>
        </p:grpSpPr>
        <p:sp>
          <p:nvSpPr>
            <p:cNvPr id="10" name="Textfeld 9">
              <a:extLst>
                <a:ext uri="{FF2B5EF4-FFF2-40B4-BE49-F238E27FC236}">
                  <a16:creationId xmlns:a16="http://schemas.microsoft.com/office/drawing/2014/main" id="{15019CD9-CCFF-07B0-8680-FFCBCBC85C8F}"/>
                </a:ext>
              </a:extLst>
            </p:cNvPr>
            <p:cNvSpPr txBox="1"/>
            <p:nvPr/>
          </p:nvSpPr>
          <p:spPr>
            <a:xfrm>
              <a:off x="8427466" y="1648114"/>
              <a:ext cx="1401418" cy="400110"/>
            </a:xfrm>
            <a:prstGeom prst="rect">
              <a:avLst/>
            </a:prstGeom>
            <a:solidFill>
              <a:schemeClr val="tx1"/>
            </a:solidFill>
          </p:spPr>
          <p:txBody>
            <a:bodyPr wrap="square" rtlCol="0">
              <a:spAutoFit/>
            </a:bodyPr>
            <a:lstStyle/>
            <a:p>
              <a:r>
                <a:rPr lang="de-DE" sz="2000" dirty="0">
                  <a:solidFill>
                    <a:schemeClr val="bg1"/>
                  </a:solidFill>
                  <a:latin typeface="+mj-lt"/>
                </a:rPr>
                <a:t>TSA4NFDI</a:t>
              </a:r>
            </a:p>
          </p:txBody>
        </p:sp>
        <p:sp>
          <p:nvSpPr>
            <p:cNvPr id="14" name="Textfeld 13">
              <a:extLst>
                <a:ext uri="{FF2B5EF4-FFF2-40B4-BE49-F238E27FC236}">
                  <a16:creationId xmlns:a16="http://schemas.microsoft.com/office/drawing/2014/main" id="{FA9C235F-5AC8-5FD9-68F5-80BB2BEE8C8C}"/>
                </a:ext>
              </a:extLst>
            </p:cNvPr>
            <p:cNvSpPr txBox="1"/>
            <p:nvPr/>
          </p:nvSpPr>
          <p:spPr>
            <a:xfrm>
              <a:off x="8440540" y="2057905"/>
              <a:ext cx="3420000" cy="2215991"/>
            </a:xfrm>
            <a:prstGeom prst="rect">
              <a:avLst/>
            </a:prstGeom>
            <a:noFill/>
            <a:ln w="28575">
              <a:solidFill>
                <a:schemeClr val="tx1"/>
              </a:solidFill>
            </a:ln>
          </p:spPr>
          <p:txBody>
            <a:bodyPr wrap="square" rtlCol="0">
              <a:spAutoFit/>
            </a:bodyPr>
            <a:lstStyle/>
            <a:p>
              <a:pPr marL="285750" lvl="0" indent="-285750">
                <a:spcAft>
                  <a:spcPts val="1200"/>
                </a:spcAft>
                <a:buClr>
                  <a:schemeClr val="tx2"/>
                </a:buClr>
                <a:buFont typeface="Arial" panose="020B0604020202020204" pitchFamily="34" charset="0"/>
                <a:buChar char="•"/>
              </a:pPr>
              <a:r>
                <a:rPr lang="de-DE" sz="1800" b="1" dirty="0" err="1"/>
                <a:t>Terminology</a:t>
              </a:r>
              <a:r>
                <a:rPr lang="de-DE" sz="1800" b="1" dirty="0"/>
                <a:t> Services 4 NFDI</a:t>
              </a:r>
              <a:endParaRPr lang="de-DE" b="1" dirty="0"/>
            </a:p>
            <a:p>
              <a:pPr marL="285750" lvl="0" indent="-285750">
                <a:spcAft>
                  <a:spcPts val="1200"/>
                </a:spcAft>
                <a:buClr>
                  <a:schemeClr val="tx2"/>
                </a:buClr>
                <a:buFont typeface="Arial" panose="020B0604020202020204" pitchFamily="34" charset="0"/>
                <a:buChar char="•"/>
              </a:pPr>
              <a:r>
                <a:rPr lang="de-DE" sz="1800" b="0" dirty="0"/>
                <a:t>Goal: </a:t>
              </a:r>
              <a:r>
                <a:rPr lang="de-DE" sz="1800" b="0" dirty="0" err="1"/>
                <a:t>harmonising</a:t>
              </a:r>
              <a:r>
                <a:rPr lang="de-DE" sz="1800" b="0" dirty="0"/>
                <a:t> </a:t>
              </a:r>
              <a:r>
                <a:rPr lang="de-DE" sz="1800" b="0" dirty="0" err="1"/>
                <a:t>terminologies</a:t>
              </a:r>
              <a:r>
                <a:rPr lang="de-DE" sz="1800" b="0" dirty="0"/>
                <a:t> </a:t>
              </a:r>
              <a:r>
                <a:rPr lang="de-DE" sz="1800" b="0" dirty="0" err="1"/>
                <a:t>from</a:t>
              </a:r>
              <a:r>
                <a:rPr lang="de-DE" sz="1800" b="0" dirty="0"/>
                <a:t> </a:t>
              </a:r>
              <a:r>
                <a:rPr lang="de-DE" sz="1800" b="0" dirty="0" err="1"/>
                <a:t>various</a:t>
              </a:r>
              <a:r>
                <a:rPr lang="de-DE" sz="1800" b="0" dirty="0"/>
                <a:t> </a:t>
              </a:r>
              <a:r>
                <a:rPr lang="de-DE" sz="1800" b="0" dirty="0" err="1"/>
                <a:t>research</a:t>
              </a:r>
              <a:r>
                <a:rPr lang="de-DE" sz="1800" b="0" dirty="0"/>
                <a:t> </a:t>
              </a:r>
              <a:r>
                <a:rPr lang="de-DE" sz="1800" b="0" dirty="0" err="1"/>
                <a:t>communities</a:t>
              </a:r>
              <a:endParaRPr lang="de-DE" sz="1800" b="0" dirty="0"/>
            </a:p>
            <a:p>
              <a:pPr marL="285750" lvl="0" indent="-285750">
                <a:spcAft>
                  <a:spcPts val="1200"/>
                </a:spcAft>
                <a:buClr>
                  <a:schemeClr val="tx2"/>
                </a:buClr>
                <a:buFont typeface="Arial" panose="020B0604020202020204" pitchFamily="34" charset="0"/>
                <a:buChar char="•"/>
              </a:pPr>
              <a:endParaRPr lang="de-DE" b="1" dirty="0"/>
            </a:p>
            <a:p>
              <a:pPr lvl="0">
                <a:spcAft>
                  <a:spcPts val="1200"/>
                </a:spcAft>
                <a:buClr>
                  <a:schemeClr val="tx2"/>
                </a:buClr>
              </a:pPr>
              <a:endParaRPr lang="de-DE" b="1" dirty="0"/>
            </a:p>
          </p:txBody>
        </p:sp>
      </p:grpSp>
      <p:sp>
        <p:nvSpPr>
          <p:cNvPr id="3" name="Fußzeilenplatzhalter 2">
            <a:extLst>
              <a:ext uri="{FF2B5EF4-FFF2-40B4-BE49-F238E27FC236}">
                <a16:creationId xmlns:a16="http://schemas.microsoft.com/office/drawing/2014/main" id="{1642CEFC-DAAD-4C37-C5A9-36C0FAF41150}"/>
              </a:ext>
            </a:extLst>
          </p:cNvPr>
          <p:cNvSpPr>
            <a:spLocks noGrp="1"/>
          </p:cNvSpPr>
          <p:nvPr>
            <p:ph type="ftr" sz="quarter" idx="11"/>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1947272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a:extLst>
            <a:ext uri="{FF2B5EF4-FFF2-40B4-BE49-F238E27FC236}">
              <a16:creationId xmlns:a16="http://schemas.microsoft.com/office/drawing/2014/main" id="{8355BD5E-6044-F97B-709E-4A0D1C0E38C3}"/>
            </a:ext>
          </a:extLst>
        </p:cNvPr>
        <p:cNvGrpSpPr/>
        <p:nvPr/>
      </p:nvGrpSpPr>
      <p:grpSpPr>
        <a:xfrm>
          <a:off x="0" y="0"/>
          <a:ext cx="0" cy="0"/>
          <a:chOff x="0" y="0"/>
          <a:chExt cx="0" cy="0"/>
        </a:xfrm>
      </p:grpSpPr>
      <p:sp>
        <p:nvSpPr>
          <p:cNvPr id="405" name="Google Shape;405;g324e9245981_0_26">
            <a:extLst>
              <a:ext uri="{FF2B5EF4-FFF2-40B4-BE49-F238E27FC236}">
                <a16:creationId xmlns:a16="http://schemas.microsoft.com/office/drawing/2014/main" id="{6BFF7859-CAC1-28C7-4972-3389005F05E8}"/>
              </a:ext>
            </a:extLst>
          </p:cNvPr>
          <p:cNvSpPr txBox="1">
            <a:spLocks noGrp="1"/>
          </p:cNvSpPr>
          <p:nvPr>
            <p:ph type="title"/>
          </p:nvPr>
        </p:nvSpPr>
        <p:spPr>
          <a:xfrm>
            <a:off x="838199" y="439774"/>
            <a:ext cx="7218300" cy="762600"/>
          </a:xfrm>
          <a:prstGeom prst="rect">
            <a:avLst/>
          </a:prstGeom>
        </p:spPr>
        <p:txBody>
          <a:bodyPr spcFirstLastPara="1" wrap="square" lIns="0" tIns="0" rIns="0" bIns="0" anchor="t" anchorCtr="0">
            <a:noAutofit/>
          </a:bodyPr>
          <a:lstStyle/>
          <a:p>
            <a:r>
              <a:rPr lang="de-DE" b="1" dirty="0"/>
              <a:t>Cooperation agreement between DIN and NFDI</a:t>
            </a:r>
            <a:endParaRPr dirty="0"/>
          </a:p>
        </p:txBody>
      </p:sp>
      <p:sp>
        <p:nvSpPr>
          <p:cNvPr id="406" name="Google Shape;406;g324e9245981_0_26">
            <a:extLst>
              <a:ext uri="{FF2B5EF4-FFF2-40B4-BE49-F238E27FC236}">
                <a16:creationId xmlns:a16="http://schemas.microsoft.com/office/drawing/2014/main" id="{574771DD-A0D0-C0E9-3344-99E6235FDCAB}"/>
              </a:ext>
            </a:extLst>
          </p:cNvPr>
          <p:cNvSpPr txBox="1">
            <a:spLocks noGrp="1"/>
          </p:cNvSpPr>
          <p:nvPr>
            <p:ph type="body" idx="1"/>
          </p:nvPr>
        </p:nvSpPr>
        <p:spPr>
          <a:xfrm>
            <a:off x="838199" y="1424479"/>
            <a:ext cx="10827327" cy="4351200"/>
          </a:xfrm>
          <a:prstGeom prst="rect">
            <a:avLst/>
          </a:prstGeom>
        </p:spPr>
        <p:txBody>
          <a:bodyPr spcFirstLastPara="1" wrap="square" lIns="0" tIns="0" rIns="0" bIns="0" anchor="t" anchorCtr="0">
            <a:noAutofit/>
          </a:bodyPr>
          <a:lstStyle/>
          <a:p>
            <a:pPr marL="12700" lvl="0" indent="0" algn="l" rtl="0">
              <a:lnSpc>
                <a:spcPct val="115000"/>
              </a:lnSpc>
              <a:spcAft>
                <a:spcPts val="1200"/>
              </a:spcAft>
            </a:pPr>
            <a:r>
              <a:rPr lang="de-DE" dirty="0">
                <a:latin typeface="+mj-lt"/>
                <a:ea typeface="Fira Sans"/>
                <a:cs typeface="Fira Sans"/>
                <a:sym typeface="Fira Sans"/>
              </a:rPr>
              <a:t>Objective of the cooperation agreement: </a:t>
            </a:r>
            <a:br>
              <a:rPr lang="de-DE" dirty="0">
                <a:latin typeface="+mj-lt"/>
                <a:ea typeface="Fira Sans"/>
                <a:cs typeface="Fira Sans"/>
                <a:sym typeface="Fira Sans"/>
              </a:rPr>
            </a:br>
            <a:r>
              <a:rPr lang="de-DE" i="1" dirty="0">
                <a:ea typeface="Fira Sans"/>
                <a:cs typeface="Fira Sans"/>
                <a:sym typeface="Fira Sans"/>
              </a:rPr>
              <a:t>"Standardisation and standardisation of research data and </a:t>
            </a:r>
            <a:br>
              <a:rPr lang="de-DE" i="1" dirty="0">
                <a:ea typeface="Fira Sans"/>
                <a:cs typeface="Fira Sans"/>
                <a:sym typeface="Fira Sans"/>
              </a:rPr>
            </a:br>
            <a:r>
              <a:rPr lang="de-DE" i="1" dirty="0" err="1">
                <a:ea typeface="Fira Sans"/>
                <a:cs typeface="Fira Sans"/>
                <a:sym typeface="Fira Sans"/>
              </a:rPr>
              <a:t>data</a:t>
            </a:r>
            <a:r>
              <a:rPr lang="de-DE" i="1" dirty="0">
                <a:ea typeface="Fira Sans"/>
                <a:cs typeface="Fira Sans"/>
                <a:sym typeface="Fira Sans"/>
              </a:rPr>
              <a:t> infrastructure for science, </a:t>
            </a:r>
            <a:br>
              <a:rPr lang="de-DE" i="1" dirty="0">
                <a:ea typeface="Fira Sans"/>
                <a:cs typeface="Fira Sans"/>
                <a:sym typeface="Fira Sans"/>
              </a:rPr>
            </a:br>
            <a:r>
              <a:rPr lang="de-DE" i="1" dirty="0">
                <a:ea typeface="Fira Sans"/>
                <a:cs typeface="Fira Sans"/>
                <a:sym typeface="Fira Sans"/>
              </a:rPr>
              <a:t>standardisation and normalisation for science, </a:t>
            </a:r>
            <a:br>
              <a:rPr lang="de-DE" i="1" dirty="0">
                <a:ea typeface="Fira Sans"/>
                <a:cs typeface="Fira Sans"/>
                <a:sym typeface="Fira Sans"/>
              </a:rPr>
            </a:br>
            <a:r>
              <a:rPr lang="de-DE" i="1" dirty="0">
                <a:ea typeface="Fira Sans"/>
                <a:cs typeface="Fira Sans"/>
                <a:sym typeface="Fira Sans"/>
              </a:rPr>
              <a:t>industry and </a:t>
            </a:r>
            <a:r>
              <a:rPr lang="de-DE" i="1" dirty="0" err="1">
                <a:ea typeface="Fira Sans"/>
                <a:cs typeface="Fira Sans"/>
                <a:sym typeface="Fira Sans"/>
              </a:rPr>
              <a:t>society</a:t>
            </a:r>
            <a:r>
              <a:rPr lang="de-DE" i="1" dirty="0">
                <a:ea typeface="Fira Sans"/>
                <a:cs typeface="Fira Sans"/>
                <a:sym typeface="Fira Sans"/>
              </a:rPr>
              <a:t> and thereby increasing </a:t>
            </a:r>
            <a:r>
              <a:rPr lang="de-DE" i="1" dirty="0" err="1">
                <a:ea typeface="Fira Sans"/>
                <a:cs typeface="Fira Sans"/>
                <a:sym typeface="Fira Sans"/>
              </a:rPr>
              <a:t>the</a:t>
            </a:r>
            <a:r>
              <a:rPr lang="de-DE" i="1" dirty="0">
                <a:ea typeface="Fira Sans"/>
                <a:cs typeface="Fira Sans"/>
                <a:sym typeface="Fira Sans"/>
              </a:rPr>
              <a:t> </a:t>
            </a:r>
            <a:br>
              <a:rPr lang="de-DE" i="1" dirty="0">
                <a:ea typeface="Fira Sans"/>
                <a:cs typeface="Fira Sans"/>
                <a:sym typeface="Fira Sans"/>
              </a:rPr>
            </a:br>
            <a:r>
              <a:rPr lang="de-DE" i="1" dirty="0" err="1">
                <a:latin typeface="+mj-lt"/>
                <a:ea typeface="Fira Sans"/>
                <a:cs typeface="Fira Sans"/>
                <a:sym typeface="Fira Sans"/>
              </a:rPr>
              <a:t>efficiency</a:t>
            </a:r>
            <a:r>
              <a:rPr lang="de-DE" i="1" dirty="0">
                <a:latin typeface="+mj-lt"/>
                <a:ea typeface="Fira Sans"/>
                <a:cs typeface="Fira Sans"/>
                <a:sym typeface="Fira Sans"/>
              </a:rPr>
              <a:t> of the German </a:t>
            </a:r>
            <a:r>
              <a:rPr lang="de-DE" i="1" dirty="0" err="1">
                <a:latin typeface="+mj-lt"/>
                <a:ea typeface="Fira Sans"/>
                <a:cs typeface="Fira Sans"/>
                <a:sym typeface="Fira Sans"/>
              </a:rPr>
              <a:t>scientific</a:t>
            </a:r>
            <a:r>
              <a:rPr lang="de-DE" i="1" dirty="0">
                <a:latin typeface="+mj-lt"/>
                <a:ea typeface="Fira Sans"/>
                <a:cs typeface="Fira Sans"/>
                <a:sym typeface="Fira Sans"/>
              </a:rPr>
              <a:t> system </a:t>
            </a:r>
            <a:r>
              <a:rPr lang="de-DE" i="1" dirty="0">
                <a:ea typeface="Fira Sans"/>
                <a:cs typeface="Fira Sans"/>
                <a:sym typeface="Fira Sans"/>
              </a:rPr>
              <a:t>and </a:t>
            </a:r>
            <a:br>
              <a:rPr lang="de-DE" i="1" dirty="0">
                <a:ea typeface="Fira Sans"/>
                <a:cs typeface="Fira Sans"/>
                <a:sym typeface="Fira Sans"/>
              </a:rPr>
            </a:br>
            <a:r>
              <a:rPr lang="de-DE" i="1" dirty="0" err="1">
                <a:latin typeface="+mj-lt"/>
                <a:ea typeface="Fira Sans"/>
                <a:cs typeface="Fira Sans"/>
                <a:sym typeface="Fira Sans"/>
              </a:rPr>
              <a:t>the</a:t>
            </a:r>
            <a:r>
              <a:rPr lang="de-DE" i="1" dirty="0">
                <a:latin typeface="+mj-lt"/>
                <a:ea typeface="Fira Sans"/>
                <a:cs typeface="Fira Sans"/>
                <a:sym typeface="Fira Sans"/>
              </a:rPr>
              <a:t> innovative strength </a:t>
            </a:r>
            <a:r>
              <a:rPr lang="de-DE" i="1" dirty="0" err="1">
                <a:latin typeface="+mj-lt"/>
                <a:ea typeface="Fira Sans"/>
                <a:cs typeface="Fira Sans"/>
                <a:sym typeface="Fira Sans"/>
              </a:rPr>
              <a:t>of</a:t>
            </a:r>
            <a:r>
              <a:rPr lang="de-DE" i="1" dirty="0">
                <a:latin typeface="+mj-lt"/>
                <a:ea typeface="Fira Sans"/>
                <a:cs typeface="Fira Sans"/>
                <a:sym typeface="Fira Sans"/>
              </a:rPr>
              <a:t> Germany </a:t>
            </a:r>
            <a:r>
              <a:rPr lang="de-DE" i="1" dirty="0">
                <a:ea typeface="Fira Sans"/>
                <a:cs typeface="Fira Sans"/>
                <a:sym typeface="Fira Sans"/>
              </a:rPr>
              <a:t>as </a:t>
            </a:r>
            <a:r>
              <a:rPr lang="de-DE" i="1" dirty="0">
                <a:latin typeface="+mj-lt"/>
                <a:ea typeface="Fira Sans"/>
                <a:cs typeface="Fira Sans"/>
                <a:sym typeface="Fira Sans"/>
              </a:rPr>
              <a:t>a business location</a:t>
            </a:r>
            <a:r>
              <a:rPr lang="de-DE" i="1" dirty="0">
                <a:ea typeface="Fira Sans"/>
                <a:cs typeface="Fira Sans"/>
                <a:sym typeface="Fira Sans"/>
              </a:rPr>
              <a:t>." </a:t>
            </a:r>
          </a:p>
          <a:p>
            <a:pPr marL="355600" lvl="0" indent="-342900" algn="l" rtl="0">
              <a:lnSpc>
                <a:spcPct val="115000"/>
              </a:lnSpc>
              <a:spcBef>
                <a:spcPts val="600"/>
              </a:spcBef>
              <a:spcAft>
                <a:spcPts val="0"/>
              </a:spcAft>
              <a:buFont typeface="Arial" panose="020B0604020202020204" pitchFamily="34" charset="0"/>
              <a:buChar char="•"/>
            </a:pPr>
            <a:r>
              <a:rPr lang="de-DE" dirty="0">
                <a:ea typeface="Fira Sans"/>
                <a:cs typeface="Fira Sans"/>
                <a:sym typeface="Fira Sans"/>
              </a:rPr>
              <a:t>joint information events</a:t>
            </a:r>
          </a:p>
          <a:p>
            <a:pPr marL="355600" lvl="0" indent="-342900" algn="l" rtl="0">
              <a:lnSpc>
                <a:spcPct val="115000"/>
              </a:lnSpc>
              <a:spcBef>
                <a:spcPts val="600"/>
              </a:spcBef>
              <a:spcAft>
                <a:spcPts val="0"/>
              </a:spcAft>
              <a:buFont typeface="Arial" panose="020B0604020202020204" pitchFamily="34" charset="0"/>
              <a:buChar char="•"/>
            </a:pPr>
            <a:r>
              <a:rPr lang="de-DE" dirty="0">
                <a:ea typeface="Fira Sans"/>
                <a:cs typeface="Fira Sans"/>
                <a:sym typeface="Fira Sans"/>
              </a:rPr>
              <a:t>Joint projects for the standardisation of research data and data infrastructures</a:t>
            </a:r>
          </a:p>
          <a:p>
            <a:pPr marL="355600" lvl="0" indent="-342900" algn="l" rtl="0">
              <a:lnSpc>
                <a:spcPct val="115000"/>
              </a:lnSpc>
              <a:spcBef>
                <a:spcPts val="600"/>
              </a:spcBef>
              <a:spcAft>
                <a:spcPts val="0"/>
              </a:spcAft>
              <a:buFont typeface="Arial" panose="020B0604020202020204" pitchFamily="34" charset="0"/>
              <a:buChar char="•"/>
            </a:pPr>
            <a:r>
              <a:rPr lang="de-DE" dirty="0">
                <a:ea typeface="Fira Sans"/>
                <a:cs typeface="Fira Sans"/>
                <a:sym typeface="Fira Sans"/>
              </a:rPr>
              <a:t>Joint prioritisation of topics with stakeholder groups</a:t>
            </a:r>
          </a:p>
          <a:p>
            <a:pPr marL="355600" lvl="0" indent="-342900" algn="l" rtl="0">
              <a:lnSpc>
                <a:spcPct val="115000"/>
              </a:lnSpc>
              <a:spcBef>
                <a:spcPts val="600"/>
              </a:spcBef>
              <a:spcAft>
                <a:spcPts val="0"/>
              </a:spcAft>
              <a:buFont typeface="Arial" panose="020B0604020202020204" pitchFamily="34" charset="0"/>
              <a:buChar char="•"/>
            </a:pPr>
            <a:r>
              <a:rPr lang="de-DE" dirty="0">
                <a:ea typeface="Fira Sans"/>
                <a:cs typeface="Fira Sans"/>
                <a:sym typeface="Fira Sans"/>
              </a:rPr>
              <a:t>Mutual membership in relevant committees </a:t>
            </a:r>
            <a:br>
              <a:rPr lang="de-DE" dirty="0">
                <a:ea typeface="Fira Sans"/>
                <a:cs typeface="Fira Sans"/>
                <a:sym typeface="Fira Sans"/>
              </a:rPr>
            </a:br>
            <a:r>
              <a:rPr lang="de-DE" dirty="0">
                <a:ea typeface="Fira Sans"/>
                <a:cs typeface="Fira Sans"/>
                <a:sym typeface="Fira Sans"/>
              </a:rPr>
              <a:t>(e.g. in DIN: </a:t>
            </a:r>
            <a:r>
              <a:rPr lang="de-DE" dirty="0" err="1">
                <a:ea typeface="Fira Sans"/>
                <a:cs typeface="Fira Sans"/>
                <a:sym typeface="Fira Sans"/>
              </a:rPr>
              <a:t>FOCUS.digital</a:t>
            </a:r>
            <a:r>
              <a:rPr lang="de-DE" dirty="0">
                <a:ea typeface="Fira Sans"/>
                <a:cs typeface="Fira Sans"/>
                <a:sym typeface="Fira Sans"/>
              </a:rPr>
              <a:t>; in NFDI: sections, e.g. metadata)</a:t>
            </a:r>
          </a:p>
          <a:p>
            <a:pPr marL="12700" lvl="0" indent="0" algn="l" rtl="0">
              <a:lnSpc>
                <a:spcPct val="115000"/>
              </a:lnSpc>
              <a:spcBef>
                <a:spcPts val="1200"/>
              </a:spcBef>
              <a:spcAft>
                <a:spcPts val="0"/>
              </a:spcAft>
              <a:buNone/>
            </a:pPr>
            <a:endParaRPr b="1" i="1" dirty="0">
              <a:ea typeface="Fira Sans"/>
              <a:cs typeface="Fira Sans"/>
              <a:sym typeface="Fira Sans"/>
            </a:endParaRPr>
          </a:p>
          <a:p>
            <a:pPr marL="0" lvl="0" indent="0" algn="l" rtl="0">
              <a:spcBef>
                <a:spcPts val="0"/>
              </a:spcBef>
              <a:spcAft>
                <a:spcPts val="1134"/>
              </a:spcAft>
              <a:buNone/>
            </a:pPr>
            <a:endParaRPr dirty="0"/>
          </a:p>
        </p:txBody>
      </p:sp>
      <p:sp>
        <p:nvSpPr>
          <p:cNvPr id="408" name="Google Shape;408;g324e9245981_0_26">
            <a:extLst>
              <a:ext uri="{FF2B5EF4-FFF2-40B4-BE49-F238E27FC236}">
                <a16:creationId xmlns:a16="http://schemas.microsoft.com/office/drawing/2014/main" id="{883A9B8E-E1E1-66E7-294F-CEA80F6D652F}"/>
              </a:ext>
            </a:extLst>
          </p:cNvPr>
          <p:cNvSpPr txBox="1">
            <a:spLocks noGrp="1"/>
          </p:cNvSpPr>
          <p:nvPr>
            <p:ph type="body" idx="2"/>
          </p:nvPr>
        </p:nvSpPr>
        <p:spPr>
          <a:xfrm>
            <a:off x="838199" y="805100"/>
            <a:ext cx="7218300" cy="601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de-DE" dirty="0"/>
              <a:t>NFDI (22 October 2024)</a:t>
            </a:r>
            <a:br>
              <a:rPr lang="de-DE" dirty="0"/>
            </a:br>
            <a:endParaRPr dirty="0"/>
          </a:p>
        </p:txBody>
      </p:sp>
      <p:pic>
        <p:nvPicPr>
          <p:cNvPr id="3" name="Grafik 2">
            <a:extLst>
              <a:ext uri="{FF2B5EF4-FFF2-40B4-BE49-F238E27FC236}">
                <a16:creationId xmlns:a16="http://schemas.microsoft.com/office/drawing/2014/main" id="{A879521B-ECAA-0B6C-2BB7-803E60FEB8AA}"/>
              </a:ext>
            </a:extLst>
          </p:cNvPr>
          <p:cNvPicPr>
            <a:picLocks noChangeAspect="1"/>
          </p:cNvPicPr>
          <p:nvPr/>
        </p:nvPicPr>
        <p:blipFill>
          <a:blip r:embed="rId4" cstate="screen">
            <a:extLst>
              <a:ext uri="{28A0092B-C50C-407E-A947-70E740481C1C}">
                <a14:useLocalDpi xmlns:a14="http://schemas.microsoft.com/office/drawing/2010/main"/>
              </a:ext>
            </a:extLst>
          </a:blip>
          <a:srcRect b="11108"/>
          <a:stretch/>
        </p:blipFill>
        <p:spPr>
          <a:xfrm>
            <a:off x="8056499" y="1424479"/>
            <a:ext cx="3842242" cy="2277421"/>
          </a:xfrm>
          <a:prstGeom prst="rect">
            <a:avLst/>
          </a:prstGeom>
        </p:spPr>
      </p:pic>
      <p:sp>
        <p:nvSpPr>
          <p:cNvPr id="4" name="Fußzeilenplatzhalter 4">
            <a:extLst>
              <a:ext uri="{FF2B5EF4-FFF2-40B4-BE49-F238E27FC236}">
                <a16:creationId xmlns:a16="http://schemas.microsoft.com/office/drawing/2014/main" id="{11DAC56B-D1BE-058F-5036-F58767D75D75}"/>
              </a:ext>
            </a:extLst>
          </p:cNvPr>
          <p:cNvSpPr>
            <a:spLocks noGrp="1"/>
          </p:cNvSpPr>
          <p:nvPr>
            <p:ph type="ftr" sz="quarter" idx="11"/>
          </p:nvPr>
        </p:nvSpPr>
        <p:spPr>
          <a:xfrm>
            <a:off x="838200" y="6403006"/>
            <a:ext cx="9163380" cy="180000"/>
          </a:xfrm>
        </p:spPr>
        <p:txBody>
          <a:bodyPr anchor="ctr"/>
          <a:lstStyle/>
          <a:p>
            <a:r>
              <a:rPr lang="de-DE"/>
              <a:t>Nationale Forschungsdateninfrastruktur (NFDI) e.V.</a:t>
            </a:r>
            <a:endParaRPr lang="de-DE" dirty="0"/>
          </a:p>
        </p:txBody>
      </p:sp>
      <p:sp>
        <p:nvSpPr>
          <p:cNvPr id="7" name="Foliennummernplatzhalter 5">
            <a:extLst>
              <a:ext uri="{FF2B5EF4-FFF2-40B4-BE49-F238E27FC236}">
                <a16:creationId xmlns:a16="http://schemas.microsoft.com/office/drawing/2014/main" id="{4A32ED60-0B5D-BCBD-38EC-79CEE1352287}"/>
              </a:ext>
            </a:extLst>
          </p:cNvPr>
          <p:cNvSpPr>
            <a:spLocks noGrp="1"/>
          </p:cNvSpPr>
          <p:nvPr>
            <p:ph type="sldNum" sz="quarter" idx="12"/>
          </p:nvPr>
        </p:nvSpPr>
        <p:spPr>
          <a:xfrm>
            <a:off x="11183814" y="6403006"/>
            <a:ext cx="347261" cy="180000"/>
          </a:xfrm>
        </p:spPr>
        <p:txBody>
          <a:bodyPr anchor="ctr"/>
          <a:lstStyle/>
          <a:p>
            <a:fld id="{59D4D77F-9D33-46B7-B0E6-0F7E01ACA44C}" type="slidenum">
              <a:rPr lang="de-DE" smtClean="0"/>
              <a:t>33</a:t>
            </a:fld>
            <a:endParaRPr lang="de-DE"/>
          </a:p>
        </p:txBody>
      </p:sp>
    </p:spTree>
    <p:extLst>
      <p:ext uri="{BB962C8B-B14F-4D97-AF65-F5344CB8AC3E}">
        <p14:creationId xmlns:p14="http://schemas.microsoft.com/office/powerpoint/2010/main" val="2386169761"/>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35B0E-939F-0126-FC22-9852B22FCB96}"/>
            </a:ext>
          </a:extLst>
        </p:cNvPr>
        <p:cNvGrpSpPr/>
        <p:nvPr/>
      </p:nvGrpSpPr>
      <p:grpSpPr>
        <a:xfrm>
          <a:off x="0" y="0"/>
          <a:ext cx="0" cy="0"/>
          <a:chOff x="0" y="0"/>
          <a:chExt cx="0" cy="0"/>
        </a:xfrm>
      </p:grpSpPr>
      <p:sp>
        <p:nvSpPr>
          <p:cNvPr id="8" name="Inhaltsplatzhalter 7">
            <a:extLst>
              <a:ext uri="{FF2B5EF4-FFF2-40B4-BE49-F238E27FC236}">
                <a16:creationId xmlns:a16="http://schemas.microsoft.com/office/drawing/2014/main" id="{2E84CFFC-9253-EB88-BA5C-F5C5F2351F0B}"/>
              </a:ext>
            </a:extLst>
          </p:cNvPr>
          <p:cNvSpPr>
            <a:spLocks noGrp="1"/>
          </p:cNvSpPr>
          <p:nvPr>
            <p:ph idx="1"/>
          </p:nvPr>
        </p:nvSpPr>
        <p:spPr>
          <a:xfrm>
            <a:off x="838200" y="1701562"/>
            <a:ext cx="9093451" cy="4351338"/>
          </a:xfrm>
        </p:spPr>
        <p:txBody>
          <a:bodyPr/>
          <a:lstStyle/>
          <a:p>
            <a:pPr>
              <a:spcAft>
                <a:spcPts val="600"/>
              </a:spcAft>
            </a:pPr>
            <a:r>
              <a:rPr lang="de-DE" dirty="0">
                <a:latin typeface="+mj-lt"/>
              </a:rPr>
              <a:t>Highly sensitive data from different sources is brought together:</a:t>
            </a:r>
          </a:p>
          <a:p>
            <a:pPr marL="666900" lvl="2" indent="-342900">
              <a:spcAft>
                <a:spcPts val="600"/>
              </a:spcAft>
            </a:pPr>
            <a:r>
              <a:rPr lang="de-DE" dirty="0"/>
              <a:t>Health data from clinical studies</a:t>
            </a:r>
          </a:p>
          <a:p>
            <a:pPr marL="666900" lvl="2" indent="-342900"/>
            <a:r>
              <a:rPr lang="de-DE" dirty="0"/>
              <a:t>Locally collected genome data sets</a:t>
            </a:r>
          </a:p>
          <a:p>
            <a:pPr>
              <a:spcBef>
                <a:spcPts val="1200"/>
              </a:spcBef>
              <a:spcAft>
                <a:spcPts val="600"/>
              </a:spcAft>
            </a:pPr>
            <a:r>
              <a:rPr lang="de-DE" dirty="0">
                <a:latin typeface="+mj-lt"/>
              </a:rPr>
              <a:t>Standardisation in data processing:  </a:t>
            </a:r>
          </a:p>
          <a:p>
            <a:pPr marL="666900" lvl="2" indent="-342900">
              <a:spcAft>
                <a:spcPts val="600"/>
              </a:spcAft>
            </a:pPr>
            <a:r>
              <a:rPr lang="de-DE" dirty="0"/>
              <a:t>data protection compliant through a data </a:t>
            </a:r>
            <a:r>
              <a:rPr lang="de-DE" dirty="0" err="1"/>
              <a:t>protection </a:t>
            </a:r>
            <a:r>
              <a:rPr lang="de-DE"/>
              <a:t>framework </a:t>
            </a:r>
            <a:br>
              <a:rPr lang="de-DE"/>
            </a:br>
            <a:r>
              <a:rPr lang="de-DE"/>
              <a:t>and standardised </a:t>
            </a:r>
            <a:r>
              <a:rPr lang="de-DE" dirty="0"/>
              <a:t>usage agreements</a:t>
            </a:r>
          </a:p>
          <a:p>
            <a:pPr marL="666900" lvl="2" indent="-342900">
              <a:spcAft>
                <a:spcPts val="600"/>
              </a:spcAft>
            </a:pPr>
            <a:r>
              <a:rPr lang="de-DE" dirty="0"/>
              <a:t>Interoperable through standardised metadata</a:t>
            </a:r>
          </a:p>
          <a:p>
            <a:pPr>
              <a:spcBef>
                <a:spcPts val="1200"/>
              </a:spcBef>
              <a:spcAft>
                <a:spcPts val="600"/>
              </a:spcAft>
            </a:pPr>
            <a:r>
              <a:rPr lang="de-DE" dirty="0">
                <a:latin typeface="+mj-lt"/>
              </a:rPr>
              <a:t>Enables:</a:t>
            </a:r>
          </a:p>
          <a:p>
            <a:pPr marL="666900" lvl="2" indent="-342900">
              <a:spcAft>
                <a:spcPts val="600"/>
              </a:spcAft>
            </a:pPr>
            <a:r>
              <a:rPr lang="de-DE" dirty="0"/>
              <a:t>Efficient linking of data to gain new insights</a:t>
            </a:r>
          </a:p>
          <a:p>
            <a:pPr marL="666900" lvl="2" indent="-342900">
              <a:spcAft>
                <a:spcPts val="600"/>
              </a:spcAft>
            </a:pPr>
            <a:r>
              <a:rPr lang="de-DE" dirty="0"/>
              <a:t>Use of modern methods: machine learning / artificial intelligence</a:t>
            </a:r>
          </a:p>
          <a:p>
            <a:pPr marL="666900" lvl="2" indent="-342900"/>
            <a:r>
              <a:rPr lang="de-DE" dirty="0"/>
              <a:t>Investigation of rare genetic diseases </a:t>
            </a:r>
          </a:p>
          <a:p>
            <a:pPr marL="342900" indent="-342900">
              <a:buFont typeface="Arial" panose="020B0604020202020204" pitchFamily="34" charset="0"/>
              <a:buChar char="•"/>
            </a:pPr>
            <a:endParaRPr lang="en-GB" dirty="0"/>
          </a:p>
        </p:txBody>
      </p:sp>
      <p:sp>
        <p:nvSpPr>
          <p:cNvPr id="2" name="Titel 1">
            <a:extLst>
              <a:ext uri="{FF2B5EF4-FFF2-40B4-BE49-F238E27FC236}">
                <a16:creationId xmlns:a16="http://schemas.microsoft.com/office/drawing/2014/main" id="{6B4B2E42-FEC2-8EA2-9D24-323F78FC01CF}"/>
              </a:ext>
            </a:extLst>
          </p:cNvPr>
          <p:cNvSpPr>
            <a:spLocks noGrp="1"/>
          </p:cNvSpPr>
          <p:nvPr>
            <p:ph type="title"/>
          </p:nvPr>
        </p:nvSpPr>
        <p:spPr/>
        <p:txBody>
          <a:bodyPr/>
          <a:lstStyle/>
          <a:p>
            <a:r>
              <a:rPr lang="de-DE" dirty="0"/>
              <a:t>Standardisation: </a:t>
            </a:r>
            <a:r>
              <a:rPr lang="de-DE" dirty="0" err="1"/>
              <a:t>Success </a:t>
            </a:r>
            <a:r>
              <a:rPr lang="de-DE" dirty="0"/>
              <a:t>Story</a:t>
            </a:r>
          </a:p>
        </p:txBody>
      </p:sp>
      <p:sp>
        <p:nvSpPr>
          <p:cNvPr id="7" name="Textplatzhalter 6">
            <a:extLst>
              <a:ext uri="{FF2B5EF4-FFF2-40B4-BE49-F238E27FC236}">
                <a16:creationId xmlns:a16="http://schemas.microsoft.com/office/drawing/2014/main" id="{FF0B03EC-3DA3-086A-E794-443471FD6F6D}"/>
              </a:ext>
            </a:extLst>
          </p:cNvPr>
          <p:cNvSpPr>
            <a:spLocks noGrp="1"/>
          </p:cNvSpPr>
          <p:nvPr>
            <p:ph type="body" sz="quarter" idx="14"/>
          </p:nvPr>
        </p:nvSpPr>
        <p:spPr>
          <a:xfrm>
            <a:off x="838199" y="805100"/>
            <a:ext cx="7997983" cy="601662"/>
          </a:xfrm>
        </p:spPr>
        <p:txBody>
          <a:bodyPr/>
          <a:lstStyle/>
          <a:p>
            <a:r>
              <a:rPr lang="de-DE" dirty="0"/>
              <a:t>The German </a:t>
            </a:r>
            <a:r>
              <a:rPr lang="de-DE" dirty="0" err="1"/>
              <a:t>Human Genome Phenome Archive </a:t>
            </a:r>
            <a:r>
              <a:rPr lang="de-DE" dirty="0"/>
              <a:t>(GHGA)</a:t>
            </a:r>
          </a:p>
        </p:txBody>
      </p:sp>
      <p:pic>
        <p:nvPicPr>
          <p:cNvPr id="10" name="Inhaltsplatzhalter 8">
            <a:extLst>
              <a:ext uri="{FF2B5EF4-FFF2-40B4-BE49-F238E27FC236}">
                <a16:creationId xmlns:a16="http://schemas.microsoft.com/office/drawing/2014/main" id="{1C20CB47-A0BF-A965-E35D-6D8750DDEF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5773" y="2242806"/>
            <a:ext cx="1155504" cy="1155504"/>
          </a:xfrm>
          <a:prstGeom prst="rect">
            <a:avLst/>
          </a:prstGeom>
        </p:spPr>
      </p:pic>
      <p:pic>
        <p:nvPicPr>
          <p:cNvPr id="18" name="Grafik 17">
            <a:extLst>
              <a:ext uri="{FF2B5EF4-FFF2-40B4-BE49-F238E27FC236}">
                <a16:creationId xmlns:a16="http://schemas.microsoft.com/office/drawing/2014/main" id="{89AEA778-814C-B464-5D95-1CA6EB1D5A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9305" y="1035357"/>
            <a:ext cx="2404369" cy="857343"/>
          </a:xfrm>
          <a:prstGeom prst="rect">
            <a:avLst/>
          </a:prstGeom>
        </p:spPr>
      </p:pic>
      <p:pic>
        <p:nvPicPr>
          <p:cNvPr id="20" name="Grafik 19">
            <a:extLst>
              <a:ext uri="{FF2B5EF4-FFF2-40B4-BE49-F238E27FC236}">
                <a16:creationId xmlns:a16="http://schemas.microsoft.com/office/drawing/2014/main" id="{A908D201-E803-2858-B9DF-8E2D81D968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773" y="4994132"/>
            <a:ext cx="1158027" cy="1158027"/>
          </a:xfrm>
          <a:prstGeom prst="rect">
            <a:avLst/>
          </a:prstGeom>
        </p:spPr>
      </p:pic>
      <p:pic>
        <p:nvPicPr>
          <p:cNvPr id="21" name="Grafik 20">
            <a:extLst>
              <a:ext uri="{FF2B5EF4-FFF2-40B4-BE49-F238E27FC236}">
                <a16:creationId xmlns:a16="http://schemas.microsoft.com/office/drawing/2014/main" id="{05D0FD3E-E8E8-0E7E-375A-A0B95A75F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4101" y="3616245"/>
            <a:ext cx="1158027" cy="1158027"/>
          </a:xfrm>
          <a:prstGeom prst="rect">
            <a:avLst/>
          </a:prstGeom>
        </p:spPr>
      </p:pic>
      <p:sp>
        <p:nvSpPr>
          <p:cNvPr id="22" name="Textfeld 21">
            <a:extLst>
              <a:ext uri="{FF2B5EF4-FFF2-40B4-BE49-F238E27FC236}">
                <a16:creationId xmlns:a16="http://schemas.microsoft.com/office/drawing/2014/main" id="{6D9A09CF-D352-8B89-B17B-8F29CA5011F8}"/>
              </a:ext>
            </a:extLst>
          </p:cNvPr>
          <p:cNvSpPr txBox="1"/>
          <p:nvPr/>
        </p:nvSpPr>
        <p:spPr>
          <a:xfrm>
            <a:off x="6907793" y="6043287"/>
            <a:ext cx="2775119" cy="369332"/>
          </a:xfrm>
          <a:prstGeom prst="rect">
            <a:avLst/>
          </a:prstGeom>
          <a:noFill/>
        </p:spPr>
        <p:txBody>
          <a:bodyPr wrap="none" rtlCol="0">
            <a:spAutoFit/>
          </a:bodyPr>
          <a:lstStyle/>
          <a:p>
            <a:r>
              <a:rPr lang="en-GB" dirty="0">
                <a:sym typeface="Wingdings" panose="05000000000000000000" pitchFamily="2" charset="2"/>
              </a:rPr>
              <a:t> </a:t>
            </a:r>
            <a:r>
              <a:rPr lang="en-GB" dirty="0">
                <a:hlinkClick r:id="rId7"/>
              </a:rPr>
              <a:t>https://www.ghga.de</a:t>
            </a:r>
            <a:r>
              <a:rPr lang="en-GB" dirty="0"/>
              <a:t> </a:t>
            </a:r>
          </a:p>
        </p:txBody>
      </p:sp>
      <p:sp>
        <p:nvSpPr>
          <p:cNvPr id="5" name="Fußzeilenplatzhalter 4">
            <a:extLst>
              <a:ext uri="{FF2B5EF4-FFF2-40B4-BE49-F238E27FC236}">
                <a16:creationId xmlns:a16="http://schemas.microsoft.com/office/drawing/2014/main" id="{E2ACB723-B3BA-D7A7-A2DD-31C78066D6B2}"/>
              </a:ext>
            </a:extLst>
          </p:cNvPr>
          <p:cNvSpPr>
            <a:spLocks noGrp="1"/>
          </p:cNvSpPr>
          <p:nvPr>
            <p:ph type="ftr" sz="quarter" idx="11"/>
          </p:nvPr>
        </p:nvSpPr>
        <p:spPr>
          <a:xfrm>
            <a:off x="838200" y="6403006"/>
            <a:ext cx="9163380" cy="180000"/>
          </a:xfrm>
        </p:spPr>
        <p:txBody>
          <a:bodyPr/>
          <a:lstStyle/>
          <a:p>
            <a:r>
              <a:rPr lang="de-DE"/>
              <a:t>Nationale Forschungsdateninfrastruktur (NFDI) e.V.</a:t>
            </a:r>
            <a:endParaRPr lang="de-DE" dirty="0"/>
          </a:p>
        </p:txBody>
      </p:sp>
      <p:sp>
        <p:nvSpPr>
          <p:cNvPr id="9" name="Foliennummernplatzhalter 5">
            <a:extLst>
              <a:ext uri="{FF2B5EF4-FFF2-40B4-BE49-F238E27FC236}">
                <a16:creationId xmlns:a16="http://schemas.microsoft.com/office/drawing/2014/main" id="{55C2745C-5A09-1F22-C41A-462E4C49F6C4}"/>
              </a:ext>
            </a:extLst>
          </p:cNvPr>
          <p:cNvSpPr>
            <a:spLocks noGrp="1"/>
          </p:cNvSpPr>
          <p:nvPr>
            <p:ph type="sldNum" sz="quarter" idx="12"/>
          </p:nvPr>
        </p:nvSpPr>
        <p:spPr>
          <a:xfrm>
            <a:off x="11183814" y="6403006"/>
            <a:ext cx="347261" cy="180000"/>
          </a:xfrm>
        </p:spPr>
        <p:txBody>
          <a:bodyPr/>
          <a:lstStyle/>
          <a:p>
            <a:fld id="{59D4D77F-9D33-46B7-B0E6-0F7E01ACA44C}" type="slidenum">
              <a:rPr lang="de-DE" smtClean="0"/>
              <a:t>34</a:t>
            </a:fld>
            <a:endParaRPr lang="de-DE"/>
          </a:p>
        </p:txBody>
      </p:sp>
    </p:spTree>
    <p:extLst>
      <p:ext uri="{BB962C8B-B14F-4D97-AF65-F5344CB8AC3E}">
        <p14:creationId xmlns:p14="http://schemas.microsoft.com/office/powerpoint/2010/main" val="2339126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8AC06-CC30-4FAC-3C85-993B61453847}"/>
              </a:ext>
            </a:extLst>
          </p:cNvPr>
          <p:cNvSpPr>
            <a:spLocks noGrp="1"/>
          </p:cNvSpPr>
          <p:nvPr>
            <p:ph type="title"/>
          </p:nvPr>
        </p:nvSpPr>
        <p:spPr/>
        <p:txBody>
          <a:bodyPr/>
          <a:lstStyle/>
          <a:p>
            <a:r>
              <a:rPr lang="de-DE" dirty="0" err="1"/>
              <a:t>Connecting</a:t>
            </a:r>
            <a:r>
              <a:rPr lang="de-DE" dirty="0"/>
              <a:t> </a:t>
            </a:r>
            <a:r>
              <a:rPr lang="de-DE" dirty="0" err="1"/>
              <a:t>Internationally</a:t>
            </a:r>
            <a:endParaRPr lang="de-DE" dirty="0"/>
          </a:p>
        </p:txBody>
      </p:sp>
      <p:sp>
        <p:nvSpPr>
          <p:cNvPr id="6" name="Foliennummernplatzhalter 5">
            <a:extLst>
              <a:ext uri="{FF2B5EF4-FFF2-40B4-BE49-F238E27FC236}">
                <a16:creationId xmlns:a16="http://schemas.microsoft.com/office/drawing/2014/main" id="{3C7FCFA6-8A56-87E9-D0BB-B173E8610B64}"/>
              </a:ext>
            </a:extLst>
          </p:cNvPr>
          <p:cNvSpPr>
            <a:spLocks noGrp="1"/>
          </p:cNvSpPr>
          <p:nvPr>
            <p:ph type="sldNum" sz="quarter" idx="12"/>
          </p:nvPr>
        </p:nvSpPr>
        <p:spPr/>
        <p:txBody>
          <a:bodyPr/>
          <a:lstStyle/>
          <a:p>
            <a:fld id="{59D4D77F-9D33-46B7-B0E6-0F7E01ACA44C}" type="slidenum">
              <a:rPr lang="de-DE" smtClean="0"/>
              <a:t>35</a:t>
            </a:fld>
            <a:endParaRPr lang="de-DE"/>
          </a:p>
        </p:txBody>
      </p:sp>
      <p:sp>
        <p:nvSpPr>
          <p:cNvPr id="7" name="Textplatzhalter 6">
            <a:extLst>
              <a:ext uri="{FF2B5EF4-FFF2-40B4-BE49-F238E27FC236}">
                <a16:creationId xmlns:a16="http://schemas.microsoft.com/office/drawing/2014/main" id="{EDFA65CA-CBCF-841C-926D-45CD0C88ACCF}"/>
              </a:ext>
            </a:extLst>
          </p:cNvPr>
          <p:cNvSpPr>
            <a:spLocks noGrp="1"/>
          </p:cNvSpPr>
          <p:nvPr>
            <p:ph type="body" sz="quarter" idx="14"/>
          </p:nvPr>
        </p:nvSpPr>
        <p:spPr/>
        <p:txBody>
          <a:bodyPr/>
          <a:lstStyle/>
          <a:p>
            <a:r>
              <a:rPr lang="de-DE" dirty="0" err="1"/>
              <a:t>with</a:t>
            </a:r>
            <a:r>
              <a:rPr lang="de-DE" dirty="0"/>
              <a:t> </a:t>
            </a:r>
            <a:r>
              <a:rPr lang="de-DE" dirty="0" err="1"/>
              <a:t>the</a:t>
            </a:r>
            <a:r>
              <a:rPr lang="de-DE" dirty="0"/>
              <a:t> European Open Science Cloud (EOSC)</a:t>
            </a:r>
          </a:p>
        </p:txBody>
      </p:sp>
      <p:sp>
        <p:nvSpPr>
          <p:cNvPr id="9" name="Inhaltsplatzhalter 2">
            <a:extLst>
              <a:ext uri="{FF2B5EF4-FFF2-40B4-BE49-F238E27FC236}">
                <a16:creationId xmlns:a16="http://schemas.microsoft.com/office/drawing/2014/main" id="{1101C95F-2317-FA3C-4501-BB4BE29861AA}"/>
              </a:ext>
            </a:extLst>
          </p:cNvPr>
          <p:cNvSpPr>
            <a:spLocks noGrp="1"/>
          </p:cNvSpPr>
          <p:nvPr>
            <p:ph idx="1"/>
          </p:nvPr>
        </p:nvSpPr>
        <p:spPr>
          <a:xfrm>
            <a:off x="660925" y="1909118"/>
            <a:ext cx="5676813" cy="2036720"/>
          </a:xfrm>
        </p:spPr>
        <p:txBody>
          <a:bodyPr/>
          <a:lstStyle/>
          <a:p>
            <a:pPr marL="285750" indent="-285750">
              <a:buClr>
                <a:srgbClr val="00B0F0"/>
              </a:buClr>
              <a:buFont typeface="Arial" panose="020B0604020202020204" pitchFamily="34" charset="0"/>
              <a:buChar char="•"/>
            </a:pPr>
            <a:r>
              <a:rPr lang="de-DE" sz="1800" dirty="0"/>
              <a:t>European Open Science Cloud</a:t>
            </a:r>
          </a:p>
          <a:p>
            <a:pPr marL="609750" lvl="2" indent="-285750">
              <a:buClr>
                <a:srgbClr val="00B0F0"/>
              </a:buClr>
            </a:pPr>
            <a:r>
              <a:rPr lang="de-DE" sz="1600" b="0" i="0" dirty="0">
                <a:solidFill>
                  <a:srgbClr val="292C32"/>
                </a:solidFill>
                <a:effectLst/>
              </a:rPr>
              <a:t>The </a:t>
            </a:r>
            <a:r>
              <a:rPr lang="de-DE" sz="1600" b="0" i="0" dirty="0" err="1">
                <a:solidFill>
                  <a:srgbClr val="292C32"/>
                </a:solidFill>
                <a:effectLst/>
              </a:rPr>
              <a:t>goal</a:t>
            </a:r>
            <a:r>
              <a:rPr lang="de-DE" sz="1600" b="0" i="0" dirty="0">
                <a:solidFill>
                  <a:srgbClr val="292C32"/>
                </a:solidFill>
                <a:effectLst/>
              </a:rPr>
              <a:t> </a:t>
            </a:r>
            <a:r>
              <a:rPr lang="de-DE" sz="1600" b="0" i="0" dirty="0" err="1">
                <a:solidFill>
                  <a:srgbClr val="292C32"/>
                </a:solidFill>
                <a:effectLst/>
              </a:rPr>
              <a:t>of</a:t>
            </a:r>
            <a:r>
              <a:rPr lang="de-DE" sz="1600" b="0" i="0" dirty="0">
                <a:solidFill>
                  <a:srgbClr val="292C32"/>
                </a:solidFill>
                <a:effectLst/>
              </a:rPr>
              <a:t> EOSC </a:t>
            </a:r>
            <a:r>
              <a:rPr lang="de-DE" sz="1600" b="0" i="0" dirty="0" err="1">
                <a:solidFill>
                  <a:srgbClr val="292C32"/>
                </a:solidFill>
                <a:effectLst/>
              </a:rPr>
              <a:t>is</a:t>
            </a:r>
            <a:r>
              <a:rPr lang="de-DE" sz="1600" b="0" i="0" dirty="0">
                <a:solidFill>
                  <a:srgbClr val="292C32"/>
                </a:solidFill>
                <a:effectLst/>
              </a:rPr>
              <a:t> </a:t>
            </a:r>
            <a:r>
              <a:rPr lang="de-DE" sz="1600" b="0" i="0" dirty="0" err="1">
                <a:solidFill>
                  <a:srgbClr val="292C32"/>
                </a:solidFill>
                <a:effectLst/>
              </a:rPr>
              <a:t>the</a:t>
            </a:r>
            <a:r>
              <a:rPr lang="de-DE" sz="1600" b="0" i="0" dirty="0">
                <a:solidFill>
                  <a:srgbClr val="292C32"/>
                </a:solidFill>
                <a:effectLst/>
              </a:rPr>
              <a:t> </a:t>
            </a:r>
            <a:r>
              <a:rPr lang="de-DE" sz="1600" b="0" i="0" dirty="0" err="1">
                <a:solidFill>
                  <a:srgbClr val="292C32"/>
                </a:solidFill>
                <a:effectLst/>
              </a:rPr>
              <a:t>development</a:t>
            </a:r>
            <a:r>
              <a:rPr lang="de-DE" sz="1600" b="0" i="0" dirty="0">
                <a:solidFill>
                  <a:srgbClr val="292C32"/>
                </a:solidFill>
                <a:effectLst/>
              </a:rPr>
              <a:t> </a:t>
            </a:r>
            <a:r>
              <a:rPr lang="de-DE" sz="1600" b="0" i="0" dirty="0" err="1">
                <a:solidFill>
                  <a:srgbClr val="292C32"/>
                </a:solidFill>
                <a:effectLst/>
              </a:rPr>
              <a:t>of</a:t>
            </a:r>
            <a:r>
              <a:rPr lang="de-DE" sz="1600" b="0" i="0" dirty="0">
                <a:solidFill>
                  <a:srgbClr val="292C32"/>
                </a:solidFill>
                <a:effectLst/>
              </a:rPr>
              <a:t> a "</a:t>
            </a:r>
            <a:r>
              <a:rPr lang="de-DE" sz="1600" b="0" i="1" dirty="0">
                <a:solidFill>
                  <a:srgbClr val="292C32"/>
                </a:solidFill>
                <a:effectLst/>
              </a:rPr>
              <a:t>Web </a:t>
            </a:r>
            <a:r>
              <a:rPr lang="de-DE" sz="1600" b="0" i="1" dirty="0" err="1">
                <a:solidFill>
                  <a:srgbClr val="292C32"/>
                </a:solidFill>
                <a:effectLst/>
              </a:rPr>
              <a:t>of</a:t>
            </a:r>
            <a:r>
              <a:rPr lang="de-DE" sz="1600" b="0" i="1" dirty="0">
                <a:solidFill>
                  <a:srgbClr val="292C32"/>
                </a:solidFill>
                <a:effectLst/>
              </a:rPr>
              <a:t> FAIR Data and Services</a:t>
            </a:r>
            <a:r>
              <a:rPr lang="de-DE" sz="1600" b="0" i="0" dirty="0">
                <a:solidFill>
                  <a:srgbClr val="292C32"/>
                </a:solidFill>
                <a:effectLst/>
              </a:rPr>
              <a:t>" </a:t>
            </a:r>
            <a:r>
              <a:rPr lang="de-DE" sz="1600" b="0" i="0" dirty="0" err="1">
                <a:solidFill>
                  <a:srgbClr val="292C32"/>
                </a:solidFill>
                <a:effectLst/>
              </a:rPr>
              <a:t>for</a:t>
            </a:r>
            <a:r>
              <a:rPr lang="de-DE" sz="1600" b="0" i="0" dirty="0">
                <a:solidFill>
                  <a:srgbClr val="292C32"/>
                </a:solidFill>
                <a:effectLst/>
              </a:rPr>
              <a:t> </a:t>
            </a:r>
            <a:r>
              <a:rPr lang="de-DE" sz="1600" b="0" i="0" dirty="0" err="1">
                <a:solidFill>
                  <a:srgbClr val="292C32"/>
                </a:solidFill>
                <a:effectLst/>
              </a:rPr>
              <a:t>science</a:t>
            </a:r>
            <a:r>
              <a:rPr lang="de-DE" sz="1600" b="0" i="0" dirty="0">
                <a:solidFill>
                  <a:srgbClr val="292C32"/>
                </a:solidFill>
                <a:effectLst/>
              </a:rPr>
              <a:t> in Europe</a:t>
            </a:r>
            <a:r>
              <a:rPr lang="de-DE" sz="1600" b="0" i="0" dirty="0">
                <a:solidFill>
                  <a:srgbClr val="292C32"/>
                </a:solidFill>
                <a:effectLst/>
                <a:latin typeface="Open Sans" panose="020B0606030504020204" pitchFamily="34" charset="0"/>
              </a:rPr>
              <a:t>.</a:t>
            </a:r>
            <a:endParaRPr lang="de-DE" sz="1600" dirty="0">
              <a:highlight>
                <a:srgbClr val="FFFF00"/>
              </a:highlight>
            </a:endParaRPr>
          </a:p>
          <a:p>
            <a:pPr marL="609750" lvl="2" indent="-285750">
              <a:buClr>
                <a:srgbClr val="00B0F0"/>
              </a:buClr>
            </a:pPr>
            <a:r>
              <a:rPr lang="de-DE" sz="1600" dirty="0"/>
              <a:t>256 </a:t>
            </a:r>
            <a:r>
              <a:rPr lang="de-DE" sz="1600" dirty="0" err="1"/>
              <a:t>members</a:t>
            </a:r>
            <a:r>
              <a:rPr lang="de-DE" sz="1600" dirty="0"/>
              <a:t> (28 </a:t>
            </a:r>
            <a:r>
              <a:rPr lang="de-DE" sz="1600" dirty="0" err="1"/>
              <a:t>mandated</a:t>
            </a:r>
            <a:r>
              <a:rPr lang="de-DE" sz="1600" dirty="0"/>
              <a:t> </a:t>
            </a:r>
            <a:r>
              <a:rPr lang="de-DE" sz="1600" dirty="0" err="1"/>
              <a:t>organisations</a:t>
            </a:r>
            <a:r>
              <a:rPr lang="de-DE" sz="1600" dirty="0"/>
              <a:t>)</a:t>
            </a:r>
          </a:p>
        </p:txBody>
      </p:sp>
      <p:sp>
        <p:nvSpPr>
          <p:cNvPr id="10" name="Inhaltsplatzhalter 2">
            <a:extLst>
              <a:ext uri="{FF2B5EF4-FFF2-40B4-BE49-F238E27FC236}">
                <a16:creationId xmlns:a16="http://schemas.microsoft.com/office/drawing/2014/main" id="{C79F6CF8-6DB3-5D78-DD5C-FBEA17589DAC}"/>
              </a:ext>
            </a:extLst>
          </p:cNvPr>
          <p:cNvSpPr txBox="1">
            <a:spLocks/>
          </p:cNvSpPr>
          <p:nvPr/>
        </p:nvSpPr>
        <p:spPr>
          <a:xfrm>
            <a:off x="660925" y="3860993"/>
            <a:ext cx="8487336" cy="2245281"/>
          </a:xfrm>
          <a:prstGeom prst="rect">
            <a:avLst/>
          </a:prstGeom>
        </p:spPr>
        <p:txBody>
          <a:bodyPr vert="horz" lIns="0" tIns="0" rIns="0" bIns="0" rtlCol="0" anchor="t" anchorCtr="0">
            <a:noAutofit/>
          </a:bodyPr>
          <a:lstStyle>
            <a:lvl1pPr marL="0" indent="0" algn="l" defTabSz="914400" rtl="0" eaLnBrk="1" latinLnBrk="0" hangingPunct="1">
              <a:lnSpc>
                <a:spcPts val="2600"/>
              </a:lnSpc>
              <a:spcBef>
                <a:spcPts val="0"/>
              </a:spcBef>
              <a:spcAft>
                <a:spcPts val="1134"/>
              </a:spcAft>
              <a:buFontTx/>
              <a:buNone/>
              <a:defRPr sz="2000" b="0" kern="1200">
                <a:solidFill>
                  <a:schemeClr val="tx1"/>
                </a:solidFill>
                <a:latin typeface="+mn-lt"/>
                <a:ea typeface="+mn-ea"/>
                <a:cs typeface="+mn-cs"/>
              </a:defRPr>
            </a:lvl1pPr>
            <a:lvl2pPr marL="162000" indent="-162000" algn="l" defTabSz="914400" rtl="0" eaLnBrk="1" latinLnBrk="0" hangingPunct="1">
              <a:lnSpc>
                <a:spcPts val="2600"/>
              </a:lnSpc>
              <a:spcBef>
                <a:spcPts val="0"/>
              </a:spcBef>
              <a:spcAft>
                <a:spcPts val="1134"/>
              </a:spcAft>
              <a:buClr>
                <a:schemeClr val="tx2"/>
              </a:buClr>
              <a:buFont typeface="Arial" panose="020B0604020202020204" pitchFamily="34" charset="0"/>
              <a:buChar char="•"/>
              <a:defRPr sz="2000" kern="1200">
                <a:solidFill>
                  <a:schemeClr val="tx1"/>
                </a:solidFill>
                <a:latin typeface="+mn-lt"/>
                <a:ea typeface="+mn-ea"/>
                <a:cs typeface="+mn-cs"/>
              </a:defRPr>
            </a:lvl2pPr>
            <a:lvl3pPr marL="324000" indent="-162000" algn="l" defTabSz="914400" rtl="0" eaLnBrk="1" latinLnBrk="0" hangingPunct="1">
              <a:lnSpc>
                <a:spcPts val="2340"/>
              </a:lnSpc>
              <a:spcBef>
                <a:spcPts val="0"/>
              </a:spcBef>
              <a:spcAft>
                <a:spcPts val="1134"/>
              </a:spcAft>
              <a:buClr>
                <a:schemeClr val="tx2"/>
              </a:buClr>
              <a:buFont typeface="Arial" panose="020B0604020202020204" pitchFamily="34" charset="0"/>
              <a:buChar char="•"/>
              <a:defRPr sz="1800" kern="1200">
                <a:solidFill>
                  <a:schemeClr val="tx1"/>
                </a:solidFill>
                <a:latin typeface="+mn-lt"/>
                <a:ea typeface="+mn-ea"/>
                <a:cs typeface="+mn-cs"/>
              </a:defRPr>
            </a:lvl3pPr>
            <a:lvl4pPr marL="486000" indent="-162000" algn="l" defTabSz="914400" rtl="0" eaLnBrk="1" latinLnBrk="0" hangingPunct="1">
              <a:lnSpc>
                <a:spcPts val="1820"/>
              </a:lnSpc>
              <a:spcBef>
                <a:spcPts val="0"/>
              </a:spcBef>
              <a:spcAft>
                <a:spcPts val="1134"/>
              </a:spcAft>
              <a:buClr>
                <a:schemeClr val="tx2"/>
              </a:buClr>
              <a:buFont typeface="Arial" panose="020B0604020202020204" pitchFamily="34" charset="0"/>
              <a:buChar char="•"/>
              <a:defRPr sz="1400" kern="1200">
                <a:solidFill>
                  <a:schemeClr val="tx1"/>
                </a:solidFill>
                <a:latin typeface="+mn-lt"/>
                <a:ea typeface="+mn-ea"/>
                <a:cs typeface="+mn-cs"/>
              </a:defRPr>
            </a:lvl4pPr>
            <a:lvl5pPr marL="648000" indent="-162000" algn="l" defTabSz="914400" rtl="0" eaLnBrk="1" latinLnBrk="0" hangingPunct="1">
              <a:lnSpc>
                <a:spcPts val="1820"/>
              </a:lnSpc>
              <a:spcBef>
                <a:spcPts val="0"/>
              </a:spcBef>
              <a:spcAft>
                <a:spcPts val="1134"/>
              </a:spcAft>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0B0F0"/>
              </a:buClr>
              <a:buFont typeface="Arial" panose="020B0604020202020204" pitchFamily="34" charset="0"/>
              <a:buChar char="•"/>
            </a:pPr>
            <a:r>
              <a:rPr lang="de-DE" sz="1800" dirty="0"/>
              <a:t>NFDI </a:t>
            </a:r>
            <a:r>
              <a:rPr lang="de-DE" sz="1800" dirty="0" err="1"/>
              <a:t>is</a:t>
            </a:r>
            <a:r>
              <a:rPr lang="de-DE" sz="1800" dirty="0"/>
              <a:t> </a:t>
            </a:r>
            <a:r>
              <a:rPr lang="de-DE" sz="1800" dirty="0" err="1"/>
              <a:t>mandated</a:t>
            </a:r>
            <a:r>
              <a:rPr lang="de-DE" sz="1800" dirty="0"/>
              <a:t> </a:t>
            </a:r>
            <a:r>
              <a:rPr lang="de-DE" sz="1800" dirty="0" err="1"/>
              <a:t>member</a:t>
            </a:r>
            <a:r>
              <a:rPr lang="de-DE" sz="1800" dirty="0"/>
              <a:t> </a:t>
            </a:r>
            <a:r>
              <a:rPr lang="de-DE" sz="1800" dirty="0" err="1"/>
              <a:t>of</a:t>
            </a:r>
            <a:r>
              <a:rPr lang="de-DE" sz="1800" dirty="0"/>
              <a:t> EOSC</a:t>
            </a:r>
          </a:p>
          <a:p>
            <a:pPr marL="609750" lvl="2" indent="-285750">
              <a:buClr>
                <a:srgbClr val="00B0F0"/>
              </a:buClr>
            </a:pPr>
            <a:r>
              <a:rPr lang="de-DE" sz="1600" dirty="0" err="1"/>
              <a:t>Coordinating</a:t>
            </a:r>
            <a:r>
              <a:rPr lang="de-DE" sz="1600" dirty="0"/>
              <a:t> </a:t>
            </a:r>
            <a:r>
              <a:rPr lang="de-DE" sz="1600" dirty="0" err="1"/>
              <a:t>the</a:t>
            </a:r>
            <a:r>
              <a:rPr lang="de-DE" sz="1600" dirty="0"/>
              <a:t> </a:t>
            </a:r>
            <a:r>
              <a:rPr lang="de-DE" sz="1600" dirty="0" err="1"/>
              <a:t>activities</a:t>
            </a:r>
            <a:r>
              <a:rPr lang="de-DE" sz="1600" dirty="0"/>
              <a:t> </a:t>
            </a:r>
            <a:r>
              <a:rPr lang="de-DE" sz="1600" dirty="0" err="1"/>
              <a:t>of</a:t>
            </a:r>
            <a:r>
              <a:rPr lang="de-DE" sz="1600" dirty="0"/>
              <a:t> German EOSC </a:t>
            </a:r>
            <a:r>
              <a:rPr lang="de-DE" sz="1600" dirty="0" err="1"/>
              <a:t>members</a:t>
            </a:r>
            <a:endParaRPr lang="de-DE" sz="1600" dirty="0"/>
          </a:p>
          <a:p>
            <a:pPr marL="609750" lvl="2" indent="-285750">
              <a:buClr>
                <a:srgbClr val="00B0F0"/>
              </a:buClr>
            </a:pPr>
            <a:r>
              <a:rPr lang="de-DE" sz="1600" dirty="0" err="1"/>
              <a:t>Active</a:t>
            </a:r>
            <a:r>
              <a:rPr lang="de-DE" sz="1600" dirty="0"/>
              <a:t> </a:t>
            </a:r>
            <a:r>
              <a:rPr lang="de-DE" sz="1600" dirty="0" err="1"/>
              <a:t>role</a:t>
            </a:r>
            <a:r>
              <a:rPr lang="de-DE" sz="1600" dirty="0"/>
              <a:t> in EOSC </a:t>
            </a:r>
            <a:r>
              <a:rPr lang="de-DE" sz="1600" dirty="0" err="1"/>
              <a:t>events</a:t>
            </a:r>
            <a:r>
              <a:rPr lang="de-DE" sz="1600" dirty="0"/>
              <a:t>:</a:t>
            </a:r>
            <a:br>
              <a:rPr lang="de-DE" sz="1600" dirty="0"/>
            </a:br>
            <a:r>
              <a:rPr lang="de-DE" sz="1600" dirty="0">
                <a:latin typeface="+mj-lt"/>
              </a:rPr>
              <a:t>EOSC Symposium 2024 in Berlin – </a:t>
            </a:r>
            <a:r>
              <a:rPr lang="de-DE" sz="1600" dirty="0" err="1">
                <a:latin typeface="+mj-lt"/>
              </a:rPr>
              <a:t>slogan</a:t>
            </a:r>
            <a:r>
              <a:rPr lang="de-DE" sz="1600" dirty="0">
                <a:latin typeface="+mj-lt"/>
              </a:rPr>
              <a:t> „NFDI </a:t>
            </a:r>
            <a:r>
              <a:rPr lang="de-DE" sz="1600" dirty="0" err="1">
                <a:latin typeface="+mj-lt"/>
              </a:rPr>
              <a:t>meets</a:t>
            </a:r>
            <a:r>
              <a:rPr lang="de-DE" sz="1600" dirty="0">
                <a:latin typeface="+mj-lt"/>
              </a:rPr>
              <a:t> EOSC“</a:t>
            </a:r>
          </a:p>
        </p:txBody>
      </p:sp>
      <p:grpSp>
        <p:nvGrpSpPr>
          <p:cNvPr id="3" name="Group 2">
            <a:extLst>
              <a:ext uri="{FF2B5EF4-FFF2-40B4-BE49-F238E27FC236}">
                <a16:creationId xmlns:a16="http://schemas.microsoft.com/office/drawing/2014/main" id="{C8AC64ED-4CD7-3FAD-83BE-B49D5D1622CA}"/>
              </a:ext>
            </a:extLst>
          </p:cNvPr>
          <p:cNvGrpSpPr/>
          <p:nvPr/>
        </p:nvGrpSpPr>
        <p:grpSpPr>
          <a:xfrm>
            <a:off x="6332002" y="1711626"/>
            <a:ext cx="5783419" cy="2302697"/>
            <a:chOff x="6547417" y="1866219"/>
            <a:chExt cx="5539652" cy="2205640"/>
          </a:xfrm>
        </p:grpSpPr>
        <p:pic>
          <p:nvPicPr>
            <p:cNvPr id="11" name="Picture 10">
              <a:extLst>
                <a:ext uri="{FF2B5EF4-FFF2-40B4-BE49-F238E27FC236}">
                  <a16:creationId xmlns:a16="http://schemas.microsoft.com/office/drawing/2014/main" id="{79625DD0-27E4-726D-3F62-3E23B089A7A2}"/>
                </a:ext>
              </a:extLst>
            </p:cNvPr>
            <p:cNvPicPr>
              <a:picLocks noChangeAspect="1"/>
            </p:cNvPicPr>
            <p:nvPr/>
          </p:nvPicPr>
          <p:blipFill rotWithShape="1">
            <a:blip r:embed="rId3">
              <a:extLst>
                <a:ext uri="{28A0092B-C50C-407E-A947-70E740481C1C}">
                  <a14:useLocalDpi xmlns:a14="http://schemas.microsoft.com/office/drawing/2010/main" val="0"/>
                </a:ext>
              </a:extLst>
            </a:blip>
            <a:srcRect l="2823" t="19127" r="1773"/>
            <a:stretch/>
          </p:blipFill>
          <p:spPr>
            <a:xfrm>
              <a:off x="6548035" y="1866219"/>
              <a:ext cx="5469668" cy="1852295"/>
            </a:xfrm>
            <a:prstGeom prst="rect">
              <a:avLst/>
            </a:prstGeom>
          </p:spPr>
        </p:pic>
        <p:sp>
          <p:nvSpPr>
            <p:cNvPr id="12" name="TextBox 11">
              <a:extLst>
                <a:ext uri="{FF2B5EF4-FFF2-40B4-BE49-F238E27FC236}">
                  <a16:creationId xmlns:a16="http://schemas.microsoft.com/office/drawing/2014/main" id="{A30C61F0-E75B-150E-0AD1-0A13D8BF499F}"/>
                </a:ext>
              </a:extLst>
            </p:cNvPr>
            <p:cNvSpPr txBox="1"/>
            <p:nvPr/>
          </p:nvSpPr>
          <p:spPr>
            <a:xfrm>
              <a:off x="6547417" y="3671749"/>
              <a:ext cx="5539652" cy="400110"/>
            </a:xfrm>
            <a:prstGeom prst="rect">
              <a:avLst/>
            </a:prstGeom>
            <a:noFill/>
          </p:spPr>
          <p:txBody>
            <a:bodyPr wrap="square">
              <a:spAutoFit/>
            </a:bodyPr>
            <a:lstStyle/>
            <a:p>
              <a:pPr algn="r"/>
              <a:r>
                <a:rPr lang="de-DE" sz="1000" dirty="0"/>
                <a:t>Quelle: www.flickr.com/photos/195720756@N05/52924773718/in/album-72177720308560519</a:t>
              </a:r>
            </a:p>
            <a:p>
              <a:pPr algn="r"/>
              <a:r>
                <a:rPr lang="de-DE" sz="1000" dirty="0"/>
                <a:t>© EOSC </a:t>
              </a:r>
              <a:r>
                <a:rPr lang="de-DE" sz="1000" dirty="0" err="1"/>
                <a:t>Association</a:t>
              </a:r>
              <a:endParaRPr lang="de-DE" sz="1000" dirty="0"/>
            </a:p>
          </p:txBody>
        </p:sp>
      </p:grpSp>
      <p:sp>
        <p:nvSpPr>
          <p:cNvPr id="4" name="Fußzeilenplatzhalter 3">
            <a:extLst>
              <a:ext uri="{FF2B5EF4-FFF2-40B4-BE49-F238E27FC236}">
                <a16:creationId xmlns:a16="http://schemas.microsoft.com/office/drawing/2014/main" id="{53A9C36D-49E8-87B6-22A0-52760B4C1BFB}"/>
              </a:ext>
            </a:extLst>
          </p:cNvPr>
          <p:cNvSpPr>
            <a:spLocks noGrp="1"/>
          </p:cNvSpPr>
          <p:nvPr>
            <p:ph type="ftr" sz="quarter" idx="11"/>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2740761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85CAE2DA-17AB-9048-DDA0-DC45DECF64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4651" y="3325320"/>
            <a:ext cx="5658116" cy="3179861"/>
          </a:xfrm>
          <a:prstGeom prst="rect">
            <a:avLst/>
          </a:prstGeom>
        </p:spPr>
      </p:pic>
      <p:sp>
        <p:nvSpPr>
          <p:cNvPr id="3" name="Rechteck 2">
            <a:extLst>
              <a:ext uri="{FF2B5EF4-FFF2-40B4-BE49-F238E27FC236}">
                <a16:creationId xmlns:a16="http://schemas.microsoft.com/office/drawing/2014/main" id="{F804EC1B-5EBF-6AC0-442D-D4D0DA9B2CEE}"/>
              </a:ext>
            </a:extLst>
          </p:cNvPr>
          <p:cNvSpPr/>
          <p:nvPr/>
        </p:nvSpPr>
        <p:spPr>
          <a:xfrm>
            <a:off x="9400478" y="379141"/>
            <a:ext cx="2330605" cy="1349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AB1D38F-720D-3046-9A0C-A6DCEC0AAE9C}"/>
              </a:ext>
            </a:extLst>
          </p:cNvPr>
          <p:cNvSpPr>
            <a:spLocks noGrp="1"/>
          </p:cNvSpPr>
          <p:nvPr>
            <p:ph type="title"/>
          </p:nvPr>
        </p:nvSpPr>
        <p:spPr>
          <a:xfrm>
            <a:off x="236035" y="216751"/>
            <a:ext cx="7218367" cy="762725"/>
          </a:xfrm>
        </p:spPr>
        <p:txBody>
          <a:bodyPr/>
          <a:lstStyle/>
          <a:p>
            <a:r>
              <a:rPr lang="de-DE" dirty="0"/>
              <a:t>6th NFDI Members Assembly</a:t>
            </a:r>
            <a:br>
              <a:rPr lang="de-DE" dirty="0"/>
            </a:br>
            <a:r>
              <a:rPr lang="de-DE" dirty="0"/>
              <a:t>2nd CoRDI Conference</a:t>
            </a:r>
            <a:br>
              <a:rPr lang="de-DE" dirty="0"/>
            </a:br>
            <a:endParaRPr lang="de-DE" dirty="0"/>
          </a:p>
        </p:txBody>
      </p:sp>
      <p:sp>
        <p:nvSpPr>
          <p:cNvPr id="7" name="Textplatzhalter 6">
            <a:extLst>
              <a:ext uri="{FF2B5EF4-FFF2-40B4-BE49-F238E27FC236}">
                <a16:creationId xmlns:a16="http://schemas.microsoft.com/office/drawing/2014/main" id="{4361335F-B31E-514D-B10A-5C131F59D0E0}"/>
              </a:ext>
            </a:extLst>
          </p:cNvPr>
          <p:cNvSpPr>
            <a:spLocks noGrp="1"/>
          </p:cNvSpPr>
          <p:nvPr>
            <p:ph type="body" sz="quarter" idx="14"/>
          </p:nvPr>
        </p:nvSpPr>
        <p:spPr>
          <a:xfrm>
            <a:off x="235460" y="1406451"/>
            <a:ext cx="7218367" cy="601662"/>
          </a:xfrm>
        </p:spPr>
        <p:txBody>
          <a:bodyPr/>
          <a:lstStyle/>
          <a:p>
            <a:r>
              <a:rPr lang="de-DE" dirty="0"/>
              <a:t>August 25th-28th, 2025</a:t>
            </a:r>
          </a:p>
          <a:p>
            <a:r>
              <a:rPr lang="de-DE" dirty="0"/>
              <a:t>RWTH Aachen, Germany</a:t>
            </a:r>
          </a:p>
        </p:txBody>
      </p:sp>
      <p:sp>
        <p:nvSpPr>
          <p:cNvPr id="10" name="Textfeld 9">
            <a:extLst>
              <a:ext uri="{FF2B5EF4-FFF2-40B4-BE49-F238E27FC236}">
                <a16:creationId xmlns:a16="http://schemas.microsoft.com/office/drawing/2014/main" id="{1B86F08B-557E-D849-8D30-7386AF9B8AFB}"/>
              </a:ext>
            </a:extLst>
          </p:cNvPr>
          <p:cNvSpPr txBox="1"/>
          <p:nvPr/>
        </p:nvSpPr>
        <p:spPr>
          <a:xfrm>
            <a:off x="244614" y="6505182"/>
            <a:ext cx="4795973" cy="261610"/>
          </a:xfrm>
          <a:prstGeom prst="rect">
            <a:avLst/>
          </a:prstGeom>
          <a:solidFill>
            <a:schemeClr val="bg1"/>
          </a:solidFill>
        </p:spPr>
        <p:txBody>
          <a:bodyPr wrap="square" rtlCol="0">
            <a:spAutoFit/>
          </a:bodyPr>
          <a:lstStyle/>
          <a:p>
            <a:r>
              <a:rPr lang="de-DE" sz="1100" dirty="0"/>
              <a:t>6th Members Assembly (Source: NFDI </a:t>
            </a:r>
            <a:r>
              <a:rPr lang="de-DE" sz="1100" dirty="0" err="1"/>
              <a:t>Assoc</a:t>
            </a:r>
            <a:r>
              <a:rPr lang="de-DE" sz="1100" dirty="0"/>
              <a:t>.)</a:t>
            </a:r>
          </a:p>
        </p:txBody>
      </p:sp>
      <p:sp>
        <p:nvSpPr>
          <p:cNvPr id="12" name="Textfeld 11">
            <a:extLst>
              <a:ext uri="{FF2B5EF4-FFF2-40B4-BE49-F238E27FC236}">
                <a16:creationId xmlns:a16="http://schemas.microsoft.com/office/drawing/2014/main" id="{D8C3EE31-7EE0-3644-90D8-1DB5AF69108C}"/>
              </a:ext>
            </a:extLst>
          </p:cNvPr>
          <p:cNvSpPr txBox="1"/>
          <p:nvPr/>
        </p:nvSpPr>
        <p:spPr>
          <a:xfrm>
            <a:off x="9766017" y="289972"/>
            <a:ext cx="2261899" cy="600164"/>
          </a:xfrm>
          <a:prstGeom prst="rect">
            <a:avLst/>
          </a:prstGeom>
          <a:noFill/>
        </p:spPr>
        <p:txBody>
          <a:bodyPr wrap="square" rtlCol="0">
            <a:spAutoFit/>
          </a:bodyPr>
          <a:lstStyle/>
          <a:p>
            <a:r>
              <a:rPr lang="de-DE" sz="1100" dirty="0"/>
              <a:t>Opening at </a:t>
            </a:r>
          </a:p>
          <a:p>
            <a:r>
              <a:rPr lang="de-DE" sz="1100" dirty="0"/>
              <a:t>2nd CoRDI Conference</a:t>
            </a:r>
          </a:p>
          <a:p>
            <a:r>
              <a:rPr lang="de-DE" sz="1100" dirty="0"/>
              <a:t>(Source: NFDI </a:t>
            </a:r>
            <a:r>
              <a:rPr lang="de-DE" sz="1100" dirty="0" err="1"/>
              <a:t>Assoc</a:t>
            </a:r>
            <a:r>
              <a:rPr lang="de-DE" sz="1100" dirty="0"/>
              <a:t>.)</a:t>
            </a:r>
          </a:p>
        </p:txBody>
      </p:sp>
      <p:sp>
        <p:nvSpPr>
          <p:cNvPr id="8" name="Foliennummernplatzhalter 7">
            <a:extLst>
              <a:ext uri="{FF2B5EF4-FFF2-40B4-BE49-F238E27FC236}">
                <a16:creationId xmlns:a16="http://schemas.microsoft.com/office/drawing/2014/main" id="{01CF97C8-E315-6D7F-86A7-1773D543C7F4}"/>
              </a:ext>
            </a:extLst>
          </p:cNvPr>
          <p:cNvSpPr>
            <a:spLocks noGrp="1"/>
          </p:cNvSpPr>
          <p:nvPr>
            <p:ph type="sldNum" sz="quarter" idx="12"/>
          </p:nvPr>
        </p:nvSpPr>
        <p:spPr/>
        <p:txBody>
          <a:bodyPr/>
          <a:lstStyle/>
          <a:p>
            <a:fld id="{59D4D77F-9D33-46B7-B0E6-0F7E01ACA44C}" type="slidenum">
              <a:rPr lang="de-DE" smtClean="0"/>
              <a:t>36</a:t>
            </a:fld>
            <a:endParaRPr lang="de-DE"/>
          </a:p>
        </p:txBody>
      </p:sp>
      <p:pic>
        <p:nvPicPr>
          <p:cNvPr id="17" name="Grafik 16">
            <a:extLst>
              <a:ext uri="{FF2B5EF4-FFF2-40B4-BE49-F238E27FC236}">
                <a16:creationId xmlns:a16="http://schemas.microsoft.com/office/drawing/2014/main" id="{6A91E672-7ACA-473A-D74F-9EAEAE6CC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190" y="1275392"/>
            <a:ext cx="4874553" cy="2737874"/>
          </a:xfrm>
          <a:prstGeom prst="rect">
            <a:avLst/>
          </a:prstGeom>
        </p:spPr>
      </p:pic>
      <p:pic>
        <p:nvPicPr>
          <p:cNvPr id="15" name="Grafik 14">
            <a:extLst>
              <a:ext uri="{FF2B5EF4-FFF2-40B4-BE49-F238E27FC236}">
                <a16:creationId xmlns:a16="http://schemas.microsoft.com/office/drawing/2014/main" id="{0FFD23EC-BCF5-7CC5-9F49-16EDFC7AE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122" y="115267"/>
            <a:ext cx="3901709" cy="2191460"/>
          </a:xfrm>
          <a:prstGeom prst="rect">
            <a:avLst/>
          </a:prstGeom>
        </p:spPr>
      </p:pic>
      <p:sp>
        <p:nvSpPr>
          <p:cNvPr id="4" name="Fußzeilenplatzhalter 3">
            <a:extLst>
              <a:ext uri="{FF2B5EF4-FFF2-40B4-BE49-F238E27FC236}">
                <a16:creationId xmlns:a16="http://schemas.microsoft.com/office/drawing/2014/main" id="{9153FB90-FB13-69F9-1446-D7C1B88DA0D1}"/>
              </a:ext>
            </a:extLst>
          </p:cNvPr>
          <p:cNvSpPr>
            <a:spLocks noGrp="1"/>
          </p:cNvSpPr>
          <p:nvPr>
            <p:ph type="ftr" sz="quarter" idx="11"/>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2915855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0069D1-1D72-4F1F-70A2-FB35C5406040}"/>
              </a:ext>
            </a:extLst>
          </p:cNvPr>
          <p:cNvSpPr>
            <a:spLocks noGrp="1"/>
          </p:cNvSpPr>
          <p:nvPr>
            <p:ph type="title"/>
          </p:nvPr>
        </p:nvSpPr>
        <p:spPr/>
        <p:txBody>
          <a:bodyPr/>
          <a:lstStyle/>
          <a:p>
            <a:r>
              <a:rPr lang="de-DE" dirty="0"/>
              <a:t>The </a:t>
            </a:r>
            <a:r>
              <a:rPr lang="de-DE" dirty="0" err="1"/>
              <a:t>road</a:t>
            </a:r>
            <a:r>
              <a:rPr lang="de-DE" dirty="0"/>
              <a:t> </a:t>
            </a:r>
            <a:r>
              <a:rPr lang="de-DE" dirty="0" err="1"/>
              <a:t>ahead</a:t>
            </a:r>
            <a:r>
              <a:rPr lang="de-DE" dirty="0"/>
              <a:t> (Part II)</a:t>
            </a:r>
          </a:p>
        </p:txBody>
      </p:sp>
      <p:sp>
        <p:nvSpPr>
          <p:cNvPr id="3" name="Inhaltsplatzhalter 2">
            <a:extLst>
              <a:ext uri="{FF2B5EF4-FFF2-40B4-BE49-F238E27FC236}">
                <a16:creationId xmlns:a16="http://schemas.microsoft.com/office/drawing/2014/main" id="{9F249933-B3B4-4700-8FB3-EF4AA9B3DE7E}"/>
              </a:ext>
            </a:extLst>
          </p:cNvPr>
          <p:cNvSpPr>
            <a:spLocks noGrp="1"/>
          </p:cNvSpPr>
          <p:nvPr>
            <p:ph idx="1"/>
          </p:nvPr>
        </p:nvSpPr>
        <p:spPr/>
        <p:txBody>
          <a:bodyPr/>
          <a:lstStyle/>
          <a:p>
            <a:r>
              <a:rPr lang="de-DE" dirty="0">
                <a:latin typeface="+mj-lt"/>
              </a:rPr>
              <a:t>The German Council on Science and </a:t>
            </a:r>
            <a:r>
              <a:rPr lang="de-DE" dirty="0" err="1">
                <a:latin typeface="+mj-lt"/>
              </a:rPr>
              <a:t>Humanities</a:t>
            </a:r>
            <a:r>
              <a:rPr lang="de-DE" dirty="0">
                <a:latin typeface="+mj-lt"/>
              </a:rPr>
              <a:t> Council (WR) </a:t>
            </a:r>
            <a:br>
              <a:rPr lang="de-DE" dirty="0"/>
            </a:br>
            <a:r>
              <a:rPr lang="de-DE" dirty="0"/>
              <a:t>(</a:t>
            </a:r>
            <a:r>
              <a:rPr lang="de-DE" dirty="0" err="1"/>
              <a:t>the</a:t>
            </a:r>
            <a:r>
              <a:rPr lang="de-DE" dirty="0"/>
              <a:t> </a:t>
            </a:r>
            <a:r>
              <a:rPr lang="de-DE" dirty="0" err="1"/>
              <a:t>oldest</a:t>
            </a:r>
            <a:r>
              <a:rPr lang="de-DE" dirty="0"/>
              <a:t> </a:t>
            </a:r>
            <a:r>
              <a:rPr lang="de-DE" dirty="0" err="1"/>
              <a:t>science</a:t>
            </a:r>
            <a:r>
              <a:rPr lang="de-DE" dirty="0"/>
              <a:t> </a:t>
            </a:r>
            <a:r>
              <a:rPr lang="de-DE" dirty="0" err="1"/>
              <a:t>policy</a:t>
            </a:r>
            <a:r>
              <a:rPr lang="de-DE" dirty="0"/>
              <a:t> </a:t>
            </a:r>
            <a:r>
              <a:rPr lang="de-DE" dirty="0" err="1"/>
              <a:t>advisory</a:t>
            </a:r>
            <a:r>
              <a:rPr lang="de-DE" dirty="0"/>
              <a:t> </a:t>
            </a:r>
            <a:r>
              <a:rPr lang="de-DE" dirty="0" err="1"/>
              <a:t>body</a:t>
            </a:r>
            <a:r>
              <a:rPr lang="de-DE" dirty="0"/>
              <a:t> in Europe)</a:t>
            </a:r>
          </a:p>
          <a:p>
            <a:r>
              <a:rPr lang="de-DE" dirty="0" err="1"/>
              <a:t>conducted</a:t>
            </a:r>
            <a:r>
              <a:rPr lang="de-DE" dirty="0"/>
              <a:t> a </a:t>
            </a:r>
            <a:r>
              <a:rPr lang="de-DE" dirty="0" err="1"/>
              <a:t>structural</a:t>
            </a:r>
            <a:r>
              <a:rPr lang="de-DE" dirty="0"/>
              <a:t> </a:t>
            </a:r>
            <a:r>
              <a:rPr lang="de-DE" dirty="0" err="1"/>
              <a:t>evaluation</a:t>
            </a:r>
            <a:r>
              <a:rPr lang="de-DE" dirty="0"/>
              <a:t> </a:t>
            </a:r>
            <a:r>
              <a:rPr lang="de-DE" dirty="0" err="1"/>
              <a:t>of</a:t>
            </a:r>
            <a:r>
              <a:rPr lang="de-DE" dirty="0"/>
              <a:t> NFDI in 2024/2025.</a:t>
            </a:r>
          </a:p>
          <a:p>
            <a:endParaRPr lang="de-DE" dirty="0"/>
          </a:p>
          <a:p>
            <a:r>
              <a:rPr lang="de-DE" dirty="0" err="1">
                <a:latin typeface="+mj-lt"/>
              </a:rPr>
              <a:t>Their</a:t>
            </a:r>
            <a:r>
              <a:rPr lang="de-DE" dirty="0">
                <a:latin typeface="+mj-lt"/>
              </a:rPr>
              <a:t> </a:t>
            </a:r>
            <a:r>
              <a:rPr lang="de-DE" dirty="0" err="1">
                <a:latin typeface="+mj-lt"/>
              </a:rPr>
              <a:t>recommendations</a:t>
            </a:r>
            <a:r>
              <a:rPr lang="de-DE" dirty="0">
                <a:latin typeface="+mj-lt"/>
              </a:rPr>
              <a:t>:</a:t>
            </a:r>
          </a:p>
          <a:p>
            <a:pPr marL="342900" indent="-342900">
              <a:buFont typeface="Arial" panose="020B0604020202020204" pitchFamily="34" charset="0"/>
              <a:buChar char="•"/>
            </a:pPr>
            <a:r>
              <a:rPr lang="de-DE" dirty="0" err="1"/>
              <a:t>Institutionalize</a:t>
            </a:r>
            <a:r>
              <a:rPr lang="de-DE" dirty="0"/>
              <a:t> NFDI, </a:t>
            </a:r>
            <a:r>
              <a:rPr lang="de-DE" dirty="0" err="1"/>
              <a:t>beginning</a:t>
            </a:r>
            <a:r>
              <a:rPr lang="de-DE" dirty="0"/>
              <a:t> in 2029</a:t>
            </a:r>
          </a:p>
          <a:p>
            <a:pPr marL="342900" indent="-342900">
              <a:buFont typeface="Arial" panose="020B0604020202020204" pitchFamily="34" charset="0"/>
              <a:buChar char="•"/>
            </a:pPr>
            <a:r>
              <a:rPr lang="de-DE" dirty="0" err="1"/>
              <a:t>Strengthen</a:t>
            </a:r>
            <a:r>
              <a:rPr lang="de-DE" dirty="0"/>
              <a:t> and </a:t>
            </a:r>
            <a:r>
              <a:rPr lang="de-DE" dirty="0" err="1"/>
              <a:t>centralize</a:t>
            </a:r>
            <a:r>
              <a:rPr lang="de-DE" dirty="0"/>
              <a:t> </a:t>
            </a:r>
            <a:r>
              <a:rPr lang="de-DE" dirty="0" err="1"/>
              <a:t>the</a:t>
            </a:r>
            <a:r>
              <a:rPr lang="de-DE" dirty="0"/>
              <a:t> </a:t>
            </a:r>
            <a:r>
              <a:rPr lang="de-DE" dirty="0" err="1"/>
              <a:t>governance</a:t>
            </a:r>
            <a:r>
              <a:rPr lang="de-DE" dirty="0"/>
              <a:t> </a:t>
            </a:r>
            <a:r>
              <a:rPr lang="de-DE" dirty="0" err="1"/>
              <a:t>structure</a:t>
            </a:r>
            <a:endParaRPr lang="de-DE" dirty="0"/>
          </a:p>
          <a:p>
            <a:pPr marL="342900" indent="-342900">
              <a:buFont typeface="Arial" panose="020B0604020202020204" pitchFamily="34" charset="0"/>
              <a:buChar char="•"/>
            </a:pPr>
            <a:r>
              <a:rPr lang="de-DE" dirty="0"/>
              <a:t>Transform NFDI </a:t>
            </a:r>
            <a:r>
              <a:rPr lang="de-DE" dirty="0" err="1"/>
              <a:t>into</a:t>
            </a:r>
            <a:r>
              <a:rPr lang="de-DE" dirty="0"/>
              <a:t> an AI </a:t>
            </a:r>
            <a:r>
              <a:rPr lang="de-DE" dirty="0" err="1"/>
              <a:t>enabler</a:t>
            </a:r>
            <a:endParaRPr lang="de-DE" dirty="0"/>
          </a:p>
          <a:p>
            <a:pPr marL="342900" indent="-342900">
              <a:buFont typeface="Arial" panose="020B0604020202020204" pitchFamily="34" charset="0"/>
              <a:buChar char="•"/>
            </a:pPr>
            <a:endParaRPr lang="de-DE" dirty="0"/>
          </a:p>
        </p:txBody>
      </p:sp>
      <p:sp>
        <p:nvSpPr>
          <p:cNvPr id="4" name="Fußzeilenplatzhalter 3">
            <a:extLst>
              <a:ext uri="{FF2B5EF4-FFF2-40B4-BE49-F238E27FC236}">
                <a16:creationId xmlns:a16="http://schemas.microsoft.com/office/drawing/2014/main" id="{4DD2C5C6-CEF1-5914-042B-CA0B2CAFCD01}"/>
              </a:ext>
            </a:extLst>
          </p:cNvPr>
          <p:cNvSpPr>
            <a:spLocks noGrp="1"/>
          </p:cNvSpPr>
          <p:nvPr>
            <p:ph type="ftr" sz="quarter" idx="11"/>
          </p:nvPr>
        </p:nvSpPr>
        <p:spPr/>
        <p:txBody>
          <a:bodyPr/>
          <a:lstStyle/>
          <a:p>
            <a:r>
              <a:rPr lang="de-DE" dirty="0"/>
              <a:t>Nationale Forschungsdateninfrastruktur (NFDI) e.V.</a:t>
            </a:r>
          </a:p>
        </p:txBody>
      </p:sp>
      <p:sp>
        <p:nvSpPr>
          <p:cNvPr id="5" name="Foliennummernplatzhalter 4">
            <a:extLst>
              <a:ext uri="{FF2B5EF4-FFF2-40B4-BE49-F238E27FC236}">
                <a16:creationId xmlns:a16="http://schemas.microsoft.com/office/drawing/2014/main" id="{70D7E788-D46B-6D02-4697-E91E5F8F8596}"/>
              </a:ext>
            </a:extLst>
          </p:cNvPr>
          <p:cNvSpPr>
            <a:spLocks noGrp="1"/>
          </p:cNvSpPr>
          <p:nvPr>
            <p:ph type="sldNum" sz="quarter" idx="12"/>
          </p:nvPr>
        </p:nvSpPr>
        <p:spPr/>
        <p:txBody>
          <a:bodyPr/>
          <a:lstStyle/>
          <a:p>
            <a:fld id="{59D4D77F-9D33-46B7-B0E6-0F7E01ACA44C}" type="slidenum">
              <a:rPr lang="de-DE" smtClean="0"/>
              <a:t>37</a:t>
            </a:fld>
            <a:endParaRPr lang="de-DE"/>
          </a:p>
        </p:txBody>
      </p:sp>
      <p:sp>
        <p:nvSpPr>
          <p:cNvPr id="6" name="Textplatzhalter 5">
            <a:extLst>
              <a:ext uri="{FF2B5EF4-FFF2-40B4-BE49-F238E27FC236}">
                <a16:creationId xmlns:a16="http://schemas.microsoft.com/office/drawing/2014/main" id="{8D5582EF-8C31-4A48-70CE-98F967792787}"/>
              </a:ext>
            </a:extLst>
          </p:cNvPr>
          <p:cNvSpPr>
            <a:spLocks noGrp="1"/>
          </p:cNvSpPr>
          <p:nvPr>
            <p:ph type="body" sz="quarter" idx="14"/>
          </p:nvPr>
        </p:nvSpPr>
        <p:spPr/>
        <p:txBody>
          <a:bodyPr/>
          <a:lstStyle/>
          <a:p>
            <a:endParaRPr lang="de-DE" dirty="0"/>
          </a:p>
        </p:txBody>
      </p:sp>
    </p:spTree>
    <p:extLst>
      <p:ext uri="{BB962C8B-B14F-4D97-AF65-F5344CB8AC3E}">
        <p14:creationId xmlns:p14="http://schemas.microsoft.com/office/powerpoint/2010/main" val="1917721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49B9DAB-376E-47B9-9ED1-15026ED4214A}"/>
              </a:ext>
            </a:extLst>
          </p:cNvPr>
          <p:cNvSpPr>
            <a:spLocks noGrp="1"/>
          </p:cNvSpPr>
          <p:nvPr>
            <p:ph type="body" sz="quarter" idx="17"/>
          </p:nvPr>
        </p:nvSpPr>
        <p:spPr/>
        <p:txBody>
          <a:bodyPr/>
          <a:lstStyle/>
          <a:p>
            <a:pPr lvl="0"/>
            <a:r>
              <a:rPr lang="de-DE" dirty="0"/>
              <a:t>Prof. Dr. York Sure-Vetter</a:t>
            </a:r>
            <a:br>
              <a:rPr lang="de-DE" dirty="0"/>
            </a:br>
            <a:r>
              <a:rPr lang="de-DE" dirty="0" err="1"/>
              <a:t>york.sure-vetter@nfdi.de</a:t>
            </a:r>
            <a:endParaRPr lang="de-DE" dirty="0"/>
          </a:p>
        </p:txBody>
      </p:sp>
    </p:spTree>
    <p:extLst>
      <p:ext uri="{BB962C8B-B14F-4D97-AF65-F5344CB8AC3E}">
        <p14:creationId xmlns:p14="http://schemas.microsoft.com/office/powerpoint/2010/main" val="548432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980DF9A0-6CE2-133E-FCC8-36C5920B03B8}"/>
              </a:ext>
            </a:extLst>
          </p:cNvPr>
          <p:cNvSpPr/>
          <p:nvPr/>
        </p:nvSpPr>
        <p:spPr>
          <a:xfrm>
            <a:off x="838199" y="1594652"/>
            <a:ext cx="3225342" cy="4671666"/>
          </a:xfrm>
          <a:prstGeom prst="rect">
            <a:avLst/>
          </a:prstGeom>
          <a:solidFill>
            <a:schemeClr val="tx1"/>
          </a:solidFill>
          <a:ln w="3810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 name="Titel 1">
            <a:extLst>
              <a:ext uri="{FF2B5EF4-FFF2-40B4-BE49-F238E27FC236}">
                <a16:creationId xmlns:a16="http://schemas.microsoft.com/office/drawing/2014/main" id="{4A496A7D-F644-A683-9D0D-F9085AD688A8}"/>
              </a:ext>
            </a:extLst>
          </p:cNvPr>
          <p:cNvSpPr>
            <a:spLocks noGrp="1"/>
          </p:cNvSpPr>
          <p:nvPr>
            <p:ph type="title"/>
          </p:nvPr>
        </p:nvSpPr>
        <p:spPr/>
        <p:txBody>
          <a:bodyPr/>
          <a:lstStyle/>
          <a:p>
            <a:r>
              <a:rPr lang="de-DE" dirty="0"/>
              <a:t>NFDI in figures</a:t>
            </a:r>
          </a:p>
        </p:txBody>
      </p:sp>
      <p:sp>
        <p:nvSpPr>
          <p:cNvPr id="7" name="Textplatzhalter 6">
            <a:extLst>
              <a:ext uri="{FF2B5EF4-FFF2-40B4-BE49-F238E27FC236}">
                <a16:creationId xmlns:a16="http://schemas.microsoft.com/office/drawing/2014/main" id="{D6A0AFCB-D5D8-8694-EA81-339A6ACE0B64}"/>
              </a:ext>
            </a:extLst>
          </p:cNvPr>
          <p:cNvSpPr>
            <a:spLocks noGrp="1"/>
          </p:cNvSpPr>
          <p:nvPr>
            <p:ph type="body" sz="quarter" idx="14"/>
          </p:nvPr>
        </p:nvSpPr>
        <p:spPr/>
        <p:txBody>
          <a:bodyPr/>
          <a:lstStyle/>
          <a:p>
            <a:r>
              <a:rPr lang="de-DE" dirty="0"/>
              <a:t>As </a:t>
            </a:r>
            <a:r>
              <a:rPr lang="de-DE" dirty="0" err="1"/>
              <a:t>of</a:t>
            </a:r>
            <a:r>
              <a:rPr lang="de-DE" dirty="0"/>
              <a:t> September 2025</a:t>
            </a:r>
          </a:p>
        </p:txBody>
      </p:sp>
      <p:sp>
        <p:nvSpPr>
          <p:cNvPr id="9" name="Oval 13">
            <a:extLst>
              <a:ext uri="{FF2B5EF4-FFF2-40B4-BE49-F238E27FC236}">
                <a16:creationId xmlns:a16="http://schemas.microsoft.com/office/drawing/2014/main" id="{CF5141FE-F60B-0BC4-9609-1E5C07557B3F}"/>
              </a:ext>
            </a:extLst>
          </p:cNvPr>
          <p:cNvSpPr/>
          <p:nvPr/>
        </p:nvSpPr>
        <p:spPr>
          <a:xfrm>
            <a:off x="4833170" y="1587605"/>
            <a:ext cx="2520000" cy="2520000"/>
          </a:xfrm>
          <a:prstGeom prst="ellipse">
            <a:avLst/>
          </a:prstGeom>
          <a:solidFill>
            <a:srgbClr val="455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3CCFDD92-2D8B-DDCA-230B-75C5FB66C7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1985" y="1803938"/>
            <a:ext cx="3041755" cy="1918095"/>
          </a:xfrm>
          <a:prstGeom prst="rect">
            <a:avLst/>
          </a:prstGeom>
        </p:spPr>
      </p:pic>
      <p:sp>
        <p:nvSpPr>
          <p:cNvPr id="14" name="Textfeld 13">
            <a:extLst>
              <a:ext uri="{FF2B5EF4-FFF2-40B4-BE49-F238E27FC236}">
                <a16:creationId xmlns:a16="http://schemas.microsoft.com/office/drawing/2014/main" id="{487DA75A-2B2F-0A72-466C-22E9E81A63A3}"/>
              </a:ext>
            </a:extLst>
          </p:cNvPr>
          <p:cNvSpPr txBox="1"/>
          <p:nvPr/>
        </p:nvSpPr>
        <p:spPr>
          <a:xfrm>
            <a:off x="1320001" y="1626493"/>
            <a:ext cx="2071844" cy="461665"/>
          </a:xfrm>
          <a:prstGeom prst="rect">
            <a:avLst/>
          </a:prstGeom>
          <a:noFill/>
        </p:spPr>
        <p:txBody>
          <a:bodyPr wrap="square" rtlCol="0">
            <a:spAutoFit/>
          </a:bodyPr>
          <a:lstStyle>
            <a:defPPr>
              <a:defRPr lang="de-DE"/>
            </a:defPPr>
            <a:lvl1pPr>
              <a:defRPr sz="2800" b="1">
                <a:solidFill>
                  <a:srgbClr val="0ABAF0"/>
                </a:solidFill>
              </a:defRPr>
            </a:lvl1pPr>
          </a:lstStyle>
          <a:p>
            <a:pPr algn="ctr"/>
            <a:r>
              <a:rPr lang="de-DE" sz="2400" b="0" dirty="0">
                <a:solidFill>
                  <a:schemeClr val="bg1"/>
                </a:solidFill>
                <a:latin typeface="+mj-lt"/>
              </a:rPr>
              <a:t>Stakeholders</a:t>
            </a:r>
          </a:p>
        </p:txBody>
      </p:sp>
      <p:pic>
        <p:nvPicPr>
          <p:cNvPr id="12" name="Grafik 11">
            <a:extLst>
              <a:ext uri="{FF2B5EF4-FFF2-40B4-BE49-F238E27FC236}">
                <a16:creationId xmlns:a16="http://schemas.microsoft.com/office/drawing/2014/main" id="{7F2CC808-8641-20E7-426E-7FAC8078B856}"/>
              </a:ext>
            </a:extLst>
          </p:cNvPr>
          <p:cNvPicPr>
            <a:picLocks noChangeAspect="1"/>
          </p:cNvPicPr>
          <p:nvPr/>
        </p:nvPicPr>
        <p:blipFill>
          <a:blip r:embed="rId4"/>
          <a:stretch>
            <a:fillRect/>
          </a:stretch>
        </p:blipFill>
        <p:spPr>
          <a:xfrm>
            <a:off x="1130362" y="2255063"/>
            <a:ext cx="2451121" cy="1633448"/>
          </a:xfrm>
          <a:prstGeom prst="ellipse">
            <a:avLst/>
          </a:prstGeom>
          <a:ln w="762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feld 18">
            <a:extLst>
              <a:ext uri="{FF2B5EF4-FFF2-40B4-BE49-F238E27FC236}">
                <a16:creationId xmlns:a16="http://schemas.microsoft.com/office/drawing/2014/main" id="{754507DC-35F9-F14A-DD12-563582F2F30C}"/>
              </a:ext>
            </a:extLst>
          </p:cNvPr>
          <p:cNvSpPr txBox="1"/>
          <p:nvPr/>
        </p:nvSpPr>
        <p:spPr>
          <a:xfrm>
            <a:off x="935914" y="4027958"/>
            <a:ext cx="3125261" cy="2585323"/>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bg1"/>
                </a:solidFill>
              </a:rPr>
              <a:t>&gt; 1,500 contributors</a:t>
            </a:r>
          </a:p>
          <a:p>
            <a:pPr marL="285750" indent="-285750">
              <a:buFont typeface="Arial" panose="020B0604020202020204" pitchFamily="34" charset="0"/>
              <a:buChar char="•"/>
            </a:pPr>
            <a:r>
              <a:rPr lang="de-DE" dirty="0">
                <a:solidFill>
                  <a:schemeClr val="bg1"/>
                </a:solidFill>
              </a:rPr>
              <a:t>322 association members</a:t>
            </a:r>
          </a:p>
          <a:p>
            <a:pPr marL="285750" indent="-285750">
              <a:buFont typeface="Arial" panose="020B0604020202020204" pitchFamily="34" charset="0"/>
              <a:buChar char="•"/>
            </a:pPr>
            <a:r>
              <a:rPr lang="de-DE" dirty="0">
                <a:solidFill>
                  <a:schemeClr val="bg1"/>
                </a:solidFill>
              </a:rPr>
              <a:t>26 consortia</a:t>
            </a:r>
          </a:p>
          <a:p>
            <a:pPr marL="285750" indent="-285750">
              <a:buFont typeface="Arial" panose="020B0604020202020204" pitchFamily="34" charset="0"/>
              <a:buChar char="•"/>
            </a:pPr>
            <a:r>
              <a:rPr lang="de-DE" dirty="0">
                <a:solidFill>
                  <a:schemeClr val="bg1"/>
                </a:solidFill>
              </a:rPr>
              <a:t>1 basic service consortium</a:t>
            </a:r>
          </a:p>
          <a:p>
            <a:pPr marL="285750" indent="-285750">
              <a:buFont typeface="Arial" panose="020B0604020202020204" pitchFamily="34" charset="0"/>
              <a:buChar char="•"/>
            </a:pPr>
            <a:r>
              <a:rPr lang="de-DE" dirty="0">
                <a:solidFill>
                  <a:schemeClr val="bg1"/>
                </a:solidFill>
              </a:rPr>
              <a:t>5 sections </a:t>
            </a:r>
          </a:p>
          <a:p>
            <a:pPr marL="285750" indent="-285750">
              <a:buFont typeface="Arial" panose="020B0604020202020204" pitchFamily="34" charset="0"/>
              <a:buChar char="•"/>
            </a:pPr>
            <a:r>
              <a:rPr lang="de-DE" dirty="0">
                <a:solidFill>
                  <a:schemeClr val="bg1"/>
                </a:solidFill>
              </a:rPr>
              <a:t>&gt; 390 participating organisations in the consortia</a:t>
            </a:r>
          </a:p>
        </p:txBody>
      </p:sp>
      <p:cxnSp>
        <p:nvCxnSpPr>
          <p:cNvPr id="23" name="Gerader Verbinder 22">
            <a:extLst>
              <a:ext uri="{FF2B5EF4-FFF2-40B4-BE49-F238E27FC236}">
                <a16:creationId xmlns:a16="http://schemas.microsoft.com/office/drawing/2014/main" id="{A6BC61E1-56A6-3CC2-8BEE-72E855B7D52D}"/>
              </a:ext>
            </a:extLst>
          </p:cNvPr>
          <p:cNvCxnSpPr>
            <a:cxnSpLocks/>
          </p:cNvCxnSpPr>
          <p:nvPr/>
        </p:nvCxnSpPr>
        <p:spPr>
          <a:xfrm flipH="1" flipV="1">
            <a:off x="4121292" y="1688659"/>
            <a:ext cx="822683" cy="33035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0DB6813C-EB4F-5AE6-EC6D-572DDCBF1AC1}"/>
              </a:ext>
            </a:extLst>
          </p:cNvPr>
          <p:cNvSpPr/>
          <p:nvPr/>
        </p:nvSpPr>
        <p:spPr>
          <a:xfrm>
            <a:off x="8139383" y="1594652"/>
            <a:ext cx="3399796" cy="4671666"/>
          </a:xfrm>
          <a:prstGeom prst="rect">
            <a:avLst/>
          </a:prstGeom>
          <a:solidFill>
            <a:schemeClr val="tx1"/>
          </a:solidFill>
          <a:ln w="3810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5" name="Textfeld 24">
            <a:extLst>
              <a:ext uri="{FF2B5EF4-FFF2-40B4-BE49-F238E27FC236}">
                <a16:creationId xmlns:a16="http://schemas.microsoft.com/office/drawing/2014/main" id="{41FE98EB-65AA-84C3-EE1F-80A9263F2633}"/>
              </a:ext>
            </a:extLst>
          </p:cNvPr>
          <p:cNvSpPr txBox="1"/>
          <p:nvPr/>
        </p:nvSpPr>
        <p:spPr>
          <a:xfrm>
            <a:off x="8667251" y="1616677"/>
            <a:ext cx="2071844" cy="461665"/>
          </a:xfrm>
          <a:prstGeom prst="rect">
            <a:avLst/>
          </a:prstGeom>
          <a:noFill/>
        </p:spPr>
        <p:txBody>
          <a:bodyPr wrap="square" rtlCol="0">
            <a:spAutoFit/>
          </a:bodyPr>
          <a:lstStyle>
            <a:defPPr>
              <a:defRPr lang="de-DE"/>
            </a:defPPr>
            <a:lvl1pPr>
              <a:defRPr sz="2800" b="1">
                <a:solidFill>
                  <a:srgbClr val="0ABAF0"/>
                </a:solidFill>
              </a:defRPr>
            </a:lvl1pPr>
          </a:lstStyle>
          <a:p>
            <a:pPr algn="ctr"/>
            <a:r>
              <a:rPr lang="de-DE" sz="2400" b="0" dirty="0">
                <a:solidFill>
                  <a:schemeClr val="bg1"/>
                </a:solidFill>
                <a:latin typeface="+mj-lt"/>
              </a:rPr>
              <a:t>Networking</a:t>
            </a:r>
          </a:p>
        </p:txBody>
      </p:sp>
      <p:sp>
        <p:nvSpPr>
          <p:cNvPr id="27" name="Textfeld 26">
            <a:extLst>
              <a:ext uri="{FF2B5EF4-FFF2-40B4-BE49-F238E27FC236}">
                <a16:creationId xmlns:a16="http://schemas.microsoft.com/office/drawing/2014/main" id="{3CA110D1-7D91-1538-41B3-604A81129DA5}"/>
              </a:ext>
            </a:extLst>
          </p:cNvPr>
          <p:cNvSpPr txBox="1"/>
          <p:nvPr/>
        </p:nvSpPr>
        <p:spPr>
          <a:xfrm>
            <a:off x="8182295" y="4027958"/>
            <a:ext cx="3326429" cy="1754326"/>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bg1"/>
                </a:solidFill>
              </a:rPr>
              <a:t>&gt; 780 organised events</a:t>
            </a:r>
          </a:p>
          <a:p>
            <a:pPr marL="285750" indent="-285750">
              <a:buFont typeface="Arial" panose="020B0604020202020204" pitchFamily="34" charset="0"/>
              <a:buChar char="•"/>
            </a:pPr>
            <a:r>
              <a:rPr lang="de-DE" dirty="0">
                <a:solidFill>
                  <a:schemeClr val="bg1"/>
                </a:solidFill>
              </a:rPr>
              <a:t>10 regular community meetings</a:t>
            </a:r>
          </a:p>
          <a:p>
            <a:pPr marL="285750" indent="-285750">
              <a:buFont typeface="Arial" panose="020B0604020202020204" pitchFamily="34" charset="0"/>
              <a:buChar char="•"/>
            </a:pPr>
            <a:r>
              <a:rPr lang="de-DE" dirty="0">
                <a:solidFill>
                  <a:schemeClr val="bg1"/>
                </a:solidFill>
              </a:rPr>
              <a:t>31 working groups</a:t>
            </a:r>
          </a:p>
          <a:p>
            <a:pPr marL="285750" indent="-285750">
              <a:buFont typeface="Arial" panose="020B0604020202020204" pitchFamily="34" charset="0"/>
              <a:buChar char="•"/>
            </a:pPr>
            <a:r>
              <a:rPr lang="de-DE" dirty="0">
                <a:solidFill>
                  <a:schemeClr val="bg1"/>
                </a:solidFill>
              </a:rPr>
              <a:t>681 participants in CoRDI 2023</a:t>
            </a:r>
          </a:p>
        </p:txBody>
      </p:sp>
      <p:pic>
        <p:nvPicPr>
          <p:cNvPr id="29" name="Grafik 28">
            <a:extLst>
              <a:ext uri="{FF2B5EF4-FFF2-40B4-BE49-F238E27FC236}">
                <a16:creationId xmlns:a16="http://schemas.microsoft.com/office/drawing/2014/main" id="{212C65E5-FDD3-D34A-DF55-644365B18459}"/>
              </a:ext>
            </a:extLst>
          </p:cNvPr>
          <p:cNvPicPr>
            <a:picLocks noChangeAspect="1"/>
          </p:cNvPicPr>
          <p:nvPr/>
        </p:nvPicPr>
        <p:blipFill>
          <a:blip r:embed="rId5"/>
          <a:stretch>
            <a:fillRect/>
          </a:stretch>
        </p:blipFill>
        <p:spPr>
          <a:xfrm>
            <a:off x="8511183" y="2266727"/>
            <a:ext cx="2453487" cy="1634400"/>
          </a:xfrm>
          <a:prstGeom prst="ellipse">
            <a:avLst/>
          </a:prstGeom>
          <a:ln w="762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Gerader Verbinder 29">
            <a:extLst>
              <a:ext uri="{FF2B5EF4-FFF2-40B4-BE49-F238E27FC236}">
                <a16:creationId xmlns:a16="http://schemas.microsoft.com/office/drawing/2014/main" id="{8FE471EC-9ACF-ABA0-C3D6-621F31CE0BD9}"/>
              </a:ext>
            </a:extLst>
          </p:cNvPr>
          <p:cNvCxnSpPr>
            <a:cxnSpLocks/>
          </p:cNvCxnSpPr>
          <p:nvPr/>
        </p:nvCxnSpPr>
        <p:spPr>
          <a:xfrm flipV="1">
            <a:off x="7260341" y="1688659"/>
            <a:ext cx="761843" cy="2683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id="{C6ABF462-ACDC-4EE1-7676-95655A8882E7}"/>
              </a:ext>
            </a:extLst>
          </p:cNvPr>
          <p:cNvSpPr/>
          <p:nvPr/>
        </p:nvSpPr>
        <p:spPr>
          <a:xfrm>
            <a:off x="4433617" y="4305431"/>
            <a:ext cx="3218492" cy="1893353"/>
          </a:xfrm>
          <a:prstGeom prst="rect">
            <a:avLst/>
          </a:prstGeom>
          <a:solidFill>
            <a:schemeClr val="tx1"/>
          </a:solidFill>
          <a:ln w="3810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2" name="Textfeld 41">
            <a:extLst>
              <a:ext uri="{FF2B5EF4-FFF2-40B4-BE49-F238E27FC236}">
                <a16:creationId xmlns:a16="http://schemas.microsoft.com/office/drawing/2014/main" id="{9314AB52-3600-5005-EA16-C4471AF2DD1B}"/>
              </a:ext>
            </a:extLst>
          </p:cNvPr>
          <p:cNvSpPr txBox="1"/>
          <p:nvPr/>
        </p:nvSpPr>
        <p:spPr>
          <a:xfrm>
            <a:off x="4923241" y="4406395"/>
            <a:ext cx="2071844" cy="523220"/>
          </a:xfrm>
          <a:prstGeom prst="rect">
            <a:avLst/>
          </a:prstGeom>
          <a:noFill/>
        </p:spPr>
        <p:txBody>
          <a:bodyPr wrap="square" rtlCol="0">
            <a:spAutoFit/>
          </a:bodyPr>
          <a:lstStyle>
            <a:defPPr>
              <a:defRPr lang="de-DE"/>
            </a:defPPr>
            <a:lvl1pPr>
              <a:defRPr sz="2800" b="1">
                <a:solidFill>
                  <a:srgbClr val="0ABAF0"/>
                </a:solidFill>
              </a:defRPr>
            </a:lvl1pPr>
          </a:lstStyle>
          <a:p>
            <a:pPr algn="ctr"/>
            <a:r>
              <a:rPr lang="de-DE" b="0" dirty="0">
                <a:solidFill>
                  <a:schemeClr val="bg1"/>
                </a:solidFill>
                <a:latin typeface="+mj-lt"/>
              </a:rPr>
              <a:t>Services</a:t>
            </a:r>
          </a:p>
        </p:txBody>
      </p:sp>
      <p:sp>
        <p:nvSpPr>
          <p:cNvPr id="43" name="Textfeld 42">
            <a:extLst>
              <a:ext uri="{FF2B5EF4-FFF2-40B4-BE49-F238E27FC236}">
                <a16:creationId xmlns:a16="http://schemas.microsoft.com/office/drawing/2014/main" id="{9382E485-479F-F263-EDFD-3CCF9E26BCE2}"/>
              </a:ext>
            </a:extLst>
          </p:cNvPr>
          <p:cNvSpPr txBox="1"/>
          <p:nvPr/>
        </p:nvSpPr>
        <p:spPr>
          <a:xfrm>
            <a:off x="4443495" y="4994869"/>
            <a:ext cx="3175808" cy="1200329"/>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bg1"/>
                </a:solidFill>
              </a:rPr>
              <a:t>&gt; 650 active services</a:t>
            </a:r>
          </a:p>
          <a:p>
            <a:pPr marL="285750" indent="-285750">
              <a:buFont typeface="Arial" panose="020B0604020202020204" pitchFamily="34" charset="0"/>
              <a:buChar char="•"/>
            </a:pPr>
            <a:r>
              <a:rPr lang="de-DE" dirty="0">
                <a:solidFill>
                  <a:schemeClr val="bg1"/>
                </a:solidFill>
              </a:rPr>
              <a:t>&gt; 180 planned services </a:t>
            </a:r>
          </a:p>
          <a:p>
            <a:pPr marL="285750" indent="-285750">
              <a:buFont typeface="Arial" panose="020B0604020202020204" pitchFamily="34" charset="0"/>
              <a:buChar char="•"/>
            </a:pPr>
            <a:r>
              <a:rPr lang="de-DE" dirty="0">
                <a:solidFill>
                  <a:schemeClr val="bg1"/>
                </a:solidFill>
              </a:rPr>
              <a:t>8 basic services developed</a:t>
            </a:r>
          </a:p>
        </p:txBody>
      </p:sp>
      <p:cxnSp>
        <p:nvCxnSpPr>
          <p:cNvPr id="47" name="Gerader Verbinder 46">
            <a:extLst>
              <a:ext uri="{FF2B5EF4-FFF2-40B4-BE49-F238E27FC236}">
                <a16:creationId xmlns:a16="http://schemas.microsoft.com/office/drawing/2014/main" id="{B7CDEFDB-4A16-DC9F-E4EA-2D5DFDBCE017}"/>
              </a:ext>
            </a:extLst>
          </p:cNvPr>
          <p:cNvCxnSpPr>
            <a:cxnSpLocks/>
          </p:cNvCxnSpPr>
          <p:nvPr/>
        </p:nvCxnSpPr>
        <p:spPr>
          <a:xfrm>
            <a:off x="6093170" y="4117437"/>
            <a:ext cx="0" cy="15189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ußzeilenplatzhalter 4">
            <a:extLst>
              <a:ext uri="{FF2B5EF4-FFF2-40B4-BE49-F238E27FC236}">
                <a16:creationId xmlns:a16="http://schemas.microsoft.com/office/drawing/2014/main" id="{A3592A59-D484-7D81-F5D2-C80DFCC96527}"/>
              </a:ext>
            </a:extLst>
          </p:cNvPr>
          <p:cNvSpPr>
            <a:spLocks noGrp="1"/>
          </p:cNvSpPr>
          <p:nvPr>
            <p:ph type="ftr" sz="quarter" idx="11"/>
          </p:nvPr>
        </p:nvSpPr>
        <p:spPr>
          <a:xfrm>
            <a:off x="838200" y="6403006"/>
            <a:ext cx="9163380" cy="180000"/>
          </a:xfrm>
        </p:spPr>
        <p:txBody>
          <a:bodyPr/>
          <a:lstStyle/>
          <a:p>
            <a:r>
              <a:rPr lang="de-DE"/>
              <a:t>Nationale Forschungsdateninfrastruktur (NFDI) e.V.</a:t>
            </a:r>
            <a:endParaRPr lang="de-DE" dirty="0"/>
          </a:p>
        </p:txBody>
      </p:sp>
      <p:sp>
        <p:nvSpPr>
          <p:cNvPr id="4" name="Foliennummernplatzhalter 5">
            <a:extLst>
              <a:ext uri="{FF2B5EF4-FFF2-40B4-BE49-F238E27FC236}">
                <a16:creationId xmlns:a16="http://schemas.microsoft.com/office/drawing/2014/main" id="{3890B71C-4540-B99A-F334-7CE14BF94D54}"/>
              </a:ext>
            </a:extLst>
          </p:cNvPr>
          <p:cNvSpPr>
            <a:spLocks noGrp="1"/>
          </p:cNvSpPr>
          <p:nvPr>
            <p:ph type="sldNum" sz="quarter" idx="12"/>
          </p:nvPr>
        </p:nvSpPr>
        <p:spPr>
          <a:xfrm>
            <a:off x="11183814" y="6403006"/>
            <a:ext cx="347261" cy="180000"/>
          </a:xfrm>
        </p:spPr>
        <p:txBody>
          <a:bodyPr/>
          <a:lstStyle/>
          <a:p>
            <a:fld id="{59D4D77F-9D33-46B7-B0E6-0F7E01ACA44C}" type="slidenum">
              <a:rPr lang="de-DE" smtClean="0"/>
              <a:t>4</a:t>
            </a:fld>
            <a:endParaRPr lang="de-DE"/>
          </a:p>
        </p:txBody>
      </p:sp>
    </p:spTree>
    <p:extLst>
      <p:ext uri="{BB962C8B-B14F-4D97-AF65-F5344CB8AC3E}">
        <p14:creationId xmlns:p14="http://schemas.microsoft.com/office/powerpoint/2010/main" val="3819868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FC1DA-7DD0-7848-B5E7-B521E58D33BC}"/>
              </a:ext>
            </a:extLst>
          </p:cNvPr>
          <p:cNvSpPr>
            <a:spLocks noGrp="1"/>
          </p:cNvSpPr>
          <p:nvPr>
            <p:ph type="title"/>
          </p:nvPr>
        </p:nvSpPr>
        <p:spPr/>
        <p:txBody>
          <a:bodyPr/>
          <a:lstStyle/>
          <a:p>
            <a:r>
              <a:rPr lang="en-GB" dirty="0"/>
              <a:t>View on societies</a:t>
            </a:r>
          </a:p>
        </p:txBody>
      </p:sp>
      <p:sp>
        <p:nvSpPr>
          <p:cNvPr id="5" name="Fußzeilenplatzhalter 4">
            <a:extLst>
              <a:ext uri="{FF2B5EF4-FFF2-40B4-BE49-F238E27FC236}">
                <a16:creationId xmlns:a16="http://schemas.microsoft.com/office/drawing/2014/main" id="{C9CBDEA6-D4C2-D64B-A0B4-C75753155696}"/>
              </a:ext>
            </a:extLst>
          </p:cNvPr>
          <p:cNvSpPr>
            <a:spLocks noGrp="1"/>
          </p:cNvSpPr>
          <p:nvPr>
            <p:ph type="ftr" sz="quarter" idx="11"/>
          </p:nvPr>
        </p:nvSpPr>
        <p:spPr/>
        <p:txBody>
          <a:bodyPr/>
          <a:lstStyle/>
          <a:p>
            <a:r>
              <a:rPr lang="de-DE"/>
              <a:t>Nationale Forschungsdateninfrastruktur (NFDI) e.V.</a:t>
            </a:r>
          </a:p>
        </p:txBody>
      </p:sp>
      <p:sp>
        <p:nvSpPr>
          <p:cNvPr id="6" name="Foliennummernplatzhalter 5">
            <a:extLst>
              <a:ext uri="{FF2B5EF4-FFF2-40B4-BE49-F238E27FC236}">
                <a16:creationId xmlns:a16="http://schemas.microsoft.com/office/drawing/2014/main" id="{B555D350-D610-9244-AAFB-2108AA7B25A2}"/>
              </a:ext>
            </a:extLst>
          </p:cNvPr>
          <p:cNvSpPr>
            <a:spLocks noGrp="1"/>
          </p:cNvSpPr>
          <p:nvPr>
            <p:ph type="sldNum" sz="quarter" idx="12"/>
          </p:nvPr>
        </p:nvSpPr>
        <p:spPr/>
        <p:txBody>
          <a:bodyPr/>
          <a:lstStyle/>
          <a:p>
            <a:fld id="{59D4D77F-9D33-46B7-B0E6-0F7E01ACA44C}" type="slidenum">
              <a:rPr lang="de-DE" smtClean="0"/>
              <a:t>5</a:t>
            </a:fld>
            <a:endParaRPr lang="de-DE"/>
          </a:p>
        </p:txBody>
      </p:sp>
      <p:sp>
        <p:nvSpPr>
          <p:cNvPr id="8" name="Textplatzhalter 7">
            <a:extLst>
              <a:ext uri="{FF2B5EF4-FFF2-40B4-BE49-F238E27FC236}">
                <a16:creationId xmlns:a16="http://schemas.microsoft.com/office/drawing/2014/main" id="{E32412DD-C45B-F74C-B5E6-68FCB67D5819}"/>
              </a:ext>
            </a:extLst>
          </p:cNvPr>
          <p:cNvSpPr>
            <a:spLocks noGrp="1"/>
          </p:cNvSpPr>
          <p:nvPr>
            <p:ph type="body" sz="quarter" idx="4294967295"/>
          </p:nvPr>
        </p:nvSpPr>
        <p:spPr>
          <a:xfrm>
            <a:off x="838199" y="805100"/>
            <a:ext cx="7218367" cy="601662"/>
          </a:xfrm>
        </p:spPr>
        <p:txBody>
          <a:bodyPr/>
          <a:lstStyle/>
          <a:p>
            <a:endParaRPr lang="en-GB" dirty="0"/>
          </a:p>
        </p:txBody>
      </p:sp>
      <p:pic>
        <p:nvPicPr>
          <p:cNvPr id="9" name="Picture 4" descr="http://gemaeldeonline.files.wordpress.com/2010/02/geburt-christi.jpg?w=470">
            <a:extLst>
              <a:ext uri="{FF2B5EF4-FFF2-40B4-BE49-F238E27FC236}">
                <a16:creationId xmlns:a16="http://schemas.microsoft.com/office/drawing/2014/main" id="{1CC694FE-B38F-4F86-B9F8-D33D16A59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757" y="1767917"/>
            <a:ext cx="2284453" cy="338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F95609AA-66A6-4E20-AA76-F126A39E4C6D}"/>
              </a:ext>
            </a:extLst>
          </p:cNvPr>
          <p:cNvSpPr txBox="1"/>
          <p:nvPr/>
        </p:nvSpPr>
        <p:spPr>
          <a:xfrm>
            <a:off x="3189154" y="5544568"/>
            <a:ext cx="2635658" cy="707886"/>
          </a:xfrm>
          <a:prstGeom prst="rect">
            <a:avLst/>
          </a:prstGeom>
          <a:noFill/>
        </p:spPr>
        <p:txBody>
          <a:bodyPr wrap="none" rtlCol="0">
            <a:spAutoFit/>
          </a:bodyPr>
          <a:lstStyle/>
          <a:p>
            <a:pPr algn="ctr"/>
            <a:r>
              <a:rPr lang="de-DE" sz="2000" dirty="0"/>
              <a:t>„</a:t>
            </a:r>
            <a:r>
              <a:rPr lang="de-DE" sz="2000" dirty="0" err="1"/>
              <a:t>Birth</a:t>
            </a:r>
            <a:r>
              <a:rPr lang="de-DE" sz="2000" dirty="0"/>
              <a:t> </a:t>
            </a:r>
            <a:r>
              <a:rPr lang="de-DE" sz="2000" dirty="0" err="1"/>
              <a:t>of</a:t>
            </a:r>
            <a:r>
              <a:rPr lang="de-DE" sz="2000" dirty="0"/>
              <a:t> Jesus Christ“</a:t>
            </a:r>
          </a:p>
          <a:p>
            <a:pPr algn="ctr"/>
            <a:r>
              <a:rPr lang="de-DE" sz="2000" dirty="0"/>
              <a:t>Sandro Botticelli</a:t>
            </a:r>
          </a:p>
        </p:txBody>
      </p:sp>
      <p:sp>
        <p:nvSpPr>
          <p:cNvPr id="15" name="Textfeld 14">
            <a:extLst>
              <a:ext uri="{FF2B5EF4-FFF2-40B4-BE49-F238E27FC236}">
                <a16:creationId xmlns:a16="http://schemas.microsoft.com/office/drawing/2014/main" id="{FA5D9EAB-3680-41E0-8262-6179F06C5DBB}"/>
              </a:ext>
            </a:extLst>
          </p:cNvPr>
          <p:cNvSpPr txBox="1"/>
          <p:nvPr/>
        </p:nvSpPr>
        <p:spPr>
          <a:xfrm>
            <a:off x="3486091" y="5209931"/>
            <a:ext cx="2172390" cy="276999"/>
          </a:xfrm>
          <a:prstGeom prst="rect">
            <a:avLst/>
          </a:prstGeom>
          <a:noFill/>
        </p:spPr>
        <p:txBody>
          <a:bodyPr wrap="none" rtlCol="0">
            <a:spAutoFit/>
          </a:bodyPr>
          <a:lstStyle/>
          <a:p>
            <a:r>
              <a:rPr lang="de-DE" sz="1200" dirty="0">
                <a:solidFill>
                  <a:schemeClr val="bg1">
                    <a:lumMod val="50000"/>
                  </a:schemeClr>
                </a:solidFill>
              </a:rPr>
              <a:t>Source: Wikimedia Commons</a:t>
            </a:r>
          </a:p>
        </p:txBody>
      </p:sp>
      <p:grpSp>
        <p:nvGrpSpPr>
          <p:cNvPr id="3" name="Gruppieren 2">
            <a:extLst>
              <a:ext uri="{FF2B5EF4-FFF2-40B4-BE49-F238E27FC236}">
                <a16:creationId xmlns:a16="http://schemas.microsoft.com/office/drawing/2014/main" id="{78F23201-DCC3-4218-A3D0-EA0A06F3B79D}"/>
              </a:ext>
            </a:extLst>
          </p:cNvPr>
          <p:cNvGrpSpPr/>
          <p:nvPr/>
        </p:nvGrpSpPr>
        <p:grpSpPr>
          <a:xfrm>
            <a:off x="6873346" y="1817398"/>
            <a:ext cx="2363355" cy="4284504"/>
            <a:chOff x="6873346" y="1817398"/>
            <a:chExt cx="2363355" cy="4284504"/>
          </a:xfrm>
        </p:grpSpPr>
        <p:grpSp>
          <p:nvGrpSpPr>
            <p:cNvPr id="11" name="Gruppieren 10">
              <a:extLst>
                <a:ext uri="{FF2B5EF4-FFF2-40B4-BE49-F238E27FC236}">
                  <a16:creationId xmlns:a16="http://schemas.microsoft.com/office/drawing/2014/main" id="{76478F9E-D918-47D3-ACA2-9E7FA344D14D}"/>
                </a:ext>
              </a:extLst>
            </p:cNvPr>
            <p:cNvGrpSpPr/>
            <p:nvPr/>
          </p:nvGrpSpPr>
          <p:grpSpPr>
            <a:xfrm>
              <a:off x="6873346" y="1817398"/>
              <a:ext cx="2363355" cy="4284504"/>
              <a:chOff x="5148064" y="2326354"/>
              <a:chExt cx="2363355" cy="4284504"/>
            </a:xfrm>
          </p:grpSpPr>
          <p:pic>
            <p:nvPicPr>
              <p:cNvPr id="12" name="Picture 6">
                <a:extLst>
                  <a:ext uri="{FF2B5EF4-FFF2-40B4-BE49-F238E27FC236}">
                    <a16:creationId xmlns:a16="http://schemas.microsoft.com/office/drawing/2014/main" id="{3331E903-C52A-4C23-8DC1-C40A94038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326354"/>
                <a:ext cx="2363355" cy="3334896"/>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3" name="Textfeld 12">
                <a:extLst>
                  <a:ext uri="{FF2B5EF4-FFF2-40B4-BE49-F238E27FC236}">
                    <a16:creationId xmlns:a16="http://schemas.microsoft.com/office/drawing/2014/main" id="{F95990F4-F2FA-46EA-99EB-864B6D6B3AFE}"/>
                  </a:ext>
                </a:extLst>
              </p:cNvPr>
              <p:cNvSpPr txBox="1"/>
              <p:nvPr/>
            </p:nvSpPr>
            <p:spPr>
              <a:xfrm>
                <a:off x="5588641" y="6210748"/>
                <a:ext cx="1547218" cy="400110"/>
              </a:xfrm>
              <a:prstGeom prst="rect">
                <a:avLst/>
              </a:prstGeom>
              <a:noFill/>
            </p:spPr>
            <p:txBody>
              <a:bodyPr wrap="none" rtlCol="0">
                <a:spAutoFit/>
              </a:bodyPr>
              <a:lstStyle/>
              <a:p>
                <a:pPr algn="ctr"/>
                <a:r>
                  <a:rPr lang="de-DE" sz="2000" dirty="0" err="1"/>
                  <a:t>Census</a:t>
                </a:r>
                <a:r>
                  <a:rPr lang="de-DE" sz="2000" dirty="0"/>
                  <a:t> 2011</a:t>
                </a:r>
              </a:p>
            </p:txBody>
          </p:sp>
        </p:grpSp>
        <p:sp>
          <p:nvSpPr>
            <p:cNvPr id="16" name="Textfeld 15">
              <a:extLst>
                <a:ext uri="{FF2B5EF4-FFF2-40B4-BE49-F238E27FC236}">
                  <a16:creationId xmlns:a16="http://schemas.microsoft.com/office/drawing/2014/main" id="{7D35AF6D-6170-478B-A75E-B9B4E9C39CE3}"/>
                </a:ext>
              </a:extLst>
            </p:cNvPr>
            <p:cNvSpPr txBox="1"/>
            <p:nvPr/>
          </p:nvSpPr>
          <p:spPr>
            <a:xfrm>
              <a:off x="7448575" y="5262188"/>
              <a:ext cx="1277914" cy="276999"/>
            </a:xfrm>
            <a:prstGeom prst="rect">
              <a:avLst/>
            </a:prstGeom>
            <a:noFill/>
          </p:spPr>
          <p:txBody>
            <a:bodyPr wrap="none" rtlCol="0">
              <a:spAutoFit/>
            </a:bodyPr>
            <a:lstStyle/>
            <a:p>
              <a:r>
                <a:rPr lang="de-DE" sz="1200" dirty="0">
                  <a:solidFill>
                    <a:schemeClr val="bg1">
                      <a:lumMod val="50000"/>
                    </a:schemeClr>
                  </a:solidFill>
                </a:rPr>
                <a:t>Source: </a:t>
              </a:r>
              <a:r>
                <a:rPr lang="de-DE" sz="1200" dirty="0" err="1">
                  <a:solidFill>
                    <a:schemeClr val="bg1">
                      <a:lumMod val="50000"/>
                    </a:schemeClr>
                  </a:solidFill>
                </a:rPr>
                <a:t>destatis</a:t>
              </a:r>
              <a:endParaRPr lang="de-DE" sz="1200" dirty="0">
                <a:solidFill>
                  <a:schemeClr val="bg1">
                    <a:lumMod val="50000"/>
                  </a:schemeClr>
                </a:solidFill>
              </a:endParaRPr>
            </a:p>
          </p:txBody>
        </p:sp>
      </p:grpSp>
    </p:spTree>
    <p:extLst>
      <p:ext uri="{BB962C8B-B14F-4D97-AF65-F5344CB8AC3E}">
        <p14:creationId xmlns:p14="http://schemas.microsoft.com/office/powerpoint/2010/main" val="163428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DC560-DAB7-406F-B55A-5F8B8E965143}"/>
              </a:ext>
            </a:extLst>
          </p:cNvPr>
          <p:cNvSpPr>
            <a:spLocks noGrp="1"/>
          </p:cNvSpPr>
          <p:nvPr>
            <p:ph type="title"/>
          </p:nvPr>
        </p:nvSpPr>
        <p:spPr/>
        <p:txBody>
          <a:bodyPr/>
          <a:lstStyle/>
          <a:p>
            <a:r>
              <a:rPr lang="de-DE" dirty="0"/>
              <a:t>View </a:t>
            </a:r>
            <a:r>
              <a:rPr lang="de-DE" dirty="0" err="1"/>
              <a:t>to</a:t>
            </a:r>
            <a:r>
              <a:rPr lang="de-DE" dirty="0"/>
              <a:t> </a:t>
            </a:r>
            <a:r>
              <a:rPr lang="de-DE" dirty="0" err="1"/>
              <a:t>far</a:t>
            </a:r>
            <a:r>
              <a:rPr lang="de-DE" dirty="0"/>
              <a:t> </a:t>
            </a:r>
            <a:r>
              <a:rPr lang="de-DE" dirty="0" err="1"/>
              <a:t>horizonts</a:t>
            </a:r>
            <a:endParaRPr lang="de-DE" dirty="0"/>
          </a:p>
        </p:txBody>
      </p:sp>
      <p:sp>
        <p:nvSpPr>
          <p:cNvPr id="5" name="Fußzeilenplatzhalter 4">
            <a:extLst>
              <a:ext uri="{FF2B5EF4-FFF2-40B4-BE49-F238E27FC236}">
                <a16:creationId xmlns:a16="http://schemas.microsoft.com/office/drawing/2014/main" id="{4DCC6C97-7FA0-41EB-879C-4ADF4C395E27}"/>
              </a:ext>
            </a:extLst>
          </p:cNvPr>
          <p:cNvSpPr>
            <a:spLocks noGrp="1"/>
          </p:cNvSpPr>
          <p:nvPr>
            <p:ph type="ftr" sz="quarter" idx="11"/>
          </p:nvPr>
        </p:nvSpPr>
        <p:spPr/>
        <p:txBody>
          <a:bodyPr/>
          <a:lstStyle/>
          <a:p>
            <a:r>
              <a:rPr lang="de-DE"/>
              <a:t>Nationale Forschungsdateninfrastruktur (NFDI) e.V.</a:t>
            </a:r>
            <a:endParaRPr lang="de-DE" dirty="0"/>
          </a:p>
        </p:txBody>
      </p:sp>
      <p:sp>
        <p:nvSpPr>
          <p:cNvPr id="6" name="Foliennummernplatzhalter 5">
            <a:extLst>
              <a:ext uri="{FF2B5EF4-FFF2-40B4-BE49-F238E27FC236}">
                <a16:creationId xmlns:a16="http://schemas.microsoft.com/office/drawing/2014/main" id="{01CDD02B-A4CA-4B9B-A8FC-6FCC0BF843A3}"/>
              </a:ext>
            </a:extLst>
          </p:cNvPr>
          <p:cNvSpPr>
            <a:spLocks noGrp="1"/>
          </p:cNvSpPr>
          <p:nvPr>
            <p:ph type="sldNum" sz="quarter" idx="12"/>
          </p:nvPr>
        </p:nvSpPr>
        <p:spPr/>
        <p:txBody>
          <a:bodyPr/>
          <a:lstStyle/>
          <a:p>
            <a:fld id="{59D4D77F-9D33-46B7-B0E6-0F7E01ACA44C}" type="slidenum">
              <a:rPr lang="de-DE" smtClean="0"/>
              <a:t>6</a:t>
            </a:fld>
            <a:endParaRPr lang="de-DE"/>
          </a:p>
        </p:txBody>
      </p:sp>
      <p:sp>
        <p:nvSpPr>
          <p:cNvPr id="8" name="Textplatzhalter 7">
            <a:extLst>
              <a:ext uri="{FF2B5EF4-FFF2-40B4-BE49-F238E27FC236}">
                <a16:creationId xmlns:a16="http://schemas.microsoft.com/office/drawing/2014/main" id="{CE6BAE26-05B8-4FBF-8268-ED7C324D7471}"/>
              </a:ext>
            </a:extLst>
          </p:cNvPr>
          <p:cNvSpPr>
            <a:spLocks noGrp="1"/>
          </p:cNvSpPr>
          <p:nvPr>
            <p:ph type="body" sz="quarter" idx="4294967295"/>
          </p:nvPr>
        </p:nvSpPr>
        <p:spPr>
          <a:xfrm>
            <a:off x="838199" y="805100"/>
            <a:ext cx="7218367" cy="601662"/>
          </a:xfrm>
        </p:spPr>
        <p:txBody>
          <a:bodyPr/>
          <a:lstStyle/>
          <a:p>
            <a:endParaRPr lang="de-DE"/>
          </a:p>
        </p:txBody>
      </p:sp>
      <p:grpSp>
        <p:nvGrpSpPr>
          <p:cNvPr id="9" name="Gruppieren 8">
            <a:extLst>
              <a:ext uri="{FF2B5EF4-FFF2-40B4-BE49-F238E27FC236}">
                <a16:creationId xmlns:a16="http://schemas.microsoft.com/office/drawing/2014/main" id="{95226E2A-DC2A-469D-8E48-2D97DB3BA02D}"/>
              </a:ext>
            </a:extLst>
          </p:cNvPr>
          <p:cNvGrpSpPr/>
          <p:nvPr/>
        </p:nvGrpSpPr>
        <p:grpSpPr>
          <a:xfrm>
            <a:off x="5648577" y="1943894"/>
            <a:ext cx="4735592" cy="4254849"/>
            <a:chOff x="4050239" y="2360506"/>
            <a:chExt cx="4735592" cy="4254849"/>
          </a:xfrm>
        </p:grpSpPr>
        <p:grpSp>
          <p:nvGrpSpPr>
            <p:cNvPr id="10" name="Gruppieren 9">
              <a:extLst>
                <a:ext uri="{FF2B5EF4-FFF2-40B4-BE49-F238E27FC236}">
                  <a16:creationId xmlns:a16="http://schemas.microsoft.com/office/drawing/2014/main" id="{1B3A9693-1318-4313-ABB2-7F190537F052}"/>
                </a:ext>
              </a:extLst>
            </p:cNvPr>
            <p:cNvGrpSpPr/>
            <p:nvPr/>
          </p:nvGrpSpPr>
          <p:grpSpPr>
            <a:xfrm>
              <a:off x="4050239" y="2360506"/>
              <a:ext cx="4735592" cy="4254849"/>
              <a:chOff x="4050239" y="2360506"/>
              <a:chExt cx="4735592" cy="4254849"/>
            </a:xfrm>
          </p:grpSpPr>
          <p:pic>
            <p:nvPicPr>
              <p:cNvPr id="12" name="Picture 2" descr="Datei:Hubble 01.jpg">
                <a:extLst>
                  <a:ext uri="{FF2B5EF4-FFF2-40B4-BE49-F238E27FC236}">
                    <a16:creationId xmlns:a16="http://schemas.microsoft.com/office/drawing/2014/main" id="{1DF61958-9F98-42F7-9E6C-8D4CCFB33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val="0"/>
                  </a:ext>
                </a:extLst>
              </a:blip>
              <a:srcRect/>
              <a:stretch>
                <a:fillRect/>
              </a:stretch>
            </p:blipFill>
            <p:spPr bwMode="auto">
              <a:xfrm>
                <a:off x="4082762" y="2360506"/>
                <a:ext cx="4647420" cy="3096344"/>
              </a:xfrm>
              <a:prstGeom prst="rect">
                <a:avLst/>
              </a:prstGeom>
              <a:noFill/>
              <a:effectLst>
                <a:outerShdw blurRad="50800" dist="38100" dir="2700000" algn="tl" rotWithShape="0">
                  <a:prstClr val="black">
                    <a:alpha val="40000"/>
                  </a:prstClr>
                </a:outerShdw>
              </a:effectLst>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81A88361-FA41-4136-BBD6-093573605186}"/>
                  </a:ext>
                </a:extLst>
              </p:cNvPr>
              <p:cNvSpPr txBox="1"/>
              <p:nvPr/>
            </p:nvSpPr>
            <p:spPr>
              <a:xfrm>
                <a:off x="4050239" y="5661248"/>
                <a:ext cx="4735592" cy="954107"/>
              </a:xfrm>
              <a:prstGeom prst="rect">
                <a:avLst/>
              </a:prstGeom>
              <a:noFill/>
            </p:spPr>
            <p:txBody>
              <a:bodyPr wrap="none" rtlCol="0">
                <a:spAutoFit/>
              </a:bodyPr>
              <a:lstStyle/>
              <a:p>
                <a:pPr algn="ctr"/>
                <a:r>
                  <a:rPr lang="de-DE" sz="2800" dirty="0"/>
                  <a:t>Hubble Space </a:t>
                </a:r>
                <a:r>
                  <a:rPr lang="de-DE" sz="2800" dirty="0" err="1"/>
                  <a:t>Telescope</a:t>
                </a:r>
                <a:endParaRPr lang="de-DE" sz="2800" dirty="0"/>
              </a:p>
              <a:p>
                <a:pPr algn="ctr"/>
                <a:r>
                  <a:rPr lang="de-DE" sz="2800" dirty="0"/>
                  <a:t>(launchend April 25th, 1990)</a:t>
                </a:r>
              </a:p>
            </p:txBody>
          </p:sp>
        </p:grpSp>
        <p:sp>
          <p:nvSpPr>
            <p:cNvPr id="11" name="Textfeld 10">
              <a:extLst>
                <a:ext uri="{FF2B5EF4-FFF2-40B4-BE49-F238E27FC236}">
                  <a16:creationId xmlns:a16="http://schemas.microsoft.com/office/drawing/2014/main" id="{5CBC2ED7-EBDF-457C-9762-15D03FCC5F38}"/>
                </a:ext>
              </a:extLst>
            </p:cNvPr>
            <p:cNvSpPr txBox="1"/>
            <p:nvPr/>
          </p:nvSpPr>
          <p:spPr>
            <a:xfrm>
              <a:off x="5262108" y="5474102"/>
              <a:ext cx="2576346" cy="276999"/>
            </a:xfrm>
            <a:prstGeom prst="rect">
              <a:avLst/>
            </a:prstGeom>
            <a:noFill/>
          </p:spPr>
          <p:txBody>
            <a:bodyPr wrap="none" rtlCol="0">
              <a:spAutoFit/>
            </a:bodyPr>
            <a:lstStyle/>
            <a:p>
              <a:r>
                <a:rPr lang="de-DE" sz="1200" dirty="0">
                  <a:solidFill>
                    <a:schemeClr val="bg1">
                      <a:lumMod val="50000"/>
                    </a:schemeClr>
                  </a:solidFill>
                </a:rPr>
                <a:t>Source: NASA Wikimedia Commons</a:t>
              </a:r>
            </a:p>
          </p:txBody>
        </p:sp>
      </p:grpSp>
      <p:sp>
        <p:nvSpPr>
          <p:cNvPr id="14" name="Textfeld 13">
            <a:extLst>
              <a:ext uri="{FF2B5EF4-FFF2-40B4-BE49-F238E27FC236}">
                <a16:creationId xmlns:a16="http://schemas.microsoft.com/office/drawing/2014/main" id="{37578B1C-0A7E-4623-AFA4-EEACFD24DE8C}"/>
              </a:ext>
            </a:extLst>
          </p:cNvPr>
          <p:cNvSpPr txBox="1"/>
          <p:nvPr/>
        </p:nvSpPr>
        <p:spPr>
          <a:xfrm>
            <a:off x="2014864" y="5244636"/>
            <a:ext cx="2646879" cy="954107"/>
          </a:xfrm>
          <a:prstGeom prst="rect">
            <a:avLst/>
          </a:prstGeom>
          <a:noFill/>
        </p:spPr>
        <p:txBody>
          <a:bodyPr wrap="none" rtlCol="0">
            <a:spAutoFit/>
          </a:bodyPr>
          <a:lstStyle/>
          <a:p>
            <a:pPr algn="ctr"/>
            <a:r>
              <a:rPr lang="de-DE" sz="2800" dirty="0" err="1"/>
              <a:t>Telescope</a:t>
            </a:r>
            <a:endParaRPr lang="de-DE" sz="2800" dirty="0"/>
          </a:p>
          <a:p>
            <a:pPr algn="ctr"/>
            <a:r>
              <a:rPr lang="de-DE" sz="2800" dirty="0"/>
              <a:t>(</a:t>
            </a:r>
            <a:r>
              <a:rPr lang="de-DE" sz="2800" dirty="0" err="1"/>
              <a:t>invented</a:t>
            </a:r>
            <a:r>
              <a:rPr lang="de-DE" sz="2800" dirty="0"/>
              <a:t> 1608)</a:t>
            </a:r>
          </a:p>
        </p:txBody>
      </p:sp>
      <p:grpSp>
        <p:nvGrpSpPr>
          <p:cNvPr id="15" name="Gruppieren 14">
            <a:extLst>
              <a:ext uri="{FF2B5EF4-FFF2-40B4-BE49-F238E27FC236}">
                <a16:creationId xmlns:a16="http://schemas.microsoft.com/office/drawing/2014/main" id="{797C363B-E0D4-4AB8-A1D8-4C18D04FC6C9}"/>
              </a:ext>
            </a:extLst>
          </p:cNvPr>
          <p:cNvGrpSpPr/>
          <p:nvPr/>
        </p:nvGrpSpPr>
        <p:grpSpPr>
          <a:xfrm>
            <a:off x="1715175" y="2868372"/>
            <a:ext cx="3347864" cy="1882840"/>
            <a:chOff x="485417" y="3284984"/>
            <a:chExt cx="3347864" cy="1882840"/>
          </a:xfrm>
        </p:grpSpPr>
        <p:pic>
          <p:nvPicPr>
            <p:cNvPr id="16" name="Grafik 15">
              <a:extLst>
                <a:ext uri="{FF2B5EF4-FFF2-40B4-BE49-F238E27FC236}">
                  <a16:creationId xmlns:a16="http://schemas.microsoft.com/office/drawing/2014/main" id="{0EB91A75-3B23-439C-A16D-4869515480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417" y="3284984"/>
              <a:ext cx="3347864" cy="1602441"/>
            </a:xfrm>
            <a:prstGeom prst="rect">
              <a:avLst/>
            </a:prstGeom>
          </p:spPr>
        </p:pic>
        <p:sp>
          <p:nvSpPr>
            <p:cNvPr id="17" name="Textfeld 16">
              <a:extLst>
                <a:ext uri="{FF2B5EF4-FFF2-40B4-BE49-F238E27FC236}">
                  <a16:creationId xmlns:a16="http://schemas.microsoft.com/office/drawing/2014/main" id="{84B339AB-E41A-4EA6-976B-7BAD6806371D}"/>
                </a:ext>
              </a:extLst>
            </p:cNvPr>
            <p:cNvSpPr txBox="1"/>
            <p:nvPr/>
          </p:nvSpPr>
          <p:spPr>
            <a:xfrm>
              <a:off x="1097209" y="4890825"/>
              <a:ext cx="2040943" cy="276999"/>
            </a:xfrm>
            <a:prstGeom prst="rect">
              <a:avLst/>
            </a:prstGeom>
            <a:noFill/>
          </p:spPr>
          <p:txBody>
            <a:bodyPr wrap="none" rtlCol="0">
              <a:spAutoFit/>
            </a:bodyPr>
            <a:lstStyle/>
            <a:p>
              <a:r>
                <a:rPr lang="de-DE" sz="1200" dirty="0">
                  <a:solidFill>
                    <a:schemeClr val="bg1">
                      <a:lumMod val="50000"/>
                    </a:schemeClr>
                  </a:solidFill>
                </a:rPr>
                <a:t>Source: </a:t>
              </a:r>
              <a:r>
                <a:rPr lang="de-DE" sz="1200" dirty="0" err="1">
                  <a:solidFill>
                    <a:schemeClr val="bg1">
                      <a:lumMod val="50000"/>
                    </a:schemeClr>
                  </a:solidFill>
                </a:rPr>
                <a:t>Sailko</a:t>
              </a:r>
              <a:r>
                <a:rPr lang="de-DE" sz="1200" dirty="0">
                  <a:solidFill>
                    <a:schemeClr val="bg1">
                      <a:lumMod val="50000"/>
                    </a:schemeClr>
                  </a:solidFill>
                </a:rPr>
                <a:t> CC BY-SA 3.0</a:t>
              </a:r>
            </a:p>
          </p:txBody>
        </p:sp>
      </p:grpSp>
    </p:spTree>
    <p:extLst>
      <p:ext uri="{BB962C8B-B14F-4D97-AF65-F5344CB8AC3E}">
        <p14:creationId xmlns:p14="http://schemas.microsoft.com/office/powerpoint/2010/main" val="9966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2BD8D-D92A-4924-8178-8E0E2E3B1309}"/>
              </a:ext>
            </a:extLst>
          </p:cNvPr>
          <p:cNvSpPr>
            <a:spLocks noGrp="1"/>
          </p:cNvSpPr>
          <p:nvPr>
            <p:ph type="title"/>
          </p:nvPr>
        </p:nvSpPr>
        <p:spPr/>
        <p:txBody>
          <a:bodyPr/>
          <a:lstStyle/>
          <a:p>
            <a:r>
              <a:rPr lang="de-DE" dirty="0" err="1"/>
              <a:t>Glimpse</a:t>
            </a:r>
            <a:r>
              <a:rPr lang="de-DE" dirty="0"/>
              <a:t> </a:t>
            </a:r>
            <a:r>
              <a:rPr lang="de-DE" dirty="0" err="1"/>
              <a:t>into</a:t>
            </a:r>
            <a:r>
              <a:rPr lang="de-DE" dirty="0"/>
              <a:t> </a:t>
            </a:r>
            <a:r>
              <a:rPr lang="de-DE" dirty="0" err="1"/>
              <a:t>insight</a:t>
            </a:r>
            <a:endParaRPr lang="de-DE" dirty="0"/>
          </a:p>
        </p:txBody>
      </p:sp>
      <p:sp>
        <p:nvSpPr>
          <p:cNvPr id="5" name="Fußzeilenplatzhalter 4">
            <a:extLst>
              <a:ext uri="{FF2B5EF4-FFF2-40B4-BE49-F238E27FC236}">
                <a16:creationId xmlns:a16="http://schemas.microsoft.com/office/drawing/2014/main" id="{FBBC066A-230D-43FC-843D-E91A8A6EB71A}"/>
              </a:ext>
            </a:extLst>
          </p:cNvPr>
          <p:cNvSpPr>
            <a:spLocks noGrp="1"/>
          </p:cNvSpPr>
          <p:nvPr>
            <p:ph type="ftr" sz="quarter" idx="11"/>
          </p:nvPr>
        </p:nvSpPr>
        <p:spPr/>
        <p:txBody>
          <a:bodyPr/>
          <a:lstStyle/>
          <a:p>
            <a:r>
              <a:rPr lang="de-DE"/>
              <a:t>Nationale Forschungsdateninfrastruktur (NFDI) e.V.</a:t>
            </a:r>
            <a:endParaRPr lang="de-DE" dirty="0"/>
          </a:p>
        </p:txBody>
      </p:sp>
      <p:sp>
        <p:nvSpPr>
          <p:cNvPr id="6" name="Foliennummernplatzhalter 5">
            <a:extLst>
              <a:ext uri="{FF2B5EF4-FFF2-40B4-BE49-F238E27FC236}">
                <a16:creationId xmlns:a16="http://schemas.microsoft.com/office/drawing/2014/main" id="{2921D750-1464-4758-A3C6-D1F2291A9E22}"/>
              </a:ext>
            </a:extLst>
          </p:cNvPr>
          <p:cNvSpPr>
            <a:spLocks noGrp="1"/>
          </p:cNvSpPr>
          <p:nvPr>
            <p:ph type="sldNum" sz="quarter" idx="12"/>
          </p:nvPr>
        </p:nvSpPr>
        <p:spPr/>
        <p:txBody>
          <a:bodyPr/>
          <a:lstStyle/>
          <a:p>
            <a:fld id="{59D4D77F-9D33-46B7-B0E6-0F7E01ACA44C}" type="slidenum">
              <a:rPr lang="de-DE" smtClean="0"/>
              <a:t>7</a:t>
            </a:fld>
            <a:endParaRPr lang="de-DE"/>
          </a:p>
        </p:txBody>
      </p:sp>
      <p:sp>
        <p:nvSpPr>
          <p:cNvPr id="7" name="Textplatzhalter 6">
            <a:extLst>
              <a:ext uri="{FF2B5EF4-FFF2-40B4-BE49-F238E27FC236}">
                <a16:creationId xmlns:a16="http://schemas.microsoft.com/office/drawing/2014/main" id="{FD9339F8-01F3-4F33-816E-A0E322A267C2}"/>
              </a:ext>
            </a:extLst>
          </p:cNvPr>
          <p:cNvSpPr>
            <a:spLocks noGrp="1"/>
          </p:cNvSpPr>
          <p:nvPr>
            <p:ph type="body" sz="quarter" idx="14"/>
          </p:nvPr>
        </p:nvSpPr>
        <p:spPr/>
        <p:txBody>
          <a:bodyPr/>
          <a:lstStyle/>
          <a:p>
            <a:endParaRPr lang="de-DE"/>
          </a:p>
        </p:txBody>
      </p:sp>
      <p:pic>
        <p:nvPicPr>
          <p:cNvPr id="8" name="Picture 4" descr="Datei:Rutherford Scattering.svg">
            <a:extLst>
              <a:ext uri="{FF2B5EF4-FFF2-40B4-BE49-F238E27FC236}">
                <a16:creationId xmlns:a16="http://schemas.microsoft.com/office/drawing/2014/main" id="{6866F75F-2C82-4CFD-B77F-E9E0C24E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786" y="2202618"/>
            <a:ext cx="3960397" cy="248535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B0A9AE97-9F0D-462A-B803-90CAB0A14670}"/>
              </a:ext>
            </a:extLst>
          </p:cNvPr>
          <p:cNvSpPr txBox="1"/>
          <p:nvPr/>
        </p:nvSpPr>
        <p:spPr>
          <a:xfrm>
            <a:off x="2376851" y="4976002"/>
            <a:ext cx="2848857" cy="954107"/>
          </a:xfrm>
          <a:prstGeom prst="rect">
            <a:avLst/>
          </a:prstGeom>
          <a:noFill/>
        </p:spPr>
        <p:txBody>
          <a:bodyPr wrap="none" rtlCol="0">
            <a:spAutoFit/>
          </a:bodyPr>
          <a:lstStyle/>
          <a:p>
            <a:pPr algn="ctr"/>
            <a:r>
              <a:rPr lang="de-DE" sz="2800" dirty="0"/>
              <a:t>Rutherford</a:t>
            </a:r>
          </a:p>
          <a:p>
            <a:pPr algn="ctr"/>
            <a:r>
              <a:rPr lang="de-DE" sz="2800" dirty="0" err="1"/>
              <a:t>Scattering</a:t>
            </a:r>
            <a:r>
              <a:rPr lang="de-DE" sz="2800" dirty="0"/>
              <a:t> (1909)</a:t>
            </a:r>
          </a:p>
        </p:txBody>
      </p:sp>
      <p:grpSp>
        <p:nvGrpSpPr>
          <p:cNvPr id="10" name="Gruppieren 9">
            <a:extLst>
              <a:ext uri="{FF2B5EF4-FFF2-40B4-BE49-F238E27FC236}">
                <a16:creationId xmlns:a16="http://schemas.microsoft.com/office/drawing/2014/main" id="{9B4FCD9D-0F92-4160-A070-67BA894094B0}"/>
              </a:ext>
            </a:extLst>
          </p:cNvPr>
          <p:cNvGrpSpPr/>
          <p:nvPr/>
        </p:nvGrpSpPr>
        <p:grpSpPr>
          <a:xfrm>
            <a:off x="5993266" y="1748879"/>
            <a:ext cx="4008314" cy="4178267"/>
            <a:chOff x="4788024" y="2492896"/>
            <a:chExt cx="4008314" cy="4178267"/>
          </a:xfrm>
        </p:grpSpPr>
        <p:grpSp>
          <p:nvGrpSpPr>
            <p:cNvPr id="11" name="Gruppieren 10">
              <a:extLst>
                <a:ext uri="{FF2B5EF4-FFF2-40B4-BE49-F238E27FC236}">
                  <a16:creationId xmlns:a16="http://schemas.microsoft.com/office/drawing/2014/main" id="{2AED0D9D-33C7-4EF4-99D7-413B724F1FFD}"/>
                </a:ext>
              </a:extLst>
            </p:cNvPr>
            <p:cNvGrpSpPr/>
            <p:nvPr/>
          </p:nvGrpSpPr>
          <p:grpSpPr>
            <a:xfrm>
              <a:off x="4788024" y="2492896"/>
              <a:ext cx="4008314" cy="4178267"/>
              <a:chOff x="4908103" y="2492896"/>
              <a:chExt cx="4008314" cy="4178267"/>
            </a:xfrm>
          </p:grpSpPr>
          <p:grpSp>
            <p:nvGrpSpPr>
              <p:cNvPr id="13" name="Gruppieren 12">
                <a:extLst>
                  <a:ext uri="{FF2B5EF4-FFF2-40B4-BE49-F238E27FC236}">
                    <a16:creationId xmlns:a16="http://schemas.microsoft.com/office/drawing/2014/main" id="{9A5D511F-EBBB-46E4-998D-3A6690676704}"/>
                  </a:ext>
                </a:extLst>
              </p:cNvPr>
              <p:cNvGrpSpPr/>
              <p:nvPr/>
            </p:nvGrpSpPr>
            <p:grpSpPr>
              <a:xfrm>
                <a:off x="4908103" y="2492896"/>
                <a:ext cx="4008314" cy="2989408"/>
                <a:chOff x="4991191" y="2924944"/>
                <a:chExt cx="4008314" cy="2989408"/>
              </a:xfrm>
              <a:effectLst>
                <a:outerShdw blurRad="50800" dist="38100" dir="2700000" algn="tl" rotWithShape="0">
                  <a:prstClr val="black">
                    <a:alpha val="40000"/>
                  </a:prstClr>
                </a:outerShdw>
              </a:effectLst>
            </p:grpSpPr>
            <p:pic>
              <p:nvPicPr>
                <p:cNvPr id="15" name="Picture 2" descr="https://mediastream.cern.ch/MediaArchive/Photo/Public/2008/0807031/0807031_01/0807031_01-A4-at-144-dpi.jpg">
                  <a:extLst>
                    <a:ext uri="{FF2B5EF4-FFF2-40B4-BE49-F238E27FC236}">
                      <a16:creationId xmlns:a16="http://schemas.microsoft.com/office/drawing/2014/main" id="{06F60432-C034-4552-9201-76A13E96D2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1191" y="2924944"/>
                  <a:ext cx="3984377" cy="29894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84AB41AD-217A-4361-874F-D57B34F65C36}"/>
                    </a:ext>
                  </a:extLst>
                </p:cNvPr>
                <p:cNvSpPr txBox="1"/>
                <p:nvPr/>
              </p:nvSpPr>
              <p:spPr>
                <a:xfrm>
                  <a:off x="8353174" y="5647623"/>
                  <a:ext cx="646331" cy="261610"/>
                </a:xfrm>
                <a:prstGeom prst="rect">
                  <a:avLst/>
                </a:prstGeom>
                <a:noFill/>
              </p:spPr>
              <p:txBody>
                <a:bodyPr wrap="none" rtlCol="0">
                  <a:spAutoFit/>
                </a:bodyPr>
                <a:lstStyle/>
                <a:p>
                  <a:r>
                    <a:rPr lang="de-DE" sz="1050" dirty="0">
                      <a:solidFill>
                        <a:schemeClr val="bg1">
                          <a:lumMod val="75000"/>
                        </a:schemeClr>
                      </a:solidFill>
                    </a:rPr>
                    <a:t>© CERN</a:t>
                  </a:r>
                </a:p>
              </p:txBody>
            </p:sp>
          </p:grpSp>
          <p:sp>
            <p:nvSpPr>
              <p:cNvPr id="14" name="Textfeld 13">
                <a:extLst>
                  <a:ext uri="{FF2B5EF4-FFF2-40B4-BE49-F238E27FC236}">
                    <a16:creationId xmlns:a16="http://schemas.microsoft.com/office/drawing/2014/main" id="{1865C5D9-8982-4502-8BF5-D39CF2BE2586}"/>
                  </a:ext>
                </a:extLst>
              </p:cNvPr>
              <p:cNvSpPr txBox="1"/>
              <p:nvPr/>
            </p:nvSpPr>
            <p:spPr>
              <a:xfrm>
                <a:off x="5114531" y="5717056"/>
                <a:ext cx="3688831" cy="954107"/>
              </a:xfrm>
              <a:prstGeom prst="rect">
                <a:avLst/>
              </a:prstGeom>
              <a:noFill/>
            </p:spPr>
            <p:txBody>
              <a:bodyPr wrap="none" rtlCol="0">
                <a:spAutoFit/>
              </a:bodyPr>
              <a:lstStyle/>
              <a:p>
                <a:pPr algn="ctr"/>
                <a:r>
                  <a:rPr lang="de-DE" sz="2800" dirty="0"/>
                  <a:t>Large </a:t>
                </a:r>
                <a:r>
                  <a:rPr lang="de-DE" sz="2800" dirty="0" err="1"/>
                  <a:t>Hadron</a:t>
                </a:r>
                <a:r>
                  <a:rPr lang="de-DE" sz="2800" dirty="0"/>
                  <a:t> </a:t>
                </a:r>
                <a:r>
                  <a:rPr lang="de-DE" sz="2800" dirty="0" err="1"/>
                  <a:t>Collider</a:t>
                </a:r>
                <a:endParaRPr lang="de-DE" sz="2800" dirty="0"/>
              </a:p>
              <a:p>
                <a:pPr algn="ctr"/>
                <a:r>
                  <a:rPr lang="de-DE" sz="2800" dirty="0"/>
                  <a:t>(LHC, </a:t>
                </a:r>
                <a:r>
                  <a:rPr lang="de-DE" sz="2800" dirty="0" err="1"/>
                  <a:t>since</a:t>
                </a:r>
                <a:r>
                  <a:rPr lang="de-DE" sz="2800" dirty="0"/>
                  <a:t> 2008)</a:t>
                </a:r>
              </a:p>
            </p:txBody>
          </p:sp>
        </p:grpSp>
        <p:sp>
          <p:nvSpPr>
            <p:cNvPr id="12" name="Textfeld 11">
              <a:extLst>
                <a:ext uri="{FF2B5EF4-FFF2-40B4-BE49-F238E27FC236}">
                  <a16:creationId xmlns:a16="http://schemas.microsoft.com/office/drawing/2014/main" id="{EFCB5323-14E8-4FAF-94D4-9014B1D973ED}"/>
                </a:ext>
              </a:extLst>
            </p:cNvPr>
            <p:cNvSpPr txBox="1"/>
            <p:nvPr/>
          </p:nvSpPr>
          <p:spPr>
            <a:xfrm>
              <a:off x="6372200" y="5474720"/>
              <a:ext cx="1091966" cy="276999"/>
            </a:xfrm>
            <a:prstGeom prst="rect">
              <a:avLst/>
            </a:prstGeom>
            <a:noFill/>
          </p:spPr>
          <p:txBody>
            <a:bodyPr wrap="none" rtlCol="0">
              <a:spAutoFit/>
            </a:bodyPr>
            <a:lstStyle/>
            <a:p>
              <a:r>
                <a:rPr lang="de-DE" sz="1200" dirty="0">
                  <a:solidFill>
                    <a:schemeClr val="bg1">
                      <a:lumMod val="50000"/>
                    </a:schemeClr>
                  </a:solidFill>
                </a:rPr>
                <a:t>Source: CERN</a:t>
              </a:r>
            </a:p>
          </p:txBody>
        </p:sp>
      </p:grpSp>
      <p:sp>
        <p:nvSpPr>
          <p:cNvPr id="17" name="Textfeld 16">
            <a:extLst>
              <a:ext uri="{FF2B5EF4-FFF2-40B4-BE49-F238E27FC236}">
                <a16:creationId xmlns:a16="http://schemas.microsoft.com/office/drawing/2014/main" id="{ACF93D6E-6A8F-460B-8D2B-3D687D3C074E}"/>
              </a:ext>
            </a:extLst>
          </p:cNvPr>
          <p:cNvSpPr txBox="1"/>
          <p:nvPr/>
        </p:nvSpPr>
        <p:spPr>
          <a:xfrm>
            <a:off x="2641649" y="4549470"/>
            <a:ext cx="2172390" cy="276999"/>
          </a:xfrm>
          <a:prstGeom prst="rect">
            <a:avLst/>
          </a:prstGeom>
          <a:noFill/>
        </p:spPr>
        <p:txBody>
          <a:bodyPr wrap="none" rtlCol="0">
            <a:spAutoFit/>
          </a:bodyPr>
          <a:lstStyle/>
          <a:p>
            <a:r>
              <a:rPr lang="de-DE" sz="1200" dirty="0">
                <a:solidFill>
                  <a:schemeClr val="bg1">
                    <a:lumMod val="50000"/>
                  </a:schemeClr>
                </a:solidFill>
              </a:rPr>
              <a:t>Source: Wikimedia Commons</a:t>
            </a:r>
          </a:p>
        </p:txBody>
      </p:sp>
    </p:spTree>
    <p:extLst>
      <p:ext uri="{BB962C8B-B14F-4D97-AF65-F5344CB8AC3E}">
        <p14:creationId xmlns:p14="http://schemas.microsoft.com/office/powerpoint/2010/main" val="296451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854B9C1-0F1C-49E8-A546-1543DDB9151D}"/>
              </a:ext>
            </a:extLst>
          </p:cNvPr>
          <p:cNvSpPr>
            <a:spLocks noGrp="1"/>
          </p:cNvSpPr>
          <p:nvPr>
            <p:ph type="ctrTitle"/>
          </p:nvPr>
        </p:nvSpPr>
        <p:spPr/>
        <p:txBody>
          <a:bodyPr/>
          <a:lstStyle/>
          <a:p>
            <a:r>
              <a:rPr lang="en-US" sz="3600" dirty="0"/>
              <a:t>More and more research results are achieved by using </a:t>
            </a:r>
            <a:r>
              <a:rPr lang="en-US" sz="3600" dirty="0">
                <a:solidFill>
                  <a:schemeClr val="tx2"/>
                </a:solidFill>
                <a:latin typeface="+mj-lt"/>
              </a:rPr>
              <a:t>already existing </a:t>
            </a:r>
            <a:r>
              <a:rPr lang="en-US" sz="3600" dirty="0"/>
              <a:t>research data.</a:t>
            </a:r>
          </a:p>
        </p:txBody>
      </p:sp>
      <p:sp>
        <p:nvSpPr>
          <p:cNvPr id="9" name="Textplatzhalter 8">
            <a:extLst>
              <a:ext uri="{FF2B5EF4-FFF2-40B4-BE49-F238E27FC236}">
                <a16:creationId xmlns:a16="http://schemas.microsoft.com/office/drawing/2014/main" id="{9040E1D4-B7E3-47CD-963F-EFE52B37C2F0}"/>
              </a:ext>
            </a:extLst>
          </p:cNvPr>
          <p:cNvSpPr>
            <a:spLocks noGrp="1"/>
          </p:cNvSpPr>
          <p:nvPr>
            <p:ph type="body" sz="quarter" idx="10"/>
          </p:nvPr>
        </p:nvSpPr>
        <p:spPr/>
        <p:txBody>
          <a:bodyPr/>
          <a:lstStyle/>
          <a:p>
            <a:r>
              <a:rPr lang="en-US">
                <a:solidFill>
                  <a:schemeClr val="bg1">
                    <a:lumMod val="50000"/>
                  </a:schemeClr>
                </a:solidFill>
                <a:latin typeface="+mn-lt"/>
              </a:rPr>
              <a:t>see FAIR principles: </a:t>
            </a:r>
            <a:r>
              <a:rPr lang="en-US">
                <a:latin typeface="+mn-lt"/>
                <a:hlinkClick r:id="rId3"/>
              </a:rPr>
              <a:t>https://doi.org/10.1038/sdata.2016.18</a:t>
            </a:r>
            <a:endParaRPr lang="en-US">
              <a:latin typeface="+mn-lt"/>
            </a:endParaRPr>
          </a:p>
        </p:txBody>
      </p:sp>
      <p:sp>
        <p:nvSpPr>
          <p:cNvPr id="5" name="Fußzeilenplatzhalter 4">
            <a:extLst>
              <a:ext uri="{FF2B5EF4-FFF2-40B4-BE49-F238E27FC236}">
                <a16:creationId xmlns:a16="http://schemas.microsoft.com/office/drawing/2014/main" id="{A44027CA-3F90-46DB-B7FF-476B2595E4DC}"/>
              </a:ext>
            </a:extLst>
          </p:cNvPr>
          <p:cNvSpPr>
            <a:spLocks noGrp="1"/>
          </p:cNvSpPr>
          <p:nvPr>
            <p:ph type="ftr" sz="quarter" idx="3"/>
          </p:nvPr>
        </p:nvSpPr>
        <p:spPr/>
        <p:txBody>
          <a:bodyPr/>
          <a:lstStyle/>
          <a:p>
            <a:r>
              <a:rPr lang="de-DE"/>
              <a:t>Nationale Forschungsdateninfrastruktur (NFDI) e.V.</a:t>
            </a:r>
            <a:endParaRPr lang="en-US"/>
          </a:p>
        </p:txBody>
      </p:sp>
      <p:sp>
        <p:nvSpPr>
          <p:cNvPr id="6" name="Foliennummernplatzhalter 5">
            <a:extLst>
              <a:ext uri="{FF2B5EF4-FFF2-40B4-BE49-F238E27FC236}">
                <a16:creationId xmlns:a16="http://schemas.microsoft.com/office/drawing/2014/main" id="{5957023A-2EEA-4C5D-A545-0348ADF3D955}"/>
              </a:ext>
            </a:extLst>
          </p:cNvPr>
          <p:cNvSpPr>
            <a:spLocks noGrp="1"/>
          </p:cNvSpPr>
          <p:nvPr>
            <p:ph type="sldNum" sz="quarter" idx="4"/>
          </p:nvPr>
        </p:nvSpPr>
        <p:spPr/>
        <p:txBody>
          <a:bodyPr/>
          <a:lstStyle/>
          <a:p>
            <a:fld id="{59D4D77F-9D33-46B7-B0E6-0F7E01ACA44C}" type="slidenum">
              <a:rPr lang="en-US" smtClean="0"/>
              <a:t>8</a:t>
            </a:fld>
            <a:endParaRPr lang="en-US"/>
          </a:p>
        </p:txBody>
      </p:sp>
    </p:spTree>
    <p:extLst>
      <p:ext uri="{BB962C8B-B14F-4D97-AF65-F5344CB8AC3E}">
        <p14:creationId xmlns:p14="http://schemas.microsoft.com/office/powerpoint/2010/main" val="4068973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20941E60-4B93-4CBD-B6D8-1F4EB7A319D5}"/>
              </a:ext>
            </a:extLst>
          </p:cNvPr>
          <p:cNvSpPr>
            <a:spLocks noGrp="1"/>
          </p:cNvSpPr>
          <p:nvPr>
            <p:ph type="ctrTitle"/>
          </p:nvPr>
        </p:nvSpPr>
        <p:spPr>
          <a:xfrm>
            <a:off x="790673" y="2425445"/>
            <a:ext cx="9309768" cy="1013782"/>
          </a:xfrm>
        </p:spPr>
        <p:txBody>
          <a:bodyPr/>
          <a:lstStyle/>
          <a:p>
            <a:r>
              <a:rPr lang="en-US" sz="5400" dirty="0"/>
              <a:t>Research data sets are FAIR*.</a:t>
            </a:r>
          </a:p>
        </p:txBody>
      </p:sp>
      <p:sp>
        <p:nvSpPr>
          <p:cNvPr id="13" name="Textplatzhalter 12">
            <a:extLst>
              <a:ext uri="{FF2B5EF4-FFF2-40B4-BE49-F238E27FC236}">
                <a16:creationId xmlns:a16="http://schemas.microsoft.com/office/drawing/2014/main" id="{21E46C3A-3497-4205-BE94-5DBCA74B0650}"/>
              </a:ext>
            </a:extLst>
          </p:cNvPr>
          <p:cNvSpPr>
            <a:spLocks noGrp="1"/>
          </p:cNvSpPr>
          <p:nvPr>
            <p:ph type="body" sz="quarter" idx="10"/>
          </p:nvPr>
        </p:nvSpPr>
        <p:spPr/>
        <p:txBody>
          <a:bodyPr/>
          <a:lstStyle/>
          <a:p>
            <a:r>
              <a:rPr lang="en-US" dirty="0">
                <a:latin typeface="+mn-lt"/>
              </a:rPr>
              <a:t>*     Findable, Accessible, Interoperable, Reusable</a:t>
            </a:r>
          </a:p>
          <a:p>
            <a:r>
              <a:rPr lang="en-US" dirty="0">
                <a:latin typeface="+mn-lt"/>
              </a:rPr>
              <a:t>**    According to data access categories</a:t>
            </a:r>
          </a:p>
          <a:p>
            <a:r>
              <a:rPr lang="en-US" dirty="0">
                <a:latin typeface="+mn-lt"/>
              </a:rPr>
              <a:t>***  Alice: „How long is forever?“ </a:t>
            </a:r>
          </a:p>
          <a:p>
            <a:r>
              <a:rPr lang="en-US" dirty="0">
                <a:latin typeface="+mn-lt"/>
              </a:rPr>
              <a:t>       White rabbit: „Sometimes, just one second.“</a:t>
            </a:r>
          </a:p>
        </p:txBody>
      </p:sp>
      <p:sp>
        <p:nvSpPr>
          <p:cNvPr id="6" name="Foliennummernplatzhalter 5">
            <a:extLst>
              <a:ext uri="{FF2B5EF4-FFF2-40B4-BE49-F238E27FC236}">
                <a16:creationId xmlns:a16="http://schemas.microsoft.com/office/drawing/2014/main" id="{230AE85E-B8EF-40D5-ACBB-F0DD779625FB}"/>
              </a:ext>
            </a:extLst>
          </p:cNvPr>
          <p:cNvSpPr>
            <a:spLocks noGrp="1"/>
          </p:cNvSpPr>
          <p:nvPr>
            <p:ph type="sldNum" sz="quarter" idx="4"/>
          </p:nvPr>
        </p:nvSpPr>
        <p:spPr/>
        <p:txBody>
          <a:bodyPr/>
          <a:lstStyle/>
          <a:p>
            <a:fld id="{59D4D77F-9D33-46B7-B0E6-0F7E01ACA44C}" type="slidenum">
              <a:rPr lang="en-US" smtClean="0"/>
              <a:t>9</a:t>
            </a:fld>
            <a:endParaRPr lang="en-US"/>
          </a:p>
        </p:txBody>
      </p:sp>
      <p:sp>
        <p:nvSpPr>
          <p:cNvPr id="2" name="Textfeld 1">
            <a:extLst>
              <a:ext uri="{FF2B5EF4-FFF2-40B4-BE49-F238E27FC236}">
                <a16:creationId xmlns:a16="http://schemas.microsoft.com/office/drawing/2014/main" id="{99DB1107-CE1A-40C4-B60F-C5AFD4D90D79}"/>
              </a:ext>
            </a:extLst>
          </p:cNvPr>
          <p:cNvSpPr txBox="1"/>
          <p:nvPr/>
        </p:nvSpPr>
        <p:spPr>
          <a:xfrm>
            <a:off x="702182" y="3336434"/>
            <a:ext cx="6433171" cy="923330"/>
          </a:xfrm>
          <a:prstGeom prst="rect">
            <a:avLst/>
          </a:prstGeom>
          <a:noFill/>
        </p:spPr>
        <p:txBody>
          <a:bodyPr wrap="none" rtlCol="0">
            <a:spAutoFit/>
          </a:bodyPr>
          <a:lstStyle/>
          <a:p>
            <a:r>
              <a:rPr lang="en-US" sz="5400" dirty="0"/>
              <a:t>For all**. Forever***.</a:t>
            </a:r>
            <a:endParaRPr lang="en-US" sz="3200" dirty="0"/>
          </a:p>
        </p:txBody>
      </p:sp>
      <p:sp>
        <p:nvSpPr>
          <p:cNvPr id="3" name="Textfeld 2">
            <a:extLst>
              <a:ext uri="{FF2B5EF4-FFF2-40B4-BE49-F238E27FC236}">
                <a16:creationId xmlns:a16="http://schemas.microsoft.com/office/drawing/2014/main" id="{612B2717-354B-45CF-B87C-8BF8C882A774}"/>
              </a:ext>
            </a:extLst>
          </p:cNvPr>
          <p:cNvSpPr txBox="1"/>
          <p:nvPr/>
        </p:nvSpPr>
        <p:spPr>
          <a:xfrm>
            <a:off x="702182" y="525724"/>
            <a:ext cx="5205271" cy="830997"/>
          </a:xfrm>
          <a:prstGeom prst="rect">
            <a:avLst/>
          </a:prstGeom>
          <a:noFill/>
        </p:spPr>
        <p:txBody>
          <a:bodyPr wrap="none" rtlCol="0">
            <a:spAutoFit/>
          </a:bodyPr>
          <a:lstStyle/>
          <a:p>
            <a:r>
              <a:rPr lang="en-US" sz="4800" dirty="0">
                <a:solidFill>
                  <a:schemeClr val="tx2"/>
                </a:solidFill>
                <a:latin typeface="+mj-lt"/>
              </a:rPr>
              <a:t>Basic idea of NFDI</a:t>
            </a:r>
          </a:p>
        </p:txBody>
      </p:sp>
      <p:sp>
        <p:nvSpPr>
          <p:cNvPr id="5" name="Fußzeilenplatzhalter 4">
            <a:extLst>
              <a:ext uri="{FF2B5EF4-FFF2-40B4-BE49-F238E27FC236}">
                <a16:creationId xmlns:a16="http://schemas.microsoft.com/office/drawing/2014/main" id="{7535AA00-4680-4484-9D35-C4BBFB350CD2}"/>
              </a:ext>
            </a:extLst>
          </p:cNvPr>
          <p:cNvSpPr>
            <a:spLocks noGrp="1"/>
          </p:cNvSpPr>
          <p:nvPr>
            <p:ph type="ftr" sz="quarter" idx="3"/>
          </p:nvPr>
        </p:nvSpPr>
        <p:spPr/>
        <p:txBody>
          <a:bodyPr/>
          <a:lstStyle/>
          <a:p>
            <a:r>
              <a:rPr lang="de-DE"/>
              <a:t>Nationale Forschungsdateninfrastruktur (NFDI) e.V.</a:t>
            </a:r>
            <a:endParaRPr lang="de-DE" dirty="0"/>
          </a:p>
        </p:txBody>
      </p:sp>
    </p:spTree>
    <p:extLst>
      <p:ext uri="{BB962C8B-B14F-4D97-AF65-F5344CB8AC3E}">
        <p14:creationId xmlns:p14="http://schemas.microsoft.com/office/powerpoint/2010/main" val="109620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500"/>
                                        <p:tgtEl>
                                          <p:spTgt spid="1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fade">
                                      <p:cBhvr>
                                        <p:cTn id="21"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2" grpId="0"/>
    </p:bldLst>
  </p:timing>
</p:sld>
</file>

<file path=ppt/theme/theme1.xml><?xml version="1.0" encoding="utf-8"?>
<a:theme xmlns:a="http://schemas.openxmlformats.org/drawingml/2006/main" name="nfdi">
  <a:themeElements>
    <a:clrScheme name="nfdi">
      <a:dk1>
        <a:srgbClr val="45546B"/>
      </a:dk1>
      <a:lt1>
        <a:srgbClr val="FFFFFF"/>
      </a:lt1>
      <a:dk2>
        <a:srgbClr val="0ABAF0"/>
      </a:dk2>
      <a:lt2>
        <a:srgbClr val="B2BDC2"/>
      </a:lt2>
      <a:accent1>
        <a:srgbClr val="0ABAF0"/>
      </a:accent1>
      <a:accent2>
        <a:srgbClr val="A3C717"/>
      </a:accent2>
      <a:accent3>
        <a:srgbClr val="E7324C"/>
      </a:accent3>
      <a:accent4>
        <a:srgbClr val="45546B"/>
      </a:accent4>
      <a:accent5>
        <a:srgbClr val="8A949C"/>
      </a:accent5>
      <a:accent6>
        <a:srgbClr val="B2BDC2"/>
      </a:accent6>
      <a:hlink>
        <a:srgbClr val="0ABAF0"/>
      </a:hlink>
      <a:folHlink>
        <a:srgbClr val="E7324C"/>
      </a:folHlink>
    </a:clrScheme>
    <a:fontScheme name="nfdi">
      <a:majorFont>
        <a:latin typeface="Fira Sans Medium"/>
        <a:ea typeface=""/>
        <a:cs typeface=""/>
      </a:majorFont>
      <a:minorFont>
        <a:latin typeface="Fira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3824</Words>
  <Application>Microsoft Office PowerPoint</Application>
  <PresentationFormat>Widescreen</PresentationFormat>
  <Paragraphs>442</Paragraphs>
  <Slides>38</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Calibri</vt:lpstr>
      <vt:lpstr>Open Sans</vt:lpstr>
      <vt:lpstr>Fira Sans Light</vt:lpstr>
      <vt:lpstr>Fira Sans</vt:lpstr>
      <vt:lpstr>Wingdings</vt:lpstr>
      <vt:lpstr>Arial</vt:lpstr>
      <vt:lpstr>Fira Sans Medium</vt:lpstr>
      <vt:lpstr>nfdi</vt:lpstr>
      <vt:lpstr>Building up the National Research Data Infrastructure (NFDI)</vt:lpstr>
      <vt:lpstr>Vision</vt:lpstr>
      <vt:lpstr>Investment into NFDI</vt:lpstr>
      <vt:lpstr>NFDI in figures</vt:lpstr>
      <vt:lpstr>View on societies</vt:lpstr>
      <vt:lpstr>View to far horizonts</vt:lpstr>
      <vt:lpstr>Glimpse into insight</vt:lpstr>
      <vt:lpstr>More and more research results are achieved by using already existing research data.</vt:lpstr>
      <vt:lpstr>Research data sets are FAIR*.</vt:lpstr>
      <vt:lpstr>Early AI visions</vt:lpstr>
      <vt:lpstr>Vision: machine intelligence increases</vt:lpstr>
      <vt:lpstr>Vision: machine intelligence increases</vt:lpstr>
      <vt:lpstr>Vision: machine intelligence increases</vt:lpstr>
      <vt:lpstr>Vision: formal knowledge increases</vt:lpstr>
      <vt:lpstr>Vision: formal knowledge increases</vt:lpstr>
      <vt:lpstr>Vision: formal knowledge increases</vt:lpstr>
      <vt:lpstr>Knowledge Graphs are meaningful to humans  and to machines.</vt:lpstr>
      <vt:lpstr>Data as a common good for  excellent research,  organized by science in Germany.</vt:lpstr>
      <vt:lpstr>Big picture</vt:lpstr>
      <vt:lpstr>Big picture</vt:lpstr>
      <vt:lpstr>Big picture</vt:lpstr>
      <vt:lpstr>Big picture</vt:lpstr>
      <vt:lpstr>Big picture</vt:lpstr>
      <vt:lpstr>Big picture</vt:lpstr>
      <vt:lpstr>Big picture</vt:lpstr>
      <vt:lpstr>Recommendation to found a „NFDI“</vt:lpstr>
      <vt:lpstr>Goals of funding NFDI</vt:lpstr>
      <vt:lpstr>Foundation of NFDI Association</vt:lpstr>
      <vt:lpstr>Organisational Structure  (1/3)</vt:lpstr>
      <vt:lpstr>Organisational Structure  (2/3)</vt:lpstr>
      <vt:lpstr>Organisational Structure  (3/3)</vt:lpstr>
      <vt:lpstr>Base4NFDI delivers basic infrastructure services</vt:lpstr>
      <vt:lpstr>Cooperation agreement between DIN and NFDI</vt:lpstr>
      <vt:lpstr>Standardisation: Success Story</vt:lpstr>
      <vt:lpstr>Connecting Internationally</vt:lpstr>
      <vt:lpstr>6th NFDI Members Assembly 2nd CoRDI Conference </vt:lpstr>
      <vt:lpstr>The road ahead (Part II)</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NFDI - Data as a common good for excellent research</dc:title>
  <dc:subject/>
  <dc:creator>York Sure-Vetter</dc:creator>
  <cp:keywords/>
  <dc:description/>
  <cp:lastModifiedBy>Gemma Hopton</cp:lastModifiedBy>
  <cp:revision>120</cp:revision>
  <dcterms:created xsi:type="dcterms:W3CDTF">2020-07-14T08:36:14Z</dcterms:created>
  <dcterms:modified xsi:type="dcterms:W3CDTF">2025-09-22T08:45:20Z</dcterms:modified>
  <cp:category/>
</cp:coreProperties>
</file>