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57" r:id="rId5"/>
    <p:sldId id="266" r:id="rId6"/>
    <p:sldId id="260" r:id="rId7"/>
    <p:sldId id="272" r:id="rId8"/>
    <p:sldId id="285" r:id="rId9"/>
    <p:sldId id="264" r:id="rId10"/>
    <p:sldId id="273" r:id="rId11"/>
    <p:sldId id="277" r:id="rId12"/>
    <p:sldId id="278" r:id="rId13"/>
    <p:sldId id="279" r:id="rId14"/>
    <p:sldId id="280" r:id="rId15"/>
    <p:sldId id="281" r:id="rId16"/>
    <p:sldId id="284" r:id="rId17"/>
    <p:sldId id="283" r:id="rId18"/>
  </p:sldIdLst>
  <p:sldSz cx="12496800" cy="7035800"/>
  <p:notesSz cx="12496800" cy="7035800"/>
  <p:defaultTextStyle>
    <a:defPPr>
      <a:defRPr kern="0"/>
    </a:defPPr>
  </p:defaultTextStyle>
  <p:extLst>
    <p:ext uri="{EFAFB233-063F-42B5-8137-9DF3F51BA10A}">
      <p15:sldGuideLst xmlns:p15="http://schemas.microsoft.com/office/powerpoint/2012/main">
        <p15:guide id="1" orient="horz" pos="1400" userDrawn="1">
          <p15:clr>
            <a:srgbClr val="A4A3A4"/>
          </p15:clr>
        </p15:guide>
        <p15:guide id="2" pos="384" userDrawn="1">
          <p15:clr>
            <a:srgbClr val="A4A3A4"/>
          </p15:clr>
        </p15:guide>
        <p15:guide id="3" orient="horz" pos="7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3C5"/>
    <a:srgbClr val="0A2033"/>
    <a:srgbClr val="FF5B2B"/>
    <a:srgbClr val="00F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1194E-4438-43BF-9BFA-F2B69916E2B6}" v="17" dt="2025-09-22T07:53:25.0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36" y="52"/>
      </p:cViewPr>
      <p:guideLst>
        <p:guide orient="horz" pos="1400"/>
        <p:guide pos="384"/>
        <p:guide orient="horz" pos="7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14963"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078663" y="0"/>
            <a:ext cx="5414962" cy="352425"/>
          </a:xfrm>
          <a:prstGeom prst="rect">
            <a:avLst/>
          </a:prstGeom>
        </p:spPr>
        <p:txBody>
          <a:bodyPr vert="horz" lIns="91440" tIns="45720" rIns="91440" bIns="45720" rtlCol="0"/>
          <a:lstStyle>
            <a:lvl1pPr algn="r">
              <a:defRPr sz="1200"/>
            </a:lvl1pPr>
          </a:lstStyle>
          <a:p>
            <a:fld id="{29FB719F-4E05-C14F-8F67-D35AD6B52A18}" type="datetimeFigureOut">
              <a:rPr lang="en-US" smtClean="0"/>
              <a:t>9/22/2025</a:t>
            </a:fld>
            <a:endParaRPr lang="en-US"/>
          </a:p>
        </p:txBody>
      </p:sp>
      <p:sp>
        <p:nvSpPr>
          <p:cNvPr id="4" name="Slide Image Placeholder 3"/>
          <p:cNvSpPr>
            <a:spLocks noGrp="1" noRot="1" noChangeAspect="1"/>
          </p:cNvSpPr>
          <p:nvPr>
            <p:ph type="sldImg" idx="2"/>
          </p:nvPr>
        </p:nvSpPr>
        <p:spPr>
          <a:xfrm>
            <a:off x="4138613" y="879475"/>
            <a:ext cx="4219575" cy="2374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49363" y="3386138"/>
            <a:ext cx="9998075" cy="27701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83375"/>
            <a:ext cx="5414963"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078663" y="6683375"/>
            <a:ext cx="5414962" cy="352425"/>
          </a:xfrm>
          <a:prstGeom prst="rect">
            <a:avLst/>
          </a:prstGeom>
        </p:spPr>
        <p:txBody>
          <a:bodyPr vert="horz" lIns="91440" tIns="45720" rIns="91440" bIns="45720" rtlCol="0" anchor="b"/>
          <a:lstStyle>
            <a:lvl1pPr algn="r">
              <a:defRPr sz="1200"/>
            </a:lvl1pPr>
          </a:lstStyle>
          <a:p>
            <a:fld id="{71A459B3-D411-C642-B47A-BC57C77ED6A9}" type="slidenum">
              <a:rPr lang="en-US" smtClean="0"/>
              <a:t>‹#›</a:t>
            </a:fld>
            <a:endParaRPr lang="en-US"/>
          </a:p>
        </p:txBody>
      </p:sp>
    </p:spTree>
    <p:extLst>
      <p:ext uri="{BB962C8B-B14F-4D97-AF65-F5344CB8AC3E}">
        <p14:creationId xmlns:p14="http://schemas.microsoft.com/office/powerpoint/2010/main" val="86190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459B3-D411-C642-B47A-BC57C77ED6A9}" type="slidenum">
              <a:rPr lang="en-US" smtClean="0"/>
              <a:t>1</a:t>
            </a:fld>
            <a:endParaRPr lang="en-US"/>
          </a:p>
        </p:txBody>
      </p:sp>
    </p:spTree>
    <p:extLst>
      <p:ext uri="{BB962C8B-B14F-4D97-AF65-F5344CB8AC3E}">
        <p14:creationId xmlns:p14="http://schemas.microsoft.com/office/powerpoint/2010/main" val="112845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459B3-D411-C642-B47A-BC57C77ED6A9}" type="slidenum">
              <a:rPr lang="en-US" smtClean="0"/>
              <a:t>2</a:t>
            </a:fld>
            <a:endParaRPr lang="en-US"/>
          </a:p>
        </p:txBody>
      </p:sp>
    </p:spTree>
    <p:extLst>
      <p:ext uri="{BB962C8B-B14F-4D97-AF65-F5344CB8AC3E}">
        <p14:creationId xmlns:p14="http://schemas.microsoft.com/office/powerpoint/2010/main" val="201989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6124F-5911-0FE7-F522-A0BEA807E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6C82E-F356-B40A-4666-88AD872B1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2294E-CC7D-FC56-00E1-E629E1A403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51B720-8A04-8B24-2CFD-532C1A047F02}"/>
              </a:ext>
            </a:extLst>
          </p:cNvPr>
          <p:cNvSpPr>
            <a:spLocks noGrp="1"/>
          </p:cNvSpPr>
          <p:nvPr>
            <p:ph type="sldNum" sz="quarter" idx="5"/>
          </p:nvPr>
        </p:nvSpPr>
        <p:spPr/>
        <p:txBody>
          <a:bodyPr/>
          <a:lstStyle/>
          <a:p>
            <a:fld id="{71A459B3-D411-C642-B47A-BC57C77ED6A9}" type="slidenum">
              <a:rPr lang="en-US" smtClean="0"/>
              <a:t>11</a:t>
            </a:fld>
            <a:endParaRPr lang="en-US"/>
          </a:p>
        </p:txBody>
      </p:sp>
    </p:spTree>
    <p:extLst>
      <p:ext uri="{BB962C8B-B14F-4D97-AF65-F5344CB8AC3E}">
        <p14:creationId xmlns:p14="http://schemas.microsoft.com/office/powerpoint/2010/main" val="380903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37260" y="2181098"/>
            <a:ext cx="10622280" cy="738664"/>
          </a:xfrm>
          <a:prstGeom prst="rect">
            <a:avLst/>
          </a:prstGeom>
        </p:spPr>
        <p:txBody>
          <a:bodyPr wrap="square" lIns="0" tIns="0" rIns="0" bIns="0">
            <a:spAutoFit/>
          </a:bodyPr>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subTitle" idx="4"/>
          </p:nvPr>
        </p:nvSpPr>
        <p:spPr>
          <a:xfrm>
            <a:off x="1874520" y="3940048"/>
            <a:ext cx="8747760" cy="1758950"/>
          </a:xfrm>
          <a:prstGeom prst="rect">
            <a:avLst/>
          </a:prstGeom>
        </p:spPr>
        <p:txBody>
          <a:bodyPr wrap="square" lIns="0" tIns="0" rIns="0" bIns="0">
            <a:spAutoFit/>
          </a:bodyPr>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p:txBody>
          <a:bodyPr lIns="0" tIns="0" rIns="0" bIns="0"/>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sz="half" idx="2"/>
          </p:nvPr>
        </p:nvSpPr>
        <p:spPr>
          <a:xfrm>
            <a:off x="624840" y="1618234"/>
            <a:ext cx="5436108" cy="464362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292833" y="1321173"/>
            <a:ext cx="3576954" cy="461665"/>
          </a:xfrm>
          <a:prstGeom prst="rect">
            <a:avLst/>
          </a:prstGeom>
        </p:spPr>
        <p:txBody>
          <a:bodyPr wrap="square" lIns="0" tIns="0" rIns="0" bIns="0">
            <a:spAutoFit/>
          </a:bodyPr>
          <a:lstStyle>
            <a:lvl1pPr>
              <a:defRPr sz="3000" b="1" i="0">
                <a:solidFill>
                  <a:srgbClr val="0084FF"/>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767" y="373757"/>
            <a:ext cx="5611667" cy="738664"/>
          </a:xfrm>
          <a:prstGeom prst="rect">
            <a:avLst/>
          </a:prstGeom>
        </p:spPr>
        <p:txBody>
          <a:bodyPr wrap="square" lIns="0" tIns="0" rIns="0" bIns="0">
            <a:spAutoFit/>
          </a:bodyPr>
          <a:lstStyle>
            <a:lvl1pPr>
              <a:defRPr sz="4800" b="0" i="0">
                <a:solidFill>
                  <a:srgbClr val="0A2133"/>
                </a:solidFill>
                <a:latin typeface="Readex Pro Medium"/>
                <a:cs typeface="Readex Pro Medium"/>
              </a:defRPr>
            </a:lvl1pPr>
          </a:lstStyle>
          <a:p>
            <a:endParaRPr/>
          </a:p>
        </p:txBody>
      </p:sp>
      <p:sp>
        <p:nvSpPr>
          <p:cNvPr id="3" name="Holder 3"/>
          <p:cNvSpPr>
            <a:spLocks noGrp="1"/>
          </p:cNvSpPr>
          <p:nvPr>
            <p:ph type="body" idx="1"/>
          </p:nvPr>
        </p:nvSpPr>
        <p:spPr>
          <a:xfrm>
            <a:off x="595299" y="2673076"/>
            <a:ext cx="5171440" cy="1752600"/>
          </a:xfrm>
          <a:prstGeom prst="rect">
            <a:avLst/>
          </a:prstGeom>
        </p:spPr>
        <p:txBody>
          <a:bodyPr wrap="square" lIns="0" tIns="0" rIns="0" bIns="0">
            <a:spAutoFit/>
          </a:bodyPr>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a:xfrm>
            <a:off x="4248912" y="6543294"/>
            <a:ext cx="3998976" cy="35179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24840" y="6543294"/>
            <a:ext cx="2874264" cy="35179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9/22/2025</a:t>
            </a:fld>
            <a:endParaRPr lang="en-US"/>
          </a:p>
        </p:txBody>
      </p:sp>
      <p:sp>
        <p:nvSpPr>
          <p:cNvPr id="6" name="Holder 6"/>
          <p:cNvSpPr>
            <a:spLocks noGrp="1"/>
          </p:cNvSpPr>
          <p:nvPr>
            <p:ph type="sldNum" sz="quarter" idx="7"/>
          </p:nvPr>
        </p:nvSpPr>
        <p:spPr>
          <a:xfrm>
            <a:off x="12080106" y="6604000"/>
            <a:ext cx="226695" cy="22669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1" i="0">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5.png"/><Relationship Id="rId17" Type="http://schemas.openxmlformats.org/officeDocument/2006/relationships/image" Target="../media/image29.png"/><Relationship Id="rId2" Type="http://schemas.openxmlformats.org/officeDocument/2006/relationships/image" Target="../media/image20.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4.png"/><Relationship Id="rId5" Type="http://schemas.openxmlformats.org/officeDocument/2006/relationships/image" Target="../media/image23.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496800" cy="7035800"/>
          </a:xfrm>
          <a:prstGeom prst="rect">
            <a:avLst/>
          </a:prstGeom>
        </p:spPr>
      </p:pic>
      <p:sp>
        <p:nvSpPr>
          <p:cNvPr id="3" name="object 3"/>
          <p:cNvSpPr txBox="1"/>
          <p:nvPr/>
        </p:nvSpPr>
        <p:spPr>
          <a:xfrm>
            <a:off x="538700" y="2565400"/>
            <a:ext cx="6868795" cy="3924792"/>
          </a:xfrm>
          <a:prstGeom prst="rect">
            <a:avLst/>
          </a:prstGeom>
        </p:spPr>
        <p:txBody>
          <a:bodyPr vert="horz" wrap="square" lIns="0" tIns="173355" rIns="0" bIns="0" rtlCol="0">
            <a:spAutoFit/>
          </a:bodyPr>
          <a:lstStyle/>
          <a:p>
            <a:pPr marL="12700" marR="5080">
              <a:lnSpc>
                <a:spcPts val="6680"/>
              </a:lnSpc>
              <a:spcBef>
                <a:spcPts val="1365"/>
              </a:spcBef>
            </a:pPr>
            <a:r>
              <a:rPr lang="en-GB" sz="6600" b="1" dirty="0">
                <a:solidFill>
                  <a:srgbClr val="59AFFF"/>
                </a:solidFill>
                <a:latin typeface="Arial" panose="020B0604020202020204" pitchFamily="34" charset="0"/>
                <a:cs typeface="Arial" panose="020B0604020202020204" pitchFamily="34" charset="0"/>
              </a:rPr>
              <a:t>Autumn Meeting Introduction</a:t>
            </a:r>
            <a:endParaRPr sz="6600" b="1" dirty="0">
              <a:latin typeface="Arial" panose="020B0604020202020204" pitchFamily="34" charset="0"/>
              <a:cs typeface="Arial" panose="020B0604020202020204" pitchFamily="34" charset="0"/>
            </a:endParaRPr>
          </a:p>
          <a:p>
            <a:pPr marL="70485">
              <a:lnSpc>
                <a:spcPct val="100000"/>
              </a:lnSpc>
              <a:spcBef>
                <a:spcPts val="940"/>
              </a:spcBef>
            </a:pPr>
            <a:r>
              <a:rPr lang="en-GB" sz="2550" b="1" dirty="0">
                <a:solidFill>
                  <a:srgbClr val="FFFFFF"/>
                </a:solidFill>
                <a:latin typeface="Arial" panose="020B0604020202020204" pitchFamily="34" charset="0"/>
                <a:cs typeface="Arial" panose="020B0604020202020204" pitchFamily="34" charset="0"/>
              </a:rPr>
              <a:t>September</a:t>
            </a:r>
            <a:r>
              <a:rPr sz="2550" b="1" dirty="0">
                <a:solidFill>
                  <a:srgbClr val="FFFFFF"/>
                </a:solidFill>
                <a:latin typeface="Arial" panose="020B0604020202020204" pitchFamily="34" charset="0"/>
                <a:cs typeface="Arial" panose="020B0604020202020204" pitchFamily="34" charset="0"/>
              </a:rPr>
              <a:t> 2025</a:t>
            </a:r>
            <a:endParaRPr lang="en-GB" sz="2550" b="1" dirty="0">
              <a:solidFill>
                <a:srgbClr val="FFFFFF"/>
              </a:solidFill>
              <a:latin typeface="Arial" panose="020B0604020202020204" pitchFamily="34" charset="0"/>
              <a:cs typeface="Arial" panose="020B0604020202020204" pitchFamily="34" charset="0"/>
            </a:endParaRPr>
          </a:p>
          <a:p>
            <a:pPr marL="70485">
              <a:lnSpc>
                <a:spcPct val="100000"/>
              </a:lnSpc>
              <a:spcBef>
                <a:spcPts val="940"/>
              </a:spcBef>
            </a:pPr>
            <a:endParaRPr lang="en-GB" sz="2550" b="1" dirty="0">
              <a:solidFill>
                <a:srgbClr val="FFFFFF"/>
              </a:solidFill>
              <a:latin typeface="Arial" panose="020B0604020202020204" pitchFamily="34" charset="0"/>
              <a:cs typeface="Arial" panose="020B0604020202020204" pitchFamily="34" charset="0"/>
            </a:endParaRPr>
          </a:p>
          <a:p>
            <a:pPr marL="70485">
              <a:lnSpc>
                <a:spcPct val="100000"/>
              </a:lnSpc>
              <a:spcBef>
                <a:spcPts val="940"/>
              </a:spcBef>
            </a:pPr>
            <a:r>
              <a:rPr lang="en-GB" sz="2550" b="1" dirty="0">
                <a:solidFill>
                  <a:srgbClr val="FFFFFF"/>
                </a:solidFill>
                <a:latin typeface="Arial" panose="020B0604020202020204" pitchFamily="34" charset="0"/>
                <a:cs typeface="Arial" panose="020B0604020202020204" pitchFamily="34" charset="0"/>
              </a:rPr>
              <a:t>Prof. Jonathan Hays, </a:t>
            </a:r>
          </a:p>
          <a:p>
            <a:pPr marL="70485">
              <a:lnSpc>
                <a:spcPct val="100000"/>
              </a:lnSpc>
              <a:spcBef>
                <a:spcPts val="940"/>
              </a:spcBef>
            </a:pPr>
            <a:r>
              <a:rPr lang="en-GB" sz="2550" b="1" dirty="0">
                <a:solidFill>
                  <a:srgbClr val="FFFFFF"/>
                </a:solidFill>
                <a:latin typeface="Arial" panose="020B0604020202020204" pitchFamily="34" charset="0"/>
                <a:cs typeface="Arial" panose="020B0604020202020204" pitchFamily="34" charset="0"/>
              </a:rPr>
              <a:t>Queen Mary University of London</a:t>
            </a:r>
            <a:endParaRPr sz="2550" b="1"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7C652D2-1174-F08A-50F6-7AFB6030A867}"/>
              </a:ext>
            </a:extLst>
          </p:cNvPr>
          <p:cNvGrpSpPr/>
          <p:nvPr/>
        </p:nvGrpSpPr>
        <p:grpSpPr>
          <a:xfrm>
            <a:off x="11186109" y="5852109"/>
            <a:ext cx="752475" cy="746760"/>
            <a:chOff x="11186109" y="5852109"/>
            <a:chExt cx="752475" cy="746760"/>
          </a:xfrm>
        </p:grpSpPr>
        <p:sp>
          <p:nvSpPr>
            <p:cNvPr id="5" name="object 5"/>
            <p:cNvSpPr/>
            <p:nvPr/>
          </p:nvSpPr>
          <p:spPr>
            <a:xfrm>
              <a:off x="11186109" y="5852109"/>
              <a:ext cx="752475" cy="746760"/>
            </a:xfrm>
            <a:custGeom>
              <a:avLst/>
              <a:gdLst/>
              <a:ahLst/>
              <a:cxnLst/>
              <a:rect l="l" t="t" r="r" b="b"/>
              <a:pathLst>
                <a:path w="752475" h="746759">
                  <a:moveTo>
                    <a:pt x="751890" y="0"/>
                  </a:moveTo>
                  <a:lnTo>
                    <a:pt x="0" y="0"/>
                  </a:lnTo>
                  <a:lnTo>
                    <a:pt x="0" y="746239"/>
                  </a:lnTo>
                  <a:lnTo>
                    <a:pt x="751890" y="746239"/>
                  </a:lnTo>
                  <a:lnTo>
                    <a:pt x="751890" y="0"/>
                  </a:lnTo>
                  <a:close/>
                </a:path>
              </a:pathLst>
            </a:custGeom>
            <a:solidFill>
              <a:srgbClr val="FFFFFF"/>
            </a:solidFill>
          </p:spPr>
          <p:txBody>
            <a:bodyPr wrap="square" lIns="0" tIns="0" rIns="0" bIns="0" rtlCol="0"/>
            <a:lstStyle/>
            <a:p>
              <a:endParaRPr/>
            </a:p>
          </p:txBody>
        </p:sp>
        <p:sp>
          <p:nvSpPr>
            <p:cNvPr id="6" name="object 6"/>
            <p:cNvSpPr/>
            <p:nvPr/>
          </p:nvSpPr>
          <p:spPr>
            <a:xfrm>
              <a:off x="11269584" y="5935586"/>
              <a:ext cx="582930" cy="582295"/>
            </a:xfrm>
            <a:custGeom>
              <a:avLst/>
              <a:gdLst/>
              <a:ahLst/>
              <a:cxnLst/>
              <a:rect l="l" t="t" r="r" b="b"/>
              <a:pathLst>
                <a:path w="582929" h="582295">
                  <a:moveTo>
                    <a:pt x="582333" y="0"/>
                  </a:moveTo>
                  <a:lnTo>
                    <a:pt x="495287" y="0"/>
                  </a:lnTo>
                  <a:lnTo>
                    <a:pt x="378205" y="124713"/>
                  </a:lnTo>
                  <a:lnTo>
                    <a:pt x="378205" y="0"/>
                  </a:lnTo>
                  <a:lnTo>
                    <a:pt x="209207" y="0"/>
                  </a:lnTo>
                  <a:lnTo>
                    <a:pt x="209207" y="165430"/>
                  </a:lnTo>
                  <a:lnTo>
                    <a:pt x="204602" y="188999"/>
                  </a:lnTo>
                  <a:lnTo>
                    <a:pt x="191838" y="206600"/>
                  </a:lnTo>
                  <a:lnTo>
                    <a:pt x="172490" y="217615"/>
                  </a:lnTo>
                  <a:lnTo>
                    <a:pt x="148132" y="221424"/>
                  </a:lnTo>
                  <a:lnTo>
                    <a:pt x="123768" y="217686"/>
                  </a:lnTo>
                  <a:lnTo>
                    <a:pt x="104416" y="206790"/>
                  </a:lnTo>
                  <a:lnTo>
                    <a:pt x="91650" y="189213"/>
                  </a:lnTo>
                  <a:lnTo>
                    <a:pt x="87045" y="165430"/>
                  </a:lnTo>
                  <a:lnTo>
                    <a:pt x="87045" y="0"/>
                  </a:lnTo>
                  <a:lnTo>
                    <a:pt x="0" y="0"/>
                  </a:lnTo>
                  <a:lnTo>
                    <a:pt x="0" y="166458"/>
                  </a:lnTo>
                  <a:lnTo>
                    <a:pt x="10451" y="216501"/>
                  </a:lnTo>
                  <a:lnTo>
                    <a:pt x="38560" y="254134"/>
                  </a:lnTo>
                  <a:lnTo>
                    <a:pt x="79456" y="278978"/>
                  </a:lnTo>
                  <a:lnTo>
                    <a:pt x="128269" y="290652"/>
                  </a:lnTo>
                  <a:lnTo>
                    <a:pt x="0" y="290652"/>
                  </a:lnTo>
                  <a:lnTo>
                    <a:pt x="0" y="581825"/>
                  </a:lnTo>
                  <a:lnTo>
                    <a:pt x="87045" y="581825"/>
                  </a:lnTo>
                  <a:lnTo>
                    <a:pt x="87045" y="473913"/>
                  </a:lnTo>
                  <a:lnTo>
                    <a:pt x="125221" y="473913"/>
                  </a:lnTo>
                  <a:lnTo>
                    <a:pt x="205651" y="581825"/>
                  </a:lnTo>
                  <a:lnTo>
                    <a:pt x="582333" y="581825"/>
                  </a:lnTo>
                  <a:lnTo>
                    <a:pt x="582333" y="523290"/>
                  </a:lnTo>
                  <a:lnTo>
                    <a:pt x="480529" y="523290"/>
                  </a:lnTo>
                  <a:lnTo>
                    <a:pt x="480529" y="349707"/>
                  </a:lnTo>
                  <a:lnTo>
                    <a:pt x="582333" y="349707"/>
                  </a:lnTo>
                  <a:lnTo>
                    <a:pt x="582333" y="272846"/>
                  </a:lnTo>
                  <a:lnTo>
                    <a:pt x="457619" y="145072"/>
                  </a:lnTo>
                  <a:lnTo>
                    <a:pt x="582333" y="17818"/>
                  </a:lnTo>
                  <a:lnTo>
                    <a:pt x="582333" y="0"/>
                  </a:lnTo>
                  <a:close/>
                </a:path>
              </a:pathLst>
            </a:custGeom>
            <a:solidFill>
              <a:srgbClr val="1E1E5C"/>
            </a:solidFill>
          </p:spPr>
          <p:txBody>
            <a:bodyPr wrap="square" lIns="0" tIns="0" rIns="0" bIns="0" rtlCol="0"/>
            <a:lstStyle/>
            <a:p>
              <a:endParaRPr/>
            </a:p>
          </p:txBody>
        </p:sp>
        <p:sp>
          <p:nvSpPr>
            <p:cNvPr id="7" name="object 7"/>
            <p:cNvSpPr/>
            <p:nvPr/>
          </p:nvSpPr>
          <p:spPr>
            <a:xfrm>
              <a:off x="11647792" y="6102038"/>
              <a:ext cx="117475" cy="125095"/>
            </a:xfrm>
            <a:custGeom>
              <a:avLst/>
              <a:gdLst/>
              <a:ahLst/>
              <a:cxnLst/>
              <a:rect l="l" t="t" r="r" b="b"/>
              <a:pathLst>
                <a:path w="117475" h="125095">
                  <a:moveTo>
                    <a:pt x="0" y="0"/>
                  </a:moveTo>
                  <a:lnTo>
                    <a:pt x="0" y="124713"/>
                  </a:lnTo>
                  <a:lnTo>
                    <a:pt x="117081" y="124713"/>
                  </a:lnTo>
                  <a:lnTo>
                    <a:pt x="0"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11356629" y="6137671"/>
              <a:ext cx="306437" cy="361928"/>
            </a:xfrm>
            <a:prstGeom prst="rect">
              <a:avLst/>
            </a:prstGeom>
          </p:spPr>
        </p:pic>
      </p:grpSp>
      <p:grpSp>
        <p:nvGrpSpPr>
          <p:cNvPr id="16" name="Group 15">
            <a:extLst>
              <a:ext uri="{FF2B5EF4-FFF2-40B4-BE49-F238E27FC236}">
                <a16:creationId xmlns:a16="http://schemas.microsoft.com/office/drawing/2014/main" id="{38A1EC69-6E19-C730-47FA-D35C330498B9}"/>
              </a:ext>
            </a:extLst>
          </p:cNvPr>
          <p:cNvGrpSpPr/>
          <p:nvPr/>
        </p:nvGrpSpPr>
        <p:grpSpPr>
          <a:xfrm>
            <a:off x="614437" y="532902"/>
            <a:ext cx="4189863" cy="1079532"/>
            <a:chOff x="614437" y="532902"/>
            <a:chExt cx="4189863" cy="1079532"/>
          </a:xfrm>
        </p:grpSpPr>
        <p:pic>
          <p:nvPicPr>
            <p:cNvPr id="11" name="Picture 10">
              <a:extLst>
                <a:ext uri="{FF2B5EF4-FFF2-40B4-BE49-F238E27FC236}">
                  <a16:creationId xmlns:a16="http://schemas.microsoft.com/office/drawing/2014/main" id="{12C1C438-D79D-E757-9882-9AF5CCC45456}"/>
                </a:ext>
              </a:extLst>
            </p:cNvPr>
            <p:cNvPicPr>
              <a:picLocks noChangeAspect="1"/>
            </p:cNvPicPr>
            <p:nvPr/>
          </p:nvPicPr>
          <p:blipFill>
            <a:blip r:embed="rId5"/>
            <a:stretch>
              <a:fillRect/>
            </a:stretch>
          </p:blipFill>
          <p:spPr>
            <a:xfrm>
              <a:off x="1908700" y="622300"/>
              <a:ext cx="2895600" cy="876300"/>
            </a:xfrm>
            <a:prstGeom prst="rect">
              <a:avLst/>
            </a:prstGeom>
          </p:spPr>
        </p:pic>
        <p:pic>
          <p:nvPicPr>
            <p:cNvPr id="15" name="Picture 14">
              <a:extLst>
                <a:ext uri="{FF2B5EF4-FFF2-40B4-BE49-F238E27FC236}">
                  <a16:creationId xmlns:a16="http://schemas.microsoft.com/office/drawing/2014/main" id="{981CC5BA-04E2-17A2-6031-8DFBC4B137F2}"/>
                </a:ext>
              </a:extLst>
            </p:cNvPr>
            <p:cNvPicPr>
              <a:picLocks noChangeAspect="1"/>
            </p:cNvPicPr>
            <p:nvPr/>
          </p:nvPicPr>
          <p:blipFill>
            <a:blip r:embed="rId6"/>
            <a:stretch>
              <a:fillRect/>
            </a:stretch>
          </p:blipFill>
          <p:spPr>
            <a:xfrm>
              <a:off x="614437" y="532902"/>
              <a:ext cx="1070610" cy="107953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F16F-4812-F1E6-0E5B-D7B78A34559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C8726B-2D6F-4554-0342-5D3396BD1DCF}"/>
              </a:ext>
            </a:extLst>
          </p:cNvPr>
          <p:cNvSpPr/>
          <p:nvPr/>
        </p:nvSpPr>
        <p:spPr>
          <a:xfrm>
            <a:off x="0" y="0"/>
            <a:ext cx="6248400" cy="7035800"/>
          </a:xfrm>
          <a:custGeom>
            <a:avLst/>
            <a:gdLst/>
            <a:ahLst/>
            <a:cxnLst/>
            <a:rect l="l" t="t" r="r" b="b"/>
            <a:pathLst>
              <a:path w="6248400" h="7035800">
                <a:moveTo>
                  <a:pt x="6248400" y="0"/>
                </a:moveTo>
                <a:lnTo>
                  <a:pt x="0" y="0"/>
                </a:lnTo>
                <a:lnTo>
                  <a:pt x="0" y="7035800"/>
                </a:lnTo>
                <a:lnTo>
                  <a:pt x="6248400" y="7035800"/>
                </a:lnTo>
                <a:lnTo>
                  <a:pt x="6248400" y="0"/>
                </a:lnTo>
                <a:close/>
              </a:path>
            </a:pathLst>
          </a:custGeom>
          <a:solidFill>
            <a:srgbClr val="112339"/>
          </a:solidFill>
        </p:spPr>
        <p:txBody>
          <a:bodyPr wrap="square" lIns="0" tIns="0" rIns="0" bIns="0" rtlCol="0"/>
          <a:lstStyle/>
          <a:p>
            <a:endParaRPr/>
          </a:p>
        </p:txBody>
      </p:sp>
      <p:sp>
        <p:nvSpPr>
          <p:cNvPr id="6" name="object 6">
            <a:extLst>
              <a:ext uri="{FF2B5EF4-FFF2-40B4-BE49-F238E27FC236}">
                <a16:creationId xmlns:a16="http://schemas.microsoft.com/office/drawing/2014/main" id="{40C4130C-FE53-A86A-A791-0B2FFD8906D0}"/>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7" name="object 7">
            <a:extLst>
              <a:ext uri="{FF2B5EF4-FFF2-40B4-BE49-F238E27FC236}">
                <a16:creationId xmlns:a16="http://schemas.microsoft.com/office/drawing/2014/main" id="{B9D47C1E-9F52-32E2-A908-640CEB84714E}"/>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10</a:t>
            </a:fld>
            <a:endParaRPr spc="-25"/>
          </a:p>
        </p:txBody>
      </p:sp>
      <p:pic>
        <p:nvPicPr>
          <p:cNvPr id="8" name="Graphic 9" descr="Scroll outline">
            <a:extLst>
              <a:ext uri="{FF2B5EF4-FFF2-40B4-BE49-F238E27FC236}">
                <a16:creationId xmlns:a16="http://schemas.microsoft.com/office/drawing/2014/main" id="{CD6A7378-3412-9BA4-FB32-481D406ECF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31079" y="1879398"/>
            <a:ext cx="1404644" cy="1404644"/>
          </a:xfrm>
          <a:prstGeom prst="rect">
            <a:avLst/>
          </a:prstGeom>
        </p:spPr>
      </p:pic>
      <p:sp>
        <p:nvSpPr>
          <p:cNvPr id="9" name="TextBox 11">
            <a:extLst>
              <a:ext uri="{FF2B5EF4-FFF2-40B4-BE49-F238E27FC236}">
                <a16:creationId xmlns:a16="http://schemas.microsoft.com/office/drawing/2014/main" id="{BC38FD5F-53D3-9CC7-7AAF-CCC17B83E638}"/>
              </a:ext>
            </a:extLst>
          </p:cNvPr>
          <p:cNvSpPr txBox="1"/>
          <p:nvPr/>
        </p:nvSpPr>
        <p:spPr>
          <a:xfrm>
            <a:off x="2436627" y="3238466"/>
            <a:ext cx="1399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ysClr val="window" lastClr="FFFFFF"/>
                </a:solidFill>
                <a:effectLst/>
                <a:uLnTx/>
                <a:uFillTx/>
                <a:latin typeface="Aptos" panose="02110004020202020204"/>
                <a:ea typeface="+mn-ea"/>
                <a:cs typeface="+mn-cs"/>
              </a:rPr>
              <a:t>Policy</a:t>
            </a:r>
          </a:p>
        </p:txBody>
      </p:sp>
      <p:pic>
        <p:nvPicPr>
          <p:cNvPr id="10" name="Graphic 8" descr="Greek Pillar with solid fill">
            <a:extLst>
              <a:ext uri="{FF2B5EF4-FFF2-40B4-BE49-F238E27FC236}">
                <a16:creationId xmlns:a16="http://schemas.microsoft.com/office/drawing/2014/main" id="{12A7380C-2A4F-402B-7C3E-2E8E17680F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1535" y="3858893"/>
            <a:ext cx="1738184" cy="1738184"/>
          </a:xfrm>
          <a:prstGeom prst="rect">
            <a:avLst/>
          </a:prstGeom>
        </p:spPr>
      </p:pic>
      <p:sp>
        <p:nvSpPr>
          <p:cNvPr id="11" name="TextBox 3">
            <a:extLst>
              <a:ext uri="{FF2B5EF4-FFF2-40B4-BE49-F238E27FC236}">
                <a16:creationId xmlns:a16="http://schemas.microsoft.com/office/drawing/2014/main" id="{32BC7471-B66E-7C9F-CD42-6138A2AB26BF}"/>
              </a:ext>
            </a:extLst>
          </p:cNvPr>
          <p:cNvSpPr txBox="1"/>
          <p:nvPr/>
        </p:nvSpPr>
        <p:spPr>
          <a:xfrm>
            <a:off x="6982473" y="3120229"/>
            <a:ext cx="5097633"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Identify existing and emerging governance and policy approaches</a:t>
            </a:r>
          </a:p>
          <a:p>
            <a:r>
              <a:rPr lang="en-GB" dirty="0"/>
              <a:t>Identify policy requirements based on business cases and user stories</a:t>
            </a:r>
          </a:p>
          <a:p>
            <a:r>
              <a:rPr lang="en-GB" dirty="0"/>
              <a:t>Develop outline policy framework</a:t>
            </a:r>
          </a:p>
        </p:txBody>
      </p:sp>
    </p:spTree>
    <p:extLst>
      <p:ext uri="{BB962C8B-B14F-4D97-AF65-F5344CB8AC3E}">
        <p14:creationId xmlns:p14="http://schemas.microsoft.com/office/powerpoint/2010/main" val="337672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BF7DC-A7C6-4CDD-8866-85BF209A5D3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35B2CAB-FE6D-33B2-F26A-A3052DC51AEB}"/>
              </a:ext>
            </a:extLst>
          </p:cNvPr>
          <p:cNvPicPr/>
          <p:nvPr/>
        </p:nvPicPr>
        <p:blipFill>
          <a:blip r:embed="rId3" cstate="print"/>
          <a:stretch>
            <a:fillRect/>
          </a:stretch>
        </p:blipFill>
        <p:spPr>
          <a:xfrm>
            <a:off x="0" y="0"/>
            <a:ext cx="12496800" cy="7035800"/>
          </a:xfrm>
          <a:prstGeom prst="rect">
            <a:avLst/>
          </a:prstGeom>
        </p:spPr>
      </p:pic>
      <p:sp>
        <p:nvSpPr>
          <p:cNvPr id="4" name="object 4">
            <a:extLst>
              <a:ext uri="{FF2B5EF4-FFF2-40B4-BE49-F238E27FC236}">
                <a16:creationId xmlns:a16="http://schemas.microsoft.com/office/drawing/2014/main" id="{768951A0-E6C9-5749-98DF-F9F621D7C8C0}"/>
              </a:ext>
            </a:extLst>
          </p:cNvPr>
          <p:cNvSpPr/>
          <p:nvPr/>
        </p:nvSpPr>
        <p:spPr>
          <a:xfrm>
            <a:off x="10809060" y="5257801"/>
            <a:ext cx="1070610" cy="1078230"/>
          </a:xfrm>
          <a:custGeom>
            <a:avLst/>
            <a:gdLst/>
            <a:ahLst/>
            <a:cxnLst/>
            <a:rect l="l" t="t" r="r" b="b"/>
            <a:pathLst>
              <a:path w="1070609" h="1078229">
                <a:moveTo>
                  <a:pt x="479882" y="0"/>
                </a:moveTo>
                <a:lnTo>
                  <a:pt x="362266" y="68186"/>
                </a:lnTo>
                <a:lnTo>
                  <a:pt x="361162" y="68186"/>
                </a:lnTo>
                <a:lnTo>
                  <a:pt x="358533" y="70370"/>
                </a:lnTo>
                <a:lnTo>
                  <a:pt x="345554" y="77863"/>
                </a:lnTo>
                <a:lnTo>
                  <a:pt x="298653" y="91821"/>
                </a:lnTo>
                <a:lnTo>
                  <a:pt x="283667" y="107607"/>
                </a:lnTo>
                <a:lnTo>
                  <a:pt x="160362" y="114554"/>
                </a:lnTo>
                <a:lnTo>
                  <a:pt x="138150" y="198132"/>
                </a:lnTo>
                <a:lnTo>
                  <a:pt x="137934" y="199021"/>
                </a:lnTo>
                <a:lnTo>
                  <a:pt x="122891" y="255562"/>
                </a:lnTo>
                <a:lnTo>
                  <a:pt x="103771" y="327583"/>
                </a:lnTo>
                <a:lnTo>
                  <a:pt x="93065" y="339940"/>
                </a:lnTo>
                <a:lnTo>
                  <a:pt x="84378" y="400545"/>
                </a:lnTo>
                <a:lnTo>
                  <a:pt x="22428" y="633501"/>
                </a:lnTo>
                <a:lnTo>
                  <a:pt x="22212" y="634390"/>
                </a:lnTo>
                <a:lnTo>
                  <a:pt x="11684" y="673938"/>
                </a:lnTo>
                <a:lnTo>
                  <a:pt x="0" y="717956"/>
                </a:lnTo>
                <a:lnTo>
                  <a:pt x="103555" y="785253"/>
                </a:lnTo>
                <a:lnTo>
                  <a:pt x="108724" y="806437"/>
                </a:lnTo>
                <a:lnTo>
                  <a:pt x="142481" y="841844"/>
                </a:lnTo>
                <a:lnTo>
                  <a:pt x="150063" y="854900"/>
                </a:lnTo>
                <a:lnTo>
                  <a:pt x="151269" y="858024"/>
                </a:lnTo>
                <a:lnTo>
                  <a:pt x="152247" y="858647"/>
                </a:lnTo>
                <a:lnTo>
                  <a:pt x="220433" y="976249"/>
                </a:lnTo>
                <a:lnTo>
                  <a:pt x="602195" y="1077823"/>
                </a:lnTo>
                <a:lnTo>
                  <a:pt x="719696" y="1009688"/>
                </a:lnTo>
                <a:lnTo>
                  <a:pt x="720794" y="1009688"/>
                </a:lnTo>
                <a:lnTo>
                  <a:pt x="723404" y="1007554"/>
                </a:lnTo>
                <a:lnTo>
                  <a:pt x="736511" y="999972"/>
                </a:lnTo>
                <a:lnTo>
                  <a:pt x="783424" y="986015"/>
                </a:lnTo>
                <a:lnTo>
                  <a:pt x="811390" y="956538"/>
                </a:lnTo>
                <a:lnTo>
                  <a:pt x="843800" y="937755"/>
                </a:lnTo>
                <a:lnTo>
                  <a:pt x="933399" y="919251"/>
                </a:lnTo>
                <a:lnTo>
                  <a:pt x="945779" y="872655"/>
                </a:lnTo>
                <a:lnTo>
                  <a:pt x="535800" y="872655"/>
                </a:lnTo>
                <a:lnTo>
                  <a:pt x="532976" y="870331"/>
                </a:lnTo>
                <a:lnTo>
                  <a:pt x="532358" y="870331"/>
                </a:lnTo>
                <a:lnTo>
                  <a:pt x="472427" y="821283"/>
                </a:lnTo>
                <a:lnTo>
                  <a:pt x="431977" y="812317"/>
                </a:lnTo>
                <a:lnTo>
                  <a:pt x="429221" y="812139"/>
                </a:lnTo>
                <a:lnTo>
                  <a:pt x="428459" y="811517"/>
                </a:lnTo>
                <a:lnTo>
                  <a:pt x="349885" y="794118"/>
                </a:lnTo>
                <a:lnTo>
                  <a:pt x="348762" y="792391"/>
                </a:lnTo>
                <a:lnTo>
                  <a:pt x="348950" y="792391"/>
                </a:lnTo>
                <a:lnTo>
                  <a:pt x="346405" y="791806"/>
                </a:lnTo>
                <a:lnTo>
                  <a:pt x="219900" y="594207"/>
                </a:lnTo>
                <a:lnTo>
                  <a:pt x="237236" y="515950"/>
                </a:lnTo>
                <a:lnTo>
                  <a:pt x="236969" y="514972"/>
                </a:lnTo>
                <a:lnTo>
                  <a:pt x="237998" y="512330"/>
                </a:lnTo>
                <a:lnTo>
                  <a:pt x="255701" y="432511"/>
                </a:lnTo>
                <a:lnTo>
                  <a:pt x="249999" y="378599"/>
                </a:lnTo>
                <a:lnTo>
                  <a:pt x="327583" y="329412"/>
                </a:lnTo>
                <a:lnTo>
                  <a:pt x="328574" y="327583"/>
                </a:lnTo>
                <a:lnTo>
                  <a:pt x="341820" y="320357"/>
                </a:lnTo>
                <a:lnTo>
                  <a:pt x="515950" y="209905"/>
                </a:lnTo>
                <a:lnTo>
                  <a:pt x="924465" y="209905"/>
                </a:lnTo>
                <a:lnTo>
                  <a:pt x="861682" y="101587"/>
                </a:lnTo>
                <a:lnTo>
                  <a:pt x="479882" y="0"/>
                </a:lnTo>
                <a:close/>
              </a:path>
              <a:path w="1070609" h="1078229">
                <a:moveTo>
                  <a:pt x="924465" y="209905"/>
                </a:moveTo>
                <a:lnTo>
                  <a:pt x="515950" y="209905"/>
                </a:lnTo>
                <a:lnTo>
                  <a:pt x="562686" y="237820"/>
                </a:lnTo>
                <a:lnTo>
                  <a:pt x="642912" y="255562"/>
                </a:lnTo>
                <a:lnTo>
                  <a:pt x="645629" y="255739"/>
                </a:lnTo>
                <a:lnTo>
                  <a:pt x="646341" y="256324"/>
                </a:lnTo>
                <a:lnTo>
                  <a:pt x="725004" y="273761"/>
                </a:lnTo>
                <a:lnTo>
                  <a:pt x="726173" y="275590"/>
                </a:lnTo>
                <a:lnTo>
                  <a:pt x="728446" y="276072"/>
                </a:lnTo>
                <a:lnTo>
                  <a:pt x="855002" y="473671"/>
                </a:lnTo>
                <a:lnTo>
                  <a:pt x="837653" y="552018"/>
                </a:lnTo>
                <a:lnTo>
                  <a:pt x="837869" y="552919"/>
                </a:lnTo>
                <a:lnTo>
                  <a:pt x="836891" y="555409"/>
                </a:lnTo>
                <a:lnTo>
                  <a:pt x="827747" y="596620"/>
                </a:lnTo>
                <a:lnTo>
                  <a:pt x="847991" y="674611"/>
                </a:lnTo>
                <a:lnTo>
                  <a:pt x="672299" y="786053"/>
                </a:lnTo>
                <a:lnTo>
                  <a:pt x="671929" y="786409"/>
                </a:lnTo>
                <a:lnTo>
                  <a:pt x="671766" y="786409"/>
                </a:lnTo>
                <a:lnTo>
                  <a:pt x="535800" y="872655"/>
                </a:lnTo>
                <a:lnTo>
                  <a:pt x="945779" y="872655"/>
                </a:lnTo>
                <a:lnTo>
                  <a:pt x="1001890" y="661593"/>
                </a:lnTo>
                <a:lnTo>
                  <a:pt x="1001890" y="661454"/>
                </a:lnTo>
                <a:lnTo>
                  <a:pt x="1036624" y="530758"/>
                </a:lnTo>
                <a:lnTo>
                  <a:pt x="1041984" y="510730"/>
                </a:lnTo>
                <a:lnTo>
                  <a:pt x="1070381" y="403885"/>
                </a:lnTo>
                <a:lnTo>
                  <a:pt x="1001801" y="343281"/>
                </a:lnTo>
                <a:lnTo>
                  <a:pt x="982980" y="310819"/>
                </a:lnTo>
                <a:lnTo>
                  <a:pt x="973353" y="271348"/>
                </a:lnTo>
                <a:lnTo>
                  <a:pt x="939596" y="235991"/>
                </a:lnTo>
                <a:lnTo>
                  <a:pt x="931964" y="222783"/>
                </a:lnTo>
                <a:lnTo>
                  <a:pt x="930808" y="219798"/>
                </a:lnTo>
                <a:lnTo>
                  <a:pt x="929868" y="219227"/>
                </a:lnTo>
                <a:lnTo>
                  <a:pt x="924465" y="209905"/>
                </a:lnTo>
                <a:close/>
              </a:path>
              <a:path w="1070609" h="1078229">
                <a:moveTo>
                  <a:pt x="532714" y="870115"/>
                </a:moveTo>
                <a:lnTo>
                  <a:pt x="532358" y="870331"/>
                </a:lnTo>
                <a:lnTo>
                  <a:pt x="532976" y="870331"/>
                </a:lnTo>
                <a:lnTo>
                  <a:pt x="532714" y="870115"/>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8B6A66BF-9394-FD1C-A6A2-991D19363008}"/>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11</a:t>
            </a:fld>
            <a:endParaRPr spc="-25">
              <a:solidFill>
                <a:schemeClr val="bg1"/>
              </a:solidFill>
            </a:endParaRPr>
          </a:p>
        </p:txBody>
      </p:sp>
      <p:sp>
        <p:nvSpPr>
          <p:cNvPr id="8" name="TextBox 5">
            <a:extLst>
              <a:ext uri="{FF2B5EF4-FFF2-40B4-BE49-F238E27FC236}">
                <a16:creationId xmlns:a16="http://schemas.microsoft.com/office/drawing/2014/main" id="{15C5F2F2-5AC4-13D6-D74C-A77FD6638344}"/>
              </a:ext>
            </a:extLst>
          </p:cNvPr>
          <p:cNvSpPr txBox="1"/>
          <p:nvPr/>
        </p:nvSpPr>
        <p:spPr>
          <a:xfrm>
            <a:off x="3102840" y="1353504"/>
            <a:ext cx="358551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Community Engagement:</a:t>
            </a:r>
          </a:p>
          <a:p>
            <a:r>
              <a:rPr lang="en-GB" dirty="0">
                <a:solidFill>
                  <a:schemeClr val="bg1"/>
                </a:solidFill>
              </a:rPr>
              <a:t>  National Events </a:t>
            </a:r>
          </a:p>
          <a:p>
            <a:r>
              <a:rPr lang="en-GB" dirty="0">
                <a:solidFill>
                  <a:schemeClr val="bg1"/>
                </a:solidFill>
              </a:rPr>
              <a:t>  Workshops  </a:t>
            </a:r>
          </a:p>
          <a:p>
            <a:r>
              <a:rPr lang="en-GB" dirty="0">
                <a:solidFill>
                  <a:schemeClr val="bg1"/>
                </a:solidFill>
              </a:rPr>
              <a:t>  Flexible Funding</a:t>
            </a:r>
          </a:p>
        </p:txBody>
      </p:sp>
      <p:sp>
        <p:nvSpPr>
          <p:cNvPr id="9" name="TextBox 6">
            <a:extLst>
              <a:ext uri="{FF2B5EF4-FFF2-40B4-BE49-F238E27FC236}">
                <a16:creationId xmlns:a16="http://schemas.microsoft.com/office/drawing/2014/main" id="{9A40B15F-4488-D21F-CAD4-4604E16B3ACA}"/>
              </a:ext>
            </a:extLst>
          </p:cNvPr>
          <p:cNvSpPr txBox="1"/>
          <p:nvPr/>
        </p:nvSpPr>
        <p:spPr>
          <a:xfrm>
            <a:off x="2443721" y="4569544"/>
            <a:ext cx="244097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Evidence for Roadmap</a:t>
            </a:r>
          </a:p>
          <a:p>
            <a:r>
              <a:rPr lang="en-GB" dirty="0">
                <a:solidFill>
                  <a:schemeClr val="bg1"/>
                </a:solidFill>
              </a:rPr>
              <a:t>Community Building</a:t>
            </a:r>
          </a:p>
        </p:txBody>
      </p:sp>
      <p:sp>
        <p:nvSpPr>
          <p:cNvPr id="10" name="TextBox 7">
            <a:extLst>
              <a:ext uri="{FF2B5EF4-FFF2-40B4-BE49-F238E27FC236}">
                <a16:creationId xmlns:a16="http://schemas.microsoft.com/office/drawing/2014/main" id="{02ABE351-9061-355E-2381-0D795D1DD1F9}"/>
              </a:ext>
            </a:extLst>
          </p:cNvPr>
          <p:cNvSpPr txBox="1"/>
          <p:nvPr/>
        </p:nvSpPr>
        <p:spPr>
          <a:xfrm>
            <a:off x="6175960" y="3559995"/>
            <a:ext cx="20100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Roadmap Development</a:t>
            </a:r>
          </a:p>
        </p:txBody>
      </p:sp>
      <p:sp>
        <p:nvSpPr>
          <p:cNvPr id="11" name="TextBox 8">
            <a:extLst>
              <a:ext uri="{FF2B5EF4-FFF2-40B4-BE49-F238E27FC236}">
                <a16:creationId xmlns:a16="http://schemas.microsoft.com/office/drawing/2014/main" id="{1A1B8545-10C9-7079-94AC-85819BC3F190}"/>
              </a:ext>
            </a:extLst>
          </p:cNvPr>
          <p:cNvSpPr txBox="1"/>
          <p:nvPr/>
        </p:nvSpPr>
        <p:spPr>
          <a:xfrm>
            <a:off x="9123504" y="2553833"/>
            <a:ext cx="311383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Community Consultation</a:t>
            </a:r>
          </a:p>
          <a:p>
            <a:endParaRPr lang="en-GB" dirty="0"/>
          </a:p>
        </p:txBody>
      </p:sp>
      <p:sp>
        <p:nvSpPr>
          <p:cNvPr id="12" name="TextBox 9">
            <a:extLst>
              <a:ext uri="{FF2B5EF4-FFF2-40B4-BE49-F238E27FC236}">
                <a16:creationId xmlns:a16="http://schemas.microsoft.com/office/drawing/2014/main" id="{AC99B7F7-62E5-CE1C-39AF-A7FD3868AB38}"/>
              </a:ext>
            </a:extLst>
          </p:cNvPr>
          <p:cNvSpPr txBox="1"/>
          <p:nvPr/>
        </p:nvSpPr>
        <p:spPr>
          <a:xfrm>
            <a:off x="9769392" y="4923030"/>
            <a:ext cx="231071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Roadmap</a:t>
            </a:r>
          </a:p>
        </p:txBody>
      </p:sp>
      <p:sp>
        <p:nvSpPr>
          <p:cNvPr id="13" name="Arrow: Down 12">
            <a:extLst>
              <a:ext uri="{FF2B5EF4-FFF2-40B4-BE49-F238E27FC236}">
                <a16:creationId xmlns:a16="http://schemas.microsoft.com/office/drawing/2014/main" id="{84868670-4B53-A442-A69F-8D77CEBB02E2}"/>
              </a:ext>
            </a:extLst>
          </p:cNvPr>
          <p:cNvSpPr/>
          <p:nvPr/>
        </p:nvSpPr>
        <p:spPr>
          <a:xfrm>
            <a:off x="2824276" y="2954888"/>
            <a:ext cx="741406" cy="10873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Down 13">
            <a:extLst>
              <a:ext uri="{FF2B5EF4-FFF2-40B4-BE49-F238E27FC236}">
                <a16:creationId xmlns:a16="http://schemas.microsoft.com/office/drawing/2014/main" id="{709EA523-9C23-A797-353D-5779358F91E1}"/>
              </a:ext>
            </a:extLst>
          </p:cNvPr>
          <p:cNvSpPr/>
          <p:nvPr/>
        </p:nvSpPr>
        <p:spPr>
          <a:xfrm rot="13985423">
            <a:off x="5182255" y="4091176"/>
            <a:ext cx="741406" cy="10873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Arrow: Down 14">
            <a:extLst>
              <a:ext uri="{FF2B5EF4-FFF2-40B4-BE49-F238E27FC236}">
                <a16:creationId xmlns:a16="http://schemas.microsoft.com/office/drawing/2014/main" id="{5355029E-7D17-36E9-0C11-1FAD6AE9BD7B}"/>
              </a:ext>
            </a:extLst>
          </p:cNvPr>
          <p:cNvSpPr/>
          <p:nvPr/>
        </p:nvSpPr>
        <p:spPr>
          <a:xfrm rot="7837959">
            <a:off x="5663639" y="2084684"/>
            <a:ext cx="741406" cy="10873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Down 15">
            <a:extLst>
              <a:ext uri="{FF2B5EF4-FFF2-40B4-BE49-F238E27FC236}">
                <a16:creationId xmlns:a16="http://schemas.microsoft.com/office/drawing/2014/main" id="{017DB1BF-BE31-D55B-6416-69ADF5BD056C}"/>
              </a:ext>
            </a:extLst>
          </p:cNvPr>
          <p:cNvSpPr/>
          <p:nvPr/>
        </p:nvSpPr>
        <p:spPr>
          <a:xfrm rot="14580615">
            <a:off x="8095529" y="2785098"/>
            <a:ext cx="741406" cy="10873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Down 16">
            <a:extLst>
              <a:ext uri="{FF2B5EF4-FFF2-40B4-BE49-F238E27FC236}">
                <a16:creationId xmlns:a16="http://schemas.microsoft.com/office/drawing/2014/main" id="{7FFE13B5-1FE0-CB1E-592E-2D6C6E04A0EC}"/>
              </a:ext>
            </a:extLst>
          </p:cNvPr>
          <p:cNvSpPr/>
          <p:nvPr/>
        </p:nvSpPr>
        <p:spPr>
          <a:xfrm>
            <a:off x="9939013" y="3517900"/>
            <a:ext cx="741406" cy="10873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404685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35DF4-B798-AD17-5832-DE4768BE0AD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118C23CA-27A2-5453-1EB7-227EBA9D71C1}"/>
              </a:ext>
            </a:extLst>
          </p:cNvPr>
          <p:cNvGrpSpPr/>
          <p:nvPr/>
        </p:nvGrpSpPr>
        <p:grpSpPr>
          <a:xfrm>
            <a:off x="6302953" y="1"/>
            <a:ext cx="6316998" cy="7035800"/>
            <a:chOff x="6302953" y="1"/>
            <a:chExt cx="6316998" cy="7035800"/>
          </a:xfrm>
        </p:grpSpPr>
        <p:pic>
          <p:nvPicPr>
            <p:cNvPr id="3" name="object 3">
              <a:extLst>
                <a:ext uri="{FF2B5EF4-FFF2-40B4-BE49-F238E27FC236}">
                  <a16:creationId xmlns:a16="http://schemas.microsoft.com/office/drawing/2014/main" id="{C75ED827-5E71-EDE7-935E-3DB65CE2C7AF}"/>
                </a:ext>
              </a:extLst>
            </p:cNvPr>
            <p:cNvPicPr/>
            <p:nvPr/>
          </p:nvPicPr>
          <p:blipFill>
            <a:blip r:embed="rId2" cstate="print">
              <a:extLst>
                <a:ext uri="{28A0092B-C50C-407E-A947-70E740481C1C}">
                  <a14:useLocalDpi xmlns:a14="http://schemas.microsoft.com/office/drawing/2010/main" val="0"/>
                </a:ext>
              </a:extLst>
            </a:blip>
            <a:srcRect/>
            <a:stretch/>
          </p:blipFill>
          <p:spPr>
            <a:xfrm>
              <a:off x="6302953" y="1"/>
              <a:ext cx="6316998" cy="7035800"/>
            </a:xfrm>
            <a:prstGeom prst="rect">
              <a:avLst/>
            </a:prstGeom>
          </p:spPr>
        </p:pic>
        <p:sp>
          <p:nvSpPr>
            <p:cNvPr id="4" name="object 4">
              <a:extLst>
                <a:ext uri="{FF2B5EF4-FFF2-40B4-BE49-F238E27FC236}">
                  <a16:creationId xmlns:a16="http://schemas.microsoft.com/office/drawing/2014/main" id="{BF21FCE0-F300-A167-AF30-D7F9905FD688}"/>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FFFFFF"/>
            </a:solidFill>
          </p:spPr>
          <p:txBody>
            <a:bodyPr wrap="square" lIns="0" tIns="0" rIns="0" bIns="0" rtlCol="0"/>
            <a:lstStyle/>
            <a:p>
              <a:endParaRPr/>
            </a:p>
          </p:txBody>
        </p:sp>
      </p:grpSp>
      <p:sp>
        <p:nvSpPr>
          <p:cNvPr id="5" name="object 5">
            <a:extLst>
              <a:ext uri="{FF2B5EF4-FFF2-40B4-BE49-F238E27FC236}">
                <a16:creationId xmlns:a16="http://schemas.microsoft.com/office/drawing/2014/main" id="{B1D90B63-D377-58B0-C6C4-26AA028F155D}"/>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GB" dirty="0"/>
              <a:t>Flexible Funding</a:t>
            </a:r>
            <a:endParaRPr dirty="0"/>
          </a:p>
        </p:txBody>
      </p:sp>
      <p:sp>
        <p:nvSpPr>
          <p:cNvPr id="7" name="object 7">
            <a:extLst>
              <a:ext uri="{FF2B5EF4-FFF2-40B4-BE49-F238E27FC236}">
                <a16:creationId xmlns:a16="http://schemas.microsoft.com/office/drawing/2014/main" id="{2652C2B3-13C7-77E0-0EA3-DEE71A19AFEC}"/>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12</a:t>
            </a:fld>
            <a:endParaRPr spc="-25">
              <a:solidFill>
                <a:schemeClr val="bg1"/>
              </a:solidFill>
            </a:endParaRPr>
          </a:p>
        </p:txBody>
      </p:sp>
      <p:sp>
        <p:nvSpPr>
          <p:cNvPr id="6" name="object 6">
            <a:extLst>
              <a:ext uri="{FF2B5EF4-FFF2-40B4-BE49-F238E27FC236}">
                <a16:creationId xmlns:a16="http://schemas.microsoft.com/office/drawing/2014/main" id="{9DD5A387-56E7-049A-97F2-743C977C92CC}"/>
              </a:ext>
            </a:extLst>
          </p:cNvPr>
          <p:cNvSpPr txBox="1"/>
          <p:nvPr/>
        </p:nvSpPr>
        <p:spPr>
          <a:xfrm>
            <a:off x="622300" y="1828672"/>
            <a:ext cx="5168900" cy="448841"/>
          </a:xfrm>
          <a:prstGeom prst="rect">
            <a:avLst/>
          </a:prstGeom>
        </p:spPr>
        <p:txBody>
          <a:bodyPr vert="horz" wrap="square" lIns="0" tIns="12700" rIns="0" bIns="0" rtlCol="0">
            <a:spAutoFit/>
          </a:bodyPr>
          <a:lstStyle/>
          <a:p>
            <a:pPr marL="12700" marR="160655">
              <a:lnSpc>
                <a:spcPts val="3400"/>
              </a:lnSpc>
              <a:spcBef>
                <a:spcPts val="100"/>
              </a:spcBef>
            </a:pPr>
            <a:r>
              <a:rPr lang="en-GB" sz="3000" b="1" dirty="0">
                <a:solidFill>
                  <a:srgbClr val="0084FF"/>
                </a:solidFill>
                <a:latin typeface="Arial" panose="020B0604020202020204" pitchFamily="34" charset="0"/>
                <a:cs typeface="Arial" panose="020B0604020202020204" pitchFamily="34" charset="0"/>
              </a:rPr>
              <a:t>13 projects funded</a:t>
            </a:r>
          </a:p>
        </p:txBody>
      </p:sp>
      <p:sp>
        <p:nvSpPr>
          <p:cNvPr id="9" name="TextBox 8">
            <a:extLst>
              <a:ext uri="{FF2B5EF4-FFF2-40B4-BE49-F238E27FC236}">
                <a16:creationId xmlns:a16="http://schemas.microsoft.com/office/drawing/2014/main" id="{EE8F70B7-82C7-CA26-15FE-EC2BC401AFE0}"/>
              </a:ext>
            </a:extLst>
          </p:cNvPr>
          <p:cNvSpPr txBox="1"/>
          <p:nvPr/>
        </p:nvSpPr>
        <p:spPr>
          <a:xfrm>
            <a:off x="535767" y="3348970"/>
            <a:ext cx="4583017" cy="2862322"/>
          </a:xfrm>
          <a:prstGeom prst="rect">
            <a:avLst/>
          </a:prstGeom>
          <a:noFill/>
        </p:spPr>
        <p:txBody>
          <a:bodyPr wrap="square" rtlCol="0">
            <a:spAutoFit/>
          </a:bodyPr>
          <a:lstStyle/>
          <a:p>
            <a:r>
              <a:rPr lang="en-GB" dirty="0"/>
              <a:t>Call for second round of funding now open</a:t>
            </a:r>
          </a:p>
          <a:p>
            <a:endParaRPr lang="en-GB" dirty="0"/>
          </a:p>
          <a:p>
            <a:r>
              <a:rPr lang="en-GB" dirty="0"/>
              <a:t>Deadline: 5</a:t>
            </a:r>
            <a:r>
              <a:rPr lang="en-GB" baseline="30000" dirty="0"/>
              <a:t>th</a:t>
            </a:r>
            <a:r>
              <a:rPr lang="en-GB" dirty="0"/>
              <a:t> October</a:t>
            </a:r>
          </a:p>
          <a:p>
            <a:endParaRPr lang="en-GB" dirty="0"/>
          </a:p>
          <a:p>
            <a:r>
              <a:rPr lang="en-GB" dirty="0"/>
              <a:t>Projects to complete by July 2026 with value of up to £120k</a:t>
            </a:r>
          </a:p>
          <a:p>
            <a:endParaRPr lang="en-GB" dirty="0"/>
          </a:p>
          <a:p>
            <a:r>
              <a:rPr lang="en-GB" dirty="0"/>
              <a:t>Prioritising areas not well covered by existing projects</a:t>
            </a:r>
          </a:p>
          <a:p>
            <a:endParaRPr lang="en-GB" dirty="0"/>
          </a:p>
        </p:txBody>
      </p:sp>
    </p:spTree>
    <p:extLst>
      <p:ext uri="{BB962C8B-B14F-4D97-AF65-F5344CB8AC3E}">
        <p14:creationId xmlns:p14="http://schemas.microsoft.com/office/powerpoint/2010/main" val="341923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6D160-3D14-98C4-4E0F-E27884E2BC1F}"/>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46A4F823-2E26-FE05-2235-5B68CC107D52}"/>
              </a:ext>
            </a:extLst>
          </p:cNvPr>
          <p:cNvGrpSpPr/>
          <p:nvPr/>
        </p:nvGrpSpPr>
        <p:grpSpPr>
          <a:xfrm>
            <a:off x="6302953" y="1"/>
            <a:ext cx="6316998" cy="7035800"/>
            <a:chOff x="6302953" y="1"/>
            <a:chExt cx="6316998" cy="7035800"/>
          </a:xfrm>
        </p:grpSpPr>
        <p:pic>
          <p:nvPicPr>
            <p:cNvPr id="3" name="object 3">
              <a:extLst>
                <a:ext uri="{FF2B5EF4-FFF2-40B4-BE49-F238E27FC236}">
                  <a16:creationId xmlns:a16="http://schemas.microsoft.com/office/drawing/2014/main" id="{B72E3E88-269E-40DF-D2CD-065988E1E9EA}"/>
                </a:ext>
              </a:extLst>
            </p:cNvPr>
            <p:cNvPicPr/>
            <p:nvPr/>
          </p:nvPicPr>
          <p:blipFill>
            <a:blip r:embed="rId2" cstate="print">
              <a:extLst>
                <a:ext uri="{28A0092B-C50C-407E-A947-70E740481C1C}">
                  <a14:useLocalDpi xmlns:a14="http://schemas.microsoft.com/office/drawing/2010/main" val="0"/>
                </a:ext>
              </a:extLst>
            </a:blip>
            <a:srcRect/>
            <a:stretch/>
          </p:blipFill>
          <p:spPr>
            <a:xfrm>
              <a:off x="6302953" y="1"/>
              <a:ext cx="6316998" cy="7035800"/>
            </a:xfrm>
            <a:prstGeom prst="rect">
              <a:avLst/>
            </a:prstGeom>
          </p:spPr>
        </p:pic>
        <p:sp>
          <p:nvSpPr>
            <p:cNvPr id="4" name="object 4">
              <a:extLst>
                <a:ext uri="{FF2B5EF4-FFF2-40B4-BE49-F238E27FC236}">
                  <a16:creationId xmlns:a16="http://schemas.microsoft.com/office/drawing/2014/main" id="{6C868557-A8B0-F7C3-588B-66B30F5029C3}"/>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FFFFFF"/>
            </a:solidFill>
          </p:spPr>
          <p:txBody>
            <a:bodyPr wrap="square" lIns="0" tIns="0" rIns="0" bIns="0" rtlCol="0"/>
            <a:lstStyle/>
            <a:p>
              <a:endParaRPr/>
            </a:p>
          </p:txBody>
        </p:sp>
      </p:grpSp>
      <p:sp>
        <p:nvSpPr>
          <p:cNvPr id="5" name="object 5">
            <a:extLst>
              <a:ext uri="{FF2B5EF4-FFF2-40B4-BE49-F238E27FC236}">
                <a16:creationId xmlns:a16="http://schemas.microsoft.com/office/drawing/2014/main" id="{00DEAC8A-8229-EFA8-FC57-D12CE87DAEF3}"/>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GB" dirty="0"/>
              <a:t>Flexible Funding</a:t>
            </a:r>
            <a:endParaRPr dirty="0"/>
          </a:p>
        </p:txBody>
      </p:sp>
      <p:sp>
        <p:nvSpPr>
          <p:cNvPr id="7" name="object 7">
            <a:extLst>
              <a:ext uri="{FF2B5EF4-FFF2-40B4-BE49-F238E27FC236}">
                <a16:creationId xmlns:a16="http://schemas.microsoft.com/office/drawing/2014/main" id="{7D36C6DD-3B28-A735-8EA6-2753140DF4F1}"/>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13</a:t>
            </a:fld>
            <a:endParaRPr spc="-25">
              <a:solidFill>
                <a:schemeClr val="bg1"/>
              </a:solidFill>
            </a:endParaRPr>
          </a:p>
        </p:txBody>
      </p:sp>
      <p:sp>
        <p:nvSpPr>
          <p:cNvPr id="6" name="object 6">
            <a:extLst>
              <a:ext uri="{FF2B5EF4-FFF2-40B4-BE49-F238E27FC236}">
                <a16:creationId xmlns:a16="http://schemas.microsoft.com/office/drawing/2014/main" id="{98455F87-9318-EAD0-B80F-F495BA739913}"/>
              </a:ext>
            </a:extLst>
          </p:cNvPr>
          <p:cNvSpPr txBox="1"/>
          <p:nvPr/>
        </p:nvSpPr>
        <p:spPr>
          <a:xfrm>
            <a:off x="622300" y="1828672"/>
            <a:ext cx="5337436" cy="448841"/>
          </a:xfrm>
          <a:prstGeom prst="rect">
            <a:avLst/>
          </a:prstGeom>
        </p:spPr>
        <p:txBody>
          <a:bodyPr vert="horz" wrap="square" lIns="0" tIns="12700" rIns="0" bIns="0" rtlCol="0">
            <a:spAutoFit/>
          </a:bodyPr>
          <a:lstStyle/>
          <a:p>
            <a:pPr marL="12700" marR="160655">
              <a:lnSpc>
                <a:spcPts val="3400"/>
              </a:lnSpc>
              <a:spcBef>
                <a:spcPts val="100"/>
              </a:spcBef>
            </a:pPr>
            <a:r>
              <a:rPr lang="en-GB" sz="3000" b="1" dirty="0">
                <a:solidFill>
                  <a:srgbClr val="0084FF"/>
                </a:solidFill>
                <a:latin typeface="Arial" panose="020B0604020202020204" pitchFamily="34" charset="0"/>
                <a:cs typeface="Arial" panose="020B0604020202020204" pitchFamily="34" charset="0"/>
              </a:rPr>
              <a:t>Second flexible funding call</a:t>
            </a:r>
          </a:p>
        </p:txBody>
      </p:sp>
      <p:sp>
        <p:nvSpPr>
          <p:cNvPr id="9" name="TextBox 8">
            <a:extLst>
              <a:ext uri="{FF2B5EF4-FFF2-40B4-BE49-F238E27FC236}">
                <a16:creationId xmlns:a16="http://schemas.microsoft.com/office/drawing/2014/main" id="{EC2214CA-60FC-D04F-4618-8DB5B9ECB6EC}"/>
              </a:ext>
            </a:extLst>
          </p:cNvPr>
          <p:cNvSpPr txBox="1"/>
          <p:nvPr/>
        </p:nvSpPr>
        <p:spPr>
          <a:xfrm>
            <a:off x="535767" y="2918664"/>
            <a:ext cx="5148937" cy="3416320"/>
          </a:xfrm>
          <a:prstGeom prst="rect">
            <a:avLst/>
          </a:prstGeom>
          <a:noFill/>
        </p:spPr>
        <p:txBody>
          <a:bodyPr wrap="square" rtlCol="0">
            <a:spAutoFit/>
          </a:bodyPr>
          <a:lstStyle/>
          <a:p>
            <a:pPr marL="0" indent="0">
              <a:buNone/>
            </a:pPr>
            <a:r>
              <a:rPr lang="en-GB" dirty="0"/>
              <a:t>Proposals must:</a:t>
            </a:r>
          </a:p>
          <a:p>
            <a:pPr marL="457200" lvl="1" indent="0">
              <a:buNone/>
            </a:pPr>
            <a:r>
              <a:rPr lang="en-GB" dirty="0"/>
              <a:t>Demonstrate clear alignments with the pillars</a:t>
            </a:r>
          </a:p>
          <a:p>
            <a:pPr marL="457200" lvl="1" indent="0">
              <a:buNone/>
            </a:pPr>
            <a:r>
              <a:rPr lang="en-GB" dirty="0"/>
              <a:t>Demonstrate clear and achievable objectives aligned with the goals of the Network Plus</a:t>
            </a:r>
          </a:p>
          <a:p>
            <a:pPr marL="457200" lvl="1" indent="0">
              <a:buNone/>
            </a:pPr>
            <a:r>
              <a:rPr lang="en-GB" dirty="0"/>
              <a:t>Clearly justify all costs and how they support delivery</a:t>
            </a:r>
          </a:p>
          <a:p>
            <a:pPr marL="457200" lvl="1" indent="0">
              <a:buNone/>
            </a:pPr>
            <a:r>
              <a:rPr lang="en-GB" dirty="0"/>
              <a:t>Demonstrate an appropriate level of cross-disciplinary engagement for the activity being proposed</a:t>
            </a:r>
          </a:p>
          <a:p>
            <a:endParaRPr lang="en-GB" dirty="0"/>
          </a:p>
        </p:txBody>
      </p:sp>
    </p:spTree>
    <p:extLst>
      <p:ext uri="{BB962C8B-B14F-4D97-AF65-F5344CB8AC3E}">
        <p14:creationId xmlns:p14="http://schemas.microsoft.com/office/powerpoint/2010/main" val="159602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EAB8-6EE4-2F3E-D33B-781C67463E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A914356-478F-076E-C944-1BC6F7FEF505}"/>
              </a:ext>
            </a:extLst>
          </p:cNvPr>
          <p:cNvSpPr/>
          <p:nvPr/>
        </p:nvSpPr>
        <p:spPr>
          <a:xfrm>
            <a:off x="1859761" y="2363840"/>
            <a:ext cx="1497965" cy="1508125"/>
          </a:xfrm>
          <a:custGeom>
            <a:avLst/>
            <a:gdLst/>
            <a:ahLst/>
            <a:cxnLst/>
            <a:rect l="l" t="t" r="r" b="b"/>
            <a:pathLst>
              <a:path w="1497964" h="1508125">
                <a:moveTo>
                  <a:pt x="671398" y="0"/>
                </a:moveTo>
                <a:lnTo>
                  <a:pt x="507060" y="95275"/>
                </a:lnTo>
                <a:lnTo>
                  <a:pt x="505320" y="95402"/>
                </a:lnTo>
                <a:lnTo>
                  <a:pt x="501637" y="98463"/>
                </a:lnTo>
                <a:lnTo>
                  <a:pt x="483476" y="108940"/>
                </a:lnTo>
                <a:lnTo>
                  <a:pt x="417842" y="128473"/>
                </a:lnTo>
                <a:lnTo>
                  <a:pt x="396874" y="150558"/>
                </a:lnTo>
                <a:lnTo>
                  <a:pt x="224370" y="160286"/>
                </a:lnTo>
                <a:lnTo>
                  <a:pt x="145186" y="458330"/>
                </a:lnTo>
                <a:lnTo>
                  <a:pt x="130213" y="475615"/>
                </a:lnTo>
                <a:lnTo>
                  <a:pt x="118046" y="560412"/>
                </a:lnTo>
                <a:lnTo>
                  <a:pt x="0" y="1004506"/>
                </a:lnTo>
                <a:lnTo>
                  <a:pt x="144881" y="1098664"/>
                </a:lnTo>
                <a:lnTo>
                  <a:pt x="152120" y="1128293"/>
                </a:lnTo>
                <a:lnTo>
                  <a:pt x="199351" y="1177836"/>
                </a:lnTo>
                <a:lnTo>
                  <a:pt x="209956" y="1196124"/>
                </a:lnTo>
                <a:lnTo>
                  <a:pt x="211632" y="1200480"/>
                </a:lnTo>
                <a:lnTo>
                  <a:pt x="213017" y="1201356"/>
                </a:lnTo>
                <a:lnTo>
                  <a:pt x="308406" y="1365885"/>
                </a:lnTo>
                <a:lnTo>
                  <a:pt x="842543" y="1508010"/>
                </a:lnTo>
                <a:lnTo>
                  <a:pt x="1006944" y="1412684"/>
                </a:lnTo>
                <a:lnTo>
                  <a:pt x="1008633" y="1412557"/>
                </a:lnTo>
                <a:lnTo>
                  <a:pt x="1012126" y="1409687"/>
                </a:lnTo>
                <a:lnTo>
                  <a:pt x="1030465" y="1399082"/>
                </a:lnTo>
                <a:lnTo>
                  <a:pt x="1096111" y="1379550"/>
                </a:lnTo>
                <a:lnTo>
                  <a:pt x="1135227" y="1338313"/>
                </a:lnTo>
                <a:lnTo>
                  <a:pt x="1180579" y="1312037"/>
                </a:lnTo>
                <a:lnTo>
                  <a:pt x="1305928" y="1286154"/>
                </a:lnTo>
                <a:lnTo>
                  <a:pt x="1497596" y="565086"/>
                </a:lnTo>
                <a:lnTo>
                  <a:pt x="1401635" y="480301"/>
                </a:lnTo>
                <a:lnTo>
                  <a:pt x="1375308" y="434873"/>
                </a:lnTo>
                <a:lnTo>
                  <a:pt x="1361833" y="379653"/>
                </a:lnTo>
                <a:lnTo>
                  <a:pt x="1314602" y="330187"/>
                </a:lnTo>
                <a:lnTo>
                  <a:pt x="1303934" y="311708"/>
                </a:lnTo>
                <a:lnTo>
                  <a:pt x="1302308" y="307530"/>
                </a:lnTo>
                <a:lnTo>
                  <a:pt x="1301000" y="306717"/>
                </a:lnTo>
                <a:lnTo>
                  <a:pt x="1205598" y="142138"/>
                </a:lnTo>
                <a:lnTo>
                  <a:pt x="671398" y="0"/>
                </a:lnTo>
                <a:close/>
              </a:path>
            </a:pathLst>
          </a:custGeom>
          <a:solidFill>
            <a:srgbClr val="59C2C4"/>
          </a:solidFill>
        </p:spPr>
        <p:txBody>
          <a:bodyPr wrap="square" lIns="0" tIns="0" rIns="0" bIns="0" rtlCol="0"/>
          <a:lstStyle/>
          <a:p>
            <a:endParaRPr/>
          </a:p>
        </p:txBody>
      </p:sp>
      <p:sp>
        <p:nvSpPr>
          <p:cNvPr id="3" name="object 3">
            <a:extLst>
              <a:ext uri="{FF2B5EF4-FFF2-40B4-BE49-F238E27FC236}">
                <a16:creationId xmlns:a16="http://schemas.microsoft.com/office/drawing/2014/main" id="{C91AAABB-5FAE-E8E6-B973-AD0E720DABBC}"/>
              </a:ext>
            </a:extLst>
          </p:cNvPr>
          <p:cNvSpPr/>
          <p:nvPr/>
        </p:nvSpPr>
        <p:spPr>
          <a:xfrm>
            <a:off x="5423399" y="2363840"/>
            <a:ext cx="1497965" cy="1508125"/>
          </a:xfrm>
          <a:custGeom>
            <a:avLst/>
            <a:gdLst/>
            <a:ahLst/>
            <a:cxnLst/>
            <a:rect l="l" t="t" r="r" b="b"/>
            <a:pathLst>
              <a:path w="1497965" h="1508125">
                <a:moveTo>
                  <a:pt x="671398" y="0"/>
                </a:moveTo>
                <a:lnTo>
                  <a:pt x="507060" y="95275"/>
                </a:lnTo>
                <a:lnTo>
                  <a:pt x="505320" y="95402"/>
                </a:lnTo>
                <a:lnTo>
                  <a:pt x="501637" y="98463"/>
                </a:lnTo>
                <a:lnTo>
                  <a:pt x="483476" y="108940"/>
                </a:lnTo>
                <a:lnTo>
                  <a:pt x="417842" y="128473"/>
                </a:lnTo>
                <a:lnTo>
                  <a:pt x="396874" y="150558"/>
                </a:lnTo>
                <a:lnTo>
                  <a:pt x="224370" y="160286"/>
                </a:lnTo>
                <a:lnTo>
                  <a:pt x="145186" y="458330"/>
                </a:lnTo>
                <a:lnTo>
                  <a:pt x="130213" y="475615"/>
                </a:lnTo>
                <a:lnTo>
                  <a:pt x="118046" y="560412"/>
                </a:lnTo>
                <a:lnTo>
                  <a:pt x="0" y="1004506"/>
                </a:lnTo>
                <a:lnTo>
                  <a:pt x="144881" y="1098664"/>
                </a:lnTo>
                <a:lnTo>
                  <a:pt x="152120" y="1128293"/>
                </a:lnTo>
                <a:lnTo>
                  <a:pt x="199351" y="1177836"/>
                </a:lnTo>
                <a:lnTo>
                  <a:pt x="209956" y="1196124"/>
                </a:lnTo>
                <a:lnTo>
                  <a:pt x="211632" y="1200480"/>
                </a:lnTo>
                <a:lnTo>
                  <a:pt x="213017" y="1201356"/>
                </a:lnTo>
                <a:lnTo>
                  <a:pt x="308406" y="1365885"/>
                </a:lnTo>
                <a:lnTo>
                  <a:pt x="842543" y="1508010"/>
                </a:lnTo>
                <a:lnTo>
                  <a:pt x="1006944" y="1412684"/>
                </a:lnTo>
                <a:lnTo>
                  <a:pt x="1008633" y="1412557"/>
                </a:lnTo>
                <a:lnTo>
                  <a:pt x="1012126" y="1409687"/>
                </a:lnTo>
                <a:lnTo>
                  <a:pt x="1030465" y="1399082"/>
                </a:lnTo>
                <a:lnTo>
                  <a:pt x="1096111" y="1379550"/>
                </a:lnTo>
                <a:lnTo>
                  <a:pt x="1135227" y="1338313"/>
                </a:lnTo>
                <a:lnTo>
                  <a:pt x="1180579" y="1312037"/>
                </a:lnTo>
                <a:lnTo>
                  <a:pt x="1305928" y="1286154"/>
                </a:lnTo>
                <a:lnTo>
                  <a:pt x="1497596" y="565086"/>
                </a:lnTo>
                <a:lnTo>
                  <a:pt x="1401635" y="480301"/>
                </a:lnTo>
                <a:lnTo>
                  <a:pt x="1375308" y="434873"/>
                </a:lnTo>
                <a:lnTo>
                  <a:pt x="1361833" y="379653"/>
                </a:lnTo>
                <a:lnTo>
                  <a:pt x="1314602" y="330187"/>
                </a:lnTo>
                <a:lnTo>
                  <a:pt x="1303934" y="311708"/>
                </a:lnTo>
                <a:lnTo>
                  <a:pt x="1302308" y="307530"/>
                </a:lnTo>
                <a:lnTo>
                  <a:pt x="1301000" y="306717"/>
                </a:lnTo>
                <a:lnTo>
                  <a:pt x="1205598" y="142138"/>
                </a:lnTo>
                <a:lnTo>
                  <a:pt x="671398" y="0"/>
                </a:lnTo>
                <a:close/>
              </a:path>
            </a:pathLst>
          </a:custGeom>
          <a:solidFill>
            <a:srgbClr val="B0AB54"/>
          </a:solidFill>
        </p:spPr>
        <p:txBody>
          <a:bodyPr wrap="square" lIns="0" tIns="0" rIns="0" bIns="0" rtlCol="0"/>
          <a:lstStyle/>
          <a:p>
            <a:endParaRPr/>
          </a:p>
        </p:txBody>
      </p:sp>
      <p:grpSp>
        <p:nvGrpSpPr>
          <p:cNvPr id="4" name="object 4">
            <a:extLst>
              <a:ext uri="{FF2B5EF4-FFF2-40B4-BE49-F238E27FC236}">
                <a16:creationId xmlns:a16="http://schemas.microsoft.com/office/drawing/2014/main" id="{006B0E48-7BD1-7D78-6C79-4B2DC31F6E44}"/>
              </a:ext>
            </a:extLst>
          </p:cNvPr>
          <p:cNvGrpSpPr/>
          <p:nvPr/>
        </p:nvGrpSpPr>
        <p:grpSpPr>
          <a:xfrm>
            <a:off x="8995257" y="2363840"/>
            <a:ext cx="1497965" cy="1508125"/>
            <a:chOff x="8995257" y="2363840"/>
            <a:chExt cx="1497965" cy="1508125"/>
          </a:xfrm>
        </p:grpSpPr>
        <p:sp>
          <p:nvSpPr>
            <p:cNvPr id="5" name="object 5">
              <a:extLst>
                <a:ext uri="{FF2B5EF4-FFF2-40B4-BE49-F238E27FC236}">
                  <a16:creationId xmlns:a16="http://schemas.microsoft.com/office/drawing/2014/main" id="{2BF412DA-D2B5-92F3-45C6-F85791AA6F56}"/>
                </a:ext>
              </a:extLst>
            </p:cNvPr>
            <p:cNvSpPr/>
            <p:nvPr/>
          </p:nvSpPr>
          <p:spPr>
            <a:xfrm>
              <a:off x="8995257" y="2363840"/>
              <a:ext cx="1497965" cy="1508125"/>
            </a:xfrm>
            <a:custGeom>
              <a:avLst/>
              <a:gdLst/>
              <a:ahLst/>
              <a:cxnLst/>
              <a:rect l="l" t="t" r="r" b="b"/>
              <a:pathLst>
                <a:path w="1497965" h="1508125">
                  <a:moveTo>
                    <a:pt x="671398" y="0"/>
                  </a:moveTo>
                  <a:lnTo>
                    <a:pt x="507060" y="95275"/>
                  </a:lnTo>
                  <a:lnTo>
                    <a:pt x="505320" y="95402"/>
                  </a:lnTo>
                  <a:lnTo>
                    <a:pt x="501637" y="98463"/>
                  </a:lnTo>
                  <a:lnTo>
                    <a:pt x="483476" y="108940"/>
                  </a:lnTo>
                  <a:lnTo>
                    <a:pt x="417842" y="128473"/>
                  </a:lnTo>
                  <a:lnTo>
                    <a:pt x="396875" y="150558"/>
                  </a:lnTo>
                  <a:lnTo>
                    <a:pt x="224370" y="160286"/>
                  </a:lnTo>
                  <a:lnTo>
                    <a:pt x="145186" y="458330"/>
                  </a:lnTo>
                  <a:lnTo>
                    <a:pt x="130213" y="475615"/>
                  </a:lnTo>
                  <a:lnTo>
                    <a:pt x="118046" y="560412"/>
                  </a:lnTo>
                  <a:lnTo>
                    <a:pt x="0" y="1004506"/>
                  </a:lnTo>
                  <a:lnTo>
                    <a:pt x="144881" y="1098664"/>
                  </a:lnTo>
                  <a:lnTo>
                    <a:pt x="152120" y="1128293"/>
                  </a:lnTo>
                  <a:lnTo>
                    <a:pt x="199351" y="1177836"/>
                  </a:lnTo>
                  <a:lnTo>
                    <a:pt x="209956" y="1196124"/>
                  </a:lnTo>
                  <a:lnTo>
                    <a:pt x="211632" y="1200480"/>
                  </a:lnTo>
                  <a:lnTo>
                    <a:pt x="213017" y="1201356"/>
                  </a:lnTo>
                  <a:lnTo>
                    <a:pt x="308406" y="1365885"/>
                  </a:lnTo>
                  <a:lnTo>
                    <a:pt x="842543" y="1508010"/>
                  </a:lnTo>
                  <a:lnTo>
                    <a:pt x="1006944" y="1412684"/>
                  </a:lnTo>
                  <a:lnTo>
                    <a:pt x="1008634" y="1412557"/>
                  </a:lnTo>
                  <a:lnTo>
                    <a:pt x="1012126" y="1409687"/>
                  </a:lnTo>
                  <a:lnTo>
                    <a:pt x="1030465" y="1399082"/>
                  </a:lnTo>
                  <a:lnTo>
                    <a:pt x="1096111" y="1379550"/>
                  </a:lnTo>
                  <a:lnTo>
                    <a:pt x="1135227" y="1338313"/>
                  </a:lnTo>
                  <a:lnTo>
                    <a:pt x="1180579" y="1312037"/>
                  </a:lnTo>
                  <a:lnTo>
                    <a:pt x="1305928" y="1286154"/>
                  </a:lnTo>
                  <a:lnTo>
                    <a:pt x="1497596" y="565086"/>
                  </a:lnTo>
                  <a:lnTo>
                    <a:pt x="1401635" y="480301"/>
                  </a:lnTo>
                  <a:lnTo>
                    <a:pt x="1375308" y="434873"/>
                  </a:lnTo>
                  <a:lnTo>
                    <a:pt x="1361833" y="379653"/>
                  </a:lnTo>
                  <a:lnTo>
                    <a:pt x="1314602" y="330187"/>
                  </a:lnTo>
                  <a:lnTo>
                    <a:pt x="1303934" y="311708"/>
                  </a:lnTo>
                  <a:lnTo>
                    <a:pt x="1302308" y="307530"/>
                  </a:lnTo>
                  <a:lnTo>
                    <a:pt x="1301000" y="306717"/>
                  </a:lnTo>
                  <a:lnTo>
                    <a:pt x="1205598" y="142138"/>
                  </a:lnTo>
                  <a:lnTo>
                    <a:pt x="671398" y="0"/>
                  </a:lnTo>
                  <a:close/>
                </a:path>
              </a:pathLst>
            </a:custGeom>
            <a:solidFill>
              <a:srgbClr val="FF5C2B"/>
            </a:solidFill>
          </p:spPr>
          <p:txBody>
            <a:bodyPr wrap="square" lIns="0" tIns="0" rIns="0" bIns="0" rtlCol="0"/>
            <a:lstStyle/>
            <a:p>
              <a:endParaRPr/>
            </a:p>
          </p:txBody>
        </p:sp>
        <p:sp>
          <p:nvSpPr>
            <p:cNvPr id="6" name="object 6">
              <a:extLst>
                <a:ext uri="{FF2B5EF4-FFF2-40B4-BE49-F238E27FC236}">
                  <a16:creationId xmlns:a16="http://schemas.microsoft.com/office/drawing/2014/main" id="{6313FB85-AD27-CB90-FE3C-AAA17C764570}"/>
                </a:ext>
              </a:extLst>
            </p:cNvPr>
            <p:cNvSpPr/>
            <p:nvPr/>
          </p:nvSpPr>
          <p:spPr>
            <a:xfrm>
              <a:off x="9643910" y="2946171"/>
              <a:ext cx="245745" cy="294640"/>
            </a:xfrm>
            <a:custGeom>
              <a:avLst/>
              <a:gdLst/>
              <a:ahLst/>
              <a:cxnLst/>
              <a:rect l="l" t="t" r="r" b="b"/>
              <a:pathLst>
                <a:path w="245745" h="294639">
                  <a:moveTo>
                    <a:pt x="191719" y="70853"/>
                  </a:moveTo>
                  <a:lnTo>
                    <a:pt x="180009" y="31661"/>
                  </a:lnTo>
                  <a:lnTo>
                    <a:pt x="148043" y="5219"/>
                  </a:lnTo>
                  <a:lnTo>
                    <a:pt x="120865" y="0"/>
                  </a:lnTo>
                  <a:lnTo>
                    <a:pt x="106756" y="1308"/>
                  </a:lnTo>
                  <a:lnTo>
                    <a:pt x="70764" y="20764"/>
                  </a:lnTo>
                  <a:lnTo>
                    <a:pt x="51308" y="56756"/>
                  </a:lnTo>
                  <a:lnTo>
                    <a:pt x="50012" y="70853"/>
                  </a:lnTo>
                  <a:lnTo>
                    <a:pt x="51308" y="84963"/>
                  </a:lnTo>
                  <a:lnTo>
                    <a:pt x="70777" y="120954"/>
                  </a:lnTo>
                  <a:lnTo>
                    <a:pt x="106756" y="140398"/>
                  </a:lnTo>
                  <a:lnTo>
                    <a:pt x="120865" y="141706"/>
                  </a:lnTo>
                  <a:lnTo>
                    <a:pt x="134962" y="140398"/>
                  </a:lnTo>
                  <a:lnTo>
                    <a:pt x="170967" y="120954"/>
                  </a:lnTo>
                  <a:lnTo>
                    <a:pt x="190411" y="84963"/>
                  </a:lnTo>
                  <a:lnTo>
                    <a:pt x="191719" y="70853"/>
                  </a:lnTo>
                  <a:close/>
                </a:path>
                <a:path w="245745" h="294639">
                  <a:moveTo>
                    <a:pt x="245427" y="243586"/>
                  </a:moveTo>
                  <a:lnTo>
                    <a:pt x="245224" y="231813"/>
                  </a:lnTo>
                  <a:lnTo>
                    <a:pt x="244830" y="226212"/>
                  </a:lnTo>
                  <a:lnTo>
                    <a:pt x="244436" y="220484"/>
                  </a:lnTo>
                  <a:lnTo>
                    <a:pt x="235978" y="182994"/>
                  </a:lnTo>
                  <a:lnTo>
                    <a:pt x="208445" y="148513"/>
                  </a:lnTo>
                  <a:lnTo>
                    <a:pt x="188366" y="142113"/>
                  </a:lnTo>
                  <a:lnTo>
                    <a:pt x="177723" y="142113"/>
                  </a:lnTo>
                  <a:lnTo>
                    <a:pt x="174815" y="143344"/>
                  </a:lnTo>
                  <a:lnTo>
                    <a:pt x="153352" y="157175"/>
                  </a:lnTo>
                  <a:lnTo>
                    <a:pt x="148132" y="159486"/>
                  </a:lnTo>
                  <a:lnTo>
                    <a:pt x="135394" y="163601"/>
                  </a:lnTo>
                  <a:lnTo>
                    <a:pt x="129006" y="164630"/>
                  </a:lnTo>
                  <a:lnTo>
                    <a:pt x="116395" y="164630"/>
                  </a:lnTo>
                  <a:lnTo>
                    <a:pt x="110020" y="163601"/>
                  </a:lnTo>
                  <a:lnTo>
                    <a:pt x="97282" y="159486"/>
                  </a:lnTo>
                  <a:lnTo>
                    <a:pt x="92049" y="157187"/>
                  </a:lnTo>
                  <a:lnTo>
                    <a:pt x="70599" y="143332"/>
                  </a:lnTo>
                  <a:lnTo>
                    <a:pt x="67691" y="142100"/>
                  </a:lnTo>
                  <a:lnTo>
                    <a:pt x="57035" y="142100"/>
                  </a:lnTo>
                  <a:lnTo>
                    <a:pt x="49898" y="143395"/>
                  </a:lnTo>
                  <a:lnTo>
                    <a:pt x="18529" y="165671"/>
                  </a:lnTo>
                  <a:lnTo>
                    <a:pt x="4165" y="200977"/>
                  </a:lnTo>
                  <a:lnTo>
                    <a:pt x="0" y="243586"/>
                  </a:lnTo>
                  <a:lnTo>
                    <a:pt x="914" y="254546"/>
                  </a:lnTo>
                  <a:lnTo>
                    <a:pt x="22212" y="286486"/>
                  </a:lnTo>
                  <a:lnTo>
                    <a:pt x="51892" y="294182"/>
                  </a:lnTo>
                  <a:lnTo>
                    <a:pt x="193535" y="294182"/>
                  </a:lnTo>
                  <a:lnTo>
                    <a:pt x="230911" y="280543"/>
                  </a:lnTo>
                  <a:lnTo>
                    <a:pt x="244513" y="254546"/>
                  </a:lnTo>
                  <a:lnTo>
                    <a:pt x="245427" y="243586"/>
                  </a:lnTo>
                  <a:close/>
                </a:path>
              </a:pathLst>
            </a:custGeom>
            <a:solidFill>
              <a:srgbClr val="0A2133"/>
            </a:solidFill>
          </p:spPr>
          <p:txBody>
            <a:bodyPr wrap="square" lIns="0" tIns="0" rIns="0" bIns="0" rtlCol="0"/>
            <a:lstStyle/>
            <a:p>
              <a:endParaRPr/>
            </a:p>
          </p:txBody>
        </p:sp>
        <p:sp>
          <p:nvSpPr>
            <p:cNvPr id="7" name="object 7">
              <a:extLst>
                <a:ext uri="{FF2B5EF4-FFF2-40B4-BE49-F238E27FC236}">
                  <a16:creationId xmlns:a16="http://schemas.microsoft.com/office/drawing/2014/main" id="{DABEFB7F-1E77-0530-4D4E-59C5AE559B02}"/>
                </a:ext>
              </a:extLst>
            </p:cNvPr>
            <p:cNvSpPr/>
            <p:nvPr/>
          </p:nvSpPr>
          <p:spPr>
            <a:xfrm>
              <a:off x="9972009" y="2753913"/>
              <a:ext cx="138430" cy="138430"/>
            </a:xfrm>
            <a:custGeom>
              <a:avLst/>
              <a:gdLst/>
              <a:ahLst/>
              <a:cxnLst/>
              <a:rect l="l" t="t" r="r" b="b"/>
              <a:pathLst>
                <a:path w="138429" h="138430">
                  <a:moveTo>
                    <a:pt x="0" y="0"/>
                  </a:moveTo>
                  <a:lnTo>
                    <a:pt x="137934" y="0"/>
                  </a:lnTo>
                  <a:lnTo>
                    <a:pt x="137934" y="137934"/>
                  </a:lnTo>
                </a:path>
              </a:pathLst>
            </a:custGeom>
            <a:ln w="38100">
              <a:solidFill>
                <a:srgbClr val="0A2133"/>
              </a:solidFill>
            </a:ln>
          </p:spPr>
          <p:txBody>
            <a:bodyPr wrap="square" lIns="0" tIns="0" rIns="0" bIns="0" rtlCol="0"/>
            <a:lstStyle/>
            <a:p>
              <a:endParaRPr/>
            </a:p>
          </p:txBody>
        </p:sp>
        <p:sp>
          <p:nvSpPr>
            <p:cNvPr id="8" name="object 8">
              <a:extLst>
                <a:ext uri="{FF2B5EF4-FFF2-40B4-BE49-F238E27FC236}">
                  <a16:creationId xmlns:a16="http://schemas.microsoft.com/office/drawing/2014/main" id="{9101AD97-3151-D20D-91D9-5332504D6ED6}"/>
                </a:ext>
              </a:extLst>
            </p:cNvPr>
            <p:cNvSpPr/>
            <p:nvPr/>
          </p:nvSpPr>
          <p:spPr>
            <a:xfrm>
              <a:off x="9916278" y="2764259"/>
              <a:ext cx="183515" cy="183515"/>
            </a:xfrm>
            <a:custGeom>
              <a:avLst/>
              <a:gdLst/>
              <a:ahLst/>
              <a:cxnLst/>
              <a:rect l="l" t="t" r="r" b="b"/>
              <a:pathLst>
                <a:path w="183515" h="183514">
                  <a:moveTo>
                    <a:pt x="183324" y="0"/>
                  </a:moveTo>
                  <a:lnTo>
                    <a:pt x="0" y="183324"/>
                  </a:lnTo>
                </a:path>
              </a:pathLst>
            </a:custGeom>
            <a:ln w="38100">
              <a:solidFill>
                <a:srgbClr val="0A2133"/>
              </a:solidFill>
            </a:ln>
          </p:spPr>
          <p:txBody>
            <a:bodyPr wrap="square" lIns="0" tIns="0" rIns="0" bIns="0" rtlCol="0"/>
            <a:lstStyle/>
            <a:p>
              <a:endParaRPr/>
            </a:p>
          </p:txBody>
        </p:sp>
        <p:sp>
          <p:nvSpPr>
            <p:cNvPr id="9" name="object 9">
              <a:extLst>
                <a:ext uri="{FF2B5EF4-FFF2-40B4-BE49-F238E27FC236}">
                  <a16:creationId xmlns:a16="http://schemas.microsoft.com/office/drawing/2014/main" id="{60EBDECC-5932-2AF6-D85A-AA872473559B}"/>
                </a:ext>
              </a:extLst>
            </p:cNvPr>
            <p:cNvSpPr/>
            <p:nvPr/>
          </p:nvSpPr>
          <p:spPr>
            <a:xfrm>
              <a:off x="9972009" y="3343850"/>
              <a:ext cx="138430" cy="138430"/>
            </a:xfrm>
            <a:custGeom>
              <a:avLst/>
              <a:gdLst/>
              <a:ahLst/>
              <a:cxnLst/>
              <a:rect l="l" t="t" r="r" b="b"/>
              <a:pathLst>
                <a:path w="138429" h="138429">
                  <a:moveTo>
                    <a:pt x="0" y="137934"/>
                  </a:moveTo>
                  <a:lnTo>
                    <a:pt x="137934" y="137934"/>
                  </a:lnTo>
                  <a:lnTo>
                    <a:pt x="137934" y="0"/>
                  </a:lnTo>
                </a:path>
              </a:pathLst>
            </a:custGeom>
            <a:ln w="38100">
              <a:solidFill>
                <a:srgbClr val="0A2133"/>
              </a:solidFill>
            </a:ln>
          </p:spPr>
          <p:txBody>
            <a:bodyPr wrap="square" lIns="0" tIns="0" rIns="0" bIns="0" rtlCol="0"/>
            <a:lstStyle/>
            <a:p>
              <a:endParaRPr/>
            </a:p>
          </p:txBody>
        </p:sp>
        <p:sp>
          <p:nvSpPr>
            <p:cNvPr id="10" name="object 10">
              <a:extLst>
                <a:ext uri="{FF2B5EF4-FFF2-40B4-BE49-F238E27FC236}">
                  <a16:creationId xmlns:a16="http://schemas.microsoft.com/office/drawing/2014/main" id="{CEB1FCB0-CCE4-942D-B8FB-0DC460C761F9}"/>
                </a:ext>
              </a:extLst>
            </p:cNvPr>
            <p:cNvSpPr/>
            <p:nvPr/>
          </p:nvSpPr>
          <p:spPr>
            <a:xfrm>
              <a:off x="9916278" y="3288114"/>
              <a:ext cx="183515" cy="183515"/>
            </a:xfrm>
            <a:custGeom>
              <a:avLst/>
              <a:gdLst/>
              <a:ahLst/>
              <a:cxnLst/>
              <a:rect l="l" t="t" r="r" b="b"/>
              <a:pathLst>
                <a:path w="183515" h="183514">
                  <a:moveTo>
                    <a:pt x="183324" y="183324"/>
                  </a:moveTo>
                  <a:lnTo>
                    <a:pt x="0" y="0"/>
                  </a:lnTo>
                </a:path>
              </a:pathLst>
            </a:custGeom>
            <a:ln w="38100">
              <a:solidFill>
                <a:srgbClr val="0A2133"/>
              </a:solidFill>
            </a:ln>
          </p:spPr>
          <p:txBody>
            <a:bodyPr wrap="square" lIns="0" tIns="0" rIns="0" bIns="0" rtlCol="0"/>
            <a:lstStyle/>
            <a:p>
              <a:endParaRPr/>
            </a:p>
          </p:txBody>
        </p:sp>
        <p:sp>
          <p:nvSpPr>
            <p:cNvPr id="11" name="object 11">
              <a:extLst>
                <a:ext uri="{FF2B5EF4-FFF2-40B4-BE49-F238E27FC236}">
                  <a16:creationId xmlns:a16="http://schemas.microsoft.com/office/drawing/2014/main" id="{43DC2A48-0A94-E8FE-0A5B-CEFD4D1E3D06}"/>
                </a:ext>
              </a:extLst>
            </p:cNvPr>
            <p:cNvSpPr/>
            <p:nvPr/>
          </p:nvSpPr>
          <p:spPr>
            <a:xfrm>
              <a:off x="9417052" y="2756719"/>
              <a:ext cx="138430" cy="138430"/>
            </a:xfrm>
            <a:custGeom>
              <a:avLst/>
              <a:gdLst/>
              <a:ahLst/>
              <a:cxnLst/>
              <a:rect l="l" t="t" r="r" b="b"/>
              <a:pathLst>
                <a:path w="138429" h="138430">
                  <a:moveTo>
                    <a:pt x="137934" y="0"/>
                  </a:moveTo>
                  <a:lnTo>
                    <a:pt x="0" y="0"/>
                  </a:lnTo>
                  <a:lnTo>
                    <a:pt x="0" y="137934"/>
                  </a:lnTo>
                </a:path>
              </a:pathLst>
            </a:custGeom>
            <a:ln w="38100">
              <a:solidFill>
                <a:srgbClr val="0A2133"/>
              </a:solidFill>
            </a:ln>
          </p:spPr>
          <p:txBody>
            <a:bodyPr wrap="square" lIns="0" tIns="0" rIns="0" bIns="0" rtlCol="0"/>
            <a:lstStyle/>
            <a:p>
              <a:endParaRPr/>
            </a:p>
          </p:txBody>
        </p:sp>
        <p:sp>
          <p:nvSpPr>
            <p:cNvPr id="12" name="object 12">
              <a:extLst>
                <a:ext uri="{FF2B5EF4-FFF2-40B4-BE49-F238E27FC236}">
                  <a16:creationId xmlns:a16="http://schemas.microsoft.com/office/drawing/2014/main" id="{BC666571-39F5-22F3-F9C0-74E69A60D45D}"/>
                </a:ext>
              </a:extLst>
            </p:cNvPr>
            <p:cNvSpPr/>
            <p:nvPr/>
          </p:nvSpPr>
          <p:spPr>
            <a:xfrm>
              <a:off x="9427395" y="2767064"/>
              <a:ext cx="183515" cy="183515"/>
            </a:xfrm>
            <a:custGeom>
              <a:avLst/>
              <a:gdLst/>
              <a:ahLst/>
              <a:cxnLst/>
              <a:rect l="l" t="t" r="r" b="b"/>
              <a:pathLst>
                <a:path w="183515" h="183514">
                  <a:moveTo>
                    <a:pt x="0" y="0"/>
                  </a:moveTo>
                  <a:lnTo>
                    <a:pt x="183324" y="183324"/>
                  </a:lnTo>
                </a:path>
              </a:pathLst>
            </a:custGeom>
            <a:ln w="38100">
              <a:solidFill>
                <a:srgbClr val="0A2133"/>
              </a:solidFill>
            </a:ln>
          </p:spPr>
          <p:txBody>
            <a:bodyPr wrap="square" lIns="0" tIns="0" rIns="0" bIns="0" rtlCol="0"/>
            <a:lstStyle/>
            <a:p>
              <a:endParaRPr/>
            </a:p>
          </p:txBody>
        </p:sp>
        <p:sp>
          <p:nvSpPr>
            <p:cNvPr id="13" name="object 13">
              <a:extLst>
                <a:ext uri="{FF2B5EF4-FFF2-40B4-BE49-F238E27FC236}">
                  <a16:creationId xmlns:a16="http://schemas.microsoft.com/office/drawing/2014/main" id="{F3695C2F-7EE7-64E5-C5F6-E9130452C8EB}"/>
                </a:ext>
              </a:extLst>
            </p:cNvPr>
            <p:cNvSpPr/>
            <p:nvPr/>
          </p:nvSpPr>
          <p:spPr>
            <a:xfrm>
              <a:off x="9417052" y="3341046"/>
              <a:ext cx="138430" cy="138430"/>
            </a:xfrm>
            <a:custGeom>
              <a:avLst/>
              <a:gdLst/>
              <a:ahLst/>
              <a:cxnLst/>
              <a:rect l="l" t="t" r="r" b="b"/>
              <a:pathLst>
                <a:path w="138429" h="138429">
                  <a:moveTo>
                    <a:pt x="137934" y="137934"/>
                  </a:moveTo>
                  <a:lnTo>
                    <a:pt x="0" y="137934"/>
                  </a:lnTo>
                  <a:lnTo>
                    <a:pt x="0" y="0"/>
                  </a:lnTo>
                </a:path>
              </a:pathLst>
            </a:custGeom>
            <a:ln w="38100">
              <a:solidFill>
                <a:srgbClr val="0A2133"/>
              </a:solidFill>
            </a:ln>
          </p:spPr>
          <p:txBody>
            <a:bodyPr wrap="square" lIns="0" tIns="0" rIns="0" bIns="0" rtlCol="0"/>
            <a:lstStyle/>
            <a:p>
              <a:endParaRPr/>
            </a:p>
          </p:txBody>
        </p:sp>
        <p:sp>
          <p:nvSpPr>
            <p:cNvPr id="14" name="object 14">
              <a:extLst>
                <a:ext uri="{FF2B5EF4-FFF2-40B4-BE49-F238E27FC236}">
                  <a16:creationId xmlns:a16="http://schemas.microsoft.com/office/drawing/2014/main" id="{9A3A397A-DB6B-4DB2-AE67-417A7CDE756B}"/>
                </a:ext>
              </a:extLst>
            </p:cNvPr>
            <p:cNvSpPr/>
            <p:nvPr/>
          </p:nvSpPr>
          <p:spPr>
            <a:xfrm>
              <a:off x="9427395" y="3285310"/>
              <a:ext cx="183515" cy="183515"/>
            </a:xfrm>
            <a:custGeom>
              <a:avLst/>
              <a:gdLst/>
              <a:ahLst/>
              <a:cxnLst/>
              <a:rect l="l" t="t" r="r" b="b"/>
              <a:pathLst>
                <a:path w="183515" h="183514">
                  <a:moveTo>
                    <a:pt x="0" y="183324"/>
                  </a:moveTo>
                  <a:lnTo>
                    <a:pt x="183324" y="0"/>
                  </a:lnTo>
                </a:path>
              </a:pathLst>
            </a:custGeom>
            <a:ln w="38100">
              <a:solidFill>
                <a:srgbClr val="0A2133"/>
              </a:solidFill>
            </a:ln>
          </p:spPr>
          <p:txBody>
            <a:bodyPr wrap="square" lIns="0" tIns="0" rIns="0" bIns="0" rtlCol="0"/>
            <a:lstStyle/>
            <a:p>
              <a:endParaRPr/>
            </a:p>
          </p:txBody>
        </p:sp>
      </p:grpSp>
      <p:sp>
        <p:nvSpPr>
          <p:cNvPr id="15" name="object 15">
            <a:extLst>
              <a:ext uri="{FF2B5EF4-FFF2-40B4-BE49-F238E27FC236}">
                <a16:creationId xmlns:a16="http://schemas.microsoft.com/office/drawing/2014/main" id="{F983B1E1-9226-351B-DE2F-C105E8BD2579}"/>
              </a:ext>
            </a:extLst>
          </p:cNvPr>
          <p:cNvSpPr txBox="1"/>
          <p:nvPr/>
        </p:nvSpPr>
        <p:spPr>
          <a:xfrm>
            <a:off x="1791838" y="4125285"/>
            <a:ext cx="1798408" cy="532452"/>
          </a:xfrm>
          <a:prstGeom prst="rect">
            <a:avLst/>
          </a:prstGeom>
        </p:spPr>
        <p:txBody>
          <a:bodyPr vert="horz" wrap="square" lIns="0" tIns="33019" rIns="0" bIns="0" rtlCol="0">
            <a:spAutoFit/>
          </a:bodyPr>
          <a:lstStyle/>
          <a:p>
            <a:pPr marL="12700" marR="5080">
              <a:lnSpc>
                <a:spcPct val="105000"/>
              </a:lnSpc>
              <a:spcBef>
                <a:spcPts val="259"/>
              </a:spcBef>
            </a:pPr>
            <a:r>
              <a:rPr lang="en-GB" sz="1600" dirty="0">
                <a:latin typeface="Arial"/>
                <a:cs typeface="Arial"/>
              </a:rPr>
              <a:t>Build community and connections</a:t>
            </a:r>
            <a:endParaRPr sz="1600" dirty="0">
              <a:latin typeface="Arial"/>
              <a:cs typeface="Arial"/>
            </a:endParaRPr>
          </a:p>
        </p:txBody>
      </p:sp>
      <p:sp>
        <p:nvSpPr>
          <p:cNvPr id="16" name="object 16">
            <a:extLst>
              <a:ext uri="{FF2B5EF4-FFF2-40B4-BE49-F238E27FC236}">
                <a16:creationId xmlns:a16="http://schemas.microsoft.com/office/drawing/2014/main" id="{8666CD3F-66F1-A20B-BF3D-C0ECDAF23507}"/>
              </a:ext>
            </a:extLst>
          </p:cNvPr>
          <p:cNvSpPr txBox="1"/>
          <p:nvPr/>
        </p:nvSpPr>
        <p:spPr>
          <a:xfrm>
            <a:off x="5472246" y="4122265"/>
            <a:ext cx="1933307" cy="532452"/>
          </a:xfrm>
          <a:prstGeom prst="rect">
            <a:avLst/>
          </a:prstGeom>
        </p:spPr>
        <p:txBody>
          <a:bodyPr vert="horz" wrap="square" lIns="0" tIns="33019" rIns="0" bIns="0" rtlCol="0">
            <a:spAutoFit/>
          </a:bodyPr>
          <a:lstStyle/>
          <a:p>
            <a:pPr marL="12700" marR="5080">
              <a:lnSpc>
                <a:spcPct val="105000"/>
              </a:lnSpc>
              <a:spcBef>
                <a:spcPts val="259"/>
              </a:spcBef>
            </a:pPr>
            <a:r>
              <a:rPr lang="en-GB" sz="1600" dirty="0">
                <a:latin typeface="Arial"/>
                <a:cs typeface="Arial"/>
              </a:rPr>
              <a:t>Showcase newly funded projects</a:t>
            </a:r>
            <a:endParaRPr sz="1600" dirty="0">
              <a:latin typeface="Arial"/>
              <a:cs typeface="Arial"/>
            </a:endParaRPr>
          </a:p>
        </p:txBody>
      </p:sp>
      <p:sp>
        <p:nvSpPr>
          <p:cNvPr id="17" name="object 17">
            <a:extLst>
              <a:ext uri="{FF2B5EF4-FFF2-40B4-BE49-F238E27FC236}">
                <a16:creationId xmlns:a16="http://schemas.microsoft.com/office/drawing/2014/main" id="{7786155D-7605-2F2F-AEB4-F00252DA22B6}"/>
              </a:ext>
            </a:extLst>
          </p:cNvPr>
          <p:cNvSpPr txBox="1"/>
          <p:nvPr/>
        </p:nvSpPr>
        <p:spPr>
          <a:xfrm>
            <a:off x="8949624" y="4122265"/>
            <a:ext cx="1933307" cy="532452"/>
          </a:xfrm>
          <a:prstGeom prst="rect">
            <a:avLst/>
          </a:prstGeom>
        </p:spPr>
        <p:txBody>
          <a:bodyPr vert="horz" wrap="square" lIns="0" tIns="33019" rIns="0" bIns="0" rtlCol="0">
            <a:spAutoFit/>
          </a:bodyPr>
          <a:lstStyle/>
          <a:p>
            <a:pPr marL="12700" marR="5080">
              <a:lnSpc>
                <a:spcPct val="105000"/>
              </a:lnSpc>
              <a:spcBef>
                <a:spcPts val="259"/>
              </a:spcBef>
            </a:pPr>
            <a:r>
              <a:rPr lang="en-GB" sz="1600" dirty="0">
                <a:latin typeface="Arial"/>
                <a:cs typeface="Arial"/>
              </a:rPr>
              <a:t>Build awareness of  the NetworkPlus</a:t>
            </a:r>
            <a:endParaRPr sz="1600" dirty="0">
              <a:latin typeface="Arial"/>
              <a:cs typeface="Arial"/>
            </a:endParaRPr>
          </a:p>
        </p:txBody>
      </p:sp>
      <p:grpSp>
        <p:nvGrpSpPr>
          <p:cNvPr id="21" name="object 21">
            <a:extLst>
              <a:ext uri="{FF2B5EF4-FFF2-40B4-BE49-F238E27FC236}">
                <a16:creationId xmlns:a16="http://schemas.microsoft.com/office/drawing/2014/main" id="{7BDE71AB-E3FF-126A-69D5-1D9B8CBD5DE2}"/>
              </a:ext>
            </a:extLst>
          </p:cNvPr>
          <p:cNvGrpSpPr/>
          <p:nvPr/>
        </p:nvGrpSpPr>
        <p:grpSpPr>
          <a:xfrm>
            <a:off x="2133597" y="2683390"/>
            <a:ext cx="973455" cy="869315"/>
            <a:chOff x="2133597" y="2683390"/>
            <a:chExt cx="973455" cy="869315"/>
          </a:xfrm>
        </p:grpSpPr>
        <p:pic>
          <p:nvPicPr>
            <p:cNvPr id="22" name="object 22">
              <a:extLst>
                <a:ext uri="{FF2B5EF4-FFF2-40B4-BE49-F238E27FC236}">
                  <a16:creationId xmlns:a16="http://schemas.microsoft.com/office/drawing/2014/main" id="{FE2CDBA9-77E4-8B76-4EE2-3B318B062306}"/>
                </a:ext>
              </a:extLst>
            </p:cNvPr>
            <p:cNvPicPr/>
            <p:nvPr/>
          </p:nvPicPr>
          <p:blipFill>
            <a:blip r:embed="rId2" cstate="print"/>
            <a:stretch>
              <a:fillRect/>
            </a:stretch>
          </p:blipFill>
          <p:spPr>
            <a:xfrm>
              <a:off x="2628897" y="2683390"/>
              <a:ext cx="178358" cy="176542"/>
            </a:xfrm>
            <a:prstGeom prst="rect">
              <a:avLst/>
            </a:prstGeom>
          </p:spPr>
        </p:pic>
        <p:sp>
          <p:nvSpPr>
            <p:cNvPr id="23" name="object 23">
              <a:extLst>
                <a:ext uri="{FF2B5EF4-FFF2-40B4-BE49-F238E27FC236}">
                  <a16:creationId xmlns:a16="http://schemas.microsoft.com/office/drawing/2014/main" id="{B7F844C6-2BEE-6973-C4DA-AAB532AA3063}"/>
                </a:ext>
              </a:extLst>
            </p:cNvPr>
            <p:cNvSpPr/>
            <p:nvPr/>
          </p:nvSpPr>
          <p:spPr>
            <a:xfrm>
              <a:off x="2311406" y="2810390"/>
              <a:ext cx="188595" cy="179705"/>
            </a:xfrm>
            <a:custGeom>
              <a:avLst/>
              <a:gdLst/>
              <a:ahLst/>
              <a:cxnLst/>
              <a:rect l="l" t="t" r="r" b="b"/>
              <a:pathLst>
                <a:path w="188594" h="179705">
                  <a:moveTo>
                    <a:pt x="94246" y="0"/>
                  </a:moveTo>
                  <a:lnTo>
                    <a:pt x="0" y="68478"/>
                  </a:lnTo>
                  <a:lnTo>
                    <a:pt x="35991" y="179273"/>
                  </a:lnTo>
                  <a:lnTo>
                    <a:pt x="152501" y="179273"/>
                  </a:lnTo>
                  <a:lnTo>
                    <a:pt x="188493" y="68478"/>
                  </a:lnTo>
                  <a:lnTo>
                    <a:pt x="94246" y="0"/>
                  </a:lnTo>
                  <a:close/>
                </a:path>
              </a:pathLst>
            </a:custGeom>
            <a:solidFill>
              <a:srgbClr val="0A2133"/>
            </a:solidFill>
          </p:spPr>
          <p:txBody>
            <a:bodyPr wrap="square" lIns="0" tIns="0" rIns="0" bIns="0" rtlCol="0"/>
            <a:lstStyle/>
            <a:p>
              <a:endParaRPr/>
            </a:p>
          </p:txBody>
        </p:sp>
        <p:pic>
          <p:nvPicPr>
            <p:cNvPr id="24" name="object 24">
              <a:extLst>
                <a:ext uri="{FF2B5EF4-FFF2-40B4-BE49-F238E27FC236}">
                  <a16:creationId xmlns:a16="http://schemas.microsoft.com/office/drawing/2014/main" id="{AD7C263A-EFBF-7821-1519-6EA049F38ADD}"/>
                </a:ext>
              </a:extLst>
            </p:cNvPr>
            <p:cNvPicPr/>
            <p:nvPr/>
          </p:nvPicPr>
          <p:blipFill>
            <a:blip r:embed="rId3" cstate="print"/>
            <a:stretch>
              <a:fillRect/>
            </a:stretch>
          </p:blipFill>
          <p:spPr>
            <a:xfrm>
              <a:off x="2908300" y="2988190"/>
              <a:ext cx="198208" cy="188506"/>
            </a:xfrm>
            <a:prstGeom prst="rect">
              <a:avLst/>
            </a:prstGeom>
          </p:spPr>
        </p:pic>
        <p:pic>
          <p:nvPicPr>
            <p:cNvPr id="25" name="object 25">
              <a:extLst>
                <a:ext uri="{FF2B5EF4-FFF2-40B4-BE49-F238E27FC236}">
                  <a16:creationId xmlns:a16="http://schemas.microsoft.com/office/drawing/2014/main" id="{6E8A57D8-FE39-6607-0B1D-C15DF659BE44}"/>
                </a:ext>
              </a:extLst>
            </p:cNvPr>
            <p:cNvPicPr/>
            <p:nvPr/>
          </p:nvPicPr>
          <p:blipFill>
            <a:blip r:embed="rId4" cstate="print"/>
            <a:stretch>
              <a:fillRect/>
            </a:stretch>
          </p:blipFill>
          <p:spPr>
            <a:xfrm>
              <a:off x="2692400" y="3369185"/>
              <a:ext cx="207137" cy="179400"/>
            </a:xfrm>
            <a:prstGeom prst="rect">
              <a:avLst/>
            </a:prstGeom>
          </p:spPr>
        </p:pic>
        <p:pic>
          <p:nvPicPr>
            <p:cNvPr id="26" name="object 26">
              <a:extLst>
                <a:ext uri="{FF2B5EF4-FFF2-40B4-BE49-F238E27FC236}">
                  <a16:creationId xmlns:a16="http://schemas.microsoft.com/office/drawing/2014/main" id="{6633F084-E6C5-7B00-04BB-50099214F653}"/>
                </a:ext>
              </a:extLst>
            </p:cNvPr>
            <p:cNvPicPr/>
            <p:nvPr/>
          </p:nvPicPr>
          <p:blipFill>
            <a:blip r:embed="rId5" cstate="print"/>
            <a:stretch>
              <a:fillRect/>
            </a:stretch>
          </p:blipFill>
          <p:spPr>
            <a:xfrm>
              <a:off x="2628896" y="3000890"/>
              <a:ext cx="188493" cy="183756"/>
            </a:xfrm>
            <a:prstGeom prst="rect">
              <a:avLst/>
            </a:prstGeom>
          </p:spPr>
        </p:pic>
        <p:pic>
          <p:nvPicPr>
            <p:cNvPr id="27" name="object 27">
              <a:extLst>
                <a:ext uri="{FF2B5EF4-FFF2-40B4-BE49-F238E27FC236}">
                  <a16:creationId xmlns:a16="http://schemas.microsoft.com/office/drawing/2014/main" id="{5AC7BBEA-DDBD-EBD7-09E0-E9BD14002392}"/>
                </a:ext>
              </a:extLst>
            </p:cNvPr>
            <p:cNvPicPr/>
            <p:nvPr/>
          </p:nvPicPr>
          <p:blipFill>
            <a:blip r:embed="rId6" cstate="print"/>
            <a:stretch>
              <a:fillRect/>
            </a:stretch>
          </p:blipFill>
          <p:spPr>
            <a:xfrm>
              <a:off x="2362201" y="3369190"/>
              <a:ext cx="183121" cy="183121"/>
            </a:xfrm>
            <a:prstGeom prst="rect">
              <a:avLst/>
            </a:prstGeom>
          </p:spPr>
        </p:pic>
        <p:pic>
          <p:nvPicPr>
            <p:cNvPr id="28" name="object 28">
              <a:extLst>
                <a:ext uri="{FF2B5EF4-FFF2-40B4-BE49-F238E27FC236}">
                  <a16:creationId xmlns:a16="http://schemas.microsoft.com/office/drawing/2014/main" id="{D999C078-164A-D0A7-8F44-D59F27BAFD49}"/>
                </a:ext>
              </a:extLst>
            </p:cNvPr>
            <p:cNvPicPr/>
            <p:nvPr/>
          </p:nvPicPr>
          <p:blipFill>
            <a:blip r:embed="rId7" cstate="print"/>
            <a:stretch>
              <a:fillRect/>
            </a:stretch>
          </p:blipFill>
          <p:spPr>
            <a:xfrm>
              <a:off x="2133597" y="3076187"/>
              <a:ext cx="195199" cy="192227"/>
            </a:xfrm>
            <a:prstGeom prst="rect">
              <a:avLst/>
            </a:prstGeom>
          </p:spPr>
        </p:pic>
        <p:sp>
          <p:nvSpPr>
            <p:cNvPr id="29" name="object 29">
              <a:extLst>
                <a:ext uri="{FF2B5EF4-FFF2-40B4-BE49-F238E27FC236}">
                  <a16:creationId xmlns:a16="http://schemas.microsoft.com/office/drawing/2014/main" id="{75B00B2D-FC0C-EC79-1C7D-6C3405B75879}"/>
                </a:ext>
              </a:extLst>
            </p:cNvPr>
            <p:cNvSpPr/>
            <p:nvPr/>
          </p:nvSpPr>
          <p:spPr>
            <a:xfrm>
              <a:off x="2235200" y="2772290"/>
              <a:ext cx="571500" cy="685800"/>
            </a:xfrm>
            <a:custGeom>
              <a:avLst/>
              <a:gdLst/>
              <a:ahLst/>
              <a:cxnLst/>
              <a:rect l="l" t="t" r="r" b="b"/>
              <a:pathLst>
                <a:path w="571500" h="685800">
                  <a:moveTo>
                    <a:pt x="165100" y="127000"/>
                  </a:moveTo>
                  <a:lnTo>
                    <a:pt x="0" y="393700"/>
                  </a:lnTo>
                  <a:lnTo>
                    <a:pt x="215900" y="685800"/>
                  </a:lnTo>
                  <a:lnTo>
                    <a:pt x="571500" y="685800"/>
                  </a:lnTo>
                  <a:lnTo>
                    <a:pt x="482600" y="342900"/>
                  </a:lnTo>
                  <a:lnTo>
                    <a:pt x="215900" y="685800"/>
                  </a:lnTo>
                  <a:lnTo>
                    <a:pt x="165100" y="127000"/>
                  </a:lnTo>
                  <a:lnTo>
                    <a:pt x="495300" y="317500"/>
                  </a:lnTo>
                  <a:lnTo>
                    <a:pt x="482600" y="0"/>
                  </a:lnTo>
                  <a:lnTo>
                    <a:pt x="165100" y="127000"/>
                  </a:lnTo>
                </a:path>
              </a:pathLst>
            </a:custGeom>
            <a:ln w="19050">
              <a:solidFill>
                <a:srgbClr val="0A2133"/>
              </a:solidFill>
            </a:ln>
          </p:spPr>
          <p:txBody>
            <a:bodyPr wrap="square" lIns="0" tIns="0" rIns="0" bIns="0" rtlCol="0"/>
            <a:lstStyle/>
            <a:p>
              <a:endParaRPr/>
            </a:p>
          </p:txBody>
        </p:sp>
        <p:sp>
          <p:nvSpPr>
            <p:cNvPr id="30" name="object 30">
              <a:extLst>
                <a:ext uri="{FF2B5EF4-FFF2-40B4-BE49-F238E27FC236}">
                  <a16:creationId xmlns:a16="http://schemas.microsoft.com/office/drawing/2014/main" id="{D9C566AC-6CC8-BE64-1A45-F5E6C5D0C80C}"/>
                </a:ext>
              </a:extLst>
            </p:cNvPr>
            <p:cNvSpPr/>
            <p:nvPr/>
          </p:nvSpPr>
          <p:spPr>
            <a:xfrm>
              <a:off x="2755900" y="2784990"/>
              <a:ext cx="279400" cy="647700"/>
            </a:xfrm>
            <a:custGeom>
              <a:avLst/>
              <a:gdLst/>
              <a:ahLst/>
              <a:cxnLst/>
              <a:rect l="l" t="t" r="r" b="b"/>
              <a:pathLst>
                <a:path w="279400" h="647700">
                  <a:moveTo>
                    <a:pt x="0" y="0"/>
                  </a:moveTo>
                  <a:lnTo>
                    <a:pt x="279400" y="317500"/>
                  </a:lnTo>
                  <a:lnTo>
                    <a:pt x="88900" y="647700"/>
                  </a:lnTo>
                </a:path>
              </a:pathLst>
            </a:custGeom>
            <a:ln w="19050">
              <a:solidFill>
                <a:srgbClr val="0A2133"/>
              </a:solidFill>
            </a:ln>
          </p:spPr>
          <p:txBody>
            <a:bodyPr wrap="square" lIns="0" tIns="0" rIns="0" bIns="0" rtlCol="0"/>
            <a:lstStyle/>
            <a:p>
              <a:endParaRPr/>
            </a:p>
          </p:txBody>
        </p:sp>
        <p:sp>
          <p:nvSpPr>
            <p:cNvPr id="31" name="object 31">
              <a:extLst>
                <a:ext uri="{FF2B5EF4-FFF2-40B4-BE49-F238E27FC236}">
                  <a16:creationId xmlns:a16="http://schemas.microsoft.com/office/drawing/2014/main" id="{A3EBC139-5B01-8052-9A23-160E319C39C2}"/>
                </a:ext>
              </a:extLst>
            </p:cNvPr>
            <p:cNvSpPr/>
            <p:nvPr/>
          </p:nvSpPr>
          <p:spPr>
            <a:xfrm>
              <a:off x="2731681" y="3077090"/>
              <a:ext cx="278765" cy="22225"/>
            </a:xfrm>
            <a:custGeom>
              <a:avLst/>
              <a:gdLst/>
              <a:ahLst/>
              <a:cxnLst/>
              <a:rect l="l" t="t" r="r" b="b"/>
              <a:pathLst>
                <a:path w="278764" h="22225">
                  <a:moveTo>
                    <a:pt x="278218" y="0"/>
                  </a:moveTo>
                  <a:lnTo>
                    <a:pt x="0" y="22148"/>
                  </a:lnTo>
                </a:path>
              </a:pathLst>
            </a:custGeom>
            <a:ln w="19050">
              <a:solidFill>
                <a:srgbClr val="0A2133"/>
              </a:solidFill>
            </a:ln>
          </p:spPr>
          <p:txBody>
            <a:bodyPr wrap="square" lIns="0" tIns="0" rIns="0" bIns="0" rtlCol="0"/>
            <a:lstStyle/>
            <a:p>
              <a:endParaRPr/>
            </a:p>
          </p:txBody>
        </p:sp>
        <p:sp>
          <p:nvSpPr>
            <p:cNvPr id="32" name="object 32">
              <a:extLst>
                <a:ext uri="{FF2B5EF4-FFF2-40B4-BE49-F238E27FC236}">
                  <a16:creationId xmlns:a16="http://schemas.microsoft.com/office/drawing/2014/main" id="{F20BA05E-67B9-BC53-4A56-FCC62368B8E3}"/>
                </a:ext>
              </a:extLst>
            </p:cNvPr>
            <p:cNvSpPr/>
            <p:nvPr/>
          </p:nvSpPr>
          <p:spPr>
            <a:xfrm>
              <a:off x="2235200" y="3102490"/>
              <a:ext cx="457200" cy="63500"/>
            </a:xfrm>
            <a:custGeom>
              <a:avLst/>
              <a:gdLst/>
              <a:ahLst/>
              <a:cxnLst/>
              <a:rect l="l" t="t" r="r" b="b"/>
              <a:pathLst>
                <a:path w="457200" h="63500">
                  <a:moveTo>
                    <a:pt x="457200" y="0"/>
                  </a:moveTo>
                  <a:lnTo>
                    <a:pt x="0" y="63500"/>
                  </a:lnTo>
                </a:path>
              </a:pathLst>
            </a:custGeom>
            <a:ln w="19050">
              <a:solidFill>
                <a:srgbClr val="0A2133"/>
              </a:solidFill>
            </a:ln>
          </p:spPr>
          <p:txBody>
            <a:bodyPr wrap="square" lIns="0" tIns="0" rIns="0" bIns="0" rtlCol="0"/>
            <a:lstStyle/>
            <a:p>
              <a:endParaRPr/>
            </a:p>
          </p:txBody>
        </p:sp>
      </p:grpSp>
      <p:sp>
        <p:nvSpPr>
          <p:cNvPr id="33" name="object 33">
            <a:extLst>
              <a:ext uri="{FF2B5EF4-FFF2-40B4-BE49-F238E27FC236}">
                <a16:creationId xmlns:a16="http://schemas.microsoft.com/office/drawing/2014/main" id="{4D5437D2-25F4-67E6-845D-920420FA5F88}"/>
              </a:ext>
            </a:extLst>
          </p:cNvPr>
          <p:cNvSpPr txBox="1">
            <a:spLocks noGrp="1"/>
          </p:cNvSpPr>
          <p:nvPr>
            <p:ph type="title"/>
          </p:nvPr>
        </p:nvSpPr>
        <p:spPr>
          <a:xfrm>
            <a:off x="535767" y="373757"/>
            <a:ext cx="7804002" cy="912185"/>
          </a:xfrm>
          <a:prstGeom prst="rect">
            <a:avLst/>
          </a:prstGeom>
        </p:spPr>
        <p:txBody>
          <a:bodyPr vert="horz" wrap="square" lIns="0" tIns="171843" rIns="0" bIns="0" rtlCol="0">
            <a:spAutoFit/>
          </a:bodyPr>
          <a:lstStyle/>
          <a:p>
            <a:pPr marL="99060">
              <a:lnSpc>
                <a:spcPct val="100000"/>
              </a:lnSpc>
              <a:spcBef>
                <a:spcPts val="100"/>
              </a:spcBef>
            </a:pPr>
            <a:r>
              <a:rPr lang="en-GB" dirty="0"/>
              <a:t>Goals of this meeting</a:t>
            </a:r>
            <a:endParaRPr dirty="0"/>
          </a:p>
        </p:txBody>
      </p:sp>
      <p:sp>
        <p:nvSpPr>
          <p:cNvPr id="34" name="object 34">
            <a:extLst>
              <a:ext uri="{FF2B5EF4-FFF2-40B4-BE49-F238E27FC236}">
                <a16:creationId xmlns:a16="http://schemas.microsoft.com/office/drawing/2014/main" id="{13A229C4-5D4C-8DC5-44E5-DC58CDEBFFFC}"/>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35" name="object 35">
            <a:extLst>
              <a:ext uri="{FF2B5EF4-FFF2-40B4-BE49-F238E27FC236}">
                <a16:creationId xmlns:a16="http://schemas.microsoft.com/office/drawing/2014/main" id="{148EF9B2-50CE-7D15-C6F2-8B48F18684CE}"/>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14</a:t>
            </a:fld>
            <a:endParaRPr spc="-25"/>
          </a:p>
        </p:txBody>
      </p:sp>
      <p:pic>
        <p:nvPicPr>
          <p:cNvPr id="37" name="Graphic 36" descr="Performance Curtains outline">
            <a:extLst>
              <a:ext uri="{FF2B5EF4-FFF2-40B4-BE49-F238E27FC236}">
                <a16:creationId xmlns:a16="http://schemas.microsoft.com/office/drawing/2014/main" id="{1C506888-5498-921E-0BCA-DC66CE892D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0162" y="2683390"/>
            <a:ext cx="914400" cy="914400"/>
          </a:xfrm>
          <a:prstGeom prst="rect">
            <a:avLst/>
          </a:prstGeom>
        </p:spPr>
      </p:pic>
    </p:spTree>
    <p:extLst>
      <p:ext uri="{BB962C8B-B14F-4D97-AF65-F5344CB8AC3E}">
        <p14:creationId xmlns:p14="http://schemas.microsoft.com/office/powerpoint/2010/main" val="426764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BAD4D3-9989-95FC-515A-F984A834FEE5}"/>
              </a:ext>
            </a:extLst>
          </p:cNvPr>
          <p:cNvSpPr/>
          <p:nvPr/>
        </p:nvSpPr>
        <p:spPr>
          <a:xfrm>
            <a:off x="0" y="4889500"/>
            <a:ext cx="12496800" cy="2146300"/>
          </a:xfrm>
          <a:prstGeom prst="rect">
            <a:avLst/>
          </a:prstGeom>
          <a:solidFill>
            <a:srgbClr val="0A2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p:cNvPicPr/>
          <p:nvPr/>
        </p:nvPicPr>
        <p:blipFill>
          <a:blip r:embed="rId3" cstate="print"/>
          <a:stretch>
            <a:fillRect/>
          </a:stretch>
        </p:blipFill>
        <p:spPr>
          <a:xfrm>
            <a:off x="313221" y="5423731"/>
            <a:ext cx="1038593" cy="1077837"/>
          </a:xfrm>
          <a:prstGeom prst="rect">
            <a:avLst/>
          </a:prstGeom>
        </p:spPr>
      </p:pic>
      <p:pic>
        <p:nvPicPr>
          <p:cNvPr id="3" name="object 3"/>
          <p:cNvPicPr/>
          <p:nvPr/>
        </p:nvPicPr>
        <p:blipFill>
          <a:blip r:embed="rId4" cstate="print"/>
          <a:stretch>
            <a:fillRect/>
          </a:stretch>
        </p:blipFill>
        <p:spPr>
          <a:xfrm>
            <a:off x="5062477" y="5423731"/>
            <a:ext cx="1038593" cy="1077837"/>
          </a:xfrm>
          <a:prstGeom prst="rect">
            <a:avLst/>
          </a:prstGeom>
        </p:spPr>
      </p:pic>
      <p:pic>
        <p:nvPicPr>
          <p:cNvPr id="4" name="object 4"/>
          <p:cNvPicPr/>
          <p:nvPr/>
        </p:nvPicPr>
        <p:blipFill>
          <a:blip r:embed="rId5" cstate="print"/>
          <a:stretch>
            <a:fillRect/>
          </a:stretch>
        </p:blipFill>
        <p:spPr>
          <a:xfrm>
            <a:off x="3882266" y="5423731"/>
            <a:ext cx="1038594" cy="1077837"/>
          </a:xfrm>
          <a:prstGeom prst="rect">
            <a:avLst/>
          </a:prstGeom>
        </p:spPr>
      </p:pic>
      <p:pic>
        <p:nvPicPr>
          <p:cNvPr id="5" name="object 5"/>
          <p:cNvPicPr/>
          <p:nvPr/>
        </p:nvPicPr>
        <p:blipFill>
          <a:blip r:embed="rId6" cstate="print"/>
          <a:stretch>
            <a:fillRect/>
          </a:stretch>
        </p:blipFill>
        <p:spPr>
          <a:xfrm>
            <a:off x="8837753" y="5423731"/>
            <a:ext cx="1038594" cy="1077837"/>
          </a:xfrm>
          <a:prstGeom prst="rect">
            <a:avLst/>
          </a:prstGeom>
        </p:spPr>
      </p:pic>
      <p:pic>
        <p:nvPicPr>
          <p:cNvPr id="6" name="object 6"/>
          <p:cNvPicPr/>
          <p:nvPr/>
        </p:nvPicPr>
        <p:blipFill>
          <a:blip r:embed="rId7" cstate="print"/>
          <a:stretch>
            <a:fillRect/>
          </a:stretch>
        </p:blipFill>
        <p:spPr>
          <a:xfrm>
            <a:off x="2630505" y="5423731"/>
            <a:ext cx="1038593" cy="1077837"/>
          </a:xfrm>
          <a:prstGeom prst="rect">
            <a:avLst/>
          </a:prstGeom>
        </p:spPr>
      </p:pic>
      <p:pic>
        <p:nvPicPr>
          <p:cNvPr id="7" name="object 7"/>
          <p:cNvPicPr/>
          <p:nvPr/>
        </p:nvPicPr>
        <p:blipFill>
          <a:blip r:embed="rId8" cstate="print"/>
          <a:stretch>
            <a:fillRect/>
          </a:stretch>
        </p:blipFill>
        <p:spPr>
          <a:xfrm>
            <a:off x="6494686" y="5423731"/>
            <a:ext cx="1038606" cy="1077837"/>
          </a:xfrm>
          <a:prstGeom prst="rect">
            <a:avLst/>
          </a:prstGeom>
        </p:spPr>
      </p:pic>
      <p:pic>
        <p:nvPicPr>
          <p:cNvPr id="8" name="object 8"/>
          <p:cNvPicPr/>
          <p:nvPr/>
        </p:nvPicPr>
        <p:blipFill>
          <a:blip r:embed="rId9" cstate="print"/>
          <a:stretch>
            <a:fillRect/>
          </a:stretch>
        </p:blipFill>
        <p:spPr>
          <a:xfrm>
            <a:off x="1447658" y="5440918"/>
            <a:ext cx="1038598" cy="1077837"/>
          </a:xfrm>
          <a:prstGeom prst="rect">
            <a:avLst/>
          </a:prstGeom>
        </p:spPr>
      </p:pic>
      <p:pic>
        <p:nvPicPr>
          <p:cNvPr id="9" name="object 9"/>
          <p:cNvPicPr/>
          <p:nvPr/>
        </p:nvPicPr>
        <p:blipFill>
          <a:blip r:embed="rId10" cstate="print"/>
          <a:stretch>
            <a:fillRect/>
          </a:stretch>
        </p:blipFill>
        <p:spPr>
          <a:xfrm>
            <a:off x="7666310" y="5423731"/>
            <a:ext cx="1038593" cy="1077837"/>
          </a:xfrm>
          <a:prstGeom prst="rect">
            <a:avLst/>
          </a:prstGeom>
        </p:spPr>
      </p:pic>
      <p:sp>
        <p:nvSpPr>
          <p:cNvPr id="10" name="object 10"/>
          <p:cNvSpPr txBox="1"/>
          <p:nvPr/>
        </p:nvSpPr>
        <p:spPr>
          <a:xfrm>
            <a:off x="604566" y="1625473"/>
            <a:ext cx="3835115" cy="1158779"/>
          </a:xfrm>
          <a:prstGeom prst="rect">
            <a:avLst/>
          </a:prstGeom>
        </p:spPr>
        <p:txBody>
          <a:bodyPr vert="horz" wrap="square" lIns="0" tIns="12700" rIns="0" bIns="0" rtlCol="0" anchor="t">
            <a:spAutoFit/>
          </a:bodyPr>
          <a:lstStyle/>
          <a:p>
            <a:pPr marL="12700">
              <a:lnSpc>
                <a:spcPts val="3400"/>
              </a:lnSpc>
              <a:spcBef>
                <a:spcPts val="100"/>
              </a:spcBef>
            </a:pPr>
            <a:r>
              <a:rPr sz="3000" b="1">
                <a:solidFill>
                  <a:srgbClr val="0084FF"/>
                </a:solidFill>
                <a:latin typeface="Arial"/>
                <a:cs typeface="Arial"/>
              </a:rPr>
              <a:t>Project </a:t>
            </a:r>
            <a:r>
              <a:rPr lang="en-US" sz="3000" b="1">
                <a:solidFill>
                  <a:srgbClr val="0084FF"/>
                </a:solidFill>
                <a:latin typeface="Arial"/>
                <a:cs typeface="Arial"/>
              </a:rPr>
              <a:t>Leads</a:t>
            </a:r>
            <a:endParaRPr sz="3000" b="1">
              <a:latin typeface="Arial"/>
              <a:cs typeface="Arial"/>
            </a:endParaRPr>
          </a:p>
          <a:p>
            <a:pPr marL="12700" marR="5080">
              <a:lnSpc>
                <a:spcPct val="105000"/>
              </a:lnSpc>
              <a:spcBef>
                <a:spcPts val="800"/>
              </a:spcBef>
            </a:pPr>
            <a:r>
              <a:rPr sz="1600">
                <a:latin typeface="Arial"/>
                <a:cs typeface="Arial"/>
              </a:rPr>
              <a:t>Prof. Jonathan Hays, QMUL </a:t>
            </a:r>
            <a:endParaRPr lang="en-US" sz="1600">
              <a:latin typeface="Arial"/>
              <a:cs typeface="Arial"/>
            </a:endParaRPr>
          </a:p>
          <a:p>
            <a:pPr marL="12700" marR="5080">
              <a:spcBef>
                <a:spcPts val="800"/>
              </a:spcBef>
            </a:pPr>
            <a:r>
              <a:rPr sz="1600">
                <a:latin typeface="Arial"/>
                <a:cs typeface="Arial"/>
              </a:rPr>
              <a:t>Dr. Sadaf Alam, University of Bristol</a:t>
            </a:r>
            <a:endParaRPr/>
          </a:p>
        </p:txBody>
      </p:sp>
      <p:sp>
        <p:nvSpPr>
          <p:cNvPr id="11" name="object 11"/>
          <p:cNvSpPr txBox="1"/>
          <p:nvPr/>
        </p:nvSpPr>
        <p:spPr>
          <a:xfrm>
            <a:off x="602009" y="3069220"/>
            <a:ext cx="5408045" cy="1515977"/>
          </a:xfrm>
          <a:prstGeom prst="rect">
            <a:avLst/>
          </a:prstGeom>
        </p:spPr>
        <p:txBody>
          <a:bodyPr vert="horz" wrap="square" lIns="0" tIns="14400" rIns="0" bIns="0" rtlCol="0" anchor="t">
            <a:spAutoFit/>
          </a:bodyPr>
          <a:lstStyle/>
          <a:p>
            <a:pPr marL="12700">
              <a:lnSpc>
                <a:spcPts val="3400"/>
              </a:lnSpc>
              <a:spcBef>
                <a:spcPts val="2200"/>
              </a:spcBef>
            </a:pPr>
            <a:r>
              <a:rPr lang="en-US" sz="3000" b="1">
                <a:solidFill>
                  <a:srgbClr val="0084FF"/>
                </a:solidFill>
                <a:latin typeface="Arial"/>
                <a:cs typeface="Arial"/>
              </a:rPr>
              <a:t>Co-leads</a:t>
            </a:r>
            <a:endParaRPr sz="3000" b="1">
              <a:latin typeface="Arial" panose="020B0604020202020204" pitchFamily="34" charset="0"/>
              <a:cs typeface="Arial" panose="020B0604020202020204" pitchFamily="34" charset="0"/>
            </a:endParaRPr>
          </a:p>
          <a:p>
            <a:pPr marL="12700" marR="900430">
              <a:lnSpc>
                <a:spcPct val="105000"/>
              </a:lnSpc>
              <a:spcBef>
                <a:spcPts val="800"/>
              </a:spcBef>
            </a:pPr>
            <a:r>
              <a:rPr sz="1600">
                <a:solidFill>
                  <a:srgbClr val="0A2133"/>
                </a:solidFill>
                <a:latin typeface="Arial"/>
                <a:cs typeface="Arial"/>
              </a:rPr>
              <a:t>Jo Beech-Brandt, </a:t>
            </a:r>
            <a:r>
              <a:rPr lang="en-US" sz="1600">
                <a:solidFill>
                  <a:srgbClr val="0A2133"/>
                </a:solidFill>
                <a:latin typeface="Arial"/>
                <a:cs typeface="Arial"/>
              </a:rPr>
              <a:t>University</a:t>
            </a:r>
            <a:r>
              <a:rPr sz="1600">
                <a:solidFill>
                  <a:srgbClr val="0A2133"/>
                </a:solidFill>
                <a:latin typeface="Arial"/>
                <a:cs typeface="Arial"/>
              </a:rPr>
              <a:t> of</a:t>
            </a:r>
            <a:r>
              <a:rPr lang="en-US" sz="1600">
                <a:solidFill>
                  <a:srgbClr val="0A2133"/>
                </a:solidFill>
                <a:latin typeface="Arial"/>
                <a:cs typeface="Arial"/>
              </a:rPr>
              <a:t> </a:t>
            </a:r>
            <a:r>
              <a:rPr sz="1600">
                <a:solidFill>
                  <a:srgbClr val="0A2133"/>
                </a:solidFill>
                <a:latin typeface="Arial"/>
                <a:cs typeface="Arial"/>
              </a:rPr>
              <a:t>Edinburgh</a:t>
            </a:r>
            <a:r>
              <a:rPr lang="en-US" sz="1600">
                <a:solidFill>
                  <a:srgbClr val="0A2133"/>
                </a:solidFill>
                <a:latin typeface="Arial"/>
                <a:cs typeface="Arial"/>
              </a:rPr>
              <a:t> EPCC</a:t>
            </a:r>
            <a:endParaRPr sz="1600">
              <a:latin typeface="Arial"/>
              <a:cs typeface="Arial"/>
            </a:endParaRPr>
          </a:p>
          <a:p>
            <a:pPr marL="12700">
              <a:lnSpc>
                <a:spcPct val="105000"/>
              </a:lnSpc>
              <a:spcBef>
                <a:spcPts val="800"/>
              </a:spcBef>
            </a:pPr>
            <a:r>
              <a:rPr sz="1600">
                <a:latin typeface="Arial"/>
                <a:cs typeface="Arial"/>
              </a:rPr>
              <a:t>Adrian Hines, STFC</a:t>
            </a:r>
            <a:r>
              <a:rPr lang="en-US" sz="1600">
                <a:latin typeface="Arial"/>
                <a:cs typeface="Arial"/>
              </a:rPr>
              <a:t> RAL</a:t>
            </a:r>
            <a:endParaRPr sz="1600">
              <a:latin typeface="Arial"/>
              <a:cs typeface="Arial"/>
            </a:endParaRPr>
          </a:p>
          <a:p>
            <a:pPr marL="12700">
              <a:lnSpc>
                <a:spcPct val="105000"/>
              </a:lnSpc>
              <a:spcBef>
                <a:spcPts val="800"/>
              </a:spcBef>
            </a:pPr>
            <a:r>
              <a:rPr sz="1600">
                <a:latin typeface="Arial"/>
                <a:cs typeface="Arial"/>
              </a:rPr>
              <a:t>Vassil Alexandrov, STFC Hartree</a:t>
            </a:r>
          </a:p>
        </p:txBody>
      </p:sp>
      <p:sp>
        <p:nvSpPr>
          <p:cNvPr id="12" name="object 12"/>
          <p:cNvSpPr txBox="1">
            <a:spLocks noGrp="1"/>
          </p:cNvSpPr>
          <p:nvPr>
            <p:ph sz="half" idx="3"/>
          </p:nvPr>
        </p:nvSpPr>
        <p:spPr>
          <a:xfrm>
            <a:off x="5826633" y="1625473"/>
            <a:ext cx="5395590" cy="3120341"/>
          </a:xfrm>
          <a:prstGeom prst="rect">
            <a:avLst/>
          </a:prstGeom>
        </p:spPr>
        <p:txBody>
          <a:bodyPr vert="horz" wrap="square" lIns="0" tIns="12700" rIns="0" bIns="0" rtlCol="0" anchor="t">
            <a:spAutoFit/>
          </a:bodyPr>
          <a:lstStyle/>
          <a:p>
            <a:pPr marL="12700" marR="1144270">
              <a:lnSpc>
                <a:spcPts val="3400"/>
              </a:lnSpc>
              <a:spcBef>
                <a:spcPts val="100"/>
              </a:spcBef>
            </a:pPr>
            <a:r>
              <a:rPr>
                <a:latin typeface="Arial"/>
                <a:cs typeface="Arial"/>
              </a:rPr>
              <a:t>Project </a:t>
            </a:r>
            <a:r>
              <a:rPr lang="en-US">
                <a:latin typeface="Arial"/>
                <a:cs typeface="Arial"/>
              </a:rPr>
              <a:t>Team Members</a:t>
            </a:r>
            <a:endParaRPr>
              <a:latin typeface="Arial"/>
              <a:cs typeface="Arial"/>
            </a:endParaRPr>
          </a:p>
          <a:p>
            <a:pPr marL="12700" marR="424815">
              <a:lnSpc>
                <a:spcPct val="105000"/>
              </a:lnSpc>
              <a:spcBef>
                <a:spcPts val="800"/>
              </a:spcBef>
            </a:pPr>
            <a:r>
              <a:rPr lang="en-US" sz="1600" b="0">
                <a:solidFill>
                  <a:srgbClr val="000000"/>
                </a:solidFill>
                <a:latin typeface="Arial"/>
                <a:cs typeface="Arial"/>
              </a:rPr>
              <a:t>Jeremy Yates, QMUL (Technical</a:t>
            </a:r>
            <a:r>
              <a:rPr sz="1600" b="0">
                <a:solidFill>
                  <a:srgbClr val="000000"/>
                </a:solidFill>
                <a:latin typeface="Arial"/>
                <a:cs typeface="Arial"/>
              </a:rPr>
              <a:t> Coordinator</a:t>
            </a:r>
            <a:r>
              <a:rPr lang="en-US" sz="1600" b="0">
                <a:solidFill>
                  <a:srgbClr val="000000"/>
                </a:solidFill>
                <a:latin typeface="Arial"/>
                <a:cs typeface="Arial"/>
              </a:rPr>
              <a:t>)</a:t>
            </a:r>
          </a:p>
          <a:p>
            <a:pPr marL="12700" marR="424815">
              <a:lnSpc>
                <a:spcPct val="105000"/>
              </a:lnSpc>
              <a:spcBef>
                <a:spcPts val="800"/>
              </a:spcBef>
            </a:pPr>
            <a:r>
              <a:rPr lang="en-US" sz="1600" b="0">
                <a:solidFill>
                  <a:srgbClr val="000000"/>
                </a:solidFill>
                <a:latin typeface="Arial"/>
                <a:cs typeface="Arial"/>
              </a:rPr>
              <a:t>Kieran Leach, QMUL (Technical Coordinator)</a:t>
            </a:r>
            <a:endParaRPr lang="en-US"/>
          </a:p>
          <a:p>
            <a:pPr marL="12700" marR="424815">
              <a:lnSpc>
                <a:spcPct val="105000"/>
              </a:lnSpc>
              <a:spcBef>
                <a:spcPts val="800"/>
              </a:spcBef>
            </a:pPr>
            <a:r>
              <a:rPr lang="en-US" sz="1600" b="0">
                <a:solidFill>
                  <a:srgbClr val="0A2133"/>
                </a:solidFill>
                <a:latin typeface="Arial"/>
                <a:cs typeface="Arial"/>
              </a:rPr>
              <a:t>Rui Apostolo, University of Edinburgh EPCC (Community Engagement Officer)</a:t>
            </a:r>
            <a:endParaRPr lang="en-US"/>
          </a:p>
          <a:p>
            <a:pPr marL="12700" marR="424815">
              <a:lnSpc>
                <a:spcPct val="105000"/>
              </a:lnSpc>
              <a:spcBef>
                <a:spcPts val="800"/>
              </a:spcBef>
            </a:pPr>
            <a:r>
              <a:rPr lang="en-US" sz="1600" b="0">
                <a:solidFill>
                  <a:srgbClr val="0A2133"/>
                </a:solidFill>
                <a:latin typeface="Arial"/>
                <a:cs typeface="Arial"/>
              </a:rPr>
              <a:t>David Meredith, STFC Hartree</a:t>
            </a:r>
            <a:endParaRPr lang="en-US"/>
          </a:p>
          <a:p>
            <a:pPr marL="12700" marR="424815">
              <a:lnSpc>
                <a:spcPct val="105000"/>
              </a:lnSpc>
              <a:spcBef>
                <a:spcPts val="800"/>
              </a:spcBef>
            </a:pPr>
            <a:r>
              <a:rPr lang="en-US" sz="1600" b="0">
                <a:solidFill>
                  <a:srgbClr val="0A2133"/>
                </a:solidFill>
                <a:latin typeface="Arial"/>
                <a:cs typeface="Arial"/>
              </a:rPr>
              <a:t>John Masih, QMUL (</a:t>
            </a:r>
            <a:r>
              <a:rPr lang="en-US" sz="1600" b="0" err="1">
                <a:solidFill>
                  <a:srgbClr val="0A2133"/>
                </a:solidFill>
                <a:latin typeface="Arial"/>
                <a:cs typeface="Arial"/>
              </a:rPr>
              <a:t>Programme</a:t>
            </a:r>
            <a:r>
              <a:rPr lang="en-US" sz="1600" b="0">
                <a:solidFill>
                  <a:srgbClr val="0A2133"/>
                </a:solidFill>
                <a:latin typeface="Arial"/>
                <a:cs typeface="Arial"/>
              </a:rPr>
              <a:t> Manager)</a:t>
            </a:r>
          </a:p>
          <a:p>
            <a:pPr marL="12700" marR="424815">
              <a:lnSpc>
                <a:spcPct val="105000"/>
              </a:lnSpc>
              <a:spcBef>
                <a:spcPts val="800"/>
              </a:spcBef>
            </a:pPr>
            <a:r>
              <a:rPr lang="en-US" sz="1600" b="0">
                <a:solidFill>
                  <a:srgbClr val="0A2133"/>
                </a:solidFill>
                <a:latin typeface="Arial"/>
                <a:cs typeface="Arial"/>
              </a:rPr>
              <a:t>Gemma Hopton, QMUL (Admin &amp; Events Officer)</a:t>
            </a:r>
          </a:p>
          <a:p>
            <a:pPr algn="l"/>
            <a:endParaRPr lang="en-US" sz="1600" b="0">
              <a:solidFill>
                <a:srgbClr val="0A2133"/>
              </a:solidFill>
              <a:latin typeface="Arial"/>
              <a:cs typeface="Arial"/>
            </a:endParaRPr>
          </a:p>
        </p:txBody>
      </p:sp>
      <p:sp>
        <p:nvSpPr>
          <p:cNvPr id="13" name="object 13"/>
          <p:cNvSpPr txBox="1">
            <a:spLocks noGrp="1"/>
          </p:cNvSpPr>
          <p:nvPr>
            <p:ph type="title"/>
          </p:nvPr>
        </p:nvSpPr>
        <p:spPr>
          <a:xfrm>
            <a:off x="604566" y="545233"/>
            <a:ext cx="4874433" cy="756920"/>
          </a:xfrm>
          <a:prstGeom prst="rect">
            <a:avLst/>
          </a:prstGeom>
        </p:spPr>
        <p:txBody>
          <a:bodyPr vert="horz" wrap="square" lIns="0" tIns="12700" rIns="0" bIns="0" rtlCol="0">
            <a:spAutoFit/>
          </a:bodyPr>
          <a:lstStyle/>
          <a:p>
            <a:pPr marL="12700">
              <a:lnSpc>
                <a:spcPct val="100000"/>
              </a:lnSpc>
              <a:spcBef>
                <a:spcPts val="100"/>
              </a:spcBef>
            </a:pPr>
            <a:r>
              <a:t>Project team</a:t>
            </a:r>
          </a:p>
        </p:txBody>
      </p:sp>
      <p:sp>
        <p:nvSpPr>
          <p:cNvPr id="14" name="object 14"/>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15" name="object 15"/>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2</a:t>
            </a:fld>
            <a:endParaRPr spc="-25">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248400" cy="7035800"/>
          </a:xfrm>
          <a:custGeom>
            <a:avLst/>
            <a:gdLst/>
            <a:ahLst/>
            <a:cxnLst/>
            <a:rect l="l" t="t" r="r" b="b"/>
            <a:pathLst>
              <a:path w="6248400" h="7035800">
                <a:moveTo>
                  <a:pt x="6248400" y="0"/>
                </a:moveTo>
                <a:lnTo>
                  <a:pt x="0" y="0"/>
                </a:lnTo>
                <a:lnTo>
                  <a:pt x="0" y="7035800"/>
                </a:lnTo>
                <a:lnTo>
                  <a:pt x="6248400" y="7035800"/>
                </a:lnTo>
                <a:lnTo>
                  <a:pt x="6248400" y="0"/>
                </a:lnTo>
                <a:close/>
              </a:path>
            </a:pathLst>
          </a:custGeom>
          <a:solidFill>
            <a:srgbClr val="112339"/>
          </a:solidFill>
        </p:spPr>
        <p:txBody>
          <a:bodyPr wrap="square" lIns="0" tIns="0" rIns="0" bIns="0" rtlCol="0"/>
          <a:lstStyle/>
          <a:p>
            <a:endParaRPr/>
          </a:p>
        </p:txBody>
      </p:sp>
      <p:sp>
        <p:nvSpPr>
          <p:cNvPr id="3" name="object 3"/>
          <p:cNvSpPr txBox="1">
            <a:spLocks noGrp="1"/>
          </p:cNvSpPr>
          <p:nvPr>
            <p:ph type="title"/>
          </p:nvPr>
        </p:nvSpPr>
        <p:spPr>
          <a:xfrm>
            <a:off x="240916" y="272892"/>
            <a:ext cx="11031837" cy="912185"/>
          </a:xfrm>
          <a:prstGeom prst="rect">
            <a:avLst/>
          </a:prstGeom>
        </p:spPr>
        <p:txBody>
          <a:bodyPr vert="horz" wrap="square" lIns="0" tIns="171843" rIns="0" bIns="0" rtlCol="0">
            <a:spAutoFit/>
          </a:bodyPr>
          <a:lstStyle/>
          <a:p>
            <a:pPr marL="99060">
              <a:lnSpc>
                <a:spcPct val="100000"/>
              </a:lnSpc>
              <a:spcBef>
                <a:spcPts val="100"/>
              </a:spcBef>
            </a:pPr>
            <a:r>
              <a:rPr lang="en-GB" spc="-10" dirty="0">
                <a:solidFill>
                  <a:srgbClr val="FFFFFF"/>
                </a:solidFill>
              </a:rPr>
              <a:t>Federated Research </a:t>
            </a:r>
            <a:r>
              <a:rPr lang="en-GB" spc="-10" dirty="0">
                <a:solidFill>
                  <a:schemeClr val="tx2">
                    <a:lumMod val="50000"/>
                  </a:schemeClr>
                </a:solidFill>
              </a:rPr>
              <a:t>Network</a:t>
            </a:r>
            <a:endParaRPr spc="-10" dirty="0">
              <a:solidFill>
                <a:schemeClr val="tx2">
                  <a:lumMod val="50000"/>
                </a:schemeClr>
              </a:solidFill>
            </a:endParaRPr>
          </a:p>
        </p:txBody>
      </p:sp>
      <p:sp>
        <p:nvSpPr>
          <p:cNvPr id="4" name="object 4"/>
          <p:cNvSpPr txBox="1"/>
          <p:nvPr/>
        </p:nvSpPr>
        <p:spPr>
          <a:xfrm>
            <a:off x="622300" y="2370154"/>
            <a:ext cx="4881855" cy="3398366"/>
          </a:xfrm>
          <a:prstGeom prst="rect">
            <a:avLst/>
          </a:prstGeom>
        </p:spPr>
        <p:txBody>
          <a:bodyPr vert="horz" wrap="square" lIns="0" tIns="12700" rIns="0" bIns="0" rtlCol="0">
            <a:spAutoFit/>
          </a:bodyPr>
          <a:lstStyle/>
          <a:p>
            <a:r>
              <a:rPr lang="en-GB" sz="2000" dirty="0">
                <a:solidFill>
                  <a:schemeClr val="bg1"/>
                </a:solidFill>
              </a:rPr>
              <a:t>A </a:t>
            </a:r>
            <a:r>
              <a:rPr lang="en-GB" sz="2000" b="1" dirty="0">
                <a:solidFill>
                  <a:schemeClr val="bg1"/>
                </a:solidFill>
              </a:rPr>
              <a:t>Federated Research Network (FRN)</a:t>
            </a:r>
            <a:r>
              <a:rPr lang="en-GB" sz="2000" dirty="0">
                <a:solidFill>
                  <a:schemeClr val="bg1"/>
                </a:solidFill>
              </a:rPr>
              <a:t> is a decentralized system that enables multiple institutions, organizations, or researchers to collaborate while maintaining control over their own data and resources. Instead of centralizing data in one location, an FRN allows participants to share insights, models, or results without exposing raw data.</a:t>
            </a:r>
          </a:p>
          <a:p>
            <a:endParaRPr lang="en-GB" sz="2000" dirty="0">
              <a:solidFill>
                <a:schemeClr val="bg1"/>
              </a:solidFill>
            </a:endParaRPr>
          </a:p>
          <a:p>
            <a:r>
              <a:rPr lang="en-GB" sz="2000" dirty="0">
                <a:solidFill>
                  <a:schemeClr val="bg1"/>
                </a:solidFill>
              </a:rPr>
              <a:t>(ChatGPT)</a:t>
            </a:r>
          </a:p>
        </p:txBody>
      </p:sp>
      <p:sp>
        <p:nvSpPr>
          <p:cNvPr id="5" name="object 5"/>
          <p:cNvSpPr txBox="1"/>
          <p:nvPr/>
        </p:nvSpPr>
        <p:spPr>
          <a:xfrm>
            <a:off x="6870700" y="1624429"/>
            <a:ext cx="5003800" cy="3706143"/>
          </a:xfrm>
          <a:prstGeom prst="rect">
            <a:avLst/>
          </a:prstGeom>
        </p:spPr>
        <p:txBody>
          <a:bodyPr vert="horz" wrap="square" lIns="0" tIns="12700" rIns="0" bIns="0" rtlCol="0">
            <a:spAutoFit/>
          </a:bodyPr>
          <a:lstStyle/>
          <a:p>
            <a:pPr marL="0" indent="0">
              <a:buNone/>
            </a:pPr>
            <a:r>
              <a:rPr lang="en-GB" sz="2000" dirty="0"/>
              <a:t>Federation, </a:t>
            </a:r>
            <a:r>
              <a:rPr lang="en-GB" sz="2000" i="1" dirty="0"/>
              <a:t>noun</a:t>
            </a:r>
          </a:p>
          <a:p>
            <a:pPr marL="514350" indent="-514350">
              <a:buAutoNum type="arabicPeriod"/>
            </a:pPr>
            <a:endParaRPr lang="en-GB" sz="2000" i="1" dirty="0"/>
          </a:p>
          <a:p>
            <a:pPr marL="514350" indent="-514350">
              <a:buAutoNum type="arabicPeriod"/>
            </a:pPr>
            <a:r>
              <a:rPr lang="en-GB" sz="2000" i="1" dirty="0"/>
              <a:t>A country consisting of a group of individual states that have control over their own affairs but are controlled by a central government for national decisions, etc.</a:t>
            </a:r>
          </a:p>
          <a:p>
            <a:pPr marL="514350" indent="-514350">
              <a:buAutoNum type="arabicPeriod"/>
            </a:pPr>
            <a:r>
              <a:rPr lang="en-GB" sz="2000" i="1" dirty="0"/>
              <a:t>A group of clubs, trade unions, etc. that have joined together to form an organization</a:t>
            </a:r>
          </a:p>
          <a:p>
            <a:pPr marL="514350" indent="-514350">
              <a:buAutoNum type="arabicPeriod"/>
            </a:pPr>
            <a:r>
              <a:rPr lang="en-GB" sz="2000" i="1" dirty="0"/>
              <a:t>The act of forming a federation</a:t>
            </a:r>
          </a:p>
          <a:p>
            <a:pPr marL="0" indent="0">
              <a:buNone/>
            </a:pPr>
            <a:r>
              <a:rPr lang="en-GB" sz="2000" i="1" dirty="0"/>
              <a:t>(Oxford English Dictionary)</a:t>
            </a:r>
          </a:p>
        </p:txBody>
      </p:sp>
      <p:sp>
        <p:nvSpPr>
          <p:cNvPr id="6" name="object 6"/>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3</a:t>
            </a:fld>
            <a:endParaRPr spc="-25"/>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C5353-3BE1-89D7-CA99-49062363393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337275C-A9A8-0D50-D2B4-D6187C524F71}"/>
              </a:ext>
            </a:extLst>
          </p:cNvPr>
          <p:cNvSpPr txBox="1">
            <a:spLocks noGrp="1"/>
          </p:cNvSpPr>
          <p:nvPr>
            <p:ph type="body" idx="1"/>
          </p:nvPr>
        </p:nvSpPr>
        <p:spPr>
          <a:xfrm>
            <a:off x="595299" y="2673076"/>
            <a:ext cx="5171440" cy="3273397"/>
          </a:xfrm>
          <a:prstGeom prst="rect">
            <a:avLst/>
          </a:prstGeom>
        </p:spPr>
        <p:txBody>
          <a:bodyPr vert="horz" wrap="square" lIns="0" tIns="12700" rIns="0" bIns="0" rtlCol="0">
            <a:spAutoFit/>
          </a:bodyPr>
          <a:lstStyle/>
          <a:p>
            <a:pPr marL="12700" marR="5080" algn="l">
              <a:lnSpc>
                <a:spcPct val="105000"/>
              </a:lnSpc>
              <a:spcBef>
                <a:spcPts val="100"/>
              </a:spcBef>
            </a:pPr>
            <a:r>
              <a:rPr lang="en-GB" dirty="0"/>
              <a:t>Produce a roadmap for federated provision of computational resources for all UKRIs communities</a:t>
            </a:r>
          </a:p>
          <a:p>
            <a:pPr marL="12700" marR="5080" algn="l">
              <a:lnSpc>
                <a:spcPct val="105000"/>
              </a:lnSpc>
              <a:spcBef>
                <a:spcPts val="100"/>
              </a:spcBef>
            </a:pPr>
            <a:endParaRPr lang="en-GB" dirty="0"/>
          </a:p>
          <a:p>
            <a:pPr marL="12700" marR="5080" algn="l">
              <a:lnSpc>
                <a:spcPct val="105000"/>
              </a:lnSpc>
              <a:spcBef>
                <a:spcPts val="100"/>
              </a:spcBef>
            </a:pPr>
            <a:r>
              <a:rPr lang="en-GB" dirty="0"/>
              <a:t>Scope the data storage needs for the federated service</a:t>
            </a:r>
          </a:p>
          <a:p>
            <a:pPr marL="12700" marR="5080" algn="l">
              <a:lnSpc>
                <a:spcPct val="105000"/>
              </a:lnSpc>
              <a:spcBef>
                <a:spcPts val="100"/>
              </a:spcBef>
            </a:pPr>
            <a:endParaRPr lang="en-GB" dirty="0"/>
          </a:p>
          <a:p>
            <a:pPr marL="12700" marR="5080" algn="l">
              <a:lnSpc>
                <a:spcPct val="105000"/>
              </a:lnSpc>
              <a:spcBef>
                <a:spcPts val="100"/>
              </a:spcBef>
            </a:pPr>
            <a:r>
              <a:rPr lang="en-GB" dirty="0"/>
              <a:t>Act as a DRI Network Plus by linking up with networking activities in other DRI workstreams</a:t>
            </a:r>
          </a:p>
        </p:txBody>
      </p:sp>
      <p:sp>
        <p:nvSpPr>
          <p:cNvPr id="3" name="object 3">
            <a:extLst>
              <a:ext uri="{FF2B5EF4-FFF2-40B4-BE49-F238E27FC236}">
                <a16:creationId xmlns:a16="http://schemas.microsoft.com/office/drawing/2014/main" id="{7158E4C4-3CD5-BAF6-FD7C-855FC88F0F54}"/>
              </a:ext>
            </a:extLst>
          </p:cNvPr>
          <p:cNvSpPr txBox="1">
            <a:spLocks noGrp="1"/>
          </p:cNvSpPr>
          <p:nvPr>
            <p:ph type="title"/>
          </p:nvPr>
        </p:nvSpPr>
        <p:spPr>
          <a:xfrm>
            <a:off x="535767" y="545233"/>
            <a:ext cx="5886921" cy="751488"/>
          </a:xfrm>
          <a:prstGeom prst="rect">
            <a:avLst/>
          </a:prstGeom>
        </p:spPr>
        <p:txBody>
          <a:bodyPr vert="horz" wrap="square" lIns="0" tIns="12700" rIns="0" bIns="0" rtlCol="0">
            <a:spAutoFit/>
          </a:bodyPr>
          <a:lstStyle/>
          <a:p>
            <a:pPr marL="99060" algn="l">
              <a:lnSpc>
                <a:spcPct val="100000"/>
              </a:lnSpc>
              <a:spcBef>
                <a:spcPts val="100"/>
              </a:spcBef>
            </a:pPr>
            <a:r>
              <a:rPr lang="en-GB" dirty="0"/>
              <a:t>Project Objectives</a:t>
            </a:r>
            <a:endParaRPr dirty="0"/>
          </a:p>
        </p:txBody>
      </p:sp>
      <p:sp>
        <p:nvSpPr>
          <p:cNvPr id="7" name="object 7">
            <a:extLst>
              <a:ext uri="{FF2B5EF4-FFF2-40B4-BE49-F238E27FC236}">
                <a16:creationId xmlns:a16="http://schemas.microsoft.com/office/drawing/2014/main" id="{FFA28307-8E50-38CF-C20B-7FCD8EBFEAA0}"/>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8" name="object 8">
            <a:extLst>
              <a:ext uri="{FF2B5EF4-FFF2-40B4-BE49-F238E27FC236}">
                <a16:creationId xmlns:a16="http://schemas.microsoft.com/office/drawing/2014/main" id="{1FF44F1E-F505-A253-AC0D-770373A0526B}"/>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4</a:t>
            </a:fld>
            <a:endParaRPr spc="-25"/>
          </a:p>
        </p:txBody>
      </p:sp>
      <p:grpSp>
        <p:nvGrpSpPr>
          <p:cNvPr id="16" name="object 21">
            <a:extLst>
              <a:ext uri="{FF2B5EF4-FFF2-40B4-BE49-F238E27FC236}">
                <a16:creationId xmlns:a16="http://schemas.microsoft.com/office/drawing/2014/main" id="{9202CC92-3927-5BF4-8A96-8E9EE6E54356}"/>
              </a:ext>
            </a:extLst>
          </p:cNvPr>
          <p:cNvGrpSpPr/>
          <p:nvPr/>
        </p:nvGrpSpPr>
        <p:grpSpPr>
          <a:xfrm>
            <a:off x="6422688" y="1706880"/>
            <a:ext cx="4105093" cy="4155440"/>
            <a:chOff x="996431" y="2710931"/>
            <a:chExt cx="1149350" cy="1148080"/>
          </a:xfrm>
        </p:grpSpPr>
        <p:sp>
          <p:nvSpPr>
            <p:cNvPr id="17" name="object 22">
              <a:extLst>
                <a:ext uri="{FF2B5EF4-FFF2-40B4-BE49-F238E27FC236}">
                  <a16:creationId xmlns:a16="http://schemas.microsoft.com/office/drawing/2014/main" id="{B0E375A4-51A7-D9D4-43E8-04AD088AC89C}"/>
                </a:ext>
              </a:extLst>
            </p:cNvPr>
            <p:cNvSpPr/>
            <p:nvPr/>
          </p:nvSpPr>
          <p:spPr>
            <a:xfrm>
              <a:off x="1002781" y="2718280"/>
              <a:ext cx="1136650" cy="1134110"/>
            </a:xfrm>
            <a:custGeom>
              <a:avLst/>
              <a:gdLst/>
              <a:ahLst/>
              <a:cxnLst/>
              <a:rect l="l" t="t" r="r" b="b"/>
              <a:pathLst>
                <a:path w="1136650" h="1134110">
                  <a:moveTo>
                    <a:pt x="400569" y="864870"/>
                  </a:moveTo>
                  <a:lnTo>
                    <a:pt x="370041" y="864870"/>
                  </a:lnTo>
                  <a:lnTo>
                    <a:pt x="569710" y="1024890"/>
                  </a:lnTo>
                  <a:lnTo>
                    <a:pt x="565796" y="1049020"/>
                  </a:lnTo>
                  <a:lnTo>
                    <a:pt x="567136" y="1071880"/>
                  </a:lnTo>
                  <a:lnTo>
                    <a:pt x="567210" y="1073150"/>
                  </a:lnTo>
                  <a:lnTo>
                    <a:pt x="575141" y="1096010"/>
                  </a:lnTo>
                  <a:lnTo>
                    <a:pt x="590780" y="1115060"/>
                  </a:lnTo>
                  <a:lnTo>
                    <a:pt x="630195" y="1134110"/>
                  </a:lnTo>
                  <a:lnTo>
                    <a:pt x="669630" y="1130300"/>
                  </a:lnTo>
                  <a:lnTo>
                    <a:pt x="689281" y="1116330"/>
                  </a:lnTo>
                  <a:lnTo>
                    <a:pt x="642926" y="1116330"/>
                  </a:lnTo>
                  <a:lnTo>
                    <a:pt x="620003" y="1111250"/>
                  </a:lnTo>
                  <a:lnTo>
                    <a:pt x="601284" y="1098550"/>
                  </a:lnTo>
                  <a:lnTo>
                    <a:pt x="588664" y="1080770"/>
                  </a:lnTo>
                  <a:lnTo>
                    <a:pt x="584036" y="1057910"/>
                  </a:lnTo>
                  <a:lnTo>
                    <a:pt x="588664" y="1033780"/>
                  </a:lnTo>
                  <a:lnTo>
                    <a:pt x="601284" y="1016000"/>
                  </a:lnTo>
                  <a:lnTo>
                    <a:pt x="608772" y="1010920"/>
                  </a:lnTo>
                  <a:lnTo>
                    <a:pt x="580467" y="1010920"/>
                  </a:lnTo>
                  <a:lnTo>
                    <a:pt x="400569" y="864870"/>
                  </a:lnTo>
                  <a:close/>
                </a:path>
                <a:path w="1136650" h="1134110">
                  <a:moveTo>
                    <a:pt x="688751" y="998220"/>
                  </a:moveTo>
                  <a:lnTo>
                    <a:pt x="642926" y="998220"/>
                  </a:lnTo>
                  <a:lnTo>
                    <a:pt x="665849" y="1003300"/>
                  </a:lnTo>
                  <a:lnTo>
                    <a:pt x="684568" y="1016000"/>
                  </a:lnTo>
                  <a:lnTo>
                    <a:pt x="697188" y="1033780"/>
                  </a:lnTo>
                  <a:lnTo>
                    <a:pt x="701816" y="1057910"/>
                  </a:lnTo>
                  <a:lnTo>
                    <a:pt x="697188" y="1080770"/>
                  </a:lnTo>
                  <a:lnTo>
                    <a:pt x="684568" y="1098550"/>
                  </a:lnTo>
                  <a:lnTo>
                    <a:pt x="665849" y="1111250"/>
                  </a:lnTo>
                  <a:lnTo>
                    <a:pt x="642926" y="1116330"/>
                  </a:lnTo>
                  <a:lnTo>
                    <a:pt x="689281" y="1116330"/>
                  </a:lnTo>
                  <a:lnTo>
                    <a:pt x="701787" y="1107440"/>
                  </a:lnTo>
                  <a:lnTo>
                    <a:pt x="719368" y="1071880"/>
                  </a:lnTo>
                  <a:lnTo>
                    <a:pt x="715075" y="1027430"/>
                  </a:lnTo>
                  <a:lnTo>
                    <a:pt x="734718" y="1008380"/>
                  </a:lnTo>
                  <a:lnTo>
                    <a:pt x="701460" y="1008380"/>
                  </a:lnTo>
                  <a:lnTo>
                    <a:pt x="688751" y="998220"/>
                  </a:lnTo>
                  <a:close/>
                </a:path>
                <a:path w="1136650" h="1134110">
                  <a:moveTo>
                    <a:pt x="641173" y="980440"/>
                  </a:moveTo>
                  <a:lnTo>
                    <a:pt x="607788" y="988060"/>
                  </a:lnTo>
                  <a:lnTo>
                    <a:pt x="580467" y="1010920"/>
                  </a:lnTo>
                  <a:lnTo>
                    <a:pt x="608772" y="1010920"/>
                  </a:lnTo>
                  <a:lnTo>
                    <a:pt x="620003" y="1003300"/>
                  </a:lnTo>
                  <a:lnTo>
                    <a:pt x="642926" y="998220"/>
                  </a:lnTo>
                  <a:lnTo>
                    <a:pt x="688751" y="998220"/>
                  </a:lnTo>
                  <a:lnTo>
                    <a:pt x="674454" y="986790"/>
                  </a:lnTo>
                  <a:lnTo>
                    <a:pt x="641173" y="980440"/>
                  </a:lnTo>
                  <a:close/>
                </a:path>
                <a:path w="1136650" h="1134110">
                  <a:moveTo>
                    <a:pt x="940399" y="739140"/>
                  </a:moveTo>
                  <a:lnTo>
                    <a:pt x="911582" y="739140"/>
                  </a:lnTo>
                  <a:lnTo>
                    <a:pt x="919214" y="741680"/>
                  </a:lnTo>
                  <a:lnTo>
                    <a:pt x="924717" y="748030"/>
                  </a:lnTo>
                  <a:lnTo>
                    <a:pt x="929205" y="756920"/>
                  </a:lnTo>
                  <a:lnTo>
                    <a:pt x="933794" y="765810"/>
                  </a:lnTo>
                  <a:lnTo>
                    <a:pt x="936931" y="769620"/>
                  </a:lnTo>
                  <a:lnTo>
                    <a:pt x="941109" y="773430"/>
                  </a:lnTo>
                  <a:lnTo>
                    <a:pt x="944856" y="777240"/>
                  </a:lnTo>
                  <a:lnTo>
                    <a:pt x="708064" y="1007110"/>
                  </a:lnTo>
                  <a:lnTo>
                    <a:pt x="701460" y="1008380"/>
                  </a:lnTo>
                  <a:lnTo>
                    <a:pt x="734718" y="1008380"/>
                  </a:lnTo>
                  <a:lnTo>
                    <a:pt x="958648" y="791210"/>
                  </a:lnTo>
                  <a:lnTo>
                    <a:pt x="1076302" y="791210"/>
                  </a:lnTo>
                  <a:lnTo>
                    <a:pt x="1077839" y="789940"/>
                  </a:lnTo>
                  <a:lnTo>
                    <a:pt x="1019481" y="789940"/>
                  </a:lnTo>
                  <a:lnTo>
                    <a:pt x="985351" y="782320"/>
                  </a:lnTo>
                  <a:lnTo>
                    <a:pt x="957481" y="764540"/>
                  </a:lnTo>
                  <a:lnTo>
                    <a:pt x="940399" y="739140"/>
                  </a:lnTo>
                  <a:close/>
                </a:path>
                <a:path w="1136650" h="1134110">
                  <a:moveTo>
                    <a:pt x="139597" y="556260"/>
                  </a:moveTo>
                  <a:lnTo>
                    <a:pt x="117260" y="556260"/>
                  </a:lnTo>
                  <a:lnTo>
                    <a:pt x="208230" y="688340"/>
                  </a:lnTo>
                  <a:lnTo>
                    <a:pt x="198827" y="699770"/>
                  </a:lnTo>
                  <a:lnTo>
                    <a:pt x="190374" y="711200"/>
                  </a:lnTo>
                  <a:lnTo>
                    <a:pt x="183016" y="722630"/>
                  </a:lnTo>
                  <a:lnTo>
                    <a:pt x="176899" y="735330"/>
                  </a:lnTo>
                  <a:lnTo>
                    <a:pt x="169105" y="782320"/>
                  </a:lnTo>
                  <a:lnTo>
                    <a:pt x="178206" y="824230"/>
                  </a:lnTo>
                  <a:lnTo>
                    <a:pt x="201175" y="858520"/>
                  </a:lnTo>
                  <a:lnTo>
                    <a:pt x="234982" y="883920"/>
                  </a:lnTo>
                  <a:lnTo>
                    <a:pt x="276595" y="895350"/>
                  </a:lnTo>
                  <a:lnTo>
                    <a:pt x="322987" y="891540"/>
                  </a:lnTo>
                  <a:lnTo>
                    <a:pt x="336076" y="886460"/>
                  </a:lnTo>
                  <a:lnTo>
                    <a:pt x="347810" y="880110"/>
                  </a:lnTo>
                  <a:lnTo>
                    <a:pt x="351505" y="877570"/>
                  </a:lnTo>
                  <a:lnTo>
                    <a:pt x="287745" y="877570"/>
                  </a:lnTo>
                  <a:lnTo>
                    <a:pt x="248897" y="869950"/>
                  </a:lnTo>
                  <a:lnTo>
                    <a:pt x="217171" y="848360"/>
                  </a:lnTo>
                  <a:lnTo>
                    <a:pt x="195780" y="816610"/>
                  </a:lnTo>
                  <a:lnTo>
                    <a:pt x="187936" y="778510"/>
                  </a:lnTo>
                  <a:lnTo>
                    <a:pt x="195780" y="739140"/>
                  </a:lnTo>
                  <a:lnTo>
                    <a:pt x="217171" y="707390"/>
                  </a:lnTo>
                  <a:lnTo>
                    <a:pt x="248897" y="685800"/>
                  </a:lnTo>
                  <a:lnTo>
                    <a:pt x="287745" y="678180"/>
                  </a:lnTo>
                  <a:lnTo>
                    <a:pt x="350399" y="678180"/>
                  </a:lnTo>
                  <a:lnTo>
                    <a:pt x="347797" y="676910"/>
                  </a:lnTo>
                  <a:lnTo>
                    <a:pt x="224359" y="676910"/>
                  </a:lnTo>
                  <a:lnTo>
                    <a:pt x="139597" y="556260"/>
                  </a:lnTo>
                  <a:close/>
                </a:path>
                <a:path w="1136650" h="1134110">
                  <a:moveTo>
                    <a:pt x="350399" y="678180"/>
                  </a:moveTo>
                  <a:lnTo>
                    <a:pt x="287745" y="678180"/>
                  </a:lnTo>
                  <a:lnTo>
                    <a:pt x="326591" y="685800"/>
                  </a:lnTo>
                  <a:lnTo>
                    <a:pt x="358312" y="707390"/>
                  </a:lnTo>
                  <a:lnTo>
                    <a:pt x="379699" y="739140"/>
                  </a:lnTo>
                  <a:lnTo>
                    <a:pt x="387542" y="778510"/>
                  </a:lnTo>
                  <a:lnTo>
                    <a:pt x="379699" y="816610"/>
                  </a:lnTo>
                  <a:lnTo>
                    <a:pt x="358312" y="848360"/>
                  </a:lnTo>
                  <a:lnTo>
                    <a:pt x="326591" y="869950"/>
                  </a:lnTo>
                  <a:lnTo>
                    <a:pt x="287745" y="877570"/>
                  </a:lnTo>
                  <a:lnTo>
                    <a:pt x="351505" y="877570"/>
                  </a:lnTo>
                  <a:lnTo>
                    <a:pt x="370041" y="864870"/>
                  </a:lnTo>
                  <a:lnTo>
                    <a:pt x="400569" y="864870"/>
                  </a:lnTo>
                  <a:lnTo>
                    <a:pt x="384925" y="852170"/>
                  </a:lnTo>
                  <a:lnTo>
                    <a:pt x="384214" y="847090"/>
                  </a:lnTo>
                  <a:lnTo>
                    <a:pt x="393035" y="833120"/>
                  </a:lnTo>
                  <a:lnTo>
                    <a:pt x="399326" y="817880"/>
                  </a:lnTo>
                  <a:lnTo>
                    <a:pt x="403804" y="801370"/>
                  </a:lnTo>
                  <a:lnTo>
                    <a:pt x="407188" y="786130"/>
                  </a:lnTo>
                  <a:lnTo>
                    <a:pt x="625304" y="765810"/>
                  </a:lnTo>
                  <a:lnTo>
                    <a:pt x="406706" y="765810"/>
                  </a:lnTo>
                  <a:lnTo>
                    <a:pt x="397297" y="732790"/>
                  </a:lnTo>
                  <a:lnTo>
                    <a:pt x="380088" y="703580"/>
                  </a:lnTo>
                  <a:lnTo>
                    <a:pt x="355605" y="680720"/>
                  </a:lnTo>
                  <a:lnTo>
                    <a:pt x="350399" y="678180"/>
                  </a:lnTo>
                  <a:close/>
                </a:path>
                <a:path w="1136650" h="1134110">
                  <a:moveTo>
                    <a:pt x="1076302" y="791210"/>
                  </a:moveTo>
                  <a:lnTo>
                    <a:pt x="958648" y="791210"/>
                  </a:lnTo>
                  <a:lnTo>
                    <a:pt x="996059" y="806450"/>
                  </a:lnTo>
                  <a:lnTo>
                    <a:pt x="1034989" y="807720"/>
                  </a:lnTo>
                  <a:lnTo>
                    <a:pt x="1071692" y="795020"/>
                  </a:lnTo>
                  <a:lnTo>
                    <a:pt x="1076302" y="791210"/>
                  </a:lnTo>
                  <a:close/>
                </a:path>
                <a:path w="1136650" h="1134110">
                  <a:moveTo>
                    <a:pt x="1078989" y="614680"/>
                  </a:moveTo>
                  <a:lnTo>
                    <a:pt x="1019481" y="614680"/>
                  </a:lnTo>
                  <a:lnTo>
                    <a:pt x="1053603" y="621030"/>
                  </a:lnTo>
                  <a:lnTo>
                    <a:pt x="1081470" y="640080"/>
                  </a:lnTo>
                  <a:lnTo>
                    <a:pt x="1100259" y="668020"/>
                  </a:lnTo>
                  <a:lnTo>
                    <a:pt x="1107149" y="702310"/>
                  </a:lnTo>
                  <a:lnTo>
                    <a:pt x="1100259" y="736600"/>
                  </a:lnTo>
                  <a:lnTo>
                    <a:pt x="1081470" y="764540"/>
                  </a:lnTo>
                  <a:lnTo>
                    <a:pt x="1053603" y="782320"/>
                  </a:lnTo>
                  <a:lnTo>
                    <a:pt x="1019481" y="789940"/>
                  </a:lnTo>
                  <a:lnTo>
                    <a:pt x="1077839" y="789940"/>
                  </a:lnTo>
                  <a:lnTo>
                    <a:pt x="1102425" y="769620"/>
                  </a:lnTo>
                  <a:lnTo>
                    <a:pt x="1123471" y="726440"/>
                  </a:lnTo>
                  <a:lnTo>
                    <a:pt x="1124118" y="688340"/>
                  </a:lnTo>
                  <a:lnTo>
                    <a:pt x="1124225" y="681990"/>
                  </a:lnTo>
                  <a:lnTo>
                    <a:pt x="1107212" y="641350"/>
                  </a:lnTo>
                  <a:lnTo>
                    <a:pt x="1078989" y="614680"/>
                  </a:lnTo>
                  <a:close/>
                </a:path>
                <a:path w="1136650" h="1134110">
                  <a:moveTo>
                    <a:pt x="532439" y="309880"/>
                  </a:moveTo>
                  <a:lnTo>
                    <a:pt x="505702" y="309880"/>
                  </a:lnTo>
                  <a:lnTo>
                    <a:pt x="924409" y="646430"/>
                  </a:lnTo>
                  <a:lnTo>
                    <a:pt x="926161" y="650240"/>
                  </a:lnTo>
                  <a:lnTo>
                    <a:pt x="918975" y="666750"/>
                  </a:lnTo>
                  <a:lnTo>
                    <a:pt x="914231" y="684530"/>
                  </a:lnTo>
                  <a:lnTo>
                    <a:pt x="912766" y="702310"/>
                  </a:lnTo>
                  <a:lnTo>
                    <a:pt x="912661" y="703580"/>
                  </a:lnTo>
                  <a:lnTo>
                    <a:pt x="914998" y="721360"/>
                  </a:lnTo>
                  <a:lnTo>
                    <a:pt x="406706" y="765810"/>
                  </a:lnTo>
                  <a:lnTo>
                    <a:pt x="625304" y="765810"/>
                  </a:lnTo>
                  <a:lnTo>
                    <a:pt x="911582" y="739140"/>
                  </a:lnTo>
                  <a:lnTo>
                    <a:pt x="940399" y="739140"/>
                  </a:lnTo>
                  <a:lnTo>
                    <a:pt x="938690" y="736600"/>
                  </a:lnTo>
                  <a:lnTo>
                    <a:pt x="931800" y="702310"/>
                  </a:lnTo>
                  <a:lnTo>
                    <a:pt x="938690" y="668020"/>
                  </a:lnTo>
                  <a:lnTo>
                    <a:pt x="957481" y="640080"/>
                  </a:lnTo>
                  <a:lnTo>
                    <a:pt x="972345" y="629920"/>
                  </a:lnTo>
                  <a:lnTo>
                    <a:pt x="933438" y="629920"/>
                  </a:lnTo>
                  <a:lnTo>
                    <a:pt x="532439" y="309880"/>
                  </a:lnTo>
                  <a:close/>
                </a:path>
                <a:path w="1136650" h="1134110">
                  <a:moveTo>
                    <a:pt x="282095" y="659130"/>
                  </a:moveTo>
                  <a:lnTo>
                    <a:pt x="261958" y="661670"/>
                  </a:lnTo>
                  <a:lnTo>
                    <a:pt x="242525" y="668020"/>
                  </a:lnTo>
                  <a:lnTo>
                    <a:pt x="224359" y="676910"/>
                  </a:lnTo>
                  <a:lnTo>
                    <a:pt x="347797" y="676910"/>
                  </a:lnTo>
                  <a:lnTo>
                    <a:pt x="324372" y="665480"/>
                  </a:lnTo>
                  <a:lnTo>
                    <a:pt x="325655" y="660400"/>
                  </a:lnTo>
                  <a:lnTo>
                    <a:pt x="302375" y="660400"/>
                  </a:lnTo>
                  <a:lnTo>
                    <a:pt x="282095" y="659130"/>
                  </a:lnTo>
                  <a:close/>
                </a:path>
                <a:path w="1136650" h="1134110">
                  <a:moveTo>
                    <a:pt x="374795" y="316230"/>
                  </a:moveTo>
                  <a:lnTo>
                    <a:pt x="337084" y="316230"/>
                  </a:lnTo>
                  <a:lnTo>
                    <a:pt x="349116" y="323850"/>
                  </a:lnTo>
                  <a:lnTo>
                    <a:pt x="360630" y="331470"/>
                  </a:lnTo>
                  <a:lnTo>
                    <a:pt x="372650" y="337820"/>
                  </a:lnTo>
                  <a:lnTo>
                    <a:pt x="386195" y="341630"/>
                  </a:lnTo>
                  <a:lnTo>
                    <a:pt x="302375" y="660400"/>
                  </a:lnTo>
                  <a:lnTo>
                    <a:pt x="325655" y="660400"/>
                  </a:lnTo>
                  <a:lnTo>
                    <a:pt x="404877" y="346710"/>
                  </a:lnTo>
                  <a:lnTo>
                    <a:pt x="433277" y="345440"/>
                  </a:lnTo>
                  <a:lnTo>
                    <a:pt x="459104" y="339090"/>
                  </a:lnTo>
                  <a:lnTo>
                    <a:pt x="480632" y="327660"/>
                  </a:lnTo>
                  <a:lnTo>
                    <a:pt x="418237" y="327660"/>
                  </a:lnTo>
                  <a:lnTo>
                    <a:pt x="380563" y="320040"/>
                  </a:lnTo>
                  <a:lnTo>
                    <a:pt x="374795" y="316230"/>
                  </a:lnTo>
                  <a:close/>
                </a:path>
                <a:path w="1136650" h="1134110">
                  <a:moveTo>
                    <a:pt x="986482" y="123190"/>
                  </a:moveTo>
                  <a:lnTo>
                    <a:pt x="964998" y="123190"/>
                  </a:lnTo>
                  <a:lnTo>
                    <a:pt x="970840" y="138430"/>
                  </a:lnTo>
                  <a:lnTo>
                    <a:pt x="974840" y="142240"/>
                  </a:lnTo>
                  <a:lnTo>
                    <a:pt x="987797" y="156210"/>
                  </a:lnTo>
                  <a:lnTo>
                    <a:pt x="1002247" y="166370"/>
                  </a:lnTo>
                  <a:lnTo>
                    <a:pt x="1018421" y="173990"/>
                  </a:lnTo>
                  <a:lnTo>
                    <a:pt x="1036550" y="179070"/>
                  </a:lnTo>
                  <a:lnTo>
                    <a:pt x="1010578" y="594360"/>
                  </a:lnTo>
                  <a:lnTo>
                    <a:pt x="971307" y="607060"/>
                  </a:lnTo>
                  <a:lnTo>
                    <a:pt x="946122" y="624840"/>
                  </a:lnTo>
                  <a:lnTo>
                    <a:pt x="939296" y="629920"/>
                  </a:lnTo>
                  <a:lnTo>
                    <a:pt x="972345" y="629920"/>
                  </a:lnTo>
                  <a:lnTo>
                    <a:pt x="985351" y="621030"/>
                  </a:lnTo>
                  <a:lnTo>
                    <a:pt x="1019481" y="614680"/>
                  </a:lnTo>
                  <a:lnTo>
                    <a:pt x="1078989" y="614680"/>
                  </a:lnTo>
                  <a:lnTo>
                    <a:pt x="1074957" y="610870"/>
                  </a:lnTo>
                  <a:lnTo>
                    <a:pt x="1029984" y="596900"/>
                  </a:lnTo>
                  <a:lnTo>
                    <a:pt x="1055117" y="180340"/>
                  </a:lnTo>
                  <a:lnTo>
                    <a:pt x="1096624" y="163830"/>
                  </a:lnTo>
                  <a:lnTo>
                    <a:pt x="1099978" y="160020"/>
                  </a:lnTo>
                  <a:lnTo>
                    <a:pt x="1046824" y="160020"/>
                  </a:lnTo>
                  <a:lnTo>
                    <a:pt x="1019192" y="153670"/>
                  </a:lnTo>
                  <a:lnTo>
                    <a:pt x="996626" y="138430"/>
                  </a:lnTo>
                  <a:lnTo>
                    <a:pt x="986482" y="123190"/>
                  </a:lnTo>
                  <a:close/>
                </a:path>
                <a:path w="1136650" h="1134110">
                  <a:moveTo>
                    <a:pt x="87137" y="391160"/>
                  </a:moveTo>
                  <a:lnTo>
                    <a:pt x="47504" y="400050"/>
                  </a:lnTo>
                  <a:lnTo>
                    <a:pt x="16468" y="425450"/>
                  </a:lnTo>
                  <a:lnTo>
                    <a:pt x="0" y="462280"/>
                  </a:lnTo>
                  <a:lnTo>
                    <a:pt x="4065" y="506730"/>
                  </a:lnTo>
                  <a:lnTo>
                    <a:pt x="22330" y="535940"/>
                  </a:lnTo>
                  <a:lnTo>
                    <a:pt x="49966" y="554990"/>
                  </a:lnTo>
                  <a:lnTo>
                    <a:pt x="82950" y="562610"/>
                  </a:lnTo>
                  <a:lnTo>
                    <a:pt x="117260" y="556260"/>
                  </a:lnTo>
                  <a:lnTo>
                    <a:pt x="139597" y="556260"/>
                  </a:lnTo>
                  <a:lnTo>
                    <a:pt x="133351" y="547370"/>
                  </a:lnTo>
                  <a:lnTo>
                    <a:pt x="136835" y="543560"/>
                  </a:lnTo>
                  <a:lnTo>
                    <a:pt x="84316" y="543560"/>
                  </a:lnTo>
                  <a:lnTo>
                    <a:pt x="58422" y="538480"/>
                  </a:lnTo>
                  <a:lnTo>
                    <a:pt x="37277" y="524510"/>
                  </a:lnTo>
                  <a:lnTo>
                    <a:pt x="23021" y="502920"/>
                  </a:lnTo>
                  <a:lnTo>
                    <a:pt x="17794" y="477520"/>
                  </a:lnTo>
                  <a:lnTo>
                    <a:pt x="23021" y="450850"/>
                  </a:lnTo>
                  <a:lnTo>
                    <a:pt x="37277" y="429260"/>
                  </a:lnTo>
                  <a:lnTo>
                    <a:pt x="58422" y="415290"/>
                  </a:lnTo>
                  <a:lnTo>
                    <a:pt x="84316" y="410210"/>
                  </a:lnTo>
                  <a:lnTo>
                    <a:pt x="136980" y="410210"/>
                  </a:lnTo>
                  <a:lnTo>
                    <a:pt x="135247" y="408940"/>
                  </a:lnTo>
                  <a:lnTo>
                    <a:pt x="129401" y="403860"/>
                  </a:lnTo>
                  <a:lnTo>
                    <a:pt x="87137" y="391160"/>
                  </a:lnTo>
                  <a:close/>
                </a:path>
                <a:path w="1136650" h="1134110">
                  <a:moveTo>
                    <a:pt x="136980" y="410210"/>
                  </a:moveTo>
                  <a:lnTo>
                    <a:pt x="84316" y="410210"/>
                  </a:lnTo>
                  <a:lnTo>
                    <a:pt x="110203" y="415290"/>
                  </a:lnTo>
                  <a:lnTo>
                    <a:pt x="131344" y="429260"/>
                  </a:lnTo>
                  <a:lnTo>
                    <a:pt x="145599" y="450850"/>
                  </a:lnTo>
                  <a:lnTo>
                    <a:pt x="150826" y="477520"/>
                  </a:lnTo>
                  <a:lnTo>
                    <a:pt x="145599" y="502920"/>
                  </a:lnTo>
                  <a:lnTo>
                    <a:pt x="131344" y="524510"/>
                  </a:lnTo>
                  <a:lnTo>
                    <a:pt x="110203" y="538480"/>
                  </a:lnTo>
                  <a:lnTo>
                    <a:pt x="84316" y="543560"/>
                  </a:lnTo>
                  <a:lnTo>
                    <a:pt x="136835" y="543560"/>
                  </a:lnTo>
                  <a:lnTo>
                    <a:pt x="154252" y="524510"/>
                  </a:lnTo>
                  <a:lnTo>
                    <a:pt x="166754" y="497840"/>
                  </a:lnTo>
                  <a:lnTo>
                    <a:pt x="169475" y="468630"/>
                  </a:lnTo>
                  <a:lnTo>
                    <a:pt x="161037" y="439420"/>
                  </a:lnTo>
                  <a:lnTo>
                    <a:pt x="186446" y="421640"/>
                  </a:lnTo>
                  <a:lnTo>
                    <a:pt x="153989" y="421640"/>
                  </a:lnTo>
                  <a:lnTo>
                    <a:pt x="148872" y="419100"/>
                  </a:lnTo>
                  <a:lnTo>
                    <a:pt x="142181" y="414020"/>
                  </a:lnTo>
                  <a:lnTo>
                    <a:pt x="136980" y="410210"/>
                  </a:lnTo>
                  <a:close/>
                </a:path>
                <a:path w="1136650" h="1134110">
                  <a:moveTo>
                    <a:pt x="428052" y="115570"/>
                  </a:moveTo>
                  <a:lnTo>
                    <a:pt x="368241" y="128270"/>
                  </a:lnTo>
                  <a:lnTo>
                    <a:pt x="321648" y="167640"/>
                  </a:lnTo>
                  <a:lnTo>
                    <a:pt x="302592" y="228600"/>
                  </a:lnTo>
                  <a:lnTo>
                    <a:pt x="307863" y="264160"/>
                  </a:lnTo>
                  <a:lnTo>
                    <a:pt x="325388" y="302260"/>
                  </a:lnTo>
                  <a:lnTo>
                    <a:pt x="153989" y="421640"/>
                  </a:lnTo>
                  <a:lnTo>
                    <a:pt x="186446" y="421640"/>
                  </a:lnTo>
                  <a:lnTo>
                    <a:pt x="337084" y="316230"/>
                  </a:lnTo>
                  <a:lnTo>
                    <a:pt x="374795" y="316230"/>
                  </a:lnTo>
                  <a:lnTo>
                    <a:pt x="349799" y="299720"/>
                  </a:lnTo>
                  <a:lnTo>
                    <a:pt x="329057" y="269240"/>
                  </a:lnTo>
                  <a:lnTo>
                    <a:pt x="321451" y="231140"/>
                  </a:lnTo>
                  <a:lnTo>
                    <a:pt x="329057" y="193040"/>
                  </a:lnTo>
                  <a:lnTo>
                    <a:pt x="349799" y="162560"/>
                  </a:lnTo>
                  <a:lnTo>
                    <a:pt x="380563" y="142240"/>
                  </a:lnTo>
                  <a:lnTo>
                    <a:pt x="418237" y="134620"/>
                  </a:lnTo>
                  <a:lnTo>
                    <a:pt x="480228" y="134620"/>
                  </a:lnTo>
                  <a:lnTo>
                    <a:pt x="458440" y="121920"/>
                  </a:lnTo>
                  <a:lnTo>
                    <a:pt x="428052" y="115570"/>
                  </a:lnTo>
                  <a:close/>
                </a:path>
                <a:path w="1136650" h="1134110">
                  <a:moveTo>
                    <a:pt x="480228" y="134620"/>
                  </a:moveTo>
                  <a:lnTo>
                    <a:pt x="418237" y="134620"/>
                  </a:lnTo>
                  <a:lnTo>
                    <a:pt x="455919" y="142240"/>
                  </a:lnTo>
                  <a:lnTo>
                    <a:pt x="486687" y="162560"/>
                  </a:lnTo>
                  <a:lnTo>
                    <a:pt x="507431" y="193040"/>
                  </a:lnTo>
                  <a:lnTo>
                    <a:pt x="515037" y="231140"/>
                  </a:lnTo>
                  <a:lnTo>
                    <a:pt x="507431" y="269240"/>
                  </a:lnTo>
                  <a:lnTo>
                    <a:pt x="486687" y="299720"/>
                  </a:lnTo>
                  <a:lnTo>
                    <a:pt x="455919" y="320040"/>
                  </a:lnTo>
                  <a:lnTo>
                    <a:pt x="418237" y="327660"/>
                  </a:lnTo>
                  <a:lnTo>
                    <a:pt x="480632" y="327660"/>
                  </a:lnTo>
                  <a:lnTo>
                    <a:pt x="483024" y="326390"/>
                  </a:lnTo>
                  <a:lnTo>
                    <a:pt x="505702" y="309880"/>
                  </a:lnTo>
                  <a:lnTo>
                    <a:pt x="532439" y="309880"/>
                  </a:lnTo>
                  <a:lnTo>
                    <a:pt x="514935" y="295910"/>
                  </a:lnTo>
                  <a:lnTo>
                    <a:pt x="523968" y="278130"/>
                  </a:lnTo>
                  <a:lnTo>
                    <a:pt x="530278" y="259080"/>
                  </a:lnTo>
                  <a:lnTo>
                    <a:pt x="533543" y="240030"/>
                  </a:lnTo>
                  <a:lnTo>
                    <a:pt x="533439" y="219710"/>
                  </a:lnTo>
                  <a:lnTo>
                    <a:pt x="612081" y="201930"/>
                  </a:lnTo>
                  <a:lnTo>
                    <a:pt x="530061" y="201930"/>
                  </a:lnTo>
                  <a:lnTo>
                    <a:pt x="511234" y="163830"/>
                  </a:lnTo>
                  <a:lnTo>
                    <a:pt x="486764" y="138430"/>
                  </a:lnTo>
                  <a:lnTo>
                    <a:pt x="480228" y="134620"/>
                  </a:lnTo>
                  <a:close/>
                </a:path>
                <a:path w="1136650" h="1134110">
                  <a:moveTo>
                    <a:pt x="1060274" y="0"/>
                  </a:moveTo>
                  <a:lnTo>
                    <a:pt x="1018735" y="3810"/>
                  </a:lnTo>
                  <a:lnTo>
                    <a:pt x="983726" y="25400"/>
                  </a:lnTo>
                  <a:lnTo>
                    <a:pt x="961584" y="59690"/>
                  </a:lnTo>
                  <a:lnTo>
                    <a:pt x="958648" y="104140"/>
                  </a:lnTo>
                  <a:lnTo>
                    <a:pt x="530061" y="201930"/>
                  </a:lnTo>
                  <a:lnTo>
                    <a:pt x="612081" y="201930"/>
                  </a:lnTo>
                  <a:lnTo>
                    <a:pt x="960350" y="123190"/>
                  </a:lnTo>
                  <a:lnTo>
                    <a:pt x="986482" y="123190"/>
                  </a:lnTo>
                  <a:lnTo>
                    <a:pt x="981410" y="115570"/>
                  </a:lnTo>
                  <a:lnTo>
                    <a:pt x="975831" y="88900"/>
                  </a:lnTo>
                  <a:lnTo>
                    <a:pt x="981410" y="60960"/>
                  </a:lnTo>
                  <a:lnTo>
                    <a:pt x="996626" y="38100"/>
                  </a:lnTo>
                  <a:lnTo>
                    <a:pt x="1019192" y="22860"/>
                  </a:lnTo>
                  <a:lnTo>
                    <a:pt x="1046824" y="17780"/>
                  </a:lnTo>
                  <a:lnTo>
                    <a:pt x="1102005" y="17780"/>
                  </a:lnTo>
                  <a:lnTo>
                    <a:pt x="1060274" y="0"/>
                  </a:lnTo>
                  <a:close/>
                </a:path>
                <a:path w="1136650" h="1134110">
                  <a:moveTo>
                    <a:pt x="1102005" y="17780"/>
                  </a:moveTo>
                  <a:lnTo>
                    <a:pt x="1046824" y="17780"/>
                  </a:lnTo>
                  <a:lnTo>
                    <a:pt x="1074454" y="22860"/>
                  </a:lnTo>
                  <a:lnTo>
                    <a:pt x="1097016" y="38100"/>
                  </a:lnTo>
                  <a:lnTo>
                    <a:pt x="1112227" y="60960"/>
                  </a:lnTo>
                  <a:lnTo>
                    <a:pt x="1117804" y="88900"/>
                  </a:lnTo>
                  <a:lnTo>
                    <a:pt x="1112227" y="115570"/>
                  </a:lnTo>
                  <a:lnTo>
                    <a:pt x="1097016" y="138430"/>
                  </a:lnTo>
                  <a:lnTo>
                    <a:pt x="1074454" y="153670"/>
                  </a:lnTo>
                  <a:lnTo>
                    <a:pt x="1046824" y="160020"/>
                  </a:lnTo>
                  <a:lnTo>
                    <a:pt x="1099978" y="160020"/>
                  </a:lnTo>
                  <a:lnTo>
                    <a:pt x="1124575" y="132080"/>
                  </a:lnTo>
                  <a:lnTo>
                    <a:pt x="1136460" y="93980"/>
                  </a:lnTo>
                  <a:lnTo>
                    <a:pt x="1129773" y="53340"/>
                  </a:lnTo>
                  <a:lnTo>
                    <a:pt x="1102005" y="17780"/>
                  </a:lnTo>
                  <a:close/>
                </a:path>
              </a:pathLst>
            </a:custGeom>
            <a:solidFill>
              <a:srgbClr val="000000"/>
            </a:solidFill>
          </p:spPr>
          <p:txBody>
            <a:bodyPr wrap="square" lIns="0" tIns="0" rIns="0" bIns="0" rtlCol="0"/>
            <a:lstStyle/>
            <a:p>
              <a:endParaRPr/>
            </a:p>
          </p:txBody>
        </p:sp>
        <p:sp>
          <p:nvSpPr>
            <p:cNvPr id="18" name="object 23">
              <a:extLst>
                <a:ext uri="{FF2B5EF4-FFF2-40B4-BE49-F238E27FC236}">
                  <a16:creationId xmlns:a16="http://schemas.microsoft.com/office/drawing/2014/main" id="{8D915944-97A9-C50D-63DA-6860496E75AA}"/>
                </a:ext>
              </a:extLst>
            </p:cNvPr>
            <p:cNvSpPr/>
            <p:nvPr/>
          </p:nvSpPr>
          <p:spPr>
            <a:xfrm>
              <a:off x="1002781" y="2717281"/>
              <a:ext cx="1136650" cy="1135380"/>
            </a:xfrm>
            <a:custGeom>
              <a:avLst/>
              <a:gdLst/>
              <a:ahLst/>
              <a:cxnLst/>
              <a:rect l="l" t="t" r="r" b="b"/>
              <a:pathLst>
                <a:path w="1136650" h="1135379">
                  <a:moveTo>
                    <a:pt x="958648" y="105016"/>
                  </a:moveTo>
                  <a:lnTo>
                    <a:pt x="530061" y="201816"/>
                  </a:lnTo>
                  <a:lnTo>
                    <a:pt x="511234" y="164561"/>
                  </a:lnTo>
                  <a:lnTo>
                    <a:pt x="486764" y="138480"/>
                  </a:lnTo>
                  <a:lnTo>
                    <a:pt x="458440" y="122713"/>
                  </a:lnTo>
                  <a:lnTo>
                    <a:pt x="428052" y="116399"/>
                  </a:lnTo>
                  <a:lnTo>
                    <a:pt x="397389" y="118677"/>
                  </a:lnTo>
                  <a:lnTo>
                    <a:pt x="342397" y="145565"/>
                  </a:lnTo>
                  <a:lnTo>
                    <a:pt x="307783" y="196490"/>
                  </a:lnTo>
                  <a:lnTo>
                    <a:pt x="302592" y="228814"/>
                  </a:lnTo>
                  <a:lnTo>
                    <a:pt x="307863" y="264565"/>
                  </a:lnTo>
                  <a:lnTo>
                    <a:pt x="325388" y="302882"/>
                  </a:lnTo>
                  <a:lnTo>
                    <a:pt x="153989" y="421526"/>
                  </a:lnTo>
                  <a:lnTo>
                    <a:pt x="148872" y="419996"/>
                  </a:lnTo>
                  <a:lnTo>
                    <a:pt x="142181" y="414963"/>
                  </a:lnTo>
                  <a:lnTo>
                    <a:pt x="135247" y="408935"/>
                  </a:lnTo>
                  <a:lnTo>
                    <a:pt x="129401" y="404419"/>
                  </a:lnTo>
                  <a:lnTo>
                    <a:pt x="87137" y="391729"/>
                  </a:lnTo>
                  <a:lnTo>
                    <a:pt x="47504" y="400443"/>
                  </a:lnTo>
                  <a:lnTo>
                    <a:pt x="16468" y="425737"/>
                  </a:lnTo>
                  <a:lnTo>
                    <a:pt x="0" y="462783"/>
                  </a:lnTo>
                  <a:lnTo>
                    <a:pt x="4065" y="506755"/>
                  </a:lnTo>
                  <a:lnTo>
                    <a:pt x="22330" y="536270"/>
                  </a:lnTo>
                  <a:lnTo>
                    <a:pt x="49966" y="555277"/>
                  </a:lnTo>
                  <a:lnTo>
                    <a:pt x="82950" y="562543"/>
                  </a:lnTo>
                  <a:lnTo>
                    <a:pt x="117260" y="556831"/>
                  </a:lnTo>
                  <a:lnTo>
                    <a:pt x="208230" y="689000"/>
                  </a:lnTo>
                  <a:lnTo>
                    <a:pt x="183016" y="722681"/>
                  </a:lnTo>
                  <a:lnTo>
                    <a:pt x="169105" y="782222"/>
                  </a:lnTo>
                  <a:lnTo>
                    <a:pt x="178206" y="824372"/>
                  </a:lnTo>
                  <a:lnTo>
                    <a:pt x="201175" y="859515"/>
                  </a:lnTo>
                  <a:lnTo>
                    <a:pt x="234982" y="884510"/>
                  </a:lnTo>
                  <a:lnTo>
                    <a:pt x="276595" y="896215"/>
                  </a:lnTo>
                  <a:lnTo>
                    <a:pt x="322987" y="891489"/>
                  </a:lnTo>
                  <a:lnTo>
                    <a:pt x="336076" y="886610"/>
                  </a:lnTo>
                  <a:lnTo>
                    <a:pt x="347810" y="880369"/>
                  </a:lnTo>
                  <a:lnTo>
                    <a:pt x="358895" y="873038"/>
                  </a:lnTo>
                  <a:lnTo>
                    <a:pt x="370041" y="864895"/>
                  </a:lnTo>
                  <a:lnTo>
                    <a:pt x="569710" y="1025233"/>
                  </a:lnTo>
                  <a:lnTo>
                    <a:pt x="565796" y="1049911"/>
                  </a:lnTo>
                  <a:lnTo>
                    <a:pt x="567210" y="1073869"/>
                  </a:lnTo>
                  <a:lnTo>
                    <a:pt x="575141" y="1096115"/>
                  </a:lnTo>
                  <a:lnTo>
                    <a:pt x="590780" y="1115657"/>
                  </a:lnTo>
                  <a:lnTo>
                    <a:pt x="630195" y="1135109"/>
                  </a:lnTo>
                  <a:lnTo>
                    <a:pt x="669630" y="1130700"/>
                  </a:lnTo>
                  <a:lnTo>
                    <a:pt x="701787" y="1107815"/>
                  </a:lnTo>
                  <a:lnTo>
                    <a:pt x="719368" y="1071838"/>
                  </a:lnTo>
                  <a:lnTo>
                    <a:pt x="715075" y="1028154"/>
                  </a:lnTo>
                  <a:lnTo>
                    <a:pt x="958648" y="791337"/>
                  </a:lnTo>
                  <a:lnTo>
                    <a:pt x="996059" y="806210"/>
                  </a:lnTo>
                  <a:lnTo>
                    <a:pt x="1034989" y="807672"/>
                  </a:lnTo>
                  <a:lnTo>
                    <a:pt x="1071692" y="795537"/>
                  </a:lnTo>
                  <a:lnTo>
                    <a:pt x="1102425" y="769620"/>
                  </a:lnTo>
                  <a:lnTo>
                    <a:pt x="1123471" y="726905"/>
                  </a:lnTo>
                  <a:lnTo>
                    <a:pt x="1124225" y="682290"/>
                  </a:lnTo>
                  <a:lnTo>
                    <a:pt x="1107212" y="641783"/>
                  </a:lnTo>
                  <a:lnTo>
                    <a:pt x="1074957" y="611393"/>
                  </a:lnTo>
                  <a:lnTo>
                    <a:pt x="1029984" y="597128"/>
                  </a:lnTo>
                  <a:lnTo>
                    <a:pt x="1055117" y="180086"/>
                  </a:lnTo>
                  <a:lnTo>
                    <a:pt x="1096624" y="164083"/>
                  </a:lnTo>
                  <a:lnTo>
                    <a:pt x="1124575" y="133014"/>
                  </a:lnTo>
                  <a:lnTo>
                    <a:pt x="1136460" y="93751"/>
                  </a:lnTo>
                  <a:lnTo>
                    <a:pt x="1129773" y="53163"/>
                  </a:lnTo>
                  <a:lnTo>
                    <a:pt x="1102005" y="18123"/>
                  </a:lnTo>
                  <a:lnTo>
                    <a:pt x="1060274" y="0"/>
                  </a:lnTo>
                  <a:lnTo>
                    <a:pt x="1018735" y="3723"/>
                  </a:lnTo>
                  <a:lnTo>
                    <a:pt x="983726" y="25197"/>
                  </a:lnTo>
                  <a:lnTo>
                    <a:pt x="961584" y="60326"/>
                  </a:lnTo>
                  <a:lnTo>
                    <a:pt x="958648" y="105016"/>
                  </a:lnTo>
                  <a:close/>
                </a:path>
              </a:pathLst>
            </a:custGeom>
            <a:ln w="12700">
              <a:solidFill>
                <a:srgbClr val="000000"/>
              </a:solidFill>
            </a:ln>
          </p:spPr>
          <p:txBody>
            <a:bodyPr wrap="square" lIns="0" tIns="0" rIns="0" bIns="0" rtlCol="0"/>
            <a:lstStyle/>
            <a:p>
              <a:endParaRPr/>
            </a:p>
          </p:txBody>
        </p:sp>
        <p:pic>
          <p:nvPicPr>
            <p:cNvPr id="19" name="object 24">
              <a:extLst>
                <a:ext uri="{FF2B5EF4-FFF2-40B4-BE49-F238E27FC236}">
                  <a16:creationId xmlns:a16="http://schemas.microsoft.com/office/drawing/2014/main" id="{577E9109-971A-BD73-FF9E-B0C8DDE25CE4}"/>
                </a:ext>
              </a:extLst>
            </p:cNvPr>
            <p:cNvPicPr/>
            <p:nvPr/>
          </p:nvPicPr>
          <p:blipFill>
            <a:blip r:embed="rId2" cstate="print"/>
            <a:stretch>
              <a:fillRect/>
            </a:stretch>
          </p:blipFill>
          <p:spPr>
            <a:xfrm>
              <a:off x="1972263" y="2728877"/>
              <a:ext cx="154673" cy="154673"/>
            </a:xfrm>
            <a:prstGeom prst="rect">
              <a:avLst/>
            </a:prstGeom>
          </p:spPr>
        </p:pic>
        <p:sp>
          <p:nvSpPr>
            <p:cNvPr id="20" name="object 25">
              <a:extLst>
                <a:ext uri="{FF2B5EF4-FFF2-40B4-BE49-F238E27FC236}">
                  <a16:creationId xmlns:a16="http://schemas.microsoft.com/office/drawing/2014/main" id="{8F7DCDEF-822C-3FB7-913F-B177B35CE3A5}"/>
                </a:ext>
              </a:extLst>
            </p:cNvPr>
            <p:cNvSpPr/>
            <p:nvPr/>
          </p:nvSpPr>
          <p:spPr>
            <a:xfrm>
              <a:off x="1517717" y="2840992"/>
              <a:ext cx="521970" cy="507365"/>
            </a:xfrm>
            <a:custGeom>
              <a:avLst/>
              <a:gdLst/>
              <a:ahLst/>
              <a:cxnLst/>
              <a:rect l="l" t="t" r="r" b="b"/>
              <a:pathLst>
                <a:path w="521969" h="507364">
                  <a:moveTo>
                    <a:pt x="18503" y="96469"/>
                  </a:moveTo>
                  <a:lnTo>
                    <a:pt x="445414" y="203"/>
                  </a:lnTo>
                  <a:lnTo>
                    <a:pt x="450062" y="0"/>
                  </a:lnTo>
                  <a:lnTo>
                    <a:pt x="455904" y="14465"/>
                  </a:lnTo>
                  <a:lnTo>
                    <a:pt x="459905" y="19278"/>
                  </a:lnTo>
                  <a:lnTo>
                    <a:pt x="472861" y="32649"/>
                  </a:lnTo>
                  <a:lnTo>
                    <a:pt x="487311" y="43162"/>
                  </a:lnTo>
                  <a:lnTo>
                    <a:pt x="503485" y="50734"/>
                  </a:lnTo>
                  <a:lnTo>
                    <a:pt x="521614" y="55283"/>
                  </a:lnTo>
                  <a:lnTo>
                    <a:pt x="495642" y="471284"/>
                  </a:lnTo>
                  <a:lnTo>
                    <a:pt x="456371" y="483775"/>
                  </a:lnTo>
                  <a:lnTo>
                    <a:pt x="431187" y="501754"/>
                  </a:lnTo>
                  <a:lnTo>
                    <a:pt x="424360" y="506320"/>
                  </a:lnTo>
                  <a:lnTo>
                    <a:pt x="418503" y="506844"/>
                  </a:lnTo>
                  <a:lnTo>
                    <a:pt x="0" y="172186"/>
                  </a:lnTo>
                  <a:lnTo>
                    <a:pt x="9033" y="154297"/>
                  </a:lnTo>
                  <a:lnTo>
                    <a:pt x="15343" y="135861"/>
                  </a:lnTo>
                  <a:lnTo>
                    <a:pt x="18607" y="116658"/>
                  </a:lnTo>
                  <a:lnTo>
                    <a:pt x="18503" y="96469"/>
                  </a:lnTo>
                  <a:close/>
                </a:path>
              </a:pathLst>
            </a:custGeom>
            <a:ln w="12700">
              <a:solidFill>
                <a:srgbClr val="000000"/>
              </a:solidFill>
            </a:ln>
          </p:spPr>
          <p:txBody>
            <a:bodyPr wrap="square" lIns="0" tIns="0" rIns="0" bIns="0" rtlCol="0"/>
            <a:lstStyle/>
            <a:p>
              <a:endParaRPr/>
            </a:p>
          </p:txBody>
        </p:sp>
        <p:pic>
          <p:nvPicPr>
            <p:cNvPr id="21" name="object 26">
              <a:extLst>
                <a:ext uri="{FF2B5EF4-FFF2-40B4-BE49-F238E27FC236}">
                  <a16:creationId xmlns:a16="http://schemas.microsoft.com/office/drawing/2014/main" id="{F2FDB948-F964-861F-8A1A-3D6DADBDCC7E}"/>
                </a:ext>
              </a:extLst>
            </p:cNvPr>
            <p:cNvPicPr/>
            <p:nvPr/>
          </p:nvPicPr>
          <p:blipFill>
            <a:blip r:embed="rId3" cstate="print"/>
            <a:stretch>
              <a:fillRect/>
            </a:stretch>
          </p:blipFill>
          <p:spPr>
            <a:xfrm>
              <a:off x="1317882" y="2845793"/>
              <a:ext cx="206286" cy="206298"/>
            </a:xfrm>
            <a:prstGeom prst="rect">
              <a:avLst/>
            </a:prstGeom>
          </p:spPr>
        </p:pic>
        <p:sp>
          <p:nvSpPr>
            <p:cNvPr id="22" name="object 27">
              <a:extLst>
                <a:ext uri="{FF2B5EF4-FFF2-40B4-BE49-F238E27FC236}">
                  <a16:creationId xmlns:a16="http://schemas.microsoft.com/office/drawing/2014/main" id="{8DE79C73-4F27-5233-9178-6F10131CD740}"/>
                </a:ext>
              </a:extLst>
            </p:cNvPr>
            <p:cNvSpPr/>
            <p:nvPr/>
          </p:nvSpPr>
          <p:spPr>
            <a:xfrm>
              <a:off x="1136133" y="3028063"/>
              <a:ext cx="793115" cy="455930"/>
            </a:xfrm>
            <a:custGeom>
              <a:avLst/>
              <a:gdLst/>
              <a:ahLst/>
              <a:cxnLst/>
              <a:rect l="l" t="t" r="r" b="b"/>
              <a:pathLst>
                <a:path w="793114" h="455929">
                  <a:moveTo>
                    <a:pt x="271525" y="36042"/>
                  </a:moveTo>
                  <a:lnTo>
                    <a:pt x="299926" y="35522"/>
                  </a:lnTo>
                  <a:lnTo>
                    <a:pt x="325753" y="28708"/>
                  </a:lnTo>
                  <a:lnTo>
                    <a:pt x="349673" y="16550"/>
                  </a:lnTo>
                  <a:lnTo>
                    <a:pt x="372351" y="0"/>
                  </a:lnTo>
                  <a:lnTo>
                    <a:pt x="791057" y="335699"/>
                  </a:lnTo>
                  <a:lnTo>
                    <a:pt x="792810" y="339979"/>
                  </a:lnTo>
                  <a:lnTo>
                    <a:pt x="785624" y="356586"/>
                  </a:lnTo>
                  <a:lnTo>
                    <a:pt x="780880" y="374388"/>
                  </a:lnTo>
                  <a:lnTo>
                    <a:pt x="779310" y="392615"/>
                  </a:lnTo>
                  <a:lnTo>
                    <a:pt x="781646" y="410502"/>
                  </a:lnTo>
                  <a:lnTo>
                    <a:pt x="273354" y="455510"/>
                  </a:lnTo>
                  <a:lnTo>
                    <a:pt x="263945" y="422198"/>
                  </a:lnTo>
                  <a:lnTo>
                    <a:pt x="246737" y="393015"/>
                  </a:lnTo>
                  <a:lnTo>
                    <a:pt x="222253" y="369969"/>
                  </a:lnTo>
                  <a:lnTo>
                    <a:pt x="191020" y="355066"/>
                  </a:lnTo>
                  <a:lnTo>
                    <a:pt x="271525" y="36042"/>
                  </a:lnTo>
                  <a:close/>
                </a:path>
                <a:path w="793114" h="455929">
                  <a:moveTo>
                    <a:pt x="252844" y="31165"/>
                  </a:moveTo>
                  <a:lnTo>
                    <a:pt x="169024" y="350151"/>
                  </a:lnTo>
                  <a:lnTo>
                    <a:pt x="148743" y="348555"/>
                  </a:lnTo>
                  <a:lnTo>
                    <a:pt x="128606" y="351396"/>
                  </a:lnTo>
                  <a:lnTo>
                    <a:pt x="109173" y="357741"/>
                  </a:lnTo>
                  <a:lnTo>
                    <a:pt x="91008" y="366661"/>
                  </a:lnTo>
                  <a:lnTo>
                    <a:pt x="0" y="236931"/>
                  </a:lnTo>
                  <a:lnTo>
                    <a:pt x="20901" y="214454"/>
                  </a:lnTo>
                  <a:lnTo>
                    <a:pt x="33402" y="187818"/>
                  </a:lnTo>
                  <a:lnTo>
                    <a:pt x="36124" y="158780"/>
                  </a:lnTo>
                  <a:lnTo>
                    <a:pt x="27685" y="129095"/>
                  </a:lnTo>
                  <a:lnTo>
                    <a:pt x="203733" y="6223"/>
                  </a:lnTo>
                  <a:lnTo>
                    <a:pt x="215764" y="13090"/>
                  </a:lnTo>
                  <a:lnTo>
                    <a:pt x="227279" y="20870"/>
                  </a:lnTo>
                  <a:lnTo>
                    <a:pt x="239298" y="27563"/>
                  </a:lnTo>
                  <a:lnTo>
                    <a:pt x="252844" y="31165"/>
                  </a:lnTo>
                  <a:close/>
                </a:path>
              </a:pathLst>
            </a:custGeom>
            <a:ln w="12700">
              <a:solidFill>
                <a:srgbClr val="000000"/>
              </a:solidFill>
            </a:ln>
          </p:spPr>
          <p:txBody>
            <a:bodyPr wrap="square" lIns="0" tIns="0" rIns="0" bIns="0" rtlCol="0"/>
            <a:lstStyle/>
            <a:p>
              <a:endParaRPr/>
            </a:p>
          </p:txBody>
        </p:sp>
        <p:pic>
          <p:nvPicPr>
            <p:cNvPr id="23" name="object 28">
              <a:extLst>
                <a:ext uri="{FF2B5EF4-FFF2-40B4-BE49-F238E27FC236}">
                  <a16:creationId xmlns:a16="http://schemas.microsoft.com/office/drawing/2014/main" id="{2DE773A2-71B5-63BE-1E77-FD1232FAC0AB}"/>
                </a:ext>
              </a:extLst>
            </p:cNvPr>
            <p:cNvPicPr/>
            <p:nvPr/>
          </p:nvPicPr>
          <p:blipFill>
            <a:blip r:embed="rId4" cstate="print"/>
            <a:stretch>
              <a:fillRect/>
            </a:stretch>
          </p:blipFill>
          <p:spPr>
            <a:xfrm>
              <a:off x="1014225" y="3121675"/>
              <a:ext cx="145732" cy="145745"/>
            </a:xfrm>
            <a:prstGeom prst="rect">
              <a:avLst/>
            </a:prstGeom>
          </p:spPr>
        </p:pic>
        <p:pic>
          <p:nvPicPr>
            <p:cNvPr id="24" name="object 29">
              <a:extLst>
                <a:ext uri="{FF2B5EF4-FFF2-40B4-BE49-F238E27FC236}">
                  <a16:creationId xmlns:a16="http://schemas.microsoft.com/office/drawing/2014/main" id="{363D3ADF-FBD2-C4F4-8E6E-3945AD144C1B}"/>
                </a:ext>
              </a:extLst>
            </p:cNvPr>
            <p:cNvPicPr/>
            <p:nvPr/>
          </p:nvPicPr>
          <p:blipFill>
            <a:blip r:embed="rId5" cstate="print"/>
            <a:stretch>
              <a:fillRect/>
            </a:stretch>
          </p:blipFill>
          <p:spPr>
            <a:xfrm>
              <a:off x="1928232" y="3325713"/>
              <a:ext cx="188048" cy="188061"/>
            </a:xfrm>
            <a:prstGeom prst="rect">
              <a:avLst/>
            </a:prstGeom>
          </p:spPr>
        </p:pic>
        <p:pic>
          <p:nvPicPr>
            <p:cNvPr id="25" name="object 30">
              <a:extLst>
                <a:ext uri="{FF2B5EF4-FFF2-40B4-BE49-F238E27FC236}">
                  <a16:creationId xmlns:a16="http://schemas.microsoft.com/office/drawing/2014/main" id="{8A39D2BB-92E5-0187-1601-3A2D56D52646}"/>
                </a:ext>
              </a:extLst>
            </p:cNvPr>
            <p:cNvPicPr/>
            <p:nvPr/>
          </p:nvPicPr>
          <p:blipFill>
            <a:blip r:embed="rId6" cstate="print"/>
            <a:stretch>
              <a:fillRect/>
            </a:stretch>
          </p:blipFill>
          <p:spPr>
            <a:xfrm>
              <a:off x="1184367" y="3389442"/>
              <a:ext cx="212305" cy="212305"/>
            </a:xfrm>
            <a:prstGeom prst="rect">
              <a:avLst/>
            </a:prstGeom>
          </p:spPr>
        </p:pic>
        <p:sp>
          <p:nvSpPr>
            <p:cNvPr id="26" name="object 31">
              <a:extLst>
                <a:ext uri="{FF2B5EF4-FFF2-40B4-BE49-F238E27FC236}">
                  <a16:creationId xmlns:a16="http://schemas.microsoft.com/office/drawing/2014/main" id="{E251A891-DCB2-242D-FAE5-CFF22B0FDCBA}"/>
                </a:ext>
              </a:extLst>
            </p:cNvPr>
            <p:cNvSpPr/>
            <p:nvPr/>
          </p:nvSpPr>
          <p:spPr>
            <a:xfrm>
              <a:off x="1386996" y="3456764"/>
              <a:ext cx="560705" cy="271780"/>
            </a:xfrm>
            <a:custGeom>
              <a:avLst/>
              <a:gdLst/>
              <a:ahLst/>
              <a:cxnLst/>
              <a:rect l="l" t="t" r="r" b="b"/>
              <a:pathLst>
                <a:path w="560705" h="271779">
                  <a:moveTo>
                    <a:pt x="22974" y="46507"/>
                  </a:moveTo>
                  <a:lnTo>
                    <a:pt x="527367" y="0"/>
                  </a:lnTo>
                  <a:lnTo>
                    <a:pt x="534999" y="2399"/>
                  </a:lnTo>
                  <a:lnTo>
                    <a:pt x="540502" y="9207"/>
                  </a:lnTo>
                  <a:lnTo>
                    <a:pt x="544991" y="17977"/>
                  </a:lnTo>
                  <a:lnTo>
                    <a:pt x="549579" y="26263"/>
                  </a:lnTo>
                  <a:lnTo>
                    <a:pt x="552716" y="30784"/>
                  </a:lnTo>
                  <a:lnTo>
                    <a:pt x="556894" y="34213"/>
                  </a:lnTo>
                  <a:lnTo>
                    <a:pt x="560641" y="38150"/>
                  </a:lnTo>
                  <a:lnTo>
                    <a:pt x="323849" y="268084"/>
                  </a:lnTo>
                  <a:lnTo>
                    <a:pt x="317245" y="268909"/>
                  </a:lnTo>
                  <a:lnTo>
                    <a:pt x="290239" y="247189"/>
                  </a:lnTo>
                  <a:lnTo>
                    <a:pt x="256959" y="240879"/>
                  </a:lnTo>
                  <a:lnTo>
                    <a:pt x="223573" y="249216"/>
                  </a:lnTo>
                  <a:lnTo>
                    <a:pt x="196253" y="271437"/>
                  </a:lnTo>
                  <a:lnTo>
                    <a:pt x="711" y="112826"/>
                  </a:lnTo>
                  <a:lnTo>
                    <a:pt x="0" y="107696"/>
                  </a:lnTo>
                  <a:lnTo>
                    <a:pt x="8820" y="93504"/>
                  </a:lnTo>
                  <a:lnTo>
                    <a:pt x="15111" y="78506"/>
                  </a:lnTo>
                  <a:lnTo>
                    <a:pt x="19589" y="62806"/>
                  </a:lnTo>
                  <a:lnTo>
                    <a:pt x="22974" y="46507"/>
                  </a:lnTo>
                  <a:close/>
                </a:path>
              </a:pathLst>
            </a:custGeom>
            <a:ln w="12700">
              <a:solidFill>
                <a:srgbClr val="000000"/>
              </a:solidFill>
            </a:ln>
          </p:spPr>
          <p:txBody>
            <a:bodyPr wrap="square" lIns="0" tIns="0" rIns="0" bIns="0" rtlCol="0"/>
            <a:lstStyle/>
            <a:p>
              <a:endParaRPr/>
            </a:p>
          </p:txBody>
        </p:sp>
        <p:pic>
          <p:nvPicPr>
            <p:cNvPr id="27" name="object 32">
              <a:extLst>
                <a:ext uri="{FF2B5EF4-FFF2-40B4-BE49-F238E27FC236}">
                  <a16:creationId xmlns:a16="http://schemas.microsoft.com/office/drawing/2014/main" id="{CCB7FAFC-949D-7D56-7836-B56CB0B3887C}"/>
                </a:ext>
              </a:extLst>
            </p:cNvPr>
            <p:cNvPicPr/>
            <p:nvPr/>
          </p:nvPicPr>
          <p:blipFill>
            <a:blip r:embed="rId7" cstate="print"/>
            <a:stretch>
              <a:fillRect/>
            </a:stretch>
          </p:blipFill>
          <p:spPr>
            <a:xfrm>
              <a:off x="1580468" y="3709723"/>
              <a:ext cx="130479" cy="130479"/>
            </a:xfrm>
            <a:prstGeom prst="rect">
              <a:avLst/>
            </a:prstGeom>
          </p:spPr>
        </p:pic>
      </p:grpSp>
    </p:spTree>
    <p:extLst>
      <p:ext uri="{BB962C8B-B14F-4D97-AF65-F5344CB8AC3E}">
        <p14:creationId xmlns:p14="http://schemas.microsoft.com/office/powerpoint/2010/main" val="82492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FFFD-789C-5ECA-CB40-38210D80EA5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531A9BF-7E94-FEE7-832B-D70F73935E12}"/>
              </a:ext>
            </a:extLst>
          </p:cNvPr>
          <p:cNvSpPr txBox="1">
            <a:spLocks noGrp="1"/>
          </p:cNvSpPr>
          <p:nvPr>
            <p:ph type="body" idx="1"/>
          </p:nvPr>
        </p:nvSpPr>
        <p:spPr>
          <a:xfrm>
            <a:off x="595299" y="2673076"/>
            <a:ext cx="5171440" cy="3273397"/>
          </a:xfrm>
          <a:prstGeom prst="rect">
            <a:avLst/>
          </a:prstGeom>
        </p:spPr>
        <p:txBody>
          <a:bodyPr vert="horz" wrap="square" lIns="0" tIns="12700" rIns="0" bIns="0" rtlCol="0">
            <a:spAutoFit/>
          </a:bodyPr>
          <a:lstStyle/>
          <a:p>
            <a:pPr marL="12700" marR="5080" algn="l">
              <a:lnSpc>
                <a:spcPct val="105000"/>
              </a:lnSpc>
              <a:spcBef>
                <a:spcPts val="100"/>
              </a:spcBef>
            </a:pPr>
            <a:r>
              <a:rPr lang="en-GB" dirty="0"/>
              <a:t>Produce a roadmap for federated provision of computational resources for all UKRIs communities</a:t>
            </a:r>
          </a:p>
          <a:p>
            <a:pPr marL="12700" marR="5080" algn="l">
              <a:lnSpc>
                <a:spcPct val="105000"/>
              </a:lnSpc>
              <a:spcBef>
                <a:spcPts val="100"/>
              </a:spcBef>
            </a:pPr>
            <a:endParaRPr lang="en-GB" dirty="0"/>
          </a:p>
          <a:p>
            <a:pPr marL="12700" marR="5080" algn="l">
              <a:lnSpc>
                <a:spcPct val="105000"/>
              </a:lnSpc>
              <a:spcBef>
                <a:spcPts val="100"/>
              </a:spcBef>
            </a:pPr>
            <a:r>
              <a:rPr lang="en-GB" dirty="0"/>
              <a:t>Scope the data storage needs for the federated service</a:t>
            </a:r>
          </a:p>
          <a:p>
            <a:pPr marL="12700" marR="5080" algn="l">
              <a:lnSpc>
                <a:spcPct val="105000"/>
              </a:lnSpc>
              <a:spcBef>
                <a:spcPts val="100"/>
              </a:spcBef>
            </a:pPr>
            <a:endParaRPr lang="en-GB" dirty="0"/>
          </a:p>
          <a:p>
            <a:pPr marL="12700" marR="5080" algn="l">
              <a:lnSpc>
                <a:spcPct val="105000"/>
              </a:lnSpc>
              <a:spcBef>
                <a:spcPts val="100"/>
              </a:spcBef>
            </a:pPr>
            <a:r>
              <a:rPr lang="en-GB" dirty="0"/>
              <a:t>Act as a DRI Network Plus by linking up with networking activities in other DRI workstreams</a:t>
            </a:r>
          </a:p>
        </p:txBody>
      </p:sp>
      <p:sp>
        <p:nvSpPr>
          <p:cNvPr id="3" name="object 3">
            <a:extLst>
              <a:ext uri="{FF2B5EF4-FFF2-40B4-BE49-F238E27FC236}">
                <a16:creationId xmlns:a16="http://schemas.microsoft.com/office/drawing/2014/main" id="{80090C5B-AC86-1C35-BA10-C674BCBC6A9F}"/>
              </a:ext>
            </a:extLst>
          </p:cNvPr>
          <p:cNvSpPr txBox="1">
            <a:spLocks noGrp="1"/>
          </p:cNvSpPr>
          <p:nvPr>
            <p:ph type="title"/>
          </p:nvPr>
        </p:nvSpPr>
        <p:spPr>
          <a:xfrm>
            <a:off x="535767" y="545233"/>
            <a:ext cx="5886921" cy="751488"/>
          </a:xfrm>
          <a:prstGeom prst="rect">
            <a:avLst/>
          </a:prstGeom>
        </p:spPr>
        <p:txBody>
          <a:bodyPr vert="horz" wrap="square" lIns="0" tIns="12700" rIns="0" bIns="0" rtlCol="0">
            <a:spAutoFit/>
          </a:bodyPr>
          <a:lstStyle/>
          <a:p>
            <a:pPr marL="99060" algn="l">
              <a:lnSpc>
                <a:spcPct val="100000"/>
              </a:lnSpc>
              <a:spcBef>
                <a:spcPts val="100"/>
              </a:spcBef>
            </a:pPr>
            <a:r>
              <a:rPr lang="en-GB" dirty="0"/>
              <a:t>Project Objectives</a:t>
            </a:r>
            <a:endParaRPr dirty="0"/>
          </a:p>
        </p:txBody>
      </p:sp>
      <p:sp>
        <p:nvSpPr>
          <p:cNvPr id="7" name="object 7">
            <a:extLst>
              <a:ext uri="{FF2B5EF4-FFF2-40B4-BE49-F238E27FC236}">
                <a16:creationId xmlns:a16="http://schemas.microsoft.com/office/drawing/2014/main" id="{83242EF5-FCA6-E460-3517-8A76BD7F31D7}"/>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8" name="object 8">
            <a:extLst>
              <a:ext uri="{FF2B5EF4-FFF2-40B4-BE49-F238E27FC236}">
                <a16:creationId xmlns:a16="http://schemas.microsoft.com/office/drawing/2014/main" id="{F73521BB-2CD5-3705-B9A2-5ED97CD36A0D}"/>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5</a:t>
            </a:fld>
            <a:endParaRPr spc="-25"/>
          </a:p>
        </p:txBody>
      </p:sp>
      <p:pic>
        <p:nvPicPr>
          <p:cNvPr id="5" name="Picture 4" descr="A map of europe at night&#10;&#10;AI-generated content may be incorrect.">
            <a:extLst>
              <a:ext uri="{FF2B5EF4-FFF2-40B4-BE49-F238E27FC236}">
                <a16:creationId xmlns:a16="http://schemas.microsoft.com/office/drawing/2014/main" id="{F579E516-32FA-4224-7AEC-61A08313C0C8}"/>
              </a:ext>
            </a:extLst>
          </p:cNvPr>
          <p:cNvPicPr>
            <a:picLocks noChangeAspect="1"/>
          </p:cNvPicPr>
          <p:nvPr/>
        </p:nvPicPr>
        <p:blipFill>
          <a:blip r:embed="rId2">
            <a:extLst>
              <a:ext uri="{28A0092B-C50C-407E-A947-70E740481C1C}">
                <a14:useLocalDpi xmlns:a14="http://schemas.microsoft.com/office/drawing/2010/main" val="0"/>
              </a:ext>
            </a:extLst>
          </a:blip>
          <a:srcRect l="5945" t="-2915" r="29073" b="2915"/>
          <a:stretch>
            <a:fillRect/>
          </a:stretch>
        </p:blipFill>
        <p:spPr>
          <a:xfrm>
            <a:off x="6730062" y="-205106"/>
            <a:ext cx="5766737" cy="7240905"/>
          </a:xfrm>
          <a:prstGeom prst="rect">
            <a:avLst/>
          </a:prstGeom>
        </p:spPr>
      </p:pic>
    </p:spTree>
    <p:extLst>
      <p:ext uri="{BB962C8B-B14F-4D97-AF65-F5344CB8AC3E}">
        <p14:creationId xmlns:p14="http://schemas.microsoft.com/office/powerpoint/2010/main" val="396737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8513" y="2349082"/>
            <a:ext cx="1723389" cy="1735455"/>
          </a:xfrm>
          <a:custGeom>
            <a:avLst/>
            <a:gdLst/>
            <a:ahLst/>
            <a:cxnLst/>
            <a:rect l="l" t="t" r="r" b="b"/>
            <a:pathLst>
              <a:path w="1723389" h="1735454">
                <a:moveTo>
                  <a:pt x="772591" y="0"/>
                </a:moveTo>
                <a:lnTo>
                  <a:pt x="583488" y="109626"/>
                </a:lnTo>
                <a:lnTo>
                  <a:pt x="581469" y="109778"/>
                </a:lnTo>
                <a:lnTo>
                  <a:pt x="577240" y="113296"/>
                </a:lnTo>
                <a:lnTo>
                  <a:pt x="556348" y="125349"/>
                </a:lnTo>
                <a:lnTo>
                  <a:pt x="480821" y="147828"/>
                </a:lnTo>
                <a:lnTo>
                  <a:pt x="456691" y="173240"/>
                </a:lnTo>
                <a:lnTo>
                  <a:pt x="258178" y="184442"/>
                </a:lnTo>
                <a:lnTo>
                  <a:pt x="167068" y="527405"/>
                </a:lnTo>
                <a:lnTo>
                  <a:pt x="149834" y="547293"/>
                </a:lnTo>
                <a:lnTo>
                  <a:pt x="135839" y="644867"/>
                </a:lnTo>
                <a:lnTo>
                  <a:pt x="0" y="1155915"/>
                </a:lnTo>
                <a:lnTo>
                  <a:pt x="166712" y="1264246"/>
                </a:lnTo>
                <a:lnTo>
                  <a:pt x="175044" y="1298346"/>
                </a:lnTo>
                <a:lnTo>
                  <a:pt x="229387" y="1355356"/>
                </a:lnTo>
                <a:lnTo>
                  <a:pt x="241592" y="1376400"/>
                </a:lnTo>
                <a:lnTo>
                  <a:pt x="243535" y="1381417"/>
                </a:lnTo>
                <a:lnTo>
                  <a:pt x="245109" y="1382420"/>
                </a:lnTo>
                <a:lnTo>
                  <a:pt x="354888" y="1571752"/>
                </a:lnTo>
                <a:lnTo>
                  <a:pt x="969530" y="1735302"/>
                </a:lnTo>
                <a:lnTo>
                  <a:pt x="1158709" y="1625600"/>
                </a:lnTo>
                <a:lnTo>
                  <a:pt x="1160652" y="1625447"/>
                </a:lnTo>
                <a:lnTo>
                  <a:pt x="1164666" y="1622145"/>
                </a:lnTo>
                <a:lnTo>
                  <a:pt x="1185773" y="1609940"/>
                </a:lnTo>
                <a:lnTo>
                  <a:pt x="1261313" y="1587474"/>
                </a:lnTo>
                <a:lnTo>
                  <a:pt x="1306321" y="1540014"/>
                </a:lnTo>
                <a:lnTo>
                  <a:pt x="1358518" y="1509788"/>
                </a:lnTo>
                <a:lnTo>
                  <a:pt x="1502752" y="1479994"/>
                </a:lnTo>
                <a:lnTo>
                  <a:pt x="1723313" y="650252"/>
                </a:lnTo>
                <a:lnTo>
                  <a:pt x="1612887" y="552678"/>
                </a:lnTo>
                <a:lnTo>
                  <a:pt x="1582597" y="500418"/>
                </a:lnTo>
                <a:lnTo>
                  <a:pt x="1567091" y="436880"/>
                </a:lnTo>
                <a:lnTo>
                  <a:pt x="1512735" y="379945"/>
                </a:lnTo>
                <a:lnTo>
                  <a:pt x="1500454" y="358686"/>
                </a:lnTo>
                <a:lnTo>
                  <a:pt x="1498587" y="353885"/>
                </a:lnTo>
                <a:lnTo>
                  <a:pt x="1497088" y="352945"/>
                </a:lnTo>
                <a:lnTo>
                  <a:pt x="1387309" y="163550"/>
                </a:lnTo>
                <a:lnTo>
                  <a:pt x="772591" y="0"/>
                </a:lnTo>
                <a:close/>
              </a:path>
            </a:pathLst>
          </a:custGeom>
          <a:solidFill>
            <a:srgbClr val="E3DB14"/>
          </a:solidFill>
        </p:spPr>
        <p:txBody>
          <a:bodyPr wrap="square" lIns="0" tIns="0" rIns="0" bIns="0" rtlCol="0"/>
          <a:lstStyle/>
          <a:p>
            <a:endParaRPr/>
          </a:p>
        </p:txBody>
      </p:sp>
      <p:sp>
        <p:nvSpPr>
          <p:cNvPr id="3" name="object 3"/>
          <p:cNvSpPr/>
          <p:nvPr/>
        </p:nvSpPr>
        <p:spPr>
          <a:xfrm>
            <a:off x="7667473" y="2349082"/>
            <a:ext cx="1723389" cy="1735455"/>
          </a:xfrm>
          <a:custGeom>
            <a:avLst/>
            <a:gdLst/>
            <a:ahLst/>
            <a:cxnLst/>
            <a:rect l="l" t="t" r="r" b="b"/>
            <a:pathLst>
              <a:path w="1723390" h="1735454">
                <a:moveTo>
                  <a:pt x="772591" y="0"/>
                </a:moveTo>
                <a:lnTo>
                  <a:pt x="583488" y="109626"/>
                </a:lnTo>
                <a:lnTo>
                  <a:pt x="581469" y="109778"/>
                </a:lnTo>
                <a:lnTo>
                  <a:pt x="577240" y="113296"/>
                </a:lnTo>
                <a:lnTo>
                  <a:pt x="556348" y="125349"/>
                </a:lnTo>
                <a:lnTo>
                  <a:pt x="480821" y="147828"/>
                </a:lnTo>
                <a:lnTo>
                  <a:pt x="456691" y="173240"/>
                </a:lnTo>
                <a:lnTo>
                  <a:pt x="258178" y="184442"/>
                </a:lnTo>
                <a:lnTo>
                  <a:pt x="167068" y="527405"/>
                </a:lnTo>
                <a:lnTo>
                  <a:pt x="149834" y="547293"/>
                </a:lnTo>
                <a:lnTo>
                  <a:pt x="135839" y="644867"/>
                </a:lnTo>
                <a:lnTo>
                  <a:pt x="0" y="1155915"/>
                </a:lnTo>
                <a:lnTo>
                  <a:pt x="166712" y="1264246"/>
                </a:lnTo>
                <a:lnTo>
                  <a:pt x="175044" y="1298346"/>
                </a:lnTo>
                <a:lnTo>
                  <a:pt x="229387" y="1355356"/>
                </a:lnTo>
                <a:lnTo>
                  <a:pt x="241592" y="1376400"/>
                </a:lnTo>
                <a:lnTo>
                  <a:pt x="243535" y="1381417"/>
                </a:lnTo>
                <a:lnTo>
                  <a:pt x="245109" y="1382420"/>
                </a:lnTo>
                <a:lnTo>
                  <a:pt x="354888" y="1571752"/>
                </a:lnTo>
                <a:lnTo>
                  <a:pt x="969530" y="1735302"/>
                </a:lnTo>
                <a:lnTo>
                  <a:pt x="1158709" y="1625600"/>
                </a:lnTo>
                <a:lnTo>
                  <a:pt x="1160652" y="1625447"/>
                </a:lnTo>
                <a:lnTo>
                  <a:pt x="1164666" y="1622145"/>
                </a:lnTo>
                <a:lnTo>
                  <a:pt x="1185773" y="1609940"/>
                </a:lnTo>
                <a:lnTo>
                  <a:pt x="1261313" y="1587474"/>
                </a:lnTo>
                <a:lnTo>
                  <a:pt x="1306321" y="1540014"/>
                </a:lnTo>
                <a:lnTo>
                  <a:pt x="1358518" y="1509788"/>
                </a:lnTo>
                <a:lnTo>
                  <a:pt x="1502752" y="1479994"/>
                </a:lnTo>
                <a:lnTo>
                  <a:pt x="1723313" y="650252"/>
                </a:lnTo>
                <a:lnTo>
                  <a:pt x="1612887" y="552678"/>
                </a:lnTo>
                <a:lnTo>
                  <a:pt x="1582597" y="500418"/>
                </a:lnTo>
                <a:lnTo>
                  <a:pt x="1567091" y="436880"/>
                </a:lnTo>
                <a:lnTo>
                  <a:pt x="1512735" y="379945"/>
                </a:lnTo>
                <a:lnTo>
                  <a:pt x="1500454" y="358686"/>
                </a:lnTo>
                <a:lnTo>
                  <a:pt x="1498587" y="353885"/>
                </a:lnTo>
                <a:lnTo>
                  <a:pt x="1497088" y="352945"/>
                </a:lnTo>
                <a:lnTo>
                  <a:pt x="1387309" y="163550"/>
                </a:lnTo>
                <a:lnTo>
                  <a:pt x="772591" y="0"/>
                </a:lnTo>
                <a:close/>
              </a:path>
            </a:pathLst>
          </a:custGeom>
          <a:solidFill>
            <a:srgbClr val="A89696"/>
          </a:solidFill>
        </p:spPr>
        <p:txBody>
          <a:bodyPr wrap="square" lIns="0" tIns="0" rIns="0" bIns="0" rtlCol="0"/>
          <a:lstStyle/>
          <a:p>
            <a:endParaRPr/>
          </a:p>
        </p:txBody>
      </p:sp>
      <p:grpSp>
        <p:nvGrpSpPr>
          <p:cNvPr id="4" name="object 4"/>
          <p:cNvGrpSpPr/>
          <p:nvPr/>
        </p:nvGrpSpPr>
        <p:grpSpPr>
          <a:xfrm>
            <a:off x="9999381" y="2349082"/>
            <a:ext cx="1723389" cy="1735455"/>
            <a:chOff x="9999381" y="2349082"/>
            <a:chExt cx="1723389" cy="1735455"/>
          </a:xfrm>
        </p:grpSpPr>
        <p:sp>
          <p:nvSpPr>
            <p:cNvPr id="5" name="object 5"/>
            <p:cNvSpPr/>
            <p:nvPr/>
          </p:nvSpPr>
          <p:spPr>
            <a:xfrm>
              <a:off x="9999381" y="2349082"/>
              <a:ext cx="1723389" cy="1735455"/>
            </a:xfrm>
            <a:custGeom>
              <a:avLst/>
              <a:gdLst/>
              <a:ahLst/>
              <a:cxnLst/>
              <a:rect l="l" t="t" r="r" b="b"/>
              <a:pathLst>
                <a:path w="1723390" h="1735454">
                  <a:moveTo>
                    <a:pt x="772591" y="0"/>
                  </a:moveTo>
                  <a:lnTo>
                    <a:pt x="583488" y="109626"/>
                  </a:lnTo>
                  <a:lnTo>
                    <a:pt x="581469" y="109778"/>
                  </a:lnTo>
                  <a:lnTo>
                    <a:pt x="577240" y="113296"/>
                  </a:lnTo>
                  <a:lnTo>
                    <a:pt x="556348" y="125349"/>
                  </a:lnTo>
                  <a:lnTo>
                    <a:pt x="480821" y="147828"/>
                  </a:lnTo>
                  <a:lnTo>
                    <a:pt x="456691" y="173240"/>
                  </a:lnTo>
                  <a:lnTo>
                    <a:pt x="258178" y="184442"/>
                  </a:lnTo>
                  <a:lnTo>
                    <a:pt x="167068" y="527405"/>
                  </a:lnTo>
                  <a:lnTo>
                    <a:pt x="149834" y="547293"/>
                  </a:lnTo>
                  <a:lnTo>
                    <a:pt x="135839" y="644867"/>
                  </a:lnTo>
                  <a:lnTo>
                    <a:pt x="0" y="1155915"/>
                  </a:lnTo>
                  <a:lnTo>
                    <a:pt x="166712" y="1264246"/>
                  </a:lnTo>
                  <a:lnTo>
                    <a:pt x="175044" y="1298346"/>
                  </a:lnTo>
                  <a:lnTo>
                    <a:pt x="229387" y="1355356"/>
                  </a:lnTo>
                  <a:lnTo>
                    <a:pt x="241592" y="1376400"/>
                  </a:lnTo>
                  <a:lnTo>
                    <a:pt x="243535" y="1381417"/>
                  </a:lnTo>
                  <a:lnTo>
                    <a:pt x="245109" y="1382420"/>
                  </a:lnTo>
                  <a:lnTo>
                    <a:pt x="354888" y="1571752"/>
                  </a:lnTo>
                  <a:lnTo>
                    <a:pt x="969530" y="1735302"/>
                  </a:lnTo>
                  <a:lnTo>
                    <a:pt x="1158709" y="1625600"/>
                  </a:lnTo>
                  <a:lnTo>
                    <a:pt x="1160652" y="1625447"/>
                  </a:lnTo>
                  <a:lnTo>
                    <a:pt x="1164666" y="1622145"/>
                  </a:lnTo>
                  <a:lnTo>
                    <a:pt x="1185773" y="1609940"/>
                  </a:lnTo>
                  <a:lnTo>
                    <a:pt x="1261313" y="1587474"/>
                  </a:lnTo>
                  <a:lnTo>
                    <a:pt x="1306321" y="1540014"/>
                  </a:lnTo>
                  <a:lnTo>
                    <a:pt x="1358518" y="1509788"/>
                  </a:lnTo>
                  <a:lnTo>
                    <a:pt x="1502752" y="1479994"/>
                  </a:lnTo>
                  <a:lnTo>
                    <a:pt x="1723313" y="650252"/>
                  </a:lnTo>
                  <a:lnTo>
                    <a:pt x="1612887" y="552678"/>
                  </a:lnTo>
                  <a:lnTo>
                    <a:pt x="1582597" y="500418"/>
                  </a:lnTo>
                  <a:lnTo>
                    <a:pt x="1567091" y="436880"/>
                  </a:lnTo>
                  <a:lnTo>
                    <a:pt x="1512735" y="379945"/>
                  </a:lnTo>
                  <a:lnTo>
                    <a:pt x="1500454" y="358686"/>
                  </a:lnTo>
                  <a:lnTo>
                    <a:pt x="1498587" y="353885"/>
                  </a:lnTo>
                  <a:lnTo>
                    <a:pt x="1497088" y="352945"/>
                  </a:lnTo>
                  <a:lnTo>
                    <a:pt x="1387309" y="163550"/>
                  </a:lnTo>
                  <a:lnTo>
                    <a:pt x="772591" y="0"/>
                  </a:lnTo>
                  <a:close/>
                </a:path>
              </a:pathLst>
            </a:custGeom>
            <a:solidFill>
              <a:srgbClr val="7DC7FF"/>
            </a:solidFill>
          </p:spPr>
          <p:txBody>
            <a:bodyPr wrap="square" lIns="0" tIns="0" rIns="0" bIns="0" rtlCol="0"/>
            <a:lstStyle/>
            <a:p>
              <a:endParaRPr/>
            </a:p>
          </p:txBody>
        </p:sp>
        <p:pic>
          <p:nvPicPr>
            <p:cNvPr id="6" name="object 6"/>
            <p:cNvPicPr/>
            <p:nvPr/>
          </p:nvPicPr>
          <p:blipFill>
            <a:blip r:embed="rId2" cstate="print"/>
            <a:stretch>
              <a:fillRect/>
            </a:stretch>
          </p:blipFill>
          <p:spPr>
            <a:xfrm>
              <a:off x="10432973" y="2941434"/>
              <a:ext cx="186961" cy="142773"/>
            </a:xfrm>
            <a:prstGeom prst="rect">
              <a:avLst/>
            </a:prstGeom>
          </p:spPr>
        </p:pic>
        <p:pic>
          <p:nvPicPr>
            <p:cNvPr id="7" name="object 7"/>
            <p:cNvPicPr/>
            <p:nvPr/>
          </p:nvPicPr>
          <p:blipFill>
            <a:blip r:embed="rId3" cstate="print"/>
            <a:stretch>
              <a:fillRect/>
            </a:stretch>
          </p:blipFill>
          <p:spPr>
            <a:xfrm>
              <a:off x="11102156" y="2941540"/>
              <a:ext cx="186958" cy="142472"/>
            </a:xfrm>
            <a:prstGeom prst="rect">
              <a:avLst/>
            </a:prstGeom>
          </p:spPr>
        </p:pic>
        <p:sp>
          <p:nvSpPr>
            <p:cNvPr id="8" name="object 8"/>
            <p:cNvSpPr/>
            <p:nvPr/>
          </p:nvSpPr>
          <p:spPr>
            <a:xfrm>
              <a:off x="10648518" y="2976215"/>
              <a:ext cx="425450" cy="481330"/>
            </a:xfrm>
            <a:custGeom>
              <a:avLst/>
              <a:gdLst/>
              <a:ahLst/>
              <a:cxnLst/>
              <a:rect l="l" t="t" r="r" b="b"/>
              <a:pathLst>
                <a:path w="425450" h="481329">
                  <a:moveTo>
                    <a:pt x="213274" y="0"/>
                  </a:moveTo>
                  <a:lnTo>
                    <a:pt x="8068" y="115468"/>
                  </a:lnTo>
                  <a:lnTo>
                    <a:pt x="0" y="185075"/>
                  </a:lnTo>
                  <a:lnTo>
                    <a:pt x="1479" y="240131"/>
                  </a:lnTo>
                  <a:lnTo>
                    <a:pt x="3193" y="295377"/>
                  </a:lnTo>
                  <a:lnTo>
                    <a:pt x="1946" y="349135"/>
                  </a:lnTo>
                  <a:lnTo>
                    <a:pt x="6391" y="363842"/>
                  </a:lnTo>
                  <a:lnTo>
                    <a:pt x="211763" y="481025"/>
                  </a:lnTo>
                  <a:lnTo>
                    <a:pt x="216538" y="481279"/>
                  </a:lnTo>
                  <a:lnTo>
                    <a:pt x="222812" y="477545"/>
                  </a:lnTo>
                  <a:lnTo>
                    <a:pt x="227181" y="475487"/>
                  </a:lnTo>
                  <a:lnTo>
                    <a:pt x="272992" y="450950"/>
                  </a:lnTo>
                  <a:lnTo>
                    <a:pt x="305056" y="431241"/>
                  </a:lnTo>
                  <a:lnTo>
                    <a:pt x="194986" y="431241"/>
                  </a:lnTo>
                  <a:lnTo>
                    <a:pt x="37138" y="340258"/>
                  </a:lnTo>
                  <a:lnTo>
                    <a:pt x="37138" y="159397"/>
                  </a:lnTo>
                  <a:lnTo>
                    <a:pt x="105597" y="159397"/>
                  </a:lnTo>
                  <a:lnTo>
                    <a:pt x="72939" y="140055"/>
                  </a:lnTo>
                  <a:lnTo>
                    <a:pt x="68901" y="137566"/>
                  </a:lnTo>
                  <a:lnTo>
                    <a:pt x="56836" y="132016"/>
                  </a:lnTo>
                  <a:lnTo>
                    <a:pt x="56848" y="127634"/>
                  </a:lnTo>
                  <a:lnTo>
                    <a:pt x="213642" y="38912"/>
                  </a:lnTo>
                  <a:lnTo>
                    <a:pt x="281784" y="38912"/>
                  </a:lnTo>
                  <a:lnTo>
                    <a:pt x="213274" y="0"/>
                  </a:lnTo>
                  <a:close/>
                </a:path>
                <a:path w="425450" h="481329">
                  <a:moveTo>
                    <a:pt x="105597" y="159397"/>
                  </a:moveTo>
                  <a:lnTo>
                    <a:pt x="37138" y="159397"/>
                  </a:lnTo>
                  <a:lnTo>
                    <a:pt x="194986" y="249288"/>
                  </a:lnTo>
                  <a:lnTo>
                    <a:pt x="194986" y="431241"/>
                  </a:lnTo>
                  <a:lnTo>
                    <a:pt x="230064" y="431241"/>
                  </a:lnTo>
                  <a:lnTo>
                    <a:pt x="230064" y="249288"/>
                  </a:lnTo>
                  <a:lnTo>
                    <a:pt x="285380" y="218554"/>
                  </a:lnTo>
                  <a:lnTo>
                    <a:pt x="211598" y="218554"/>
                  </a:lnTo>
                  <a:lnTo>
                    <a:pt x="176884" y="199075"/>
                  </a:lnTo>
                  <a:lnTo>
                    <a:pt x="141945" y="179833"/>
                  </a:lnTo>
                  <a:lnTo>
                    <a:pt x="107167" y="160327"/>
                  </a:lnTo>
                  <a:lnTo>
                    <a:pt x="105597" y="159397"/>
                  </a:lnTo>
                  <a:close/>
                </a:path>
                <a:path w="425450" h="481329">
                  <a:moveTo>
                    <a:pt x="424182" y="161594"/>
                  </a:moveTo>
                  <a:lnTo>
                    <a:pt x="387899" y="161594"/>
                  </a:lnTo>
                  <a:lnTo>
                    <a:pt x="387899" y="340258"/>
                  </a:lnTo>
                  <a:lnTo>
                    <a:pt x="359067" y="358034"/>
                  </a:lnTo>
                  <a:lnTo>
                    <a:pt x="300499" y="392811"/>
                  </a:lnTo>
                  <a:lnTo>
                    <a:pt x="250906" y="421228"/>
                  </a:lnTo>
                  <a:lnTo>
                    <a:pt x="230064" y="431241"/>
                  </a:lnTo>
                  <a:lnTo>
                    <a:pt x="305056" y="431241"/>
                  </a:lnTo>
                  <a:lnTo>
                    <a:pt x="364473" y="394588"/>
                  </a:lnTo>
                  <a:lnTo>
                    <a:pt x="410556" y="369493"/>
                  </a:lnTo>
                  <a:lnTo>
                    <a:pt x="416639" y="365061"/>
                  </a:lnTo>
                  <a:lnTo>
                    <a:pt x="422850" y="359397"/>
                  </a:lnTo>
                  <a:lnTo>
                    <a:pt x="422879" y="358034"/>
                  </a:lnTo>
                  <a:lnTo>
                    <a:pt x="422981" y="349135"/>
                  </a:lnTo>
                  <a:lnTo>
                    <a:pt x="421841" y="296986"/>
                  </a:lnTo>
                  <a:lnTo>
                    <a:pt x="423583" y="241193"/>
                  </a:lnTo>
                  <a:lnTo>
                    <a:pt x="425063" y="185593"/>
                  </a:lnTo>
                  <a:lnTo>
                    <a:pt x="424182" y="161594"/>
                  </a:lnTo>
                  <a:close/>
                </a:path>
                <a:path w="425450" h="481329">
                  <a:moveTo>
                    <a:pt x="281784" y="38912"/>
                  </a:moveTo>
                  <a:lnTo>
                    <a:pt x="213642" y="38912"/>
                  </a:lnTo>
                  <a:lnTo>
                    <a:pt x="370360" y="130873"/>
                  </a:lnTo>
                  <a:lnTo>
                    <a:pt x="211598" y="218554"/>
                  </a:lnTo>
                  <a:lnTo>
                    <a:pt x="285380" y="218554"/>
                  </a:lnTo>
                  <a:lnTo>
                    <a:pt x="387899" y="161594"/>
                  </a:lnTo>
                  <a:lnTo>
                    <a:pt x="424182" y="161594"/>
                  </a:lnTo>
                  <a:lnTo>
                    <a:pt x="423096" y="132016"/>
                  </a:lnTo>
                  <a:lnTo>
                    <a:pt x="422545" y="125895"/>
                  </a:lnTo>
                  <a:lnTo>
                    <a:pt x="421414" y="121170"/>
                  </a:lnTo>
                  <a:lnTo>
                    <a:pt x="417909" y="116230"/>
                  </a:lnTo>
                  <a:lnTo>
                    <a:pt x="281784" y="38912"/>
                  </a:lnTo>
                  <a:close/>
                </a:path>
              </a:pathLst>
            </a:custGeom>
            <a:solidFill>
              <a:srgbClr val="000000"/>
            </a:solidFill>
          </p:spPr>
          <p:txBody>
            <a:bodyPr wrap="square" lIns="0" tIns="0" rIns="0" bIns="0" rtlCol="0"/>
            <a:lstStyle/>
            <a:p>
              <a:endParaRPr/>
            </a:p>
          </p:txBody>
        </p:sp>
        <p:pic>
          <p:nvPicPr>
            <p:cNvPr id="9" name="object 9"/>
            <p:cNvPicPr/>
            <p:nvPr/>
          </p:nvPicPr>
          <p:blipFill>
            <a:blip r:embed="rId4" cstate="print"/>
            <a:stretch>
              <a:fillRect/>
            </a:stretch>
          </p:blipFill>
          <p:spPr>
            <a:xfrm>
              <a:off x="10786987" y="2725294"/>
              <a:ext cx="148113" cy="210232"/>
            </a:xfrm>
            <a:prstGeom prst="rect">
              <a:avLst/>
            </a:prstGeom>
          </p:spPr>
        </p:pic>
        <p:pic>
          <p:nvPicPr>
            <p:cNvPr id="10" name="object 10"/>
            <p:cNvPicPr/>
            <p:nvPr/>
          </p:nvPicPr>
          <p:blipFill>
            <a:blip r:embed="rId5" cstate="print"/>
            <a:stretch>
              <a:fillRect/>
            </a:stretch>
          </p:blipFill>
          <p:spPr>
            <a:xfrm>
              <a:off x="10786987" y="3497932"/>
              <a:ext cx="148113" cy="210232"/>
            </a:xfrm>
            <a:prstGeom prst="rect">
              <a:avLst/>
            </a:prstGeom>
          </p:spPr>
        </p:pic>
        <p:pic>
          <p:nvPicPr>
            <p:cNvPr id="11" name="object 11"/>
            <p:cNvPicPr/>
            <p:nvPr/>
          </p:nvPicPr>
          <p:blipFill>
            <a:blip r:embed="rId6" cstate="print"/>
            <a:stretch>
              <a:fillRect/>
            </a:stretch>
          </p:blipFill>
          <p:spPr>
            <a:xfrm>
              <a:off x="10433591" y="3346991"/>
              <a:ext cx="186155" cy="143479"/>
            </a:xfrm>
            <a:prstGeom prst="rect">
              <a:avLst/>
            </a:prstGeom>
          </p:spPr>
        </p:pic>
        <p:pic>
          <p:nvPicPr>
            <p:cNvPr id="12" name="object 12"/>
            <p:cNvPicPr/>
            <p:nvPr/>
          </p:nvPicPr>
          <p:blipFill>
            <a:blip r:embed="rId7" cstate="print"/>
            <a:stretch>
              <a:fillRect/>
            </a:stretch>
          </p:blipFill>
          <p:spPr>
            <a:xfrm>
              <a:off x="11102371" y="3349701"/>
              <a:ext cx="186124" cy="140758"/>
            </a:xfrm>
            <a:prstGeom prst="rect">
              <a:avLst/>
            </a:prstGeom>
          </p:spPr>
        </p:pic>
      </p:grpSp>
      <p:sp>
        <p:nvSpPr>
          <p:cNvPr id="13" name="object 13"/>
          <p:cNvSpPr txBox="1"/>
          <p:nvPr/>
        </p:nvSpPr>
        <p:spPr>
          <a:xfrm>
            <a:off x="672272" y="4326104"/>
            <a:ext cx="1875870" cy="259045"/>
          </a:xfrm>
          <a:prstGeom prst="rect">
            <a:avLst/>
          </a:prstGeom>
        </p:spPr>
        <p:txBody>
          <a:bodyPr vert="horz" wrap="square" lIns="0" tIns="12700" rIns="0" bIns="0" rtlCol="0">
            <a:spAutoFit/>
          </a:bodyPr>
          <a:lstStyle/>
          <a:p>
            <a:pPr marL="12700" algn="ctr">
              <a:lnSpc>
                <a:spcPct val="100000"/>
              </a:lnSpc>
              <a:spcBef>
                <a:spcPts val="100"/>
              </a:spcBef>
            </a:pPr>
            <a:r>
              <a:rPr sz="1600" b="1">
                <a:latin typeface="Arial" panose="020B0604020202020204" pitchFamily="34" charset="0"/>
                <a:cs typeface="Arial" panose="020B0604020202020204" pitchFamily="34" charset="0"/>
              </a:rPr>
              <a:t>Decentralisation</a:t>
            </a:r>
          </a:p>
        </p:txBody>
      </p:sp>
      <p:sp>
        <p:nvSpPr>
          <p:cNvPr id="14" name="object 14"/>
          <p:cNvSpPr txBox="1"/>
          <p:nvPr/>
        </p:nvSpPr>
        <p:spPr>
          <a:xfrm>
            <a:off x="3059452" y="4326104"/>
            <a:ext cx="1765250" cy="259045"/>
          </a:xfrm>
          <a:prstGeom prst="rect">
            <a:avLst/>
          </a:prstGeom>
        </p:spPr>
        <p:txBody>
          <a:bodyPr vert="horz" wrap="square" lIns="0" tIns="12700" rIns="0" bIns="0" rtlCol="0">
            <a:spAutoFit/>
          </a:bodyPr>
          <a:lstStyle/>
          <a:p>
            <a:pPr marL="12700" algn="ctr">
              <a:lnSpc>
                <a:spcPct val="100000"/>
              </a:lnSpc>
              <a:spcBef>
                <a:spcPts val="100"/>
              </a:spcBef>
            </a:pPr>
            <a:r>
              <a:rPr sz="1600" b="1">
                <a:latin typeface="Arial" panose="020B0604020202020204" pitchFamily="34" charset="0"/>
                <a:cs typeface="Arial" panose="020B0604020202020204" pitchFamily="34" charset="0"/>
              </a:rPr>
              <a:t>Interoperability</a:t>
            </a:r>
          </a:p>
        </p:txBody>
      </p:sp>
      <p:sp>
        <p:nvSpPr>
          <p:cNvPr id="15" name="object 15"/>
          <p:cNvSpPr txBox="1"/>
          <p:nvPr/>
        </p:nvSpPr>
        <p:spPr>
          <a:xfrm>
            <a:off x="7393262" y="4326104"/>
            <a:ext cx="2318351" cy="259045"/>
          </a:xfrm>
          <a:prstGeom prst="rect">
            <a:avLst/>
          </a:prstGeom>
        </p:spPr>
        <p:txBody>
          <a:bodyPr vert="horz" wrap="square" lIns="0" tIns="12700" rIns="0" bIns="0" rtlCol="0">
            <a:spAutoFit/>
          </a:bodyPr>
          <a:lstStyle/>
          <a:p>
            <a:pPr marL="12700" algn="ctr">
              <a:lnSpc>
                <a:spcPct val="100000"/>
              </a:lnSpc>
              <a:spcBef>
                <a:spcPts val="100"/>
              </a:spcBef>
            </a:pPr>
            <a:r>
              <a:rPr sz="1600" b="1">
                <a:latin typeface="Arial" panose="020B0604020202020204" pitchFamily="34" charset="0"/>
                <a:cs typeface="Arial" panose="020B0604020202020204" pitchFamily="34" charset="0"/>
              </a:rPr>
              <a:t>Security and Privacy</a:t>
            </a:r>
          </a:p>
        </p:txBody>
      </p:sp>
      <p:pic>
        <p:nvPicPr>
          <p:cNvPr id="16" name="object 16"/>
          <p:cNvPicPr/>
          <p:nvPr/>
        </p:nvPicPr>
        <p:blipFill>
          <a:blip r:embed="rId8" cstate="print"/>
          <a:stretch>
            <a:fillRect/>
          </a:stretch>
        </p:blipFill>
        <p:spPr>
          <a:xfrm>
            <a:off x="3080421" y="2349082"/>
            <a:ext cx="1723313" cy="1735302"/>
          </a:xfrm>
          <a:prstGeom prst="rect">
            <a:avLst/>
          </a:prstGeom>
        </p:spPr>
      </p:pic>
      <p:pic>
        <p:nvPicPr>
          <p:cNvPr id="17" name="object 17"/>
          <p:cNvPicPr/>
          <p:nvPr/>
        </p:nvPicPr>
        <p:blipFill>
          <a:blip r:embed="rId9" cstate="print"/>
          <a:stretch>
            <a:fillRect/>
          </a:stretch>
        </p:blipFill>
        <p:spPr>
          <a:xfrm>
            <a:off x="5386741" y="2349082"/>
            <a:ext cx="1723313" cy="1735302"/>
          </a:xfrm>
          <a:prstGeom prst="rect">
            <a:avLst/>
          </a:prstGeom>
        </p:spPr>
      </p:pic>
      <p:sp>
        <p:nvSpPr>
          <p:cNvPr id="18" name="object 18"/>
          <p:cNvSpPr txBox="1"/>
          <p:nvPr/>
        </p:nvSpPr>
        <p:spPr>
          <a:xfrm>
            <a:off x="5653761" y="4343689"/>
            <a:ext cx="1184104" cy="259045"/>
          </a:xfrm>
          <a:prstGeom prst="rect">
            <a:avLst/>
          </a:prstGeom>
        </p:spPr>
        <p:txBody>
          <a:bodyPr vert="horz" wrap="square" lIns="0" tIns="12700" rIns="0" bIns="0" rtlCol="0">
            <a:spAutoFit/>
          </a:bodyPr>
          <a:lstStyle/>
          <a:p>
            <a:pPr marL="12700" algn="ctr">
              <a:lnSpc>
                <a:spcPct val="100000"/>
              </a:lnSpc>
              <a:spcBef>
                <a:spcPts val="100"/>
              </a:spcBef>
            </a:pPr>
            <a:r>
              <a:rPr sz="1600" b="1">
                <a:latin typeface="Arial" panose="020B0604020202020204" pitchFamily="34" charset="0"/>
                <a:cs typeface="Arial" panose="020B0604020202020204" pitchFamily="34" charset="0"/>
              </a:rPr>
              <a:t>Autonomy</a:t>
            </a:r>
          </a:p>
        </p:txBody>
      </p:sp>
      <p:sp>
        <p:nvSpPr>
          <p:cNvPr id="19" name="object 19"/>
          <p:cNvSpPr txBox="1"/>
          <p:nvPr/>
        </p:nvSpPr>
        <p:spPr>
          <a:xfrm>
            <a:off x="10330584" y="4326104"/>
            <a:ext cx="1209031" cy="259045"/>
          </a:xfrm>
          <a:prstGeom prst="rect">
            <a:avLst/>
          </a:prstGeom>
        </p:spPr>
        <p:txBody>
          <a:bodyPr vert="horz" wrap="square" lIns="0" tIns="12700" rIns="0" bIns="0" rtlCol="0">
            <a:spAutoFit/>
          </a:bodyPr>
          <a:lstStyle/>
          <a:p>
            <a:pPr marL="12700" algn="ctr">
              <a:lnSpc>
                <a:spcPct val="100000"/>
              </a:lnSpc>
              <a:spcBef>
                <a:spcPts val="100"/>
              </a:spcBef>
            </a:pPr>
            <a:r>
              <a:rPr sz="1600" b="1">
                <a:latin typeface="Arial" panose="020B0604020202020204" pitchFamily="34" charset="0"/>
                <a:cs typeface="Arial" panose="020B0604020202020204" pitchFamily="34" charset="0"/>
              </a:rPr>
              <a:t>Scalability</a:t>
            </a:r>
          </a:p>
        </p:txBody>
      </p:sp>
      <p:sp>
        <p:nvSpPr>
          <p:cNvPr id="20" name="object 20"/>
          <p:cNvSpPr txBox="1">
            <a:spLocks noGrp="1"/>
          </p:cNvSpPr>
          <p:nvPr>
            <p:ph type="title"/>
          </p:nvPr>
        </p:nvSpPr>
        <p:spPr>
          <a:xfrm>
            <a:off x="535767" y="545233"/>
            <a:ext cx="5611667" cy="751488"/>
          </a:xfrm>
          <a:prstGeom prst="rect">
            <a:avLst/>
          </a:prstGeom>
        </p:spPr>
        <p:txBody>
          <a:bodyPr vert="horz" wrap="square" lIns="0" tIns="12700" rIns="0" bIns="0" rtlCol="0">
            <a:spAutoFit/>
          </a:bodyPr>
          <a:lstStyle/>
          <a:p>
            <a:pPr marL="99060">
              <a:lnSpc>
                <a:spcPct val="100000"/>
              </a:lnSpc>
              <a:spcBef>
                <a:spcPts val="100"/>
              </a:spcBef>
            </a:pPr>
            <a:r>
              <a:t>Key principles</a:t>
            </a:r>
          </a:p>
        </p:txBody>
      </p:sp>
      <p:grpSp>
        <p:nvGrpSpPr>
          <p:cNvPr id="21" name="object 21"/>
          <p:cNvGrpSpPr/>
          <p:nvPr/>
        </p:nvGrpSpPr>
        <p:grpSpPr>
          <a:xfrm>
            <a:off x="996431" y="2710931"/>
            <a:ext cx="1149350" cy="1148080"/>
            <a:chOff x="996431" y="2710931"/>
            <a:chExt cx="1149350" cy="1148080"/>
          </a:xfrm>
        </p:grpSpPr>
        <p:sp>
          <p:nvSpPr>
            <p:cNvPr id="22" name="object 22"/>
            <p:cNvSpPr/>
            <p:nvPr/>
          </p:nvSpPr>
          <p:spPr>
            <a:xfrm>
              <a:off x="1002781" y="2718280"/>
              <a:ext cx="1136650" cy="1134110"/>
            </a:xfrm>
            <a:custGeom>
              <a:avLst/>
              <a:gdLst/>
              <a:ahLst/>
              <a:cxnLst/>
              <a:rect l="l" t="t" r="r" b="b"/>
              <a:pathLst>
                <a:path w="1136650" h="1134110">
                  <a:moveTo>
                    <a:pt x="400569" y="864870"/>
                  </a:moveTo>
                  <a:lnTo>
                    <a:pt x="370041" y="864870"/>
                  </a:lnTo>
                  <a:lnTo>
                    <a:pt x="569710" y="1024890"/>
                  </a:lnTo>
                  <a:lnTo>
                    <a:pt x="565796" y="1049020"/>
                  </a:lnTo>
                  <a:lnTo>
                    <a:pt x="567136" y="1071880"/>
                  </a:lnTo>
                  <a:lnTo>
                    <a:pt x="567210" y="1073150"/>
                  </a:lnTo>
                  <a:lnTo>
                    <a:pt x="575141" y="1096010"/>
                  </a:lnTo>
                  <a:lnTo>
                    <a:pt x="590780" y="1115060"/>
                  </a:lnTo>
                  <a:lnTo>
                    <a:pt x="630195" y="1134110"/>
                  </a:lnTo>
                  <a:lnTo>
                    <a:pt x="669630" y="1130300"/>
                  </a:lnTo>
                  <a:lnTo>
                    <a:pt x="689281" y="1116330"/>
                  </a:lnTo>
                  <a:lnTo>
                    <a:pt x="642926" y="1116330"/>
                  </a:lnTo>
                  <a:lnTo>
                    <a:pt x="620003" y="1111250"/>
                  </a:lnTo>
                  <a:lnTo>
                    <a:pt x="601284" y="1098550"/>
                  </a:lnTo>
                  <a:lnTo>
                    <a:pt x="588664" y="1080770"/>
                  </a:lnTo>
                  <a:lnTo>
                    <a:pt x="584036" y="1057910"/>
                  </a:lnTo>
                  <a:lnTo>
                    <a:pt x="588664" y="1033780"/>
                  </a:lnTo>
                  <a:lnTo>
                    <a:pt x="601284" y="1016000"/>
                  </a:lnTo>
                  <a:lnTo>
                    <a:pt x="608772" y="1010920"/>
                  </a:lnTo>
                  <a:lnTo>
                    <a:pt x="580467" y="1010920"/>
                  </a:lnTo>
                  <a:lnTo>
                    <a:pt x="400569" y="864870"/>
                  </a:lnTo>
                  <a:close/>
                </a:path>
                <a:path w="1136650" h="1134110">
                  <a:moveTo>
                    <a:pt x="688751" y="998220"/>
                  </a:moveTo>
                  <a:lnTo>
                    <a:pt x="642926" y="998220"/>
                  </a:lnTo>
                  <a:lnTo>
                    <a:pt x="665849" y="1003300"/>
                  </a:lnTo>
                  <a:lnTo>
                    <a:pt x="684568" y="1016000"/>
                  </a:lnTo>
                  <a:lnTo>
                    <a:pt x="697188" y="1033780"/>
                  </a:lnTo>
                  <a:lnTo>
                    <a:pt x="701816" y="1057910"/>
                  </a:lnTo>
                  <a:lnTo>
                    <a:pt x="697188" y="1080770"/>
                  </a:lnTo>
                  <a:lnTo>
                    <a:pt x="684568" y="1098550"/>
                  </a:lnTo>
                  <a:lnTo>
                    <a:pt x="665849" y="1111250"/>
                  </a:lnTo>
                  <a:lnTo>
                    <a:pt x="642926" y="1116330"/>
                  </a:lnTo>
                  <a:lnTo>
                    <a:pt x="689281" y="1116330"/>
                  </a:lnTo>
                  <a:lnTo>
                    <a:pt x="701787" y="1107440"/>
                  </a:lnTo>
                  <a:lnTo>
                    <a:pt x="719368" y="1071880"/>
                  </a:lnTo>
                  <a:lnTo>
                    <a:pt x="715075" y="1027430"/>
                  </a:lnTo>
                  <a:lnTo>
                    <a:pt x="734718" y="1008380"/>
                  </a:lnTo>
                  <a:lnTo>
                    <a:pt x="701460" y="1008380"/>
                  </a:lnTo>
                  <a:lnTo>
                    <a:pt x="688751" y="998220"/>
                  </a:lnTo>
                  <a:close/>
                </a:path>
                <a:path w="1136650" h="1134110">
                  <a:moveTo>
                    <a:pt x="641173" y="980440"/>
                  </a:moveTo>
                  <a:lnTo>
                    <a:pt x="607788" y="988060"/>
                  </a:lnTo>
                  <a:lnTo>
                    <a:pt x="580467" y="1010920"/>
                  </a:lnTo>
                  <a:lnTo>
                    <a:pt x="608772" y="1010920"/>
                  </a:lnTo>
                  <a:lnTo>
                    <a:pt x="620003" y="1003300"/>
                  </a:lnTo>
                  <a:lnTo>
                    <a:pt x="642926" y="998220"/>
                  </a:lnTo>
                  <a:lnTo>
                    <a:pt x="688751" y="998220"/>
                  </a:lnTo>
                  <a:lnTo>
                    <a:pt x="674454" y="986790"/>
                  </a:lnTo>
                  <a:lnTo>
                    <a:pt x="641173" y="980440"/>
                  </a:lnTo>
                  <a:close/>
                </a:path>
                <a:path w="1136650" h="1134110">
                  <a:moveTo>
                    <a:pt x="940399" y="739140"/>
                  </a:moveTo>
                  <a:lnTo>
                    <a:pt x="911582" y="739140"/>
                  </a:lnTo>
                  <a:lnTo>
                    <a:pt x="919214" y="741680"/>
                  </a:lnTo>
                  <a:lnTo>
                    <a:pt x="924717" y="748030"/>
                  </a:lnTo>
                  <a:lnTo>
                    <a:pt x="929205" y="756920"/>
                  </a:lnTo>
                  <a:lnTo>
                    <a:pt x="933794" y="765810"/>
                  </a:lnTo>
                  <a:lnTo>
                    <a:pt x="936931" y="769620"/>
                  </a:lnTo>
                  <a:lnTo>
                    <a:pt x="941109" y="773430"/>
                  </a:lnTo>
                  <a:lnTo>
                    <a:pt x="944856" y="777240"/>
                  </a:lnTo>
                  <a:lnTo>
                    <a:pt x="708064" y="1007110"/>
                  </a:lnTo>
                  <a:lnTo>
                    <a:pt x="701460" y="1008380"/>
                  </a:lnTo>
                  <a:lnTo>
                    <a:pt x="734718" y="1008380"/>
                  </a:lnTo>
                  <a:lnTo>
                    <a:pt x="958648" y="791210"/>
                  </a:lnTo>
                  <a:lnTo>
                    <a:pt x="1076302" y="791210"/>
                  </a:lnTo>
                  <a:lnTo>
                    <a:pt x="1077839" y="789940"/>
                  </a:lnTo>
                  <a:lnTo>
                    <a:pt x="1019481" y="789940"/>
                  </a:lnTo>
                  <a:lnTo>
                    <a:pt x="985351" y="782320"/>
                  </a:lnTo>
                  <a:lnTo>
                    <a:pt x="957481" y="764540"/>
                  </a:lnTo>
                  <a:lnTo>
                    <a:pt x="940399" y="739140"/>
                  </a:lnTo>
                  <a:close/>
                </a:path>
                <a:path w="1136650" h="1134110">
                  <a:moveTo>
                    <a:pt x="139597" y="556260"/>
                  </a:moveTo>
                  <a:lnTo>
                    <a:pt x="117260" y="556260"/>
                  </a:lnTo>
                  <a:lnTo>
                    <a:pt x="208230" y="688340"/>
                  </a:lnTo>
                  <a:lnTo>
                    <a:pt x="198827" y="699770"/>
                  </a:lnTo>
                  <a:lnTo>
                    <a:pt x="190374" y="711200"/>
                  </a:lnTo>
                  <a:lnTo>
                    <a:pt x="183016" y="722630"/>
                  </a:lnTo>
                  <a:lnTo>
                    <a:pt x="176899" y="735330"/>
                  </a:lnTo>
                  <a:lnTo>
                    <a:pt x="169105" y="782320"/>
                  </a:lnTo>
                  <a:lnTo>
                    <a:pt x="178206" y="824230"/>
                  </a:lnTo>
                  <a:lnTo>
                    <a:pt x="201175" y="858520"/>
                  </a:lnTo>
                  <a:lnTo>
                    <a:pt x="234982" y="883920"/>
                  </a:lnTo>
                  <a:lnTo>
                    <a:pt x="276595" y="895350"/>
                  </a:lnTo>
                  <a:lnTo>
                    <a:pt x="322987" y="891540"/>
                  </a:lnTo>
                  <a:lnTo>
                    <a:pt x="336076" y="886460"/>
                  </a:lnTo>
                  <a:lnTo>
                    <a:pt x="347810" y="880110"/>
                  </a:lnTo>
                  <a:lnTo>
                    <a:pt x="351505" y="877570"/>
                  </a:lnTo>
                  <a:lnTo>
                    <a:pt x="287745" y="877570"/>
                  </a:lnTo>
                  <a:lnTo>
                    <a:pt x="248897" y="869950"/>
                  </a:lnTo>
                  <a:lnTo>
                    <a:pt x="217171" y="848360"/>
                  </a:lnTo>
                  <a:lnTo>
                    <a:pt x="195780" y="816610"/>
                  </a:lnTo>
                  <a:lnTo>
                    <a:pt x="187936" y="778510"/>
                  </a:lnTo>
                  <a:lnTo>
                    <a:pt x="195780" y="739140"/>
                  </a:lnTo>
                  <a:lnTo>
                    <a:pt x="217171" y="707390"/>
                  </a:lnTo>
                  <a:lnTo>
                    <a:pt x="248897" y="685800"/>
                  </a:lnTo>
                  <a:lnTo>
                    <a:pt x="287745" y="678180"/>
                  </a:lnTo>
                  <a:lnTo>
                    <a:pt x="350399" y="678180"/>
                  </a:lnTo>
                  <a:lnTo>
                    <a:pt x="347797" y="676910"/>
                  </a:lnTo>
                  <a:lnTo>
                    <a:pt x="224359" y="676910"/>
                  </a:lnTo>
                  <a:lnTo>
                    <a:pt x="139597" y="556260"/>
                  </a:lnTo>
                  <a:close/>
                </a:path>
                <a:path w="1136650" h="1134110">
                  <a:moveTo>
                    <a:pt x="350399" y="678180"/>
                  </a:moveTo>
                  <a:lnTo>
                    <a:pt x="287745" y="678180"/>
                  </a:lnTo>
                  <a:lnTo>
                    <a:pt x="326591" y="685800"/>
                  </a:lnTo>
                  <a:lnTo>
                    <a:pt x="358312" y="707390"/>
                  </a:lnTo>
                  <a:lnTo>
                    <a:pt x="379699" y="739140"/>
                  </a:lnTo>
                  <a:lnTo>
                    <a:pt x="387542" y="778510"/>
                  </a:lnTo>
                  <a:lnTo>
                    <a:pt x="379699" y="816610"/>
                  </a:lnTo>
                  <a:lnTo>
                    <a:pt x="358312" y="848360"/>
                  </a:lnTo>
                  <a:lnTo>
                    <a:pt x="326591" y="869950"/>
                  </a:lnTo>
                  <a:lnTo>
                    <a:pt x="287745" y="877570"/>
                  </a:lnTo>
                  <a:lnTo>
                    <a:pt x="351505" y="877570"/>
                  </a:lnTo>
                  <a:lnTo>
                    <a:pt x="370041" y="864870"/>
                  </a:lnTo>
                  <a:lnTo>
                    <a:pt x="400569" y="864870"/>
                  </a:lnTo>
                  <a:lnTo>
                    <a:pt x="384925" y="852170"/>
                  </a:lnTo>
                  <a:lnTo>
                    <a:pt x="384214" y="847090"/>
                  </a:lnTo>
                  <a:lnTo>
                    <a:pt x="393035" y="833120"/>
                  </a:lnTo>
                  <a:lnTo>
                    <a:pt x="399326" y="817880"/>
                  </a:lnTo>
                  <a:lnTo>
                    <a:pt x="403804" y="801370"/>
                  </a:lnTo>
                  <a:lnTo>
                    <a:pt x="407188" y="786130"/>
                  </a:lnTo>
                  <a:lnTo>
                    <a:pt x="625304" y="765810"/>
                  </a:lnTo>
                  <a:lnTo>
                    <a:pt x="406706" y="765810"/>
                  </a:lnTo>
                  <a:lnTo>
                    <a:pt x="397297" y="732790"/>
                  </a:lnTo>
                  <a:lnTo>
                    <a:pt x="380088" y="703580"/>
                  </a:lnTo>
                  <a:lnTo>
                    <a:pt x="355605" y="680720"/>
                  </a:lnTo>
                  <a:lnTo>
                    <a:pt x="350399" y="678180"/>
                  </a:lnTo>
                  <a:close/>
                </a:path>
                <a:path w="1136650" h="1134110">
                  <a:moveTo>
                    <a:pt x="1076302" y="791210"/>
                  </a:moveTo>
                  <a:lnTo>
                    <a:pt x="958648" y="791210"/>
                  </a:lnTo>
                  <a:lnTo>
                    <a:pt x="996059" y="806450"/>
                  </a:lnTo>
                  <a:lnTo>
                    <a:pt x="1034989" y="807720"/>
                  </a:lnTo>
                  <a:lnTo>
                    <a:pt x="1071692" y="795020"/>
                  </a:lnTo>
                  <a:lnTo>
                    <a:pt x="1076302" y="791210"/>
                  </a:lnTo>
                  <a:close/>
                </a:path>
                <a:path w="1136650" h="1134110">
                  <a:moveTo>
                    <a:pt x="1078989" y="614680"/>
                  </a:moveTo>
                  <a:lnTo>
                    <a:pt x="1019481" y="614680"/>
                  </a:lnTo>
                  <a:lnTo>
                    <a:pt x="1053603" y="621030"/>
                  </a:lnTo>
                  <a:lnTo>
                    <a:pt x="1081470" y="640080"/>
                  </a:lnTo>
                  <a:lnTo>
                    <a:pt x="1100259" y="668020"/>
                  </a:lnTo>
                  <a:lnTo>
                    <a:pt x="1107149" y="702310"/>
                  </a:lnTo>
                  <a:lnTo>
                    <a:pt x="1100259" y="736600"/>
                  </a:lnTo>
                  <a:lnTo>
                    <a:pt x="1081470" y="764540"/>
                  </a:lnTo>
                  <a:lnTo>
                    <a:pt x="1053603" y="782320"/>
                  </a:lnTo>
                  <a:lnTo>
                    <a:pt x="1019481" y="789940"/>
                  </a:lnTo>
                  <a:lnTo>
                    <a:pt x="1077839" y="789940"/>
                  </a:lnTo>
                  <a:lnTo>
                    <a:pt x="1102425" y="769620"/>
                  </a:lnTo>
                  <a:lnTo>
                    <a:pt x="1123471" y="726440"/>
                  </a:lnTo>
                  <a:lnTo>
                    <a:pt x="1124118" y="688340"/>
                  </a:lnTo>
                  <a:lnTo>
                    <a:pt x="1124225" y="681990"/>
                  </a:lnTo>
                  <a:lnTo>
                    <a:pt x="1107212" y="641350"/>
                  </a:lnTo>
                  <a:lnTo>
                    <a:pt x="1078989" y="614680"/>
                  </a:lnTo>
                  <a:close/>
                </a:path>
                <a:path w="1136650" h="1134110">
                  <a:moveTo>
                    <a:pt x="532439" y="309880"/>
                  </a:moveTo>
                  <a:lnTo>
                    <a:pt x="505702" y="309880"/>
                  </a:lnTo>
                  <a:lnTo>
                    <a:pt x="924409" y="646430"/>
                  </a:lnTo>
                  <a:lnTo>
                    <a:pt x="926161" y="650240"/>
                  </a:lnTo>
                  <a:lnTo>
                    <a:pt x="918975" y="666750"/>
                  </a:lnTo>
                  <a:lnTo>
                    <a:pt x="914231" y="684530"/>
                  </a:lnTo>
                  <a:lnTo>
                    <a:pt x="912766" y="702310"/>
                  </a:lnTo>
                  <a:lnTo>
                    <a:pt x="912661" y="703580"/>
                  </a:lnTo>
                  <a:lnTo>
                    <a:pt x="914998" y="721360"/>
                  </a:lnTo>
                  <a:lnTo>
                    <a:pt x="406706" y="765810"/>
                  </a:lnTo>
                  <a:lnTo>
                    <a:pt x="625304" y="765810"/>
                  </a:lnTo>
                  <a:lnTo>
                    <a:pt x="911582" y="739140"/>
                  </a:lnTo>
                  <a:lnTo>
                    <a:pt x="940399" y="739140"/>
                  </a:lnTo>
                  <a:lnTo>
                    <a:pt x="938690" y="736600"/>
                  </a:lnTo>
                  <a:lnTo>
                    <a:pt x="931800" y="702310"/>
                  </a:lnTo>
                  <a:lnTo>
                    <a:pt x="938690" y="668020"/>
                  </a:lnTo>
                  <a:lnTo>
                    <a:pt x="957481" y="640080"/>
                  </a:lnTo>
                  <a:lnTo>
                    <a:pt x="972345" y="629920"/>
                  </a:lnTo>
                  <a:lnTo>
                    <a:pt x="933438" y="629920"/>
                  </a:lnTo>
                  <a:lnTo>
                    <a:pt x="532439" y="309880"/>
                  </a:lnTo>
                  <a:close/>
                </a:path>
                <a:path w="1136650" h="1134110">
                  <a:moveTo>
                    <a:pt x="282095" y="659130"/>
                  </a:moveTo>
                  <a:lnTo>
                    <a:pt x="261958" y="661670"/>
                  </a:lnTo>
                  <a:lnTo>
                    <a:pt x="242525" y="668020"/>
                  </a:lnTo>
                  <a:lnTo>
                    <a:pt x="224359" y="676910"/>
                  </a:lnTo>
                  <a:lnTo>
                    <a:pt x="347797" y="676910"/>
                  </a:lnTo>
                  <a:lnTo>
                    <a:pt x="324372" y="665480"/>
                  </a:lnTo>
                  <a:lnTo>
                    <a:pt x="325655" y="660400"/>
                  </a:lnTo>
                  <a:lnTo>
                    <a:pt x="302375" y="660400"/>
                  </a:lnTo>
                  <a:lnTo>
                    <a:pt x="282095" y="659130"/>
                  </a:lnTo>
                  <a:close/>
                </a:path>
                <a:path w="1136650" h="1134110">
                  <a:moveTo>
                    <a:pt x="374795" y="316230"/>
                  </a:moveTo>
                  <a:lnTo>
                    <a:pt x="337084" y="316230"/>
                  </a:lnTo>
                  <a:lnTo>
                    <a:pt x="349116" y="323850"/>
                  </a:lnTo>
                  <a:lnTo>
                    <a:pt x="360630" y="331470"/>
                  </a:lnTo>
                  <a:lnTo>
                    <a:pt x="372650" y="337820"/>
                  </a:lnTo>
                  <a:lnTo>
                    <a:pt x="386195" y="341630"/>
                  </a:lnTo>
                  <a:lnTo>
                    <a:pt x="302375" y="660400"/>
                  </a:lnTo>
                  <a:lnTo>
                    <a:pt x="325655" y="660400"/>
                  </a:lnTo>
                  <a:lnTo>
                    <a:pt x="404877" y="346710"/>
                  </a:lnTo>
                  <a:lnTo>
                    <a:pt x="433277" y="345440"/>
                  </a:lnTo>
                  <a:lnTo>
                    <a:pt x="459104" y="339090"/>
                  </a:lnTo>
                  <a:lnTo>
                    <a:pt x="480632" y="327660"/>
                  </a:lnTo>
                  <a:lnTo>
                    <a:pt x="418237" y="327660"/>
                  </a:lnTo>
                  <a:lnTo>
                    <a:pt x="380563" y="320040"/>
                  </a:lnTo>
                  <a:lnTo>
                    <a:pt x="374795" y="316230"/>
                  </a:lnTo>
                  <a:close/>
                </a:path>
                <a:path w="1136650" h="1134110">
                  <a:moveTo>
                    <a:pt x="986482" y="123190"/>
                  </a:moveTo>
                  <a:lnTo>
                    <a:pt x="964998" y="123190"/>
                  </a:lnTo>
                  <a:lnTo>
                    <a:pt x="970840" y="138430"/>
                  </a:lnTo>
                  <a:lnTo>
                    <a:pt x="974840" y="142240"/>
                  </a:lnTo>
                  <a:lnTo>
                    <a:pt x="987797" y="156210"/>
                  </a:lnTo>
                  <a:lnTo>
                    <a:pt x="1002247" y="166370"/>
                  </a:lnTo>
                  <a:lnTo>
                    <a:pt x="1018421" y="173990"/>
                  </a:lnTo>
                  <a:lnTo>
                    <a:pt x="1036550" y="179070"/>
                  </a:lnTo>
                  <a:lnTo>
                    <a:pt x="1010578" y="594360"/>
                  </a:lnTo>
                  <a:lnTo>
                    <a:pt x="971307" y="607060"/>
                  </a:lnTo>
                  <a:lnTo>
                    <a:pt x="946122" y="624840"/>
                  </a:lnTo>
                  <a:lnTo>
                    <a:pt x="939296" y="629920"/>
                  </a:lnTo>
                  <a:lnTo>
                    <a:pt x="972345" y="629920"/>
                  </a:lnTo>
                  <a:lnTo>
                    <a:pt x="985351" y="621030"/>
                  </a:lnTo>
                  <a:lnTo>
                    <a:pt x="1019481" y="614680"/>
                  </a:lnTo>
                  <a:lnTo>
                    <a:pt x="1078989" y="614680"/>
                  </a:lnTo>
                  <a:lnTo>
                    <a:pt x="1074957" y="610870"/>
                  </a:lnTo>
                  <a:lnTo>
                    <a:pt x="1029984" y="596900"/>
                  </a:lnTo>
                  <a:lnTo>
                    <a:pt x="1055117" y="180340"/>
                  </a:lnTo>
                  <a:lnTo>
                    <a:pt x="1096624" y="163830"/>
                  </a:lnTo>
                  <a:lnTo>
                    <a:pt x="1099978" y="160020"/>
                  </a:lnTo>
                  <a:lnTo>
                    <a:pt x="1046824" y="160020"/>
                  </a:lnTo>
                  <a:lnTo>
                    <a:pt x="1019192" y="153670"/>
                  </a:lnTo>
                  <a:lnTo>
                    <a:pt x="996626" y="138430"/>
                  </a:lnTo>
                  <a:lnTo>
                    <a:pt x="986482" y="123190"/>
                  </a:lnTo>
                  <a:close/>
                </a:path>
                <a:path w="1136650" h="1134110">
                  <a:moveTo>
                    <a:pt x="87137" y="391160"/>
                  </a:moveTo>
                  <a:lnTo>
                    <a:pt x="47504" y="400050"/>
                  </a:lnTo>
                  <a:lnTo>
                    <a:pt x="16468" y="425450"/>
                  </a:lnTo>
                  <a:lnTo>
                    <a:pt x="0" y="462280"/>
                  </a:lnTo>
                  <a:lnTo>
                    <a:pt x="4065" y="506730"/>
                  </a:lnTo>
                  <a:lnTo>
                    <a:pt x="22330" y="535940"/>
                  </a:lnTo>
                  <a:lnTo>
                    <a:pt x="49966" y="554990"/>
                  </a:lnTo>
                  <a:lnTo>
                    <a:pt x="82950" y="562610"/>
                  </a:lnTo>
                  <a:lnTo>
                    <a:pt x="117260" y="556260"/>
                  </a:lnTo>
                  <a:lnTo>
                    <a:pt x="139597" y="556260"/>
                  </a:lnTo>
                  <a:lnTo>
                    <a:pt x="133351" y="547370"/>
                  </a:lnTo>
                  <a:lnTo>
                    <a:pt x="136835" y="543560"/>
                  </a:lnTo>
                  <a:lnTo>
                    <a:pt x="84316" y="543560"/>
                  </a:lnTo>
                  <a:lnTo>
                    <a:pt x="58422" y="538480"/>
                  </a:lnTo>
                  <a:lnTo>
                    <a:pt x="37277" y="524510"/>
                  </a:lnTo>
                  <a:lnTo>
                    <a:pt x="23021" y="502920"/>
                  </a:lnTo>
                  <a:lnTo>
                    <a:pt x="17794" y="477520"/>
                  </a:lnTo>
                  <a:lnTo>
                    <a:pt x="23021" y="450850"/>
                  </a:lnTo>
                  <a:lnTo>
                    <a:pt x="37277" y="429260"/>
                  </a:lnTo>
                  <a:lnTo>
                    <a:pt x="58422" y="415290"/>
                  </a:lnTo>
                  <a:lnTo>
                    <a:pt x="84316" y="410210"/>
                  </a:lnTo>
                  <a:lnTo>
                    <a:pt x="136980" y="410210"/>
                  </a:lnTo>
                  <a:lnTo>
                    <a:pt x="135247" y="408940"/>
                  </a:lnTo>
                  <a:lnTo>
                    <a:pt x="129401" y="403860"/>
                  </a:lnTo>
                  <a:lnTo>
                    <a:pt x="87137" y="391160"/>
                  </a:lnTo>
                  <a:close/>
                </a:path>
                <a:path w="1136650" h="1134110">
                  <a:moveTo>
                    <a:pt x="136980" y="410210"/>
                  </a:moveTo>
                  <a:lnTo>
                    <a:pt x="84316" y="410210"/>
                  </a:lnTo>
                  <a:lnTo>
                    <a:pt x="110203" y="415290"/>
                  </a:lnTo>
                  <a:lnTo>
                    <a:pt x="131344" y="429260"/>
                  </a:lnTo>
                  <a:lnTo>
                    <a:pt x="145599" y="450850"/>
                  </a:lnTo>
                  <a:lnTo>
                    <a:pt x="150826" y="477520"/>
                  </a:lnTo>
                  <a:lnTo>
                    <a:pt x="145599" y="502920"/>
                  </a:lnTo>
                  <a:lnTo>
                    <a:pt x="131344" y="524510"/>
                  </a:lnTo>
                  <a:lnTo>
                    <a:pt x="110203" y="538480"/>
                  </a:lnTo>
                  <a:lnTo>
                    <a:pt x="84316" y="543560"/>
                  </a:lnTo>
                  <a:lnTo>
                    <a:pt x="136835" y="543560"/>
                  </a:lnTo>
                  <a:lnTo>
                    <a:pt x="154252" y="524510"/>
                  </a:lnTo>
                  <a:lnTo>
                    <a:pt x="166754" y="497840"/>
                  </a:lnTo>
                  <a:lnTo>
                    <a:pt x="169475" y="468630"/>
                  </a:lnTo>
                  <a:lnTo>
                    <a:pt x="161037" y="439420"/>
                  </a:lnTo>
                  <a:lnTo>
                    <a:pt x="186446" y="421640"/>
                  </a:lnTo>
                  <a:lnTo>
                    <a:pt x="153989" y="421640"/>
                  </a:lnTo>
                  <a:lnTo>
                    <a:pt x="148872" y="419100"/>
                  </a:lnTo>
                  <a:lnTo>
                    <a:pt x="142181" y="414020"/>
                  </a:lnTo>
                  <a:lnTo>
                    <a:pt x="136980" y="410210"/>
                  </a:lnTo>
                  <a:close/>
                </a:path>
                <a:path w="1136650" h="1134110">
                  <a:moveTo>
                    <a:pt x="428052" y="115570"/>
                  </a:moveTo>
                  <a:lnTo>
                    <a:pt x="368241" y="128270"/>
                  </a:lnTo>
                  <a:lnTo>
                    <a:pt x="321648" y="167640"/>
                  </a:lnTo>
                  <a:lnTo>
                    <a:pt x="302592" y="228600"/>
                  </a:lnTo>
                  <a:lnTo>
                    <a:pt x="307863" y="264160"/>
                  </a:lnTo>
                  <a:lnTo>
                    <a:pt x="325388" y="302260"/>
                  </a:lnTo>
                  <a:lnTo>
                    <a:pt x="153989" y="421640"/>
                  </a:lnTo>
                  <a:lnTo>
                    <a:pt x="186446" y="421640"/>
                  </a:lnTo>
                  <a:lnTo>
                    <a:pt x="337084" y="316230"/>
                  </a:lnTo>
                  <a:lnTo>
                    <a:pt x="374795" y="316230"/>
                  </a:lnTo>
                  <a:lnTo>
                    <a:pt x="349799" y="299720"/>
                  </a:lnTo>
                  <a:lnTo>
                    <a:pt x="329057" y="269240"/>
                  </a:lnTo>
                  <a:lnTo>
                    <a:pt x="321451" y="231140"/>
                  </a:lnTo>
                  <a:lnTo>
                    <a:pt x="329057" y="193040"/>
                  </a:lnTo>
                  <a:lnTo>
                    <a:pt x="349799" y="162560"/>
                  </a:lnTo>
                  <a:lnTo>
                    <a:pt x="380563" y="142240"/>
                  </a:lnTo>
                  <a:lnTo>
                    <a:pt x="418237" y="134620"/>
                  </a:lnTo>
                  <a:lnTo>
                    <a:pt x="480228" y="134620"/>
                  </a:lnTo>
                  <a:lnTo>
                    <a:pt x="458440" y="121920"/>
                  </a:lnTo>
                  <a:lnTo>
                    <a:pt x="428052" y="115570"/>
                  </a:lnTo>
                  <a:close/>
                </a:path>
                <a:path w="1136650" h="1134110">
                  <a:moveTo>
                    <a:pt x="480228" y="134620"/>
                  </a:moveTo>
                  <a:lnTo>
                    <a:pt x="418237" y="134620"/>
                  </a:lnTo>
                  <a:lnTo>
                    <a:pt x="455919" y="142240"/>
                  </a:lnTo>
                  <a:lnTo>
                    <a:pt x="486687" y="162560"/>
                  </a:lnTo>
                  <a:lnTo>
                    <a:pt x="507431" y="193040"/>
                  </a:lnTo>
                  <a:lnTo>
                    <a:pt x="515037" y="231140"/>
                  </a:lnTo>
                  <a:lnTo>
                    <a:pt x="507431" y="269240"/>
                  </a:lnTo>
                  <a:lnTo>
                    <a:pt x="486687" y="299720"/>
                  </a:lnTo>
                  <a:lnTo>
                    <a:pt x="455919" y="320040"/>
                  </a:lnTo>
                  <a:lnTo>
                    <a:pt x="418237" y="327660"/>
                  </a:lnTo>
                  <a:lnTo>
                    <a:pt x="480632" y="327660"/>
                  </a:lnTo>
                  <a:lnTo>
                    <a:pt x="483024" y="326390"/>
                  </a:lnTo>
                  <a:lnTo>
                    <a:pt x="505702" y="309880"/>
                  </a:lnTo>
                  <a:lnTo>
                    <a:pt x="532439" y="309880"/>
                  </a:lnTo>
                  <a:lnTo>
                    <a:pt x="514935" y="295910"/>
                  </a:lnTo>
                  <a:lnTo>
                    <a:pt x="523968" y="278130"/>
                  </a:lnTo>
                  <a:lnTo>
                    <a:pt x="530278" y="259080"/>
                  </a:lnTo>
                  <a:lnTo>
                    <a:pt x="533543" y="240030"/>
                  </a:lnTo>
                  <a:lnTo>
                    <a:pt x="533439" y="219710"/>
                  </a:lnTo>
                  <a:lnTo>
                    <a:pt x="612081" y="201930"/>
                  </a:lnTo>
                  <a:lnTo>
                    <a:pt x="530061" y="201930"/>
                  </a:lnTo>
                  <a:lnTo>
                    <a:pt x="511234" y="163830"/>
                  </a:lnTo>
                  <a:lnTo>
                    <a:pt x="486764" y="138430"/>
                  </a:lnTo>
                  <a:lnTo>
                    <a:pt x="480228" y="134620"/>
                  </a:lnTo>
                  <a:close/>
                </a:path>
                <a:path w="1136650" h="1134110">
                  <a:moveTo>
                    <a:pt x="1060274" y="0"/>
                  </a:moveTo>
                  <a:lnTo>
                    <a:pt x="1018735" y="3810"/>
                  </a:lnTo>
                  <a:lnTo>
                    <a:pt x="983726" y="25400"/>
                  </a:lnTo>
                  <a:lnTo>
                    <a:pt x="961584" y="59690"/>
                  </a:lnTo>
                  <a:lnTo>
                    <a:pt x="958648" y="104140"/>
                  </a:lnTo>
                  <a:lnTo>
                    <a:pt x="530061" y="201930"/>
                  </a:lnTo>
                  <a:lnTo>
                    <a:pt x="612081" y="201930"/>
                  </a:lnTo>
                  <a:lnTo>
                    <a:pt x="960350" y="123190"/>
                  </a:lnTo>
                  <a:lnTo>
                    <a:pt x="986482" y="123190"/>
                  </a:lnTo>
                  <a:lnTo>
                    <a:pt x="981410" y="115570"/>
                  </a:lnTo>
                  <a:lnTo>
                    <a:pt x="975831" y="88900"/>
                  </a:lnTo>
                  <a:lnTo>
                    <a:pt x="981410" y="60960"/>
                  </a:lnTo>
                  <a:lnTo>
                    <a:pt x="996626" y="38100"/>
                  </a:lnTo>
                  <a:lnTo>
                    <a:pt x="1019192" y="22860"/>
                  </a:lnTo>
                  <a:lnTo>
                    <a:pt x="1046824" y="17780"/>
                  </a:lnTo>
                  <a:lnTo>
                    <a:pt x="1102005" y="17780"/>
                  </a:lnTo>
                  <a:lnTo>
                    <a:pt x="1060274" y="0"/>
                  </a:lnTo>
                  <a:close/>
                </a:path>
                <a:path w="1136650" h="1134110">
                  <a:moveTo>
                    <a:pt x="1102005" y="17780"/>
                  </a:moveTo>
                  <a:lnTo>
                    <a:pt x="1046824" y="17780"/>
                  </a:lnTo>
                  <a:lnTo>
                    <a:pt x="1074454" y="22860"/>
                  </a:lnTo>
                  <a:lnTo>
                    <a:pt x="1097016" y="38100"/>
                  </a:lnTo>
                  <a:lnTo>
                    <a:pt x="1112227" y="60960"/>
                  </a:lnTo>
                  <a:lnTo>
                    <a:pt x="1117804" y="88900"/>
                  </a:lnTo>
                  <a:lnTo>
                    <a:pt x="1112227" y="115570"/>
                  </a:lnTo>
                  <a:lnTo>
                    <a:pt x="1097016" y="138430"/>
                  </a:lnTo>
                  <a:lnTo>
                    <a:pt x="1074454" y="153670"/>
                  </a:lnTo>
                  <a:lnTo>
                    <a:pt x="1046824" y="160020"/>
                  </a:lnTo>
                  <a:lnTo>
                    <a:pt x="1099978" y="160020"/>
                  </a:lnTo>
                  <a:lnTo>
                    <a:pt x="1124575" y="132080"/>
                  </a:lnTo>
                  <a:lnTo>
                    <a:pt x="1136460" y="93980"/>
                  </a:lnTo>
                  <a:lnTo>
                    <a:pt x="1129773" y="53340"/>
                  </a:lnTo>
                  <a:lnTo>
                    <a:pt x="1102005" y="17780"/>
                  </a:lnTo>
                  <a:close/>
                </a:path>
              </a:pathLst>
            </a:custGeom>
            <a:solidFill>
              <a:srgbClr val="000000"/>
            </a:solidFill>
          </p:spPr>
          <p:txBody>
            <a:bodyPr wrap="square" lIns="0" tIns="0" rIns="0" bIns="0" rtlCol="0"/>
            <a:lstStyle/>
            <a:p>
              <a:endParaRPr/>
            </a:p>
          </p:txBody>
        </p:sp>
        <p:sp>
          <p:nvSpPr>
            <p:cNvPr id="23" name="object 23"/>
            <p:cNvSpPr/>
            <p:nvPr/>
          </p:nvSpPr>
          <p:spPr>
            <a:xfrm>
              <a:off x="1002781" y="2717281"/>
              <a:ext cx="1136650" cy="1135380"/>
            </a:xfrm>
            <a:custGeom>
              <a:avLst/>
              <a:gdLst/>
              <a:ahLst/>
              <a:cxnLst/>
              <a:rect l="l" t="t" r="r" b="b"/>
              <a:pathLst>
                <a:path w="1136650" h="1135379">
                  <a:moveTo>
                    <a:pt x="958648" y="105016"/>
                  </a:moveTo>
                  <a:lnTo>
                    <a:pt x="530061" y="201816"/>
                  </a:lnTo>
                  <a:lnTo>
                    <a:pt x="511234" y="164561"/>
                  </a:lnTo>
                  <a:lnTo>
                    <a:pt x="486764" y="138480"/>
                  </a:lnTo>
                  <a:lnTo>
                    <a:pt x="458440" y="122713"/>
                  </a:lnTo>
                  <a:lnTo>
                    <a:pt x="428052" y="116399"/>
                  </a:lnTo>
                  <a:lnTo>
                    <a:pt x="397389" y="118677"/>
                  </a:lnTo>
                  <a:lnTo>
                    <a:pt x="342397" y="145565"/>
                  </a:lnTo>
                  <a:lnTo>
                    <a:pt x="307783" y="196490"/>
                  </a:lnTo>
                  <a:lnTo>
                    <a:pt x="302592" y="228814"/>
                  </a:lnTo>
                  <a:lnTo>
                    <a:pt x="307863" y="264565"/>
                  </a:lnTo>
                  <a:lnTo>
                    <a:pt x="325388" y="302882"/>
                  </a:lnTo>
                  <a:lnTo>
                    <a:pt x="153989" y="421526"/>
                  </a:lnTo>
                  <a:lnTo>
                    <a:pt x="148872" y="419996"/>
                  </a:lnTo>
                  <a:lnTo>
                    <a:pt x="142181" y="414963"/>
                  </a:lnTo>
                  <a:lnTo>
                    <a:pt x="135247" y="408935"/>
                  </a:lnTo>
                  <a:lnTo>
                    <a:pt x="129401" y="404419"/>
                  </a:lnTo>
                  <a:lnTo>
                    <a:pt x="87137" y="391729"/>
                  </a:lnTo>
                  <a:lnTo>
                    <a:pt x="47504" y="400443"/>
                  </a:lnTo>
                  <a:lnTo>
                    <a:pt x="16468" y="425737"/>
                  </a:lnTo>
                  <a:lnTo>
                    <a:pt x="0" y="462783"/>
                  </a:lnTo>
                  <a:lnTo>
                    <a:pt x="4065" y="506755"/>
                  </a:lnTo>
                  <a:lnTo>
                    <a:pt x="22330" y="536270"/>
                  </a:lnTo>
                  <a:lnTo>
                    <a:pt x="49966" y="555277"/>
                  </a:lnTo>
                  <a:lnTo>
                    <a:pt x="82950" y="562543"/>
                  </a:lnTo>
                  <a:lnTo>
                    <a:pt x="117260" y="556831"/>
                  </a:lnTo>
                  <a:lnTo>
                    <a:pt x="208230" y="689000"/>
                  </a:lnTo>
                  <a:lnTo>
                    <a:pt x="183016" y="722681"/>
                  </a:lnTo>
                  <a:lnTo>
                    <a:pt x="169105" y="782222"/>
                  </a:lnTo>
                  <a:lnTo>
                    <a:pt x="178206" y="824372"/>
                  </a:lnTo>
                  <a:lnTo>
                    <a:pt x="201175" y="859515"/>
                  </a:lnTo>
                  <a:lnTo>
                    <a:pt x="234982" y="884510"/>
                  </a:lnTo>
                  <a:lnTo>
                    <a:pt x="276595" y="896215"/>
                  </a:lnTo>
                  <a:lnTo>
                    <a:pt x="322987" y="891489"/>
                  </a:lnTo>
                  <a:lnTo>
                    <a:pt x="336076" y="886610"/>
                  </a:lnTo>
                  <a:lnTo>
                    <a:pt x="347810" y="880369"/>
                  </a:lnTo>
                  <a:lnTo>
                    <a:pt x="358895" y="873038"/>
                  </a:lnTo>
                  <a:lnTo>
                    <a:pt x="370041" y="864895"/>
                  </a:lnTo>
                  <a:lnTo>
                    <a:pt x="569710" y="1025233"/>
                  </a:lnTo>
                  <a:lnTo>
                    <a:pt x="565796" y="1049911"/>
                  </a:lnTo>
                  <a:lnTo>
                    <a:pt x="567210" y="1073869"/>
                  </a:lnTo>
                  <a:lnTo>
                    <a:pt x="575141" y="1096115"/>
                  </a:lnTo>
                  <a:lnTo>
                    <a:pt x="590780" y="1115657"/>
                  </a:lnTo>
                  <a:lnTo>
                    <a:pt x="630195" y="1135109"/>
                  </a:lnTo>
                  <a:lnTo>
                    <a:pt x="669630" y="1130700"/>
                  </a:lnTo>
                  <a:lnTo>
                    <a:pt x="701787" y="1107815"/>
                  </a:lnTo>
                  <a:lnTo>
                    <a:pt x="719368" y="1071838"/>
                  </a:lnTo>
                  <a:lnTo>
                    <a:pt x="715075" y="1028154"/>
                  </a:lnTo>
                  <a:lnTo>
                    <a:pt x="958648" y="791337"/>
                  </a:lnTo>
                  <a:lnTo>
                    <a:pt x="996059" y="806210"/>
                  </a:lnTo>
                  <a:lnTo>
                    <a:pt x="1034989" y="807672"/>
                  </a:lnTo>
                  <a:lnTo>
                    <a:pt x="1071692" y="795537"/>
                  </a:lnTo>
                  <a:lnTo>
                    <a:pt x="1102425" y="769620"/>
                  </a:lnTo>
                  <a:lnTo>
                    <a:pt x="1123471" y="726905"/>
                  </a:lnTo>
                  <a:lnTo>
                    <a:pt x="1124225" y="682290"/>
                  </a:lnTo>
                  <a:lnTo>
                    <a:pt x="1107212" y="641783"/>
                  </a:lnTo>
                  <a:lnTo>
                    <a:pt x="1074957" y="611393"/>
                  </a:lnTo>
                  <a:lnTo>
                    <a:pt x="1029984" y="597128"/>
                  </a:lnTo>
                  <a:lnTo>
                    <a:pt x="1055117" y="180086"/>
                  </a:lnTo>
                  <a:lnTo>
                    <a:pt x="1096624" y="164083"/>
                  </a:lnTo>
                  <a:lnTo>
                    <a:pt x="1124575" y="133014"/>
                  </a:lnTo>
                  <a:lnTo>
                    <a:pt x="1136460" y="93751"/>
                  </a:lnTo>
                  <a:lnTo>
                    <a:pt x="1129773" y="53163"/>
                  </a:lnTo>
                  <a:lnTo>
                    <a:pt x="1102005" y="18123"/>
                  </a:lnTo>
                  <a:lnTo>
                    <a:pt x="1060274" y="0"/>
                  </a:lnTo>
                  <a:lnTo>
                    <a:pt x="1018735" y="3723"/>
                  </a:lnTo>
                  <a:lnTo>
                    <a:pt x="983726" y="25197"/>
                  </a:lnTo>
                  <a:lnTo>
                    <a:pt x="961584" y="60326"/>
                  </a:lnTo>
                  <a:lnTo>
                    <a:pt x="958648" y="105016"/>
                  </a:lnTo>
                  <a:close/>
                </a:path>
              </a:pathLst>
            </a:custGeom>
            <a:ln w="12700">
              <a:solidFill>
                <a:srgbClr val="000000"/>
              </a:solidFill>
            </a:ln>
          </p:spPr>
          <p:txBody>
            <a:bodyPr wrap="square" lIns="0" tIns="0" rIns="0" bIns="0" rtlCol="0"/>
            <a:lstStyle/>
            <a:p>
              <a:endParaRPr/>
            </a:p>
          </p:txBody>
        </p:sp>
        <p:pic>
          <p:nvPicPr>
            <p:cNvPr id="24" name="object 24"/>
            <p:cNvPicPr/>
            <p:nvPr/>
          </p:nvPicPr>
          <p:blipFill>
            <a:blip r:embed="rId10" cstate="print"/>
            <a:stretch>
              <a:fillRect/>
            </a:stretch>
          </p:blipFill>
          <p:spPr>
            <a:xfrm>
              <a:off x="1972263" y="2728877"/>
              <a:ext cx="154673" cy="154673"/>
            </a:xfrm>
            <a:prstGeom prst="rect">
              <a:avLst/>
            </a:prstGeom>
          </p:spPr>
        </p:pic>
        <p:sp>
          <p:nvSpPr>
            <p:cNvPr id="25" name="object 25"/>
            <p:cNvSpPr/>
            <p:nvPr/>
          </p:nvSpPr>
          <p:spPr>
            <a:xfrm>
              <a:off x="1517717" y="2840992"/>
              <a:ext cx="521970" cy="507365"/>
            </a:xfrm>
            <a:custGeom>
              <a:avLst/>
              <a:gdLst/>
              <a:ahLst/>
              <a:cxnLst/>
              <a:rect l="l" t="t" r="r" b="b"/>
              <a:pathLst>
                <a:path w="521969" h="507364">
                  <a:moveTo>
                    <a:pt x="18503" y="96469"/>
                  </a:moveTo>
                  <a:lnTo>
                    <a:pt x="445414" y="203"/>
                  </a:lnTo>
                  <a:lnTo>
                    <a:pt x="450062" y="0"/>
                  </a:lnTo>
                  <a:lnTo>
                    <a:pt x="455904" y="14465"/>
                  </a:lnTo>
                  <a:lnTo>
                    <a:pt x="459905" y="19278"/>
                  </a:lnTo>
                  <a:lnTo>
                    <a:pt x="472861" y="32649"/>
                  </a:lnTo>
                  <a:lnTo>
                    <a:pt x="487311" y="43162"/>
                  </a:lnTo>
                  <a:lnTo>
                    <a:pt x="503485" y="50734"/>
                  </a:lnTo>
                  <a:lnTo>
                    <a:pt x="521614" y="55283"/>
                  </a:lnTo>
                  <a:lnTo>
                    <a:pt x="495642" y="471284"/>
                  </a:lnTo>
                  <a:lnTo>
                    <a:pt x="456371" y="483775"/>
                  </a:lnTo>
                  <a:lnTo>
                    <a:pt x="431187" y="501754"/>
                  </a:lnTo>
                  <a:lnTo>
                    <a:pt x="424360" y="506320"/>
                  </a:lnTo>
                  <a:lnTo>
                    <a:pt x="418503" y="506844"/>
                  </a:lnTo>
                  <a:lnTo>
                    <a:pt x="0" y="172186"/>
                  </a:lnTo>
                  <a:lnTo>
                    <a:pt x="9033" y="154297"/>
                  </a:lnTo>
                  <a:lnTo>
                    <a:pt x="15343" y="135861"/>
                  </a:lnTo>
                  <a:lnTo>
                    <a:pt x="18607" y="116658"/>
                  </a:lnTo>
                  <a:lnTo>
                    <a:pt x="18503" y="96469"/>
                  </a:lnTo>
                  <a:close/>
                </a:path>
              </a:pathLst>
            </a:custGeom>
            <a:ln w="12700">
              <a:solidFill>
                <a:srgbClr val="000000"/>
              </a:solidFill>
            </a:ln>
          </p:spPr>
          <p:txBody>
            <a:bodyPr wrap="square" lIns="0" tIns="0" rIns="0" bIns="0" rtlCol="0"/>
            <a:lstStyle/>
            <a:p>
              <a:endParaRPr/>
            </a:p>
          </p:txBody>
        </p:sp>
        <p:pic>
          <p:nvPicPr>
            <p:cNvPr id="26" name="object 26"/>
            <p:cNvPicPr/>
            <p:nvPr/>
          </p:nvPicPr>
          <p:blipFill>
            <a:blip r:embed="rId11" cstate="print"/>
            <a:stretch>
              <a:fillRect/>
            </a:stretch>
          </p:blipFill>
          <p:spPr>
            <a:xfrm>
              <a:off x="1317882" y="2845793"/>
              <a:ext cx="206286" cy="206298"/>
            </a:xfrm>
            <a:prstGeom prst="rect">
              <a:avLst/>
            </a:prstGeom>
          </p:spPr>
        </p:pic>
        <p:sp>
          <p:nvSpPr>
            <p:cNvPr id="27" name="object 27"/>
            <p:cNvSpPr/>
            <p:nvPr/>
          </p:nvSpPr>
          <p:spPr>
            <a:xfrm>
              <a:off x="1136133" y="3028063"/>
              <a:ext cx="793115" cy="455930"/>
            </a:xfrm>
            <a:custGeom>
              <a:avLst/>
              <a:gdLst/>
              <a:ahLst/>
              <a:cxnLst/>
              <a:rect l="l" t="t" r="r" b="b"/>
              <a:pathLst>
                <a:path w="793114" h="455929">
                  <a:moveTo>
                    <a:pt x="271525" y="36042"/>
                  </a:moveTo>
                  <a:lnTo>
                    <a:pt x="299926" y="35522"/>
                  </a:lnTo>
                  <a:lnTo>
                    <a:pt x="325753" y="28708"/>
                  </a:lnTo>
                  <a:lnTo>
                    <a:pt x="349673" y="16550"/>
                  </a:lnTo>
                  <a:lnTo>
                    <a:pt x="372351" y="0"/>
                  </a:lnTo>
                  <a:lnTo>
                    <a:pt x="791057" y="335699"/>
                  </a:lnTo>
                  <a:lnTo>
                    <a:pt x="792810" y="339979"/>
                  </a:lnTo>
                  <a:lnTo>
                    <a:pt x="785624" y="356586"/>
                  </a:lnTo>
                  <a:lnTo>
                    <a:pt x="780880" y="374388"/>
                  </a:lnTo>
                  <a:lnTo>
                    <a:pt x="779310" y="392615"/>
                  </a:lnTo>
                  <a:lnTo>
                    <a:pt x="781646" y="410502"/>
                  </a:lnTo>
                  <a:lnTo>
                    <a:pt x="273354" y="455510"/>
                  </a:lnTo>
                  <a:lnTo>
                    <a:pt x="263945" y="422198"/>
                  </a:lnTo>
                  <a:lnTo>
                    <a:pt x="246737" y="393015"/>
                  </a:lnTo>
                  <a:lnTo>
                    <a:pt x="222253" y="369969"/>
                  </a:lnTo>
                  <a:lnTo>
                    <a:pt x="191020" y="355066"/>
                  </a:lnTo>
                  <a:lnTo>
                    <a:pt x="271525" y="36042"/>
                  </a:lnTo>
                  <a:close/>
                </a:path>
                <a:path w="793114" h="455929">
                  <a:moveTo>
                    <a:pt x="252844" y="31165"/>
                  </a:moveTo>
                  <a:lnTo>
                    <a:pt x="169024" y="350151"/>
                  </a:lnTo>
                  <a:lnTo>
                    <a:pt x="148743" y="348555"/>
                  </a:lnTo>
                  <a:lnTo>
                    <a:pt x="128606" y="351396"/>
                  </a:lnTo>
                  <a:lnTo>
                    <a:pt x="109173" y="357741"/>
                  </a:lnTo>
                  <a:lnTo>
                    <a:pt x="91008" y="366661"/>
                  </a:lnTo>
                  <a:lnTo>
                    <a:pt x="0" y="236931"/>
                  </a:lnTo>
                  <a:lnTo>
                    <a:pt x="20901" y="214454"/>
                  </a:lnTo>
                  <a:lnTo>
                    <a:pt x="33402" y="187818"/>
                  </a:lnTo>
                  <a:lnTo>
                    <a:pt x="36124" y="158780"/>
                  </a:lnTo>
                  <a:lnTo>
                    <a:pt x="27685" y="129095"/>
                  </a:lnTo>
                  <a:lnTo>
                    <a:pt x="203733" y="6223"/>
                  </a:lnTo>
                  <a:lnTo>
                    <a:pt x="215764" y="13090"/>
                  </a:lnTo>
                  <a:lnTo>
                    <a:pt x="227279" y="20870"/>
                  </a:lnTo>
                  <a:lnTo>
                    <a:pt x="239298" y="27563"/>
                  </a:lnTo>
                  <a:lnTo>
                    <a:pt x="252844" y="31165"/>
                  </a:lnTo>
                  <a:close/>
                </a:path>
              </a:pathLst>
            </a:custGeom>
            <a:ln w="12700">
              <a:solidFill>
                <a:srgbClr val="000000"/>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1014225" y="3121675"/>
              <a:ext cx="145732" cy="145745"/>
            </a:xfrm>
            <a:prstGeom prst="rect">
              <a:avLst/>
            </a:prstGeom>
          </p:spPr>
        </p:pic>
        <p:pic>
          <p:nvPicPr>
            <p:cNvPr id="29" name="object 29"/>
            <p:cNvPicPr/>
            <p:nvPr/>
          </p:nvPicPr>
          <p:blipFill>
            <a:blip r:embed="rId13" cstate="print"/>
            <a:stretch>
              <a:fillRect/>
            </a:stretch>
          </p:blipFill>
          <p:spPr>
            <a:xfrm>
              <a:off x="1928232" y="3325713"/>
              <a:ext cx="188048" cy="188061"/>
            </a:xfrm>
            <a:prstGeom prst="rect">
              <a:avLst/>
            </a:prstGeom>
          </p:spPr>
        </p:pic>
        <p:pic>
          <p:nvPicPr>
            <p:cNvPr id="30" name="object 30"/>
            <p:cNvPicPr/>
            <p:nvPr/>
          </p:nvPicPr>
          <p:blipFill>
            <a:blip r:embed="rId14" cstate="print"/>
            <a:stretch>
              <a:fillRect/>
            </a:stretch>
          </p:blipFill>
          <p:spPr>
            <a:xfrm>
              <a:off x="1184367" y="3389442"/>
              <a:ext cx="212305" cy="212305"/>
            </a:xfrm>
            <a:prstGeom prst="rect">
              <a:avLst/>
            </a:prstGeom>
          </p:spPr>
        </p:pic>
        <p:sp>
          <p:nvSpPr>
            <p:cNvPr id="31" name="object 31"/>
            <p:cNvSpPr/>
            <p:nvPr/>
          </p:nvSpPr>
          <p:spPr>
            <a:xfrm>
              <a:off x="1386996" y="3456764"/>
              <a:ext cx="560705" cy="271780"/>
            </a:xfrm>
            <a:custGeom>
              <a:avLst/>
              <a:gdLst/>
              <a:ahLst/>
              <a:cxnLst/>
              <a:rect l="l" t="t" r="r" b="b"/>
              <a:pathLst>
                <a:path w="560705" h="271779">
                  <a:moveTo>
                    <a:pt x="22974" y="46507"/>
                  </a:moveTo>
                  <a:lnTo>
                    <a:pt x="527367" y="0"/>
                  </a:lnTo>
                  <a:lnTo>
                    <a:pt x="534999" y="2399"/>
                  </a:lnTo>
                  <a:lnTo>
                    <a:pt x="540502" y="9207"/>
                  </a:lnTo>
                  <a:lnTo>
                    <a:pt x="544991" y="17977"/>
                  </a:lnTo>
                  <a:lnTo>
                    <a:pt x="549579" y="26263"/>
                  </a:lnTo>
                  <a:lnTo>
                    <a:pt x="552716" y="30784"/>
                  </a:lnTo>
                  <a:lnTo>
                    <a:pt x="556894" y="34213"/>
                  </a:lnTo>
                  <a:lnTo>
                    <a:pt x="560641" y="38150"/>
                  </a:lnTo>
                  <a:lnTo>
                    <a:pt x="323849" y="268084"/>
                  </a:lnTo>
                  <a:lnTo>
                    <a:pt x="317245" y="268909"/>
                  </a:lnTo>
                  <a:lnTo>
                    <a:pt x="290239" y="247189"/>
                  </a:lnTo>
                  <a:lnTo>
                    <a:pt x="256959" y="240879"/>
                  </a:lnTo>
                  <a:lnTo>
                    <a:pt x="223573" y="249216"/>
                  </a:lnTo>
                  <a:lnTo>
                    <a:pt x="196253" y="271437"/>
                  </a:lnTo>
                  <a:lnTo>
                    <a:pt x="711" y="112826"/>
                  </a:lnTo>
                  <a:lnTo>
                    <a:pt x="0" y="107696"/>
                  </a:lnTo>
                  <a:lnTo>
                    <a:pt x="8820" y="93504"/>
                  </a:lnTo>
                  <a:lnTo>
                    <a:pt x="15111" y="78506"/>
                  </a:lnTo>
                  <a:lnTo>
                    <a:pt x="19589" y="62806"/>
                  </a:lnTo>
                  <a:lnTo>
                    <a:pt x="22974" y="46507"/>
                  </a:lnTo>
                  <a:close/>
                </a:path>
              </a:pathLst>
            </a:custGeom>
            <a:ln w="12700">
              <a:solidFill>
                <a:srgbClr val="000000"/>
              </a:solidFill>
            </a:ln>
          </p:spPr>
          <p:txBody>
            <a:bodyPr wrap="square" lIns="0" tIns="0" rIns="0" bIns="0" rtlCol="0"/>
            <a:lstStyle/>
            <a:p>
              <a:endParaRPr/>
            </a:p>
          </p:txBody>
        </p:sp>
        <p:pic>
          <p:nvPicPr>
            <p:cNvPr id="32" name="object 32"/>
            <p:cNvPicPr/>
            <p:nvPr/>
          </p:nvPicPr>
          <p:blipFill>
            <a:blip r:embed="rId15" cstate="print"/>
            <a:stretch>
              <a:fillRect/>
            </a:stretch>
          </p:blipFill>
          <p:spPr>
            <a:xfrm>
              <a:off x="1580468" y="3709723"/>
              <a:ext cx="130479" cy="130479"/>
            </a:xfrm>
            <a:prstGeom prst="rect">
              <a:avLst/>
            </a:prstGeom>
          </p:spPr>
        </p:pic>
      </p:grpSp>
      <p:grpSp>
        <p:nvGrpSpPr>
          <p:cNvPr id="33" name="object 33"/>
          <p:cNvGrpSpPr/>
          <p:nvPr/>
        </p:nvGrpSpPr>
        <p:grpSpPr>
          <a:xfrm>
            <a:off x="8060903" y="2738484"/>
            <a:ext cx="988060" cy="956944"/>
            <a:chOff x="8060903" y="2738484"/>
            <a:chExt cx="988060" cy="956944"/>
          </a:xfrm>
        </p:grpSpPr>
        <p:sp>
          <p:nvSpPr>
            <p:cNvPr id="34" name="object 34"/>
            <p:cNvSpPr/>
            <p:nvPr/>
          </p:nvSpPr>
          <p:spPr>
            <a:xfrm>
              <a:off x="8062490" y="2740071"/>
              <a:ext cx="775970" cy="805815"/>
            </a:xfrm>
            <a:custGeom>
              <a:avLst/>
              <a:gdLst/>
              <a:ahLst/>
              <a:cxnLst/>
              <a:rect l="l" t="t" r="r" b="b"/>
              <a:pathLst>
                <a:path w="775970" h="805814">
                  <a:moveTo>
                    <a:pt x="730605" y="0"/>
                  </a:moveTo>
                  <a:lnTo>
                    <a:pt x="33058" y="939"/>
                  </a:lnTo>
                  <a:lnTo>
                    <a:pt x="3791" y="25794"/>
                  </a:lnTo>
                  <a:lnTo>
                    <a:pt x="0" y="454380"/>
                  </a:lnTo>
                  <a:lnTo>
                    <a:pt x="8811" y="499407"/>
                  </a:lnTo>
                  <a:lnTo>
                    <a:pt x="27992" y="542732"/>
                  </a:lnTo>
                  <a:lnTo>
                    <a:pt x="55652" y="584013"/>
                  </a:lnTo>
                  <a:lnTo>
                    <a:pt x="89899" y="622903"/>
                  </a:lnTo>
                  <a:lnTo>
                    <a:pt x="128843" y="659060"/>
                  </a:lnTo>
                  <a:lnTo>
                    <a:pt x="170593" y="692137"/>
                  </a:lnTo>
                  <a:lnTo>
                    <a:pt x="213260" y="721792"/>
                  </a:lnTo>
                  <a:lnTo>
                    <a:pt x="254951" y="747679"/>
                  </a:lnTo>
                  <a:lnTo>
                    <a:pt x="293776" y="769454"/>
                  </a:lnTo>
                  <a:lnTo>
                    <a:pt x="343955" y="795067"/>
                  </a:lnTo>
                  <a:lnTo>
                    <a:pt x="397878" y="805383"/>
                  </a:lnTo>
                  <a:lnTo>
                    <a:pt x="415719" y="800306"/>
                  </a:lnTo>
                  <a:lnTo>
                    <a:pt x="465059" y="777990"/>
                  </a:lnTo>
                  <a:lnTo>
                    <a:pt x="480632" y="742533"/>
                  </a:lnTo>
                  <a:lnTo>
                    <a:pt x="424073" y="763193"/>
                  </a:lnTo>
                  <a:lnTo>
                    <a:pt x="399965" y="772532"/>
                  </a:lnTo>
                  <a:lnTo>
                    <a:pt x="352882" y="765197"/>
                  </a:lnTo>
                  <a:lnTo>
                    <a:pt x="291709" y="733225"/>
                  </a:lnTo>
                  <a:lnTo>
                    <a:pt x="249983" y="708636"/>
                  </a:lnTo>
                  <a:lnTo>
                    <a:pt x="207357" y="680553"/>
                  </a:lnTo>
                  <a:lnTo>
                    <a:pt x="165620" y="649397"/>
                  </a:lnTo>
                  <a:lnTo>
                    <a:pt x="126562" y="615588"/>
                  </a:lnTo>
                  <a:lnTo>
                    <a:pt x="91973" y="579548"/>
                  </a:lnTo>
                  <a:lnTo>
                    <a:pt x="63641" y="541699"/>
                  </a:lnTo>
                  <a:lnTo>
                    <a:pt x="43357" y="502462"/>
                  </a:lnTo>
                  <a:lnTo>
                    <a:pt x="31216" y="460120"/>
                  </a:lnTo>
                  <a:lnTo>
                    <a:pt x="31216" y="179044"/>
                  </a:lnTo>
                  <a:lnTo>
                    <a:pt x="109537" y="179044"/>
                  </a:lnTo>
                  <a:lnTo>
                    <a:pt x="115455" y="168503"/>
                  </a:lnTo>
                  <a:lnTo>
                    <a:pt x="114249" y="156832"/>
                  </a:lnTo>
                  <a:lnTo>
                    <a:pt x="105702" y="147916"/>
                  </a:lnTo>
                  <a:lnTo>
                    <a:pt x="31216" y="147916"/>
                  </a:lnTo>
                  <a:lnTo>
                    <a:pt x="31216" y="39154"/>
                  </a:lnTo>
                  <a:lnTo>
                    <a:pt x="40640" y="29527"/>
                  </a:lnTo>
                  <a:lnTo>
                    <a:pt x="43764" y="31102"/>
                  </a:lnTo>
                  <a:lnTo>
                    <a:pt x="726719" y="31114"/>
                  </a:lnTo>
                  <a:lnTo>
                    <a:pt x="733120" y="28778"/>
                  </a:lnTo>
                  <a:lnTo>
                    <a:pt x="743165" y="39166"/>
                  </a:lnTo>
                  <a:lnTo>
                    <a:pt x="743165" y="147916"/>
                  </a:lnTo>
                  <a:lnTo>
                    <a:pt x="154254" y="147916"/>
                  </a:lnTo>
                  <a:lnTo>
                    <a:pt x="146875" y="155486"/>
                  </a:lnTo>
                  <a:lnTo>
                    <a:pt x="145211" y="166509"/>
                  </a:lnTo>
                  <a:lnTo>
                    <a:pt x="149694" y="179044"/>
                  </a:lnTo>
                  <a:lnTo>
                    <a:pt x="740244" y="179044"/>
                  </a:lnTo>
                  <a:lnTo>
                    <a:pt x="743165" y="181952"/>
                  </a:lnTo>
                  <a:lnTo>
                    <a:pt x="743165" y="275945"/>
                  </a:lnTo>
                  <a:lnTo>
                    <a:pt x="750557" y="283146"/>
                  </a:lnTo>
                  <a:lnTo>
                    <a:pt x="752322" y="283679"/>
                  </a:lnTo>
                  <a:lnTo>
                    <a:pt x="760279" y="284463"/>
                  </a:lnTo>
                  <a:lnTo>
                    <a:pt x="766787" y="281976"/>
                  </a:lnTo>
                  <a:lnTo>
                    <a:pt x="771525" y="276762"/>
                  </a:lnTo>
                  <a:lnTo>
                    <a:pt x="774166" y="269366"/>
                  </a:lnTo>
                  <a:lnTo>
                    <a:pt x="773396" y="214765"/>
                  </a:lnTo>
                  <a:lnTo>
                    <a:pt x="774788" y="159256"/>
                  </a:lnTo>
                  <a:lnTo>
                    <a:pt x="775923" y="103858"/>
                  </a:lnTo>
                  <a:lnTo>
                    <a:pt x="774382" y="49593"/>
                  </a:lnTo>
                  <a:lnTo>
                    <a:pt x="748922" y="4934"/>
                  </a:lnTo>
                  <a:lnTo>
                    <a:pt x="730605" y="0"/>
                  </a:lnTo>
                  <a:close/>
                </a:path>
              </a:pathLst>
            </a:custGeom>
            <a:solidFill>
              <a:srgbClr val="000000"/>
            </a:solidFill>
          </p:spPr>
          <p:txBody>
            <a:bodyPr wrap="square" lIns="0" tIns="0" rIns="0" bIns="0" rtlCol="0"/>
            <a:lstStyle/>
            <a:p>
              <a:endParaRPr/>
            </a:p>
          </p:txBody>
        </p:sp>
        <p:sp>
          <p:nvSpPr>
            <p:cNvPr id="35" name="object 35"/>
            <p:cNvSpPr/>
            <p:nvPr/>
          </p:nvSpPr>
          <p:spPr>
            <a:xfrm>
              <a:off x="8062490" y="2740071"/>
              <a:ext cx="775970" cy="805815"/>
            </a:xfrm>
            <a:custGeom>
              <a:avLst/>
              <a:gdLst/>
              <a:ahLst/>
              <a:cxnLst/>
              <a:rect l="l" t="t" r="r" b="b"/>
              <a:pathLst>
                <a:path w="775970" h="805814">
                  <a:moveTo>
                    <a:pt x="743165" y="147916"/>
                  </a:moveTo>
                  <a:lnTo>
                    <a:pt x="743165" y="43853"/>
                  </a:lnTo>
                  <a:lnTo>
                    <a:pt x="743165" y="39166"/>
                  </a:lnTo>
                  <a:lnTo>
                    <a:pt x="733120" y="28778"/>
                  </a:lnTo>
                  <a:lnTo>
                    <a:pt x="726719" y="31114"/>
                  </a:lnTo>
                  <a:lnTo>
                    <a:pt x="43764" y="31102"/>
                  </a:lnTo>
                  <a:lnTo>
                    <a:pt x="40640" y="29527"/>
                  </a:lnTo>
                  <a:lnTo>
                    <a:pt x="31216" y="39154"/>
                  </a:lnTo>
                  <a:lnTo>
                    <a:pt x="31216" y="39954"/>
                  </a:lnTo>
                  <a:lnTo>
                    <a:pt x="31216" y="147916"/>
                  </a:lnTo>
                  <a:lnTo>
                    <a:pt x="100279" y="147916"/>
                  </a:lnTo>
                  <a:lnTo>
                    <a:pt x="105702" y="147916"/>
                  </a:lnTo>
                  <a:lnTo>
                    <a:pt x="114249" y="156832"/>
                  </a:lnTo>
                  <a:lnTo>
                    <a:pt x="114858" y="162686"/>
                  </a:lnTo>
                  <a:lnTo>
                    <a:pt x="115455" y="168503"/>
                  </a:lnTo>
                  <a:lnTo>
                    <a:pt x="109537" y="179044"/>
                  </a:lnTo>
                  <a:lnTo>
                    <a:pt x="104165" y="179044"/>
                  </a:lnTo>
                  <a:lnTo>
                    <a:pt x="31216" y="179044"/>
                  </a:lnTo>
                  <a:lnTo>
                    <a:pt x="31216" y="460120"/>
                  </a:lnTo>
                  <a:lnTo>
                    <a:pt x="32665" y="468646"/>
                  </a:lnTo>
                  <a:lnTo>
                    <a:pt x="63641" y="541699"/>
                  </a:lnTo>
                  <a:lnTo>
                    <a:pt x="91973" y="579548"/>
                  </a:lnTo>
                  <a:lnTo>
                    <a:pt x="126562" y="615588"/>
                  </a:lnTo>
                  <a:lnTo>
                    <a:pt x="165620" y="649397"/>
                  </a:lnTo>
                  <a:lnTo>
                    <a:pt x="207357" y="680553"/>
                  </a:lnTo>
                  <a:lnTo>
                    <a:pt x="249983" y="708636"/>
                  </a:lnTo>
                  <a:lnTo>
                    <a:pt x="291709" y="733225"/>
                  </a:lnTo>
                  <a:lnTo>
                    <a:pt x="330746" y="753897"/>
                  </a:lnTo>
                  <a:lnTo>
                    <a:pt x="365043" y="770678"/>
                  </a:lnTo>
                  <a:lnTo>
                    <a:pt x="375018" y="773810"/>
                  </a:lnTo>
                  <a:lnTo>
                    <a:pt x="399965" y="772532"/>
                  </a:lnTo>
                  <a:lnTo>
                    <a:pt x="424073" y="763193"/>
                  </a:lnTo>
                  <a:lnTo>
                    <a:pt x="447479" y="750625"/>
                  </a:lnTo>
                  <a:lnTo>
                    <a:pt x="470319" y="739660"/>
                  </a:lnTo>
                  <a:lnTo>
                    <a:pt x="465059" y="777990"/>
                  </a:lnTo>
                  <a:lnTo>
                    <a:pt x="415719" y="800306"/>
                  </a:lnTo>
                  <a:lnTo>
                    <a:pt x="397878" y="805383"/>
                  </a:lnTo>
                  <a:lnTo>
                    <a:pt x="370680" y="803669"/>
                  </a:lnTo>
                  <a:lnTo>
                    <a:pt x="318166" y="782641"/>
                  </a:lnTo>
                  <a:lnTo>
                    <a:pt x="254951" y="747679"/>
                  </a:lnTo>
                  <a:lnTo>
                    <a:pt x="213260" y="721792"/>
                  </a:lnTo>
                  <a:lnTo>
                    <a:pt x="170593" y="692137"/>
                  </a:lnTo>
                  <a:lnTo>
                    <a:pt x="128843" y="659060"/>
                  </a:lnTo>
                  <a:lnTo>
                    <a:pt x="89899" y="622903"/>
                  </a:lnTo>
                  <a:lnTo>
                    <a:pt x="55652" y="584013"/>
                  </a:lnTo>
                  <a:lnTo>
                    <a:pt x="27992" y="542732"/>
                  </a:lnTo>
                  <a:lnTo>
                    <a:pt x="8811" y="499407"/>
                  </a:lnTo>
                  <a:lnTo>
                    <a:pt x="0" y="454380"/>
                  </a:lnTo>
                  <a:lnTo>
                    <a:pt x="88" y="38011"/>
                  </a:lnTo>
                  <a:lnTo>
                    <a:pt x="21504" y="6419"/>
                  </a:lnTo>
                  <a:lnTo>
                    <a:pt x="730605" y="0"/>
                  </a:lnTo>
                  <a:lnTo>
                    <a:pt x="748922" y="4934"/>
                  </a:lnTo>
                  <a:lnTo>
                    <a:pt x="762238" y="15719"/>
                  </a:lnTo>
                  <a:lnTo>
                    <a:pt x="770682" y="31043"/>
                  </a:lnTo>
                  <a:lnTo>
                    <a:pt x="774382" y="49593"/>
                  </a:lnTo>
                  <a:lnTo>
                    <a:pt x="775923" y="103858"/>
                  </a:lnTo>
                  <a:lnTo>
                    <a:pt x="774788" y="159256"/>
                  </a:lnTo>
                  <a:lnTo>
                    <a:pt x="773396" y="214765"/>
                  </a:lnTo>
                  <a:lnTo>
                    <a:pt x="774166" y="269366"/>
                  </a:lnTo>
                  <a:lnTo>
                    <a:pt x="771525" y="276762"/>
                  </a:lnTo>
                  <a:lnTo>
                    <a:pt x="766787" y="281976"/>
                  </a:lnTo>
                  <a:lnTo>
                    <a:pt x="760279" y="284463"/>
                  </a:lnTo>
                  <a:lnTo>
                    <a:pt x="752322" y="283679"/>
                  </a:lnTo>
                  <a:lnTo>
                    <a:pt x="750557" y="283146"/>
                  </a:lnTo>
                  <a:lnTo>
                    <a:pt x="743165" y="275945"/>
                  </a:lnTo>
                  <a:lnTo>
                    <a:pt x="743165" y="275323"/>
                  </a:lnTo>
                  <a:lnTo>
                    <a:pt x="743165" y="181952"/>
                  </a:lnTo>
                  <a:lnTo>
                    <a:pt x="740244" y="179044"/>
                  </a:lnTo>
                  <a:lnTo>
                    <a:pt x="154736" y="179044"/>
                  </a:lnTo>
                  <a:lnTo>
                    <a:pt x="149694" y="179044"/>
                  </a:lnTo>
                  <a:lnTo>
                    <a:pt x="145211" y="166509"/>
                  </a:lnTo>
                  <a:lnTo>
                    <a:pt x="146088" y="160705"/>
                  </a:lnTo>
                  <a:lnTo>
                    <a:pt x="146875" y="155486"/>
                  </a:lnTo>
                  <a:lnTo>
                    <a:pt x="154254" y="147916"/>
                  </a:lnTo>
                  <a:lnTo>
                    <a:pt x="158635" y="147916"/>
                  </a:lnTo>
                  <a:lnTo>
                    <a:pt x="743165" y="147916"/>
                  </a:lnTo>
                  <a:close/>
                </a:path>
              </a:pathLst>
            </a:custGeom>
            <a:ln w="3175">
              <a:solidFill>
                <a:srgbClr val="000000"/>
              </a:solidFill>
            </a:ln>
          </p:spPr>
          <p:txBody>
            <a:bodyPr wrap="square" lIns="0" tIns="0" rIns="0" bIns="0" rtlCol="0"/>
            <a:lstStyle/>
            <a:p>
              <a:endParaRPr/>
            </a:p>
          </p:txBody>
        </p:sp>
        <p:sp>
          <p:nvSpPr>
            <p:cNvPr id="36" name="object 36"/>
            <p:cNvSpPr/>
            <p:nvPr/>
          </p:nvSpPr>
          <p:spPr>
            <a:xfrm>
              <a:off x="8337009" y="3016708"/>
              <a:ext cx="302260" cy="222885"/>
            </a:xfrm>
            <a:custGeom>
              <a:avLst/>
              <a:gdLst/>
              <a:ahLst/>
              <a:cxnLst/>
              <a:rect l="l" t="t" r="r" b="b"/>
              <a:pathLst>
                <a:path w="302259" h="222885">
                  <a:moveTo>
                    <a:pt x="283334" y="0"/>
                  </a:moveTo>
                  <a:lnTo>
                    <a:pt x="96136" y="184429"/>
                  </a:lnTo>
                  <a:lnTo>
                    <a:pt x="22704" y="112014"/>
                  </a:lnTo>
                  <a:lnTo>
                    <a:pt x="12240" y="110683"/>
                  </a:lnTo>
                  <a:lnTo>
                    <a:pt x="4154" y="114847"/>
                  </a:lnTo>
                  <a:lnTo>
                    <a:pt x="0" y="122938"/>
                  </a:lnTo>
                  <a:lnTo>
                    <a:pt x="1330" y="133388"/>
                  </a:lnTo>
                  <a:lnTo>
                    <a:pt x="84464" y="217525"/>
                  </a:lnTo>
                  <a:lnTo>
                    <a:pt x="89468" y="222059"/>
                  </a:lnTo>
                  <a:lnTo>
                    <a:pt x="96351" y="222745"/>
                  </a:lnTo>
                  <a:lnTo>
                    <a:pt x="102460" y="219938"/>
                  </a:lnTo>
                  <a:lnTo>
                    <a:pt x="299513" y="24091"/>
                  </a:lnTo>
                  <a:lnTo>
                    <a:pt x="301882" y="14803"/>
                  </a:lnTo>
                  <a:lnTo>
                    <a:pt x="299262" y="6411"/>
                  </a:lnTo>
                  <a:lnTo>
                    <a:pt x="292723" y="837"/>
                  </a:lnTo>
                  <a:lnTo>
                    <a:pt x="283334" y="0"/>
                  </a:lnTo>
                  <a:close/>
                </a:path>
              </a:pathLst>
            </a:custGeom>
            <a:solidFill>
              <a:srgbClr val="000000"/>
            </a:solidFill>
          </p:spPr>
          <p:txBody>
            <a:bodyPr wrap="square" lIns="0" tIns="0" rIns="0" bIns="0" rtlCol="0"/>
            <a:lstStyle/>
            <a:p>
              <a:endParaRPr/>
            </a:p>
          </p:txBody>
        </p:sp>
        <p:sp>
          <p:nvSpPr>
            <p:cNvPr id="37" name="object 37"/>
            <p:cNvSpPr/>
            <p:nvPr/>
          </p:nvSpPr>
          <p:spPr>
            <a:xfrm>
              <a:off x="8337009" y="3016708"/>
              <a:ext cx="302260" cy="222885"/>
            </a:xfrm>
            <a:custGeom>
              <a:avLst/>
              <a:gdLst/>
              <a:ahLst/>
              <a:cxnLst/>
              <a:rect l="l" t="t" r="r" b="b"/>
              <a:pathLst>
                <a:path w="302259" h="222885">
                  <a:moveTo>
                    <a:pt x="283334" y="0"/>
                  </a:moveTo>
                  <a:lnTo>
                    <a:pt x="292723" y="837"/>
                  </a:lnTo>
                  <a:lnTo>
                    <a:pt x="299262" y="6411"/>
                  </a:lnTo>
                  <a:lnTo>
                    <a:pt x="301882" y="14803"/>
                  </a:lnTo>
                  <a:lnTo>
                    <a:pt x="299513" y="24091"/>
                  </a:lnTo>
                  <a:lnTo>
                    <a:pt x="102460" y="219938"/>
                  </a:lnTo>
                  <a:lnTo>
                    <a:pt x="96351" y="222745"/>
                  </a:lnTo>
                  <a:lnTo>
                    <a:pt x="89468" y="222059"/>
                  </a:lnTo>
                  <a:lnTo>
                    <a:pt x="84464" y="217525"/>
                  </a:lnTo>
                  <a:lnTo>
                    <a:pt x="1330" y="133388"/>
                  </a:lnTo>
                  <a:lnTo>
                    <a:pt x="0" y="122938"/>
                  </a:lnTo>
                  <a:lnTo>
                    <a:pt x="4154" y="114847"/>
                  </a:lnTo>
                  <a:lnTo>
                    <a:pt x="12240" y="110683"/>
                  </a:lnTo>
                  <a:lnTo>
                    <a:pt x="22704" y="112014"/>
                  </a:lnTo>
                  <a:lnTo>
                    <a:pt x="96136" y="184429"/>
                  </a:lnTo>
                  <a:lnTo>
                    <a:pt x="283334" y="0"/>
                  </a:lnTo>
                  <a:close/>
                </a:path>
              </a:pathLst>
            </a:custGeom>
            <a:ln w="3175">
              <a:solidFill>
                <a:srgbClr val="000000"/>
              </a:solidFill>
            </a:ln>
          </p:spPr>
          <p:txBody>
            <a:bodyPr wrap="square" lIns="0" tIns="0" rIns="0" bIns="0" rtlCol="0"/>
            <a:lstStyle/>
            <a:p>
              <a:endParaRPr/>
            </a:p>
          </p:txBody>
        </p:sp>
        <p:sp>
          <p:nvSpPr>
            <p:cNvPr id="38" name="object 38"/>
            <p:cNvSpPr/>
            <p:nvPr/>
          </p:nvSpPr>
          <p:spPr>
            <a:xfrm>
              <a:off x="8572175" y="3050074"/>
              <a:ext cx="474980" cy="643890"/>
            </a:xfrm>
            <a:custGeom>
              <a:avLst/>
              <a:gdLst/>
              <a:ahLst/>
              <a:cxnLst/>
              <a:rect l="l" t="t" r="r" b="b"/>
              <a:pathLst>
                <a:path w="474979" h="643889">
                  <a:moveTo>
                    <a:pt x="436754" y="223065"/>
                  </a:moveTo>
                  <a:lnTo>
                    <a:pt x="37986" y="223065"/>
                  </a:lnTo>
                  <a:lnTo>
                    <a:pt x="25498" y="227625"/>
                  </a:lnTo>
                  <a:lnTo>
                    <a:pt x="12840" y="238874"/>
                  </a:lnTo>
                  <a:lnTo>
                    <a:pt x="3278" y="253166"/>
                  </a:lnTo>
                  <a:lnTo>
                    <a:pt x="77" y="266855"/>
                  </a:lnTo>
                  <a:lnTo>
                    <a:pt x="0" y="597639"/>
                  </a:lnTo>
                  <a:lnTo>
                    <a:pt x="3797" y="614210"/>
                  </a:lnTo>
                  <a:lnTo>
                    <a:pt x="12505" y="628340"/>
                  </a:lnTo>
                  <a:lnTo>
                    <a:pt x="25407" y="638524"/>
                  </a:lnTo>
                  <a:lnTo>
                    <a:pt x="41796" y="643308"/>
                  </a:lnTo>
                  <a:lnTo>
                    <a:pt x="431000" y="643308"/>
                  </a:lnTo>
                  <a:lnTo>
                    <a:pt x="447418" y="639810"/>
                  </a:lnTo>
                  <a:lnTo>
                    <a:pt x="460969" y="630866"/>
                  </a:lnTo>
                  <a:lnTo>
                    <a:pt x="470477" y="617687"/>
                  </a:lnTo>
                  <a:lnTo>
                    <a:pt x="471928" y="612206"/>
                  </a:lnTo>
                  <a:lnTo>
                    <a:pt x="47626" y="612206"/>
                  </a:lnTo>
                  <a:lnTo>
                    <a:pt x="39216" y="610581"/>
                  </a:lnTo>
                  <a:lnTo>
                    <a:pt x="34406" y="606293"/>
                  </a:lnTo>
                  <a:lnTo>
                    <a:pt x="32075" y="599849"/>
                  </a:lnTo>
                  <a:lnTo>
                    <a:pt x="31103" y="591759"/>
                  </a:lnTo>
                  <a:lnTo>
                    <a:pt x="28773" y="539667"/>
                  </a:lnTo>
                  <a:lnTo>
                    <a:pt x="28946" y="486426"/>
                  </a:lnTo>
                  <a:lnTo>
                    <a:pt x="30442" y="432565"/>
                  </a:lnTo>
                  <a:lnTo>
                    <a:pt x="32083" y="378614"/>
                  </a:lnTo>
                  <a:lnTo>
                    <a:pt x="32688" y="325106"/>
                  </a:lnTo>
                  <a:lnTo>
                    <a:pt x="31077" y="272570"/>
                  </a:lnTo>
                  <a:lnTo>
                    <a:pt x="31103" y="268646"/>
                  </a:lnTo>
                  <a:lnTo>
                    <a:pt x="32982" y="261267"/>
                  </a:lnTo>
                  <a:lnTo>
                    <a:pt x="38253" y="255984"/>
                  </a:lnTo>
                  <a:lnTo>
                    <a:pt x="45644" y="254117"/>
                  </a:lnTo>
                  <a:lnTo>
                    <a:pt x="472104" y="254117"/>
                  </a:lnTo>
                  <a:lnTo>
                    <a:pt x="470240" y="248660"/>
                  </a:lnTo>
                  <a:lnTo>
                    <a:pt x="460909" y="236291"/>
                  </a:lnTo>
                  <a:lnTo>
                    <a:pt x="448940" y="226834"/>
                  </a:lnTo>
                  <a:lnTo>
                    <a:pt x="436754" y="223065"/>
                  </a:lnTo>
                  <a:close/>
                </a:path>
                <a:path w="474979" h="643889">
                  <a:moveTo>
                    <a:pt x="472104" y="254117"/>
                  </a:moveTo>
                  <a:lnTo>
                    <a:pt x="64532" y="254117"/>
                  </a:lnTo>
                  <a:lnTo>
                    <a:pt x="433934" y="255057"/>
                  </a:lnTo>
                  <a:lnTo>
                    <a:pt x="442697" y="263807"/>
                  </a:lnTo>
                  <a:lnTo>
                    <a:pt x="443670" y="591759"/>
                  </a:lnTo>
                  <a:lnTo>
                    <a:pt x="443688" y="597639"/>
                  </a:lnTo>
                  <a:lnTo>
                    <a:pt x="444488" y="603989"/>
                  </a:lnTo>
                  <a:lnTo>
                    <a:pt x="440056" y="607456"/>
                  </a:lnTo>
                  <a:lnTo>
                    <a:pt x="435738" y="611088"/>
                  </a:lnTo>
                  <a:lnTo>
                    <a:pt x="47626" y="612206"/>
                  </a:lnTo>
                  <a:lnTo>
                    <a:pt x="471928" y="612206"/>
                  </a:lnTo>
                  <a:lnTo>
                    <a:pt x="474765" y="601487"/>
                  </a:lnTo>
                  <a:lnTo>
                    <a:pt x="474639" y="432565"/>
                  </a:lnTo>
                  <a:lnTo>
                    <a:pt x="474513" y="263807"/>
                  </a:lnTo>
                  <a:lnTo>
                    <a:pt x="474511" y="261267"/>
                  </a:lnTo>
                  <a:lnTo>
                    <a:pt x="473643" y="258625"/>
                  </a:lnTo>
                  <a:lnTo>
                    <a:pt x="472104" y="254117"/>
                  </a:lnTo>
                  <a:close/>
                </a:path>
                <a:path w="474979" h="643889">
                  <a:moveTo>
                    <a:pt x="229623" y="0"/>
                  </a:moveTo>
                  <a:lnTo>
                    <a:pt x="187403" y="4173"/>
                  </a:lnTo>
                  <a:lnTo>
                    <a:pt x="150600" y="15954"/>
                  </a:lnTo>
                  <a:lnTo>
                    <a:pt x="100729" y="71126"/>
                  </a:lnTo>
                  <a:lnTo>
                    <a:pt x="91402" y="118913"/>
                  </a:lnTo>
                  <a:lnTo>
                    <a:pt x="90805" y="144729"/>
                  </a:lnTo>
                  <a:lnTo>
                    <a:pt x="91283" y="170918"/>
                  </a:lnTo>
                  <a:lnTo>
                    <a:pt x="91840" y="197142"/>
                  </a:lnTo>
                  <a:lnTo>
                    <a:pt x="91479" y="223065"/>
                  </a:lnTo>
                  <a:lnTo>
                    <a:pt x="124549" y="223065"/>
                  </a:lnTo>
                  <a:lnTo>
                    <a:pt x="124549" y="97602"/>
                  </a:lnTo>
                  <a:lnTo>
                    <a:pt x="129723" y="79840"/>
                  </a:lnTo>
                  <a:lnTo>
                    <a:pt x="159263" y="47131"/>
                  </a:lnTo>
                  <a:lnTo>
                    <a:pt x="202779" y="32908"/>
                  </a:lnTo>
                  <a:lnTo>
                    <a:pt x="239742" y="31467"/>
                  </a:lnTo>
                  <a:lnTo>
                    <a:pt x="346168" y="31467"/>
                  </a:lnTo>
                  <a:lnTo>
                    <a:pt x="334846" y="21289"/>
                  </a:lnTo>
                  <a:lnTo>
                    <a:pt x="306679" y="7449"/>
                  </a:lnTo>
                  <a:lnTo>
                    <a:pt x="275387" y="1234"/>
                  </a:lnTo>
                  <a:lnTo>
                    <a:pt x="229623" y="0"/>
                  </a:lnTo>
                  <a:close/>
                </a:path>
                <a:path w="474979" h="643889">
                  <a:moveTo>
                    <a:pt x="346168" y="31467"/>
                  </a:moveTo>
                  <a:lnTo>
                    <a:pt x="239742" y="31467"/>
                  </a:lnTo>
                  <a:lnTo>
                    <a:pt x="276632" y="33588"/>
                  </a:lnTo>
                  <a:lnTo>
                    <a:pt x="303467" y="39284"/>
                  </a:lnTo>
                  <a:lnTo>
                    <a:pt x="319896" y="49330"/>
                  </a:lnTo>
                  <a:lnTo>
                    <a:pt x="335644" y="64904"/>
                  </a:lnTo>
                  <a:lnTo>
                    <a:pt x="347471" y="83220"/>
                  </a:lnTo>
                  <a:lnTo>
                    <a:pt x="352133" y="101488"/>
                  </a:lnTo>
                  <a:lnTo>
                    <a:pt x="352133" y="223065"/>
                  </a:lnTo>
                  <a:lnTo>
                    <a:pt x="383261" y="223065"/>
                  </a:lnTo>
                  <a:lnTo>
                    <a:pt x="383261" y="99545"/>
                  </a:lnTo>
                  <a:lnTo>
                    <a:pt x="382190" y="93738"/>
                  </a:lnTo>
                  <a:lnTo>
                    <a:pt x="379672" y="84818"/>
                  </a:lnTo>
                  <a:lnTo>
                    <a:pt x="376751" y="75733"/>
                  </a:lnTo>
                  <a:lnTo>
                    <a:pt x="374473" y="69433"/>
                  </a:lnTo>
                  <a:lnTo>
                    <a:pt x="358055" y="42152"/>
                  </a:lnTo>
                  <a:lnTo>
                    <a:pt x="346168" y="31467"/>
                  </a:lnTo>
                  <a:close/>
                </a:path>
              </a:pathLst>
            </a:custGeom>
            <a:solidFill>
              <a:srgbClr val="000000"/>
            </a:solidFill>
          </p:spPr>
          <p:txBody>
            <a:bodyPr wrap="square" lIns="0" tIns="0" rIns="0" bIns="0" rtlCol="0"/>
            <a:lstStyle/>
            <a:p>
              <a:endParaRPr/>
            </a:p>
          </p:txBody>
        </p:sp>
        <p:sp>
          <p:nvSpPr>
            <p:cNvPr id="39" name="object 39"/>
            <p:cNvSpPr/>
            <p:nvPr/>
          </p:nvSpPr>
          <p:spPr>
            <a:xfrm>
              <a:off x="8572163" y="3050074"/>
              <a:ext cx="474980" cy="643890"/>
            </a:xfrm>
            <a:custGeom>
              <a:avLst/>
              <a:gdLst/>
              <a:ahLst/>
              <a:cxnLst/>
              <a:rect l="l" t="t" r="r" b="b"/>
              <a:pathLst>
                <a:path w="474979" h="643889">
                  <a:moveTo>
                    <a:pt x="383273" y="223065"/>
                  </a:moveTo>
                  <a:lnTo>
                    <a:pt x="436765" y="223065"/>
                  </a:lnTo>
                  <a:lnTo>
                    <a:pt x="448951" y="226834"/>
                  </a:lnTo>
                  <a:lnTo>
                    <a:pt x="460921" y="236291"/>
                  </a:lnTo>
                  <a:lnTo>
                    <a:pt x="470252" y="248660"/>
                  </a:lnTo>
                  <a:lnTo>
                    <a:pt x="474522" y="261165"/>
                  </a:lnTo>
                  <a:lnTo>
                    <a:pt x="474776" y="601487"/>
                  </a:lnTo>
                  <a:lnTo>
                    <a:pt x="470488" y="617687"/>
                  </a:lnTo>
                  <a:lnTo>
                    <a:pt x="460981" y="630866"/>
                  </a:lnTo>
                  <a:lnTo>
                    <a:pt x="447430" y="639810"/>
                  </a:lnTo>
                  <a:lnTo>
                    <a:pt x="431012" y="643308"/>
                  </a:lnTo>
                  <a:lnTo>
                    <a:pt x="41808" y="643308"/>
                  </a:lnTo>
                  <a:lnTo>
                    <a:pt x="25419" y="638524"/>
                  </a:lnTo>
                  <a:lnTo>
                    <a:pt x="12517" y="628340"/>
                  </a:lnTo>
                  <a:lnTo>
                    <a:pt x="3809" y="614210"/>
                  </a:lnTo>
                  <a:lnTo>
                    <a:pt x="0" y="597588"/>
                  </a:lnTo>
                  <a:lnTo>
                    <a:pt x="88" y="266855"/>
                  </a:lnTo>
                  <a:lnTo>
                    <a:pt x="3290" y="253166"/>
                  </a:lnTo>
                  <a:lnTo>
                    <a:pt x="12852" y="238874"/>
                  </a:lnTo>
                  <a:lnTo>
                    <a:pt x="25509" y="227625"/>
                  </a:lnTo>
                  <a:lnTo>
                    <a:pt x="37998" y="223065"/>
                  </a:lnTo>
                  <a:lnTo>
                    <a:pt x="91490" y="223065"/>
                  </a:lnTo>
                  <a:lnTo>
                    <a:pt x="91852" y="197142"/>
                  </a:lnTo>
                  <a:lnTo>
                    <a:pt x="91295" y="170918"/>
                  </a:lnTo>
                  <a:lnTo>
                    <a:pt x="90817" y="144729"/>
                  </a:lnTo>
                  <a:lnTo>
                    <a:pt x="91414" y="118913"/>
                  </a:lnTo>
                  <a:lnTo>
                    <a:pt x="100740" y="71126"/>
                  </a:lnTo>
                  <a:lnTo>
                    <a:pt x="121097" y="37539"/>
                  </a:lnTo>
                  <a:lnTo>
                    <a:pt x="187415" y="4173"/>
                  </a:lnTo>
                  <a:lnTo>
                    <a:pt x="229634" y="0"/>
                  </a:lnTo>
                  <a:lnTo>
                    <a:pt x="275399" y="1234"/>
                  </a:lnTo>
                  <a:lnTo>
                    <a:pt x="334857" y="21289"/>
                  </a:lnTo>
                  <a:lnTo>
                    <a:pt x="374484" y="69433"/>
                  </a:lnTo>
                  <a:lnTo>
                    <a:pt x="383273" y="99545"/>
                  </a:lnTo>
                  <a:lnTo>
                    <a:pt x="383273" y="223065"/>
                  </a:lnTo>
                  <a:close/>
                </a:path>
              </a:pathLst>
            </a:custGeom>
            <a:ln w="3175">
              <a:solidFill>
                <a:srgbClr val="000000"/>
              </a:solidFill>
            </a:ln>
          </p:spPr>
          <p:txBody>
            <a:bodyPr wrap="square" lIns="0" tIns="0" rIns="0" bIns="0" rtlCol="0"/>
            <a:lstStyle/>
            <a:p>
              <a:endParaRPr/>
            </a:p>
          </p:txBody>
        </p:sp>
        <p:pic>
          <p:nvPicPr>
            <p:cNvPr id="40" name="object 40"/>
            <p:cNvPicPr/>
            <p:nvPr/>
          </p:nvPicPr>
          <p:blipFill>
            <a:blip r:embed="rId16" cstate="print"/>
            <a:stretch>
              <a:fillRect/>
            </a:stretch>
          </p:blipFill>
          <p:spPr>
            <a:xfrm>
              <a:off x="8695137" y="3079954"/>
              <a:ext cx="230758" cy="194773"/>
            </a:xfrm>
            <a:prstGeom prst="rect">
              <a:avLst/>
            </a:prstGeom>
          </p:spPr>
        </p:pic>
        <p:sp>
          <p:nvSpPr>
            <p:cNvPr id="41" name="object 41"/>
            <p:cNvSpPr/>
            <p:nvPr/>
          </p:nvSpPr>
          <p:spPr>
            <a:xfrm>
              <a:off x="8600948" y="3304153"/>
              <a:ext cx="415925" cy="358140"/>
            </a:xfrm>
            <a:custGeom>
              <a:avLst/>
              <a:gdLst/>
              <a:ahLst/>
              <a:cxnLst/>
              <a:rect l="l" t="t" r="r" b="b"/>
              <a:pathLst>
                <a:path w="415925" h="358139">
                  <a:moveTo>
                    <a:pt x="6838" y="4546"/>
                  </a:moveTo>
                  <a:lnTo>
                    <a:pt x="4209" y="7188"/>
                  </a:lnTo>
                  <a:lnTo>
                    <a:pt x="2330" y="14566"/>
                  </a:lnTo>
                  <a:lnTo>
                    <a:pt x="2304" y="18491"/>
                  </a:lnTo>
                  <a:lnTo>
                    <a:pt x="3915" y="71027"/>
                  </a:lnTo>
                  <a:lnTo>
                    <a:pt x="3310" y="124535"/>
                  </a:lnTo>
                  <a:lnTo>
                    <a:pt x="1669" y="178485"/>
                  </a:lnTo>
                  <a:lnTo>
                    <a:pt x="173" y="232346"/>
                  </a:lnTo>
                  <a:lnTo>
                    <a:pt x="0" y="285588"/>
                  </a:lnTo>
                  <a:lnTo>
                    <a:pt x="2330" y="337680"/>
                  </a:lnTo>
                  <a:lnTo>
                    <a:pt x="3302" y="345770"/>
                  </a:lnTo>
                  <a:lnTo>
                    <a:pt x="5633" y="352213"/>
                  </a:lnTo>
                  <a:lnTo>
                    <a:pt x="10443" y="356502"/>
                  </a:lnTo>
                  <a:lnTo>
                    <a:pt x="18852" y="358127"/>
                  </a:lnTo>
                  <a:lnTo>
                    <a:pt x="406964" y="357009"/>
                  </a:lnTo>
                  <a:lnTo>
                    <a:pt x="411282" y="353377"/>
                  </a:lnTo>
                  <a:lnTo>
                    <a:pt x="415715" y="349910"/>
                  </a:lnTo>
                  <a:lnTo>
                    <a:pt x="414915" y="343560"/>
                  </a:lnTo>
                  <a:lnTo>
                    <a:pt x="413924" y="9728"/>
                  </a:lnTo>
                  <a:lnTo>
                    <a:pt x="405161" y="977"/>
                  </a:lnTo>
                  <a:lnTo>
                    <a:pt x="20783" y="0"/>
                  </a:lnTo>
                  <a:lnTo>
                    <a:pt x="16871" y="38"/>
                  </a:lnTo>
                  <a:lnTo>
                    <a:pt x="9480" y="1904"/>
                  </a:lnTo>
                  <a:lnTo>
                    <a:pt x="6838" y="4546"/>
                  </a:lnTo>
                  <a:close/>
                </a:path>
              </a:pathLst>
            </a:custGeom>
            <a:ln w="3175">
              <a:solidFill>
                <a:srgbClr val="000000"/>
              </a:solidFill>
            </a:ln>
          </p:spPr>
          <p:txBody>
            <a:bodyPr wrap="square" lIns="0" tIns="0" rIns="0" bIns="0" rtlCol="0"/>
            <a:lstStyle/>
            <a:p>
              <a:endParaRPr/>
            </a:p>
          </p:txBody>
        </p:sp>
        <p:pic>
          <p:nvPicPr>
            <p:cNvPr id="42" name="object 42"/>
            <p:cNvPicPr/>
            <p:nvPr/>
          </p:nvPicPr>
          <p:blipFill>
            <a:blip r:embed="rId17" cstate="print"/>
            <a:stretch>
              <a:fillRect/>
            </a:stretch>
          </p:blipFill>
          <p:spPr>
            <a:xfrm>
              <a:off x="8743459" y="3363474"/>
              <a:ext cx="132499" cy="185153"/>
            </a:xfrm>
            <a:prstGeom prst="rect">
              <a:avLst/>
            </a:prstGeom>
          </p:spPr>
        </p:pic>
      </p:grpSp>
      <p:sp>
        <p:nvSpPr>
          <p:cNvPr id="43" name="object 43"/>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44" name="object 44"/>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6</a:t>
            </a:fld>
            <a:endParaRPr spc="-25"/>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78954-CAA4-90F4-3EFD-3C9A79264550}"/>
            </a:ext>
          </a:extLst>
        </p:cNvPr>
        <p:cNvGrpSpPr/>
        <p:nvPr/>
      </p:nvGrpSpPr>
      <p:grpSpPr>
        <a:xfrm>
          <a:off x="0" y="0"/>
          <a:ext cx="0" cy="0"/>
          <a:chOff x="0" y="0"/>
          <a:chExt cx="0" cy="0"/>
        </a:xfrm>
      </p:grpSpPr>
      <p:sp>
        <p:nvSpPr>
          <p:cNvPr id="20" name="object 20">
            <a:extLst>
              <a:ext uri="{FF2B5EF4-FFF2-40B4-BE49-F238E27FC236}">
                <a16:creationId xmlns:a16="http://schemas.microsoft.com/office/drawing/2014/main" id="{15B0C0ED-2740-3D39-382A-920E6F166ADC}"/>
              </a:ext>
            </a:extLst>
          </p:cNvPr>
          <p:cNvSpPr txBox="1">
            <a:spLocks noGrp="1"/>
          </p:cNvSpPr>
          <p:nvPr>
            <p:ph type="title"/>
          </p:nvPr>
        </p:nvSpPr>
        <p:spPr>
          <a:xfrm>
            <a:off x="535767" y="545233"/>
            <a:ext cx="5611667" cy="751488"/>
          </a:xfrm>
          <a:prstGeom prst="rect">
            <a:avLst/>
          </a:prstGeom>
        </p:spPr>
        <p:txBody>
          <a:bodyPr vert="horz" wrap="square" lIns="0" tIns="12700" rIns="0" bIns="0" rtlCol="0">
            <a:spAutoFit/>
          </a:bodyPr>
          <a:lstStyle/>
          <a:p>
            <a:pPr marL="99060">
              <a:lnSpc>
                <a:spcPct val="100000"/>
              </a:lnSpc>
              <a:spcBef>
                <a:spcPts val="100"/>
              </a:spcBef>
            </a:pPr>
            <a:r>
              <a:rPr lang="en-GB" dirty="0"/>
              <a:t>Three Pillars</a:t>
            </a:r>
            <a:endParaRPr dirty="0"/>
          </a:p>
        </p:txBody>
      </p:sp>
      <p:sp>
        <p:nvSpPr>
          <p:cNvPr id="43" name="object 43">
            <a:extLst>
              <a:ext uri="{FF2B5EF4-FFF2-40B4-BE49-F238E27FC236}">
                <a16:creationId xmlns:a16="http://schemas.microsoft.com/office/drawing/2014/main" id="{2F0A5312-F0EA-048D-4E06-489518F30F07}"/>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44" name="object 44">
            <a:extLst>
              <a:ext uri="{FF2B5EF4-FFF2-40B4-BE49-F238E27FC236}">
                <a16:creationId xmlns:a16="http://schemas.microsoft.com/office/drawing/2014/main" id="{B92664CD-BC85-6937-E0A8-B8010DC44DD4}"/>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7</a:t>
            </a:fld>
            <a:endParaRPr spc="-25"/>
          </a:p>
        </p:txBody>
      </p:sp>
      <p:pic>
        <p:nvPicPr>
          <p:cNvPr id="45" name="Graphic 5" descr="Users outline">
            <a:extLst>
              <a:ext uri="{FF2B5EF4-FFF2-40B4-BE49-F238E27FC236}">
                <a16:creationId xmlns:a16="http://schemas.microsoft.com/office/drawing/2014/main" id="{6BF63509-91A5-A4F8-9CF3-3755AD311F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1004" y="1492227"/>
            <a:ext cx="1893216" cy="1893216"/>
          </a:xfrm>
          <a:prstGeom prst="rect">
            <a:avLst/>
          </a:prstGeom>
        </p:spPr>
      </p:pic>
      <p:pic>
        <p:nvPicPr>
          <p:cNvPr id="46" name="Graphic 7" descr="Tools outline">
            <a:extLst>
              <a:ext uri="{FF2B5EF4-FFF2-40B4-BE49-F238E27FC236}">
                <a16:creationId xmlns:a16="http://schemas.microsoft.com/office/drawing/2014/main" id="{98F83D4E-8767-9953-F12E-506D8B7B32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1063" y="1736513"/>
            <a:ext cx="1404643" cy="1404643"/>
          </a:xfrm>
          <a:prstGeom prst="rect">
            <a:avLst/>
          </a:prstGeom>
        </p:spPr>
      </p:pic>
      <p:pic>
        <p:nvPicPr>
          <p:cNvPr id="47" name="Graphic 9" descr="Scroll outline">
            <a:extLst>
              <a:ext uri="{FF2B5EF4-FFF2-40B4-BE49-F238E27FC236}">
                <a16:creationId xmlns:a16="http://schemas.microsoft.com/office/drawing/2014/main" id="{CD6A7378-3412-9BA4-FB32-481D406ECF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94381" y="1750300"/>
            <a:ext cx="1404644" cy="1404644"/>
          </a:xfrm>
          <a:prstGeom prst="rect">
            <a:avLst/>
          </a:prstGeom>
        </p:spPr>
      </p:pic>
      <p:sp>
        <p:nvSpPr>
          <p:cNvPr id="48" name="TextBox 10">
            <a:extLst>
              <a:ext uri="{FF2B5EF4-FFF2-40B4-BE49-F238E27FC236}">
                <a16:creationId xmlns:a16="http://schemas.microsoft.com/office/drawing/2014/main" id="{5E6A177F-3964-C1A2-AD7C-87C5651A6C68}"/>
              </a:ext>
            </a:extLst>
          </p:cNvPr>
          <p:cNvSpPr txBox="1"/>
          <p:nvPr/>
        </p:nvSpPr>
        <p:spPr>
          <a:xfrm>
            <a:off x="2078064" y="3154944"/>
            <a:ext cx="1399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Community</a:t>
            </a:r>
          </a:p>
        </p:txBody>
      </p:sp>
      <p:sp>
        <p:nvSpPr>
          <p:cNvPr id="49" name="TextBox 11">
            <a:extLst>
              <a:ext uri="{FF2B5EF4-FFF2-40B4-BE49-F238E27FC236}">
                <a16:creationId xmlns:a16="http://schemas.microsoft.com/office/drawing/2014/main" id="{BC38FD5F-53D3-9CC7-7AAF-CCC17B83E638}"/>
              </a:ext>
            </a:extLst>
          </p:cNvPr>
          <p:cNvSpPr txBox="1"/>
          <p:nvPr/>
        </p:nvSpPr>
        <p:spPr>
          <a:xfrm>
            <a:off x="9099929" y="3157449"/>
            <a:ext cx="1399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Policy</a:t>
            </a:r>
          </a:p>
        </p:txBody>
      </p:sp>
      <p:sp>
        <p:nvSpPr>
          <p:cNvPr id="50" name="TextBox 12">
            <a:extLst>
              <a:ext uri="{FF2B5EF4-FFF2-40B4-BE49-F238E27FC236}">
                <a16:creationId xmlns:a16="http://schemas.microsoft.com/office/drawing/2014/main" id="{8689B0A7-0FCF-7A41-6854-6596882EC77C}"/>
              </a:ext>
            </a:extLst>
          </p:cNvPr>
          <p:cNvSpPr txBox="1"/>
          <p:nvPr/>
        </p:nvSpPr>
        <p:spPr>
          <a:xfrm>
            <a:off x="5536610" y="3154944"/>
            <a:ext cx="1399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Technology</a:t>
            </a:r>
          </a:p>
        </p:txBody>
      </p:sp>
      <p:pic>
        <p:nvPicPr>
          <p:cNvPr id="51" name="Graphic 8" descr="Greek Pillar with solid fill">
            <a:extLst>
              <a:ext uri="{FF2B5EF4-FFF2-40B4-BE49-F238E27FC236}">
                <a16:creationId xmlns:a16="http://schemas.microsoft.com/office/drawing/2014/main" id="{12A7380C-2A4F-402B-7C3E-2E8E17680F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8520" y="3805390"/>
            <a:ext cx="1738184" cy="1738184"/>
          </a:xfrm>
          <a:prstGeom prst="rect">
            <a:avLst/>
          </a:prstGeom>
        </p:spPr>
      </p:pic>
      <p:pic>
        <p:nvPicPr>
          <p:cNvPr id="52" name="Graphic 13" descr="Greek Pillar with solid fill">
            <a:extLst>
              <a:ext uri="{FF2B5EF4-FFF2-40B4-BE49-F238E27FC236}">
                <a16:creationId xmlns:a16="http://schemas.microsoft.com/office/drawing/2014/main" id="{5A1A8F4D-144B-9A95-1FA2-BB7F3A78CC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4293" y="3805390"/>
            <a:ext cx="1738184" cy="1738184"/>
          </a:xfrm>
          <a:prstGeom prst="rect">
            <a:avLst/>
          </a:prstGeom>
        </p:spPr>
      </p:pic>
      <p:pic>
        <p:nvPicPr>
          <p:cNvPr id="53" name="Graphic 14" descr="Greek Pillar with solid fill">
            <a:extLst>
              <a:ext uri="{FF2B5EF4-FFF2-40B4-BE49-F238E27FC236}">
                <a16:creationId xmlns:a16="http://schemas.microsoft.com/office/drawing/2014/main" id="{3C6AA5C0-2FB8-2393-3754-6738BC89E8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7611" y="3805390"/>
            <a:ext cx="1738184" cy="1738184"/>
          </a:xfrm>
          <a:prstGeom prst="rect">
            <a:avLst/>
          </a:prstGeom>
        </p:spPr>
      </p:pic>
    </p:spTree>
    <p:extLst>
      <p:ext uri="{BB962C8B-B14F-4D97-AF65-F5344CB8AC3E}">
        <p14:creationId xmlns:p14="http://schemas.microsoft.com/office/powerpoint/2010/main" val="187970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43C5-F041-6605-E4F6-164381B6182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8EDF5F2-2454-A6C4-C64C-29D7BF5F4BDB}"/>
              </a:ext>
            </a:extLst>
          </p:cNvPr>
          <p:cNvSpPr/>
          <p:nvPr/>
        </p:nvSpPr>
        <p:spPr>
          <a:xfrm>
            <a:off x="0" y="0"/>
            <a:ext cx="6248400" cy="7035800"/>
          </a:xfrm>
          <a:custGeom>
            <a:avLst/>
            <a:gdLst/>
            <a:ahLst/>
            <a:cxnLst/>
            <a:rect l="l" t="t" r="r" b="b"/>
            <a:pathLst>
              <a:path w="6248400" h="7035800">
                <a:moveTo>
                  <a:pt x="6248400" y="0"/>
                </a:moveTo>
                <a:lnTo>
                  <a:pt x="0" y="0"/>
                </a:lnTo>
                <a:lnTo>
                  <a:pt x="0" y="7035800"/>
                </a:lnTo>
                <a:lnTo>
                  <a:pt x="6248400" y="7035800"/>
                </a:lnTo>
                <a:lnTo>
                  <a:pt x="6248400" y="0"/>
                </a:lnTo>
                <a:close/>
              </a:path>
            </a:pathLst>
          </a:custGeom>
          <a:solidFill>
            <a:srgbClr val="112339"/>
          </a:solidFill>
        </p:spPr>
        <p:txBody>
          <a:bodyPr wrap="square" lIns="0" tIns="0" rIns="0" bIns="0" rtlCol="0"/>
          <a:lstStyle/>
          <a:p>
            <a:endParaRPr dirty="0"/>
          </a:p>
        </p:txBody>
      </p:sp>
      <p:sp>
        <p:nvSpPr>
          <p:cNvPr id="6" name="object 6">
            <a:extLst>
              <a:ext uri="{FF2B5EF4-FFF2-40B4-BE49-F238E27FC236}">
                <a16:creationId xmlns:a16="http://schemas.microsoft.com/office/drawing/2014/main" id="{F4DF69B2-E1DD-16FE-AF2E-62FD6666A995}"/>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7" name="object 7">
            <a:extLst>
              <a:ext uri="{FF2B5EF4-FFF2-40B4-BE49-F238E27FC236}">
                <a16:creationId xmlns:a16="http://schemas.microsoft.com/office/drawing/2014/main" id="{C4E25EFA-69B0-9CB7-9C35-99D756778865}"/>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8</a:t>
            </a:fld>
            <a:endParaRPr spc="-25"/>
          </a:p>
        </p:txBody>
      </p:sp>
      <p:pic>
        <p:nvPicPr>
          <p:cNvPr id="17" name="Graphic 5" descr="Users outline">
            <a:extLst>
              <a:ext uri="{FF2B5EF4-FFF2-40B4-BE49-F238E27FC236}">
                <a16:creationId xmlns:a16="http://schemas.microsoft.com/office/drawing/2014/main" id="{6BF63509-91A5-A4F8-9CF3-3755AD311F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2833" y="1183755"/>
            <a:ext cx="1893216" cy="1893216"/>
          </a:xfrm>
          <a:prstGeom prst="rect">
            <a:avLst/>
          </a:prstGeom>
        </p:spPr>
      </p:pic>
      <p:sp>
        <p:nvSpPr>
          <p:cNvPr id="18" name="TextBox 10">
            <a:extLst>
              <a:ext uri="{FF2B5EF4-FFF2-40B4-BE49-F238E27FC236}">
                <a16:creationId xmlns:a16="http://schemas.microsoft.com/office/drawing/2014/main" id="{5E6A177F-3964-C1A2-AD7C-87C5651A6C68}"/>
              </a:ext>
            </a:extLst>
          </p:cNvPr>
          <p:cNvSpPr txBox="1"/>
          <p:nvPr/>
        </p:nvSpPr>
        <p:spPr>
          <a:xfrm>
            <a:off x="2309893" y="2846472"/>
            <a:ext cx="1399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ysClr val="window" lastClr="FFFFFF"/>
                </a:solidFill>
                <a:effectLst/>
                <a:uLnTx/>
                <a:uFillTx/>
                <a:latin typeface="Aptos" panose="02110004020202020204"/>
                <a:ea typeface="+mn-ea"/>
                <a:cs typeface="+mn-cs"/>
              </a:rPr>
              <a:t>Community</a:t>
            </a:r>
          </a:p>
        </p:txBody>
      </p:sp>
      <p:pic>
        <p:nvPicPr>
          <p:cNvPr id="19" name="Graphic 8" descr="Greek Pillar with solid fill">
            <a:extLst>
              <a:ext uri="{FF2B5EF4-FFF2-40B4-BE49-F238E27FC236}">
                <a16:creationId xmlns:a16="http://schemas.microsoft.com/office/drawing/2014/main" id="{12A7380C-2A4F-402B-7C3E-2E8E17680F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0349" y="3496918"/>
            <a:ext cx="1738184" cy="1738184"/>
          </a:xfrm>
          <a:prstGeom prst="rect">
            <a:avLst/>
          </a:prstGeom>
        </p:spPr>
      </p:pic>
      <p:sp>
        <p:nvSpPr>
          <p:cNvPr id="20" name="TextBox 2">
            <a:extLst>
              <a:ext uri="{FF2B5EF4-FFF2-40B4-BE49-F238E27FC236}">
                <a16:creationId xmlns:a16="http://schemas.microsoft.com/office/drawing/2014/main" id="{D5579ECC-7BFD-7436-9530-C379E1E80F1C}"/>
              </a:ext>
            </a:extLst>
          </p:cNvPr>
          <p:cNvSpPr txBox="1"/>
          <p:nvPr/>
        </p:nvSpPr>
        <p:spPr>
          <a:xfrm>
            <a:off x="6696679" y="2846472"/>
            <a:ext cx="538342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Building communities</a:t>
            </a:r>
          </a:p>
          <a:p>
            <a:r>
              <a:rPr lang="en-GB" dirty="0"/>
              <a:t>Engaging with Stakeholders</a:t>
            </a:r>
          </a:p>
          <a:p>
            <a:r>
              <a:rPr lang="en-GB" dirty="0"/>
              <a:t>Identifying existing and emerging user stories</a:t>
            </a:r>
          </a:p>
          <a:p>
            <a:r>
              <a:rPr lang="en-GB" dirty="0"/>
              <a:t>Establishing common nomenclature and standards</a:t>
            </a:r>
          </a:p>
        </p:txBody>
      </p:sp>
    </p:spTree>
    <p:extLst>
      <p:ext uri="{BB962C8B-B14F-4D97-AF65-F5344CB8AC3E}">
        <p14:creationId xmlns:p14="http://schemas.microsoft.com/office/powerpoint/2010/main" val="281540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2F013-3187-8BB8-4149-DE701A172E9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0B63D17-9C99-506C-E518-4E5C77669481}"/>
              </a:ext>
            </a:extLst>
          </p:cNvPr>
          <p:cNvSpPr/>
          <p:nvPr/>
        </p:nvSpPr>
        <p:spPr>
          <a:xfrm>
            <a:off x="0" y="0"/>
            <a:ext cx="6248400" cy="7035800"/>
          </a:xfrm>
          <a:custGeom>
            <a:avLst/>
            <a:gdLst/>
            <a:ahLst/>
            <a:cxnLst/>
            <a:rect l="l" t="t" r="r" b="b"/>
            <a:pathLst>
              <a:path w="6248400" h="7035800">
                <a:moveTo>
                  <a:pt x="6248400" y="0"/>
                </a:moveTo>
                <a:lnTo>
                  <a:pt x="0" y="0"/>
                </a:lnTo>
                <a:lnTo>
                  <a:pt x="0" y="7035800"/>
                </a:lnTo>
                <a:lnTo>
                  <a:pt x="6248400" y="7035800"/>
                </a:lnTo>
                <a:lnTo>
                  <a:pt x="6248400" y="0"/>
                </a:lnTo>
                <a:close/>
              </a:path>
            </a:pathLst>
          </a:custGeom>
          <a:solidFill>
            <a:srgbClr val="112339"/>
          </a:solidFill>
        </p:spPr>
        <p:txBody>
          <a:bodyPr wrap="square" lIns="0" tIns="0" rIns="0" bIns="0" rtlCol="0"/>
          <a:lstStyle/>
          <a:p>
            <a:endParaRPr/>
          </a:p>
        </p:txBody>
      </p:sp>
      <p:sp>
        <p:nvSpPr>
          <p:cNvPr id="6" name="object 6">
            <a:extLst>
              <a:ext uri="{FF2B5EF4-FFF2-40B4-BE49-F238E27FC236}">
                <a16:creationId xmlns:a16="http://schemas.microsoft.com/office/drawing/2014/main" id="{F596BA71-10FB-AA1C-6ED2-BA9F9EE98B06}"/>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7" name="object 7">
            <a:extLst>
              <a:ext uri="{FF2B5EF4-FFF2-40B4-BE49-F238E27FC236}">
                <a16:creationId xmlns:a16="http://schemas.microsoft.com/office/drawing/2014/main" id="{4724A8C2-7126-1518-09C1-BF4183318F77}"/>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9</a:t>
            </a:fld>
            <a:endParaRPr spc="-25"/>
          </a:p>
        </p:txBody>
      </p:sp>
      <p:pic>
        <p:nvPicPr>
          <p:cNvPr id="11" name="Graphic 7" descr="Tools outline">
            <a:extLst>
              <a:ext uri="{FF2B5EF4-FFF2-40B4-BE49-F238E27FC236}">
                <a16:creationId xmlns:a16="http://schemas.microsoft.com/office/drawing/2014/main" id="{98F83D4E-8767-9953-F12E-506D8B7B3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06270" y="1504202"/>
            <a:ext cx="1404643" cy="1404643"/>
          </a:xfrm>
          <a:prstGeom prst="rect">
            <a:avLst/>
          </a:prstGeom>
        </p:spPr>
      </p:pic>
      <p:sp>
        <p:nvSpPr>
          <p:cNvPr id="12" name="TextBox 12">
            <a:extLst>
              <a:ext uri="{FF2B5EF4-FFF2-40B4-BE49-F238E27FC236}">
                <a16:creationId xmlns:a16="http://schemas.microsoft.com/office/drawing/2014/main" id="{8689B0A7-0FCF-7A41-6854-6596882EC77C}"/>
              </a:ext>
            </a:extLst>
          </p:cNvPr>
          <p:cNvSpPr txBox="1"/>
          <p:nvPr/>
        </p:nvSpPr>
        <p:spPr>
          <a:xfrm>
            <a:off x="2411817" y="2922633"/>
            <a:ext cx="1399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ysClr val="window" lastClr="FFFFFF"/>
                </a:solidFill>
                <a:effectLst/>
                <a:uLnTx/>
                <a:uFillTx/>
                <a:latin typeface="Aptos" panose="02110004020202020204"/>
                <a:ea typeface="+mn-ea"/>
                <a:cs typeface="+mn-cs"/>
              </a:rPr>
              <a:t>Technology</a:t>
            </a:r>
          </a:p>
        </p:txBody>
      </p:sp>
      <p:pic>
        <p:nvPicPr>
          <p:cNvPr id="13" name="Graphic 13" descr="Greek Pillar with solid fill">
            <a:extLst>
              <a:ext uri="{FF2B5EF4-FFF2-40B4-BE49-F238E27FC236}">
                <a16:creationId xmlns:a16="http://schemas.microsoft.com/office/drawing/2014/main" id="{5A1A8F4D-144B-9A95-1FA2-BB7F3A78CC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39500" y="3573079"/>
            <a:ext cx="1738184" cy="1738184"/>
          </a:xfrm>
          <a:prstGeom prst="rect">
            <a:avLst/>
          </a:prstGeom>
        </p:spPr>
      </p:pic>
      <p:sp>
        <p:nvSpPr>
          <p:cNvPr id="14" name="TextBox 2">
            <a:extLst>
              <a:ext uri="{FF2B5EF4-FFF2-40B4-BE49-F238E27FC236}">
                <a16:creationId xmlns:a16="http://schemas.microsoft.com/office/drawing/2014/main" id="{71DE4FD3-D24D-547F-43AD-2A8DBDD6E08B}"/>
              </a:ext>
            </a:extLst>
          </p:cNvPr>
          <p:cNvSpPr txBox="1"/>
          <p:nvPr/>
        </p:nvSpPr>
        <p:spPr>
          <a:xfrm>
            <a:off x="6720057" y="2972914"/>
            <a:ext cx="538342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Gather the state-of-the-art and existing practice</a:t>
            </a:r>
          </a:p>
          <a:p>
            <a:r>
              <a:rPr lang="en-GB" dirty="0"/>
              <a:t>Knowledge exchange</a:t>
            </a:r>
          </a:p>
          <a:p>
            <a:r>
              <a:rPr lang="en-GB" dirty="0"/>
              <a:t>Evaluating potential technological components</a:t>
            </a:r>
          </a:p>
          <a:p>
            <a:r>
              <a:rPr lang="en-GB" dirty="0"/>
              <a:t>Identifying core federation services</a:t>
            </a:r>
          </a:p>
        </p:txBody>
      </p:sp>
    </p:spTree>
    <p:extLst>
      <p:ext uri="{BB962C8B-B14F-4D97-AF65-F5344CB8AC3E}">
        <p14:creationId xmlns:p14="http://schemas.microsoft.com/office/powerpoint/2010/main" val="3574128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727D0B8197EB41B2AF4E451EF208C4" ma:contentTypeVersion="13" ma:contentTypeDescription="Create a new document." ma:contentTypeScope="" ma:versionID="49c6278fc4885ddb3609a03f29cc24f5">
  <xsd:schema xmlns:xsd="http://www.w3.org/2001/XMLSchema" xmlns:xs="http://www.w3.org/2001/XMLSchema" xmlns:p="http://schemas.microsoft.com/office/2006/metadata/properties" xmlns:ns2="4bb4aeec-add5-4ba1-8402-e130d868f769" xmlns:ns3="789cbe56-bb35-4348-98d2-0851102f5f04" targetNamespace="http://schemas.microsoft.com/office/2006/metadata/properties" ma:root="true" ma:fieldsID="0477deba71ca2d2adad533deb13e26bc" ns2:_="" ns3:_="">
    <xsd:import namespace="4bb4aeec-add5-4ba1-8402-e130d868f769"/>
    <xsd:import namespace="789cbe56-bb35-4348-98d2-0851102f5f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4aeec-add5-4ba1-8402-e130d868f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9cbe56-bb35-4348-98d2-0851102f5f0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d25ba34-94bd-418f-98ec-1c89221c3c22}" ma:internalName="TaxCatchAll" ma:showField="CatchAllData" ma:web="789cbe56-bb35-4348-98d2-0851102f5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b4aeec-add5-4ba1-8402-e130d868f769">
      <Terms xmlns="http://schemas.microsoft.com/office/infopath/2007/PartnerControls"/>
    </lcf76f155ced4ddcb4097134ff3c332f>
    <TaxCatchAll xmlns="789cbe56-bb35-4348-98d2-0851102f5f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8A4142-9266-4CAF-8E98-7A4420D3E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4aeec-add5-4ba1-8402-e130d868f769"/>
    <ds:schemaRef ds:uri="789cbe56-bb35-4348-98d2-0851102f5f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A02E06-B9E7-4369-AD05-E6294E2F3E53}">
  <ds:schemaRefs>
    <ds:schemaRef ds:uri="4bb4aeec-add5-4ba1-8402-e130d868f769"/>
    <ds:schemaRef ds:uri="789cbe56-bb35-4348-98d2-0851102f5f0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F794495-C2DA-43C0-A0CA-90C3E51C23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TotalTime>
  <Words>521</Words>
  <Application>Microsoft Office PowerPoint</Application>
  <PresentationFormat>Custom</PresentationFormat>
  <Paragraphs>111</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Readex Pro Medium</vt:lpstr>
      <vt:lpstr>Office Theme</vt:lpstr>
      <vt:lpstr>PowerPoint Presentation</vt:lpstr>
      <vt:lpstr>Project team</vt:lpstr>
      <vt:lpstr>Federated Research Network</vt:lpstr>
      <vt:lpstr>Project Objectives</vt:lpstr>
      <vt:lpstr>Project Objectives</vt:lpstr>
      <vt:lpstr>Key principles</vt:lpstr>
      <vt:lpstr>Three Pillars</vt:lpstr>
      <vt:lpstr>PowerPoint Presentation</vt:lpstr>
      <vt:lpstr>PowerPoint Presentation</vt:lpstr>
      <vt:lpstr>PowerPoint Presentation</vt:lpstr>
      <vt:lpstr>PowerPoint Presentation</vt:lpstr>
      <vt:lpstr>Flexible Funding</vt:lpstr>
      <vt:lpstr>Flexible Funding</vt:lpstr>
      <vt:lpstr>Goals of this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Gemma Hopton</dc:creator>
  <cp:lastModifiedBy>Gemma Hopton</cp:lastModifiedBy>
  <cp:revision>4</cp:revision>
  <dcterms:created xsi:type="dcterms:W3CDTF">2025-07-17T14:47:45Z</dcterms:created>
  <dcterms:modified xsi:type="dcterms:W3CDTF">2025-09-22T10:13:32Z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2025-07-17T00:00:00Z</vt:filetime>
  </property>
  <property fmtid="{D5CDD505-2E9C-101B-9397-08002B2CF9AE}" pid="3" name="Creator">
    <vt:lpwstr>Adobe InDesign 20.4 (Macintosh)</vt:lpwstr>
  </property>
  <property fmtid="{D5CDD505-2E9C-101B-9397-08002B2CF9AE}" pid="4" name="LastSaved">
    <vt:filetime>2025-07-17T00:00:00Z</vt:filetime>
  </property>
  <property fmtid="{D5CDD505-2E9C-101B-9397-08002B2CF9AE}" pid="5" name="Producer">
    <vt:lpwstr>Adobe PDF Library 17.0</vt:lpwstr>
  </property>
  <property fmtid="{D5CDD505-2E9C-101B-9397-08002B2CF9AE}" pid="6" name="ContentTypeId">
    <vt:lpwstr>0x0101009A727D0B8197EB41B2AF4E451EF208C4</vt:lpwstr>
  </property>
  <property fmtid="{D5CDD505-2E9C-101B-9397-08002B2CF9AE}" pid="7" name="MediaServiceImageTags">
    <vt:lpwstr/>
  </property>
</Properties>
</file>