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72" r:id="rId3"/>
    <p:sldId id="270" r:id="rId4"/>
    <p:sldId id="271" r:id="rId5"/>
    <p:sldId id="257" r:id="rId6"/>
    <p:sldId id="258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339"/>
    <a:srgbClr val="59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B07DD-1CF9-3D48-82D0-8A0C893FF427}" v="22" dt="2025-09-18T14:47:59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2"/>
    <p:restoredTop sz="94790"/>
  </p:normalViewPr>
  <p:slideViewPr>
    <p:cSldViewPr snapToGrid="0">
      <p:cViewPr varScale="1">
        <p:scale>
          <a:sx n="82" d="100"/>
          <a:sy n="82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DA761-3378-DC45-9958-B7D3F457D28E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8647D0A4-00DC-EF4E-8B28-37E8BC529693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2025</a:t>
          </a:r>
        </a:p>
      </dgm:t>
    </dgm:pt>
    <dgm:pt modelId="{546C637A-BF4A-1741-A51D-F5887C91D12B}" type="parTrans" cxnId="{C64D3877-776F-6949-B030-A748E172CF51}">
      <dgm:prSet/>
      <dgm:spPr/>
      <dgm:t>
        <a:bodyPr/>
        <a:lstStyle/>
        <a:p>
          <a:endParaRPr lang="en-GB"/>
        </a:p>
      </dgm:t>
    </dgm:pt>
    <dgm:pt modelId="{C718E806-9F52-444B-BF5F-2046C28A0365}" type="sibTrans" cxnId="{C64D3877-776F-6949-B030-A748E172CF51}">
      <dgm:prSet/>
      <dgm:spPr/>
      <dgm:t>
        <a:bodyPr/>
        <a:lstStyle/>
        <a:p>
          <a:endParaRPr lang="en-GB"/>
        </a:p>
      </dgm:t>
    </dgm:pt>
    <dgm:pt modelId="{C13ADBF7-5DCB-B447-9E70-A629AD513617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2026</a:t>
          </a:r>
        </a:p>
      </dgm:t>
    </dgm:pt>
    <dgm:pt modelId="{98F67333-DB92-3042-A9E3-3ACA36377A44}" type="parTrans" cxnId="{5DEE0598-23CD-FE45-9B84-10DB9972F19C}">
      <dgm:prSet/>
      <dgm:spPr/>
      <dgm:t>
        <a:bodyPr/>
        <a:lstStyle/>
        <a:p>
          <a:endParaRPr lang="en-GB"/>
        </a:p>
      </dgm:t>
    </dgm:pt>
    <dgm:pt modelId="{27ABCB6C-F228-DC41-8C72-DE71BE452154}" type="sibTrans" cxnId="{5DEE0598-23CD-FE45-9B84-10DB9972F19C}">
      <dgm:prSet/>
      <dgm:spPr/>
      <dgm:t>
        <a:bodyPr/>
        <a:lstStyle/>
        <a:p>
          <a:endParaRPr lang="en-GB"/>
        </a:p>
      </dgm:t>
    </dgm:pt>
    <dgm:pt modelId="{C82B14A3-6C1E-804B-9FE6-4081E67069B2}" type="pres">
      <dgm:prSet presAssocID="{1FADA761-3378-DC45-9958-B7D3F457D28E}" presName="Name0" presStyleCnt="0">
        <dgm:presLayoutVars>
          <dgm:dir/>
          <dgm:animLvl val="lvl"/>
          <dgm:resizeHandles val="exact"/>
        </dgm:presLayoutVars>
      </dgm:prSet>
      <dgm:spPr/>
    </dgm:pt>
    <dgm:pt modelId="{18B8F47E-74C6-2E46-9822-934109BB78CF}" type="pres">
      <dgm:prSet presAssocID="{1FADA761-3378-DC45-9958-B7D3F457D28E}" presName="dummy" presStyleCnt="0"/>
      <dgm:spPr/>
    </dgm:pt>
    <dgm:pt modelId="{893140B4-3E06-7248-BE8F-0FD72DCCA582}" type="pres">
      <dgm:prSet presAssocID="{1FADA761-3378-DC45-9958-B7D3F457D28E}" presName="linH" presStyleCnt="0"/>
      <dgm:spPr/>
    </dgm:pt>
    <dgm:pt modelId="{9D0DF51D-3752-F24A-9A54-616D67ED3A06}" type="pres">
      <dgm:prSet presAssocID="{1FADA761-3378-DC45-9958-B7D3F457D28E}" presName="padding1" presStyleCnt="0"/>
      <dgm:spPr/>
    </dgm:pt>
    <dgm:pt modelId="{623E689C-3637-7141-A38B-417138A7A7B7}" type="pres">
      <dgm:prSet presAssocID="{8647D0A4-00DC-EF4E-8B28-37E8BC529693}" presName="linV" presStyleCnt="0"/>
      <dgm:spPr/>
    </dgm:pt>
    <dgm:pt modelId="{AFA57C0B-BD87-8745-B6A4-5AC233AA600C}" type="pres">
      <dgm:prSet presAssocID="{8647D0A4-00DC-EF4E-8B28-37E8BC529693}" presName="spVertical1" presStyleCnt="0"/>
      <dgm:spPr/>
    </dgm:pt>
    <dgm:pt modelId="{A916A506-AA9D-6646-80D2-A525553F9D39}" type="pres">
      <dgm:prSet presAssocID="{8647D0A4-00DC-EF4E-8B28-37E8BC529693}" presName="par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43D7854-96C4-9F43-9A86-157A518C805B}" type="pres">
      <dgm:prSet presAssocID="{8647D0A4-00DC-EF4E-8B28-37E8BC529693}" presName="spVertical2" presStyleCnt="0"/>
      <dgm:spPr/>
    </dgm:pt>
    <dgm:pt modelId="{D16E7D85-7389-6641-B5BD-7A28D9DBE87A}" type="pres">
      <dgm:prSet presAssocID="{8647D0A4-00DC-EF4E-8B28-37E8BC529693}" presName="spVertical3" presStyleCnt="0"/>
      <dgm:spPr/>
    </dgm:pt>
    <dgm:pt modelId="{BD859C28-BFDA-8E40-9E43-5761082A9874}" type="pres">
      <dgm:prSet presAssocID="{C718E806-9F52-444B-BF5F-2046C28A0365}" presName="space" presStyleCnt="0"/>
      <dgm:spPr/>
    </dgm:pt>
    <dgm:pt modelId="{97B82862-5CC5-6644-BF9A-06CBD613C312}" type="pres">
      <dgm:prSet presAssocID="{C13ADBF7-5DCB-B447-9E70-A629AD513617}" presName="linV" presStyleCnt="0"/>
      <dgm:spPr/>
    </dgm:pt>
    <dgm:pt modelId="{CCC112BA-EF4A-2E40-9424-8D2F5213E93D}" type="pres">
      <dgm:prSet presAssocID="{C13ADBF7-5DCB-B447-9E70-A629AD513617}" presName="spVertical1" presStyleCnt="0"/>
      <dgm:spPr/>
    </dgm:pt>
    <dgm:pt modelId="{58582314-E73D-1B4A-B904-E3DEF426152A}" type="pres">
      <dgm:prSet presAssocID="{C13ADBF7-5DCB-B447-9E70-A629AD513617}" presName="par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98C34C3-6147-F64F-94DC-D56432BA6F67}" type="pres">
      <dgm:prSet presAssocID="{C13ADBF7-5DCB-B447-9E70-A629AD513617}" presName="spVertical2" presStyleCnt="0"/>
      <dgm:spPr/>
    </dgm:pt>
    <dgm:pt modelId="{F16943C0-F2EF-5946-B6B9-FF3469BBE383}" type="pres">
      <dgm:prSet presAssocID="{C13ADBF7-5DCB-B447-9E70-A629AD513617}" presName="spVertical3" presStyleCnt="0"/>
      <dgm:spPr/>
    </dgm:pt>
    <dgm:pt modelId="{86D64FBB-37C4-6646-872F-B9E2D75951F1}" type="pres">
      <dgm:prSet presAssocID="{1FADA761-3378-DC45-9958-B7D3F457D28E}" presName="padding2" presStyleCnt="0"/>
      <dgm:spPr/>
    </dgm:pt>
    <dgm:pt modelId="{BD128A20-F6A3-A54F-8710-63D086C12359}" type="pres">
      <dgm:prSet presAssocID="{1FADA761-3378-DC45-9958-B7D3F457D28E}" presName="negArrow" presStyleCnt="0"/>
      <dgm:spPr/>
    </dgm:pt>
    <dgm:pt modelId="{79BA55CE-868C-DD4D-9B6C-099142088497}" type="pres">
      <dgm:prSet presAssocID="{1FADA761-3378-DC45-9958-B7D3F457D28E}" presName="backgroundArrow" presStyleLbl="node1" presStyleIdx="0" presStyleCnt="1" custLinFactX="47247" custLinFactNeighborX="100000" custLinFactNeighborY="-52454"/>
      <dgm:spPr/>
    </dgm:pt>
  </dgm:ptLst>
  <dgm:cxnLst>
    <dgm:cxn modelId="{441E4110-67E9-8C4A-A4B3-B2D972C717F7}" type="presOf" srcId="{8647D0A4-00DC-EF4E-8B28-37E8BC529693}" destId="{A916A506-AA9D-6646-80D2-A525553F9D39}" srcOrd="0" destOrd="0" presId="urn:microsoft.com/office/officeart/2005/8/layout/hProcess3"/>
    <dgm:cxn modelId="{C64D3877-776F-6949-B030-A748E172CF51}" srcId="{1FADA761-3378-DC45-9958-B7D3F457D28E}" destId="{8647D0A4-00DC-EF4E-8B28-37E8BC529693}" srcOrd="0" destOrd="0" parTransId="{546C637A-BF4A-1741-A51D-F5887C91D12B}" sibTransId="{C718E806-9F52-444B-BF5F-2046C28A0365}"/>
    <dgm:cxn modelId="{5DEE0598-23CD-FE45-9B84-10DB9972F19C}" srcId="{1FADA761-3378-DC45-9958-B7D3F457D28E}" destId="{C13ADBF7-5DCB-B447-9E70-A629AD513617}" srcOrd="1" destOrd="0" parTransId="{98F67333-DB92-3042-A9E3-3ACA36377A44}" sibTransId="{27ABCB6C-F228-DC41-8C72-DE71BE452154}"/>
    <dgm:cxn modelId="{985606B1-83E7-8641-BBF1-7CFFC433F77D}" type="presOf" srcId="{1FADA761-3378-DC45-9958-B7D3F457D28E}" destId="{C82B14A3-6C1E-804B-9FE6-4081E67069B2}" srcOrd="0" destOrd="0" presId="urn:microsoft.com/office/officeart/2005/8/layout/hProcess3"/>
    <dgm:cxn modelId="{1703D1DB-BF72-FB47-B6C9-8322BEF12B81}" type="presOf" srcId="{C13ADBF7-5DCB-B447-9E70-A629AD513617}" destId="{58582314-E73D-1B4A-B904-E3DEF426152A}" srcOrd="0" destOrd="0" presId="urn:microsoft.com/office/officeart/2005/8/layout/hProcess3"/>
    <dgm:cxn modelId="{70616546-861F-8F4F-A45E-2CB8D691A9E3}" type="presParOf" srcId="{C82B14A3-6C1E-804B-9FE6-4081E67069B2}" destId="{18B8F47E-74C6-2E46-9822-934109BB78CF}" srcOrd="0" destOrd="0" presId="urn:microsoft.com/office/officeart/2005/8/layout/hProcess3"/>
    <dgm:cxn modelId="{00FE72DA-817E-EE40-B239-0EA1ADF2D83D}" type="presParOf" srcId="{C82B14A3-6C1E-804B-9FE6-4081E67069B2}" destId="{893140B4-3E06-7248-BE8F-0FD72DCCA582}" srcOrd="1" destOrd="0" presId="urn:microsoft.com/office/officeart/2005/8/layout/hProcess3"/>
    <dgm:cxn modelId="{626152FE-7346-1B43-AD63-3A55620C3E6F}" type="presParOf" srcId="{893140B4-3E06-7248-BE8F-0FD72DCCA582}" destId="{9D0DF51D-3752-F24A-9A54-616D67ED3A06}" srcOrd="0" destOrd="0" presId="urn:microsoft.com/office/officeart/2005/8/layout/hProcess3"/>
    <dgm:cxn modelId="{5CB8EDB3-BE18-AF48-9E42-B78C5E0E0BD7}" type="presParOf" srcId="{893140B4-3E06-7248-BE8F-0FD72DCCA582}" destId="{623E689C-3637-7141-A38B-417138A7A7B7}" srcOrd="1" destOrd="0" presId="urn:microsoft.com/office/officeart/2005/8/layout/hProcess3"/>
    <dgm:cxn modelId="{92A85E07-9490-5A46-8FBC-081703821553}" type="presParOf" srcId="{623E689C-3637-7141-A38B-417138A7A7B7}" destId="{AFA57C0B-BD87-8745-B6A4-5AC233AA600C}" srcOrd="0" destOrd="0" presId="urn:microsoft.com/office/officeart/2005/8/layout/hProcess3"/>
    <dgm:cxn modelId="{A04E5F57-663D-494F-9645-DBEB55618F85}" type="presParOf" srcId="{623E689C-3637-7141-A38B-417138A7A7B7}" destId="{A916A506-AA9D-6646-80D2-A525553F9D39}" srcOrd="1" destOrd="0" presId="urn:microsoft.com/office/officeart/2005/8/layout/hProcess3"/>
    <dgm:cxn modelId="{E2708DBE-3A15-FF43-8BBA-0C6FC50817EC}" type="presParOf" srcId="{623E689C-3637-7141-A38B-417138A7A7B7}" destId="{C43D7854-96C4-9F43-9A86-157A518C805B}" srcOrd="2" destOrd="0" presId="urn:microsoft.com/office/officeart/2005/8/layout/hProcess3"/>
    <dgm:cxn modelId="{03079D44-34E9-B84F-87B7-E1B80A127D72}" type="presParOf" srcId="{623E689C-3637-7141-A38B-417138A7A7B7}" destId="{D16E7D85-7389-6641-B5BD-7A28D9DBE87A}" srcOrd="3" destOrd="0" presId="urn:microsoft.com/office/officeart/2005/8/layout/hProcess3"/>
    <dgm:cxn modelId="{A20B8F2A-4A45-3142-BA53-A4A9DDE33267}" type="presParOf" srcId="{893140B4-3E06-7248-BE8F-0FD72DCCA582}" destId="{BD859C28-BFDA-8E40-9E43-5761082A9874}" srcOrd="2" destOrd="0" presId="urn:microsoft.com/office/officeart/2005/8/layout/hProcess3"/>
    <dgm:cxn modelId="{D7B4A39E-18E5-104F-888A-186B3BBFEA5F}" type="presParOf" srcId="{893140B4-3E06-7248-BE8F-0FD72DCCA582}" destId="{97B82862-5CC5-6644-BF9A-06CBD613C312}" srcOrd="3" destOrd="0" presId="urn:microsoft.com/office/officeart/2005/8/layout/hProcess3"/>
    <dgm:cxn modelId="{0AD61AB1-861C-AB47-BFC0-E3D46FD4D10D}" type="presParOf" srcId="{97B82862-5CC5-6644-BF9A-06CBD613C312}" destId="{CCC112BA-EF4A-2E40-9424-8D2F5213E93D}" srcOrd="0" destOrd="0" presId="urn:microsoft.com/office/officeart/2005/8/layout/hProcess3"/>
    <dgm:cxn modelId="{287E07CA-4B31-9E49-9541-CB89559B5DA9}" type="presParOf" srcId="{97B82862-5CC5-6644-BF9A-06CBD613C312}" destId="{58582314-E73D-1B4A-B904-E3DEF426152A}" srcOrd="1" destOrd="0" presId="urn:microsoft.com/office/officeart/2005/8/layout/hProcess3"/>
    <dgm:cxn modelId="{BBBB4B4C-97F6-7D47-9EC4-3E10222EB090}" type="presParOf" srcId="{97B82862-5CC5-6644-BF9A-06CBD613C312}" destId="{A98C34C3-6147-F64F-94DC-D56432BA6F67}" srcOrd="2" destOrd="0" presId="urn:microsoft.com/office/officeart/2005/8/layout/hProcess3"/>
    <dgm:cxn modelId="{69C410A8-1DBF-5846-BDC8-D6D1ADC754D6}" type="presParOf" srcId="{97B82862-5CC5-6644-BF9A-06CBD613C312}" destId="{F16943C0-F2EF-5946-B6B9-FF3469BBE383}" srcOrd="3" destOrd="0" presId="urn:microsoft.com/office/officeart/2005/8/layout/hProcess3"/>
    <dgm:cxn modelId="{F9EC9CCB-D0FA-C34A-A50C-252E845E3BA0}" type="presParOf" srcId="{893140B4-3E06-7248-BE8F-0FD72DCCA582}" destId="{86D64FBB-37C4-6646-872F-B9E2D75951F1}" srcOrd="4" destOrd="0" presId="urn:microsoft.com/office/officeart/2005/8/layout/hProcess3"/>
    <dgm:cxn modelId="{CC72AABB-7C0B-9F4F-BF78-C8DFC63535F8}" type="presParOf" srcId="{893140B4-3E06-7248-BE8F-0FD72DCCA582}" destId="{BD128A20-F6A3-A54F-8710-63D086C12359}" srcOrd="5" destOrd="0" presId="urn:microsoft.com/office/officeart/2005/8/layout/hProcess3"/>
    <dgm:cxn modelId="{13D7F7E6-6028-B04C-A054-98395B824642}" type="presParOf" srcId="{893140B4-3E06-7248-BE8F-0FD72DCCA582}" destId="{79BA55CE-868C-DD4D-9B6C-099142088497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A55CE-868C-DD4D-9B6C-099142088497}">
      <dsp:nvSpPr>
        <dsp:cNvPr id="0" name=""/>
        <dsp:cNvSpPr/>
      </dsp:nvSpPr>
      <dsp:spPr>
        <a:xfrm>
          <a:off x="0" y="0"/>
          <a:ext cx="4064000" cy="26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82314-E73D-1B4A-B904-E3DEF426152A}">
      <dsp:nvSpPr>
        <dsp:cNvPr id="0" name=""/>
        <dsp:cNvSpPr/>
      </dsp:nvSpPr>
      <dsp:spPr>
        <a:xfrm>
          <a:off x="2143521" y="688666"/>
          <a:ext cx="1514078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bg1"/>
              </a:solidFill>
            </a:rPr>
            <a:t>2026</a:t>
          </a:r>
        </a:p>
      </dsp:txBody>
      <dsp:txXfrm>
        <a:off x="2143521" y="688666"/>
        <a:ext cx="1514078" cy="1332000"/>
      </dsp:txXfrm>
    </dsp:sp>
    <dsp:sp modelId="{A916A506-AA9D-6646-80D2-A525553F9D39}">
      <dsp:nvSpPr>
        <dsp:cNvPr id="0" name=""/>
        <dsp:cNvSpPr/>
      </dsp:nvSpPr>
      <dsp:spPr>
        <a:xfrm>
          <a:off x="326628" y="688666"/>
          <a:ext cx="1514078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b="1" kern="1200" dirty="0">
              <a:solidFill>
                <a:schemeClr val="bg1"/>
              </a:solidFill>
            </a:rPr>
            <a:t>2025</a:t>
          </a:r>
        </a:p>
      </dsp:txBody>
      <dsp:txXfrm>
        <a:off x="326628" y="688666"/>
        <a:ext cx="1514078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19C4-8E70-874A-8415-FA36B3A6DC6B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1F065-A1F9-B94B-8675-76AFC903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short project, timelines are tight. Projects must provide outputs in a prompt fashion, community responses in a prompt fashion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1F065-A1F9-B94B-8675-76AFC903E9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1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Want to keep Roadmap punchy, and not too long.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1F065-A1F9-B94B-8675-76AFC903E9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1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Boxes address objectives, intended to provide clear and concise input for UKRI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1F065-A1F9-B94B-8675-76AFC903E9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9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53A0-5F0F-B7E1-0CEA-DC8D4D01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4A37D-DA5B-03C9-6D09-C8DCF4F0B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0B28F-036E-4F5F-D984-3DB8071B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EE0F2-8744-3746-CC8F-3CD73480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EF047-4185-9CB7-D0B3-8AA290B1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8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54CC-EF38-E0D4-3A49-500E60E2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2B226-5DE7-D4F1-E1F3-B28923CDD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C4F54-DF66-872F-AC05-C984CDF9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87C7-B127-5ED7-96FD-73682A81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D2080-54C9-92B8-7E02-0113819F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1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D932C8-787A-AC4A-98F5-AEF2C8D7A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274CC-539D-DA3C-EAF7-9AB8D980B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D9352-EF6C-3E21-F5A2-966B26A9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08A3F-6372-990F-B297-8C7064FE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6C27-D09A-F238-C79E-1B51982D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6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79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9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090569" y="1287787"/>
            <a:ext cx="3489711" cy="404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24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7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79">
              <a:spcBef>
                <a:spcPts val="151"/>
              </a:spcBef>
            </a:pPr>
            <a:fld id="{81D60167-4931-47E6-BA6A-407CBD079E47}" type="slidenum">
              <a:rPr lang="en-GB" spc="-24" smtClean="0"/>
              <a:pPr marL="12379">
                <a:spcBef>
                  <a:spcPts val="151"/>
                </a:spcBef>
              </a:pPr>
              <a:t>‹#›</a:t>
            </a:fld>
            <a:endParaRPr lang="en-GB" spc="-24"/>
          </a:p>
        </p:txBody>
      </p:sp>
    </p:spTree>
    <p:extLst>
      <p:ext uri="{BB962C8B-B14F-4D97-AF65-F5344CB8AC3E}">
        <p14:creationId xmlns:p14="http://schemas.microsoft.com/office/powerpoint/2010/main" val="38363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0893-6BE9-0900-B2E5-1B3CC85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2B51-8B31-B368-6B42-E93CB28F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AE74-FA87-E0AA-BAAD-EC9B4A9A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F7B4E-E472-55DE-149B-C31136C5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C8D3-3838-014F-59BD-60F41B59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1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FD0C-5CD3-6681-B14F-E2B29962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8646-579A-189B-B1F0-E37D0E10A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075C-DAAD-2838-2061-580BEDF2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7DD90-76EC-FA0E-869B-2392426C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779C6-F88B-DCEC-62FB-3C35B05C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3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14F8-C5B6-4680-EB74-6012D9F5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7C031-ACA7-A1E9-DD3A-1B10B28E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6B1C2-8F07-2DFD-82BD-B4078CC3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D184D-77F6-DDBF-9EFA-35F32D25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36B80-0511-7EA4-9442-EAE09F33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4960-B935-1E77-BC58-0B9272AD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8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1A64-E715-FFF1-44FC-A5648B0F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A87B-65BE-279C-AE93-803D3EE7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534B0-CF88-E5A9-4428-D102D5974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64B3C-CAAE-FCA9-EEF1-BDAF65426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725A7-2766-AB7D-7F52-C9CCC29A1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F3F24-0736-BB6D-2AE2-3EE87045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067C9-ECD8-2958-3306-89B89A01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B59AA-18CD-F933-B581-0AB46309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75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5C92-964D-E8F2-BB23-92166DB6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22624-B185-4902-BDE4-165D7F36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EABAD-C348-8FA8-997E-CD078F5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4BCED-6F51-5CF2-87B3-8C13A630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E2250-8B7F-9819-7F42-B9462EF1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67C33-A316-F2D4-7DD5-02DD9FDA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4A76E-8012-25B6-E7CC-DACEAA2C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8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0F87-3C53-461B-6044-35429FF1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941F2-201D-0AE6-08DF-A2DBD935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252F6-0878-BBA5-10AA-D82C544BA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A4F7-EB64-E1AE-936E-CA94A5D4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E4C49-0E5C-8760-86D0-4AF56018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1C7B0-E7CD-0FF7-3513-E608608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0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DBE9-3F52-047E-80DF-F65F5100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0FDF6-F63E-E3B7-FEE4-3994A664F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1BE06-B4F7-E337-769B-6BB7A6B73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8D93B-A65E-5368-6456-18C5F391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F101-29CB-FCB4-BACA-C28EB2F3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A16E7-CBC0-BD96-0DE9-B17DAE627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3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02678-75D3-B07B-7E7B-56BFCBB3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579B8-8613-6956-47D8-ED8109258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4116B-3BE4-A050-9E2B-002CF950D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29AD7-8205-BB4D-A58B-BCE93649AC98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6EC9D-3B31-922D-7D9B-E24CB7C41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410F4-78DC-FA2C-AC78-A1D193980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13E36E-9105-9445-9C95-A879C8443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2" y="23445"/>
            <a:ext cx="12180996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0589" y="2500570"/>
            <a:ext cx="6695215" cy="2414828"/>
          </a:xfrm>
          <a:prstGeom prst="rect">
            <a:avLst/>
          </a:prstGeom>
        </p:spPr>
        <p:txBody>
          <a:bodyPr vert="horz" wrap="square" lIns="0" tIns="168974" rIns="0" bIns="0" rtlCol="0" anchor="t">
            <a:spAutoFit/>
          </a:bodyPr>
          <a:lstStyle/>
          <a:p>
            <a:pPr marL="12379" marR="4951">
              <a:lnSpc>
                <a:spcPts val="6511"/>
              </a:lnSpc>
              <a:spcBef>
                <a:spcPts val="1330"/>
              </a:spcBef>
            </a:pPr>
            <a:r>
              <a:rPr lang="en-GB" sz="6000" b="1" dirty="0">
                <a:solidFill>
                  <a:srgbClr val="59AFFF"/>
                </a:solidFill>
                <a:latin typeface="Arial"/>
                <a:cs typeface="Arial"/>
              </a:rPr>
              <a:t>NFCS Roadmap: The Outline</a:t>
            </a:r>
            <a:endParaRPr sz="6000" b="1" dirty="0">
              <a:solidFill>
                <a:srgbClr val="59AFFF"/>
              </a:solidFill>
              <a:latin typeface="Arial"/>
              <a:cs typeface="Arial"/>
            </a:endParaRPr>
          </a:p>
          <a:p>
            <a:pPr marL="68702">
              <a:spcBef>
                <a:spcPts val="916"/>
              </a:spcBef>
            </a:pPr>
            <a:r>
              <a:rPr lang="en-GB" sz="3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Kieran Leach and Jeremy Yates</a:t>
            </a:r>
            <a:endParaRPr sz="3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0908930" y="5704222"/>
            <a:ext cx="733459" cy="727889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54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04412" y="519435"/>
            <a:ext cx="4083982" cy="1052251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635843" y="729707"/>
            <a:ext cx="3001394" cy="689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9129" tIns="44565" rIns="89129" bIns="4456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949" b="1" dirty="0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1949" dirty="0">
              <a:solidFill>
                <a:schemeClr val="bg1"/>
              </a:solidFill>
            </a:endParaRPr>
          </a:p>
          <a:p>
            <a:pPr algn="r"/>
            <a:r>
              <a:rPr lang="en-US" sz="1949" b="1" dirty="0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sz="1754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sz="1754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3B5B-5DED-CA64-2920-CD20A207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B0849CA-125B-4C33-9E20-A5E22B082318}"/>
              </a:ext>
            </a:extLst>
          </p:cNvPr>
          <p:cNvSpPr/>
          <p:nvPr/>
        </p:nvSpPr>
        <p:spPr>
          <a:xfrm>
            <a:off x="5502" y="0"/>
            <a:ext cx="6090498" cy="68580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400" y="0"/>
                </a:moveTo>
                <a:lnTo>
                  <a:pt x="0" y="0"/>
                </a:lnTo>
                <a:lnTo>
                  <a:pt x="0" y="7035800"/>
                </a:lnTo>
                <a:lnTo>
                  <a:pt x="6248400" y="7035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 sz="1754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4AEEC73-9BDE-7682-CDFF-B870693EA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21174" y="580375"/>
            <a:ext cx="10249863" cy="889205"/>
          </a:xfrm>
          <a:prstGeom prst="rect">
            <a:avLst/>
          </a:prstGeom>
        </p:spPr>
        <p:txBody>
          <a:bodyPr vert="horz" wrap="square" lIns="0" tIns="167500" rIns="0" bIns="0" rtlCol="0" anchor="ctr">
            <a:spAutoFit/>
          </a:bodyPr>
          <a:lstStyle/>
          <a:p>
            <a:pPr marL="96554">
              <a:lnSpc>
                <a:spcPct val="100000"/>
              </a:lnSpc>
              <a:spcBef>
                <a:spcPts val="97"/>
              </a:spcBef>
            </a:pPr>
            <a:r>
              <a:rPr lang="en-GB" spc="-10" dirty="0">
                <a:solidFill>
                  <a:srgbClr val="FFFFFF"/>
                </a:solidFill>
              </a:rPr>
              <a:t>The </a:t>
            </a:r>
            <a:r>
              <a:rPr lang="en-GB" spc="-10" dirty="0">
                <a:solidFill>
                  <a:schemeClr val="bg1"/>
                </a:solidFill>
              </a:rPr>
              <a:t>NFCS</a:t>
            </a:r>
            <a:r>
              <a:rPr lang="en-GB" spc="-10" dirty="0">
                <a:solidFill>
                  <a:srgbClr val="FFFFFF"/>
                </a:solidFill>
              </a:rPr>
              <a:t> </a:t>
            </a:r>
            <a:r>
              <a:rPr lang="en-GB" spc="-10" dirty="0">
                <a:solidFill>
                  <a:srgbClr val="112339"/>
                </a:solidFill>
              </a:rPr>
              <a:t>Roadmap</a:t>
            </a:r>
            <a:endParaRPr spc="-10" dirty="0">
              <a:solidFill>
                <a:srgbClr val="112339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7386CB5-2E7F-2FEE-9675-7B975F806FBE}"/>
              </a:ext>
            </a:extLst>
          </p:cNvPr>
          <p:cNvSpPr txBox="1"/>
          <p:nvPr/>
        </p:nvSpPr>
        <p:spPr>
          <a:xfrm>
            <a:off x="365760" y="1784141"/>
            <a:ext cx="5478780" cy="4528288"/>
          </a:xfrm>
          <a:prstGeom prst="rect">
            <a:avLst/>
          </a:prstGeom>
        </p:spPr>
        <p:txBody>
          <a:bodyPr vert="horz" wrap="square" lIns="0" tIns="12379" rIns="0" bIns="0" rtlCol="0">
            <a:spAutoFit/>
          </a:bodyPr>
          <a:lstStyle/>
          <a:p>
            <a:pPr marL="12379" marR="70559">
              <a:lnSpc>
                <a:spcPct val="105000"/>
              </a:lnSpc>
              <a:spcBef>
                <a:spcPts val="97"/>
              </a:spcBef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A primary output of the </a:t>
            </a:r>
            <a:r>
              <a:rPr lang="en-GB" sz="1949" dirty="0" err="1">
                <a:solidFill>
                  <a:schemeClr val="bg1"/>
                </a:solidFill>
                <a:latin typeface="Arial"/>
                <a:cs typeface="Arial"/>
              </a:rPr>
              <a:t>NetworkPlus</a:t>
            </a: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, the Roadmap will provide UKRI with:</a:t>
            </a:r>
          </a:p>
          <a:p>
            <a:pPr marL="355279" marR="70559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endParaRPr lang="en-GB" sz="1949" dirty="0">
              <a:solidFill>
                <a:schemeClr val="bg1"/>
              </a:solidFill>
              <a:latin typeface="Arial"/>
              <a:cs typeface="Arial"/>
            </a:endParaRPr>
          </a:p>
          <a:p>
            <a:pPr marL="469579" marR="70559" indent="-457200">
              <a:lnSpc>
                <a:spcPct val="105000"/>
              </a:lnSpc>
              <a:spcBef>
                <a:spcPts val="97"/>
              </a:spcBef>
              <a:buFont typeface="+mj-lt"/>
              <a:buAutoNum type="arabicPeriod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 Review and assessment of:</a:t>
            </a:r>
          </a:p>
          <a:p>
            <a:pPr marL="812479" marR="70559" lvl="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Achievable levels of federation</a:t>
            </a:r>
          </a:p>
          <a:p>
            <a:pPr marL="812479" marR="70559" lvl="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Available technologies</a:t>
            </a:r>
          </a:p>
          <a:p>
            <a:pPr marL="469579" marR="70559" indent="-457200">
              <a:lnSpc>
                <a:spcPct val="105000"/>
              </a:lnSpc>
              <a:spcBef>
                <a:spcPts val="97"/>
              </a:spcBef>
              <a:buFont typeface="+mj-lt"/>
              <a:buAutoNum type="arabicPeriod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Prioritised details of:</a:t>
            </a:r>
          </a:p>
          <a:p>
            <a:pPr marL="812479" marR="70559" lvl="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Options and scenarios, reflecting user requirements and future budgets</a:t>
            </a:r>
          </a:p>
          <a:p>
            <a:pPr marL="812479" marR="70559" lvl="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Potential activities spanning the full range of DRI investments with respect to federation</a:t>
            </a:r>
          </a:p>
          <a:p>
            <a:pPr marL="469579" marR="70559" indent="-457200">
              <a:lnSpc>
                <a:spcPct val="105000"/>
              </a:lnSpc>
              <a:spcBef>
                <a:spcPts val="97"/>
              </a:spcBef>
              <a:buFont typeface="+mj-lt"/>
              <a:buAutoNum type="arabicPeriod"/>
            </a:pPr>
            <a:r>
              <a:rPr lang="en-GB" sz="1949" dirty="0">
                <a:solidFill>
                  <a:schemeClr val="bg1"/>
                </a:solidFill>
                <a:latin typeface="Arial"/>
                <a:cs typeface="Arial"/>
              </a:rPr>
              <a:t>Justification of the need for investment</a:t>
            </a:r>
          </a:p>
          <a:p>
            <a:pPr marL="812479" marR="70559" lvl="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endParaRPr sz="194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596AB2-FD58-BD6E-DB84-C6EC411AD07C}"/>
              </a:ext>
            </a:extLst>
          </p:cNvPr>
          <p:cNvSpPr txBox="1"/>
          <p:nvPr/>
        </p:nvSpPr>
        <p:spPr>
          <a:xfrm>
            <a:off x="6736218" y="1784140"/>
            <a:ext cx="4823322" cy="2876554"/>
          </a:xfrm>
          <a:prstGeom prst="rect">
            <a:avLst/>
          </a:prstGeom>
        </p:spPr>
        <p:txBody>
          <a:bodyPr vert="horz" wrap="square" lIns="0" tIns="12379" rIns="0" bIns="0" rtlCol="0">
            <a:spAutoFit/>
          </a:bodyPr>
          <a:lstStyle/>
          <a:p>
            <a:pPr marL="12379" marR="4951">
              <a:lnSpc>
                <a:spcPct val="105000"/>
              </a:lnSpc>
              <a:spcBef>
                <a:spcPts val="97"/>
              </a:spcBef>
            </a:pPr>
            <a:r>
              <a:rPr lang="en-GB" sz="1949" dirty="0">
                <a:latin typeface="Arial"/>
                <a:cs typeface="Arial"/>
              </a:rPr>
              <a:t>You can contribute to the Roadmap by:</a:t>
            </a:r>
          </a:p>
          <a:p>
            <a:pPr marL="12379" marR="4951">
              <a:lnSpc>
                <a:spcPct val="105000"/>
              </a:lnSpc>
              <a:spcBef>
                <a:spcPts val="97"/>
              </a:spcBef>
            </a:pPr>
            <a:endParaRPr lang="en-GB" sz="1949" dirty="0">
              <a:latin typeface="Arial"/>
              <a:cs typeface="Arial"/>
            </a:endParaRPr>
          </a:p>
          <a:p>
            <a:pPr marL="355279" marR="495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latin typeface="Arial"/>
                <a:cs typeface="Arial"/>
              </a:rPr>
              <a:t>Providing recommendations and findings in outputs from flexible fund projects</a:t>
            </a:r>
          </a:p>
          <a:p>
            <a:pPr marL="355279" marR="495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latin typeface="Arial"/>
                <a:cs typeface="Arial"/>
              </a:rPr>
              <a:t>Contributing at this and other NFCS Conferences and Workshops</a:t>
            </a:r>
          </a:p>
          <a:p>
            <a:pPr marL="355279" marR="4951" indent="-342900">
              <a:lnSpc>
                <a:spcPct val="105000"/>
              </a:lnSpc>
              <a:spcBef>
                <a:spcPts val="97"/>
              </a:spcBef>
              <a:buFont typeface="Arial" panose="020B0604020202020204" pitchFamily="34" charset="0"/>
              <a:buChar char="•"/>
            </a:pPr>
            <a:r>
              <a:rPr lang="en-GB" sz="1949" dirty="0">
                <a:latin typeface="Arial"/>
                <a:cs typeface="Arial"/>
              </a:rPr>
              <a:t>Reviewing and responding to drafts of the Roadmap</a:t>
            </a:r>
            <a:endParaRPr sz="1949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CAFC080-C18F-CD41-7D66-78CF7093E5E0}"/>
              </a:ext>
            </a:extLst>
          </p:cNvPr>
          <p:cNvSpPr/>
          <p:nvPr/>
        </p:nvSpPr>
        <p:spPr>
          <a:xfrm>
            <a:off x="11654573" y="231881"/>
            <a:ext cx="297097" cy="299573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 sz="1754"/>
          </a:p>
        </p:txBody>
      </p:sp>
    </p:spTree>
    <p:extLst>
      <p:ext uri="{BB962C8B-B14F-4D97-AF65-F5344CB8AC3E}">
        <p14:creationId xmlns:p14="http://schemas.microsoft.com/office/powerpoint/2010/main" val="130022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7427" y="381667"/>
            <a:ext cx="6094727" cy="5809151"/>
          </a:xfrm>
          <a:prstGeom prst="rect">
            <a:avLst/>
          </a:prstGeom>
        </p:spPr>
        <p:txBody>
          <a:bodyPr vert="horz" wrap="square" lIns="0" tIns="12379" rIns="0" bIns="0" rtlCol="0">
            <a:spAutoFit/>
          </a:bodyPr>
          <a:lstStyle/>
          <a:p>
            <a:pPr marL="12379" marR="4951">
              <a:lnSpc>
                <a:spcPts val="3314"/>
              </a:lnSpc>
              <a:spcBef>
                <a:spcPts val="97"/>
              </a:spcBef>
            </a:pPr>
            <a:r>
              <a:rPr lang="en-GB" sz="2924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will contribute</a:t>
            </a:r>
            <a:endParaRPr sz="292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Through:</a:t>
            </a:r>
          </a:p>
          <a:p>
            <a:pPr marL="812478" lvl="1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Input at NFCS Conferences and Workshops</a:t>
            </a:r>
          </a:p>
          <a:p>
            <a:pPr marL="812478" lvl="1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Outputs from projects</a:t>
            </a:r>
          </a:p>
          <a:p>
            <a:pPr marL="812478" lvl="1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Review and response to Roadmap Drafts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We expect that key findings from project outputs will be synthesised and incorporated into the Roadmap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Final project outputs should be published with a DOI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Summaries of project outputs will be included as appendices of the Roadmap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Technical coordinators will discuss with you what is required from project outputs</a:t>
            </a:r>
          </a:p>
          <a:p>
            <a:pPr marL="346603" indent="-334225">
              <a:lnSpc>
                <a:spcPct val="105000"/>
              </a:lnSpc>
              <a:spcBef>
                <a:spcPts val="1360"/>
              </a:spcBef>
              <a:buFont typeface="System Font Regular"/>
              <a:buChar char="–"/>
              <a:tabLst>
                <a:tab pos="383120" algn="l"/>
              </a:tabLst>
            </a:pPr>
            <a:endParaRPr lang="en-GB" sz="1949" dirty="0" err="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54573" y="231881"/>
            <a:ext cx="297097" cy="299573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 sz="1754"/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id="{005B9BBD-5327-49CE-8A75-3C38E9A0E0FB}"/>
              </a:ext>
            </a:extLst>
          </p:cNvPr>
          <p:cNvGrpSpPr/>
          <p:nvPr/>
        </p:nvGrpSpPr>
        <p:grpSpPr>
          <a:xfrm>
            <a:off x="6784040" y="806476"/>
            <a:ext cx="5167630" cy="5203190"/>
            <a:chOff x="6422688" y="1187305"/>
            <a:chExt cx="5167630" cy="520319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B63EB9C6-0BD3-10FB-9012-0F58B5999DB3}"/>
                </a:ext>
              </a:extLst>
            </p:cNvPr>
            <p:cNvSpPr/>
            <p:nvPr/>
          </p:nvSpPr>
          <p:spPr>
            <a:xfrm>
              <a:off x="6422688" y="1187305"/>
              <a:ext cx="5167630" cy="5203190"/>
            </a:xfrm>
            <a:custGeom>
              <a:avLst/>
              <a:gdLst/>
              <a:ahLst/>
              <a:cxnLst/>
              <a:rect l="l" t="t" r="r" b="b"/>
              <a:pathLst>
                <a:path w="5167630" h="5203190">
                  <a:moveTo>
                    <a:pt x="2316467" y="0"/>
                  </a:moveTo>
                  <a:lnTo>
                    <a:pt x="1749031" y="328917"/>
                  </a:lnTo>
                  <a:lnTo>
                    <a:pt x="1743430" y="329133"/>
                  </a:lnTo>
                  <a:lnTo>
                    <a:pt x="1730730" y="339686"/>
                  </a:lnTo>
                  <a:lnTo>
                    <a:pt x="1650010" y="379146"/>
                  </a:lnTo>
                  <a:lnTo>
                    <a:pt x="1590895" y="399092"/>
                  </a:lnTo>
                  <a:lnTo>
                    <a:pt x="1530708" y="417342"/>
                  </a:lnTo>
                  <a:lnTo>
                    <a:pt x="1441627" y="443229"/>
                  </a:lnTo>
                  <a:lnTo>
                    <a:pt x="1369301" y="519429"/>
                  </a:lnTo>
                  <a:lnTo>
                    <a:pt x="774090" y="553008"/>
                  </a:lnTo>
                  <a:lnTo>
                    <a:pt x="500926" y="1581340"/>
                  </a:lnTo>
                  <a:lnTo>
                    <a:pt x="449262" y="1640966"/>
                  </a:lnTo>
                  <a:lnTo>
                    <a:pt x="444014" y="1677227"/>
                  </a:lnTo>
                  <a:lnTo>
                    <a:pt x="427625" y="1794428"/>
                  </a:lnTo>
                  <a:lnTo>
                    <a:pt x="417611" y="1861222"/>
                  </a:lnTo>
                  <a:lnTo>
                    <a:pt x="407134" y="1924047"/>
                  </a:lnTo>
                  <a:lnTo>
                    <a:pt x="396757" y="1975829"/>
                  </a:lnTo>
                  <a:lnTo>
                    <a:pt x="387045" y="2009495"/>
                  </a:lnTo>
                  <a:lnTo>
                    <a:pt x="0" y="3465766"/>
                  </a:lnTo>
                  <a:lnTo>
                    <a:pt x="499846" y="3790594"/>
                  </a:lnTo>
                  <a:lnTo>
                    <a:pt x="524814" y="3892842"/>
                  </a:lnTo>
                  <a:lnTo>
                    <a:pt x="548824" y="3918187"/>
                  </a:lnTo>
                  <a:lnTo>
                    <a:pt x="581638" y="3951752"/>
                  </a:lnTo>
                  <a:lnTo>
                    <a:pt x="619039" y="3990652"/>
                  </a:lnTo>
                  <a:lnTo>
                    <a:pt x="656811" y="4032002"/>
                  </a:lnTo>
                  <a:lnTo>
                    <a:pt x="690736" y="4072919"/>
                  </a:lnTo>
                  <a:lnTo>
                    <a:pt x="716596" y="4110517"/>
                  </a:lnTo>
                  <a:lnTo>
                    <a:pt x="730173" y="4141914"/>
                  </a:lnTo>
                  <a:lnTo>
                    <a:pt x="737318" y="4151310"/>
                  </a:lnTo>
                  <a:lnTo>
                    <a:pt x="778063" y="4218341"/>
                  </a:lnTo>
                  <a:lnTo>
                    <a:pt x="808226" y="4269778"/>
                  </a:lnTo>
                  <a:lnTo>
                    <a:pt x="842625" y="4329031"/>
                  </a:lnTo>
                  <a:lnTo>
                    <a:pt x="1018000" y="4634080"/>
                  </a:lnTo>
                  <a:lnTo>
                    <a:pt x="1057645" y="4702352"/>
                  </a:lnTo>
                  <a:lnTo>
                    <a:pt x="1064056" y="4712576"/>
                  </a:lnTo>
                  <a:lnTo>
                    <a:pt x="2906941" y="5202948"/>
                  </a:lnTo>
                  <a:lnTo>
                    <a:pt x="3474377" y="4873815"/>
                  </a:lnTo>
                  <a:lnTo>
                    <a:pt x="3479977" y="4873599"/>
                  </a:lnTo>
                  <a:lnTo>
                    <a:pt x="3523327" y="4844416"/>
                  </a:lnTo>
                  <a:lnTo>
                    <a:pt x="3572909" y="4824028"/>
                  </a:lnTo>
                  <a:lnTo>
                    <a:pt x="3632269" y="4803948"/>
                  </a:lnTo>
                  <a:lnTo>
                    <a:pt x="3692683" y="4785591"/>
                  </a:lnTo>
                  <a:lnTo>
                    <a:pt x="3781780" y="4759718"/>
                  </a:lnTo>
                  <a:lnTo>
                    <a:pt x="3916743" y="4617427"/>
                  </a:lnTo>
                  <a:lnTo>
                    <a:pt x="4073245" y="4526800"/>
                  </a:lnTo>
                  <a:lnTo>
                    <a:pt x="4505706" y="4437468"/>
                  </a:lnTo>
                  <a:lnTo>
                    <a:pt x="5167007" y="1949653"/>
                  </a:lnTo>
                  <a:lnTo>
                    <a:pt x="4835931" y="1657108"/>
                  </a:lnTo>
                  <a:lnTo>
                    <a:pt x="4745088" y="1500390"/>
                  </a:lnTo>
                  <a:lnTo>
                    <a:pt x="4698593" y="1309890"/>
                  </a:lnTo>
                  <a:lnTo>
                    <a:pt x="4674590" y="1284653"/>
                  </a:lnTo>
                  <a:lnTo>
                    <a:pt x="4641774" y="1251111"/>
                  </a:lnTo>
                  <a:lnTo>
                    <a:pt x="4604366" y="1212185"/>
                  </a:lnTo>
                  <a:lnTo>
                    <a:pt x="4566586" y="1170794"/>
                  </a:lnTo>
                  <a:lnTo>
                    <a:pt x="4532655" y="1129858"/>
                  </a:lnTo>
                  <a:lnTo>
                    <a:pt x="4506793" y="1092298"/>
                  </a:lnTo>
                  <a:lnTo>
                    <a:pt x="4493221" y="1061034"/>
                  </a:lnTo>
                  <a:lnTo>
                    <a:pt x="4488713" y="1058240"/>
                  </a:lnTo>
                  <a:lnTo>
                    <a:pt x="4159567" y="490372"/>
                  </a:lnTo>
                  <a:lnTo>
                    <a:pt x="2316467" y="0"/>
                  </a:lnTo>
                  <a:close/>
                </a:path>
              </a:pathLst>
            </a:custGeom>
            <a:solidFill>
              <a:srgbClr val="E3DB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61D07E1C-030D-2E6E-514B-B3C2FC144CD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2195" y="1968922"/>
              <a:ext cx="3509733" cy="3662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3C86F-7B8C-EBB2-2ECD-8B51FF73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6BADAF6-EEDE-ACE3-AA19-8537F13959E5}"/>
              </a:ext>
            </a:extLst>
          </p:cNvPr>
          <p:cNvSpPr txBox="1"/>
          <p:nvPr/>
        </p:nvSpPr>
        <p:spPr>
          <a:xfrm>
            <a:off x="537426" y="381667"/>
            <a:ext cx="5790803" cy="4776048"/>
          </a:xfrm>
          <a:prstGeom prst="rect">
            <a:avLst/>
          </a:prstGeom>
        </p:spPr>
        <p:txBody>
          <a:bodyPr vert="horz" wrap="square" lIns="0" tIns="12379" rIns="0" bIns="0" rtlCol="0">
            <a:spAutoFit/>
          </a:bodyPr>
          <a:lstStyle/>
          <a:p>
            <a:pPr marL="12379" marR="4951">
              <a:lnSpc>
                <a:spcPts val="3314"/>
              </a:lnSpc>
              <a:spcBef>
                <a:spcPts val="97"/>
              </a:spcBef>
            </a:pPr>
            <a:r>
              <a:rPr lang="en-GB" sz="2924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 Timeline</a:t>
            </a:r>
            <a:endParaRPr sz="292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Drafting of the Roadmap ongoing and will evolve over time as we collect outputs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Finalised design and structure by January, accompanied by an overall vision for consultation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An early draft available for community review in July of 2026, incorporating early findings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The final outputs from projects and workshops will be worked into the Roadmap over the summer alongside community consultation</a:t>
            </a:r>
          </a:p>
          <a:p>
            <a:pPr marL="355278" indent="-342900">
              <a:lnSpc>
                <a:spcPct val="105000"/>
              </a:lnSpc>
              <a:spcBef>
                <a:spcPts val="1360"/>
              </a:spcBef>
              <a:buFont typeface="Arial" panose="020B0604020202020204" pitchFamily="34" charset="0"/>
              <a:buChar char="•"/>
              <a:tabLst>
                <a:tab pos="383120" algn="l"/>
              </a:tabLst>
            </a:pPr>
            <a:r>
              <a:rPr lang="en-GB" sz="1949" dirty="0">
                <a:latin typeface="Arial"/>
                <a:cs typeface="Arial"/>
              </a:rPr>
              <a:t>The final Roadmap submitted to UKRI in September of 2026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6309445-0DCB-45DD-CED4-A010074CAD0C}"/>
              </a:ext>
            </a:extLst>
          </p:cNvPr>
          <p:cNvSpPr/>
          <p:nvPr/>
        </p:nvSpPr>
        <p:spPr>
          <a:xfrm>
            <a:off x="11654573" y="231881"/>
            <a:ext cx="297097" cy="299573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 sz="1754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105FD1A-EF8C-F950-D36F-11D48544D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308294"/>
              </p:ext>
            </p:extLst>
          </p:nvPr>
        </p:nvGraphicFramePr>
        <p:xfrm>
          <a:off x="7187917" y="2074333"/>
          <a:ext cx="406400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949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789510-3CAD-1989-1691-69BEAD316DCA}"/>
              </a:ext>
            </a:extLst>
          </p:cNvPr>
          <p:cNvSpPr/>
          <p:nvPr/>
        </p:nvSpPr>
        <p:spPr>
          <a:xfrm>
            <a:off x="2190795" y="390728"/>
            <a:ext cx="2603747" cy="4406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EED7B-60A5-7BA3-56BC-0C51E3674B50}"/>
              </a:ext>
            </a:extLst>
          </p:cNvPr>
          <p:cNvSpPr txBox="1"/>
          <p:nvPr/>
        </p:nvSpPr>
        <p:spPr>
          <a:xfrm>
            <a:off x="5488605" y="323068"/>
            <a:ext cx="50387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Recommendations at govt/strategic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Vision of federation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E228E-7583-4C24-17BD-A30B8005FFEB}"/>
              </a:ext>
            </a:extLst>
          </p:cNvPr>
          <p:cNvSpPr/>
          <p:nvPr/>
        </p:nvSpPr>
        <p:spPr>
          <a:xfrm>
            <a:off x="2190795" y="1334880"/>
            <a:ext cx="2603747" cy="3272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965FA1-B40F-15F4-AAD4-F0D1E43C5C63}"/>
              </a:ext>
            </a:extLst>
          </p:cNvPr>
          <p:cNvSpPr txBox="1"/>
          <p:nvPr/>
        </p:nvSpPr>
        <p:spPr>
          <a:xfrm>
            <a:off x="5439030" y="2095559"/>
            <a:ext cx="419742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Vision and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Landscape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Challenges, Gaps and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Activities to progress NFCS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Timeline for NFCS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A5FF64-FFEB-CA29-09CB-D264F8799D9C}"/>
              </a:ext>
            </a:extLst>
          </p:cNvPr>
          <p:cNvSpPr/>
          <p:nvPr/>
        </p:nvSpPr>
        <p:spPr>
          <a:xfrm>
            <a:off x="3760698" y="5021040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59733-E104-FCAD-267C-CA5A950821E4}"/>
              </a:ext>
            </a:extLst>
          </p:cNvPr>
          <p:cNvSpPr/>
          <p:nvPr/>
        </p:nvSpPr>
        <p:spPr>
          <a:xfrm>
            <a:off x="3551377" y="5021039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9DDCC-4CD8-037D-620E-DC6E19094AC0}"/>
              </a:ext>
            </a:extLst>
          </p:cNvPr>
          <p:cNvSpPr/>
          <p:nvPr/>
        </p:nvSpPr>
        <p:spPr>
          <a:xfrm>
            <a:off x="3342056" y="5021038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89A276-9312-72FB-9CD1-0D4DCBB16D9E}"/>
              </a:ext>
            </a:extLst>
          </p:cNvPr>
          <p:cNvSpPr/>
          <p:nvPr/>
        </p:nvSpPr>
        <p:spPr>
          <a:xfrm>
            <a:off x="3149262" y="5021040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C63C7A-0EFF-8F64-5335-68DF0D648BAC}"/>
              </a:ext>
            </a:extLst>
          </p:cNvPr>
          <p:cNvSpPr/>
          <p:nvPr/>
        </p:nvSpPr>
        <p:spPr>
          <a:xfrm>
            <a:off x="2939941" y="5021039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0FC918-A43C-17D1-C23A-73EED750CD51}"/>
              </a:ext>
            </a:extLst>
          </p:cNvPr>
          <p:cNvSpPr/>
          <p:nvPr/>
        </p:nvSpPr>
        <p:spPr>
          <a:xfrm>
            <a:off x="2730620" y="5021038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532CB1-2EED-9FE8-7B5A-D7584868C45D}"/>
              </a:ext>
            </a:extLst>
          </p:cNvPr>
          <p:cNvSpPr/>
          <p:nvPr/>
        </p:nvSpPr>
        <p:spPr>
          <a:xfrm>
            <a:off x="2554353" y="5021038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F761F7-FA5B-55DB-78EC-2B03C1796ACD}"/>
              </a:ext>
            </a:extLst>
          </p:cNvPr>
          <p:cNvSpPr/>
          <p:nvPr/>
        </p:nvSpPr>
        <p:spPr>
          <a:xfrm>
            <a:off x="2295458" y="5021038"/>
            <a:ext cx="1013551" cy="760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Appendix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FDDC93-8863-C108-5E41-9F7092E74C28}"/>
              </a:ext>
            </a:extLst>
          </p:cNvPr>
          <p:cNvSpPr txBox="1"/>
          <p:nvPr/>
        </p:nvSpPr>
        <p:spPr>
          <a:xfrm>
            <a:off x="5439030" y="5401119"/>
            <a:ext cx="46711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Summaries of project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Other relevant references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35FBD6-209E-4CB6-3B0B-00762DC8B798}"/>
              </a:ext>
            </a:extLst>
          </p:cNvPr>
          <p:cNvSpPr/>
          <p:nvPr/>
        </p:nvSpPr>
        <p:spPr>
          <a:xfrm>
            <a:off x="2190795" y="5010021"/>
            <a:ext cx="2754217" cy="16488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591B00-EC2C-8034-0363-412A72EA85FC}"/>
              </a:ext>
            </a:extLst>
          </p:cNvPr>
          <p:cNvSpPr txBox="1"/>
          <p:nvPr/>
        </p:nvSpPr>
        <p:spPr>
          <a:xfrm>
            <a:off x="2730620" y="5918913"/>
            <a:ext cx="16249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0" b="1" dirty="0"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348881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937D6-B10F-EEE5-97FC-9253E75DC813}"/>
              </a:ext>
            </a:extLst>
          </p:cNvPr>
          <p:cNvSpPr txBox="1"/>
          <p:nvPr/>
        </p:nvSpPr>
        <p:spPr>
          <a:xfrm>
            <a:off x="4737487" y="165477"/>
            <a:ext cx="1897418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24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93A57-BBB8-F087-C4C8-43A4C5424846}"/>
              </a:ext>
            </a:extLst>
          </p:cNvPr>
          <p:cNvCxnSpPr/>
          <p:nvPr/>
        </p:nvCxnSpPr>
        <p:spPr>
          <a:xfrm>
            <a:off x="5673687" y="782198"/>
            <a:ext cx="0" cy="5949108"/>
          </a:xfrm>
          <a:prstGeom prst="line">
            <a:avLst/>
          </a:prstGeom>
          <a:ln>
            <a:solidFill>
              <a:srgbClr val="59A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D346FA5-CDE8-E38F-C70E-6A085F38F289}"/>
              </a:ext>
            </a:extLst>
          </p:cNvPr>
          <p:cNvSpPr/>
          <p:nvPr/>
        </p:nvSpPr>
        <p:spPr>
          <a:xfrm>
            <a:off x="1410159" y="139973"/>
            <a:ext cx="2203374" cy="3346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Exec summary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1F9623-ADE3-8027-3280-A8EDCA487849}"/>
              </a:ext>
            </a:extLst>
          </p:cNvPr>
          <p:cNvCxnSpPr>
            <a:cxnSpLocks/>
          </p:cNvCxnSpPr>
          <p:nvPr/>
        </p:nvCxnSpPr>
        <p:spPr>
          <a:xfrm flipV="1">
            <a:off x="2511846" y="504533"/>
            <a:ext cx="0" cy="460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CB179-A531-0B2E-DAC0-86CD9420617B}"/>
              </a:ext>
            </a:extLst>
          </p:cNvPr>
          <p:cNvSpPr/>
          <p:nvPr/>
        </p:nvSpPr>
        <p:spPr>
          <a:xfrm>
            <a:off x="7776072" y="6139237"/>
            <a:ext cx="2203374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Appendices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FC911D-2518-3E4D-33DF-5F98D31A5F1A}"/>
              </a:ext>
            </a:extLst>
          </p:cNvPr>
          <p:cNvCxnSpPr>
            <a:cxnSpLocks/>
          </p:cNvCxnSpPr>
          <p:nvPr/>
        </p:nvCxnSpPr>
        <p:spPr>
          <a:xfrm>
            <a:off x="8877759" y="5400103"/>
            <a:ext cx="0" cy="618698"/>
          </a:xfrm>
          <a:prstGeom prst="straightConnector1">
            <a:avLst/>
          </a:prstGeom>
          <a:ln>
            <a:solidFill>
              <a:srgbClr val="11233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6F68EC0-095C-EFD4-D3AD-8927BC6E66C5}"/>
              </a:ext>
            </a:extLst>
          </p:cNvPr>
          <p:cNvSpPr/>
          <p:nvPr/>
        </p:nvSpPr>
        <p:spPr>
          <a:xfrm>
            <a:off x="284360" y="1371602"/>
            <a:ext cx="1353235" cy="6148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Vision</a:t>
            </a:r>
            <a:br>
              <a:rPr lang="en-GB" b="1" dirty="0"/>
            </a:br>
            <a:r>
              <a:rPr lang="en-GB" b="1" dirty="0"/>
              <a:t>&amp; Context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4906C6-3CC1-B1F2-0129-057047DFD485}"/>
              </a:ext>
            </a:extLst>
          </p:cNvPr>
          <p:cNvSpPr/>
          <p:nvPr/>
        </p:nvSpPr>
        <p:spPr>
          <a:xfrm>
            <a:off x="284360" y="3118417"/>
            <a:ext cx="1353235" cy="6487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Landscape</a:t>
            </a:r>
            <a:br>
              <a:rPr lang="en-GB" b="1" dirty="0"/>
            </a:br>
            <a:r>
              <a:rPr lang="en-GB" b="1" dirty="0"/>
              <a:t>Survey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7439C-B5B7-1B6F-D50A-8DEDE057ED59}"/>
              </a:ext>
            </a:extLst>
          </p:cNvPr>
          <p:cNvSpPr txBox="1"/>
          <p:nvPr/>
        </p:nvSpPr>
        <p:spPr>
          <a:xfrm>
            <a:off x="2119835" y="962410"/>
            <a:ext cx="3437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vision of 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Scoping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Levels of 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would NFCS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would NFCS evolve?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A7244A-A9D6-B350-C5C8-387439A96093}"/>
              </a:ext>
            </a:extLst>
          </p:cNvPr>
          <p:cNvCxnSpPr/>
          <p:nvPr/>
        </p:nvCxnSpPr>
        <p:spPr>
          <a:xfrm>
            <a:off x="205408" y="2488520"/>
            <a:ext cx="5369807" cy="0"/>
          </a:xfrm>
          <a:prstGeom prst="line">
            <a:avLst/>
          </a:prstGeom>
          <a:ln>
            <a:solidFill>
              <a:srgbClr val="59A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DD0259-BC34-BA80-20FB-61B11FC2875D}"/>
              </a:ext>
            </a:extLst>
          </p:cNvPr>
          <p:cNvSpPr txBox="1"/>
          <p:nvPr/>
        </p:nvSpPr>
        <p:spPr>
          <a:xfrm>
            <a:off x="2108675" y="2746674"/>
            <a:ext cx="343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level view of existing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Technologies, communities &amp; policies which may be elements of NFCS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A6B662-6E87-FD08-EAE2-4132626C9E98}"/>
              </a:ext>
            </a:extLst>
          </p:cNvPr>
          <p:cNvSpPr/>
          <p:nvPr/>
        </p:nvSpPr>
        <p:spPr>
          <a:xfrm>
            <a:off x="6223107" y="4771200"/>
            <a:ext cx="1353235" cy="6289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NFCS</a:t>
            </a:r>
            <a:br>
              <a:rPr lang="en-GB" b="1" dirty="0"/>
            </a:br>
            <a:r>
              <a:rPr lang="en-GB" b="1" dirty="0"/>
              <a:t>Timeline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AB34C7-9CF7-4633-E0D5-4A217963E6DB}"/>
              </a:ext>
            </a:extLst>
          </p:cNvPr>
          <p:cNvCxnSpPr>
            <a:cxnSpLocks/>
          </p:cNvCxnSpPr>
          <p:nvPr/>
        </p:nvCxnSpPr>
        <p:spPr>
          <a:xfrm>
            <a:off x="5836920" y="4422307"/>
            <a:ext cx="5844540" cy="0"/>
          </a:xfrm>
          <a:prstGeom prst="line">
            <a:avLst/>
          </a:prstGeom>
          <a:ln>
            <a:solidFill>
              <a:srgbClr val="59A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2213A02-96DE-B787-1499-42DF7E29FC3D}"/>
              </a:ext>
            </a:extLst>
          </p:cNvPr>
          <p:cNvSpPr txBox="1"/>
          <p:nvPr/>
        </p:nvSpPr>
        <p:spPr>
          <a:xfrm>
            <a:off x="7990003" y="4866232"/>
            <a:ext cx="357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5-year timeline for NFCS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520E5F-5542-BCD9-26EC-BCDD500DD3FE}"/>
              </a:ext>
            </a:extLst>
          </p:cNvPr>
          <p:cNvSpPr/>
          <p:nvPr/>
        </p:nvSpPr>
        <p:spPr>
          <a:xfrm>
            <a:off x="6223107" y="1117166"/>
            <a:ext cx="1353235" cy="5702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Activities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D1ABDD-093A-28FB-5E99-18EE92BF2424}"/>
              </a:ext>
            </a:extLst>
          </p:cNvPr>
          <p:cNvCxnSpPr/>
          <p:nvPr/>
        </p:nvCxnSpPr>
        <p:spPr>
          <a:xfrm>
            <a:off x="176127" y="4418953"/>
            <a:ext cx="5369807" cy="0"/>
          </a:xfrm>
          <a:prstGeom prst="line">
            <a:avLst/>
          </a:prstGeom>
          <a:ln>
            <a:solidFill>
              <a:srgbClr val="59A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D6FEC8-4F76-0023-8EC0-710F26E656CA}"/>
              </a:ext>
            </a:extLst>
          </p:cNvPr>
          <p:cNvSpPr txBox="1"/>
          <p:nvPr/>
        </p:nvSpPr>
        <p:spPr>
          <a:xfrm>
            <a:off x="7990003" y="1079134"/>
            <a:ext cx="343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Prioritised list of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Timelines where possible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BB20E-EB9E-F894-F2D9-33C726E0828B}"/>
              </a:ext>
            </a:extLst>
          </p:cNvPr>
          <p:cNvSpPr txBox="1"/>
          <p:nvPr/>
        </p:nvSpPr>
        <p:spPr>
          <a:xfrm>
            <a:off x="6223107" y="1930744"/>
            <a:ext cx="5539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that these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Present options where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scenarios for varied funding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justifications and arguments in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Prioritise recommendations for activity which may be assigned elsewhere in UK compute landscape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D66F66-4A75-0ADA-7EED-BD1293D47E28}"/>
              </a:ext>
            </a:extLst>
          </p:cNvPr>
          <p:cNvSpPr/>
          <p:nvPr/>
        </p:nvSpPr>
        <p:spPr>
          <a:xfrm>
            <a:off x="284360" y="4866232"/>
            <a:ext cx="1353235" cy="94840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Challenge,</a:t>
            </a:r>
            <a:br>
              <a:rPr lang="en-GB" b="1" dirty="0"/>
            </a:br>
            <a:r>
              <a:rPr lang="en-GB" b="1" dirty="0"/>
              <a:t>Gaps &amp; Risks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717B6F-FCC3-FF48-42F3-B32B75F253AF}"/>
              </a:ext>
            </a:extLst>
          </p:cNvPr>
          <p:cNvSpPr txBox="1"/>
          <p:nvPr/>
        </p:nvSpPr>
        <p:spPr>
          <a:xfrm>
            <a:off x="2119835" y="4834190"/>
            <a:ext cx="343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Description, for NFCS,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Knowledge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391195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2" y="0"/>
            <a:ext cx="12180996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522" y="2885895"/>
            <a:ext cx="8974819" cy="663092"/>
          </a:xfrm>
          <a:prstGeom prst="rect">
            <a:avLst/>
          </a:prstGeom>
        </p:spPr>
        <p:txBody>
          <a:bodyPr vert="horz" wrap="square" lIns="0" tIns="82321" rIns="0" bIns="0" rtlCol="0" anchor="ctr">
            <a:spAutoFit/>
          </a:bodyPr>
          <a:lstStyle/>
          <a:p>
            <a:pPr marL="12379" marR="4951" algn="ctr">
              <a:lnSpc>
                <a:spcPts val="4513"/>
              </a:lnSpc>
              <a:spcBef>
                <a:spcPts val="648"/>
              </a:spcBef>
            </a:pPr>
            <a:r>
              <a:rPr lang="en-GB" sz="4142" b="1" dirty="0">
                <a:solidFill>
                  <a:srgbClr val="FFFFFF"/>
                </a:solidFill>
              </a:rPr>
              <a:t>Questions or comments please?</a:t>
            </a:r>
            <a:endParaRPr sz="4142" b="1" dirty="0"/>
          </a:p>
        </p:txBody>
      </p:sp>
      <p:sp>
        <p:nvSpPr>
          <p:cNvPr id="4" name="object 4"/>
          <p:cNvSpPr/>
          <p:nvPr/>
        </p:nvSpPr>
        <p:spPr>
          <a:xfrm>
            <a:off x="10541409" y="5124933"/>
            <a:ext cx="1043555" cy="1050982"/>
          </a:xfrm>
          <a:custGeom>
            <a:avLst/>
            <a:gdLst/>
            <a:ahLst/>
            <a:cxnLst/>
            <a:rect l="l" t="t" r="r" b="b"/>
            <a:pathLst>
              <a:path w="1070609" h="1078229">
                <a:moveTo>
                  <a:pt x="479882" y="0"/>
                </a:moveTo>
                <a:lnTo>
                  <a:pt x="362266" y="68186"/>
                </a:lnTo>
                <a:lnTo>
                  <a:pt x="361162" y="68186"/>
                </a:lnTo>
                <a:lnTo>
                  <a:pt x="358533" y="70370"/>
                </a:lnTo>
                <a:lnTo>
                  <a:pt x="345554" y="77863"/>
                </a:lnTo>
                <a:lnTo>
                  <a:pt x="298653" y="91821"/>
                </a:lnTo>
                <a:lnTo>
                  <a:pt x="283667" y="107607"/>
                </a:lnTo>
                <a:lnTo>
                  <a:pt x="160362" y="114554"/>
                </a:lnTo>
                <a:lnTo>
                  <a:pt x="138150" y="198132"/>
                </a:lnTo>
                <a:lnTo>
                  <a:pt x="137934" y="199021"/>
                </a:lnTo>
                <a:lnTo>
                  <a:pt x="122891" y="255562"/>
                </a:lnTo>
                <a:lnTo>
                  <a:pt x="103771" y="327583"/>
                </a:lnTo>
                <a:lnTo>
                  <a:pt x="93065" y="339940"/>
                </a:lnTo>
                <a:lnTo>
                  <a:pt x="84378" y="400545"/>
                </a:lnTo>
                <a:lnTo>
                  <a:pt x="22428" y="633501"/>
                </a:lnTo>
                <a:lnTo>
                  <a:pt x="22212" y="634390"/>
                </a:lnTo>
                <a:lnTo>
                  <a:pt x="11684" y="673938"/>
                </a:lnTo>
                <a:lnTo>
                  <a:pt x="0" y="717956"/>
                </a:lnTo>
                <a:lnTo>
                  <a:pt x="103555" y="785253"/>
                </a:lnTo>
                <a:lnTo>
                  <a:pt x="108724" y="806437"/>
                </a:lnTo>
                <a:lnTo>
                  <a:pt x="142481" y="841844"/>
                </a:lnTo>
                <a:lnTo>
                  <a:pt x="150063" y="854900"/>
                </a:lnTo>
                <a:lnTo>
                  <a:pt x="151269" y="858024"/>
                </a:lnTo>
                <a:lnTo>
                  <a:pt x="152247" y="858647"/>
                </a:lnTo>
                <a:lnTo>
                  <a:pt x="220433" y="976249"/>
                </a:lnTo>
                <a:lnTo>
                  <a:pt x="602195" y="1077823"/>
                </a:lnTo>
                <a:lnTo>
                  <a:pt x="719696" y="1009688"/>
                </a:lnTo>
                <a:lnTo>
                  <a:pt x="720794" y="1009688"/>
                </a:lnTo>
                <a:lnTo>
                  <a:pt x="723404" y="1007554"/>
                </a:lnTo>
                <a:lnTo>
                  <a:pt x="736511" y="999972"/>
                </a:lnTo>
                <a:lnTo>
                  <a:pt x="783424" y="986015"/>
                </a:lnTo>
                <a:lnTo>
                  <a:pt x="811390" y="956538"/>
                </a:lnTo>
                <a:lnTo>
                  <a:pt x="843800" y="937755"/>
                </a:lnTo>
                <a:lnTo>
                  <a:pt x="933399" y="919251"/>
                </a:lnTo>
                <a:lnTo>
                  <a:pt x="945779" y="872655"/>
                </a:lnTo>
                <a:lnTo>
                  <a:pt x="535800" y="872655"/>
                </a:lnTo>
                <a:lnTo>
                  <a:pt x="532976" y="870331"/>
                </a:lnTo>
                <a:lnTo>
                  <a:pt x="532358" y="870331"/>
                </a:lnTo>
                <a:lnTo>
                  <a:pt x="472427" y="821283"/>
                </a:lnTo>
                <a:lnTo>
                  <a:pt x="431977" y="812317"/>
                </a:lnTo>
                <a:lnTo>
                  <a:pt x="429221" y="812139"/>
                </a:lnTo>
                <a:lnTo>
                  <a:pt x="428459" y="811517"/>
                </a:lnTo>
                <a:lnTo>
                  <a:pt x="349885" y="794118"/>
                </a:lnTo>
                <a:lnTo>
                  <a:pt x="348762" y="792391"/>
                </a:lnTo>
                <a:lnTo>
                  <a:pt x="348950" y="792391"/>
                </a:lnTo>
                <a:lnTo>
                  <a:pt x="346405" y="791806"/>
                </a:lnTo>
                <a:lnTo>
                  <a:pt x="219900" y="594207"/>
                </a:lnTo>
                <a:lnTo>
                  <a:pt x="237236" y="515950"/>
                </a:lnTo>
                <a:lnTo>
                  <a:pt x="236969" y="514972"/>
                </a:lnTo>
                <a:lnTo>
                  <a:pt x="237998" y="512330"/>
                </a:lnTo>
                <a:lnTo>
                  <a:pt x="255701" y="432511"/>
                </a:lnTo>
                <a:lnTo>
                  <a:pt x="249999" y="378599"/>
                </a:lnTo>
                <a:lnTo>
                  <a:pt x="327583" y="329412"/>
                </a:lnTo>
                <a:lnTo>
                  <a:pt x="328574" y="327583"/>
                </a:lnTo>
                <a:lnTo>
                  <a:pt x="341820" y="320357"/>
                </a:lnTo>
                <a:lnTo>
                  <a:pt x="515950" y="209905"/>
                </a:lnTo>
                <a:lnTo>
                  <a:pt x="924465" y="209905"/>
                </a:lnTo>
                <a:lnTo>
                  <a:pt x="861682" y="101587"/>
                </a:lnTo>
                <a:lnTo>
                  <a:pt x="479882" y="0"/>
                </a:lnTo>
                <a:close/>
              </a:path>
              <a:path w="1070609" h="1078229">
                <a:moveTo>
                  <a:pt x="924465" y="209905"/>
                </a:moveTo>
                <a:lnTo>
                  <a:pt x="515950" y="209905"/>
                </a:lnTo>
                <a:lnTo>
                  <a:pt x="562686" y="237820"/>
                </a:lnTo>
                <a:lnTo>
                  <a:pt x="642912" y="255562"/>
                </a:lnTo>
                <a:lnTo>
                  <a:pt x="645629" y="255739"/>
                </a:lnTo>
                <a:lnTo>
                  <a:pt x="646341" y="256324"/>
                </a:lnTo>
                <a:lnTo>
                  <a:pt x="725004" y="273761"/>
                </a:lnTo>
                <a:lnTo>
                  <a:pt x="726173" y="275590"/>
                </a:lnTo>
                <a:lnTo>
                  <a:pt x="728446" y="276072"/>
                </a:lnTo>
                <a:lnTo>
                  <a:pt x="855002" y="473671"/>
                </a:lnTo>
                <a:lnTo>
                  <a:pt x="837653" y="552018"/>
                </a:lnTo>
                <a:lnTo>
                  <a:pt x="837869" y="552919"/>
                </a:lnTo>
                <a:lnTo>
                  <a:pt x="836891" y="555409"/>
                </a:lnTo>
                <a:lnTo>
                  <a:pt x="827747" y="596620"/>
                </a:lnTo>
                <a:lnTo>
                  <a:pt x="847991" y="674611"/>
                </a:lnTo>
                <a:lnTo>
                  <a:pt x="672299" y="786053"/>
                </a:lnTo>
                <a:lnTo>
                  <a:pt x="671929" y="786409"/>
                </a:lnTo>
                <a:lnTo>
                  <a:pt x="671766" y="786409"/>
                </a:lnTo>
                <a:lnTo>
                  <a:pt x="535800" y="872655"/>
                </a:lnTo>
                <a:lnTo>
                  <a:pt x="945779" y="872655"/>
                </a:lnTo>
                <a:lnTo>
                  <a:pt x="1001890" y="661593"/>
                </a:lnTo>
                <a:lnTo>
                  <a:pt x="1001890" y="661454"/>
                </a:lnTo>
                <a:lnTo>
                  <a:pt x="1036624" y="530758"/>
                </a:lnTo>
                <a:lnTo>
                  <a:pt x="1041984" y="510730"/>
                </a:lnTo>
                <a:lnTo>
                  <a:pt x="1070381" y="403885"/>
                </a:lnTo>
                <a:lnTo>
                  <a:pt x="1001801" y="343281"/>
                </a:lnTo>
                <a:lnTo>
                  <a:pt x="982980" y="310819"/>
                </a:lnTo>
                <a:lnTo>
                  <a:pt x="973353" y="271348"/>
                </a:lnTo>
                <a:lnTo>
                  <a:pt x="939596" y="235991"/>
                </a:lnTo>
                <a:lnTo>
                  <a:pt x="931964" y="222783"/>
                </a:lnTo>
                <a:lnTo>
                  <a:pt x="930808" y="219798"/>
                </a:lnTo>
                <a:lnTo>
                  <a:pt x="929868" y="219227"/>
                </a:lnTo>
                <a:lnTo>
                  <a:pt x="924465" y="209905"/>
                </a:lnTo>
                <a:close/>
              </a:path>
              <a:path w="1070609" h="1078229">
                <a:moveTo>
                  <a:pt x="532714" y="870115"/>
                </a:moveTo>
                <a:lnTo>
                  <a:pt x="532358" y="870331"/>
                </a:lnTo>
                <a:lnTo>
                  <a:pt x="532976" y="870331"/>
                </a:lnTo>
                <a:lnTo>
                  <a:pt x="532714" y="870115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 sz="1754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21512</TotalTime>
  <Words>478</Words>
  <Application>Microsoft Office PowerPoint</Application>
  <PresentationFormat>Widescreen</PresentationFormat>
  <Paragraphs>92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System Font Regular</vt:lpstr>
      <vt:lpstr>Office Theme</vt:lpstr>
      <vt:lpstr>PowerPoint Presentation</vt:lpstr>
      <vt:lpstr>The NFCS Roadmap</vt:lpstr>
      <vt:lpstr>PowerPoint Presentation</vt:lpstr>
      <vt:lpstr>PowerPoint Presentation</vt:lpstr>
      <vt:lpstr>PowerPoint Presentation</vt:lpstr>
      <vt:lpstr>PowerPoint Presentation</vt:lpstr>
      <vt:lpstr>Questions or comments please?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Kieran Leach</dc:creator>
  <cp:lastModifiedBy>John Masih</cp:lastModifiedBy>
  <cp:revision>2</cp:revision>
  <dcterms:created xsi:type="dcterms:W3CDTF">2025-09-02T14:19:50Z</dcterms:created>
  <dcterms:modified xsi:type="dcterms:W3CDTF">2025-09-19T10:44:15Z</dcterms:modified>
</cp:coreProperties>
</file>