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8" r:id="rId5"/>
  </p:sldMasterIdLst>
  <p:notesMasterIdLst>
    <p:notesMasterId r:id="rId20"/>
  </p:notesMasterIdLst>
  <p:sldIdLst>
    <p:sldId id="257" r:id="rId6"/>
    <p:sldId id="490" r:id="rId7"/>
    <p:sldId id="512" r:id="rId8"/>
    <p:sldId id="525" r:id="rId9"/>
    <p:sldId id="527" r:id="rId10"/>
    <p:sldId id="528" r:id="rId11"/>
    <p:sldId id="526" r:id="rId12"/>
    <p:sldId id="520" r:id="rId13"/>
    <p:sldId id="521" r:id="rId14"/>
    <p:sldId id="523" r:id="rId15"/>
    <p:sldId id="529" r:id="rId16"/>
    <p:sldId id="509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4A7"/>
    <a:srgbClr val="626262"/>
    <a:srgbClr val="F08900"/>
    <a:srgbClr val="003088"/>
    <a:srgbClr val="FF6900"/>
    <a:srgbClr val="1E5DF8"/>
    <a:srgbClr val="FFFFFF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443"/>
    <p:restoredTop sz="94223"/>
  </p:normalViewPr>
  <p:slideViewPr>
    <p:cSldViewPr snapToGrid="0" snapToObjects="1">
      <p:cViewPr>
        <p:scale>
          <a:sx n="107" d="100"/>
          <a:sy n="107" d="100"/>
        </p:scale>
        <p:origin x="504" y="62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1/13/26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4E673E-D996-03A3-C6AD-80BB1BD06FB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37543" y="5823636"/>
            <a:ext cx="1042406" cy="5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avid.crooks@stfc.ac.uk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is.ac.uk/security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75075" y="2856469"/>
            <a:ext cx="618921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Security</a:t>
            </a:r>
          </a:p>
          <a:p>
            <a:r>
              <a:rPr lang="en-US" sz="24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Collaboration meeting, Cambridge, </a:t>
            </a:r>
          </a:p>
          <a:p>
            <a:r>
              <a:rPr lang="en-US" sz="24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13</a:t>
            </a:r>
            <a:r>
              <a:rPr lang="en-US" sz="2400" b="1" spc="-15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5DDE97-B10F-1897-E9CD-33EA8C3EDEE9}"/>
              </a:ext>
            </a:extLst>
          </p:cNvPr>
          <p:cNvSpPr/>
          <p:nvPr/>
        </p:nvSpPr>
        <p:spPr>
          <a:xfrm>
            <a:off x="1275075" y="4546919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Crooks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david.crooks@stfc.ac.uk</a:t>
            </a:r>
            <a:endParaRPr lang="en-GB" sz="2400" i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IRIS Security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7E9D7-0C41-8387-003B-A4D066E59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50" y="5747248"/>
            <a:ext cx="1919124" cy="9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C7591-710C-CDD3-DCD2-02299541B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DF3A7-414B-B3DD-2FE6-99C291435C9B}"/>
              </a:ext>
            </a:extLst>
          </p:cNvPr>
          <p:cNvSpPr/>
          <p:nvPr/>
        </p:nvSpPr>
        <p:spPr>
          <a:xfrm>
            <a:off x="416314" y="1387942"/>
            <a:ext cx="107194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Mentioned policy in the summer; a review of our existing policies needs to be a focus for this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https://www.iris.ac.uk/security/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work needed for EGI and WLCG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AARC TREE project (AARC and AARC 2 provided policy toolkit used by IRIS) almost complete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from IRIS has greatly benefited that activity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E1787-5937-020D-ACF6-E776F45FC3A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54A41-F125-92C2-3F4D-CC783B791163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283814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26DEC-81F7-000B-2123-C91F728FE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28BBB4-4C9B-3B46-CFC4-C124D331BACE}"/>
              </a:ext>
            </a:extLst>
          </p:cNvPr>
          <p:cNvSpPr/>
          <p:nvPr/>
        </p:nvSpPr>
        <p:spPr>
          <a:xfrm>
            <a:off x="416314" y="1387942"/>
            <a:ext cx="107194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that has been discussed over the past few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and contrast with the EGI Service Security Challenges that run against the WLCG infrastructure every few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Heavyweight, in depth activity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IRIS, propose a lighter-weight approach, identifying a specific area to focus on in the first instance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include technical and pure tabletop elements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6D488-B7DF-768C-2010-C09B274718A3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493A4-21B6-7275-BDDD-003F6C5638C0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34095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err="1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0" y="345182"/>
            <a:ext cx="86294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213F7-197B-9B6F-9753-30A273E526E7}"/>
              </a:ext>
            </a:extLst>
          </p:cNvPr>
          <p:cNvSpPr/>
          <p:nvPr/>
        </p:nvSpPr>
        <p:spPr>
          <a:xfrm>
            <a:off x="403340" y="1387942"/>
            <a:ext cx="107194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continued high risk environment, security governance and risk management are key areas for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impact for IRIS: engage with broader DRI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training vital additional strand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plan IRIS security exercises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Security Checklist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Unicor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pilot </a:t>
            </a:r>
            <a:r>
              <a:rPr lang="en-GB" dirty="0"/>
              <a:t>→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Tier2 deployments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2E89C-A764-B45B-A37A-81B2CA01D290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50677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status the same: high, persistent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Considerable focus on compliance → 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 focus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team continuing to develop, no changes in the roster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err="1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+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AC3E-AD61-46EC-65DB-5FA408684BED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339278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CF988-BC0E-2B2F-F5EF-061B772B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7B575-7BC8-3123-3AE4-E9B7D61CEDC6}"/>
              </a:ext>
            </a:extLst>
          </p:cNvPr>
          <p:cNvSpPr/>
          <p:nvPr/>
        </p:nvSpPr>
        <p:spPr>
          <a:xfrm>
            <a:off x="416314" y="1387942"/>
            <a:ext cx="107194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draft of site security handbook for GridPP – and potentially IRIS – has been completed and handed to Lancaster and Glasgow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site feedback before broader distribution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key controls: likely to require some work especially in documentation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full framework assessment, but hopefully useful in that regard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addition was a maturity model: ultimate aim for level 2, but useful to note any 3s.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4046-EC94-C450-C5D7-616A1422BC0E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Handbooks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CC4BA-E5C4-DB2F-91EE-380AE262A85D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165320-57FC-707C-0B88-422244DD4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08218"/>
              </p:ext>
            </p:extLst>
          </p:nvPr>
        </p:nvGraphicFramePr>
        <p:xfrm>
          <a:off x="3075706" y="4085178"/>
          <a:ext cx="5400676" cy="15087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62384">
                  <a:extLst>
                    <a:ext uri="{9D8B030D-6E8A-4147-A177-3AD203B41FA5}">
                      <a16:colId xmlns:a16="http://schemas.microsoft.com/office/drawing/2014/main" val="1611036059"/>
                    </a:ext>
                  </a:extLst>
                </a:gridCol>
                <a:gridCol w="4838292">
                  <a:extLst>
                    <a:ext uri="{9D8B030D-6E8A-4147-A177-3AD203B41FA5}">
                      <a16:colId xmlns:a16="http://schemas.microsoft.com/office/drawing/2014/main" val="3567004683"/>
                    </a:ext>
                  </a:extLst>
                </a:gridCol>
              </a:tblGrid>
              <a:tr h="2292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 dirty="0">
                          <a:effectLst/>
                        </a:rPr>
                        <a:t>Level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 dirty="0">
                          <a:effectLst/>
                        </a:rPr>
                        <a:t>Description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9201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>
                          <a:effectLst/>
                        </a:rPr>
                        <a:t>0</a:t>
                      </a:r>
                      <a:endParaRPr lang="en-GB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 dirty="0">
                          <a:effectLst/>
                        </a:rPr>
                        <a:t>Not known/not in place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308373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>
                          <a:effectLst/>
                        </a:rPr>
                        <a:t>1</a:t>
                      </a:r>
                      <a:endParaRPr lang="en-GB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 dirty="0">
                          <a:effectLst/>
                        </a:rPr>
                        <a:t>Known verbally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3788057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>
                          <a:effectLst/>
                        </a:rPr>
                        <a:t>2</a:t>
                      </a:r>
                      <a:endParaRPr lang="en-GB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>
                          <a:effectLst/>
                        </a:rPr>
                        <a:t>Known and documented</a:t>
                      </a:r>
                      <a:endParaRPr lang="en-GB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3976694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>
                          <a:effectLst/>
                        </a:rPr>
                        <a:t>3</a:t>
                      </a:r>
                      <a:endParaRPr lang="en-GB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kern="100" dirty="0">
                          <a:effectLst/>
                        </a:rPr>
                        <a:t>Known, documented and peer reviewed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:a16="http://schemas.microsoft.com/office/drawing/2014/main" val="2374147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66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6F4AE-7144-09FA-7DF2-167BF6537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059A6F-429F-D998-5468-D5691B1C7C75}"/>
              </a:ext>
            </a:extLst>
          </p:cNvPr>
          <p:cNvSpPr/>
          <p:nvPr/>
        </p:nvSpPr>
        <p:spPr>
          <a:xfrm>
            <a:off x="416314" y="1387942"/>
            <a:ext cx="107194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logging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map including relation to central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 structure, including local, site and organisational firewalls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to system hardening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Patching process, noting applicable organisational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incident response and recovery procedure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capabilities including local and organisational where relevant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documentation, processes, procedures lifecycle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3DBD8-9800-3094-9A7E-E7A0D0D11995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Handbooks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F7368-8C89-EDFF-8AA3-1E124227D9A8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210490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54A02-83DC-63C8-0B2F-C3DD3E88A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8D702D-150C-4C15-3E9C-4B4108FD6223}"/>
              </a:ext>
            </a:extLst>
          </p:cNvPr>
          <p:cNvSpPr/>
          <p:nvPr/>
        </p:nvSpPr>
        <p:spPr>
          <a:xfrm>
            <a:off x="416314" y="1387942"/>
            <a:ext cx="107194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mentioned </a:t>
            </a: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pDNSSOC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tool to correlate DNS logs with threat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replaced by </a:t>
            </a: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Unicor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maintained by Romain Wartel and the SAFER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Ingests DNS logs or other JSON formatted records and correlates with MISP threat feeds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alert notifications with context and sends to security teams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C49D6-241F-5BB5-0ED9-6A6D739A047C}"/>
              </a:ext>
            </a:extLst>
          </p:cNvPr>
          <p:cNvSpPr txBox="1"/>
          <p:nvPr/>
        </p:nvSpPr>
        <p:spPr>
          <a:xfrm>
            <a:off x="403340" y="345182"/>
            <a:ext cx="1022982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Detection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BF9B2D-9B2B-8D03-DC31-D076039DA5C0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163169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ADFF7E-524F-DA9D-7147-7F1B92C7F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1E6B22-672C-14F7-F2ED-FE4626A2A296}"/>
              </a:ext>
            </a:extLst>
          </p:cNvPr>
          <p:cNvSpPr/>
          <p:nvPr/>
        </p:nvSpPr>
        <p:spPr>
          <a:xfrm>
            <a:off x="416314" y="1387942"/>
            <a:ext cx="107194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Focussed initially on GridPP, intention with core Tier 2s to implement </a:t>
            </a: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Unicor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lightweight incident detection mechanism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underway at Lancaster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here is not a unified regional Security Operations Centre, but contribution to the overall work of securing our organisations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relationships with central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C9F6D-F848-CE04-2646-8363401F6ACB}"/>
              </a:ext>
            </a:extLst>
          </p:cNvPr>
          <p:cNvSpPr txBox="1"/>
          <p:nvPr/>
        </p:nvSpPr>
        <p:spPr>
          <a:xfrm>
            <a:off x="403340" y="345182"/>
            <a:ext cx="1022982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Unicor</a:t>
            </a:r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pilot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CDFC6-4C75-A6AC-35B7-AE83738C5AE9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AA73C-A514-DC71-C15B-8995FE2C7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909" y="3869041"/>
            <a:ext cx="2643777" cy="26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02EDF-7A37-996E-C475-F6D13F7BA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5C04A9-93BD-D757-088A-8BD02F4DF1E5}"/>
              </a:ext>
            </a:extLst>
          </p:cNvPr>
          <p:cNvSpPr/>
          <p:nvPr/>
        </p:nvSpPr>
        <p:spPr>
          <a:xfrm>
            <a:off x="416314" y="1387942"/>
            <a:ext cx="107194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DRI Cyber Security workshop now in planning stages – hopefully to be held in Edinburgh around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planning now taking place around CAF workshops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NFCS N+ project underway to contribute cyber security elements to the overall roadmap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include additional workshops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project on online cyber security training for research computing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initially on induction style course, useful in different contexts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365DA-3BBD-7904-FEB5-FD0BACF7C51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D3D41-3148-1A4D-C908-CC1F91104398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361573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DB5B4-9939-3BF3-FFF9-70324C45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F84A50-0CB8-C41F-F96C-B4F94D5163BB}"/>
              </a:ext>
            </a:extLst>
          </p:cNvPr>
          <p:cNvSpPr/>
          <p:nvPr/>
        </p:nvSpPr>
        <p:spPr>
          <a:xfrm>
            <a:off x="416314" y="1387942"/>
            <a:ext cx="107194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training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ISGC, Taipei, March: additional track added to conference focused on security training (less directly relevant to IRIS, but part of overall training development)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Thematic CERN School on Computing will be held again at </a:t>
            </a: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Cosener’s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 in Abingdon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GB" sz="24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to 3</a:t>
            </a:r>
            <a:r>
              <a:rPr lang="en-GB" sz="24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(Sunday to Saturday, school M-F)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design an IRIS security training day this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F1CEE-4382-2F90-1218-26D58B4FFBA1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3BAE2-A014-5CBF-8533-CB40FCD62EEA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113404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B8681-5AA9-3775-A4F0-1CB367B5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7CC63C-9812-52E5-C092-D360FD01FE59}"/>
              </a:ext>
            </a:extLst>
          </p:cNvPr>
          <p:cNvSpPr/>
          <p:nvPr/>
        </p:nvSpPr>
        <p:spPr>
          <a:xfrm>
            <a:off x="416314" y="1387942"/>
            <a:ext cx="10719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Aimed at system managers expected to work with security in their day-to-day role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opposed to cybersecurity professionals – but typically have a small number of these as well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security lifecycle of a service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66062-1569-7BA0-824A-13A411F4A00B}"/>
              </a:ext>
            </a:extLst>
          </p:cNvPr>
          <p:cNvSpPr txBox="1"/>
          <p:nvPr/>
        </p:nvSpPr>
        <p:spPr>
          <a:xfrm>
            <a:off x="403340" y="345182"/>
            <a:ext cx="770698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School on Security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52A9B1-5D84-B5F7-954F-5D8FC9A0A89C}"/>
              </a:ext>
            </a:extLst>
          </p:cNvPr>
          <p:cNvSpPr txBox="1"/>
          <p:nvPr/>
        </p:nvSpPr>
        <p:spPr>
          <a:xfrm>
            <a:off x="812398" y="3415587"/>
            <a:ext cx="8235463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architecture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 and Traceability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Virtualisation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cloud security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security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Vulnerability management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security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Operations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operations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response management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response exercise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iagram of a circular diagram&#10;&#10;AI-generated content may be incorrect.">
            <a:extLst>
              <a:ext uri="{FF2B5EF4-FFF2-40B4-BE49-F238E27FC236}">
                <a16:creationId xmlns:a16="http://schemas.microsoft.com/office/drawing/2014/main" id="{947C8CCA-424D-C192-C951-1A76A79E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861" y="3415587"/>
            <a:ext cx="3144139" cy="3234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8662C9-47B5-B745-BBA4-0EA1035822F7}"/>
              </a:ext>
            </a:extLst>
          </p:cNvPr>
          <p:cNvSpPr txBox="1"/>
          <p:nvPr/>
        </p:nvSpPr>
        <p:spPr>
          <a:xfrm>
            <a:off x="4282843" y="6405326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January 2026</a:t>
            </a:r>
          </a:p>
        </p:txBody>
      </p:sp>
    </p:spTree>
    <p:extLst>
      <p:ext uri="{BB962C8B-B14F-4D97-AF65-F5344CB8AC3E}">
        <p14:creationId xmlns:p14="http://schemas.microsoft.com/office/powerpoint/2010/main" val="46245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0D9C1E5C8444EA140DC9D90F911A4" ma:contentTypeVersion="13" ma:contentTypeDescription="Create a new document." ma:contentTypeScope="" ma:versionID="bddcebeccb408aa1b67768d20701118a">
  <xsd:schema xmlns:xsd="http://www.w3.org/2001/XMLSchema" xmlns:xs="http://www.w3.org/2001/XMLSchema" xmlns:p="http://schemas.microsoft.com/office/2006/metadata/properties" xmlns:ns2="aa646d20-2591-4897-979a-12ac5f348ea0" xmlns:ns3="834c96a2-eb0c-4033-b35f-0261faddef2d" xmlns:ns4="2e24dfb7-a69e-40eb-b94f-44b9ca9c25ed" targetNamespace="http://schemas.microsoft.com/office/2006/metadata/properties" ma:root="true" ma:fieldsID="667b4e037ccc8bf10d0e1d5a0f22f67e" ns2:_="" ns3:_="" ns4:_="">
    <xsd:import namespace="aa646d20-2591-4897-979a-12ac5f348ea0"/>
    <xsd:import namespace="834c96a2-eb0c-4033-b35f-0261faddef2d"/>
    <xsd:import namespace="2e24dfb7-a69e-40eb-b94f-44b9ca9c2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46d20-2591-4897-979a-12ac5f348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9ed5b63-0131-4ace-bf46-6cdcdbaff1d9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46d20-2591-4897-979a-12ac5f348ea0">
      <Terms xmlns="http://schemas.microsoft.com/office/infopath/2007/PartnerControls"/>
    </lcf76f155ced4ddcb4097134ff3c332f>
    <TaxCatchAll xmlns="2e24dfb7-a69e-40eb-b94f-44b9ca9c25ed" xsi:nil="true"/>
  </documentManagement>
</p:properties>
</file>

<file path=customXml/itemProps1.xml><?xml version="1.0" encoding="utf-8"?>
<ds:datastoreItem xmlns:ds="http://schemas.openxmlformats.org/officeDocument/2006/customXml" ds:itemID="{5A8CEEE5-5243-495E-A87B-2301849417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646d20-2591-4897-979a-12ac5f348ea0"/>
    <ds:schemaRef ds:uri="834c96a2-eb0c-4033-b35f-0261faddef2d"/>
    <ds:schemaRef ds:uri="2e24dfb7-a69e-40eb-b94f-44b9ca9c2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40531C-9D3A-470A-B6FC-2A8418CDBF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2530D9-2DD1-4055-8F1E-642FE1FEB41B}">
  <ds:schemaRefs>
    <ds:schemaRef ds:uri="aa646d20-2591-4897-979a-12ac5f348ea0"/>
    <ds:schemaRef ds:uri="834c96a2-eb0c-4033-b35f-0261faddef2d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e24dfb7-a69e-40eb-b94f-44b9ca9c25e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13977</TotalTime>
  <Words>875</Words>
  <Application>Microsoft Macintosh PowerPoint</Application>
  <PresentationFormat>Widescreen</PresentationFormat>
  <Paragraphs>137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Arial Regular</vt:lpstr>
      <vt:lpstr>Office Theme</vt:lpstr>
      <vt:lpstr>MASTER 2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Crooks, David (STFC,RAL,SC)</cp:lastModifiedBy>
  <cp:revision>211</cp:revision>
  <cp:lastPrinted>2025-07-01T11:01:26Z</cp:lastPrinted>
  <dcterms:created xsi:type="dcterms:W3CDTF">2019-09-17T08:04:08Z</dcterms:created>
  <dcterms:modified xsi:type="dcterms:W3CDTF">2026-01-13T13:39:03Z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0x0101009450D9C1E5C8444EA140DC9D90F911A4</vt:lpwstr>
  </property>
</Properties>
</file>