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F50_FC2B92AA.xml" ContentType="application/vnd.ms-powerpoint.comment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5"/>
  </p:notesMasterIdLst>
  <p:sldIdLst>
    <p:sldId id="260" r:id="rId5"/>
    <p:sldId id="261" r:id="rId6"/>
    <p:sldId id="270" r:id="rId7"/>
    <p:sldId id="269" r:id="rId8"/>
    <p:sldId id="3930" r:id="rId9"/>
    <p:sldId id="3920" r:id="rId10"/>
    <p:sldId id="3929" r:id="rId11"/>
    <p:sldId id="3936" r:id="rId12"/>
    <p:sldId id="268" r:id="rId13"/>
    <p:sldId id="271" r:id="rId14"/>
    <p:sldId id="3937" r:id="rId15"/>
    <p:sldId id="3927" r:id="rId16"/>
    <p:sldId id="3925" r:id="rId17"/>
    <p:sldId id="3921" r:id="rId18"/>
    <p:sldId id="3931" r:id="rId19"/>
    <p:sldId id="3939" r:id="rId20"/>
    <p:sldId id="3941" r:id="rId21"/>
    <p:sldId id="3933" r:id="rId22"/>
    <p:sldId id="3942" r:id="rId23"/>
    <p:sldId id="39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D87F40-429E-320B-B034-39C816978D2F}" name="Chekrygina, Deniza (STFC,RAL,SC)" initials="DC" userId="S::deniza.chekrygina@stfc.ac.uk::39ed238d-6756-458c-9759-04bd18a8605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47FF0-E00A-477F-80F9-3ED65A807067}" v="99" dt="2026-01-13T10:25:04.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7" autoAdjust="0"/>
    <p:restoredTop sz="94660"/>
  </p:normalViewPr>
  <p:slideViewPr>
    <p:cSldViewPr snapToGrid="0">
      <p:cViewPr varScale="1">
        <p:scale>
          <a:sx n="82" d="100"/>
          <a:sy n="82" d="100"/>
        </p:scale>
        <p:origin x="81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omments/modernComment_F50_FC2B92AA.xml><?xml version="1.0" encoding="utf-8"?>
<p188:cmLst xmlns:a="http://schemas.openxmlformats.org/drawingml/2006/main" xmlns:r="http://schemas.openxmlformats.org/officeDocument/2006/relationships" xmlns:p188="http://schemas.microsoft.com/office/powerpoint/2018/8/main">
  <p188:cm id="{E4C04F85-369C-4252-9166-6E1D4B46751B}" authorId="{DAD87F40-429E-320B-B034-39C816978D2F}" status="resolved" created="2026-01-09T13:47:41.830" complete="100000">
    <ac:deMkLst xmlns:ac="http://schemas.microsoft.com/office/drawing/2013/main/command">
      <pc:docMk xmlns:pc="http://schemas.microsoft.com/office/powerpoint/2013/main/command"/>
      <pc:sldMk xmlns:pc="http://schemas.microsoft.com/office/powerpoint/2013/main/command" cId="4230714026" sldId="3920"/>
      <ac:spMk id="4" creationId="{4224EC02-0C65-B55E-21B4-6DA6539FBEBA}"/>
    </ac:deMkLst>
    <p188:replyLst>
      <p188:reply id="{B3CD1F79-812B-4F4E-987F-A91EA3528DCD}" authorId="{DAD87F40-429E-320B-B034-39C816978D2F}" created="2026-01-09T13:49:47.910">
        <p188:txBody>
          <a:bodyPr/>
          <a:lstStyle/>
          <a:p>
            <a:r>
              <a:rPr lang="en-GB"/>
              <a:t>Or put ouwn uinterpretations</a:t>
            </a:r>
          </a:p>
        </p188:txBody>
      </p188:reply>
    </p188:replyLst>
    <p188:txBody>
      <a:bodyPr/>
      <a:lstStyle/>
      <a:p>
        <a:r>
          <a:rPr lang="en-GB"/>
          <a:t>Add higligjting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155DA-0078-4F6F-A9E7-7089CEEBFE6F}" type="datetimeFigureOut">
              <a:rPr lang="en-GB" smtClean="0"/>
              <a:t>13/01/2026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DED5C-8DD4-480A-AB96-576DFD899E9A}" type="slidenum">
              <a:rPr lang="en-GB" smtClean="0"/>
              <a:t>‹#›</a:t>
            </a:fld>
            <a:endParaRPr lang="en-GB"/>
          </a:p>
        </p:txBody>
      </p:sp>
    </p:spTree>
    <p:extLst>
      <p:ext uri="{BB962C8B-B14F-4D97-AF65-F5344CB8AC3E}">
        <p14:creationId xmlns:p14="http://schemas.microsoft.com/office/powerpoint/2010/main" val="3915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“While investing in ambitious and pioneering research, it is important for UKRI to understand how its work is providing a return on investment for taxpayers.”</a:t>
            </a:r>
          </a:p>
        </p:txBody>
      </p:sp>
      <p:sp>
        <p:nvSpPr>
          <p:cNvPr id="4" name="Slide Number Placeholder 3"/>
          <p:cNvSpPr>
            <a:spLocks noGrp="1"/>
          </p:cNvSpPr>
          <p:nvPr>
            <p:ph type="sldNum" sz="quarter" idx="5"/>
          </p:nvPr>
        </p:nvSpPr>
        <p:spPr/>
        <p:txBody>
          <a:bodyPr/>
          <a:lstStyle/>
          <a:p>
            <a:fld id="{C0F3BA1D-A00F-DB41-84DA-BE26C4853B35}" type="slidenum">
              <a:rPr lang="en-US" smtClean="0"/>
              <a:pPr/>
              <a:t>7</a:t>
            </a:fld>
            <a:endParaRPr lang="en-US"/>
          </a:p>
        </p:txBody>
      </p:sp>
    </p:spTree>
    <p:extLst>
      <p:ext uri="{BB962C8B-B14F-4D97-AF65-F5344CB8AC3E}">
        <p14:creationId xmlns:p14="http://schemas.microsoft.com/office/powerpoint/2010/main" val="372655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1/13/2026</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30510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1/13/2026</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4356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1/13/2026</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313339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847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7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30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dy with title">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F0B472E7-7B67-784E-822B-579DABBD5D25}"/>
              </a:ext>
            </a:extLst>
          </p:cNvPr>
          <p:cNvSpPr>
            <a:spLocks noGrp="1"/>
          </p:cNvSpPr>
          <p:nvPr>
            <p:ph type="sldNum" sz="quarter" idx="12"/>
          </p:nvPr>
        </p:nvSpPr>
        <p:spPr>
          <a:xfrm>
            <a:off x="8610601" y="6356353"/>
            <a:ext cx="2743200" cy="365125"/>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sp>
        <p:nvSpPr>
          <p:cNvPr id="4" name="Espace réservé du texte 3">
            <a:extLst>
              <a:ext uri="{FF2B5EF4-FFF2-40B4-BE49-F238E27FC236}">
                <a16:creationId xmlns:a16="http://schemas.microsoft.com/office/drawing/2014/main" id="{508E5C3A-117C-F34B-A709-9C2EE92BCA58}"/>
              </a:ext>
            </a:extLst>
          </p:cNvPr>
          <p:cNvSpPr>
            <a:spLocks noGrp="1"/>
          </p:cNvSpPr>
          <p:nvPr>
            <p:ph type="body" sz="quarter" idx="13" hasCustomPrompt="1"/>
          </p:nvPr>
        </p:nvSpPr>
        <p:spPr>
          <a:xfrm>
            <a:off x="832205" y="1234017"/>
            <a:ext cx="10197751" cy="830400"/>
          </a:xfrm>
          <a:prstGeom prst="rect">
            <a:avLst/>
          </a:prstGeom>
        </p:spPr>
        <p:txBody>
          <a:bodyPr>
            <a:normAutofit/>
          </a:bodyPr>
          <a:lstStyle>
            <a:lvl1pPr marL="0" indent="0">
              <a:buNone/>
              <a:defRPr sz="2400" b="1"/>
            </a:lvl1pPr>
          </a:lstStyle>
          <a:p>
            <a:pPr lvl="0"/>
            <a:r>
              <a:rPr lang="fr-FR" err="1"/>
              <a:t>Title</a:t>
            </a:r>
            <a:endParaRPr lang="fr-FR"/>
          </a:p>
        </p:txBody>
      </p:sp>
      <p:sp>
        <p:nvSpPr>
          <p:cNvPr id="7" name="Content Placeholder 6">
            <a:extLst>
              <a:ext uri="{FF2B5EF4-FFF2-40B4-BE49-F238E27FC236}">
                <a16:creationId xmlns:a16="http://schemas.microsoft.com/office/drawing/2014/main" id="{5C480BC0-3299-1446-9F79-546DB042BB51}"/>
              </a:ext>
            </a:extLst>
          </p:cNvPr>
          <p:cNvSpPr>
            <a:spLocks noGrp="1"/>
          </p:cNvSpPr>
          <p:nvPr>
            <p:ph sz="quarter" idx="14"/>
          </p:nvPr>
        </p:nvSpPr>
        <p:spPr>
          <a:xfrm>
            <a:off x="832201" y="2182369"/>
            <a:ext cx="10521600" cy="4173983"/>
          </a:xfrm>
          <a:prstGeom prst="rect">
            <a:avLst/>
          </a:prstGeom>
        </p:spPr>
        <p:txBody>
          <a:bodyPr/>
          <a:lstStyle>
            <a:lvl1pPr>
              <a:defRPr sz="2000"/>
            </a:lvl1pPr>
            <a:lvl2pPr marL="514311" indent="-171438">
              <a:buFontTx/>
              <a:buBlip>
                <a:blip r:embed="rId2"/>
              </a:buBlip>
              <a:defRPr/>
            </a:lvl2pPr>
            <a:lvl3pPr marL="857185" indent="-171438">
              <a:buFontTx/>
              <a:buBlip>
                <a:blip r:embed="rId3"/>
              </a:buBlip>
              <a:defRPr/>
            </a:lvl3pPr>
            <a:lvl4pPr marL="1200061" indent="-171438">
              <a:buFontTx/>
              <a:buBlip>
                <a:blip r:embed="rId2"/>
              </a:buBlip>
              <a:defRPr/>
            </a:lvl4pPr>
            <a:lvl5pPr marL="1542935" indent="-171438">
              <a:buFontTx/>
              <a:buBlip>
                <a:blip r:embed="rId3"/>
              </a:buBlip>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30580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lumns - one title">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F0B472E7-7B67-784E-822B-579DABBD5D25}"/>
              </a:ext>
            </a:extLst>
          </p:cNvPr>
          <p:cNvSpPr>
            <a:spLocks noGrp="1"/>
          </p:cNvSpPr>
          <p:nvPr>
            <p:ph type="sldNum" sz="quarter" idx="12"/>
          </p:nvPr>
        </p:nvSpPr>
        <p:spPr>
          <a:xfrm>
            <a:off x="8610601" y="6356352"/>
            <a:ext cx="2743200" cy="365125"/>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sp>
        <p:nvSpPr>
          <p:cNvPr id="4" name="Espace réservé du texte 3">
            <a:extLst>
              <a:ext uri="{FF2B5EF4-FFF2-40B4-BE49-F238E27FC236}">
                <a16:creationId xmlns:a16="http://schemas.microsoft.com/office/drawing/2014/main" id="{508E5C3A-117C-F34B-A709-9C2EE92BCA58}"/>
              </a:ext>
            </a:extLst>
          </p:cNvPr>
          <p:cNvSpPr>
            <a:spLocks noGrp="1"/>
          </p:cNvSpPr>
          <p:nvPr>
            <p:ph type="body" sz="quarter" idx="13" hasCustomPrompt="1"/>
          </p:nvPr>
        </p:nvSpPr>
        <p:spPr>
          <a:xfrm>
            <a:off x="842681" y="1234017"/>
            <a:ext cx="10190400" cy="827616"/>
          </a:xfrm>
          <a:prstGeom prst="rect">
            <a:avLst/>
          </a:prstGeom>
        </p:spPr>
        <p:txBody>
          <a:bodyPr>
            <a:normAutofit/>
          </a:bodyPr>
          <a:lstStyle>
            <a:lvl1pPr marL="0" indent="0">
              <a:buNone/>
              <a:defRPr sz="2400" b="1"/>
            </a:lvl1pPr>
          </a:lstStyle>
          <a:p>
            <a:pPr lvl="0"/>
            <a:r>
              <a:rPr lang="fr-FR" err="1"/>
              <a:t>Title</a:t>
            </a:r>
            <a:endParaRPr lang="fr-FR"/>
          </a:p>
        </p:txBody>
      </p:sp>
      <p:sp>
        <p:nvSpPr>
          <p:cNvPr id="7" name="Content Placeholder 6">
            <a:extLst>
              <a:ext uri="{FF2B5EF4-FFF2-40B4-BE49-F238E27FC236}">
                <a16:creationId xmlns:a16="http://schemas.microsoft.com/office/drawing/2014/main" id="{5C480BC0-3299-1446-9F79-546DB042BB51}"/>
              </a:ext>
            </a:extLst>
          </p:cNvPr>
          <p:cNvSpPr>
            <a:spLocks noGrp="1"/>
          </p:cNvSpPr>
          <p:nvPr>
            <p:ph sz="quarter" idx="14"/>
          </p:nvPr>
        </p:nvSpPr>
        <p:spPr>
          <a:xfrm>
            <a:off x="838201" y="2182369"/>
            <a:ext cx="5184000" cy="4173983"/>
          </a:xfrm>
          <a:prstGeom prst="rect">
            <a:avLst/>
          </a:prstGeom>
        </p:spPr>
        <p:txBody>
          <a:bodyPr/>
          <a:lstStyle>
            <a:lvl1pPr marL="342882" marR="0" indent="-342882" algn="l" defTabSz="685750" rtl="0" eaLnBrk="1" fontAlgn="auto" latinLnBrk="0" hangingPunct="1">
              <a:lnSpc>
                <a:spcPct val="90000"/>
              </a:lnSpc>
              <a:spcBef>
                <a:spcPts val="751"/>
              </a:spcBef>
              <a:spcAft>
                <a:spcPts val="0"/>
              </a:spcAft>
              <a:buClrTx/>
              <a:buSzTx/>
              <a:buFontTx/>
              <a:buBlip>
                <a:blip r:embed="rId2"/>
              </a:buBlip>
              <a:tabLst/>
              <a:defRPr sz="2000"/>
            </a:lvl1pPr>
            <a:lvl2pPr marL="514311" marR="0" indent="-171438" algn="l" defTabSz="685750" rtl="0" eaLnBrk="1" fontAlgn="auto" latinLnBrk="0" hangingPunct="1">
              <a:lnSpc>
                <a:spcPct val="90000"/>
              </a:lnSpc>
              <a:spcBef>
                <a:spcPts val="375"/>
              </a:spcBef>
              <a:spcAft>
                <a:spcPts val="0"/>
              </a:spcAft>
              <a:buClrTx/>
              <a:buSzTx/>
              <a:buFontTx/>
              <a:buBlip>
                <a:blip r:embed="rId3"/>
              </a:buBlip>
              <a:tabLst/>
              <a:defRPr/>
            </a:lvl2pPr>
            <a:lvl3pPr marL="857185" marR="0" indent="-171438" algn="l" defTabSz="685750" rtl="0" eaLnBrk="1" fontAlgn="auto" latinLnBrk="0" hangingPunct="1">
              <a:lnSpc>
                <a:spcPct val="90000"/>
              </a:lnSpc>
              <a:spcBef>
                <a:spcPts val="375"/>
              </a:spcBef>
              <a:spcAft>
                <a:spcPts val="0"/>
              </a:spcAft>
              <a:buClrTx/>
              <a:buSzTx/>
              <a:buFontTx/>
              <a:buBlip>
                <a:blip r:embed="rId2"/>
              </a:buBlip>
              <a:tabLst/>
              <a:defRPr/>
            </a:lvl3pPr>
            <a:lvl4pPr marL="1200061" marR="0" indent="-171438" algn="l" defTabSz="685750" rtl="0" eaLnBrk="1" fontAlgn="auto" latinLnBrk="0" hangingPunct="1">
              <a:lnSpc>
                <a:spcPct val="90000"/>
              </a:lnSpc>
              <a:spcBef>
                <a:spcPts val="375"/>
              </a:spcBef>
              <a:spcAft>
                <a:spcPts val="0"/>
              </a:spcAft>
              <a:buClrTx/>
              <a:buSzTx/>
              <a:buFontTx/>
              <a:buBlip>
                <a:blip r:embed="rId3"/>
              </a:buBlip>
              <a:tabLst/>
              <a:defRPr/>
            </a:lvl4pPr>
            <a:lvl5pPr marL="1542935" marR="0" indent="-171438" algn="l" defTabSz="685750" rtl="0" eaLnBrk="1" fontAlgn="auto" latinLnBrk="0" hangingPunct="1">
              <a:lnSpc>
                <a:spcPct val="90000"/>
              </a:lnSpc>
              <a:spcBef>
                <a:spcPts val="375"/>
              </a:spcBef>
              <a:spcAft>
                <a:spcPts val="0"/>
              </a:spcAft>
              <a:buClrTx/>
              <a:buSzTx/>
              <a:buFontTx/>
              <a:buBlip>
                <a:blip r:embed="rId2"/>
              </a:buBlip>
              <a:tabLst/>
              <a:defRPr/>
            </a:lvl5pPr>
          </a:lstStyle>
          <a:p>
            <a:pPr marL="342882" marR="0" lvl="0" indent="-342882" algn="l" defTabSz="685750" rtl="0" eaLnBrk="1" fontAlgn="auto" latinLnBrk="0" hangingPunct="1">
              <a:lnSpc>
                <a:spcPct val="90000"/>
              </a:lnSpc>
              <a:spcBef>
                <a:spcPts val="751"/>
              </a:spcBef>
              <a:spcAft>
                <a:spcPts val="0"/>
              </a:spcAft>
              <a:buClrTx/>
              <a:buSzTx/>
              <a:buFontTx/>
              <a:buBlip>
                <a:blip r:embed="rId2"/>
              </a:buBlip>
              <a:tabLst/>
              <a:defRPr/>
            </a:pPr>
            <a:r>
              <a:rPr kumimoji="0" lang="en-GB"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Click to edit Master text styles</a:t>
            </a:r>
          </a:p>
          <a:p>
            <a:pPr marL="342882" marR="0" lvl="1" indent="-342882" algn="l" defTabSz="685750" rtl="0" eaLnBrk="1" fontAlgn="auto" latinLnBrk="0" hangingPunct="1">
              <a:lnSpc>
                <a:spcPct val="90000"/>
              </a:lnSpc>
              <a:spcBef>
                <a:spcPts val="751"/>
              </a:spcBef>
              <a:spcAft>
                <a:spcPts val="0"/>
              </a:spcAft>
              <a:buClrTx/>
              <a:buSzTx/>
              <a:buFontTx/>
              <a:buBlip>
                <a:blip r:embed="rId2"/>
              </a:buBlip>
              <a:tabLst/>
              <a:defRPr/>
            </a:pPr>
            <a:r>
              <a:rPr kumimoji="0" lang="en-GB"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Second level</a:t>
            </a:r>
          </a:p>
          <a:p>
            <a:pPr marL="342882" marR="0" lvl="2" indent="-342882" algn="l" defTabSz="685750" rtl="0" eaLnBrk="1" fontAlgn="auto" latinLnBrk="0" hangingPunct="1">
              <a:lnSpc>
                <a:spcPct val="90000"/>
              </a:lnSpc>
              <a:spcBef>
                <a:spcPts val="751"/>
              </a:spcBef>
              <a:spcAft>
                <a:spcPts val="0"/>
              </a:spcAft>
              <a:buClrTx/>
              <a:buSzTx/>
              <a:buFontTx/>
              <a:buBlip>
                <a:blip r:embed="rId2"/>
              </a:buBlip>
              <a:tabLst/>
              <a:defRPr/>
            </a:pPr>
            <a:r>
              <a:rPr kumimoji="0" lang="en-GB"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Third level</a:t>
            </a:r>
          </a:p>
          <a:p>
            <a:pPr marL="342882" marR="0" lvl="3" indent="-342882" algn="l" defTabSz="685750" rtl="0" eaLnBrk="1" fontAlgn="auto" latinLnBrk="0" hangingPunct="1">
              <a:lnSpc>
                <a:spcPct val="90000"/>
              </a:lnSpc>
              <a:spcBef>
                <a:spcPts val="751"/>
              </a:spcBef>
              <a:spcAft>
                <a:spcPts val="0"/>
              </a:spcAft>
              <a:buClrTx/>
              <a:buSzTx/>
              <a:buFontTx/>
              <a:buBlip>
                <a:blip r:embed="rId2"/>
              </a:buBlip>
              <a:tabLst/>
              <a:defRPr/>
            </a:pPr>
            <a:r>
              <a:rPr kumimoji="0" lang="en-GB"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Fourth level</a:t>
            </a:r>
          </a:p>
          <a:p>
            <a:pPr marL="342882" marR="0" lvl="4" indent="-342882" algn="l" defTabSz="685750" rtl="0" eaLnBrk="1" fontAlgn="auto" latinLnBrk="0" hangingPunct="1">
              <a:lnSpc>
                <a:spcPct val="90000"/>
              </a:lnSpc>
              <a:spcBef>
                <a:spcPts val="751"/>
              </a:spcBef>
              <a:spcAft>
                <a:spcPts val="0"/>
              </a:spcAft>
              <a:buClrTx/>
              <a:buSzTx/>
              <a:buFontTx/>
              <a:buBlip>
                <a:blip r:embed="rId2"/>
              </a:buBlip>
              <a:tabLst/>
              <a:defRPr/>
            </a:pPr>
            <a:r>
              <a:rPr kumimoji="0" lang="en-GB"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Fifth level</a:t>
            </a:r>
            <a:endParaRPr kumimoji="0" lang="en-GB" sz="1351" b="0" i="0" u="none" strike="noStrike" kern="1200" cap="none" spc="0" normalizeH="0" baseline="0" noProof="0">
              <a:ln>
                <a:noFill/>
              </a:ln>
              <a:solidFill>
                <a:srgbClr val="000000"/>
              </a:solidFill>
              <a:effectLst/>
              <a:uLnTx/>
              <a:uFillTx/>
              <a:latin typeface="+mn-lt"/>
              <a:ea typeface="+mn-ea"/>
              <a:cs typeface="+mn-cs"/>
            </a:endParaRPr>
          </a:p>
        </p:txBody>
      </p:sp>
      <p:sp>
        <p:nvSpPr>
          <p:cNvPr id="6" name="Content Placeholder 6">
            <a:extLst>
              <a:ext uri="{FF2B5EF4-FFF2-40B4-BE49-F238E27FC236}">
                <a16:creationId xmlns:a16="http://schemas.microsoft.com/office/drawing/2014/main" id="{A17B7AFD-5B04-9F4F-8D18-C8ADE1654658}"/>
              </a:ext>
            </a:extLst>
          </p:cNvPr>
          <p:cNvSpPr>
            <a:spLocks noGrp="1"/>
          </p:cNvSpPr>
          <p:nvPr>
            <p:ph sz="quarter" idx="15"/>
          </p:nvPr>
        </p:nvSpPr>
        <p:spPr>
          <a:xfrm>
            <a:off x="6169801" y="2182366"/>
            <a:ext cx="5184000" cy="4173983"/>
          </a:xfrm>
          <a:prstGeom prst="rect">
            <a:avLst/>
          </a:prstGeom>
        </p:spPr>
        <p:txBody>
          <a:bodyPr/>
          <a:lstStyle>
            <a:lvl1pPr marL="342882" marR="0" indent="-342882" algn="l" defTabSz="685750" rtl="0" eaLnBrk="1" fontAlgn="auto" latinLnBrk="0" hangingPunct="1">
              <a:lnSpc>
                <a:spcPct val="90000"/>
              </a:lnSpc>
              <a:spcBef>
                <a:spcPts val="751"/>
              </a:spcBef>
              <a:spcAft>
                <a:spcPts val="0"/>
              </a:spcAft>
              <a:buClrTx/>
              <a:buSzTx/>
              <a:buFontTx/>
              <a:buBlip>
                <a:blip r:embed="rId2"/>
              </a:buBlip>
              <a:tabLst/>
              <a:defRPr sz="2000"/>
            </a:lvl1pPr>
            <a:lvl2pPr marL="514311" marR="0" indent="-171438" algn="l" defTabSz="685750" rtl="0" eaLnBrk="1" fontAlgn="auto" latinLnBrk="0" hangingPunct="1">
              <a:lnSpc>
                <a:spcPct val="90000"/>
              </a:lnSpc>
              <a:spcBef>
                <a:spcPts val="375"/>
              </a:spcBef>
              <a:spcAft>
                <a:spcPts val="0"/>
              </a:spcAft>
              <a:buClrTx/>
              <a:buSzTx/>
              <a:buFontTx/>
              <a:buBlip>
                <a:blip r:embed="rId3"/>
              </a:buBlip>
              <a:tabLst/>
              <a:defRPr/>
            </a:lvl2pPr>
            <a:lvl3pPr marL="857185" marR="0" indent="-171438" algn="l" defTabSz="685750" rtl="0" eaLnBrk="1" fontAlgn="auto" latinLnBrk="0" hangingPunct="1">
              <a:lnSpc>
                <a:spcPct val="90000"/>
              </a:lnSpc>
              <a:spcBef>
                <a:spcPts val="375"/>
              </a:spcBef>
              <a:spcAft>
                <a:spcPts val="0"/>
              </a:spcAft>
              <a:buClrTx/>
              <a:buSzTx/>
              <a:buFontTx/>
              <a:buBlip>
                <a:blip r:embed="rId2"/>
              </a:buBlip>
              <a:tabLst/>
              <a:defRPr/>
            </a:lvl3pPr>
            <a:lvl4pPr marL="1200061" marR="0" indent="-171438" algn="l" defTabSz="685750" rtl="0" eaLnBrk="1" fontAlgn="auto" latinLnBrk="0" hangingPunct="1">
              <a:lnSpc>
                <a:spcPct val="90000"/>
              </a:lnSpc>
              <a:spcBef>
                <a:spcPts val="375"/>
              </a:spcBef>
              <a:spcAft>
                <a:spcPts val="0"/>
              </a:spcAft>
              <a:buClrTx/>
              <a:buSzTx/>
              <a:buFontTx/>
              <a:buBlip>
                <a:blip r:embed="rId3"/>
              </a:buBlip>
              <a:tabLst/>
              <a:defRPr/>
            </a:lvl4pPr>
            <a:lvl5pPr marL="1542935" marR="0" indent="-171438" algn="l" defTabSz="685750" rtl="0" eaLnBrk="1" fontAlgn="auto" latinLnBrk="0" hangingPunct="1">
              <a:lnSpc>
                <a:spcPct val="90000"/>
              </a:lnSpc>
              <a:spcBef>
                <a:spcPts val="375"/>
              </a:spcBef>
              <a:spcAft>
                <a:spcPts val="0"/>
              </a:spcAft>
              <a:buClrTx/>
              <a:buSzTx/>
              <a:buFontTx/>
              <a:buBlip>
                <a:blip r:embed="rId2"/>
              </a:buBlip>
              <a:tabLst/>
              <a:defRPr/>
            </a:lvl5pPr>
          </a:lstStyle>
          <a:p>
            <a:pPr marL="342882" marR="0" lvl="0" indent="-342882" algn="l" defTabSz="685750" rtl="0" eaLnBrk="1" fontAlgn="auto" latinLnBrk="0" hangingPunct="1">
              <a:lnSpc>
                <a:spcPct val="90000"/>
              </a:lnSpc>
              <a:spcBef>
                <a:spcPts val="751"/>
              </a:spcBef>
              <a:spcAft>
                <a:spcPts val="0"/>
              </a:spcAft>
              <a:buClrTx/>
              <a:buSzTx/>
              <a:buFontTx/>
              <a:buBlip>
                <a:blip r:embed="rId2"/>
              </a:buBlip>
              <a:tabLst/>
              <a:defRPr/>
            </a:pPr>
            <a:r>
              <a:rPr kumimoji="0" lang="en-GB"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Click to edit Master text styles</a:t>
            </a:r>
          </a:p>
          <a:p>
            <a:pPr marL="342882" marR="0" lvl="1" indent="-342882" algn="l" defTabSz="685750" rtl="0" eaLnBrk="1" fontAlgn="auto" latinLnBrk="0" hangingPunct="1">
              <a:lnSpc>
                <a:spcPct val="90000"/>
              </a:lnSpc>
              <a:spcBef>
                <a:spcPts val="751"/>
              </a:spcBef>
              <a:spcAft>
                <a:spcPts val="0"/>
              </a:spcAft>
              <a:buClrTx/>
              <a:buSzTx/>
              <a:buFontTx/>
              <a:buBlip>
                <a:blip r:embed="rId2"/>
              </a:buBlip>
              <a:tabLst/>
              <a:defRPr/>
            </a:pPr>
            <a:r>
              <a:rPr kumimoji="0" lang="en-GB"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Second level</a:t>
            </a:r>
          </a:p>
          <a:p>
            <a:pPr marL="342882" marR="0" lvl="2" indent="-342882" algn="l" defTabSz="685750" rtl="0" eaLnBrk="1" fontAlgn="auto" latinLnBrk="0" hangingPunct="1">
              <a:lnSpc>
                <a:spcPct val="90000"/>
              </a:lnSpc>
              <a:spcBef>
                <a:spcPts val="751"/>
              </a:spcBef>
              <a:spcAft>
                <a:spcPts val="0"/>
              </a:spcAft>
              <a:buClrTx/>
              <a:buSzTx/>
              <a:buFontTx/>
              <a:buBlip>
                <a:blip r:embed="rId2"/>
              </a:buBlip>
              <a:tabLst/>
              <a:defRPr/>
            </a:pPr>
            <a:r>
              <a:rPr kumimoji="0" lang="en-GB"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Third level</a:t>
            </a:r>
          </a:p>
          <a:p>
            <a:pPr marL="342882" marR="0" lvl="3" indent="-342882" algn="l" defTabSz="685750" rtl="0" eaLnBrk="1" fontAlgn="auto" latinLnBrk="0" hangingPunct="1">
              <a:lnSpc>
                <a:spcPct val="90000"/>
              </a:lnSpc>
              <a:spcBef>
                <a:spcPts val="751"/>
              </a:spcBef>
              <a:spcAft>
                <a:spcPts val="0"/>
              </a:spcAft>
              <a:buClrTx/>
              <a:buSzTx/>
              <a:buFontTx/>
              <a:buBlip>
                <a:blip r:embed="rId2"/>
              </a:buBlip>
              <a:tabLst/>
              <a:defRPr/>
            </a:pPr>
            <a:r>
              <a:rPr kumimoji="0" lang="en-GB"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Fourth level</a:t>
            </a:r>
          </a:p>
          <a:p>
            <a:pPr marL="342882" marR="0" lvl="4" indent="-342882" algn="l" defTabSz="685750" rtl="0" eaLnBrk="1" fontAlgn="auto" latinLnBrk="0" hangingPunct="1">
              <a:lnSpc>
                <a:spcPct val="90000"/>
              </a:lnSpc>
              <a:spcBef>
                <a:spcPts val="751"/>
              </a:spcBef>
              <a:spcAft>
                <a:spcPts val="0"/>
              </a:spcAft>
              <a:buClrTx/>
              <a:buSzTx/>
              <a:buFontTx/>
              <a:buBlip>
                <a:blip r:embed="rId2"/>
              </a:buBlip>
              <a:tabLst/>
              <a:defRPr/>
            </a:pPr>
            <a:r>
              <a:rPr kumimoji="0" lang="en-GB"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Fifth level</a:t>
            </a:r>
            <a:endParaRPr kumimoji="0" lang="en-GB" sz="1351" b="0" i="0" u="none" strike="noStrike" kern="1200" cap="none" spc="0" normalizeH="0" baseline="0" noProof="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37794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1/13/2026</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55282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1/13/2026</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5472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1/13/2026</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41071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1/13/2026</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690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1/13/2026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06740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1/13/2026</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706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1/13/2026</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1382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1/13/2026</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68010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1/13/2026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8" name="Picture 7">
            <a:extLst>
              <a:ext uri="{FF2B5EF4-FFF2-40B4-BE49-F238E27FC236}">
                <a16:creationId xmlns:a16="http://schemas.microsoft.com/office/drawing/2014/main" id="{4F8177F7-A449-9A4A-A435-C2D7910F8B49}"/>
              </a:ext>
            </a:extLst>
          </p:cNvPr>
          <p:cNvPicPr>
            <a:picLocks noChangeAspect="1"/>
          </p:cNvPicPr>
          <p:nvPr userDrawn="1"/>
        </p:nvPicPr>
        <p:blipFill>
          <a:blip r:embed="rId18"/>
          <a:stretch>
            <a:fillRect/>
          </a:stretch>
        </p:blipFill>
        <p:spPr>
          <a:xfrm>
            <a:off x="93600" y="5760000"/>
            <a:ext cx="2352675" cy="1010412"/>
          </a:xfrm>
          <a:prstGeom prst="rect">
            <a:avLst/>
          </a:prstGeom>
        </p:spPr>
      </p:pic>
    </p:spTree>
    <p:extLst>
      <p:ext uri="{BB962C8B-B14F-4D97-AF65-F5344CB8AC3E}">
        <p14:creationId xmlns:p14="http://schemas.microsoft.com/office/powerpoint/2010/main" val="3577502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18.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F50_FC2B92AA.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1C72C3-0B8E-EAB6-EC80-B2555414DA67}"/>
              </a:ext>
            </a:extLst>
          </p:cNvPr>
          <p:cNvSpPr txBox="1"/>
          <p:nvPr/>
        </p:nvSpPr>
        <p:spPr>
          <a:xfrm>
            <a:off x="2745577" y="2489619"/>
            <a:ext cx="8838167" cy="1754326"/>
          </a:xfrm>
          <a:prstGeom prst="rect">
            <a:avLst/>
          </a:prstGeom>
          <a:noFill/>
        </p:spPr>
        <p:txBody>
          <a:bodyPr wrap="square" lIns="91440" tIns="45720" rIns="91440" bIns="45720" rtlCol="0" anchor="t">
            <a:spAutoFit/>
          </a:bodyPr>
          <a:lstStyle/>
          <a:p>
            <a:pPr>
              <a:defRPr/>
            </a:pPr>
            <a:r>
              <a:rPr lang="en-US" sz="3600" b="1" spc="-150" dirty="0">
                <a:solidFill>
                  <a:srgbClr val="002060"/>
                </a:solidFill>
                <a:ea typeface="+mn-lt"/>
                <a:cs typeface="+mn-lt"/>
              </a:rPr>
              <a:t>Outputs Are Great. Impact Gets Funded</a:t>
            </a:r>
            <a:endParaRPr lang="en-US" sz="3600" b="1" dirty="0">
              <a:cs typeface="Arial"/>
            </a:endParaRPr>
          </a:p>
          <a:p>
            <a:pPr>
              <a:defRPr/>
            </a:pPr>
            <a:r>
              <a:rPr lang="en-US" sz="2400" spc="-150" dirty="0">
                <a:solidFill>
                  <a:srgbClr val="002060"/>
                </a:solidFill>
                <a:ea typeface="+mn-lt"/>
                <a:cs typeface="+mn-lt"/>
              </a:rPr>
              <a:t>Evidence it, or It Didn’t Happen</a:t>
            </a:r>
            <a:endParaRPr lang="en-US" sz="2400" spc="-150" dirty="0">
              <a:solidFill>
                <a:srgbClr val="002060"/>
              </a:solidFill>
              <a:cs typeface="Arial"/>
            </a:endParaRPr>
          </a:p>
          <a:p>
            <a:pPr>
              <a:defRPr/>
            </a:pPr>
            <a:endParaRPr lang="en-US" sz="2400" spc="-150" dirty="0">
              <a:solidFill>
                <a:srgbClr val="002060"/>
              </a:solidFill>
              <a:latin typeface="Arial"/>
              <a:cs typeface="Arial"/>
            </a:endParaRPr>
          </a:p>
          <a:p>
            <a:pPr marL="0" marR="0" lvl="0" indent="0" algn="l" defTabSz="914400">
              <a:lnSpc>
                <a:spcPct val="100000"/>
              </a:lnSpc>
              <a:spcBef>
                <a:spcPts val="0"/>
              </a:spcBef>
              <a:spcAft>
                <a:spcPts val="0"/>
              </a:spcAft>
              <a:buClrTx/>
              <a:buSzTx/>
              <a:buFontTx/>
              <a:buNone/>
              <a:tabLst/>
              <a:defRPr/>
            </a:pPr>
            <a:r>
              <a:rPr lang="en-US" sz="2400" b="1" spc="-150" dirty="0">
                <a:solidFill>
                  <a:srgbClr val="002060"/>
                </a:solidFill>
                <a:latin typeface="Arial"/>
                <a:cs typeface="Arial"/>
              </a:rPr>
              <a:t>Deniza </a:t>
            </a:r>
            <a:r>
              <a:rPr lang="en-US" sz="2400" b="1" spc="-150" dirty="0" err="1">
                <a:solidFill>
                  <a:srgbClr val="002060"/>
                </a:solidFill>
                <a:latin typeface="Arial"/>
                <a:cs typeface="Arial"/>
              </a:rPr>
              <a:t>Chekrygina</a:t>
            </a:r>
            <a:endParaRPr lang="en-US" dirty="0" err="1">
              <a:latin typeface="Arial"/>
              <a:cs typeface="Arial"/>
            </a:endParaRPr>
          </a:p>
        </p:txBody>
      </p:sp>
      <p:pic>
        <p:nvPicPr>
          <p:cNvPr id="3" name="Picture 2" descr="iris">
            <a:extLst>
              <a:ext uri="{FF2B5EF4-FFF2-40B4-BE49-F238E27FC236}">
                <a16:creationId xmlns:a16="http://schemas.microsoft.com/office/drawing/2014/main" id="{F9C09E67-1341-326B-1C01-A273CAE05DF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6787" y="93663"/>
            <a:ext cx="2744029" cy="1479498"/>
          </a:xfrm>
          <a:prstGeom prst="rect">
            <a:avLst/>
          </a:prstGeom>
          <a:noFill/>
          <a:ln>
            <a:noFill/>
          </a:ln>
        </p:spPr>
      </p:pic>
    </p:spTree>
    <p:extLst>
      <p:ext uri="{BB962C8B-B14F-4D97-AF65-F5344CB8AC3E}">
        <p14:creationId xmlns:p14="http://schemas.microsoft.com/office/powerpoint/2010/main" val="288224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A095B-5829-EE04-4BBF-AA1D154A176A}"/>
            </a:ext>
          </a:extLst>
        </p:cNvPr>
        <p:cNvGrpSpPr/>
        <p:nvPr/>
      </p:nvGrpSpPr>
      <p:grpSpPr>
        <a:xfrm>
          <a:off x="0" y="0"/>
          <a:ext cx="0" cy="0"/>
          <a:chOff x="0" y="0"/>
          <a:chExt cx="0" cy="0"/>
        </a:xfrm>
      </p:grpSpPr>
      <p:pic>
        <p:nvPicPr>
          <p:cNvPr id="5" name="Picture 4" descr="iris">
            <a:extLst>
              <a:ext uri="{FF2B5EF4-FFF2-40B4-BE49-F238E27FC236}">
                <a16:creationId xmlns:a16="http://schemas.microsoft.com/office/drawing/2014/main" id="{D3FADB9A-D5A1-DCF4-A5B3-E8532099470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
        <p:nvSpPr>
          <p:cNvPr id="4" name="Title 3">
            <a:extLst>
              <a:ext uri="{FF2B5EF4-FFF2-40B4-BE49-F238E27FC236}">
                <a16:creationId xmlns:a16="http://schemas.microsoft.com/office/drawing/2014/main" id="{3F7784C8-7AE0-14FF-10D8-4A14BE617DE7}"/>
              </a:ext>
            </a:extLst>
          </p:cNvPr>
          <p:cNvSpPr>
            <a:spLocks noGrp="1"/>
          </p:cNvSpPr>
          <p:nvPr>
            <p:ph type="title"/>
          </p:nvPr>
        </p:nvSpPr>
        <p:spPr/>
        <p:txBody>
          <a:bodyPr/>
          <a:lstStyle/>
          <a:p>
            <a:r>
              <a:rPr lang="en-US" dirty="0">
                <a:solidFill>
                  <a:srgbClr val="2E2D62"/>
                </a:solidFill>
              </a:rPr>
              <a:t>M&amp;E</a:t>
            </a:r>
            <a:endParaRPr lang="en-US" dirty="0"/>
          </a:p>
        </p:txBody>
      </p:sp>
      <p:sp>
        <p:nvSpPr>
          <p:cNvPr id="8" name="Content Placeholder 7">
            <a:extLst>
              <a:ext uri="{FF2B5EF4-FFF2-40B4-BE49-F238E27FC236}">
                <a16:creationId xmlns:a16="http://schemas.microsoft.com/office/drawing/2014/main" id="{82C5D937-3C69-8FCD-457A-1F981E876386}"/>
              </a:ext>
            </a:extLst>
          </p:cNvPr>
          <p:cNvSpPr>
            <a:spLocks noGrp="1"/>
          </p:cNvSpPr>
          <p:nvPr>
            <p:ph idx="1"/>
          </p:nvPr>
        </p:nvSpPr>
        <p:spPr/>
        <p:txBody>
          <a:bodyPr vert="horz" lIns="91440" tIns="45720" rIns="91440" bIns="45720" rtlCol="0" anchor="t">
            <a:normAutofit/>
          </a:bodyPr>
          <a:lstStyle/>
          <a:p>
            <a:r>
              <a:rPr lang="en-GB" b="1" dirty="0">
                <a:latin typeface="Arial"/>
                <a:cs typeface="Arial"/>
              </a:rPr>
              <a:t>Impact</a:t>
            </a:r>
            <a:r>
              <a:rPr lang="en-GB" dirty="0">
                <a:latin typeface="Arial"/>
                <a:cs typeface="Arial"/>
              </a:rPr>
              <a:t> is the sustained, meaningful change that happens beyond the immediate delivery of a service or project. It sits at the far end of the chain. </a:t>
            </a:r>
          </a:p>
          <a:p>
            <a:r>
              <a:rPr lang="en-GB" dirty="0">
                <a:latin typeface="Arial"/>
                <a:cs typeface="Arial"/>
              </a:rPr>
              <a:t>Typical examples include:</a:t>
            </a:r>
          </a:p>
          <a:p>
            <a:pPr lvl="1"/>
            <a:r>
              <a:rPr lang="en-GB" dirty="0">
                <a:latin typeface="Arial"/>
                <a:cs typeface="Arial"/>
              </a:rPr>
              <a:t> research enabled that would not otherwise run, </a:t>
            </a:r>
          </a:p>
          <a:p>
            <a:pPr lvl="1"/>
            <a:r>
              <a:rPr lang="en-GB" dirty="0">
                <a:latin typeface="Arial"/>
                <a:cs typeface="Arial"/>
              </a:rPr>
              <a:t>faster time to results, </a:t>
            </a:r>
          </a:p>
          <a:p>
            <a:pPr lvl="1"/>
            <a:r>
              <a:rPr lang="en-GB" dirty="0">
                <a:latin typeface="Arial"/>
                <a:cs typeface="Arial"/>
              </a:rPr>
              <a:t>reduced operational risk, </a:t>
            </a:r>
          </a:p>
          <a:p>
            <a:pPr lvl="1"/>
            <a:r>
              <a:rPr lang="en-GB" dirty="0">
                <a:latin typeface="Arial"/>
                <a:cs typeface="Arial"/>
              </a:rPr>
              <a:t>better capability across communities, </a:t>
            </a:r>
          </a:p>
          <a:p>
            <a:pPr lvl="1"/>
            <a:r>
              <a:rPr lang="en-GB" dirty="0">
                <a:latin typeface="Arial"/>
                <a:cs typeface="Arial"/>
              </a:rPr>
              <a:t>cost avoided, </a:t>
            </a:r>
          </a:p>
          <a:p>
            <a:pPr lvl="1"/>
            <a:r>
              <a:rPr lang="en-GB" dirty="0">
                <a:latin typeface="Arial"/>
                <a:cs typeface="Arial"/>
              </a:rPr>
              <a:t>or measurable carbon effects.</a:t>
            </a:r>
          </a:p>
        </p:txBody>
      </p:sp>
    </p:spTree>
    <p:extLst>
      <p:ext uri="{BB962C8B-B14F-4D97-AF65-F5344CB8AC3E}">
        <p14:creationId xmlns:p14="http://schemas.microsoft.com/office/powerpoint/2010/main" val="151257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DCFA0-BC56-740A-14A2-E25003CF5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6636B-C624-F246-24FB-2E2CA1A076A1}"/>
              </a:ext>
            </a:extLst>
          </p:cNvPr>
          <p:cNvSpPr>
            <a:spLocks noGrp="1"/>
          </p:cNvSpPr>
          <p:nvPr>
            <p:ph type="ctrTitle"/>
          </p:nvPr>
        </p:nvSpPr>
        <p:spPr/>
        <p:txBody>
          <a:bodyPr/>
          <a:lstStyle/>
          <a:p>
            <a:r>
              <a:rPr lang="en-GB" dirty="0">
                <a:latin typeface="Arial"/>
                <a:cs typeface="Arial"/>
              </a:rPr>
              <a:t>How</a:t>
            </a:r>
            <a:endParaRPr lang="en-GB" dirty="0"/>
          </a:p>
        </p:txBody>
      </p:sp>
      <p:pic>
        <p:nvPicPr>
          <p:cNvPr id="5" name="Picture 4" descr="iris">
            <a:extLst>
              <a:ext uri="{FF2B5EF4-FFF2-40B4-BE49-F238E27FC236}">
                <a16:creationId xmlns:a16="http://schemas.microsoft.com/office/drawing/2014/main" id="{6341B779-463C-11E3-F64C-81BB5DD5C5A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Tree>
    <p:extLst>
      <p:ext uri="{BB962C8B-B14F-4D97-AF65-F5344CB8AC3E}">
        <p14:creationId xmlns:p14="http://schemas.microsoft.com/office/powerpoint/2010/main" val="215034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EB4E6-4622-68FB-C460-AFEB7B9618D0}"/>
              </a:ext>
            </a:extLst>
          </p:cNvPr>
          <p:cNvPicPr>
            <a:picLocks noChangeAspect="1"/>
          </p:cNvPicPr>
          <p:nvPr/>
        </p:nvPicPr>
        <p:blipFill>
          <a:blip r:embed="rId2"/>
          <a:stretch>
            <a:fillRect/>
          </a:stretch>
        </p:blipFill>
        <p:spPr>
          <a:xfrm>
            <a:off x="132518" y="113837"/>
            <a:ext cx="11926964" cy="6630325"/>
          </a:xfrm>
          <a:prstGeom prst="rect">
            <a:avLst/>
          </a:prstGeom>
        </p:spPr>
      </p:pic>
      <p:sp>
        <p:nvSpPr>
          <p:cNvPr id="4" name="TextBox 3">
            <a:extLst>
              <a:ext uri="{FF2B5EF4-FFF2-40B4-BE49-F238E27FC236}">
                <a16:creationId xmlns:a16="http://schemas.microsoft.com/office/drawing/2014/main" id="{F85F2C70-F9FE-9457-09E3-FFC1157ED7A8}"/>
              </a:ext>
            </a:extLst>
          </p:cNvPr>
          <p:cNvSpPr txBox="1"/>
          <p:nvPr/>
        </p:nvSpPr>
        <p:spPr>
          <a:xfrm>
            <a:off x="3315149" y="6538447"/>
            <a:ext cx="390413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err="1">
                <a:cs typeface="Arial"/>
              </a:rPr>
              <a:t>Slide:Charlotte</a:t>
            </a:r>
            <a:r>
              <a:rPr lang="en-GB" sz="1400" dirty="0">
                <a:cs typeface="Arial"/>
              </a:rPr>
              <a:t> Glass,</a:t>
            </a:r>
            <a:r>
              <a:rPr lang="en-US" sz="1400" dirty="0">
                <a:solidFill>
                  <a:srgbClr val="201D3E"/>
                </a:solidFill>
                <a:latin typeface="Calibri"/>
                <a:ea typeface="Calibri"/>
                <a:cs typeface="Calibri"/>
              </a:rPr>
              <a:t>Head of Evaluation, STFC</a:t>
            </a:r>
            <a:r>
              <a:rPr lang="en-GB" sz="1400" dirty="0">
                <a:cs typeface="Arial"/>
              </a:rPr>
              <a:t> </a:t>
            </a:r>
            <a:endParaRPr lang="en-GB" sz="1400" dirty="0"/>
          </a:p>
        </p:txBody>
      </p:sp>
      <p:sp>
        <p:nvSpPr>
          <p:cNvPr id="2" name="Rectangle 1">
            <a:extLst>
              <a:ext uri="{FF2B5EF4-FFF2-40B4-BE49-F238E27FC236}">
                <a16:creationId xmlns:a16="http://schemas.microsoft.com/office/drawing/2014/main" id="{E73C5978-651C-DEE1-FC99-956F5696A07E}"/>
              </a:ext>
            </a:extLst>
          </p:cNvPr>
          <p:cNvSpPr/>
          <p:nvPr/>
        </p:nvSpPr>
        <p:spPr>
          <a:xfrm>
            <a:off x="1003101" y="2463277"/>
            <a:ext cx="1707501" cy="312575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Funding</a:t>
            </a:r>
            <a:endParaRPr lang="en-GB" dirty="0">
              <a:solidFill>
                <a:schemeClr val="tx2"/>
              </a:solidFill>
            </a:endParaRPr>
          </a:p>
          <a:p>
            <a:r>
              <a:rPr lang="en-GB" b="1" dirty="0">
                <a:solidFill>
                  <a:schemeClr val="accent3"/>
                </a:solidFill>
              </a:rPr>
              <a:t>Infrastructure</a:t>
            </a:r>
            <a:endParaRPr lang="en-GB" dirty="0">
              <a:solidFill>
                <a:schemeClr val="accent3"/>
              </a:solidFill>
            </a:endParaRPr>
          </a:p>
          <a:p>
            <a:r>
              <a:rPr lang="en-GB" b="1" dirty="0">
                <a:solidFill>
                  <a:schemeClr val="tx2"/>
                </a:solidFill>
              </a:rPr>
              <a:t>Staff and Expertise</a:t>
            </a:r>
            <a:r>
              <a:rPr lang="en-GB" dirty="0">
                <a:solidFill>
                  <a:schemeClr val="tx2"/>
                </a:solidFill>
              </a:rPr>
              <a:t> </a:t>
            </a:r>
            <a:r>
              <a:rPr lang="en-GB" b="1" dirty="0">
                <a:solidFill>
                  <a:schemeClr val="accent3"/>
                </a:solidFill>
              </a:rPr>
              <a:t>Governance Structures</a:t>
            </a:r>
            <a:r>
              <a:rPr lang="en-GB" dirty="0">
                <a:solidFill>
                  <a:schemeClr val="accent3"/>
                </a:solidFill>
              </a:rPr>
              <a:t> </a:t>
            </a:r>
            <a:r>
              <a:rPr lang="en-GB" b="1" dirty="0">
                <a:solidFill>
                  <a:schemeClr val="tx2"/>
                </a:solidFill>
              </a:rPr>
              <a:t>Digital Tools</a:t>
            </a:r>
            <a:r>
              <a:rPr lang="en-GB" dirty="0">
                <a:solidFill>
                  <a:schemeClr val="tx2"/>
                </a:solidFill>
              </a:rPr>
              <a:t> </a:t>
            </a:r>
            <a:r>
              <a:rPr lang="en-GB" b="1" dirty="0">
                <a:solidFill>
                  <a:schemeClr val="accent3"/>
                </a:solidFill>
              </a:rPr>
              <a:t>Community Engagement</a:t>
            </a:r>
            <a:r>
              <a:rPr lang="en-GB" dirty="0">
                <a:solidFill>
                  <a:schemeClr val="accent3"/>
                </a:solidFill>
              </a:rPr>
              <a:t> </a:t>
            </a:r>
          </a:p>
          <a:p>
            <a:pPr algn="ctr"/>
            <a:r>
              <a:rPr lang="en-GB" dirty="0">
                <a:solidFill>
                  <a:schemeClr val="accent3"/>
                </a:solidFill>
              </a:rPr>
              <a:t>…</a:t>
            </a:r>
          </a:p>
        </p:txBody>
      </p:sp>
      <p:sp>
        <p:nvSpPr>
          <p:cNvPr id="5" name="Rectangle 4">
            <a:extLst>
              <a:ext uri="{FF2B5EF4-FFF2-40B4-BE49-F238E27FC236}">
                <a16:creationId xmlns:a16="http://schemas.microsoft.com/office/drawing/2014/main" id="{9D8C39DF-5F32-954F-D337-7464C8D6A311}"/>
              </a:ext>
            </a:extLst>
          </p:cNvPr>
          <p:cNvSpPr/>
          <p:nvPr/>
        </p:nvSpPr>
        <p:spPr>
          <a:xfrm>
            <a:off x="2930953" y="2463277"/>
            <a:ext cx="1467072" cy="312575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Resource monitoring and accounting</a:t>
            </a:r>
          </a:p>
        </p:txBody>
      </p:sp>
      <p:sp>
        <p:nvSpPr>
          <p:cNvPr id="6" name="Rectangle 5">
            <a:extLst>
              <a:ext uri="{FF2B5EF4-FFF2-40B4-BE49-F238E27FC236}">
                <a16:creationId xmlns:a16="http://schemas.microsoft.com/office/drawing/2014/main" id="{CEC76128-5E12-201F-8361-0DCF7B555C99}"/>
              </a:ext>
            </a:extLst>
          </p:cNvPr>
          <p:cNvSpPr/>
          <p:nvPr/>
        </p:nvSpPr>
        <p:spPr>
          <a:xfrm>
            <a:off x="4522238" y="2463278"/>
            <a:ext cx="2046514" cy="350831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Accounting Reports</a:t>
            </a:r>
          </a:p>
          <a:p>
            <a:r>
              <a:rPr lang="en-GB" b="1" dirty="0">
                <a:solidFill>
                  <a:schemeClr val="accent3"/>
                </a:solidFill>
              </a:rPr>
              <a:t>Usage Metrics</a:t>
            </a:r>
            <a:r>
              <a:rPr lang="en-GB" dirty="0">
                <a:solidFill>
                  <a:schemeClr val="accent3"/>
                </a:solidFill>
              </a:rPr>
              <a:t> </a:t>
            </a:r>
            <a:r>
              <a:rPr lang="en-GB" b="1" dirty="0">
                <a:solidFill>
                  <a:schemeClr val="tx2"/>
                </a:solidFill>
              </a:rPr>
              <a:t>Technical IAM Solutions</a:t>
            </a:r>
          </a:p>
          <a:p>
            <a:r>
              <a:rPr lang="en-GB" b="1" dirty="0">
                <a:solidFill>
                  <a:schemeClr val="accent3"/>
                </a:solidFill>
              </a:rPr>
              <a:t>Technical Accounting Solutions</a:t>
            </a:r>
            <a:r>
              <a:rPr lang="en-GB" dirty="0">
                <a:solidFill>
                  <a:schemeClr val="accent3"/>
                </a:solidFill>
              </a:rPr>
              <a:t> </a:t>
            </a:r>
            <a:r>
              <a:rPr lang="en-GB" b="1" dirty="0">
                <a:solidFill>
                  <a:schemeClr val="tx2"/>
                </a:solidFill>
              </a:rPr>
              <a:t>Policies and Frameworks</a:t>
            </a:r>
            <a:r>
              <a:rPr lang="en-GB" dirty="0">
                <a:solidFill>
                  <a:schemeClr val="tx2"/>
                </a:solidFill>
              </a:rPr>
              <a:t> </a:t>
            </a:r>
            <a:r>
              <a:rPr lang="en-GB" b="1" dirty="0">
                <a:solidFill>
                  <a:schemeClr val="accent3"/>
                </a:solidFill>
              </a:rPr>
              <a:t>Digital Assets</a:t>
            </a:r>
            <a:endParaRPr lang="en-GB" dirty="0">
              <a:solidFill>
                <a:schemeClr val="accent3"/>
              </a:solidFill>
            </a:endParaRPr>
          </a:p>
          <a:p>
            <a:pPr algn="ctr"/>
            <a:r>
              <a:rPr lang="en-GB" dirty="0">
                <a:solidFill>
                  <a:schemeClr val="tx2"/>
                </a:solidFill>
              </a:rPr>
              <a:t>…</a:t>
            </a:r>
          </a:p>
          <a:p>
            <a:pPr algn="ctr"/>
            <a:endParaRPr lang="en-GB" dirty="0">
              <a:solidFill>
                <a:schemeClr val="tx2"/>
              </a:solidFill>
            </a:endParaRPr>
          </a:p>
        </p:txBody>
      </p:sp>
      <p:sp>
        <p:nvSpPr>
          <p:cNvPr id="7" name="Rectangle 6">
            <a:extLst>
              <a:ext uri="{FF2B5EF4-FFF2-40B4-BE49-F238E27FC236}">
                <a16:creationId xmlns:a16="http://schemas.microsoft.com/office/drawing/2014/main" id="{5AB4B3C0-1B75-90ED-A63A-BF43CEC335D5}"/>
              </a:ext>
            </a:extLst>
          </p:cNvPr>
          <p:cNvSpPr/>
          <p:nvPr/>
        </p:nvSpPr>
        <p:spPr>
          <a:xfrm>
            <a:off x="6638122" y="2449283"/>
            <a:ext cx="2046514" cy="312575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Improved Decision-Making</a:t>
            </a:r>
            <a:endParaRPr lang="en-GB" dirty="0">
              <a:solidFill>
                <a:schemeClr val="tx2"/>
              </a:solidFill>
            </a:endParaRPr>
          </a:p>
          <a:p>
            <a:r>
              <a:rPr lang="en-GB" b="1" dirty="0">
                <a:solidFill>
                  <a:schemeClr val="accent3"/>
                </a:solidFill>
              </a:rPr>
              <a:t>Higher Trust</a:t>
            </a:r>
            <a:r>
              <a:rPr lang="en-GB" dirty="0">
                <a:solidFill>
                  <a:schemeClr val="accent3"/>
                </a:solidFill>
              </a:rPr>
              <a:t> </a:t>
            </a:r>
            <a:r>
              <a:rPr lang="en-GB" b="1" dirty="0">
                <a:solidFill>
                  <a:schemeClr val="tx2"/>
                </a:solidFill>
              </a:rPr>
              <a:t>Better Decisions on Purchases</a:t>
            </a:r>
            <a:r>
              <a:rPr lang="en-GB" dirty="0">
                <a:solidFill>
                  <a:schemeClr val="tx2"/>
                </a:solidFill>
              </a:rPr>
              <a:t> </a:t>
            </a:r>
            <a:r>
              <a:rPr lang="en-GB" b="1" dirty="0">
                <a:solidFill>
                  <a:schemeClr val="accent3"/>
                </a:solidFill>
              </a:rPr>
              <a:t>Reduced Misallocation</a:t>
            </a:r>
          </a:p>
          <a:p>
            <a:r>
              <a:rPr lang="en-GB" b="1" dirty="0">
                <a:solidFill>
                  <a:schemeClr val="tx2"/>
                </a:solidFill>
              </a:rPr>
              <a:t>Enhanced Collaboration</a:t>
            </a:r>
            <a:endParaRPr lang="en-GB" dirty="0">
              <a:solidFill>
                <a:schemeClr val="tx2"/>
              </a:solidFill>
            </a:endParaRPr>
          </a:p>
          <a:p>
            <a:pPr algn="ctr"/>
            <a:r>
              <a:rPr lang="en-GB" dirty="0">
                <a:solidFill>
                  <a:schemeClr val="accent3"/>
                </a:solidFill>
              </a:rPr>
              <a:t>…</a:t>
            </a:r>
          </a:p>
          <a:p>
            <a:pPr algn="ctr"/>
            <a:endParaRPr lang="en-GB" dirty="0">
              <a:solidFill>
                <a:schemeClr val="accent3"/>
              </a:solidFill>
            </a:endParaRPr>
          </a:p>
        </p:txBody>
      </p:sp>
      <p:sp>
        <p:nvSpPr>
          <p:cNvPr id="8" name="Rectangle 7">
            <a:extLst>
              <a:ext uri="{FF2B5EF4-FFF2-40B4-BE49-F238E27FC236}">
                <a16:creationId xmlns:a16="http://schemas.microsoft.com/office/drawing/2014/main" id="{AF413007-5E4E-53C3-01B9-5A457DDC0B68}"/>
              </a:ext>
            </a:extLst>
          </p:cNvPr>
          <p:cNvSpPr/>
          <p:nvPr/>
        </p:nvSpPr>
        <p:spPr>
          <a:xfrm>
            <a:off x="8742511" y="2449282"/>
            <a:ext cx="2939416" cy="312575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Optimised Infrastructure</a:t>
            </a:r>
            <a:r>
              <a:rPr lang="en-GB" dirty="0">
                <a:solidFill>
                  <a:schemeClr val="tx2"/>
                </a:solidFill>
              </a:rPr>
              <a:t> </a:t>
            </a:r>
            <a:r>
              <a:rPr lang="en-GB" b="1" dirty="0">
                <a:solidFill>
                  <a:schemeClr val="accent3"/>
                </a:solidFill>
              </a:rPr>
              <a:t>Greater Public Value</a:t>
            </a:r>
            <a:r>
              <a:rPr lang="en-GB" dirty="0">
                <a:solidFill>
                  <a:schemeClr val="accent3"/>
                </a:solidFill>
              </a:rPr>
              <a:t> </a:t>
            </a:r>
            <a:r>
              <a:rPr lang="en-GB" b="1" dirty="0">
                <a:solidFill>
                  <a:schemeClr val="tx2"/>
                </a:solidFill>
              </a:rPr>
              <a:t>Environmental Sustainability</a:t>
            </a:r>
          </a:p>
          <a:p>
            <a:r>
              <a:rPr lang="en-GB" b="1" dirty="0">
                <a:solidFill>
                  <a:schemeClr val="accent3"/>
                </a:solidFill>
              </a:rPr>
              <a:t>Economical Sustainability</a:t>
            </a:r>
            <a:r>
              <a:rPr lang="en-GB" dirty="0">
                <a:solidFill>
                  <a:schemeClr val="accent3"/>
                </a:solidFill>
              </a:rPr>
              <a:t> </a:t>
            </a:r>
          </a:p>
          <a:p>
            <a:r>
              <a:rPr lang="en-GB" b="1" dirty="0">
                <a:solidFill>
                  <a:schemeClr val="tx2"/>
                </a:solidFill>
              </a:rPr>
              <a:t>Higher Scientific Output</a:t>
            </a:r>
            <a:r>
              <a:rPr lang="en-GB" dirty="0">
                <a:solidFill>
                  <a:schemeClr val="tx2"/>
                </a:solidFill>
              </a:rPr>
              <a:t> </a:t>
            </a:r>
          </a:p>
          <a:p>
            <a:r>
              <a:rPr lang="en-GB" b="1" dirty="0">
                <a:solidFill>
                  <a:schemeClr val="accent3"/>
                </a:solidFill>
              </a:rPr>
              <a:t>UK Leadership in R&amp;I</a:t>
            </a:r>
            <a:endParaRPr lang="en-GB" dirty="0">
              <a:solidFill>
                <a:schemeClr val="accent3"/>
              </a:solidFill>
            </a:endParaRPr>
          </a:p>
          <a:p>
            <a:pPr algn="ctr"/>
            <a:r>
              <a:rPr lang="en-GB" dirty="0">
                <a:solidFill>
                  <a:schemeClr val="tx2"/>
                </a:solidFill>
              </a:rPr>
              <a:t>…</a:t>
            </a:r>
          </a:p>
          <a:p>
            <a:pPr algn="ctr"/>
            <a:endParaRPr lang="en-GB" dirty="0">
              <a:solidFill>
                <a:schemeClr val="tx2"/>
              </a:solidFill>
            </a:endParaRPr>
          </a:p>
        </p:txBody>
      </p:sp>
    </p:spTree>
    <p:extLst>
      <p:ext uri="{BB962C8B-B14F-4D97-AF65-F5344CB8AC3E}">
        <p14:creationId xmlns:p14="http://schemas.microsoft.com/office/powerpoint/2010/main" val="176113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A5893-7D13-EEFC-B31F-8C1A9211DE2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767687-D6D1-4BDF-E8BF-F011A5A76E80}"/>
              </a:ext>
            </a:extLst>
          </p:cNvPr>
          <p:cNvPicPr>
            <a:picLocks noChangeAspect="1"/>
          </p:cNvPicPr>
          <p:nvPr/>
        </p:nvPicPr>
        <p:blipFill>
          <a:blip r:embed="rId2"/>
          <a:srcRect l="3957" t="17487" b="19779"/>
          <a:stretch>
            <a:fillRect/>
          </a:stretch>
        </p:blipFill>
        <p:spPr>
          <a:xfrm>
            <a:off x="1120490" y="1214770"/>
            <a:ext cx="10674919" cy="4428460"/>
          </a:xfrm>
          <a:prstGeom prst="rect">
            <a:avLst/>
          </a:prstGeom>
        </p:spPr>
      </p:pic>
      <p:sp>
        <p:nvSpPr>
          <p:cNvPr id="5" name="TextBox 4">
            <a:extLst>
              <a:ext uri="{FF2B5EF4-FFF2-40B4-BE49-F238E27FC236}">
                <a16:creationId xmlns:a16="http://schemas.microsoft.com/office/drawing/2014/main" id="{DC597F6B-81DF-8FEE-89E4-2E26EBE8D2D8}"/>
              </a:ext>
            </a:extLst>
          </p:cNvPr>
          <p:cNvSpPr txBox="1"/>
          <p:nvPr/>
        </p:nvSpPr>
        <p:spPr>
          <a:xfrm>
            <a:off x="1182956" y="136524"/>
            <a:ext cx="9622465" cy="830997"/>
          </a:xfrm>
          <a:prstGeom prst="rect">
            <a:avLst/>
          </a:prstGeom>
          <a:noFill/>
        </p:spPr>
        <p:txBody>
          <a:bodyPr wrap="square" rtlCol="0">
            <a:spAutoFit/>
          </a:bodyPr>
          <a:lstStyle/>
          <a:p>
            <a:pPr algn="ctr"/>
            <a:r>
              <a:rPr lang="en-US" sz="2400" b="1"/>
              <a:t>Theory-based evaluation = Logic model / theory of change provides framework for evaluative questions and evidence</a:t>
            </a:r>
            <a:endParaRPr lang="en-GB" sz="2400" b="1"/>
          </a:p>
        </p:txBody>
      </p:sp>
      <p:sp>
        <p:nvSpPr>
          <p:cNvPr id="3" name="TextBox 2">
            <a:extLst>
              <a:ext uri="{FF2B5EF4-FFF2-40B4-BE49-F238E27FC236}">
                <a16:creationId xmlns:a16="http://schemas.microsoft.com/office/drawing/2014/main" id="{68968151-51D0-C8D2-70C4-21E123E161F2}"/>
              </a:ext>
            </a:extLst>
          </p:cNvPr>
          <p:cNvSpPr txBox="1"/>
          <p:nvPr/>
        </p:nvSpPr>
        <p:spPr>
          <a:xfrm>
            <a:off x="3315149" y="6538447"/>
            <a:ext cx="390413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err="1">
                <a:cs typeface="Arial"/>
              </a:rPr>
              <a:t>Slide:Charlotte</a:t>
            </a:r>
            <a:r>
              <a:rPr lang="en-GB" sz="1400" dirty="0">
                <a:cs typeface="Arial"/>
              </a:rPr>
              <a:t> Glass,</a:t>
            </a:r>
            <a:r>
              <a:rPr lang="en-US" sz="1400" dirty="0">
                <a:solidFill>
                  <a:srgbClr val="201D3E"/>
                </a:solidFill>
                <a:latin typeface="Calibri"/>
                <a:ea typeface="Calibri"/>
                <a:cs typeface="Calibri"/>
              </a:rPr>
              <a:t>Head of Evaluation, STFC</a:t>
            </a:r>
            <a:r>
              <a:rPr lang="en-GB" sz="1400" dirty="0">
                <a:cs typeface="Arial"/>
              </a:rPr>
              <a:t> </a:t>
            </a:r>
            <a:endParaRPr lang="en-GB" sz="1400" dirty="0"/>
          </a:p>
        </p:txBody>
      </p:sp>
    </p:spTree>
    <p:extLst>
      <p:ext uri="{BB962C8B-B14F-4D97-AF65-F5344CB8AC3E}">
        <p14:creationId xmlns:p14="http://schemas.microsoft.com/office/powerpoint/2010/main" val="327224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6D45366-DBD7-A21D-DA17-1C46DD014619}"/>
              </a:ext>
            </a:extLst>
          </p:cNvPr>
          <p:cNvGrpSpPr/>
          <p:nvPr/>
        </p:nvGrpSpPr>
        <p:grpSpPr>
          <a:xfrm>
            <a:off x="1776845" y="1101436"/>
            <a:ext cx="8638310" cy="4442955"/>
            <a:chOff x="1776845" y="1101436"/>
            <a:chExt cx="8638310" cy="4442955"/>
          </a:xfrm>
        </p:grpSpPr>
        <p:sp>
          <p:nvSpPr>
            <p:cNvPr id="7" name="Oval 6">
              <a:extLst>
                <a:ext uri="{FF2B5EF4-FFF2-40B4-BE49-F238E27FC236}">
                  <a16:creationId xmlns:a16="http://schemas.microsoft.com/office/drawing/2014/main" id="{DB105718-C1F9-89B5-01C6-664E17C05A29}"/>
                </a:ext>
              </a:extLst>
            </p:cNvPr>
            <p:cNvSpPr/>
            <p:nvPr/>
          </p:nvSpPr>
          <p:spPr>
            <a:xfrm>
              <a:off x="1776845" y="1101436"/>
              <a:ext cx="8638310" cy="4442955"/>
            </a:xfrm>
            <a:prstGeom prst="ellipse">
              <a:avLst/>
            </a:prstGeom>
            <a:solidFill>
              <a:schemeClr val="accent5">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568DE50-36CC-2284-3336-B43F845C3B00}"/>
                </a:ext>
              </a:extLst>
            </p:cNvPr>
            <p:cNvSpPr txBox="1"/>
            <p:nvPr/>
          </p:nvSpPr>
          <p:spPr>
            <a:xfrm>
              <a:off x="6598226" y="1334032"/>
              <a:ext cx="1245021" cy="369332"/>
            </a:xfrm>
            <a:prstGeom prst="rect">
              <a:avLst/>
            </a:prstGeom>
            <a:noFill/>
          </p:spPr>
          <p:txBody>
            <a:bodyPr wrap="none" rtlCol="0">
              <a:spAutoFit/>
            </a:bodyPr>
            <a:lstStyle/>
            <a:p>
              <a:r>
                <a:rPr lang="en-US" b="1"/>
                <a:t>INFLUENCE</a:t>
              </a:r>
              <a:endParaRPr lang="en-GB" b="1"/>
            </a:p>
          </p:txBody>
        </p:sp>
      </p:grpSp>
      <p:grpSp>
        <p:nvGrpSpPr>
          <p:cNvPr id="20" name="Group 19">
            <a:extLst>
              <a:ext uri="{FF2B5EF4-FFF2-40B4-BE49-F238E27FC236}">
                <a16:creationId xmlns:a16="http://schemas.microsoft.com/office/drawing/2014/main" id="{AD701865-C1BD-F2D4-B5C3-7CA8E627785A}"/>
              </a:ext>
            </a:extLst>
          </p:cNvPr>
          <p:cNvGrpSpPr/>
          <p:nvPr/>
        </p:nvGrpSpPr>
        <p:grpSpPr>
          <a:xfrm>
            <a:off x="1776844" y="1518698"/>
            <a:ext cx="6357340" cy="3743109"/>
            <a:chOff x="1776845" y="1433946"/>
            <a:chExt cx="6785264" cy="3825540"/>
          </a:xfrm>
        </p:grpSpPr>
        <p:sp>
          <p:nvSpPr>
            <p:cNvPr id="6" name="Oval 5">
              <a:extLst>
                <a:ext uri="{FF2B5EF4-FFF2-40B4-BE49-F238E27FC236}">
                  <a16:creationId xmlns:a16="http://schemas.microsoft.com/office/drawing/2014/main" id="{96A560CE-5AF1-9EE1-D954-D2334CB8CE0A}"/>
                </a:ext>
              </a:extLst>
            </p:cNvPr>
            <p:cNvSpPr/>
            <p:nvPr/>
          </p:nvSpPr>
          <p:spPr>
            <a:xfrm>
              <a:off x="1776845" y="1433946"/>
              <a:ext cx="6785264" cy="3825540"/>
            </a:xfrm>
            <a:prstGeom prst="ellipse">
              <a:avLst/>
            </a:prstGeom>
            <a:solidFill>
              <a:schemeClr val="accent5">
                <a:lumMod val="40000"/>
                <a:lumOff val="6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B1FEDC0-EEAF-DD75-3D06-EFA19688EF21}"/>
                </a:ext>
              </a:extLst>
            </p:cNvPr>
            <p:cNvSpPr txBox="1"/>
            <p:nvPr/>
          </p:nvSpPr>
          <p:spPr>
            <a:xfrm>
              <a:off x="4709431" y="1666282"/>
              <a:ext cx="1680204" cy="369332"/>
            </a:xfrm>
            <a:prstGeom prst="rect">
              <a:avLst/>
            </a:prstGeom>
            <a:noFill/>
          </p:spPr>
          <p:txBody>
            <a:bodyPr wrap="none" rtlCol="0">
              <a:spAutoFit/>
            </a:bodyPr>
            <a:lstStyle/>
            <a:p>
              <a:r>
                <a:rPr lang="en-US" b="1"/>
                <a:t>CONTRIBUTION</a:t>
              </a:r>
              <a:endParaRPr lang="en-GB" b="1"/>
            </a:p>
          </p:txBody>
        </p:sp>
      </p:grpSp>
      <p:grpSp>
        <p:nvGrpSpPr>
          <p:cNvPr id="19" name="Group 18">
            <a:extLst>
              <a:ext uri="{FF2B5EF4-FFF2-40B4-BE49-F238E27FC236}">
                <a16:creationId xmlns:a16="http://schemas.microsoft.com/office/drawing/2014/main" id="{BF406058-E798-A37F-59E5-C076CD04E511}"/>
              </a:ext>
            </a:extLst>
          </p:cNvPr>
          <p:cNvGrpSpPr/>
          <p:nvPr/>
        </p:nvGrpSpPr>
        <p:grpSpPr>
          <a:xfrm>
            <a:off x="1776844" y="2159280"/>
            <a:ext cx="4821382" cy="2379517"/>
            <a:chOff x="1776844" y="2159280"/>
            <a:chExt cx="4821382" cy="2379517"/>
          </a:xfrm>
        </p:grpSpPr>
        <p:sp>
          <p:nvSpPr>
            <p:cNvPr id="5" name="Oval 4">
              <a:extLst>
                <a:ext uri="{FF2B5EF4-FFF2-40B4-BE49-F238E27FC236}">
                  <a16:creationId xmlns:a16="http://schemas.microsoft.com/office/drawing/2014/main" id="{54592F09-CC3A-0D58-9F7E-2976D803342F}"/>
                </a:ext>
              </a:extLst>
            </p:cNvPr>
            <p:cNvSpPr/>
            <p:nvPr/>
          </p:nvSpPr>
          <p:spPr>
            <a:xfrm>
              <a:off x="1776844" y="2159280"/>
              <a:ext cx="4821382" cy="2379517"/>
            </a:xfrm>
            <a:prstGeom prst="ellipse">
              <a:avLst/>
            </a:prstGeom>
            <a:solidFill>
              <a:schemeClr val="accent5">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0DB43DB-875B-C3D9-C9BA-BD4B64224328}"/>
                </a:ext>
              </a:extLst>
            </p:cNvPr>
            <p:cNvSpPr txBox="1"/>
            <p:nvPr/>
          </p:nvSpPr>
          <p:spPr>
            <a:xfrm>
              <a:off x="3293919" y="2348346"/>
              <a:ext cx="1543243" cy="369332"/>
            </a:xfrm>
            <a:prstGeom prst="rect">
              <a:avLst/>
            </a:prstGeom>
            <a:noFill/>
          </p:spPr>
          <p:txBody>
            <a:bodyPr wrap="none" rtlCol="0">
              <a:spAutoFit/>
            </a:bodyPr>
            <a:lstStyle/>
            <a:p>
              <a:r>
                <a:rPr lang="en-US" b="1"/>
                <a:t>ATTRIBUTION</a:t>
              </a:r>
              <a:endParaRPr lang="en-GB" b="1"/>
            </a:p>
          </p:txBody>
        </p:sp>
      </p:grpSp>
      <p:grpSp>
        <p:nvGrpSpPr>
          <p:cNvPr id="13" name="Group 12">
            <a:extLst>
              <a:ext uri="{FF2B5EF4-FFF2-40B4-BE49-F238E27FC236}">
                <a16:creationId xmlns:a16="http://schemas.microsoft.com/office/drawing/2014/main" id="{9223D829-CAA0-4DC7-16CB-F201152C644B}"/>
              </a:ext>
            </a:extLst>
          </p:cNvPr>
          <p:cNvGrpSpPr/>
          <p:nvPr/>
        </p:nvGrpSpPr>
        <p:grpSpPr>
          <a:xfrm>
            <a:off x="1931049" y="3064692"/>
            <a:ext cx="8379062" cy="728614"/>
            <a:chOff x="1931049" y="3064692"/>
            <a:chExt cx="8379062" cy="728614"/>
          </a:xfrm>
        </p:grpSpPr>
        <p:sp>
          <p:nvSpPr>
            <p:cNvPr id="14" name="Freeform: Shape 13">
              <a:extLst>
                <a:ext uri="{FF2B5EF4-FFF2-40B4-BE49-F238E27FC236}">
                  <a16:creationId xmlns:a16="http://schemas.microsoft.com/office/drawing/2014/main" id="{50AF0112-DF1C-71BF-E3D0-169F64469C5B}"/>
                </a:ext>
              </a:extLst>
            </p:cNvPr>
            <p:cNvSpPr/>
            <p:nvPr/>
          </p:nvSpPr>
          <p:spPr>
            <a:xfrm>
              <a:off x="1931049" y="3064692"/>
              <a:ext cx="1821535" cy="728614"/>
            </a:xfrm>
            <a:custGeom>
              <a:avLst/>
              <a:gdLst>
                <a:gd name="connsiteX0" fmla="*/ 0 w 1821535"/>
                <a:gd name="connsiteY0" fmla="*/ 0 h 728614"/>
                <a:gd name="connsiteX1" fmla="*/ 1457228 w 1821535"/>
                <a:gd name="connsiteY1" fmla="*/ 0 h 728614"/>
                <a:gd name="connsiteX2" fmla="*/ 1821535 w 1821535"/>
                <a:gd name="connsiteY2" fmla="*/ 364307 h 728614"/>
                <a:gd name="connsiteX3" fmla="*/ 1457228 w 1821535"/>
                <a:gd name="connsiteY3" fmla="*/ 728614 h 728614"/>
                <a:gd name="connsiteX4" fmla="*/ 0 w 1821535"/>
                <a:gd name="connsiteY4" fmla="*/ 728614 h 728614"/>
                <a:gd name="connsiteX5" fmla="*/ 364307 w 1821535"/>
                <a:gd name="connsiteY5" fmla="*/ 364307 h 728614"/>
                <a:gd name="connsiteX6" fmla="*/ 0 w 1821535"/>
                <a:gd name="connsiteY6" fmla="*/ 0 h 7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1535" h="728614">
                  <a:moveTo>
                    <a:pt x="0" y="0"/>
                  </a:moveTo>
                  <a:lnTo>
                    <a:pt x="1457228" y="0"/>
                  </a:lnTo>
                  <a:lnTo>
                    <a:pt x="1821535" y="364307"/>
                  </a:lnTo>
                  <a:lnTo>
                    <a:pt x="1457228" y="728614"/>
                  </a:lnTo>
                  <a:lnTo>
                    <a:pt x="0" y="728614"/>
                  </a:lnTo>
                  <a:lnTo>
                    <a:pt x="364307" y="364307"/>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316" tIns="24003" rIns="388310" bIns="24003" numCol="1" spcCol="1270" anchor="ctr" anchorCtr="0">
              <a:noAutofit/>
            </a:bodyPr>
            <a:lstStyle/>
            <a:p>
              <a:pPr marL="0" lvl="0" indent="0" algn="ctr" defTabSz="800100">
                <a:lnSpc>
                  <a:spcPct val="90000"/>
                </a:lnSpc>
                <a:spcBef>
                  <a:spcPct val="0"/>
                </a:spcBef>
                <a:spcAft>
                  <a:spcPct val="35000"/>
                </a:spcAft>
                <a:buNone/>
              </a:pPr>
              <a:r>
                <a:rPr lang="en-US" sz="1800" kern="1200"/>
                <a:t>Inputs</a:t>
              </a:r>
              <a:endParaRPr lang="en-GB" sz="1800" kern="1200"/>
            </a:p>
          </p:txBody>
        </p:sp>
        <p:sp>
          <p:nvSpPr>
            <p:cNvPr id="15" name="Freeform: Shape 14">
              <a:extLst>
                <a:ext uri="{FF2B5EF4-FFF2-40B4-BE49-F238E27FC236}">
                  <a16:creationId xmlns:a16="http://schemas.microsoft.com/office/drawing/2014/main" id="{7B0B2C1E-DB42-BC8A-8AAA-B08D42F4D549}"/>
                </a:ext>
              </a:extLst>
            </p:cNvPr>
            <p:cNvSpPr/>
            <p:nvPr/>
          </p:nvSpPr>
          <p:spPr>
            <a:xfrm>
              <a:off x="3570431" y="3064692"/>
              <a:ext cx="1821535" cy="728614"/>
            </a:xfrm>
            <a:custGeom>
              <a:avLst/>
              <a:gdLst>
                <a:gd name="connsiteX0" fmla="*/ 0 w 1821535"/>
                <a:gd name="connsiteY0" fmla="*/ 0 h 728614"/>
                <a:gd name="connsiteX1" fmla="*/ 1457228 w 1821535"/>
                <a:gd name="connsiteY1" fmla="*/ 0 h 728614"/>
                <a:gd name="connsiteX2" fmla="*/ 1821535 w 1821535"/>
                <a:gd name="connsiteY2" fmla="*/ 364307 h 728614"/>
                <a:gd name="connsiteX3" fmla="*/ 1457228 w 1821535"/>
                <a:gd name="connsiteY3" fmla="*/ 728614 h 728614"/>
                <a:gd name="connsiteX4" fmla="*/ 0 w 1821535"/>
                <a:gd name="connsiteY4" fmla="*/ 728614 h 728614"/>
                <a:gd name="connsiteX5" fmla="*/ 364307 w 1821535"/>
                <a:gd name="connsiteY5" fmla="*/ 364307 h 728614"/>
                <a:gd name="connsiteX6" fmla="*/ 0 w 1821535"/>
                <a:gd name="connsiteY6" fmla="*/ 0 h 7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1535" h="728614">
                  <a:moveTo>
                    <a:pt x="0" y="0"/>
                  </a:moveTo>
                  <a:lnTo>
                    <a:pt x="1457228" y="0"/>
                  </a:lnTo>
                  <a:lnTo>
                    <a:pt x="1821535" y="364307"/>
                  </a:lnTo>
                  <a:lnTo>
                    <a:pt x="1457228" y="728614"/>
                  </a:lnTo>
                  <a:lnTo>
                    <a:pt x="0" y="728614"/>
                  </a:lnTo>
                  <a:lnTo>
                    <a:pt x="364307" y="364307"/>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316" tIns="24003" rIns="388310" bIns="24003" numCol="1" spcCol="1270" anchor="ctr" anchorCtr="0">
              <a:noAutofit/>
            </a:bodyPr>
            <a:lstStyle/>
            <a:p>
              <a:pPr marL="0" lvl="0" indent="0" algn="ctr" defTabSz="800100">
                <a:lnSpc>
                  <a:spcPct val="90000"/>
                </a:lnSpc>
                <a:spcBef>
                  <a:spcPct val="0"/>
                </a:spcBef>
                <a:spcAft>
                  <a:spcPct val="35000"/>
                </a:spcAft>
                <a:buNone/>
              </a:pPr>
              <a:r>
                <a:rPr lang="en-US" sz="1800" kern="1200"/>
                <a:t>Activities</a:t>
              </a:r>
              <a:endParaRPr lang="en-GB" sz="1800" kern="1200"/>
            </a:p>
          </p:txBody>
        </p:sp>
        <p:sp>
          <p:nvSpPr>
            <p:cNvPr id="16" name="Freeform: Shape 15">
              <a:extLst>
                <a:ext uri="{FF2B5EF4-FFF2-40B4-BE49-F238E27FC236}">
                  <a16:creationId xmlns:a16="http://schemas.microsoft.com/office/drawing/2014/main" id="{5AA396F5-A1D5-D02E-E5E4-9FB5D9F69595}"/>
                </a:ext>
              </a:extLst>
            </p:cNvPr>
            <p:cNvSpPr/>
            <p:nvPr/>
          </p:nvSpPr>
          <p:spPr>
            <a:xfrm>
              <a:off x="5209812" y="3064692"/>
              <a:ext cx="1821535" cy="728614"/>
            </a:xfrm>
            <a:custGeom>
              <a:avLst/>
              <a:gdLst>
                <a:gd name="connsiteX0" fmla="*/ 0 w 1821535"/>
                <a:gd name="connsiteY0" fmla="*/ 0 h 728614"/>
                <a:gd name="connsiteX1" fmla="*/ 1457228 w 1821535"/>
                <a:gd name="connsiteY1" fmla="*/ 0 h 728614"/>
                <a:gd name="connsiteX2" fmla="*/ 1821535 w 1821535"/>
                <a:gd name="connsiteY2" fmla="*/ 364307 h 728614"/>
                <a:gd name="connsiteX3" fmla="*/ 1457228 w 1821535"/>
                <a:gd name="connsiteY3" fmla="*/ 728614 h 728614"/>
                <a:gd name="connsiteX4" fmla="*/ 0 w 1821535"/>
                <a:gd name="connsiteY4" fmla="*/ 728614 h 728614"/>
                <a:gd name="connsiteX5" fmla="*/ 364307 w 1821535"/>
                <a:gd name="connsiteY5" fmla="*/ 364307 h 728614"/>
                <a:gd name="connsiteX6" fmla="*/ 0 w 1821535"/>
                <a:gd name="connsiteY6" fmla="*/ 0 h 7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1535" h="728614">
                  <a:moveTo>
                    <a:pt x="0" y="0"/>
                  </a:moveTo>
                  <a:lnTo>
                    <a:pt x="1457228" y="0"/>
                  </a:lnTo>
                  <a:lnTo>
                    <a:pt x="1821535" y="364307"/>
                  </a:lnTo>
                  <a:lnTo>
                    <a:pt x="1457228" y="728614"/>
                  </a:lnTo>
                  <a:lnTo>
                    <a:pt x="0" y="728614"/>
                  </a:lnTo>
                  <a:lnTo>
                    <a:pt x="364307" y="364307"/>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316" tIns="24003" rIns="388310" bIns="24003" numCol="1" spcCol="1270" anchor="ctr" anchorCtr="0">
              <a:noAutofit/>
            </a:bodyPr>
            <a:lstStyle/>
            <a:p>
              <a:pPr marL="0" lvl="0" indent="0" algn="ctr" defTabSz="800100">
                <a:lnSpc>
                  <a:spcPct val="90000"/>
                </a:lnSpc>
                <a:spcBef>
                  <a:spcPct val="0"/>
                </a:spcBef>
                <a:spcAft>
                  <a:spcPct val="35000"/>
                </a:spcAft>
                <a:buNone/>
              </a:pPr>
              <a:r>
                <a:rPr lang="en-US" sz="1800" kern="1200"/>
                <a:t>Outputs</a:t>
              </a:r>
              <a:endParaRPr lang="en-GB" sz="1800" kern="1200"/>
            </a:p>
          </p:txBody>
        </p:sp>
        <p:sp>
          <p:nvSpPr>
            <p:cNvPr id="17" name="Freeform: Shape 16">
              <a:extLst>
                <a:ext uri="{FF2B5EF4-FFF2-40B4-BE49-F238E27FC236}">
                  <a16:creationId xmlns:a16="http://schemas.microsoft.com/office/drawing/2014/main" id="{FC2947C0-4CEC-F64D-F8EC-92B4F4B955F9}"/>
                </a:ext>
              </a:extLst>
            </p:cNvPr>
            <p:cNvSpPr/>
            <p:nvPr/>
          </p:nvSpPr>
          <p:spPr>
            <a:xfrm>
              <a:off x="6849194" y="3064692"/>
              <a:ext cx="1821535" cy="728614"/>
            </a:xfrm>
            <a:custGeom>
              <a:avLst/>
              <a:gdLst>
                <a:gd name="connsiteX0" fmla="*/ 0 w 1821535"/>
                <a:gd name="connsiteY0" fmla="*/ 0 h 728614"/>
                <a:gd name="connsiteX1" fmla="*/ 1457228 w 1821535"/>
                <a:gd name="connsiteY1" fmla="*/ 0 h 728614"/>
                <a:gd name="connsiteX2" fmla="*/ 1821535 w 1821535"/>
                <a:gd name="connsiteY2" fmla="*/ 364307 h 728614"/>
                <a:gd name="connsiteX3" fmla="*/ 1457228 w 1821535"/>
                <a:gd name="connsiteY3" fmla="*/ 728614 h 728614"/>
                <a:gd name="connsiteX4" fmla="*/ 0 w 1821535"/>
                <a:gd name="connsiteY4" fmla="*/ 728614 h 728614"/>
                <a:gd name="connsiteX5" fmla="*/ 364307 w 1821535"/>
                <a:gd name="connsiteY5" fmla="*/ 364307 h 728614"/>
                <a:gd name="connsiteX6" fmla="*/ 0 w 1821535"/>
                <a:gd name="connsiteY6" fmla="*/ 0 h 7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1535" h="728614">
                  <a:moveTo>
                    <a:pt x="0" y="0"/>
                  </a:moveTo>
                  <a:lnTo>
                    <a:pt x="1457228" y="0"/>
                  </a:lnTo>
                  <a:lnTo>
                    <a:pt x="1821535" y="364307"/>
                  </a:lnTo>
                  <a:lnTo>
                    <a:pt x="1457228" y="728614"/>
                  </a:lnTo>
                  <a:lnTo>
                    <a:pt x="0" y="728614"/>
                  </a:lnTo>
                  <a:lnTo>
                    <a:pt x="364307" y="364307"/>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316" tIns="24003" rIns="388310" bIns="24003" numCol="1" spcCol="1270" anchor="ctr" anchorCtr="0">
              <a:noAutofit/>
            </a:bodyPr>
            <a:lstStyle/>
            <a:p>
              <a:pPr marL="0" lvl="0" indent="0" algn="ctr" defTabSz="800100">
                <a:lnSpc>
                  <a:spcPct val="90000"/>
                </a:lnSpc>
                <a:spcBef>
                  <a:spcPct val="0"/>
                </a:spcBef>
                <a:spcAft>
                  <a:spcPct val="35000"/>
                </a:spcAft>
                <a:buNone/>
              </a:pPr>
              <a:r>
                <a:rPr lang="en-US" sz="1800" kern="1200"/>
                <a:t>Outcomes</a:t>
              </a:r>
              <a:endParaRPr lang="en-GB" sz="1800" kern="1200"/>
            </a:p>
          </p:txBody>
        </p:sp>
        <p:sp>
          <p:nvSpPr>
            <p:cNvPr id="18" name="Freeform: Shape 17">
              <a:extLst>
                <a:ext uri="{FF2B5EF4-FFF2-40B4-BE49-F238E27FC236}">
                  <a16:creationId xmlns:a16="http://schemas.microsoft.com/office/drawing/2014/main" id="{93BB3FDF-84F1-7696-A98F-AB0E18B2D798}"/>
                </a:ext>
              </a:extLst>
            </p:cNvPr>
            <p:cNvSpPr/>
            <p:nvPr/>
          </p:nvSpPr>
          <p:spPr>
            <a:xfrm>
              <a:off x="8488576" y="3064692"/>
              <a:ext cx="1821535" cy="728614"/>
            </a:xfrm>
            <a:custGeom>
              <a:avLst/>
              <a:gdLst>
                <a:gd name="connsiteX0" fmla="*/ 0 w 1821535"/>
                <a:gd name="connsiteY0" fmla="*/ 0 h 728614"/>
                <a:gd name="connsiteX1" fmla="*/ 1457228 w 1821535"/>
                <a:gd name="connsiteY1" fmla="*/ 0 h 728614"/>
                <a:gd name="connsiteX2" fmla="*/ 1821535 w 1821535"/>
                <a:gd name="connsiteY2" fmla="*/ 364307 h 728614"/>
                <a:gd name="connsiteX3" fmla="*/ 1457228 w 1821535"/>
                <a:gd name="connsiteY3" fmla="*/ 728614 h 728614"/>
                <a:gd name="connsiteX4" fmla="*/ 0 w 1821535"/>
                <a:gd name="connsiteY4" fmla="*/ 728614 h 728614"/>
                <a:gd name="connsiteX5" fmla="*/ 364307 w 1821535"/>
                <a:gd name="connsiteY5" fmla="*/ 364307 h 728614"/>
                <a:gd name="connsiteX6" fmla="*/ 0 w 1821535"/>
                <a:gd name="connsiteY6" fmla="*/ 0 h 7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1535" h="728614">
                  <a:moveTo>
                    <a:pt x="0" y="0"/>
                  </a:moveTo>
                  <a:lnTo>
                    <a:pt x="1457228" y="0"/>
                  </a:lnTo>
                  <a:lnTo>
                    <a:pt x="1821535" y="364307"/>
                  </a:lnTo>
                  <a:lnTo>
                    <a:pt x="1457228" y="728614"/>
                  </a:lnTo>
                  <a:lnTo>
                    <a:pt x="0" y="728614"/>
                  </a:lnTo>
                  <a:lnTo>
                    <a:pt x="364307" y="364307"/>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316" tIns="24003" rIns="388310" bIns="24003" numCol="1" spcCol="1270" anchor="ctr" anchorCtr="0">
              <a:noAutofit/>
            </a:bodyPr>
            <a:lstStyle/>
            <a:p>
              <a:pPr marL="0" lvl="0" indent="0" algn="ctr" defTabSz="800100">
                <a:lnSpc>
                  <a:spcPct val="90000"/>
                </a:lnSpc>
                <a:spcBef>
                  <a:spcPct val="0"/>
                </a:spcBef>
                <a:spcAft>
                  <a:spcPct val="35000"/>
                </a:spcAft>
                <a:buNone/>
              </a:pPr>
              <a:r>
                <a:rPr lang="en-US" sz="1800" kern="1200"/>
                <a:t>Impacts</a:t>
              </a:r>
              <a:endParaRPr lang="en-GB" sz="1800" kern="1200"/>
            </a:p>
          </p:txBody>
        </p:sp>
      </p:grpSp>
      <p:sp>
        <p:nvSpPr>
          <p:cNvPr id="11" name="Right Arrow 3">
            <a:extLst>
              <a:ext uri="{FF2B5EF4-FFF2-40B4-BE49-F238E27FC236}">
                <a16:creationId xmlns:a16="http://schemas.microsoft.com/office/drawing/2014/main" id="{AA9DF176-5E25-1E6F-1F47-5E2683C6A8DA}"/>
              </a:ext>
            </a:extLst>
          </p:cNvPr>
          <p:cNvSpPr/>
          <p:nvPr/>
        </p:nvSpPr>
        <p:spPr>
          <a:xfrm>
            <a:off x="1982332" y="3909364"/>
            <a:ext cx="5663068" cy="628443"/>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Monitoring</a:t>
            </a:r>
          </a:p>
        </p:txBody>
      </p:sp>
      <p:sp>
        <p:nvSpPr>
          <p:cNvPr id="12" name="Right Arrow 4">
            <a:extLst>
              <a:ext uri="{FF2B5EF4-FFF2-40B4-BE49-F238E27FC236}">
                <a16:creationId xmlns:a16="http://schemas.microsoft.com/office/drawing/2014/main" id="{6D5CDC41-0DDF-1FE5-478A-6BD42CB82F19}"/>
              </a:ext>
            </a:extLst>
          </p:cNvPr>
          <p:cNvSpPr/>
          <p:nvPr/>
        </p:nvSpPr>
        <p:spPr>
          <a:xfrm>
            <a:off x="1982333" y="4506196"/>
            <a:ext cx="7614202" cy="628443"/>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Evaluation</a:t>
            </a:r>
          </a:p>
        </p:txBody>
      </p:sp>
      <p:sp>
        <p:nvSpPr>
          <p:cNvPr id="24" name="TextBox 23">
            <a:extLst>
              <a:ext uri="{FF2B5EF4-FFF2-40B4-BE49-F238E27FC236}">
                <a16:creationId xmlns:a16="http://schemas.microsoft.com/office/drawing/2014/main" id="{7AD39687-8142-9FDA-C952-6063081B772E}"/>
              </a:ext>
            </a:extLst>
          </p:cNvPr>
          <p:cNvSpPr txBox="1">
            <a:spLocks noGrp="1" noRot="1" noMove="1" noResize="1" noEditPoints="1" noAdjustHandles="1" noChangeArrowheads="1" noChangeShapeType="1"/>
          </p:cNvSpPr>
          <p:nvPr/>
        </p:nvSpPr>
        <p:spPr>
          <a:xfrm>
            <a:off x="1182956" y="136524"/>
            <a:ext cx="9622465" cy="830997"/>
          </a:xfrm>
          <a:prstGeom prst="rect">
            <a:avLst/>
          </a:prstGeom>
          <a:noFill/>
        </p:spPr>
        <p:txBody>
          <a:bodyPr wrap="square" rtlCol="0">
            <a:spAutoFit/>
          </a:bodyPr>
          <a:lstStyle/>
          <a:p>
            <a:pPr algn="ctr"/>
            <a:r>
              <a:rPr lang="en-US" sz="2400" b="1"/>
              <a:t>Theory-based evaluation = Logic model also provides framework for understanding strength of attribution to </a:t>
            </a:r>
            <a:r>
              <a:rPr lang="en-US" sz="2400" b="1" err="1"/>
              <a:t>realised</a:t>
            </a:r>
            <a:r>
              <a:rPr lang="en-US" sz="2400" b="1"/>
              <a:t> benefits.</a:t>
            </a:r>
            <a:endParaRPr lang="en-GB" sz="2400" b="1"/>
          </a:p>
        </p:txBody>
      </p:sp>
      <p:sp>
        <p:nvSpPr>
          <p:cNvPr id="3" name="TextBox 2">
            <a:extLst>
              <a:ext uri="{FF2B5EF4-FFF2-40B4-BE49-F238E27FC236}">
                <a16:creationId xmlns:a16="http://schemas.microsoft.com/office/drawing/2014/main" id="{56597191-871A-566B-C90D-8D0D2780BEA8}"/>
              </a:ext>
            </a:extLst>
          </p:cNvPr>
          <p:cNvSpPr txBox="1"/>
          <p:nvPr/>
        </p:nvSpPr>
        <p:spPr>
          <a:xfrm>
            <a:off x="3315149" y="6538447"/>
            <a:ext cx="390413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err="1">
                <a:cs typeface="Arial"/>
              </a:rPr>
              <a:t>Slide:Charlotte</a:t>
            </a:r>
            <a:r>
              <a:rPr lang="en-GB" sz="1400" dirty="0">
                <a:cs typeface="Arial"/>
              </a:rPr>
              <a:t> Glass,</a:t>
            </a:r>
            <a:r>
              <a:rPr lang="en-US" sz="1400" dirty="0">
                <a:solidFill>
                  <a:srgbClr val="201D3E"/>
                </a:solidFill>
                <a:latin typeface="Calibri"/>
                <a:ea typeface="Calibri"/>
                <a:cs typeface="Calibri"/>
              </a:rPr>
              <a:t>Head of Evaluation, STFC</a:t>
            </a:r>
            <a:r>
              <a:rPr lang="en-GB" sz="1400" dirty="0">
                <a:cs typeface="Arial"/>
              </a:rPr>
              <a:t> </a:t>
            </a:r>
            <a:endParaRPr lang="en-GB" sz="1400" dirty="0"/>
          </a:p>
        </p:txBody>
      </p:sp>
    </p:spTree>
    <p:extLst>
      <p:ext uri="{BB962C8B-B14F-4D97-AF65-F5344CB8AC3E}">
        <p14:creationId xmlns:p14="http://schemas.microsoft.com/office/powerpoint/2010/main" val="255938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9AE7-FD8D-F7E9-C9D9-249B1A89F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28E33-452C-26C5-533B-D26ECD2D6DE3}"/>
              </a:ext>
            </a:extLst>
          </p:cNvPr>
          <p:cNvSpPr>
            <a:spLocks noGrp="1"/>
          </p:cNvSpPr>
          <p:nvPr>
            <p:ph type="ctrTitle"/>
          </p:nvPr>
        </p:nvSpPr>
        <p:spPr>
          <a:xfrm>
            <a:off x="1631156" y="1434801"/>
            <a:ext cx="9144000" cy="2387600"/>
          </a:xfrm>
        </p:spPr>
        <p:txBody>
          <a:bodyPr>
            <a:normAutofit fontScale="90000"/>
          </a:bodyPr>
          <a:lstStyle/>
          <a:p>
            <a:r>
              <a:rPr lang="en-GB" dirty="0">
                <a:latin typeface="Arial"/>
                <a:cs typeface="Arial"/>
              </a:rPr>
              <a:t>Logic model is a communication tool and also a way of thinking</a:t>
            </a:r>
            <a:endParaRPr lang="en-GB" dirty="0"/>
          </a:p>
        </p:txBody>
      </p:sp>
      <p:pic>
        <p:nvPicPr>
          <p:cNvPr id="5" name="Picture 4" descr="iris">
            <a:extLst>
              <a:ext uri="{FF2B5EF4-FFF2-40B4-BE49-F238E27FC236}">
                <a16:creationId xmlns:a16="http://schemas.microsoft.com/office/drawing/2014/main" id="{76606375-C6C7-54EE-F749-B49300350D2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pic>
        <p:nvPicPr>
          <p:cNvPr id="4" name="Graphic 3" descr="Board Of Directors with solid fill">
            <a:extLst>
              <a:ext uri="{FF2B5EF4-FFF2-40B4-BE49-F238E27FC236}">
                <a16:creationId xmlns:a16="http://schemas.microsoft.com/office/drawing/2014/main" id="{CBE5D585-CF3E-FBC3-95A5-F9683D585E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9843" y="4714180"/>
            <a:ext cx="1212056" cy="1212056"/>
          </a:xfrm>
          <a:prstGeom prst="rect">
            <a:avLst/>
          </a:prstGeom>
        </p:spPr>
      </p:pic>
      <p:pic>
        <p:nvPicPr>
          <p:cNvPr id="9" name="Graphic 8" descr="Social network with solid fill">
            <a:extLst>
              <a:ext uri="{FF2B5EF4-FFF2-40B4-BE49-F238E27FC236}">
                <a16:creationId xmlns:a16="http://schemas.microsoft.com/office/drawing/2014/main" id="{7FEDDE67-01A4-2797-4B84-34CC58A60E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97634" y="4460082"/>
            <a:ext cx="1540669" cy="1540669"/>
          </a:xfrm>
          <a:prstGeom prst="rect">
            <a:avLst/>
          </a:prstGeom>
        </p:spPr>
      </p:pic>
      <p:pic>
        <p:nvPicPr>
          <p:cNvPr id="11" name="Graphic 10" descr="Group brainstorm outline">
            <a:extLst>
              <a:ext uri="{FF2B5EF4-FFF2-40B4-BE49-F238E27FC236}">
                <a16:creationId xmlns:a16="http://schemas.microsoft.com/office/drawing/2014/main" id="{C6B4BFBA-D4E3-0348-B164-2600BCFC7E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64038" y="4556321"/>
            <a:ext cx="1444430" cy="1444430"/>
          </a:xfrm>
          <a:prstGeom prst="rect">
            <a:avLst/>
          </a:prstGeom>
        </p:spPr>
      </p:pic>
    </p:spTree>
    <p:extLst>
      <p:ext uri="{BB962C8B-B14F-4D97-AF65-F5344CB8AC3E}">
        <p14:creationId xmlns:p14="http://schemas.microsoft.com/office/powerpoint/2010/main" val="18528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ris">
            <a:extLst>
              <a:ext uri="{FF2B5EF4-FFF2-40B4-BE49-F238E27FC236}">
                <a16:creationId xmlns:a16="http://schemas.microsoft.com/office/drawing/2014/main" id="{BE63FFB2-CF4C-F88C-B327-D9BAB4BA808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635808" y="10000"/>
            <a:ext cx="2434415" cy="1312563"/>
          </a:xfrm>
          <a:prstGeom prst="rect">
            <a:avLst/>
          </a:prstGeom>
          <a:noFill/>
          <a:ln>
            <a:noFill/>
          </a:ln>
        </p:spPr>
      </p:pic>
      <p:sp>
        <p:nvSpPr>
          <p:cNvPr id="2" name="Title 1">
            <a:extLst>
              <a:ext uri="{FF2B5EF4-FFF2-40B4-BE49-F238E27FC236}">
                <a16:creationId xmlns:a16="http://schemas.microsoft.com/office/drawing/2014/main" id="{62F8447E-AE8E-85AF-AED6-1C60F14E7037}"/>
              </a:ext>
            </a:extLst>
          </p:cNvPr>
          <p:cNvSpPr>
            <a:spLocks noGrp="1"/>
          </p:cNvSpPr>
          <p:nvPr>
            <p:ph type="title"/>
          </p:nvPr>
        </p:nvSpPr>
        <p:spPr>
          <a:xfrm>
            <a:off x="261257" y="139869"/>
            <a:ext cx="10515600" cy="1325563"/>
          </a:xfrm>
        </p:spPr>
        <p:txBody>
          <a:bodyPr>
            <a:normAutofit fontScale="90000"/>
          </a:bodyPr>
          <a:lstStyle/>
          <a:p>
            <a:r>
              <a:rPr lang="fr-FR" dirty="0"/>
              <a:t>NASA Science Mission </a:t>
            </a:r>
            <a:r>
              <a:rPr lang="fr-FR" dirty="0" err="1"/>
              <a:t>Directorate</a:t>
            </a:r>
            <a:r>
              <a:rPr lang="fr-FR" dirty="0"/>
              <a:t>: Science Activation Program, Logic Model</a:t>
            </a:r>
            <a:endParaRPr lang="en-GB" dirty="0"/>
          </a:p>
        </p:txBody>
      </p:sp>
      <p:pic>
        <p:nvPicPr>
          <p:cNvPr id="5" name="Content Placeholder 4">
            <a:extLst>
              <a:ext uri="{FF2B5EF4-FFF2-40B4-BE49-F238E27FC236}">
                <a16:creationId xmlns:a16="http://schemas.microsoft.com/office/drawing/2014/main" id="{38F9FC4D-6DDF-1D8E-4570-27570AA924BF}"/>
              </a:ext>
            </a:extLst>
          </p:cNvPr>
          <p:cNvPicPr>
            <a:picLocks noGrp="1" noChangeAspect="1"/>
          </p:cNvPicPr>
          <p:nvPr>
            <p:ph idx="1"/>
          </p:nvPr>
        </p:nvPicPr>
        <p:blipFill>
          <a:blip r:embed="rId4"/>
          <a:stretch>
            <a:fillRect/>
          </a:stretch>
        </p:blipFill>
        <p:spPr>
          <a:xfrm>
            <a:off x="121777" y="1465432"/>
            <a:ext cx="11948446" cy="4895484"/>
          </a:xfrm>
          <a:prstGeom prst="rect">
            <a:avLst/>
          </a:prstGeom>
        </p:spPr>
      </p:pic>
      <p:sp>
        <p:nvSpPr>
          <p:cNvPr id="7" name="TextBox 6">
            <a:extLst>
              <a:ext uri="{FF2B5EF4-FFF2-40B4-BE49-F238E27FC236}">
                <a16:creationId xmlns:a16="http://schemas.microsoft.com/office/drawing/2014/main" id="{4BD423C8-BBCD-433F-755C-6CDA92D9391C}"/>
              </a:ext>
            </a:extLst>
          </p:cNvPr>
          <p:cNvSpPr txBox="1"/>
          <p:nvPr/>
        </p:nvSpPr>
        <p:spPr>
          <a:xfrm>
            <a:off x="2565400" y="6490785"/>
            <a:ext cx="6096000" cy="338554"/>
          </a:xfrm>
          <a:prstGeom prst="rect">
            <a:avLst/>
          </a:prstGeom>
          <a:noFill/>
        </p:spPr>
        <p:txBody>
          <a:bodyPr wrap="square">
            <a:spAutoFit/>
          </a:bodyPr>
          <a:lstStyle/>
          <a:p>
            <a:r>
              <a:rPr lang="en-GB" sz="1600" dirty="0"/>
              <a:t>https://science.nasa.gov/learn/logic-models/</a:t>
            </a:r>
          </a:p>
        </p:txBody>
      </p:sp>
    </p:spTree>
    <p:extLst>
      <p:ext uri="{BB962C8B-B14F-4D97-AF65-F5344CB8AC3E}">
        <p14:creationId xmlns:p14="http://schemas.microsoft.com/office/powerpoint/2010/main" val="595617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315C-E968-E614-AD85-0D41777C1BBD}"/>
              </a:ext>
            </a:extLst>
          </p:cNvPr>
          <p:cNvSpPr>
            <a:spLocks noGrp="1"/>
          </p:cNvSpPr>
          <p:nvPr>
            <p:ph type="title"/>
          </p:nvPr>
        </p:nvSpPr>
        <p:spPr>
          <a:xfrm>
            <a:off x="506215" y="246592"/>
            <a:ext cx="10515600" cy="1325563"/>
          </a:xfrm>
        </p:spPr>
        <p:txBody>
          <a:bodyPr/>
          <a:lstStyle/>
          <a:p>
            <a:r>
              <a:rPr lang="en-GB" dirty="0"/>
              <a:t>Other things to consider</a:t>
            </a:r>
          </a:p>
        </p:txBody>
      </p:sp>
      <p:pic>
        <p:nvPicPr>
          <p:cNvPr id="5" name="Content Placeholder 4">
            <a:extLst>
              <a:ext uri="{FF2B5EF4-FFF2-40B4-BE49-F238E27FC236}">
                <a16:creationId xmlns:a16="http://schemas.microsoft.com/office/drawing/2014/main" id="{A37B4851-A5BF-AC7D-D7C2-1D2D83ECD9D5}"/>
              </a:ext>
            </a:extLst>
          </p:cNvPr>
          <p:cNvPicPr>
            <a:picLocks noGrp="1" noChangeAspect="1"/>
          </p:cNvPicPr>
          <p:nvPr>
            <p:ph idx="1"/>
          </p:nvPr>
        </p:nvPicPr>
        <p:blipFill>
          <a:blip r:embed="rId2"/>
          <a:stretch>
            <a:fillRect/>
          </a:stretch>
        </p:blipFill>
        <p:spPr>
          <a:xfrm>
            <a:off x="506215" y="1690688"/>
            <a:ext cx="5589785" cy="3976626"/>
          </a:xfrm>
          <a:prstGeom prst="rect">
            <a:avLst/>
          </a:prstGeom>
        </p:spPr>
      </p:pic>
      <p:sp>
        <p:nvSpPr>
          <p:cNvPr id="6" name="TextBox 5">
            <a:extLst>
              <a:ext uri="{FF2B5EF4-FFF2-40B4-BE49-F238E27FC236}">
                <a16:creationId xmlns:a16="http://schemas.microsoft.com/office/drawing/2014/main" id="{B4E6D79F-D0C8-33D4-6449-94309CA994DD}"/>
              </a:ext>
            </a:extLst>
          </p:cNvPr>
          <p:cNvSpPr txBox="1"/>
          <p:nvPr/>
        </p:nvSpPr>
        <p:spPr>
          <a:xfrm>
            <a:off x="2379133" y="6123543"/>
            <a:ext cx="8830733" cy="369332"/>
          </a:xfrm>
          <a:prstGeom prst="rect">
            <a:avLst/>
          </a:prstGeom>
          <a:noFill/>
        </p:spPr>
        <p:txBody>
          <a:bodyPr wrap="square" rtlCol="0">
            <a:spAutoFit/>
          </a:bodyPr>
          <a:lstStyle/>
          <a:p>
            <a:r>
              <a:rPr lang="en-GB" dirty="0"/>
              <a:t>https://ntrs.nasa.gov/api/citations/20230006043/downloads/20230006043.pdf</a:t>
            </a:r>
          </a:p>
        </p:txBody>
      </p:sp>
      <p:sp>
        <p:nvSpPr>
          <p:cNvPr id="7" name="TextBox 6">
            <a:extLst>
              <a:ext uri="{FF2B5EF4-FFF2-40B4-BE49-F238E27FC236}">
                <a16:creationId xmlns:a16="http://schemas.microsoft.com/office/drawing/2014/main" id="{E20ED4A3-3F2B-E3B5-A0D9-6E041198B06B}"/>
              </a:ext>
            </a:extLst>
          </p:cNvPr>
          <p:cNvSpPr txBox="1"/>
          <p:nvPr/>
        </p:nvSpPr>
        <p:spPr>
          <a:xfrm>
            <a:off x="6629400" y="2093951"/>
            <a:ext cx="4580466" cy="3170099"/>
          </a:xfrm>
          <a:prstGeom prst="rect">
            <a:avLst/>
          </a:prstGeom>
          <a:noFill/>
        </p:spPr>
        <p:txBody>
          <a:bodyPr wrap="square" rtlCol="0">
            <a:spAutoFit/>
          </a:bodyPr>
          <a:lstStyle/>
          <a:p>
            <a:r>
              <a:rPr lang="en-GB" sz="2000" dirty="0"/>
              <a:t>Unsurprisingly stakeholder participation in the logic modelling:</a:t>
            </a:r>
          </a:p>
          <a:p>
            <a:pPr marL="285750" indent="-285750">
              <a:buFont typeface="Arial" panose="020B0604020202020204" pitchFamily="34" charset="0"/>
              <a:buChar char="•"/>
            </a:pPr>
            <a:r>
              <a:rPr lang="en-GB" sz="2000" dirty="0"/>
              <a:t>Creates shared understanding and buy-in for what “success” means. </a:t>
            </a:r>
          </a:p>
          <a:p>
            <a:pPr marL="285750" indent="-285750">
              <a:buFont typeface="Arial" panose="020B0604020202020204" pitchFamily="34" charset="0"/>
              <a:buChar char="•"/>
            </a:pPr>
            <a:r>
              <a:rPr lang="en-GB" sz="2000" dirty="0"/>
              <a:t>Makes evaluation credible and usable, so recommendations get implemented. </a:t>
            </a:r>
          </a:p>
          <a:p>
            <a:pPr marL="285750" indent="-285750">
              <a:buFont typeface="Arial" panose="020B0604020202020204" pitchFamily="34" charset="0"/>
              <a:buChar char="•"/>
            </a:pPr>
            <a:r>
              <a:rPr lang="en-GB" sz="2000" dirty="0"/>
              <a:t>Aligns work across roles by translating goals into operational requirements.</a:t>
            </a:r>
          </a:p>
        </p:txBody>
      </p:sp>
      <p:pic>
        <p:nvPicPr>
          <p:cNvPr id="9" name="Picture 8" descr="iris">
            <a:extLst>
              <a:ext uri="{FF2B5EF4-FFF2-40B4-BE49-F238E27FC236}">
                <a16:creationId xmlns:a16="http://schemas.microsoft.com/office/drawing/2014/main" id="{74C21356-25FA-198E-2505-35C707F42C7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Tree>
    <p:extLst>
      <p:ext uri="{BB962C8B-B14F-4D97-AF65-F5344CB8AC3E}">
        <p14:creationId xmlns:p14="http://schemas.microsoft.com/office/powerpoint/2010/main" val="358286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1A83B44-D3EE-7C35-DE46-1BF0241BB96E}"/>
              </a:ext>
            </a:extLst>
          </p:cNvPr>
          <p:cNvSpPr>
            <a:spLocks noGrp="1" noChangeArrowheads="1"/>
          </p:cNvSpPr>
          <p:nvPr>
            <p:ph sz="quarter" idx="14"/>
          </p:nvPr>
        </p:nvSpPr>
        <p:spPr bwMode="auto">
          <a:xfrm>
            <a:off x="468892" y="956026"/>
            <a:ext cx="10748623"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ClrTx/>
              <a:buNone/>
            </a:pPr>
            <a:endParaRPr kumimoji="0" lang="en-US" altLang="en-US" sz="2600" b="0" i="0" u="none" strike="noStrike" cap="none" normalizeH="0" baseline="0" dirty="0">
              <a:ln>
                <a:noFill/>
              </a:ln>
              <a:solidFill>
                <a:schemeClr val="tx1"/>
              </a:solidFill>
              <a:effectLst/>
              <a:latin typeface="+mj-lt"/>
            </a:endParaRP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chemeClr val="accent3"/>
                </a:solidFill>
                <a:latin typeface="+mn-lt"/>
                <a:cs typeface="Arial"/>
              </a:rPr>
              <a:t>Understand</a:t>
            </a:r>
            <a:r>
              <a:rPr lang="en-US" altLang="en-US" sz="2600" b="1" dirty="0">
                <a:solidFill>
                  <a:srgbClr val="002060"/>
                </a:solidFill>
                <a:latin typeface="+mn-lt"/>
                <a:cs typeface="Arial"/>
              </a:rPr>
              <a:t> your </a:t>
            </a:r>
            <a:r>
              <a:rPr lang="en-US" altLang="en-US" sz="2600" b="1" dirty="0">
                <a:solidFill>
                  <a:schemeClr val="accent3"/>
                </a:solidFill>
                <a:latin typeface="+mn-lt"/>
                <a:cs typeface="Arial"/>
              </a:rPr>
              <a:t>program</a:t>
            </a:r>
            <a:r>
              <a:rPr lang="en-US" altLang="en-US" sz="2600" b="1" dirty="0">
                <a:solidFill>
                  <a:srgbClr val="002060"/>
                </a:solidFill>
                <a:latin typeface="+mn-lt"/>
                <a:cs typeface="Arial"/>
              </a:rPr>
              <a:t> and what you are trying to achieve</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chemeClr val="accent3"/>
                </a:solidFill>
                <a:latin typeface="+mn-lt"/>
                <a:cs typeface="Arial"/>
              </a:rPr>
              <a:t>Implement</a:t>
            </a:r>
            <a:r>
              <a:rPr lang="en-US" altLang="en-US" sz="2600" b="1" dirty="0">
                <a:solidFill>
                  <a:srgbClr val="002060"/>
                </a:solidFill>
                <a:latin typeface="+mn-lt"/>
                <a:cs typeface="Arial"/>
              </a:rPr>
              <a:t> your </a:t>
            </a:r>
            <a:r>
              <a:rPr lang="en-US" altLang="en-US" sz="2600" b="1" dirty="0">
                <a:solidFill>
                  <a:schemeClr val="accent3"/>
                </a:solidFill>
                <a:latin typeface="+mn-lt"/>
                <a:cs typeface="Arial"/>
              </a:rPr>
              <a:t>value-centered</a:t>
            </a:r>
            <a:r>
              <a:rPr lang="en-US" altLang="en-US" sz="2600" b="1" dirty="0">
                <a:solidFill>
                  <a:srgbClr val="002060"/>
                </a:solidFill>
                <a:latin typeface="+mn-lt"/>
                <a:cs typeface="Arial"/>
              </a:rPr>
              <a:t> service delivery approach</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rgbClr val="002060"/>
                </a:solidFill>
                <a:latin typeface="+mn-lt"/>
                <a:cs typeface="Arial"/>
              </a:rPr>
              <a:t>Effectively </a:t>
            </a:r>
            <a:r>
              <a:rPr lang="en-US" altLang="en-US" sz="2600" b="1" dirty="0">
                <a:solidFill>
                  <a:schemeClr val="accent3"/>
                </a:solidFill>
                <a:latin typeface="+mn-lt"/>
                <a:cs typeface="Arial"/>
              </a:rPr>
              <a:t>communicate</a:t>
            </a:r>
            <a:r>
              <a:rPr lang="en-US" altLang="en-US" sz="2600" b="1" dirty="0">
                <a:solidFill>
                  <a:srgbClr val="002060"/>
                </a:solidFill>
                <a:latin typeface="+mn-lt"/>
                <a:cs typeface="Arial"/>
              </a:rPr>
              <a:t> to others </a:t>
            </a:r>
            <a:r>
              <a:rPr lang="en-US" altLang="en-US" sz="2600" b="1" dirty="0">
                <a:solidFill>
                  <a:schemeClr val="accent3"/>
                </a:solidFill>
                <a:latin typeface="+mn-lt"/>
                <a:cs typeface="Arial"/>
              </a:rPr>
              <a:t>what </a:t>
            </a:r>
            <a:r>
              <a:rPr lang="en-US" altLang="en-US" sz="2600" b="1" dirty="0">
                <a:solidFill>
                  <a:srgbClr val="002060"/>
                </a:solidFill>
                <a:latin typeface="+mn-lt"/>
                <a:cs typeface="Arial"/>
              </a:rPr>
              <a:t>your </a:t>
            </a:r>
            <a:r>
              <a:rPr lang="en-US" altLang="en-US" sz="2600" b="1" dirty="0">
                <a:solidFill>
                  <a:schemeClr val="accent3"/>
                </a:solidFill>
                <a:latin typeface="+mn-lt"/>
                <a:cs typeface="Arial"/>
              </a:rPr>
              <a:t>program does and why</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chemeClr val="accent3"/>
                </a:solidFill>
                <a:latin typeface="+mn-lt"/>
                <a:cs typeface="Arial"/>
              </a:rPr>
              <a:t>Identify</a:t>
            </a:r>
            <a:r>
              <a:rPr lang="en-US" altLang="en-US" sz="2600" b="1" dirty="0">
                <a:solidFill>
                  <a:srgbClr val="002060"/>
                </a:solidFill>
                <a:latin typeface="+mn-lt"/>
                <a:cs typeface="Arial"/>
              </a:rPr>
              <a:t> the </a:t>
            </a:r>
            <a:r>
              <a:rPr lang="en-US" altLang="en-US" sz="2600" b="1" dirty="0">
                <a:solidFill>
                  <a:schemeClr val="accent3"/>
                </a:solidFill>
                <a:latin typeface="+mn-lt"/>
                <a:cs typeface="Arial"/>
              </a:rPr>
              <a:t>outcomes</a:t>
            </a:r>
            <a:r>
              <a:rPr lang="en-US" altLang="en-US" sz="2600" b="1" dirty="0">
                <a:solidFill>
                  <a:srgbClr val="002060"/>
                </a:solidFill>
                <a:latin typeface="+mn-lt"/>
                <a:cs typeface="Arial"/>
              </a:rPr>
              <a:t> your program aims to achieve</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chemeClr val="accent3"/>
                </a:solidFill>
                <a:latin typeface="+mn-lt"/>
                <a:cs typeface="Arial"/>
              </a:rPr>
              <a:t>Build consensus </a:t>
            </a:r>
            <a:r>
              <a:rPr lang="en-US" altLang="en-US" sz="2600" b="1" dirty="0">
                <a:solidFill>
                  <a:srgbClr val="002060"/>
                </a:solidFill>
                <a:latin typeface="+mn-lt"/>
                <a:cs typeface="Arial"/>
              </a:rPr>
              <a:t>and a </a:t>
            </a:r>
            <a:r>
              <a:rPr lang="en-US" altLang="en-US" sz="2600" b="1" dirty="0">
                <a:solidFill>
                  <a:schemeClr val="accent3"/>
                </a:solidFill>
                <a:latin typeface="+mn-lt"/>
                <a:cs typeface="Arial"/>
              </a:rPr>
              <a:t>common understanding </a:t>
            </a:r>
            <a:r>
              <a:rPr lang="en-US" altLang="en-US" sz="2600" b="1" dirty="0">
                <a:solidFill>
                  <a:srgbClr val="002060"/>
                </a:solidFill>
                <a:latin typeface="+mn-lt"/>
                <a:cs typeface="Arial"/>
              </a:rPr>
              <a:t>about your </a:t>
            </a:r>
            <a:r>
              <a:rPr lang="en-US" altLang="en-US" sz="2600" b="1" dirty="0">
                <a:solidFill>
                  <a:schemeClr val="accent3"/>
                </a:solidFill>
                <a:latin typeface="+mn-lt"/>
                <a:cs typeface="Arial"/>
              </a:rPr>
              <a:t>theory and assumptions</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chemeClr val="accent3"/>
                </a:solidFill>
                <a:latin typeface="+mn-lt"/>
                <a:cs typeface="Arial"/>
              </a:rPr>
              <a:t>Make</a:t>
            </a:r>
            <a:r>
              <a:rPr lang="en-US" altLang="en-US" sz="2600" b="1" dirty="0">
                <a:solidFill>
                  <a:srgbClr val="002060"/>
                </a:solidFill>
                <a:latin typeface="+mn-lt"/>
                <a:cs typeface="Arial"/>
              </a:rPr>
              <a:t> management and </a:t>
            </a:r>
            <a:r>
              <a:rPr lang="en-US" altLang="en-US" sz="2600" b="1" dirty="0">
                <a:solidFill>
                  <a:schemeClr val="accent3"/>
                </a:solidFill>
                <a:latin typeface="+mn-lt"/>
                <a:cs typeface="Arial"/>
              </a:rPr>
              <a:t>strategic decisions </a:t>
            </a:r>
            <a:r>
              <a:rPr lang="en-US" altLang="en-US" sz="2600" b="1" dirty="0">
                <a:solidFill>
                  <a:srgbClr val="002060"/>
                </a:solidFill>
                <a:latin typeface="+mn-lt"/>
                <a:cs typeface="Arial"/>
              </a:rPr>
              <a:t>about the program</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chemeClr val="accent3"/>
                </a:solidFill>
                <a:latin typeface="+mn-lt"/>
                <a:cs typeface="Arial"/>
              </a:rPr>
              <a:t>Plan</a:t>
            </a:r>
            <a:r>
              <a:rPr lang="en-US" altLang="en-US" sz="2600" b="1" dirty="0">
                <a:solidFill>
                  <a:srgbClr val="002060"/>
                </a:solidFill>
                <a:latin typeface="+mn-lt"/>
                <a:cs typeface="Arial"/>
              </a:rPr>
              <a:t> your program </a:t>
            </a:r>
            <a:r>
              <a:rPr lang="en-US" altLang="en-US" sz="2600" b="1" dirty="0">
                <a:solidFill>
                  <a:schemeClr val="accent3"/>
                </a:solidFill>
                <a:latin typeface="+mn-lt"/>
                <a:cs typeface="Arial"/>
              </a:rPr>
              <a:t>evaluation</a:t>
            </a:r>
            <a:r>
              <a:rPr lang="en-US" altLang="en-US" sz="2600" b="1" dirty="0">
                <a:solidFill>
                  <a:srgbClr val="002060"/>
                </a:solidFill>
                <a:latin typeface="+mn-lt"/>
                <a:cs typeface="Arial"/>
              </a:rPr>
              <a:t> and </a:t>
            </a:r>
            <a:r>
              <a:rPr lang="en-US" altLang="en-US" sz="2600" b="1" dirty="0">
                <a:solidFill>
                  <a:schemeClr val="accent3"/>
                </a:solidFill>
                <a:latin typeface="+mn-lt"/>
                <a:cs typeface="Arial"/>
              </a:rPr>
              <a:t>measure</a:t>
            </a:r>
            <a:r>
              <a:rPr lang="en-US" altLang="en-US" sz="2600" b="1" dirty="0">
                <a:solidFill>
                  <a:srgbClr val="002060"/>
                </a:solidFill>
                <a:latin typeface="+mn-lt"/>
                <a:cs typeface="Arial"/>
              </a:rPr>
              <a:t> its </a:t>
            </a:r>
            <a:r>
              <a:rPr lang="en-US" altLang="en-US" sz="2600" b="1" dirty="0">
                <a:solidFill>
                  <a:schemeClr val="accent3"/>
                </a:solidFill>
                <a:latin typeface="+mn-lt"/>
                <a:cs typeface="Arial"/>
              </a:rPr>
              <a:t>effectiveness</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chemeClr val="accent3"/>
                </a:solidFill>
                <a:latin typeface="+mn-lt"/>
                <a:cs typeface="Arial"/>
              </a:rPr>
              <a:t>Demonstrate</a:t>
            </a:r>
            <a:r>
              <a:rPr lang="en-US" altLang="en-US" sz="2600" b="1" dirty="0">
                <a:solidFill>
                  <a:srgbClr val="002060"/>
                </a:solidFill>
                <a:latin typeface="+mn-lt"/>
                <a:cs typeface="Arial"/>
              </a:rPr>
              <a:t> to </a:t>
            </a:r>
            <a:r>
              <a:rPr lang="en-US" altLang="en-US" sz="2600" b="1" dirty="0">
                <a:solidFill>
                  <a:schemeClr val="accent3"/>
                </a:solidFill>
                <a:latin typeface="+mn-lt"/>
                <a:cs typeface="Arial"/>
              </a:rPr>
              <a:t>funders</a:t>
            </a:r>
            <a:r>
              <a:rPr lang="en-US" altLang="en-US" sz="2600" b="1" dirty="0">
                <a:solidFill>
                  <a:srgbClr val="002060"/>
                </a:solidFill>
                <a:latin typeface="+mn-lt"/>
                <a:cs typeface="Arial"/>
              </a:rPr>
              <a:t> that </a:t>
            </a:r>
            <a:r>
              <a:rPr lang="en-US" altLang="en-US" sz="2600" b="1" dirty="0">
                <a:solidFill>
                  <a:schemeClr val="accent3"/>
                </a:solidFill>
                <a:latin typeface="+mn-lt"/>
                <a:cs typeface="Arial"/>
              </a:rPr>
              <a:t>you</a:t>
            </a:r>
            <a:r>
              <a:rPr lang="en-US" altLang="en-US" sz="2600" b="1" dirty="0">
                <a:solidFill>
                  <a:srgbClr val="002060"/>
                </a:solidFill>
                <a:latin typeface="+mn-lt"/>
                <a:cs typeface="Arial"/>
              </a:rPr>
              <a:t> have </a:t>
            </a:r>
            <a:r>
              <a:rPr lang="en-US" altLang="en-US" sz="2600" b="1" dirty="0">
                <a:solidFill>
                  <a:schemeClr val="accent3"/>
                </a:solidFill>
                <a:latin typeface="+mn-lt"/>
                <a:cs typeface="Arial"/>
              </a:rPr>
              <a:t>strategically identified </a:t>
            </a:r>
            <a:r>
              <a:rPr lang="en-US" altLang="en-US" sz="2600" b="1" dirty="0">
                <a:solidFill>
                  <a:srgbClr val="002060"/>
                </a:solidFill>
                <a:latin typeface="+mn-lt"/>
                <a:cs typeface="Arial"/>
              </a:rPr>
              <a:t>what </a:t>
            </a:r>
            <a:r>
              <a:rPr lang="en-US" altLang="en-US" sz="2600" b="1" dirty="0">
                <a:solidFill>
                  <a:schemeClr val="accent3"/>
                </a:solidFill>
                <a:latin typeface="+mn-lt"/>
                <a:cs typeface="Arial"/>
              </a:rPr>
              <a:t>resources</a:t>
            </a:r>
            <a:r>
              <a:rPr lang="en-US" altLang="en-US" sz="2600" b="1" dirty="0">
                <a:solidFill>
                  <a:srgbClr val="002060"/>
                </a:solidFill>
                <a:latin typeface="+mn-lt"/>
                <a:cs typeface="Arial"/>
              </a:rPr>
              <a:t> and </a:t>
            </a:r>
            <a:r>
              <a:rPr lang="en-US" altLang="en-US" sz="2600" b="1" dirty="0">
                <a:solidFill>
                  <a:schemeClr val="accent3"/>
                </a:solidFill>
                <a:latin typeface="+mn-lt"/>
                <a:cs typeface="Arial"/>
              </a:rPr>
              <a:t>activities</a:t>
            </a:r>
            <a:r>
              <a:rPr lang="en-US" altLang="en-US" sz="2600" b="1" dirty="0">
                <a:solidFill>
                  <a:srgbClr val="002060"/>
                </a:solidFill>
                <a:latin typeface="+mn-lt"/>
                <a:cs typeface="Arial"/>
              </a:rPr>
              <a:t> you need to </a:t>
            </a:r>
            <a:r>
              <a:rPr lang="en-US" altLang="en-US" sz="2600" b="1" dirty="0">
                <a:solidFill>
                  <a:schemeClr val="accent3"/>
                </a:solidFill>
                <a:latin typeface="+mn-lt"/>
                <a:cs typeface="Arial"/>
              </a:rPr>
              <a:t>achieve your goals</a:t>
            </a:r>
            <a:r>
              <a:rPr lang="en-US" altLang="en-US" sz="2600" b="1" dirty="0">
                <a:solidFill>
                  <a:srgbClr val="002060"/>
                </a:solidFill>
                <a:latin typeface="+mn-lt"/>
                <a:cs typeface="Arial"/>
              </a:rPr>
              <a:t>.</a:t>
            </a:r>
          </a:p>
          <a:p>
            <a:pPr eaLnBrk="0" fontAlgn="base" hangingPunct="0">
              <a:lnSpc>
                <a:spcPct val="100000"/>
              </a:lnSpc>
              <a:spcBef>
                <a:spcPct val="0"/>
              </a:spcBef>
              <a:spcAft>
                <a:spcPct val="0"/>
              </a:spcAft>
              <a:buClrTx/>
            </a:pPr>
            <a:endParaRPr kumimoji="0" lang="en-US" altLang="en-US" sz="2600" b="0" i="0" u="none" strike="noStrike" cap="none" normalizeH="0" baseline="0" dirty="0">
              <a:ln>
                <a:noFill/>
              </a:ln>
              <a:solidFill>
                <a:schemeClr val="tx1"/>
              </a:solidFill>
              <a:effectLst/>
            </a:endParaRPr>
          </a:p>
        </p:txBody>
      </p:sp>
      <p:pic>
        <p:nvPicPr>
          <p:cNvPr id="8" name="Picture 7" descr="iris">
            <a:extLst>
              <a:ext uri="{FF2B5EF4-FFF2-40B4-BE49-F238E27FC236}">
                <a16:creationId xmlns:a16="http://schemas.microsoft.com/office/drawing/2014/main" id="{BF19750D-E1E1-5A70-9E71-578F3B688E7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
        <p:nvSpPr>
          <p:cNvPr id="9" name="TextBox 8">
            <a:extLst>
              <a:ext uri="{FF2B5EF4-FFF2-40B4-BE49-F238E27FC236}">
                <a16:creationId xmlns:a16="http://schemas.microsoft.com/office/drawing/2014/main" id="{1F4DF2F8-C8B7-8CA0-21DA-3934E5B3C3DE}"/>
              </a:ext>
            </a:extLst>
          </p:cNvPr>
          <p:cNvSpPr txBox="1"/>
          <p:nvPr/>
        </p:nvSpPr>
        <p:spPr>
          <a:xfrm>
            <a:off x="403340" y="345182"/>
            <a:ext cx="8882173" cy="769441"/>
          </a:xfrm>
          <a:prstGeom prst="rect">
            <a:avLst/>
          </a:prstGeom>
          <a:noFill/>
        </p:spPr>
        <p:txBody>
          <a:bodyPr wrap="square" lIns="91440" tIns="45720" rIns="91440" bIns="45720" rtlCol="0" anchor="t">
            <a:spAutoFit/>
          </a:bodyPr>
          <a:lstStyle/>
          <a:p>
            <a:pPr>
              <a:defRPr/>
            </a:pPr>
            <a:r>
              <a:rPr lang="en-US" altLang="en-US" sz="4400" b="1" spc="-150" dirty="0">
                <a:solidFill>
                  <a:srgbClr val="2E2D62"/>
                </a:solidFill>
                <a:latin typeface="Arial"/>
                <a:cs typeface="Arial"/>
              </a:rPr>
              <a:t>In summary logic models helps to:</a:t>
            </a:r>
          </a:p>
        </p:txBody>
      </p:sp>
      <p:sp>
        <p:nvSpPr>
          <p:cNvPr id="2" name="Rectangle 1">
            <a:extLst>
              <a:ext uri="{FF2B5EF4-FFF2-40B4-BE49-F238E27FC236}">
                <a16:creationId xmlns:a16="http://schemas.microsoft.com/office/drawing/2014/main" id="{C164B885-4FE9-8E7E-4EC0-B89796A6F3B0}"/>
              </a:ext>
            </a:extLst>
          </p:cNvPr>
          <p:cNvSpPr txBox="1">
            <a:spLocks noChangeArrowheads="1"/>
          </p:cNvSpPr>
          <p:nvPr/>
        </p:nvSpPr>
        <p:spPr bwMode="auto">
          <a:xfrm>
            <a:off x="468892" y="956025"/>
            <a:ext cx="10748623" cy="529375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1pPr>
            <a:lvl2pPr marL="514311" indent="-171438" algn="l" defTabSz="914400" rtl="0" eaLnBrk="1" latinLnBrk="0" hangingPunct="1">
              <a:lnSpc>
                <a:spcPct val="90000"/>
              </a:lnSpc>
              <a:spcBef>
                <a:spcPts val="500"/>
              </a:spcBef>
              <a:buClr>
                <a:schemeClr val="tx1"/>
              </a:buClr>
              <a:buFontTx/>
              <a:buBlip>
                <a:blip r:embed="rId4"/>
              </a:buBlip>
              <a:defRPr sz="2400" kern="1200">
                <a:solidFill>
                  <a:schemeClr val="accent4"/>
                </a:solidFill>
                <a:latin typeface="Arial" panose="020B0604020202020204" pitchFamily="34" charset="0"/>
                <a:ea typeface="+mn-ea"/>
                <a:cs typeface="Arial" panose="020B0604020202020204" pitchFamily="34" charset="0"/>
              </a:defRPr>
            </a:lvl2pPr>
            <a:lvl3pPr marL="857185" indent="-171438" algn="l" defTabSz="914400" rtl="0" eaLnBrk="1" latinLnBrk="0" hangingPunct="1">
              <a:lnSpc>
                <a:spcPct val="90000"/>
              </a:lnSpc>
              <a:spcBef>
                <a:spcPts val="500"/>
              </a:spcBef>
              <a:buClr>
                <a:schemeClr val="tx1"/>
              </a:buClr>
              <a:buFontTx/>
              <a:buBlip>
                <a:blip r:embed="rId5"/>
              </a:buBlip>
              <a:defRPr sz="2000" kern="1200">
                <a:solidFill>
                  <a:schemeClr val="accent4"/>
                </a:solidFill>
                <a:latin typeface="Arial" panose="020B0604020202020204" pitchFamily="34" charset="0"/>
                <a:ea typeface="+mn-ea"/>
                <a:cs typeface="Arial" panose="020B0604020202020204" pitchFamily="34" charset="0"/>
              </a:defRPr>
            </a:lvl3pPr>
            <a:lvl4pPr marL="1200061" indent="-171438" algn="l" defTabSz="914400" rtl="0" eaLnBrk="1" latinLnBrk="0" hangingPunct="1">
              <a:lnSpc>
                <a:spcPct val="90000"/>
              </a:lnSpc>
              <a:spcBef>
                <a:spcPts val="500"/>
              </a:spcBef>
              <a:buClr>
                <a:schemeClr val="tx1"/>
              </a:buClr>
              <a:buFontTx/>
              <a:buBlip>
                <a:blip r:embed="rId4"/>
              </a:buBlip>
              <a:defRPr sz="1800" kern="1200">
                <a:solidFill>
                  <a:schemeClr val="accent4"/>
                </a:solidFill>
                <a:latin typeface="Arial" panose="020B0604020202020204" pitchFamily="34" charset="0"/>
                <a:ea typeface="+mn-ea"/>
                <a:cs typeface="Arial" panose="020B0604020202020204" pitchFamily="34" charset="0"/>
              </a:defRPr>
            </a:lvl4pPr>
            <a:lvl5pPr marL="1542935" indent="-171438" algn="l" defTabSz="914400" rtl="0" eaLnBrk="1" latinLnBrk="0" hangingPunct="1">
              <a:lnSpc>
                <a:spcPct val="90000"/>
              </a:lnSpc>
              <a:spcBef>
                <a:spcPts val="500"/>
              </a:spcBef>
              <a:buClr>
                <a:schemeClr val="tx1"/>
              </a:buClr>
              <a:buFontTx/>
              <a:buBlip>
                <a:blip r:embed="rId5"/>
              </a:buBlip>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ClrTx/>
              <a:buFont typeface="Wingdings" pitchFamily="2" charset="2"/>
              <a:buNone/>
            </a:pPr>
            <a:endParaRPr lang="en-US" altLang="en-US" sz="2600" dirty="0">
              <a:solidFill>
                <a:schemeClr val="tx1"/>
              </a:solidFill>
              <a:latin typeface="+mj-lt"/>
            </a:endParaRP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chemeClr val="accent3"/>
                </a:solidFill>
                <a:latin typeface="+mn-lt"/>
                <a:cs typeface="Arial"/>
              </a:rPr>
              <a:t>Understand</a:t>
            </a:r>
            <a:r>
              <a:rPr lang="en-US" altLang="en-US" sz="2600" b="1" dirty="0">
                <a:solidFill>
                  <a:srgbClr val="002060"/>
                </a:solidFill>
                <a:latin typeface="+mn-lt"/>
                <a:cs typeface="Arial"/>
              </a:rPr>
              <a:t> your </a:t>
            </a:r>
            <a:r>
              <a:rPr lang="en-US" altLang="en-US" sz="2600" b="1" dirty="0">
                <a:solidFill>
                  <a:schemeClr val="accent3"/>
                </a:solidFill>
                <a:latin typeface="+mn-lt"/>
                <a:cs typeface="Arial"/>
              </a:rPr>
              <a:t>program</a:t>
            </a:r>
            <a:r>
              <a:rPr lang="en-US" altLang="en-US" sz="2600" b="1" dirty="0">
                <a:solidFill>
                  <a:srgbClr val="002060"/>
                </a:solidFill>
                <a:latin typeface="+mn-lt"/>
                <a:cs typeface="Arial"/>
              </a:rPr>
              <a:t> and what you are trying to achieve</a:t>
            </a:r>
          </a:p>
          <a:p>
            <a:pPr marL="457200" indent="-457200" fontAlgn="base">
              <a:lnSpc>
                <a:spcPct val="100000"/>
              </a:lnSpc>
              <a:spcBef>
                <a:spcPct val="0"/>
              </a:spcBef>
              <a:spcAft>
                <a:spcPct val="0"/>
              </a:spcAft>
              <a:buClrTx/>
              <a:buFont typeface="Arial" panose="020B0604020202020204" pitchFamily="34" charset="0"/>
              <a:buChar char="•"/>
            </a:pPr>
            <a:r>
              <a:rPr lang="en-US" altLang="en-US" sz="2600" dirty="0">
                <a:solidFill>
                  <a:schemeClr val="bg2">
                    <a:lumMod val="65000"/>
                  </a:schemeClr>
                </a:solidFill>
                <a:latin typeface="+mn-lt"/>
                <a:cs typeface="Arial"/>
              </a:rPr>
              <a:t>Implement your value-centered service delivery approach</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rgbClr val="002060"/>
                </a:solidFill>
                <a:latin typeface="+mn-lt"/>
                <a:cs typeface="Arial"/>
              </a:rPr>
              <a:t>Effectively </a:t>
            </a:r>
            <a:r>
              <a:rPr lang="en-US" altLang="en-US" sz="2600" b="1" dirty="0">
                <a:solidFill>
                  <a:schemeClr val="accent3"/>
                </a:solidFill>
                <a:latin typeface="+mn-lt"/>
                <a:cs typeface="Arial"/>
              </a:rPr>
              <a:t>communicate</a:t>
            </a:r>
            <a:r>
              <a:rPr lang="en-US" altLang="en-US" sz="2600" b="1" dirty="0">
                <a:solidFill>
                  <a:srgbClr val="002060"/>
                </a:solidFill>
                <a:latin typeface="+mn-lt"/>
                <a:cs typeface="Arial"/>
              </a:rPr>
              <a:t> to others </a:t>
            </a:r>
            <a:r>
              <a:rPr lang="en-US" altLang="en-US" sz="2600" b="1" dirty="0">
                <a:solidFill>
                  <a:schemeClr val="accent3"/>
                </a:solidFill>
                <a:latin typeface="+mn-lt"/>
                <a:cs typeface="Arial"/>
              </a:rPr>
              <a:t>what </a:t>
            </a:r>
            <a:r>
              <a:rPr lang="en-US" altLang="en-US" sz="2600" b="1" dirty="0">
                <a:solidFill>
                  <a:srgbClr val="002060"/>
                </a:solidFill>
                <a:latin typeface="+mn-lt"/>
                <a:cs typeface="Arial"/>
              </a:rPr>
              <a:t>your </a:t>
            </a:r>
            <a:r>
              <a:rPr lang="en-US" altLang="en-US" sz="2600" b="1" dirty="0">
                <a:solidFill>
                  <a:schemeClr val="accent3"/>
                </a:solidFill>
                <a:latin typeface="+mn-lt"/>
                <a:cs typeface="Arial"/>
              </a:rPr>
              <a:t>program does and why</a:t>
            </a:r>
          </a:p>
          <a:p>
            <a:pPr marL="457200" indent="-457200" fontAlgn="base">
              <a:lnSpc>
                <a:spcPct val="100000"/>
              </a:lnSpc>
              <a:spcBef>
                <a:spcPct val="0"/>
              </a:spcBef>
              <a:spcAft>
                <a:spcPct val="0"/>
              </a:spcAft>
              <a:buClrTx/>
              <a:buFont typeface="Arial" panose="020B0604020202020204" pitchFamily="34" charset="0"/>
              <a:buChar char="•"/>
            </a:pPr>
            <a:r>
              <a:rPr lang="en-US" altLang="en-US" sz="2600" dirty="0">
                <a:solidFill>
                  <a:schemeClr val="bg2">
                    <a:lumMod val="65000"/>
                  </a:schemeClr>
                </a:solidFill>
                <a:latin typeface="+mn-lt"/>
                <a:cs typeface="Arial"/>
              </a:rPr>
              <a:t>Identify the outcomes your program aims to achieve</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chemeClr val="accent3"/>
                </a:solidFill>
                <a:latin typeface="+mn-lt"/>
                <a:cs typeface="Arial"/>
              </a:rPr>
              <a:t>Build consensus </a:t>
            </a:r>
            <a:r>
              <a:rPr lang="en-US" altLang="en-US" sz="2600" b="1" dirty="0">
                <a:solidFill>
                  <a:srgbClr val="002060"/>
                </a:solidFill>
                <a:latin typeface="+mn-lt"/>
                <a:cs typeface="Arial"/>
              </a:rPr>
              <a:t>and a </a:t>
            </a:r>
            <a:r>
              <a:rPr lang="en-US" altLang="en-US" sz="2600" b="1" dirty="0">
                <a:solidFill>
                  <a:schemeClr val="accent3"/>
                </a:solidFill>
                <a:latin typeface="+mn-lt"/>
                <a:cs typeface="Arial"/>
              </a:rPr>
              <a:t>common understanding </a:t>
            </a:r>
            <a:r>
              <a:rPr lang="en-US" altLang="en-US" sz="2600" b="1" dirty="0">
                <a:solidFill>
                  <a:srgbClr val="002060"/>
                </a:solidFill>
                <a:latin typeface="+mn-lt"/>
                <a:cs typeface="Arial"/>
              </a:rPr>
              <a:t>about your </a:t>
            </a:r>
            <a:r>
              <a:rPr lang="en-US" altLang="en-US" sz="2600" b="1" dirty="0">
                <a:solidFill>
                  <a:schemeClr val="accent3"/>
                </a:solidFill>
                <a:latin typeface="+mn-lt"/>
                <a:cs typeface="Arial"/>
              </a:rPr>
              <a:t>theory and assumptions</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chemeClr val="accent3"/>
                </a:solidFill>
                <a:latin typeface="+mn-lt"/>
                <a:cs typeface="Arial"/>
              </a:rPr>
              <a:t>Make</a:t>
            </a:r>
            <a:r>
              <a:rPr lang="en-US" altLang="en-US" sz="2600" b="1" dirty="0">
                <a:solidFill>
                  <a:srgbClr val="002060"/>
                </a:solidFill>
                <a:latin typeface="+mn-lt"/>
                <a:cs typeface="Arial"/>
              </a:rPr>
              <a:t> management and </a:t>
            </a:r>
            <a:r>
              <a:rPr lang="en-US" altLang="en-US" sz="2600" b="1" dirty="0">
                <a:solidFill>
                  <a:schemeClr val="accent3"/>
                </a:solidFill>
                <a:latin typeface="+mn-lt"/>
                <a:cs typeface="Arial"/>
              </a:rPr>
              <a:t>strategic decisions </a:t>
            </a:r>
            <a:r>
              <a:rPr lang="en-US" altLang="en-US" sz="2600" b="1" dirty="0">
                <a:solidFill>
                  <a:srgbClr val="002060"/>
                </a:solidFill>
                <a:latin typeface="+mn-lt"/>
                <a:cs typeface="Arial"/>
              </a:rPr>
              <a:t>about the program</a:t>
            </a:r>
          </a:p>
          <a:p>
            <a:pPr marL="457200" indent="-457200" fontAlgn="base">
              <a:lnSpc>
                <a:spcPct val="100000"/>
              </a:lnSpc>
              <a:spcBef>
                <a:spcPct val="0"/>
              </a:spcBef>
              <a:spcAft>
                <a:spcPct val="0"/>
              </a:spcAft>
              <a:buClrTx/>
              <a:buFont typeface="Arial" panose="020B0604020202020204" pitchFamily="34" charset="0"/>
              <a:buChar char="•"/>
            </a:pPr>
            <a:r>
              <a:rPr lang="en-US" altLang="en-US" sz="2600" dirty="0">
                <a:solidFill>
                  <a:schemeClr val="bg2">
                    <a:lumMod val="65000"/>
                  </a:schemeClr>
                </a:solidFill>
                <a:latin typeface="+mn-lt"/>
                <a:cs typeface="Arial"/>
              </a:rPr>
              <a:t>Plan your program evaluation and measure its effectiveness</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chemeClr val="accent3"/>
                </a:solidFill>
                <a:latin typeface="+mn-lt"/>
                <a:cs typeface="Arial"/>
              </a:rPr>
              <a:t>Demonstrate</a:t>
            </a:r>
            <a:r>
              <a:rPr lang="en-US" altLang="en-US" sz="2600" b="1" dirty="0">
                <a:solidFill>
                  <a:srgbClr val="002060"/>
                </a:solidFill>
                <a:latin typeface="+mn-lt"/>
                <a:cs typeface="Arial"/>
              </a:rPr>
              <a:t> to </a:t>
            </a:r>
            <a:r>
              <a:rPr lang="en-US" altLang="en-US" sz="2600" b="1" dirty="0">
                <a:solidFill>
                  <a:schemeClr val="accent3"/>
                </a:solidFill>
                <a:latin typeface="+mn-lt"/>
                <a:cs typeface="Arial"/>
              </a:rPr>
              <a:t>funders</a:t>
            </a:r>
            <a:r>
              <a:rPr lang="en-US" altLang="en-US" sz="2600" b="1" dirty="0">
                <a:solidFill>
                  <a:srgbClr val="002060"/>
                </a:solidFill>
                <a:latin typeface="+mn-lt"/>
                <a:cs typeface="Arial"/>
              </a:rPr>
              <a:t> that </a:t>
            </a:r>
            <a:r>
              <a:rPr lang="en-US" altLang="en-US" sz="2600" b="1" dirty="0">
                <a:solidFill>
                  <a:schemeClr val="accent3"/>
                </a:solidFill>
                <a:latin typeface="+mn-lt"/>
                <a:cs typeface="Arial"/>
              </a:rPr>
              <a:t>you</a:t>
            </a:r>
            <a:r>
              <a:rPr lang="en-US" altLang="en-US" sz="2600" b="1" dirty="0">
                <a:solidFill>
                  <a:srgbClr val="002060"/>
                </a:solidFill>
                <a:latin typeface="+mn-lt"/>
                <a:cs typeface="Arial"/>
              </a:rPr>
              <a:t> have </a:t>
            </a:r>
            <a:r>
              <a:rPr lang="en-US" altLang="en-US" sz="2600" b="1" dirty="0">
                <a:solidFill>
                  <a:schemeClr val="accent3"/>
                </a:solidFill>
                <a:latin typeface="+mn-lt"/>
                <a:cs typeface="Arial"/>
              </a:rPr>
              <a:t>strategically identified </a:t>
            </a:r>
            <a:r>
              <a:rPr lang="en-US" altLang="en-US" sz="2600" b="1" dirty="0">
                <a:solidFill>
                  <a:srgbClr val="002060"/>
                </a:solidFill>
                <a:latin typeface="+mn-lt"/>
                <a:cs typeface="Arial"/>
              </a:rPr>
              <a:t>what </a:t>
            </a:r>
            <a:r>
              <a:rPr lang="en-US" altLang="en-US" sz="2600" b="1" dirty="0">
                <a:solidFill>
                  <a:schemeClr val="accent3"/>
                </a:solidFill>
                <a:latin typeface="+mn-lt"/>
                <a:cs typeface="Arial"/>
              </a:rPr>
              <a:t>resources</a:t>
            </a:r>
            <a:r>
              <a:rPr lang="en-US" altLang="en-US" sz="2600" b="1" dirty="0">
                <a:solidFill>
                  <a:srgbClr val="002060"/>
                </a:solidFill>
                <a:latin typeface="+mn-lt"/>
                <a:cs typeface="Arial"/>
              </a:rPr>
              <a:t> and </a:t>
            </a:r>
            <a:r>
              <a:rPr lang="en-US" altLang="en-US" sz="2600" b="1" dirty="0">
                <a:solidFill>
                  <a:schemeClr val="accent3"/>
                </a:solidFill>
                <a:latin typeface="+mn-lt"/>
                <a:cs typeface="Arial"/>
              </a:rPr>
              <a:t>activities</a:t>
            </a:r>
            <a:r>
              <a:rPr lang="en-US" altLang="en-US" sz="2600" b="1" dirty="0">
                <a:solidFill>
                  <a:srgbClr val="002060"/>
                </a:solidFill>
                <a:latin typeface="+mn-lt"/>
                <a:cs typeface="Arial"/>
              </a:rPr>
              <a:t> you need to </a:t>
            </a:r>
            <a:r>
              <a:rPr lang="en-US" altLang="en-US" sz="2600" b="1" dirty="0">
                <a:solidFill>
                  <a:schemeClr val="accent3"/>
                </a:solidFill>
                <a:latin typeface="+mn-lt"/>
                <a:cs typeface="Arial"/>
              </a:rPr>
              <a:t>achieve your goals</a:t>
            </a:r>
            <a:r>
              <a:rPr lang="en-US" altLang="en-US" sz="2600" b="1" dirty="0">
                <a:solidFill>
                  <a:srgbClr val="002060"/>
                </a:solidFill>
                <a:latin typeface="+mn-lt"/>
                <a:cs typeface="Arial"/>
              </a:rPr>
              <a:t>.</a:t>
            </a:r>
          </a:p>
          <a:p>
            <a:pPr eaLnBrk="0" fontAlgn="base" hangingPunct="0">
              <a:lnSpc>
                <a:spcPct val="100000"/>
              </a:lnSpc>
              <a:spcBef>
                <a:spcPct val="0"/>
              </a:spcBef>
              <a:spcAft>
                <a:spcPct val="0"/>
              </a:spcAft>
              <a:buClrTx/>
            </a:pPr>
            <a:endParaRPr lang="en-US" altLang="en-US" sz="2600" dirty="0">
              <a:solidFill>
                <a:schemeClr val="tx1"/>
              </a:solidFill>
            </a:endParaRPr>
          </a:p>
        </p:txBody>
      </p:sp>
    </p:spTree>
    <p:extLst>
      <p:ext uri="{BB962C8B-B14F-4D97-AF65-F5344CB8AC3E}">
        <p14:creationId xmlns:p14="http://schemas.microsoft.com/office/powerpoint/2010/main" val="37374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0E2B8-EB72-21AC-940F-F108718046C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DA0C36DC-262A-67F5-F88D-B37195C3803A}"/>
              </a:ext>
            </a:extLst>
          </p:cNvPr>
          <p:cNvSpPr>
            <a:spLocks noGrp="1" noChangeArrowheads="1"/>
          </p:cNvSpPr>
          <p:nvPr>
            <p:ph sz="quarter" idx="14"/>
          </p:nvPr>
        </p:nvSpPr>
        <p:spPr bwMode="auto">
          <a:xfrm>
            <a:off x="327835" y="934922"/>
            <a:ext cx="1074862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ClrTx/>
              <a:buNone/>
            </a:pPr>
            <a:endParaRPr kumimoji="0" lang="en-US" altLang="en-US" sz="2600" b="0" i="0" u="none" strike="noStrike" cap="none" normalizeH="0" baseline="0" dirty="0">
              <a:ln>
                <a:noFill/>
              </a:ln>
              <a:solidFill>
                <a:schemeClr val="tx1"/>
              </a:solidFill>
              <a:effectLst/>
              <a:latin typeface="+mj-lt"/>
            </a:endParaRP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rgbClr val="002060"/>
                </a:solidFill>
                <a:latin typeface="+mn-lt"/>
                <a:cs typeface="Arial"/>
              </a:rPr>
              <a:t>Applying the presented logic model to deliver its own impact evaluation with support from STFC M&amp;E team</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rgbClr val="002060"/>
                </a:solidFill>
                <a:latin typeface="+mn-lt"/>
                <a:cs typeface="Arial"/>
              </a:rPr>
              <a:t>Making plans on setting the regular M&amp;E process</a:t>
            </a:r>
          </a:p>
        </p:txBody>
      </p:sp>
      <p:pic>
        <p:nvPicPr>
          <p:cNvPr id="8" name="Picture 7" descr="iris">
            <a:extLst>
              <a:ext uri="{FF2B5EF4-FFF2-40B4-BE49-F238E27FC236}">
                <a16:creationId xmlns:a16="http://schemas.microsoft.com/office/drawing/2014/main" id="{CB1E5BDB-A120-7D30-15A6-182C3F8FC24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
        <p:nvSpPr>
          <p:cNvPr id="9" name="TextBox 8">
            <a:extLst>
              <a:ext uri="{FF2B5EF4-FFF2-40B4-BE49-F238E27FC236}">
                <a16:creationId xmlns:a16="http://schemas.microsoft.com/office/drawing/2014/main" id="{51FAF191-A51A-E124-AA0D-8E6CBD6EE226}"/>
              </a:ext>
            </a:extLst>
          </p:cNvPr>
          <p:cNvSpPr txBox="1"/>
          <p:nvPr/>
        </p:nvSpPr>
        <p:spPr>
          <a:xfrm>
            <a:off x="464853" y="298772"/>
            <a:ext cx="8882173" cy="769441"/>
          </a:xfrm>
          <a:prstGeom prst="rect">
            <a:avLst/>
          </a:prstGeom>
          <a:noFill/>
        </p:spPr>
        <p:txBody>
          <a:bodyPr wrap="square" lIns="91440" tIns="45720" rIns="91440" bIns="45720" rtlCol="0" anchor="t">
            <a:spAutoFit/>
          </a:bodyPr>
          <a:lstStyle/>
          <a:p>
            <a:pPr>
              <a:defRPr/>
            </a:pPr>
            <a:r>
              <a:rPr lang="en-US" altLang="en-US" sz="4400" b="1" spc="-150" dirty="0">
                <a:solidFill>
                  <a:srgbClr val="2E2D62"/>
                </a:solidFill>
                <a:latin typeface="Arial"/>
                <a:cs typeface="Arial"/>
              </a:rPr>
              <a:t>What we are presently working on:</a:t>
            </a:r>
          </a:p>
        </p:txBody>
      </p:sp>
      <p:sp>
        <p:nvSpPr>
          <p:cNvPr id="2" name="TextBox 1">
            <a:extLst>
              <a:ext uri="{FF2B5EF4-FFF2-40B4-BE49-F238E27FC236}">
                <a16:creationId xmlns:a16="http://schemas.microsoft.com/office/drawing/2014/main" id="{8B54CF05-7479-A6C2-BB61-2AC671C1268A}"/>
              </a:ext>
            </a:extLst>
          </p:cNvPr>
          <p:cNvSpPr txBox="1"/>
          <p:nvPr/>
        </p:nvSpPr>
        <p:spPr>
          <a:xfrm>
            <a:off x="464852" y="2627693"/>
            <a:ext cx="8882173" cy="769441"/>
          </a:xfrm>
          <a:prstGeom prst="rect">
            <a:avLst/>
          </a:prstGeom>
          <a:noFill/>
        </p:spPr>
        <p:txBody>
          <a:bodyPr wrap="square" lIns="91440" tIns="45720" rIns="91440" bIns="45720" rtlCol="0" anchor="t">
            <a:spAutoFit/>
          </a:bodyPr>
          <a:lstStyle/>
          <a:p>
            <a:pPr>
              <a:defRPr/>
            </a:pPr>
            <a:r>
              <a:rPr lang="en-US" altLang="en-US" sz="4400" b="1" spc="-150" dirty="0">
                <a:solidFill>
                  <a:srgbClr val="2E2D62"/>
                </a:solidFill>
                <a:latin typeface="Arial"/>
                <a:cs typeface="Arial"/>
              </a:rPr>
              <a:t>What we want from you:</a:t>
            </a:r>
          </a:p>
        </p:txBody>
      </p:sp>
      <p:sp>
        <p:nvSpPr>
          <p:cNvPr id="3" name="Rectangle 1">
            <a:extLst>
              <a:ext uri="{FF2B5EF4-FFF2-40B4-BE49-F238E27FC236}">
                <a16:creationId xmlns:a16="http://schemas.microsoft.com/office/drawing/2014/main" id="{CB41949D-F2EA-3387-681F-6DD5AF6D1375}"/>
              </a:ext>
            </a:extLst>
          </p:cNvPr>
          <p:cNvSpPr txBox="1">
            <a:spLocks noChangeArrowheads="1"/>
          </p:cNvSpPr>
          <p:nvPr/>
        </p:nvSpPr>
        <p:spPr bwMode="auto">
          <a:xfrm>
            <a:off x="212300" y="3012413"/>
            <a:ext cx="1074862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1pPr>
            <a:lvl2pPr marL="514311" indent="-171438" algn="l" defTabSz="914400" rtl="0" eaLnBrk="1" latinLnBrk="0" hangingPunct="1">
              <a:lnSpc>
                <a:spcPct val="90000"/>
              </a:lnSpc>
              <a:spcBef>
                <a:spcPts val="500"/>
              </a:spcBef>
              <a:buClr>
                <a:schemeClr val="tx1"/>
              </a:buClr>
              <a:buFontTx/>
              <a:buBlip>
                <a:blip r:embed="rId4"/>
              </a:buBlip>
              <a:defRPr sz="2400" kern="1200">
                <a:solidFill>
                  <a:schemeClr val="accent4"/>
                </a:solidFill>
                <a:latin typeface="Arial" panose="020B0604020202020204" pitchFamily="34" charset="0"/>
                <a:ea typeface="+mn-ea"/>
                <a:cs typeface="Arial" panose="020B0604020202020204" pitchFamily="34" charset="0"/>
              </a:defRPr>
            </a:lvl2pPr>
            <a:lvl3pPr marL="857185" indent="-171438" algn="l" defTabSz="914400" rtl="0" eaLnBrk="1" latinLnBrk="0" hangingPunct="1">
              <a:lnSpc>
                <a:spcPct val="90000"/>
              </a:lnSpc>
              <a:spcBef>
                <a:spcPts val="500"/>
              </a:spcBef>
              <a:buClr>
                <a:schemeClr val="tx1"/>
              </a:buClr>
              <a:buFontTx/>
              <a:buBlip>
                <a:blip r:embed="rId5"/>
              </a:buBlip>
              <a:defRPr sz="2000" kern="1200">
                <a:solidFill>
                  <a:schemeClr val="accent4"/>
                </a:solidFill>
                <a:latin typeface="Arial" panose="020B0604020202020204" pitchFamily="34" charset="0"/>
                <a:ea typeface="+mn-ea"/>
                <a:cs typeface="Arial" panose="020B0604020202020204" pitchFamily="34" charset="0"/>
              </a:defRPr>
            </a:lvl3pPr>
            <a:lvl4pPr marL="1200061" indent="-171438" algn="l" defTabSz="914400" rtl="0" eaLnBrk="1" latinLnBrk="0" hangingPunct="1">
              <a:lnSpc>
                <a:spcPct val="90000"/>
              </a:lnSpc>
              <a:spcBef>
                <a:spcPts val="500"/>
              </a:spcBef>
              <a:buClr>
                <a:schemeClr val="tx1"/>
              </a:buClr>
              <a:buFontTx/>
              <a:buBlip>
                <a:blip r:embed="rId4"/>
              </a:buBlip>
              <a:defRPr sz="1800" kern="1200">
                <a:solidFill>
                  <a:schemeClr val="accent4"/>
                </a:solidFill>
                <a:latin typeface="Arial" panose="020B0604020202020204" pitchFamily="34" charset="0"/>
                <a:ea typeface="+mn-ea"/>
                <a:cs typeface="Arial" panose="020B0604020202020204" pitchFamily="34" charset="0"/>
              </a:defRPr>
            </a:lvl4pPr>
            <a:lvl5pPr marL="1542935" indent="-171438" algn="l" defTabSz="914400" rtl="0" eaLnBrk="1" latinLnBrk="0" hangingPunct="1">
              <a:lnSpc>
                <a:spcPct val="90000"/>
              </a:lnSpc>
              <a:spcBef>
                <a:spcPts val="500"/>
              </a:spcBef>
              <a:buClr>
                <a:schemeClr val="tx1"/>
              </a:buClr>
              <a:buFontTx/>
              <a:buBlip>
                <a:blip r:embed="rId5"/>
              </a:buBlip>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ClrTx/>
              <a:buFont typeface="Wingdings" pitchFamily="2" charset="2"/>
              <a:buNone/>
            </a:pPr>
            <a:endParaRPr lang="en-US" altLang="en-US" sz="2600" dirty="0">
              <a:solidFill>
                <a:schemeClr val="tx1"/>
              </a:solidFill>
              <a:latin typeface="+mj-lt"/>
            </a:endParaRP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rgbClr val="002060"/>
                </a:solidFill>
                <a:latin typeface="+mn-lt"/>
                <a:cs typeface="Arial"/>
              </a:rPr>
              <a:t>Your support in this process</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rgbClr val="002060"/>
                </a:solidFill>
                <a:latin typeface="+mn-lt"/>
                <a:cs typeface="Arial"/>
              </a:rPr>
              <a:t>Your input on outcomes and impact you consider the most important</a:t>
            </a:r>
          </a:p>
          <a:p>
            <a:pPr marL="457200" indent="-457200" fontAlgn="base">
              <a:lnSpc>
                <a:spcPct val="100000"/>
              </a:lnSpc>
              <a:spcBef>
                <a:spcPct val="0"/>
              </a:spcBef>
              <a:spcAft>
                <a:spcPct val="0"/>
              </a:spcAft>
              <a:buClrTx/>
              <a:buFont typeface="Arial" panose="020B0604020202020204" pitchFamily="34" charset="0"/>
              <a:buChar char="•"/>
            </a:pPr>
            <a:r>
              <a:rPr lang="en-US" altLang="en-US" sz="2600" b="1" dirty="0">
                <a:solidFill>
                  <a:srgbClr val="002060"/>
                </a:solidFill>
                <a:latin typeface="+mn-lt"/>
                <a:cs typeface="Arial"/>
              </a:rPr>
              <a:t>Your contributions during this collaboration meeting and after to become part of the publication on impact sometime in Q1 FY2627, using quantitative data and user story data</a:t>
            </a:r>
          </a:p>
          <a:p>
            <a:pPr marL="457200" indent="-457200" fontAlgn="base">
              <a:lnSpc>
                <a:spcPct val="100000"/>
              </a:lnSpc>
              <a:spcBef>
                <a:spcPct val="0"/>
              </a:spcBef>
              <a:spcAft>
                <a:spcPct val="0"/>
              </a:spcAft>
              <a:buClrTx/>
              <a:buFont typeface="Arial" panose="020B0604020202020204" pitchFamily="34" charset="0"/>
              <a:buChar char="•"/>
            </a:pPr>
            <a:endParaRPr lang="en-US" altLang="en-US" sz="2600" dirty="0">
              <a:solidFill>
                <a:schemeClr val="tx1"/>
              </a:solidFill>
            </a:endParaRPr>
          </a:p>
        </p:txBody>
      </p:sp>
    </p:spTree>
    <p:extLst>
      <p:ext uri="{BB962C8B-B14F-4D97-AF65-F5344CB8AC3E}">
        <p14:creationId xmlns:p14="http://schemas.microsoft.com/office/powerpoint/2010/main" val="45454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19EF86-138F-64C6-D051-CC6D3E9D0DEA}"/>
              </a:ext>
            </a:extLst>
          </p:cNvPr>
          <p:cNvSpPr txBox="1"/>
          <p:nvPr/>
        </p:nvSpPr>
        <p:spPr>
          <a:xfrm>
            <a:off x="403340" y="345182"/>
            <a:ext cx="8790665" cy="769441"/>
          </a:xfrm>
          <a:prstGeom prst="rect">
            <a:avLst/>
          </a:prstGeom>
          <a:noFill/>
        </p:spPr>
        <p:txBody>
          <a:bodyPr wrap="square" lIns="91440" tIns="45720" rIns="91440" bIns="45720" rtlCol="0" anchor="t">
            <a:spAutoFit/>
          </a:bodyPr>
          <a:lstStyle/>
          <a:p>
            <a:pPr>
              <a:defRPr/>
            </a:pPr>
            <a:r>
              <a:rPr lang="en-US" sz="4400" b="1" spc="-150" dirty="0">
                <a:solidFill>
                  <a:srgbClr val="2E2D62"/>
                </a:solidFill>
                <a:latin typeface="Arial"/>
                <a:cs typeface="Arial"/>
              </a:rPr>
              <a:t>What am I going to talk about?</a:t>
            </a:r>
            <a:endParaRPr lang="en-US" dirty="0">
              <a:ea typeface="+mn-ea"/>
            </a:endParaRPr>
          </a:p>
        </p:txBody>
      </p:sp>
      <p:pic>
        <p:nvPicPr>
          <p:cNvPr id="5" name="Picture 4" descr="iris">
            <a:extLst>
              <a:ext uri="{FF2B5EF4-FFF2-40B4-BE49-F238E27FC236}">
                <a16:creationId xmlns:a16="http://schemas.microsoft.com/office/drawing/2014/main" id="{B10797F4-9590-0D4A-5A83-EEAD7CEBC45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
        <p:nvSpPr>
          <p:cNvPr id="2" name="TextBox 1">
            <a:extLst>
              <a:ext uri="{FF2B5EF4-FFF2-40B4-BE49-F238E27FC236}">
                <a16:creationId xmlns:a16="http://schemas.microsoft.com/office/drawing/2014/main" id="{0B23B5F5-A59B-05B2-935C-39AD797974F2}"/>
              </a:ext>
            </a:extLst>
          </p:cNvPr>
          <p:cNvSpPr txBox="1"/>
          <p:nvPr/>
        </p:nvSpPr>
        <p:spPr>
          <a:xfrm>
            <a:off x="568428" y="2306895"/>
            <a:ext cx="1065570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200" b="1" dirty="0">
                <a:solidFill>
                  <a:srgbClr val="002060"/>
                </a:solidFill>
                <a:cs typeface="Arial"/>
              </a:rPr>
              <a:t>Why</a:t>
            </a:r>
            <a:r>
              <a:rPr lang="en-US" sz="3200" dirty="0">
                <a:solidFill>
                  <a:srgbClr val="002060"/>
                </a:solidFill>
                <a:cs typeface="Arial"/>
              </a:rPr>
              <a:t> we are talking about impact</a:t>
            </a:r>
            <a:endParaRPr lang="en-US" sz="2400" dirty="0"/>
          </a:p>
          <a:p>
            <a:pPr marL="457200" indent="-457200">
              <a:buFont typeface="Arial" panose="020B0604020202020204" pitchFamily="34" charset="0"/>
              <a:buChar char="•"/>
            </a:pPr>
            <a:r>
              <a:rPr lang="en-US" sz="3200" b="1" dirty="0">
                <a:solidFill>
                  <a:srgbClr val="002060"/>
                </a:solidFill>
                <a:cs typeface="Arial"/>
              </a:rPr>
              <a:t>What</a:t>
            </a:r>
            <a:r>
              <a:rPr lang="en-US" sz="3200" dirty="0">
                <a:solidFill>
                  <a:srgbClr val="002060"/>
                </a:solidFill>
                <a:cs typeface="Arial"/>
              </a:rPr>
              <a:t> can be done </a:t>
            </a:r>
          </a:p>
          <a:p>
            <a:pPr marL="457200" indent="-457200">
              <a:buFont typeface="Arial" panose="020B0604020202020204" pitchFamily="34" charset="0"/>
              <a:buChar char="•"/>
            </a:pPr>
            <a:r>
              <a:rPr lang="en-US" sz="3200" b="1" dirty="0">
                <a:solidFill>
                  <a:srgbClr val="002060"/>
                </a:solidFill>
                <a:cs typeface="Arial"/>
              </a:rPr>
              <a:t>How</a:t>
            </a:r>
            <a:r>
              <a:rPr lang="en-US" sz="3200" dirty="0">
                <a:solidFill>
                  <a:srgbClr val="002060"/>
                </a:solidFill>
                <a:cs typeface="Arial"/>
              </a:rPr>
              <a:t> we can approach this</a:t>
            </a:r>
          </a:p>
          <a:p>
            <a:pPr marL="285750" indent="-285750" algn="ctr">
              <a:buFont typeface="Arial" panose="020B0604020202020204" pitchFamily="34" charset="0"/>
              <a:buChar char="•"/>
            </a:pPr>
            <a:endParaRPr lang="en-GB" sz="2400" dirty="0">
              <a:cs typeface="Arial" panose="020B0604020202020204"/>
            </a:endParaRPr>
          </a:p>
        </p:txBody>
      </p:sp>
    </p:spTree>
    <p:extLst>
      <p:ext uri="{BB962C8B-B14F-4D97-AF65-F5344CB8AC3E}">
        <p14:creationId xmlns:p14="http://schemas.microsoft.com/office/powerpoint/2010/main" val="3202720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C29F7-F025-C0CC-5078-2F6E3BC18EC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A3FD5F4-E0B8-4518-982B-91A837011BE7}"/>
              </a:ext>
            </a:extLst>
          </p:cNvPr>
          <p:cNvSpPr txBox="1"/>
          <p:nvPr/>
        </p:nvSpPr>
        <p:spPr>
          <a:xfrm>
            <a:off x="403340" y="345182"/>
            <a:ext cx="8790665" cy="769441"/>
          </a:xfrm>
          <a:prstGeom prst="rect">
            <a:avLst/>
          </a:prstGeom>
          <a:noFill/>
        </p:spPr>
        <p:txBody>
          <a:bodyPr wrap="square" lIns="91440" tIns="45720" rIns="91440" bIns="45720" rtlCol="0" anchor="t">
            <a:spAutoFit/>
          </a:bodyPr>
          <a:lstStyle/>
          <a:p>
            <a:pPr>
              <a:defRPr/>
            </a:pPr>
            <a:r>
              <a:rPr lang="en-US" sz="4400" b="1" spc="-150" dirty="0">
                <a:solidFill>
                  <a:srgbClr val="2E2D62"/>
                </a:solidFill>
                <a:latin typeface="Arial"/>
                <a:cs typeface="Arial"/>
              </a:rPr>
              <a:t>To sum-up</a:t>
            </a:r>
            <a:endParaRPr lang="en-US" dirty="0">
              <a:ea typeface="+mn-ea"/>
            </a:endParaRPr>
          </a:p>
        </p:txBody>
      </p:sp>
      <p:pic>
        <p:nvPicPr>
          <p:cNvPr id="5" name="Picture 4" descr="iris">
            <a:extLst>
              <a:ext uri="{FF2B5EF4-FFF2-40B4-BE49-F238E27FC236}">
                <a16:creationId xmlns:a16="http://schemas.microsoft.com/office/drawing/2014/main" id="{3D698B46-135D-1A8C-AF06-610B3F0D274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
        <p:nvSpPr>
          <p:cNvPr id="2" name="TextBox 1">
            <a:extLst>
              <a:ext uri="{FF2B5EF4-FFF2-40B4-BE49-F238E27FC236}">
                <a16:creationId xmlns:a16="http://schemas.microsoft.com/office/drawing/2014/main" id="{9EE7A1D1-38A0-F45F-B2C2-C7E83F1ADAF8}"/>
              </a:ext>
            </a:extLst>
          </p:cNvPr>
          <p:cNvSpPr txBox="1"/>
          <p:nvPr/>
        </p:nvSpPr>
        <p:spPr>
          <a:xfrm>
            <a:off x="633742" y="1967061"/>
            <a:ext cx="10655708"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200" b="1" dirty="0">
                <a:solidFill>
                  <a:srgbClr val="002060"/>
                </a:solidFill>
                <a:cs typeface="Arial"/>
              </a:rPr>
              <a:t>Why</a:t>
            </a:r>
            <a:r>
              <a:rPr lang="en-US" sz="3200" dirty="0">
                <a:solidFill>
                  <a:srgbClr val="002060"/>
                </a:solidFill>
                <a:cs typeface="Arial"/>
              </a:rPr>
              <a:t> we are talking about impact – internal and external factors</a:t>
            </a:r>
            <a:endParaRPr lang="en-US" sz="2400" dirty="0"/>
          </a:p>
          <a:p>
            <a:pPr marL="457200" indent="-457200">
              <a:buFont typeface="Arial" panose="020B0604020202020204" pitchFamily="34" charset="0"/>
              <a:buChar char="•"/>
            </a:pPr>
            <a:r>
              <a:rPr lang="en-US" sz="3200" b="1" dirty="0">
                <a:solidFill>
                  <a:srgbClr val="002060"/>
                </a:solidFill>
                <a:cs typeface="Arial"/>
              </a:rPr>
              <a:t>What</a:t>
            </a:r>
            <a:r>
              <a:rPr lang="en-US" sz="3200" dirty="0">
                <a:solidFill>
                  <a:srgbClr val="002060"/>
                </a:solidFill>
                <a:cs typeface="Arial"/>
              </a:rPr>
              <a:t> can be done – Monitoring and Evaluation processes</a:t>
            </a:r>
          </a:p>
          <a:p>
            <a:pPr marL="457200" indent="-457200">
              <a:buFont typeface="Arial" panose="020B0604020202020204" pitchFamily="34" charset="0"/>
              <a:buChar char="•"/>
            </a:pPr>
            <a:r>
              <a:rPr lang="en-US" sz="3200" b="1" dirty="0">
                <a:solidFill>
                  <a:srgbClr val="002060"/>
                </a:solidFill>
                <a:cs typeface="Arial"/>
              </a:rPr>
              <a:t>How</a:t>
            </a:r>
            <a:r>
              <a:rPr lang="en-US" sz="3200" dirty="0">
                <a:solidFill>
                  <a:srgbClr val="002060"/>
                </a:solidFill>
                <a:cs typeface="Arial"/>
              </a:rPr>
              <a:t> one might approach this – the Logic model</a:t>
            </a:r>
          </a:p>
          <a:p>
            <a:pPr marL="285750" indent="-285750" algn="ctr">
              <a:buFont typeface="Arial" panose="020B0604020202020204" pitchFamily="34" charset="0"/>
              <a:buChar char="•"/>
            </a:pPr>
            <a:endParaRPr lang="en-GB" sz="2400" dirty="0">
              <a:cs typeface="Arial" panose="020B0604020202020204"/>
            </a:endParaRPr>
          </a:p>
        </p:txBody>
      </p:sp>
      <p:sp>
        <p:nvSpPr>
          <p:cNvPr id="4" name="Title 1">
            <a:extLst>
              <a:ext uri="{FF2B5EF4-FFF2-40B4-BE49-F238E27FC236}">
                <a16:creationId xmlns:a16="http://schemas.microsoft.com/office/drawing/2014/main" id="{06E2754D-3B18-9E5A-1556-F1C05F109B3B}"/>
              </a:ext>
            </a:extLst>
          </p:cNvPr>
          <p:cNvSpPr txBox="1">
            <a:spLocks/>
          </p:cNvSpPr>
          <p:nvPr/>
        </p:nvSpPr>
        <p:spPr>
          <a:xfrm>
            <a:off x="4186766" y="4836954"/>
            <a:ext cx="3818467" cy="77347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GB" dirty="0">
                <a:solidFill>
                  <a:schemeClr val="accent3"/>
                </a:solidFill>
                <a:latin typeface="Arial"/>
                <a:cs typeface="Arial"/>
              </a:rPr>
              <a:t>Thank you!</a:t>
            </a:r>
            <a:endParaRPr lang="en-GB" dirty="0">
              <a:solidFill>
                <a:schemeClr val="accent3"/>
              </a:solidFill>
            </a:endParaRPr>
          </a:p>
        </p:txBody>
      </p:sp>
    </p:spTree>
    <p:extLst>
      <p:ext uri="{BB962C8B-B14F-4D97-AF65-F5344CB8AC3E}">
        <p14:creationId xmlns:p14="http://schemas.microsoft.com/office/powerpoint/2010/main" val="123434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A5485-86BB-13C9-A737-BC6C62931A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54DE39-7298-4A17-6BD1-62994FD38881}"/>
              </a:ext>
            </a:extLst>
          </p:cNvPr>
          <p:cNvSpPr txBox="1"/>
          <p:nvPr/>
        </p:nvSpPr>
        <p:spPr>
          <a:xfrm>
            <a:off x="403340" y="345182"/>
            <a:ext cx="8790665" cy="769441"/>
          </a:xfrm>
          <a:prstGeom prst="rect">
            <a:avLst/>
          </a:prstGeom>
          <a:noFill/>
        </p:spPr>
        <p:txBody>
          <a:bodyPr wrap="square" lIns="91440" tIns="45720" rIns="91440" bIns="45720" rtlCol="0" anchor="t">
            <a:spAutoFit/>
          </a:bodyPr>
          <a:lstStyle/>
          <a:p>
            <a:pPr>
              <a:defRPr/>
            </a:pPr>
            <a:r>
              <a:rPr lang="en-US" sz="4400" dirty="0">
                <a:solidFill>
                  <a:srgbClr val="002060"/>
                </a:solidFill>
                <a:cs typeface="Arial"/>
              </a:rPr>
              <a:t>IRIS strategy – a missing activity</a:t>
            </a:r>
            <a:endParaRPr lang="en-US" dirty="0">
              <a:ea typeface="+mn-ea"/>
            </a:endParaRPr>
          </a:p>
        </p:txBody>
      </p:sp>
      <p:pic>
        <p:nvPicPr>
          <p:cNvPr id="5" name="Picture 4" descr="iris">
            <a:extLst>
              <a:ext uri="{FF2B5EF4-FFF2-40B4-BE49-F238E27FC236}">
                <a16:creationId xmlns:a16="http://schemas.microsoft.com/office/drawing/2014/main" id="{1872EF48-AD68-8662-7F20-8E292096A90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
        <p:nvSpPr>
          <p:cNvPr id="2" name="TextBox 1">
            <a:extLst>
              <a:ext uri="{FF2B5EF4-FFF2-40B4-BE49-F238E27FC236}">
                <a16:creationId xmlns:a16="http://schemas.microsoft.com/office/drawing/2014/main" id="{28D5CC7C-2BB1-835B-A2C2-864F52DBE489}"/>
              </a:ext>
            </a:extLst>
          </p:cNvPr>
          <p:cNvSpPr txBox="1"/>
          <p:nvPr/>
        </p:nvSpPr>
        <p:spPr>
          <a:xfrm>
            <a:off x="568428" y="2249055"/>
            <a:ext cx="1065570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2060"/>
                </a:solidFill>
                <a:cs typeface="Arial"/>
              </a:rPr>
              <a:t>IRIS should communicate successes to the stakeholders to justify funding</a:t>
            </a:r>
          </a:p>
          <a:p>
            <a:pPr marL="285750" indent="-285750" algn="ctr">
              <a:buFont typeface="Arial" panose="020B0604020202020204" pitchFamily="34" charset="0"/>
              <a:buChar char="•"/>
            </a:pPr>
            <a:endParaRPr lang="en-GB" sz="2400" dirty="0">
              <a:cs typeface="Arial" panose="020B0604020202020204"/>
            </a:endParaRPr>
          </a:p>
        </p:txBody>
      </p:sp>
      <p:sp>
        <p:nvSpPr>
          <p:cNvPr id="6" name="TextBox 5">
            <a:extLst>
              <a:ext uri="{FF2B5EF4-FFF2-40B4-BE49-F238E27FC236}">
                <a16:creationId xmlns:a16="http://schemas.microsoft.com/office/drawing/2014/main" id="{5C7447DA-C6F8-2EA4-BDB4-C2804A475AA3}"/>
              </a:ext>
            </a:extLst>
          </p:cNvPr>
          <p:cNvSpPr txBox="1"/>
          <p:nvPr/>
        </p:nvSpPr>
        <p:spPr>
          <a:xfrm>
            <a:off x="568428" y="3628322"/>
            <a:ext cx="1065570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F08900"/>
                </a:solidFill>
                <a:latin typeface="Baskerville Old Face"/>
                <a:cs typeface="Arial"/>
              </a:rPr>
              <a:t>-"But this is a lot of work and we hardly have funding for stuff to support our actual objectives! "</a:t>
            </a:r>
            <a:endParaRPr lang="en-US" b="1" dirty="0">
              <a:solidFill>
                <a:srgbClr val="F08900"/>
              </a:solidFill>
              <a:latin typeface="Baskerville Old Face"/>
              <a:cs typeface="Arial" panose="020B0604020202020204"/>
            </a:endParaRPr>
          </a:p>
          <a:p>
            <a:endParaRPr lang="en-US" sz="3200" b="1" dirty="0">
              <a:solidFill>
                <a:srgbClr val="F08900"/>
              </a:solidFill>
              <a:latin typeface="Baskerville Old Face"/>
              <a:cs typeface="Arial" panose="020B0604020202020204"/>
            </a:endParaRPr>
          </a:p>
          <a:p>
            <a:pPr marL="285750" indent="-285750" algn="ctr">
              <a:buFont typeface="Arial" panose="020B0604020202020204" pitchFamily="34" charset="0"/>
              <a:buChar char="•"/>
            </a:pPr>
            <a:endParaRPr lang="en-GB" sz="2400" b="1" dirty="0">
              <a:solidFill>
                <a:srgbClr val="F08900"/>
              </a:solidFill>
              <a:latin typeface="Baskerville Old Face"/>
              <a:cs typeface="Arial" panose="020B0604020202020204"/>
            </a:endParaRPr>
          </a:p>
        </p:txBody>
      </p:sp>
    </p:spTree>
    <p:extLst>
      <p:ext uri="{BB962C8B-B14F-4D97-AF65-F5344CB8AC3E}">
        <p14:creationId xmlns:p14="http://schemas.microsoft.com/office/powerpoint/2010/main" val="316422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9AD8D-A5B7-B5AC-C1BE-8EB9870A7B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F39801A-EA23-F67B-8B2D-901FE5377B99}"/>
              </a:ext>
            </a:extLst>
          </p:cNvPr>
          <p:cNvSpPr txBox="1"/>
          <p:nvPr/>
        </p:nvSpPr>
        <p:spPr>
          <a:xfrm>
            <a:off x="403340" y="345182"/>
            <a:ext cx="8790665" cy="769441"/>
          </a:xfrm>
          <a:prstGeom prst="rect">
            <a:avLst/>
          </a:prstGeom>
          <a:noFill/>
        </p:spPr>
        <p:txBody>
          <a:bodyPr wrap="square" lIns="91440" tIns="45720" rIns="91440" bIns="45720" rtlCol="0" anchor="t">
            <a:spAutoFit/>
          </a:bodyPr>
          <a:lstStyle/>
          <a:p>
            <a:pPr>
              <a:defRPr/>
            </a:pPr>
            <a:r>
              <a:rPr lang="en-US" sz="4400" b="1" spc="-150" dirty="0">
                <a:solidFill>
                  <a:srgbClr val="2E2D62"/>
                </a:solidFill>
                <a:latin typeface="Arial"/>
                <a:ea typeface="+mn-ea"/>
                <a:cs typeface="Arial"/>
              </a:rPr>
              <a:t>Own context</a:t>
            </a:r>
            <a:endParaRPr lang="en-US" dirty="0">
              <a:ea typeface="+mn-ea"/>
            </a:endParaRPr>
          </a:p>
        </p:txBody>
      </p:sp>
      <p:pic>
        <p:nvPicPr>
          <p:cNvPr id="5" name="Picture 4" descr="iris">
            <a:extLst>
              <a:ext uri="{FF2B5EF4-FFF2-40B4-BE49-F238E27FC236}">
                <a16:creationId xmlns:a16="http://schemas.microsoft.com/office/drawing/2014/main" id="{AB5B894D-6417-0C97-9C15-2D153D2D903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
        <p:nvSpPr>
          <p:cNvPr id="2" name="TextBox 1">
            <a:extLst>
              <a:ext uri="{FF2B5EF4-FFF2-40B4-BE49-F238E27FC236}">
                <a16:creationId xmlns:a16="http://schemas.microsoft.com/office/drawing/2014/main" id="{F92FFB48-5BF4-6319-A928-AB64007CD6C1}"/>
              </a:ext>
            </a:extLst>
          </p:cNvPr>
          <p:cNvSpPr txBox="1"/>
          <p:nvPr/>
        </p:nvSpPr>
        <p:spPr>
          <a:xfrm>
            <a:off x="563590" y="1375302"/>
            <a:ext cx="1065570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2060"/>
                </a:solidFill>
                <a:cs typeface="Arial"/>
              </a:rPr>
              <a:t>We have a </a:t>
            </a:r>
            <a:r>
              <a:rPr lang="en-US" sz="3200" dirty="0" err="1">
                <a:solidFill>
                  <a:srgbClr val="002060"/>
                </a:solidFill>
                <a:cs typeface="Arial"/>
              </a:rPr>
              <a:t>russian</a:t>
            </a:r>
            <a:r>
              <a:rPr lang="en-US" sz="3200" dirty="0">
                <a:solidFill>
                  <a:srgbClr val="002060"/>
                </a:solidFill>
                <a:cs typeface="Arial"/>
              </a:rPr>
              <a:t>/soviet university culture saying</a:t>
            </a:r>
            <a:endParaRPr lang="en-US" dirty="0"/>
          </a:p>
          <a:p>
            <a:pPr marL="457200" indent="-457200">
              <a:buFont typeface="Arial" panose="020B0604020202020204" pitchFamily="34" charset="0"/>
              <a:buChar char="•"/>
            </a:pPr>
            <a:endParaRPr lang="en-US" sz="3200" dirty="0">
              <a:solidFill>
                <a:srgbClr val="002060"/>
              </a:solidFill>
              <a:cs typeface="Arial" panose="020B0604020202020204"/>
            </a:endParaRPr>
          </a:p>
          <a:p>
            <a:pPr marL="285750" indent="-285750" algn="ctr">
              <a:buFont typeface="Arial" panose="020B0604020202020204" pitchFamily="34" charset="0"/>
              <a:buChar char="•"/>
            </a:pPr>
            <a:endParaRPr lang="en-GB" sz="2400" dirty="0">
              <a:cs typeface="Arial" panose="020B0604020202020204"/>
            </a:endParaRPr>
          </a:p>
        </p:txBody>
      </p:sp>
      <p:sp>
        <p:nvSpPr>
          <p:cNvPr id="4" name="TextBox 3">
            <a:extLst>
              <a:ext uri="{FF2B5EF4-FFF2-40B4-BE49-F238E27FC236}">
                <a16:creationId xmlns:a16="http://schemas.microsoft.com/office/drawing/2014/main" id="{9B8E86D5-A1DC-F59F-BD22-08651ECC6E48}"/>
              </a:ext>
            </a:extLst>
          </p:cNvPr>
          <p:cNvSpPr txBox="1"/>
          <p:nvPr/>
        </p:nvSpPr>
        <p:spPr>
          <a:xfrm>
            <a:off x="658283" y="3429000"/>
            <a:ext cx="96012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To address concerns: This may be challenging at the outset, particularly given current funding and staffing constraints. However, once a clear process is in place and meaningful monitoring is embedded, it will become significantly easier and less resource-intensive over time.</a:t>
            </a:r>
            <a:endParaRPr lang="en-GB" dirty="0"/>
          </a:p>
        </p:txBody>
      </p:sp>
      <p:sp>
        <p:nvSpPr>
          <p:cNvPr id="6" name="Rectangle 5">
            <a:extLst>
              <a:ext uri="{FF2B5EF4-FFF2-40B4-BE49-F238E27FC236}">
                <a16:creationId xmlns:a16="http://schemas.microsoft.com/office/drawing/2014/main" id="{AE3C617D-48B6-B738-A8D3-10AF1B5B7702}"/>
              </a:ext>
            </a:extLst>
          </p:cNvPr>
          <p:cNvSpPr/>
          <p:nvPr/>
        </p:nvSpPr>
        <p:spPr>
          <a:xfrm>
            <a:off x="658283" y="2188331"/>
            <a:ext cx="9026410" cy="9990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a typeface="+mn-lt"/>
                <a:cs typeface="+mn-lt"/>
              </a:rPr>
              <a:t>"</a:t>
            </a:r>
            <a:r>
              <a:rPr lang="en-US" sz="2000" dirty="0" err="1">
                <a:solidFill>
                  <a:schemeClr val="bg1"/>
                </a:solidFill>
                <a:ea typeface="+mn-lt"/>
                <a:cs typeface="+mn-lt"/>
              </a:rPr>
              <a:t>Cначала</a:t>
            </a:r>
            <a:r>
              <a:rPr lang="en-US" sz="2000" dirty="0">
                <a:solidFill>
                  <a:schemeClr val="bg1"/>
                </a:solidFill>
                <a:ea typeface="+mn-lt"/>
                <a:cs typeface="+mn-lt"/>
              </a:rPr>
              <a:t> </a:t>
            </a:r>
            <a:r>
              <a:rPr lang="en-US" sz="2000" dirty="0" err="1">
                <a:solidFill>
                  <a:schemeClr val="bg1"/>
                </a:solidFill>
                <a:ea typeface="+mn-lt"/>
                <a:cs typeface="+mn-lt"/>
              </a:rPr>
              <a:t>ты</a:t>
            </a:r>
            <a:r>
              <a:rPr lang="en-US" sz="2000" dirty="0">
                <a:solidFill>
                  <a:schemeClr val="bg1"/>
                </a:solidFill>
                <a:ea typeface="+mn-lt"/>
                <a:cs typeface="+mn-lt"/>
              </a:rPr>
              <a:t> </a:t>
            </a:r>
            <a:r>
              <a:rPr lang="en-US" sz="2000" dirty="0" err="1">
                <a:solidFill>
                  <a:schemeClr val="bg1"/>
                </a:solidFill>
                <a:ea typeface="+mn-lt"/>
                <a:cs typeface="+mn-lt"/>
              </a:rPr>
              <a:t>работаешь</a:t>
            </a:r>
            <a:r>
              <a:rPr lang="en-US" sz="2000" dirty="0">
                <a:solidFill>
                  <a:schemeClr val="bg1"/>
                </a:solidFill>
                <a:ea typeface="+mn-lt"/>
                <a:cs typeface="+mn-lt"/>
              </a:rPr>
              <a:t> </a:t>
            </a:r>
            <a:r>
              <a:rPr lang="en-US" sz="2000" dirty="0" err="1">
                <a:solidFill>
                  <a:schemeClr val="bg1"/>
                </a:solidFill>
                <a:ea typeface="+mn-lt"/>
                <a:cs typeface="+mn-lt"/>
              </a:rPr>
              <a:t>на</a:t>
            </a:r>
            <a:r>
              <a:rPr lang="en-US" sz="2000" dirty="0">
                <a:solidFill>
                  <a:schemeClr val="bg1"/>
                </a:solidFill>
                <a:ea typeface="+mn-lt"/>
                <a:cs typeface="+mn-lt"/>
              </a:rPr>
              <a:t> </a:t>
            </a:r>
            <a:r>
              <a:rPr lang="en-US" sz="2000" dirty="0" err="1">
                <a:solidFill>
                  <a:schemeClr val="bg1"/>
                </a:solidFill>
                <a:ea typeface="+mn-lt"/>
                <a:cs typeface="+mn-lt"/>
              </a:rPr>
              <a:t>зачётку,а</a:t>
            </a:r>
            <a:r>
              <a:rPr lang="en-US" sz="2000" dirty="0">
                <a:solidFill>
                  <a:schemeClr val="bg1"/>
                </a:solidFill>
                <a:ea typeface="+mn-lt"/>
                <a:cs typeface="+mn-lt"/>
              </a:rPr>
              <a:t> </a:t>
            </a:r>
            <a:r>
              <a:rPr lang="en-US" sz="2000" dirty="0" err="1">
                <a:solidFill>
                  <a:schemeClr val="bg1"/>
                </a:solidFill>
                <a:ea typeface="+mn-lt"/>
                <a:cs typeface="+mn-lt"/>
              </a:rPr>
              <a:t>потом</a:t>
            </a:r>
            <a:r>
              <a:rPr lang="en-US" sz="2000" dirty="0">
                <a:solidFill>
                  <a:schemeClr val="bg1"/>
                </a:solidFill>
                <a:ea typeface="+mn-lt"/>
                <a:cs typeface="+mn-lt"/>
              </a:rPr>
              <a:t> </a:t>
            </a:r>
            <a:r>
              <a:rPr lang="en-US" sz="2000" dirty="0" err="1">
                <a:solidFill>
                  <a:schemeClr val="bg1"/>
                </a:solidFill>
                <a:ea typeface="+mn-lt"/>
                <a:cs typeface="+mn-lt"/>
              </a:rPr>
              <a:t>зачёткa</a:t>
            </a:r>
            <a:r>
              <a:rPr lang="en-US" sz="2000" dirty="0">
                <a:solidFill>
                  <a:schemeClr val="bg1"/>
                </a:solidFill>
                <a:ea typeface="+mn-lt"/>
                <a:cs typeface="+mn-lt"/>
              </a:rPr>
              <a:t>  </a:t>
            </a:r>
            <a:r>
              <a:rPr lang="en-US" sz="2000" dirty="0" err="1">
                <a:solidFill>
                  <a:schemeClr val="bg1"/>
                </a:solidFill>
                <a:ea typeface="+mn-lt"/>
                <a:cs typeface="+mn-lt"/>
              </a:rPr>
              <a:t>работает</a:t>
            </a:r>
            <a:r>
              <a:rPr lang="en-US" sz="2000" dirty="0">
                <a:solidFill>
                  <a:schemeClr val="bg1"/>
                </a:solidFill>
                <a:ea typeface="+mn-lt"/>
                <a:cs typeface="+mn-lt"/>
              </a:rPr>
              <a:t> </a:t>
            </a:r>
            <a:r>
              <a:rPr lang="en-US" sz="2000" dirty="0" err="1">
                <a:solidFill>
                  <a:schemeClr val="bg1"/>
                </a:solidFill>
                <a:ea typeface="+mn-lt"/>
                <a:cs typeface="+mn-lt"/>
              </a:rPr>
              <a:t>на</a:t>
            </a:r>
            <a:r>
              <a:rPr lang="en-US" sz="2000" dirty="0">
                <a:solidFill>
                  <a:schemeClr val="bg1"/>
                </a:solidFill>
                <a:ea typeface="+mn-lt"/>
                <a:cs typeface="+mn-lt"/>
              </a:rPr>
              <a:t> </a:t>
            </a:r>
            <a:r>
              <a:rPr lang="en-US" sz="2000" dirty="0" err="1">
                <a:solidFill>
                  <a:schemeClr val="bg1"/>
                </a:solidFill>
                <a:ea typeface="+mn-lt"/>
                <a:cs typeface="+mn-lt"/>
              </a:rPr>
              <a:t>тебя</a:t>
            </a:r>
            <a:r>
              <a:rPr lang="en-US" sz="2000" dirty="0">
                <a:solidFill>
                  <a:schemeClr val="bg1"/>
                </a:solidFill>
                <a:ea typeface="+mn-lt"/>
                <a:cs typeface="+mn-lt"/>
              </a:rPr>
              <a:t>“</a:t>
            </a:r>
          </a:p>
          <a:p>
            <a:pPr algn="ctr"/>
            <a:r>
              <a:rPr lang="en-US" dirty="0">
                <a:solidFill>
                  <a:schemeClr val="bg1"/>
                </a:solidFill>
                <a:ea typeface="+mn-lt"/>
                <a:cs typeface="+mn-lt"/>
              </a:rPr>
              <a:t>(Build a strong academic record early, and later that reputation will help you)</a:t>
            </a:r>
            <a:endParaRPr lang="en-GB" dirty="0">
              <a:solidFill>
                <a:schemeClr val="bg1"/>
              </a:solidFill>
            </a:endParaRPr>
          </a:p>
        </p:txBody>
      </p:sp>
    </p:spTree>
    <p:extLst>
      <p:ext uri="{BB962C8B-B14F-4D97-AF65-F5344CB8AC3E}">
        <p14:creationId xmlns:p14="http://schemas.microsoft.com/office/powerpoint/2010/main" val="119257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2B4A-726B-4E6D-BEA3-EDE4739BBB27}"/>
              </a:ext>
            </a:extLst>
          </p:cNvPr>
          <p:cNvSpPr>
            <a:spLocks noGrp="1"/>
          </p:cNvSpPr>
          <p:nvPr>
            <p:ph type="ctrTitle"/>
          </p:nvPr>
        </p:nvSpPr>
        <p:spPr/>
        <p:txBody>
          <a:bodyPr/>
          <a:lstStyle/>
          <a:p>
            <a:r>
              <a:rPr lang="en-GB" dirty="0">
                <a:latin typeface="Arial"/>
                <a:cs typeface="Arial"/>
              </a:rPr>
              <a:t>Why</a:t>
            </a:r>
            <a:endParaRPr lang="en-GB" dirty="0"/>
          </a:p>
        </p:txBody>
      </p:sp>
      <p:pic>
        <p:nvPicPr>
          <p:cNvPr id="5" name="Picture 4" descr="iris">
            <a:extLst>
              <a:ext uri="{FF2B5EF4-FFF2-40B4-BE49-F238E27FC236}">
                <a16:creationId xmlns:a16="http://schemas.microsoft.com/office/drawing/2014/main" id="{C185D180-9D86-40D0-9256-D86596AA967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Tree>
    <p:extLst>
      <p:ext uri="{BB962C8B-B14F-4D97-AF65-F5344CB8AC3E}">
        <p14:creationId xmlns:p14="http://schemas.microsoft.com/office/powerpoint/2010/main" val="340501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690EA-5A6A-9F47-93C5-62904C497CF8}"/>
              </a:ext>
            </a:extLst>
          </p:cNvPr>
          <p:cNvSpPr>
            <a:spLocks noGrp="1"/>
          </p:cNvSpPr>
          <p:nvPr>
            <p:ph type="body" sz="quarter" idx="13"/>
          </p:nvPr>
        </p:nvSpPr>
        <p:spPr/>
        <p:txBody>
          <a:bodyPr/>
          <a:lstStyle/>
          <a:p>
            <a:endParaRPr lang="en-GB"/>
          </a:p>
        </p:txBody>
      </p:sp>
      <p:sp>
        <p:nvSpPr>
          <p:cNvPr id="3" name="Content Placeholder 2">
            <a:extLst>
              <a:ext uri="{FF2B5EF4-FFF2-40B4-BE49-F238E27FC236}">
                <a16:creationId xmlns:a16="http://schemas.microsoft.com/office/drawing/2014/main" id="{ED29FACD-11C5-7DF7-FB2E-D9BBD1278065}"/>
              </a:ext>
            </a:extLst>
          </p:cNvPr>
          <p:cNvSpPr>
            <a:spLocks noGrp="1"/>
          </p:cNvSpPr>
          <p:nvPr>
            <p:ph sz="quarter" idx="14"/>
          </p:nvPr>
        </p:nvSpPr>
        <p:spPr/>
        <p:txBody>
          <a:bodyPr/>
          <a:lstStyle/>
          <a:p>
            <a:endParaRPr lang="en-GB"/>
          </a:p>
        </p:txBody>
      </p:sp>
      <p:pic>
        <p:nvPicPr>
          <p:cNvPr id="5" name="Picture 4">
            <a:extLst>
              <a:ext uri="{FF2B5EF4-FFF2-40B4-BE49-F238E27FC236}">
                <a16:creationId xmlns:a16="http://schemas.microsoft.com/office/drawing/2014/main" id="{BCFA335D-E4E2-82DC-122E-AFBFF371FF29}"/>
              </a:ext>
            </a:extLst>
          </p:cNvPr>
          <p:cNvPicPr>
            <a:picLocks noChangeAspect="1"/>
          </p:cNvPicPr>
          <p:nvPr/>
        </p:nvPicPr>
        <p:blipFill>
          <a:blip r:embed="rId3"/>
          <a:stretch>
            <a:fillRect/>
          </a:stretch>
        </p:blipFill>
        <p:spPr>
          <a:xfrm>
            <a:off x="-97971" y="305578"/>
            <a:ext cx="12542136" cy="5779537"/>
          </a:xfrm>
          <a:prstGeom prst="rect">
            <a:avLst/>
          </a:prstGeom>
        </p:spPr>
      </p:pic>
      <p:sp>
        <p:nvSpPr>
          <p:cNvPr id="6" name="TextBox 5">
            <a:extLst>
              <a:ext uri="{FF2B5EF4-FFF2-40B4-BE49-F238E27FC236}">
                <a16:creationId xmlns:a16="http://schemas.microsoft.com/office/drawing/2014/main" id="{CD2CF6CA-7413-E2BB-D5C2-EFF6B494172F}"/>
              </a:ext>
            </a:extLst>
          </p:cNvPr>
          <p:cNvSpPr txBox="1"/>
          <p:nvPr/>
        </p:nvSpPr>
        <p:spPr>
          <a:xfrm>
            <a:off x="3819052" y="6550737"/>
            <a:ext cx="390413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err="1">
                <a:cs typeface="Arial"/>
              </a:rPr>
              <a:t>Slide:Charlotte</a:t>
            </a:r>
            <a:r>
              <a:rPr lang="en-GB" sz="1400" dirty="0">
                <a:cs typeface="Arial"/>
              </a:rPr>
              <a:t> Glass,</a:t>
            </a:r>
            <a:r>
              <a:rPr lang="en-US" sz="1400" dirty="0">
                <a:solidFill>
                  <a:srgbClr val="201D3E"/>
                </a:solidFill>
                <a:latin typeface="Calibri"/>
                <a:ea typeface="Calibri"/>
                <a:cs typeface="Calibri"/>
              </a:rPr>
              <a:t>Head of Evaluation, STFC</a:t>
            </a:r>
            <a:r>
              <a:rPr lang="en-GB" sz="1400" dirty="0">
                <a:cs typeface="Arial"/>
              </a:rPr>
              <a:t> </a:t>
            </a:r>
            <a:endParaRPr lang="en-GB" sz="1400" dirty="0"/>
          </a:p>
        </p:txBody>
      </p:sp>
      <p:sp>
        <p:nvSpPr>
          <p:cNvPr id="8" name="Rectangle 7">
            <a:extLst>
              <a:ext uri="{FF2B5EF4-FFF2-40B4-BE49-F238E27FC236}">
                <a16:creationId xmlns:a16="http://schemas.microsoft.com/office/drawing/2014/main" id="{6AC46399-8FE1-6DA9-D5FB-8CAE20CB1A75}"/>
              </a:ext>
            </a:extLst>
          </p:cNvPr>
          <p:cNvSpPr/>
          <p:nvPr/>
        </p:nvSpPr>
        <p:spPr>
          <a:xfrm>
            <a:off x="4669506" y="1545771"/>
            <a:ext cx="7391400" cy="830400"/>
          </a:xfrm>
          <a:prstGeom prst="rect">
            <a:avLst/>
          </a:prstGeom>
          <a:noFill/>
          <a:ln w="508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63B6017-F8C3-7DF7-6ED7-08678601B868}"/>
              </a:ext>
            </a:extLst>
          </p:cNvPr>
          <p:cNvSpPr txBox="1"/>
          <p:nvPr/>
        </p:nvSpPr>
        <p:spPr>
          <a:xfrm>
            <a:off x="4669506" y="376543"/>
            <a:ext cx="4630366" cy="461665"/>
          </a:xfrm>
          <a:prstGeom prst="rect">
            <a:avLst/>
          </a:prstGeom>
          <a:noFill/>
        </p:spPr>
        <p:txBody>
          <a:bodyPr wrap="square" rtlCol="0">
            <a:spAutoFit/>
          </a:bodyPr>
          <a:lstStyle/>
          <a:p>
            <a:r>
              <a:rPr lang="en-GB" sz="2400" b="1" dirty="0">
                <a:solidFill>
                  <a:schemeClr val="accent2"/>
                </a:solidFill>
              </a:rPr>
              <a:t>This is not something new!</a:t>
            </a:r>
          </a:p>
        </p:txBody>
      </p:sp>
      <p:sp>
        <p:nvSpPr>
          <p:cNvPr id="7" name="Rectangle 6">
            <a:extLst>
              <a:ext uri="{FF2B5EF4-FFF2-40B4-BE49-F238E27FC236}">
                <a16:creationId xmlns:a16="http://schemas.microsoft.com/office/drawing/2014/main" id="{2B00AFD8-3100-F19F-DE97-523F2030C2CC}"/>
              </a:ext>
            </a:extLst>
          </p:cNvPr>
          <p:cNvSpPr/>
          <p:nvPr/>
        </p:nvSpPr>
        <p:spPr>
          <a:xfrm>
            <a:off x="2701276" y="221722"/>
            <a:ext cx="1608077" cy="830400"/>
          </a:xfrm>
          <a:prstGeom prst="rect">
            <a:avLst/>
          </a:prstGeom>
          <a:noFill/>
          <a:ln w="508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Tree>
    <p:extLst>
      <p:ext uri="{BB962C8B-B14F-4D97-AF65-F5344CB8AC3E}">
        <p14:creationId xmlns:p14="http://schemas.microsoft.com/office/powerpoint/2010/main" val="42307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944E4C4-E78C-9452-2563-40DDF9B04184}"/>
              </a:ext>
            </a:extLst>
          </p:cNvPr>
          <p:cNvSpPr>
            <a:spLocks noGrp="1"/>
          </p:cNvSpPr>
          <p:nvPr>
            <p:ph sz="quarter" idx="15"/>
          </p:nvPr>
        </p:nvSpPr>
        <p:spPr>
          <a:xfrm>
            <a:off x="7002010" y="580435"/>
            <a:ext cx="4545620" cy="5697130"/>
          </a:xfrm>
        </p:spPr>
        <p:txBody>
          <a:bodyPr/>
          <a:lstStyle/>
          <a:p>
            <a:pPr marL="0" indent="0" algn="ctr">
              <a:buNone/>
            </a:pPr>
            <a:r>
              <a:rPr lang="en-GB" b="1">
                <a:latin typeface="Arial" panose="020B0604020202020204" pitchFamily="34" charset="0"/>
                <a:cs typeface="Arial" panose="020B0604020202020204" pitchFamily="34" charset="0"/>
              </a:rPr>
              <a:t>UKRI will have new outcomes focused objectives </a:t>
            </a:r>
          </a:p>
          <a:p>
            <a:pPr marL="0" indent="0" algn="ctr">
              <a:buNone/>
            </a:pPr>
            <a:endParaRPr lang="en-GB">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74E6BE2-1389-7105-A7B9-0D37F32941AC}"/>
              </a:ext>
            </a:extLst>
          </p:cNvPr>
          <p:cNvPicPr>
            <a:picLocks noChangeAspect="1"/>
          </p:cNvPicPr>
          <p:nvPr/>
        </p:nvPicPr>
        <p:blipFill>
          <a:blip r:embed="rId3"/>
          <a:stretch>
            <a:fillRect/>
          </a:stretch>
        </p:blipFill>
        <p:spPr>
          <a:xfrm>
            <a:off x="7469171" y="1270096"/>
            <a:ext cx="3611299" cy="5086254"/>
          </a:xfrm>
          <a:prstGeom prst="rect">
            <a:avLst/>
          </a:prstGeom>
        </p:spPr>
      </p:pic>
      <p:sp>
        <p:nvSpPr>
          <p:cNvPr id="8" name="Content Placeholder 6">
            <a:extLst>
              <a:ext uri="{FF2B5EF4-FFF2-40B4-BE49-F238E27FC236}">
                <a16:creationId xmlns:a16="http://schemas.microsoft.com/office/drawing/2014/main" id="{DBEF1301-D843-1301-F078-CC408A90C1DF}"/>
              </a:ext>
            </a:extLst>
          </p:cNvPr>
          <p:cNvSpPr txBox="1">
            <a:spLocks/>
          </p:cNvSpPr>
          <p:nvPr/>
        </p:nvSpPr>
        <p:spPr>
          <a:xfrm>
            <a:off x="1591338" y="659220"/>
            <a:ext cx="5632337" cy="5697130"/>
          </a:xfrm>
          <a:prstGeom prst="rect">
            <a:avLst/>
          </a:prstGeom>
        </p:spPr>
        <p:txBody>
          <a:bodyPr/>
          <a:lstStyle>
            <a:lvl1pPr marL="342882" marR="0" indent="-342882" algn="l" defTabSz="685750" rtl="0" eaLnBrk="1" fontAlgn="auto" latinLnBrk="0" hangingPunct="1">
              <a:lnSpc>
                <a:spcPct val="90000"/>
              </a:lnSpc>
              <a:spcBef>
                <a:spcPts val="751"/>
              </a:spcBef>
              <a:spcAft>
                <a:spcPts val="0"/>
              </a:spcAft>
              <a:buClrTx/>
              <a:buSzTx/>
              <a:buFontTx/>
              <a:buBlip>
                <a:blip r:embed="rId4"/>
              </a:buBlip>
              <a:tabLst/>
              <a:defRPr sz="2000" kern="1200">
                <a:solidFill>
                  <a:schemeClr val="tx1"/>
                </a:solidFill>
                <a:latin typeface="+mn-lt"/>
                <a:ea typeface="+mn-ea"/>
                <a:cs typeface="+mn-cs"/>
              </a:defRPr>
            </a:lvl1pPr>
            <a:lvl2pPr marL="514311" marR="0" indent="-171438" algn="l" defTabSz="685750" rtl="0" eaLnBrk="1" fontAlgn="auto" latinLnBrk="0" hangingPunct="1">
              <a:lnSpc>
                <a:spcPct val="90000"/>
              </a:lnSpc>
              <a:spcBef>
                <a:spcPts val="375"/>
              </a:spcBef>
              <a:spcAft>
                <a:spcPts val="0"/>
              </a:spcAft>
              <a:buClrTx/>
              <a:buSzTx/>
              <a:buFontTx/>
              <a:buBlip>
                <a:blip r:embed="rId5"/>
              </a:buBlip>
              <a:tabLst/>
              <a:defRPr sz="2400" kern="1200">
                <a:solidFill>
                  <a:schemeClr val="tx1"/>
                </a:solidFill>
                <a:latin typeface="+mn-lt"/>
                <a:ea typeface="+mn-ea"/>
                <a:cs typeface="+mn-cs"/>
              </a:defRPr>
            </a:lvl2pPr>
            <a:lvl3pPr marL="857185" marR="0" indent="-171438" algn="l" defTabSz="685750" rtl="0" eaLnBrk="1" fontAlgn="auto" latinLnBrk="0" hangingPunct="1">
              <a:lnSpc>
                <a:spcPct val="90000"/>
              </a:lnSpc>
              <a:spcBef>
                <a:spcPts val="375"/>
              </a:spcBef>
              <a:spcAft>
                <a:spcPts val="0"/>
              </a:spcAft>
              <a:buClrTx/>
              <a:buSzTx/>
              <a:buFontTx/>
              <a:buBlip>
                <a:blip r:embed="rId4"/>
              </a:buBlip>
              <a:tabLst/>
              <a:defRPr sz="2000" kern="1200">
                <a:solidFill>
                  <a:schemeClr val="tx1"/>
                </a:solidFill>
                <a:latin typeface="+mn-lt"/>
                <a:ea typeface="+mn-ea"/>
                <a:cs typeface="+mn-cs"/>
              </a:defRPr>
            </a:lvl3pPr>
            <a:lvl4pPr marL="1200061" marR="0" indent="-171438" algn="l" defTabSz="685750" rtl="0" eaLnBrk="1" fontAlgn="auto" latinLnBrk="0" hangingPunct="1">
              <a:lnSpc>
                <a:spcPct val="90000"/>
              </a:lnSpc>
              <a:spcBef>
                <a:spcPts val="375"/>
              </a:spcBef>
              <a:spcAft>
                <a:spcPts val="0"/>
              </a:spcAft>
              <a:buClrTx/>
              <a:buSzTx/>
              <a:buFontTx/>
              <a:buBlip>
                <a:blip r:embed="rId5"/>
              </a:buBlip>
              <a:tabLst/>
              <a:defRPr sz="1800" kern="1200">
                <a:solidFill>
                  <a:schemeClr val="tx1"/>
                </a:solidFill>
                <a:latin typeface="+mn-lt"/>
                <a:ea typeface="+mn-ea"/>
                <a:cs typeface="+mn-cs"/>
              </a:defRPr>
            </a:lvl4pPr>
            <a:lvl5pPr marL="1542935" marR="0" indent="-171438" algn="l" defTabSz="685750" rtl="0" eaLnBrk="1" fontAlgn="auto" latinLnBrk="0" hangingPunct="1">
              <a:lnSpc>
                <a:spcPct val="90000"/>
              </a:lnSpc>
              <a:spcBef>
                <a:spcPts val="375"/>
              </a:spcBef>
              <a:spcAft>
                <a:spcPts val="0"/>
              </a:spcAft>
              <a:buClrTx/>
              <a:buSzTx/>
              <a:buFontTx/>
              <a:buBlip>
                <a:blip r:embed="rId4"/>
              </a:buBlip>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r>
              <a:rPr lang="en-GB">
                <a:latin typeface="Arial" panose="020B0604020202020204" pitchFamily="34" charset="0"/>
                <a:cs typeface="Arial" panose="020B0604020202020204" pitchFamily="34" charset="0"/>
              </a:rPr>
              <a:t>	Evidence of Impact</a:t>
            </a:r>
          </a:p>
          <a:p>
            <a:pPr marL="0" indent="0">
              <a:buNone/>
            </a:pPr>
            <a:endParaRPr lang="en-GB">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r>
              <a:rPr lang="en-GB">
                <a:latin typeface="Arial" panose="020B0604020202020204" pitchFamily="34" charset="0"/>
                <a:cs typeface="Arial" panose="020B0604020202020204" pitchFamily="34" charset="0"/>
              </a:rPr>
              <a:t>	Monitoring Data</a:t>
            </a:r>
          </a:p>
          <a:p>
            <a:pPr marL="0" indent="0">
              <a:buNone/>
            </a:pPr>
            <a:endParaRPr lang="en-GB">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r>
              <a:rPr lang="en-GB">
                <a:latin typeface="Arial" panose="020B0604020202020204" pitchFamily="34" charset="0"/>
                <a:cs typeface="Arial" panose="020B0604020202020204" pitchFamily="34" charset="0"/>
              </a:rPr>
              <a:t>	Learning from M&amp;E </a:t>
            </a:r>
          </a:p>
        </p:txBody>
      </p:sp>
      <p:pic>
        <p:nvPicPr>
          <p:cNvPr id="10" name="Graphic 9" descr="Upward trend with solid fill">
            <a:extLst>
              <a:ext uri="{FF2B5EF4-FFF2-40B4-BE49-F238E27FC236}">
                <a16:creationId xmlns:a16="http://schemas.microsoft.com/office/drawing/2014/main" id="{ACF9525A-6CCB-B803-C203-692A6B1330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6279" y="2785730"/>
            <a:ext cx="643270" cy="643270"/>
          </a:xfrm>
          <a:prstGeom prst="rect">
            <a:avLst/>
          </a:prstGeom>
        </p:spPr>
      </p:pic>
      <p:pic>
        <p:nvPicPr>
          <p:cNvPr id="12" name="Graphic 11" descr="Ripple with solid fill">
            <a:extLst>
              <a:ext uri="{FF2B5EF4-FFF2-40B4-BE49-F238E27FC236}">
                <a16:creationId xmlns:a16="http://schemas.microsoft.com/office/drawing/2014/main" id="{364086C6-6205-E9F9-A24E-E76639055E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06279" y="1507892"/>
            <a:ext cx="728329" cy="728329"/>
          </a:xfrm>
          <a:prstGeom prst="rect">
            <a:avLst/>
          </a:prstGeom>
        </p:spPr>
      </p:pic>
      <p:pic>
        <p:nvPicPr>
          <p:cNvPr id="14" name="Graphic 13" descr="Lightbulb and gear with solid fill">
            <a:extLst>
              <a:ext uri="{FF2B5EF4-FFF2-40B4-BE49-F238E27FC236}">
                <a16:creationId xmlns:a16="http://schemas.microsoft.com/office/drawing/2014/main" id="{C16676B2-D48D-D727-74EC-1D6F4F013D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06279" y="4088145"/>
            <a:ext cx="804530" cy="804530"/>
          </a:xfrm>
          <a:prstGeom prst="rect">
            <a:avLst/>
          </a:prstGeom>
        </p:spPr>
      </p:pic>
      <p:sp>
        <p:nvSpPr>
          <p:cNvPr id="15" name="Content Placeholder 6">
            <a:extLst>
              <a:ext uri="{FF2B5EF4-FFF2-40B4-BE49-F238E27FC236}">
                <a16:creationId xmlns:a16="http://schemas.microsoft.com/office/drawing/2014/main" id="{2191B111-77AA-E122-BE7D-D477E07AE8CE}"/>
              </a:ext>
            </a:extLst>
          </p:cNvPr>
          <p:cNvSpPr txBox="1">
            <a:spLocks/>
          </p:cNvSpPr>
          <p:nvPr/>
        </p:nvSpPr>
        <p:spPr>
          <a:xfrm>
            <a:off x="644370" y="580435"/>
            <a:ext cx="4873881" cy="5697130"/>
          </a:xfrm>
          <a:prstGeom prst="rect">
            <a:avLst/>
          </a:prstGeom>
        </p:spPr>
        <p:txBody>
          <a:bodyPr/>
          <a:lstStyle>
            <a:lvl1pPr marL="342882" marR="0" indent="-342882" algn="l" defTabSz="685750" rtl="0" eaLnBrk="1" fontAlgn="auto" latinLnBrk="0" hangingPunct="1">
              <a:lnSpc>
                <a:spcPct val="90000"/>
              </a:lnSpc>
              <a:spcBef>
                <a:spcPts val="751"/>
              </a:spcBef>
              <a:spcAft>
                <a:spcPts val="0"/>
              </a:spcAft>
              <a:buClrTx/>
              <a:buSzTx/>
              <a:buFontTx/>
              <a:buBlip>
                <a:blip r:embed="rId4"/>
              </a:buBlip>
              <a:tabLst/>
              <a:defRPr sz="2000" kern="1200">
                <a:solidFill>
                  <a:schemeClr val="tx1"/>
                </a:solidFill>
                <a:latin typeface="+mn-lt"/>
                <a:ea typeface="+mn-ea"/>
                <a:cs typeface="+mn-cs"/>
              </a:defRPr>
            </a:lvl1pPr>
            <a:lvl2pPr marL="514311" marR="0" indent="-171438" algn="l" defTabSz="685750" rtl="0" eaLnBrk="1" fontAlgn="auto" latinLnBrk="0" hangingPunct="1">
              <a:lnSpc>
                <a:spcPct val="90000"/>
              </a:lnSpc>
              <a:spcBef>
                <a:spcPts val="375"/>
              </a:spcBef>
              <a:spcAft>
                <a:spcPts val="0"/>
              </a:spcAft>
              <a:buClrTx/>
              <a:buSzTx/>
              <a:buFontTx/>
              <a:buBlip>
                <a:blip r:embed="rId5"/>
              </a:buBlip>
              <a:tabLst/>
              <a:defRPr sz="2400" kern="1200">
                <a:solidFill>
                  <a:schemeClr val="tx1"/>
                </a:solidFill>
                <a:latin typeface="+mn-lt"/>
                <a:ea typeface="+mn-ea"/>
                <a:cs typeface="+mn-cs"/>
              </a:defRPr>
            </a:lvl2pPr>
            <a:lvl3pPr marL="857185" marR="0" indent="-171438" algn="l" defTabSz="685750" rtl="0" eaLnBrk="1" fontAlgn="auto" latinLnBrk="0" hangingPunct="1">
              <a:lnSpc>
                <a:spcPct val="90000"/>
              </a:lnSpc>
              <a:spcBef>
                <a:spcPts val="375"/>
              </a:spcBef>
              <a:spcAft>
                <a:spcPts val="0"/>
              </a:spcAft>
              <a:buClrTx/>
              <a:buSzTx/>
              <a:buFontTx/>
              <a:buBlip>
                <a:blip r:embed="rId4"/>
              </a:buBlip>
              <a:tabLst/>
              <a:defRPr sz="2000" kern="1200">
                <a:solidFill>
                  <a:schemeClr val="tx1"/>
                </a:solidFill>
                <a:latin typeface="+mn-lt"/>
                <a:ea typeface="+mn-ea"/>
                <a:cs typeface="+mn-cs"/>
              </a:defRPr>
            </a:lvl3pPr>
            <a:lvl4pPr marL="1200061" marR="0" indent="-171438" algn="l" defTabSz="685750" rtl="0" eaLnBrk="1" fontAlgn="auto" latinLnBrk="0" hangingPunct="1">
              <a:lnSpc>
                <a:spcPct val="90000"/>
              </a:lnSpc>
              <a:spcBef>
                <a:spcPts val="375"/>
              </a:spcBef>
              <a:spcAft>
                <a:spcPts val="0"/>
              </a:spcAft>
              <a:buClrTx/>
              <a:buSzTx/>
              <a:buFontTx/>
              <a:buBlip>
                <a:blip r:embed="rId5"/>
              </a:buBlip>
              <a:tabLst/>
              <a:defRPr sz="1800" kern="1200">
                <a:solidFill>
                  <a:schemeClr val="tx1"/>
                </a:solidFill>
                <a:latin typeface="+mn-lt"/>
                <a:ea typeface="+mn-ea"/>
                <a:cs typeface="+mn-cs"/>
              </a:defRPr>
            </a:lvl4pPr>
            <a:lvl5pPr marL="1542935" marR="0" indent="-171438" algn="l" defTabSz="685750" rtl="0" eaLnBrk="1" fontAlgn="auto" latinLnBrk="0" hangingPunct="1">
              <a:lnSpc>
                <a:spcPct val="90000"/>
              </a:lnSpc>
              <a:spcBef>
                <a:spcPts val="375"/>
              </a:spcBef>
              <a:spcAft>
                <a:spcPts val="0"/>
              </a:spcAft>
              <a:buClrTx/>
              <a:buSzTx/>
              <a:buFontTx/>
              <a:buBlip>
                <a:blip r:embed="rId4"/>
              </a:buBlip>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a:latin typeface="Arial" panose="020B0604020202020204" pitchFamily="34" charset="0"/>
                <a:cs typeface="Arial" panose="020B0604020202020204" pitchFamily="34" charset="0"/>
              </a:rPr>
              <a:t>Increasing need from DSIT to be able to prove the value of R&amp;I…</a:t>
            </a:r>
          </a:p>
        </p:txBody>
      </p:sp>
      <p:sp>
        <p:nvSpPr>
          <p:cNvPr id="3" name="TextBox 2">
            <a:extLst>
              <a:ext uri="{FF2B5EF4-FFF2-40B4-BE49-F238E27FC236}">
                <a16:creationId xmlns:a16="http://schemas.microsoft.com/office/drawing/2014/main" id="{3BC4C8F5-6B02-2920-4A00-E716C9DF3E6A}"/>
              </a:ext>
            </a:extLst>
          </p:cNvPr>
          <p:cNvSpPr txBox="1"/>
          <p:nvPr/>
        </p:nvSpPr>
        <p:spPr>
          <a:xfrm>
            <a:off x="3315149" y="6538447"/>
            <a:ext cx="390413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err="1">
                <a:cs typeface="Arial"/>
              </a:rPr>
              <a:t>Slide:Charlotte</a:t>
            </a:r>
            <a:r>
              <a:rPr lang="en-GB" sz="1400" dirty="0">
                <a:cs typeface="Arial"/>
              </a:rPr>
              <a:t> Glass,</a:t>
            </a:r>
            <a:r>
              <a:rPr lang="en-US" sz="1400" dirty="0">
                <a:solidFill>
                  <a:srgbClr val="201D3E"/>
                </a:solidFill>
                <a:latin typeface="Calibri"/>
                <a:ea typeface="Calibri"/>
                <a:cs typeface="Calibri"/>
              </a:rPr>
              <a:t>Head of Evaluation, STFC</a:t>
            </a:r>
            <a:r>
              <a:rPr lang="en-GB" sz="1400" dirty="0">
                <a:cs typeface="Arial"/>
              </a:rPr>
              <a:t> </a:t>
            </a:r>
            <a:endParaRPr lang="en-GB" sz="1400" dirty="0"/>
          </a:p>
        </p:txBody>
      </p:sp>
    </p:spTree>
    <p:extLst>
      <p:ext uri="{BB962C8B-B14F-4D97-AF65-F5344CB8AC3E}">
        <p14:creationId xmlns:p14="http://schemas.microsoft.com/office/powerpoint/2010/main" val="117462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AA236-1A2D-8773-37AA-2B34842C5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1ED01-3F1B-25A1-E206-5BB246E335E1}"/>
              </a:ext>
            </a:extLst>
          </p:cNvPr>
          <p:cNvSpPr>
            <a:spLocks noGrp="1"/>
          </p:cNvSpPr>
          <p:nvPr>
            <p:ph type="ctrTitle"/>
          </p:nvPr>
        </p:nvSpPr>
        <p:spPr/>
        <p:txBody>
          <a:bodyPr/>
          <a:lstStyle/>
          <a:p>
            <a:r>
              <a:rPr lang="en-GB" dirty="0">
                <a:latin typeface="Arial"/>
                <a:cs typeface="Arial"/>
              </a:rPr>
              <a:t>What</a:t>
            </a:r>
            <a:endParaRPr lang="en-GB" dirty="0"/>
          </a:p>
        </p:txBody>
      </p:sp>
      <p:pic>
        <p:nvPicPr>
          <p:cNvPr id="5" name="Picture 4" descr="iris">
            <a:extLst>
              <a:ext uri="{FF2B5EF4-FFF2-40B4-BE49-F238E27FC236}">
                <a16:creationId xmlns:a16="http://schemas.microsoft.com/office/drawing/2014/main" id="{1334710C-CD4B-F4B0-4B3D-C8A8404F83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Tree>
    <p:extLst>
      <p:ext uri="{BB962C8B-B14F-4D97-AF65-F5344CB8AC3E}">
        <p14:creationId xmlns:p14="http://schemas.microsoft.com/office/powerpoint/2010/main" val="355375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8A7A5-649A-674C-A191-907A2F5CCDFF}"/>
            </a:ext>
          </a:extLst>
        </p:cNvPr>
        <p:cNvGrpSpPr/>
        <p:nvPr/>
      </p:nvGrpSpPr>
      <p:grpSpPr>
        <a:xfrm>
          <a:off x="0" y="0"/>
          <a:ext cx="0" cy="0"/>
          <a:chOff x="0" y="0"/>
          <a:chExt cx="0" cy="0"/>
        </a:xfrm>
      </p:grpSpPr>
      <p:pic>
        <p:nvPicPr>
          <p:cNvPr id="5" name="Picture 4" descr="iris">
            <a:extLst>
              <a:ext uri="{FF2B5EF4-FFF2-40B4-BE49-F238E27FC236}">
                <a16:creationId xmlns:a16="http://schemas.microsoft.com/office/drawing/2014/main" id="{7158C2ED-2A5D-AB01-EC51-10B18A5AD07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9750" y="122238"/>
            <a:ext cx="2434415" cy="1312563"/>
          </a:xfrm>
          <a:prstGeom prst="rect">
            <a:avLst/>
          </a:prstGeom>
          <a:noFill/>
          <a:ln>
            <a:noFill/>
          </a:ln>
        </p:spPr>
      </p:pic>
      <p:sp>
        <p:nvSpPr>
          <p:cNvPr id="4" name="Title 3">
            <a:extLst>
              <a:ext uri="{FF2B5EF4-FFF2-40B4-BE49-F238E27FC236}">
                <a16:creationId xmlns:a16="http://schemas.microsoft.com/office/drawing/2014/main" id="{47E7F434-BB66-ABB4-A352-8975B102DD74}"/>
              </a:ext>
            </a:extLst>
          </p:cNvPr>
          <p:cNvSpPr>
            <a:spLocks noGrp="1"/>
          </p:cNvSpPr>
          <p:nvPr>
            <p:ph type="title"/>
          </p:nvPr>
        </p:nvSpPr>
        <p:spPr/>
        <p:txBody>
          <a:bodyPr/>
          <a:lstStyle/>
          <a:p>
            <a:r>
              <a:rPr lang="en-US" dirty="0">
                <a:solidFill>
                  <a:srgbClr val="2E2D62"/>
                </a:solidFill>
              </a:rPr>
              <a:t>M&amp;E</a:t>
            </a:r>
            <a:endParaRPr lang="en-US" dirty="0"/>
          </a:p>
        </p:txBody>
      </p:sp>
      <p:sp>
        <p:nvSpPr>
          <p:cNvPr id="8" name="Content Placeholder 7">
            <a:extLst>
              <a:ext uri="{FF2B5EF4-FFF2-40B4-BE49-F238E27FC236}">
                <a16:creationId xmlns:a16="http://schemas.microsoft.com/office/drawing/2014/main" id="{622DF851-D2BE-B16F-2D2B-835F4F9984C8}"/>
              </a:ext>
            </a:extLst>
          </p:cNvPr>
          <p:cNvSpPr>
            <a:spLocks noGrp="1"/>
          </p:cNvSpPr>
          <p:nvPr>
            <p:ph sz="half" idx="2"/>
          </p:nvPr>
        </p:nvSpPr>
        <p:spPr>
          <a:xfrm>
            <a:off x="915988" y="1847850"/>
            <a:ext cx="5157787" cy="3684588"/>
          </a:xfrm>
        </p:spPr>
        <p:txBody>
          <a:bodyPr vert="horz" lIns="91440" tIns="45720" rIns="91440" bIns="45720" rtlCol="0" anchor="t">
            <a:normAutofit fontScale="92500"/>
          </a:bodyPr>
          <a:lstStyle/>
          <a:p>
            <a:r>
              <a:rPr lang="en-GB" b="1" dirty="0">
                <a:latin typeface="Arial"/>
                <a:cs typeface="Arial"/>
              </a:rPr>
              <a:t>Monitoring</a:t>
            </a:r>
            <a:r>
              <a:rPr lang="en-GB" dirty="0">
                <a:latin typeface="Arial"/>
                <a:cs typeface="Arial"/>
              </a:rPr>
              <a:t> is the routine tracking of what you deliver and how well it runs. It uses regular data such as usage, programme performance, costs, and progress against milestones. It tells you what is happening now and whether delivery is on track.</a:t>
            </a:r>
          </a:p>
        </p:txBody>
      </p:sp>
      <p:sp>
        <p:nvSpPr>
          <p:cNvPr id="10" name="Content Placeholder 9">
            <a:extLst>
              <a:ext uri="{FF2B5EF4-FFF2-40B4-BE49-F238E27FC236}">
                <a16:creationId xmlns:a16="http://schemas.microsoft.com/office/drawing/2014/main" id="{E679B0D8-E067-EBA7-1C63-D6496E8EC15F}"/>
              </a:ext>
            </a:extLst>
          </p:cNvPr>
          <p:cNvSpPr>
            <a:spLocks noGrp="1"/>
          </p:cNvSpPr>
          <p:nvPr>
            <p:ph sz="quarter" idx="4"/>
          </p:nvPr>
        </p:nvSpPr>
        <p:spPr>
          <a:xfrm>
            <a:off x="6248400" y="1847850"/>
            <a:ext cx="5183188" cy="3684588"/>
          </a:xfrm>
        </p:spPr>
        <p:txBody>
          <a:bodyPr vert="horz" lIns="91440" tIns="45720" rIns="91440" bIns="45720" rtlCol="0" anchor="t">
            <a:normAutofit fontScale="92500"/>
          </a:bodyPr>
          <a:lstStyle/>
          <a:p>
            <a:r>
              <a:rPr lang="en-GB" b="1" dirty="0">
                <a:latin typeface="Arial"/>
                <a:cs typeface="Arial"/>
              </a:rPr>
              <a:t>Evaluation</a:t>
            </a:r>
            <a:r>
              <a:rPr lang="en-GB" dirty="0">
                <a:latin typeface="Arial"/>
                <a:cs typeface="Arial"/>
              </a:rPr>
              <a:t> is a structured assessment of what changed and why. It uses monitoring data plus other evidence, such as user feedback, comparisons over time, or case studies. It tells you whether the work(intervention) led to the intended outcomes and what should change next.</a:t>
            </a:r>
          </a:p>
        </p:txBody>
      </p:sp>
    </p:spTree>
    <p:extLst>
      <p:ext uri="{BB962C8B-B14F-4D97-AF65-F5344CB8AC3E}">
        <p14:creationId xmlns:p14="http://schemas.microsoft.com/office/powerpoint/2010/main" val="3906934500"/>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4b9f5a-3be4-4eaf-be3d-5ffe53c56339" xsi:nil="true"/>
    <lcf76f155ced4ddcb4097134ff3c332f xmlns="fef70ed5-1b9f-4be2-9c3f-a4b912c4dc2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D1BEE19140A24F9E8C1ED52FC383DF" ma:contentTypeVersion="13" ma:contentTypeDescription="Create a new document." ma:contentTypeScope="" ma:versionID="845f99e1293e322e3137a60f89b88447">
  <xsd:schema xmlns:xsd="http://www.w3.org/2001/XMLSchema" xmlns:xs="http://www.w3.org/2001/XMLSchema" xmlns:p="http://schemas.microsoft.com/office/2006/metadata/properties" xmlns:ns2="fef70ed5-1b9f-4be2-9c3f-a4b912c4dc26" xmlns:ns3="e54b9f5a-3be4-4eaf-be3d-5ffe53c56339" targetNamespace="http://schemas.microsoft.com/office/2006/metadata/properties" ma:root="true" ma:fieldsID="c30cefbc5a6d96844b71ee7997b28a1b" ns2:_="" ns3:_="">
    <xsd:import namespace="fef70ed5-1b9f-4be2-9c3f-a4b912c4dc26"/>
    <xsd:import namespace="e54b9f5a-3be4-4eaf-be3d-5ffe53c5633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70ed5-1b9f-4be2-9c3f-a4b912c4dc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4b9f5a-3be4-4eaf-be3d-5ffe53c5633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f8c618b6-c82f-40cb-8816-5c015662a1b1}" ma:internalName="TaxCatchAll" ma:showField="CatchAllData" ma:web="e54b9f5a-3be4-4eaf-be3d-5ffe53c563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95454C-DB6A-4640-84D1-5F8C912DE3F9}">
  <ds:schemaRefs>
    <ds:schemaRef ds:uri="http://schemas.microsoft.com/office/infopath/2007/PartnerControls"/>
    <ds:schemaRef ds:uri="http://purl.org/dc/terms/"/>
    <ds:schemaRef ds:uri="fef70ed5-1b9f-4be2-9c3f-a4b912c4dc26"/>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e54b9f5a-3be4-4eaf-be3d-5ffe53c56339"/>
    <ds:schemaRef ds:uri="http://www.w3.org/XML/1998/namespace"/>
  </ds:schemaRefs>
</ds:datastoreItem>
</file>

<file path=customXml/itemProps2.xml><?xml version="1.0" encoding="utf-8"?>
<ds:datastoreItem xmlns:ds="http://schemas.openxmlformats.org/officeDocument/2006/customXml" ds:itemID="{7E1011D3-F148-40CB-A5F7-1F36FEBE3A48}">
  <ds:schemaRefs>
    <ds:schemaRef ds:uri="http://schemas.microsoft.com/sharepoint/v3/contenttype/forms"/>
  </ds:schemaRefs>
</ds:datastoreItem>
</file>

<file path=customXml/itemProps3.xml><?xml version="1.0" encoding="utf-8"?>
<ds:datastoreItem xmlns:ds="http://schemas.openxmlformats.org/officeDocument/2006/customXml" ds:itemID="{4BC0B577-CD21-4609-A901-D36D0E49D8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f70ed5-1b9f-4be2-9c3f-a4b912c4dc26"/>
    <ds:schemaRef ds:uri="e54b9f5a-3be4-4eaf-be3d-5ffe53c563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6779</TotalTime>
  <Words>951</Words>
  <Application>Microsoft Office PowerPoint</Application>
  <PresentationFormat>Widescreen</PresentationFormat>
  <Paragraphs>124</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Baskerville Old Face</vt:lpstr>
      <vt:lpstr>Calibri</vt:lpstr>
      <vt:lpstr>Century Gothic</vt:lpstr>
      <vt:lpstr>Wingdings</vt:lpstr>
      <vt:lpstr>Font and logo master</vt:lpstr>
      <vt:lpstr>PowerPoint Presentation</vt:lpstr>
      <vt:lpstr>PowerPoint Presentation</vt:lpstr>
      <vt:lpstr>PowerPoint Presentation</vt:lpstr>
      <vt:lpstr>PowerPoint Presentation</vt:lpstr>
      <vt:lpstr>Why</vt:lpstr>
      <vt:lpstr>PowerPoint Presentation</vt:lpstr>
      <vt:lpstr>PowerPoint Presentation</vt:lpstr>
      <vt:lpstr>What</vt:lpstr>
      <vt:lpstr>M&amp;E</vt:lpstr>
      <vt:lpstr>M&amp;E</vt:lpstr>
      <vt:lpstr>How</vt:lpstr>
      <vt:lpstr>PowerPoint Presentation</vt:lpstr>
      <vt:lpstr>PowerPoint Presentation</vt:lpstr>
      <vt:lpstr>PowerPoint Presentation</vt:lpstr>
      <vt:lpstr>Logic model is a communication tool and also a way of thinking</vt:lpstr>
      <vt:lpstr>NASA Science Mission Directorate: Science Activation Program, Logic Model</vt:lpstr>
      <vt:lpstr>Other things to consider</vt:lpstr>
      <vt:lpstr>PowerPoint Presentation</vt:lpstr>
      <vt:lpstr>PowerPoint Presentation</vt:lpstr>
      <vt:lpstr>PowerPoint Presentation</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Chekrygina, Deniza (STFC,RAL,SC)</dc:creator>
  <cp:lastModifiedBy>Chekrygina, Deniza (STFC,RAL,SC)</cp:lastModifiedBy>
  <cp:revision>232</cp:revision>
  <dcterms:created xsi:type="dcterms:W3CDTF">2025-10-08T15:01:01Z</dcterms:created>
  <dcterms:modified xsi:type="dcterms:W3CDTF">2026-01-13T13:40:13Z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0x0101000ED1BEE19140A24F9E8C1ED52FC383DF</vt:lpwstr>
  </property>
  <property fmtid="{D5CDD505-2E9C-101B-9397-08002B2CF9AE}" pid="3" name="MediaServiceImageTags">
    <vt:lpwstr/>
  </property>
</Properties>
</file>