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7C8E30-42DD-9380-D535-4FF585AF19CE}" name="Duncan MacLeod" initials="DM" userId="S::MacLeodDM@cardiff.ac.uk::73e29cfa-796a-4a85-ad09-93ad40d61ac7" providerId="AD"/>
  <p188:author id="{344074DB-17C7-1B9D-D79F-92AEE03DA78C}" name="Stephen Fairhurst" initials="SF" userId="S::fairhursts@cardiff.ac.uk::0642309d-36b7-46d0-ad44-c0c6a8618ba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0378" autoAdjust="0"/>
  </p:normalViewPr>
  <p:slideViewPr>
    <p:cSldViewPr snapToGrid="0">
      <p:cViewPr varScale="1">
        <p:scale>
          <a:sx n="82" d="100"/>
          <a:sy n="82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62874-92C7-47F5-8D81-A686D59CD39F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5FBBB-CD98-4302-95BC-2796D5BAF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728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15FBBB-CD98-4302-95BC-2796D5BAF44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963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A3D97-71E5-9E2A-D2F3-3D178FD0B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177910-4607-1546-E2DF-62F44B01D1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45516D-7BAB-B2D9-B87E-8D7815BDA7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F6FB52-56C4-28B2-56F3-E0C3D2059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15FBBB-CD98-4302-95BC-2796D5BAF44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372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90100"/>
            <a:ext cx="9829800" cy="3499513"/>
          </a:xfrm>
        </p:spPr>
        <p:txBody>
          <a:bodyPr lIns="0" rIns="0"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272742"/>
            <a:ext cx="9829800" cy="648393"/>
          </a:xfrm>
        </p:spPr>
        <p:txBody>
          <a:bodyPr lIns="0" rIns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pic>
        <p:nvPicPr>
          <p:cNvPr id="7" name="Picture 6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52C4AE86-50D5-4D6D-80A4-D8869D4486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808" y="4983625"/>
            <a:ext cx="3473450" cy="1184275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1BC7A402-A635-D23F-67D8-801E8031F6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74" y="4980399"/>
            <a:ext cx="2806820" cy="118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68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1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94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 and description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5D69CCC-03E2-4EE0-8908-6E1C3E7105E2}"/>
              </a:ext>
            </a:extLst>
          </p:cNvPr>
          <p:cNvSpPr/>
          <p:nvPr/>
        </p:nvSpPr>
        <p:spPr>
          <a:xfrm>
            <a:off x="0" y="0"/>
            <a:ext cx="435799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39A945-3CC0-448E-AE78-C3D8C3D2D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365125"/>
            <a:ext cx="3650673" cy="3508606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02116-34D4-4C27-93ED-7408DF63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95399" y="635635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C764DE79-268F-4C1A-8933-263129D2AF90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42DF5-7318-4A53-BA82-ED26B740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292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21437-21A4-407C-87C2-904DC7AC8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7251" y="6356350"/>
            <a:ext cx="2743200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670CF5-3E9B-4606-A1AC-770D657CCC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62920" y="365125"/>
            <a:ext cx="7257531" cy="5794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2400">
                <a:latin typeface="+mn-lt"/>
              </a:defRPr>
            </a:lvl1pPr>
            <a:lvl2pPr>
              <a:lnSpc>
                <a:spcPct val="100000"/>
              </a:lnSpc>
              <a:defRPr>
                <a:latin typeface="+mn-lt"/>
              </a:defRPr>
            </a:lvl2pPr>
            <a:lvl3pPr>
              <a:lnSpc>
                <a:spcPct val="100000"/>
              </a:lnSpc>
              <a:defRPr sz="1800">
                <a:latin typeface="+mn-lt"/>
              </a:defRPr>
            </a:lvl3pPr>
            <a:lvl4pPr>
              <a:lnSpc>
                <a:spcPct val="100000"/>
              </a:lnSpc>
              <a:defRPr sz="1600">
                <a:latin typeface="+mn-lt"/>
              </a:defRPr>
            </a:lvl4pPr>
            <a:lvl5pPr>
              <a:lnSpc>
                <a:spcPct val="100000"/>
              </a:lnSpc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F98A3DC-D540-4453-B813-14983D685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927" y="3956857"/>
            <a:ext cx="3650672" cy="2202873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872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9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2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804" y="136526"/>
            <a:ext cx="11316392" cy="6781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7804" y="1191118"/>
            <a:ext cx="5447429" cy="5197477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2400">
                <a:latin typeface="+mn-lt"/>
              </a:defRPr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1800">
                <a:latin typeface="+mn-lt"/>
              </a:defRPr>
            </a:lvl3pPr>
            <a:lvl4pPr>
              <a:lnSpc>
                <a:spcPct val="100000"/>
              </a:lnSpc>
              <a:defRPr sz="1600">
                <a:latin typeface="+mn-lt"/>
              </a:defRPr>
            </a:lvl4pPr>
            <a:lvl5pPr>
              <a:lnSpc>
                <a:spcPct val="100000"/>
              </a:lnSpc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5602" y="6488348"/>
            <a:ext cx="2743200" cy="233126"/>
          </a:xfrm>
        </p:spPr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488349"/>
            <a:ext cx="4114800" cy="23312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10996" y="6488348"/>
            <a:ext cx="2743200" cy="233126"/>
          </a:xfr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F255207-D31F-4AB9-A902-66AA38805EC5}"/>
              </a:ext>
            </a:extLst>
          </p:cNvPr>
          <p:cNvCxnSpPr>
            <a:cxnSpLocks/>
          </p:cNvCxnSpPr>
          <p:nvPr/>
        </p:nvCxnSpPr>
        <p:spPr>
          <a:xfrm>
            <a:off x="6092757" y="1183771"/>
            <a:ext cx="0" cy="5197476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905A673-4A7E-418D-B24F-84FF9FFCEDE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06769" y="1191118"/>
            <a:ext cx="5447429" cy="5197477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2400">
                <a:latin typeface="+mn-lt"/>
              </a:defRPr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1800">
                <a:latin typeface="+mn-lt"/>
              </a:defRPr>
            </a:lvl3pPr>
            <a:lvl4pPr>
              <a:lnSpc>
                <a:spcPct val="100000"/>
              </a:lnSpc>
              <a:defRPr sz="1600">
                <a:latin typeface="+mn-lt"/>
              </a:defRPr>
            </a:lvl4pPr>
            <a:lvl5pPr>
              <a:lnSpc>
                <a:spcPct val="100000"/>
              </a:lnSpc>
              <a:defRPr sz="16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9752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9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4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5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7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pic>
        <p:nvPicPr>
          <p:cNvPr id="1026" name="Picture 2" descr="Red logo, RGB">
            <a:extLst>
              <a:ext uri="{FF2B5EF4-FFF2-40B4-BE49-F238E27FC236}">
                <a16:creationId xmlns:a16="http://schemas.microsoft.com/office/drawing/2014/main" id="{EAF45990-3F18-8428-0690-D4879739EC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6097" y="88081"/>
            <a:ext cx="813998" cy="781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A5D75846-B181-7957-CCF2-BE9F56BE3A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119" y="902778"/>
            <a:ext cx="808976" cy="342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777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jpeg"/><Relationship Id="rId7" Type="http://schemas.openxmlformats.org/officeDocument/2006/relationships/hyperlink" Target="https://www.ligo.caltech.edu/image/ligo20160211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ligo.org/ligo-virgo-kagra-collaboration-successfully-wraps-up-its-fourth-observing-run/" TargetMode="External"/><Relationship Id="rId5" Type="http://schemas.openxmlformats.org/officeDocument/2006/relationships/hyperlink" Target="https://doi.org/10.1103/PhysRevLett.119.161101" TargetMode="External"/><Relationship Id="rId4" Type="http://schemas.openxmlformats.org/officeDocument/2006/relationships/hyperlink" Target="https://doi.org/10.1103/PhysRevLett.116.06110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accounting.iris.ac.uk/d/TEXgjgJZk/provider-view?orgId=1&amp;var-Project=All&amp;var-Site=All&amp;var-VO=virgo&amp;var-Source=All&amp;var-VOGroup=All&amp;viewPanel=1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32059-0AD3-2BEF-1CA0-B42493DC56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LIGO and IRIS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1F0B02-020D-6E2C-00D0-4DB39BAD0A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Duncan Macleod | IRIS Collaboration Meeting | Jan 2026</a:t>
            </a:r>
          </a:p>
        </p:txBody>
      </p:sp>
    </p:spTree>
    <p:extLst>
      <p:ext uri="{BB962C8B-B14F-4D97-AF65-F5344CB8AC3E}">
        <p14:creationId xmlns:p14="http://schemas.microsoft.com/office/powerpoint/2010/main" val="3295675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o20160211a">
            <a:extLst>
              <a:ext uri="{FF2B5EF4-FFF2-40B4-BE49-F238E27FC236}">
                <a16:creationId xmlns:a16="http://schemas.microsoft.com/office/drawing/2014/main" id="{E93E1B54-9B3A-85A3-A4C7-6B785FBF3B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0"/>
          <a:stretch>
            <a:fillRect/>
          </a:stretch>
        </p:blipFill>
        <p:spPr bwMode="auto">
          <a:xfrm>
            <a:off x="74501" y="1173479"/>
            <a:ext cx="5263822" cy="556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AF4DDF6-2D6E-211B-00BB-5A424BAC5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1355"/>
            <a:ext cx="3932237" cy="927293"/>
          </a:xfrm>
        </p:spPr>
        <p:txBody>
          <a:bodyPr>
            <a:normAutofit/>
          </a:bodyPr>
          <a:lstStyle/>
          <a:p>
            <a:r>
              <a:rPr lang="en-GB" sz="4400" dirty="0"/>
              <a:t>GW in 10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855E-A3E9-4626-6644-318F976B6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0"/>
            <a:ext cx="6172200" cy="6857999"/>
          </a:xfrm>
        </p:spPr>
        <p:txBody>
          <a:bodyPr anchor="ctr"/>
          <a:lstStyle/>
          <a:p>
            <a:r>
              <a:rPr lang="en-GB" sz="2800" dirty="0"/>
              <a:t>12 Sep 2015:</a:t>
            </a:r>
          </a:p>
          <a:p>
            <a:pPr marL="457200" lvl="1" indent="0">
              <a:buNone/>
            </a:pPr>
            <a:r>
              <a:rPr lang="en-GB" sz="2000" dirty="0"/>
              <a:t>Advanced Detector Era begins</a:t>
            </a:r>
            <a:br>
              <a:rPr lang="en-GB" dirty="0"/>
            </a:br>
            <a:r>
              <a:rPr lang="en-GB" sz="1400" dirty="0"/>
              <a:t>(2</a:t>
            </a:r>
            <a:r>
              <a:rPr lang="en-GB" sz="1400" baseline="30000" dirty="0"/>
              <a:t>nd</a:t>
            </a:r>
            <a:r>
              <a:rPr lang="en-GB" sz="1400" dirty="0"/>
              <a:t> generation instruments)</a:t>
            </a:r>
          </a:p>
          <a:p>
            <a:r>
              <a:rPr lang="en-GB" sz="2800" dirty="0"/>
              <a:t>14 Sep 2015 </a:t>
            </a:r>
            <a:r>
              <a:rPr lang="en-GB" sz="1800" dirty="0"/>
              <a:t>(pub. 11 Feb 2016)</a:t>
            </a:r>
            <a:r>
              <a:rPr lang="en-GB" dirty="0"/>
              <a:t>:</a:t>
            </a:r>
          </a:p>
          <a:p>
            <a:pPr marL="457200" lvl="1" indent="0">
              <a:buNone/>
            </a:pPr>
            <a:r>
              <a:rPr lang="en-GB" sz="2000" dirty="0">
                <a:hlinkClick r:id="rId4"/>
              </a:rPr>
              <a:t>Observation of Gravitational Waves from a Binary Black Hole Merger</a:t>
            </a:r>
            <a:endParaRPr lang="en-GB" sz="2000" dirty="0"/>
          </a:p>
          <a:p>
            <a:r>
              <a:rPr lang="en-GB" sz="2800" dirty="0"/>
              <a:t>17 Aug 2017 </a:t>
            </a:r>
            <a:r>
              <a:rPr lang="en-GB" sz="1800" dirty="0"/>
              <a:t>(pub. 16 Oct 2017)</a:t>
            </a:r>
            <a:r>
              <a:rPr lang="en-GB" dirty="0"/>
              <a:t>:</a:t>
            </a:r>
          </a:p>
          <a:p>
            <a:pPr marL="457200" lvl="1" indent="0">
              <a:buNone/>
            </a:pPr>
            <a:r>
              <a:rPr lang="en-GB" sz="2000" dirty="0">
                <a:hlinkClick r:id="rId5"/>
              </a:rPr>
              <a:t>GW170817: Observation of Gravitational Waves from a Binary Neutron Star </a:t>
            </a:r>
            <a:r>
              <a:rPr lang="en-GB" sz="2000" dirty="0" err="1">
                <a:hlinkClick r:id="rId5"/>
              </a:rPr>
              <a:t>Inspiral</a:t>
            </a:r>
            <a:endParaRPr lang="en-GB" sz="2000" dirty="0"/>
          </a:p>
          <a:p>
            <a:r>
              <a:rPr lang="en-GB" sz="2800" dirty="0"/>
              <a:t>18 Nov 2025:</a:t>
            </a:r>
          </a:p>
          <a:p>
            <a:pPr lvl="1"/>
            <a:r>
              <a:rPr lang="en-GB" sz="2400" dirty="0">
                <a:hlinkClick r:id="rId6"/>
              </a:rPr>
              <a:t>O4 ends</a:t>
            </a:r>
            <a:endParaRPr lang="en-GB" sz="2400" dirty="0"/>
          </a:p>
          <a:p>
            <a:r>
              <a:rPr lang="en-GB" sz="2800" dirty="0"/>
              <a:t>To-date:</a:t>
            </a:r>
          </a:p>
          <a:p>
            <a:pPr lvl="1"/>
            <a:r>
              <a:rPr lang="en-GB" sz="2400" dirty="0"/>
              <a:t>2 BNS</a:t>
            </a:r>
          </a:p>
          <a:p>
            <a:pPr lvl="1"/>
            <a:r>
              <a:rPr lang="en-GB" sz="2400" dirty="0"/>
              <a:t>~3 NSBH</a:t>
            </a:r>
          </a:p>
          <a:p>
            <a:pPr lvl="1"/>
            <a:r>
              <a:rPr lang="en-GB" sz="2400" dirty="0"/>
              <a:t>~350+ BBH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1B767C-A1F7-CC7D-F52A-F14FF48788F5}"/>
              </a:ext>
            </a:extLst>
          </p:cNvPr>
          <p:cNvSpPr txBox="1"/>
          <p:nvPr/>
        </p:nvSpPr>
        <p:spPr>
          <a:xfrm rot="16200000">
            <a:off x="3263621" y="4990608"/>
            <a:ext cx="21841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Credit: Caltech/MIT/LIGO Lab [</a:t>
            </a:r>
            <a:r>
              <a:rPr lang="en-GB" sz="1000" dirty="0">
                <a:hlinkClick r:id="rId7"/>
              </a:rPr>
              <a:t>link</a:t>
            </a:r>
            <a:r>
              <a:rPr lang="en-GB" sz="1000" dirty="0"/>
              <a:t>]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3E7B8236-0C7A-8D18-3C2F-85AF86E7C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108" y="3922097"/>
            <a:ext cx="3717738" cy="2788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3156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BF425-39B0-D334-C220-59D6241B4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42DC0-963A-9451-D1A1-AE55785E6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1355"/>
            <a:ext cx="3932237" cy="927293"/>
          </a:xfrm>
        </p:spPr>
        <p:txBody>
          <a:bodyPr>
            <a:normAutofit/>
          </a:bodyPr>
          <a:lstStyle/>
          <a:p>
            <a:r>
              <a:rPr lang="en-GB" sz="4400" dirty="0"/>
              <a:t>Impact of IRIS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E2BE6-038F-8138-B44E-8428E4AC0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0"/>
            <a:ext cx="6692290" cy="6857999"/>
          </a:xfrm>
        </p:spPr>
        <p:txBody>
          <a:bodyPr anchor="ctr">
            <a:normAutofit/>
          </a:bodyPr>
          <a:lstStyle/>
          <a:p>
            <a:r>
              <a:rPr lang="en-GB" sz="2400" dirty="0"/>
              <a:t>LIGO–Virgo–KAGRA (LVK) science requires highly heterogeneous computing:</a:t>
            </a:r>
          </a:p>
          <a:p>
            <a:pPr lvl="1"/>
            <a:r>
              <a:rPr lang="en-GB" sz="1800" dirty="0"/>
              <a:t>LVK Grid resources operated with OSG/</a:t>
            </a:r>
            <a:r>
              <a:rPr lang="en-GB" sz="1800" dirty="0" err="1"/>
              <a:t>PATh</a:t>
            </a:r>
            <a:r>
              <a:rPr lang="en-GB" sz="1800" dirty="0"/>
              <a:t> in USA</a:t>
            </a:r>
          </a:p>
          <a:p>
            <a:pPr lvl="1"/>
            <a:r>
              <a:rPr lang="en-GB" sz="1800" dirty="0"/>
              <a:t>IRIS infrastructure (via GridPP) integrates seamlessly* to provide resources for LIGO.</a:t>
            </a:r>
          </a:p>
          <a:p>
            <a:pPr lvl="1"/>
            <a:r>
              <a:rPr lang="en-GB" sz="1800" dirty="0"/>
              <a:t>As a result, UK contributions integrate seamlessly into LVK’s international computing ecosystem, significantly reducing technical and operational overhead.</a:t>
            </a:r>
          </a:p>
          <a:p>
            <a:r>
              <a:rPr lang="en-GB" sz="2400" dirty="0"/>
              <a:t>The IRIS community adds strategic value far beyond raw compute:</a:t>
            </a:r>
          </a:p>
          <a:p>
            <a:pPr lvl="1"/>
            <a:r>
              <a:rPr lang="en-GB" sz="1800" dirty="0"/>
              <a:t>Provides deep, practical insight into operating at scale in multi‑tenant, cross‑disciplinary compute environments.</a:t>
            </a:r>
          </a:p>
          <a:p>
            <a:pPr lvl="1"/>
            <a:r>
              <a:rPr lang="en-GB" sz="1800" dirty="0"/>
              <a:t>Offers access to domain experts across HEP, astronomy, and other large research infrastructures who are solving similar data, workflow, and collaboration challenges.</a:t>
            </a:r>
          </a:p>
          <a:p>
            <a:pPr lvl="1"/>
            <a:r>
              <a:rPr lang="en-GB" sz="1800" dirty="0"/>
              <a:t>Creates opportunities for shared tooling, co‑developed services, and cross‑project discussions that enable LVK to escape from its silo and accelerate adoption of best practices.</a:t>
            </a:r>
          </a:p>
          <a:p>
            <a:pPr lvl="1"/>
            <a:r>
              <a:rPr lang="en-GB" sz="1800" dirty="0"/>
              <a:t>Enables UK LIGO cohort to engage in wider national conversations about compute strategy, security, storage, software packaging, and sustainability.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68AC73-45D1-0A24-3D4F-F641F0E01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126" y="1286518"/>
            <a:ext cx="4344983" cy="317644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2A301ED-D879-A97C-02C0-05B33EB4BE70}"/>
              </a:ext>
            </a:extLst>
          </p:cNvPr>
          <p:cNvSpPr txBox="1"/>
          <p:nvPr/>
        </p:nvSpPr>
        <p:spPr>
          <a:xfrm>
            <a:off x="2239109" y="4404349"/>
            <a:ext cx="2637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hlinkClick r:id="rId4"/>
              </a:rPr>
              <a:t>accounting.iris.ac.uk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152608"/>
      </p:ext>
    </p:extLst>
  </p:cSld>
  <p:clrMapOvr>
    <a:masterClrMapping/>
  </p:clrMapOvr>
</p:sld>
</file>

<file path=ppt/theme/theme1.xml><?xml version="1.0" encoding="utf-8"?>
<a:theme xmlns:a="http://schemas.openxmlformats.org/drawingml/2006/main" name="GEI-dar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Custom 1">
      <a:majorFont>
        <a:latin typeface="Calibri Light"/>
        <a:ea typeface=""/>
        <a:cs typeface=""/>
      </a:majorFont>
      <a:minorFont>
        <a:latin typeface="Arial Nova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GO-Cardiff.potx" id="{EAA1CD01-57FA-4370-AD4A-1C5237D6A006}" vid="{65D183BE-5A44-40DE-A9E2-AA75A4C7E2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db74b30-9568-4856-bdbf-06759778fcbc}" enabled="0" method="" siteId="{bdb74b30-9568-4856-bdbf-06759778fcb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LIGO-Cardiff</Template>
  <TotalTime>64</TotalTime>
  <Words>285</Words>
  <Application>Microsoft Office PowerPoint</Application>
  <PresentationFormat>Widescreen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Arial Nova Light</vt:lpstr>
      <vt:lpstr>Calibri Light</vt:lpstr>
      <vt:lpstr>GEI-dark</vt:lpstr>
      <vt:lpstr>LIGO and IRIS</vt:lpstr>
      <vt:lpstr>GW in 10 years</vt:lpstr>
      <vt:lpstr>Impact of IRIS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Duncan MacLeod</dc:creator>
  <cp:lastModifiedBy>Duncan MacLeod</cp:lastModifiedBy>
  <cp:revision>1</cp:revision>
  <dcterms:created xsi:type="dcterms:W3CDTF">2026-01-12T10:05:42Z</dcterms:created>
  <dcterms:modified xsi:type="dcterms:W3CDTF">2026-01-12T11:09:46Z</dcterms:modified>
</cp:coreProperties>
</file>