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3"/>
  </p:notesMasterIdLst>
  <p:sldIdLst>
    <p:sldId id="324" r:id="rId5"/>
    <p:sldId id="262" r:id="rId6"/>
    <p:sldId id="338" r:id="rId7"/>
    <p:sldId id="348" r:id="rId8"/>
    <p:sldId id="349" r:id="rId9"/>
    <p:sldId id="351" r:id="rId10"/>
    <p:sldId id="350" r:id="rId11"/>
    <p:sldId id="34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5CE036-5DF1-40C5-8CD8-6104FCDD1622}" v="18" dt="2026-01-12T16:57:03.684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3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e Beckett" userId="678f13ae-b8a3-49b8-b8c3-542c56a9f1df" providerId="ADAL" clId="{8D1D9CB1-5AF2-450B-931B-8875BA97C39E}"/>
    <pc:docChg chg="undo custSel addSld delSld modSld delMainMaster">
      <pc:chgData name="George Beckett" userId="678f13ae-b8a3-49b8-b8c3-542c56a9f1df" providerId="ADAL" clId="{8D1D9CB1-5AF2-450B-931B-8875BA97C39E}" dt="2026-01-12T16:57:22.923" v="3497" actId="47"/>
      <pc:docMkLst>
        <pc:docMk/>
      </pc:docMkLst>
      <pc:sldChg chg="addSp delSp modSp mod">
        <pc:chgData name="George Beckett" userId="678f13ae-b8a3-49b8-b8c3-542c56a9f1df" providerId="ADAL" clId="{8D1D9CB1-5AF2-450B-931B-8875BA97C39E}" dt="2026-01-12T16:57:03.684" v="3496"/>
        <pc:sldMkLst>
          <pc:docMk/>
          <pc:sldMk cId="3508187119" sldId="262"/>
        </pc:sldMkLst>
        <pc:spChg chg="add mod">
          <ac:chgData name="George Beckett" userId="678f13ae-b8a3-49b8-b8c3-542c56a9f1df" providerId="ADAL" clId="{8D1D9CB1-5AF2-450B-931B-8875BA97C39E}" dt="2026-01-12T16:57:03.684" v="3496"/>
          <ac:spMkLst>
            <pc:docMk/>
            <pc:sldMk cId="3508187119" sldId="262"/>
            <ac:spMk id="2" creationId="{675C908B-B1F7-0450-31F2-76E60ABBA626}"/>
          </ac:spMkLst>
        </pc:spChg>
        <pc:spChg chg="mod">
          <ac:chgData name="George Beckett" userId="678f13ae-b8a3-49b8-b8c3-542c56a9f1df" providerId="ADAL" clId="{8D1D9CB1-5AF2-450B-931B-8875BA97C39E}" dt="2026-01-09T17:04:22.852" v="467" actId="313"/>
          <ac:spMkLst>
            <pc:docMk/>
            <pc:sldMk cId="3508187119" sldId="262"/>
            <ac:spMk id="5" creationId="{00000000-0000-0000-0000-000000000000}"/>
          </ac:spMkLst>
        </pc:spChg>
        <pc:spChg chg="del">
          <ac:chgData name="George Beckett" userId="678f13ae-b8a3-49b8-b8c3-542c56a9f1df" providerId="ADAL" clId="{8D1D9CB1-5AF2-450B-931B-8875BA97C39E}" dt="2026-01-12T16:57:03.221" v="3495" actId="478"/>
          <ac:spMkLst>
            <pc:docMk/>
            <pc:sldMk cId="3508187119" sldId="262"/>
            <ac:spMk id="18" creationId="{EDFD2401-6A90-4771-B2A0-F793CC267B67}"/>
          </ac:spMkLst>
        </pc:spChg>
      </pc:sldChg>
      <pc:sldChg chg="addSp delSp modSp mod">
        <pc:chgData name="George Beckett" userId="678f13ae-b8a3-49b8-b8c3-542c56a9f1df" providerId="ADAL" clId="{8D1D9CB1-5AF2-450B-931B-8875BA97C39E}" dt="2026-01-09T16:56:03.728" v="57" actId="478"/>
        <pc:sldMkLst>
          <pc:docMk/>
          <pc:sldMk cId="4037655227" sldId="324"/>
        </pc:sldMkLst>
        <pc:spChg chg="mod">
          <ac:chgData name="George Beckett" userId="678f13ae-b8a3-49b8-b8c3-542c56a9f1df" providerId="ADAL" clId="{8D1D9CB1-5AF2-450B-931B-8875BA97C39E}" dt="2026-01-09T16:49:03.201" v="37" actId="27636"/>
          <ac:spMkLst>
            <pc:docMk/>
            <pc:sldMk cId="4037655227" sldId="324"/>
            <ac:spMk id="2" creationId="{44EB6BCC-6E58-402D-911A-28B13A96FEDC}"/>
          </ac:spMkLst>
        </pc:spChg>
        <pc:picChg chg="add del mod">
          <ac:chgData name="George Beckett" userId="678f13ae-b8a3-49b8-b8c3-542c56a9f1df" providerId="ADAL" clId="{8D1D9CB1-5AF2-450B-931B-8875BA97C39E}" dt="2026-01-09T16:54:43.795" v="55" actId="1076"/>
          <ac:picMkLst>
            <pc:docMk/>
            <pc:sldMk cId="4037655227" sldId="324"/>
            <ac:picMk id="15" creationId="{31619737-F4F5-4B2F-8B10-F64BBA35A264}"/>
          </ac:picMkLst>
        </pc:picChg>
        <pc:picChg chg="add mod">
          <ac:chgData name="George Beckett" userId="678f13ae-b8a3-49b8-b8c3-542c56a9f1df" providerId="ADAL" clId="{8D1D9CB1-5AF2-450B-931B-8875BA97C39E}" dt="2026-01-09T16:51:06.495" v="46" actId="14100"/>
          <ac:picMkLst>
            <pc:docMk/>
            <pc:sldMk cId="4037655227" sldId="324"/>
            <ac:picMk id="1026" creationId="{8C55C51E-88FC-99DA-D6C0-626ABAF67B76}"/>
          </ac:picMkLst>
        </pc:picChg>
      </pc:sldChg>
      <pc:sldChg chg="addSp delSp modSp mod modShow">
        <pc:chgData name="George Beckett" userId="678f13ae-b8a3-49b8-b8c3-542c56a9f1df" providerId="ADAL" clId="{8D1D9CB1-5AF2-450B-931B-8875BA97C39E}" dt="2026-01-12T16:56:59.356" v="3494"/>
        <pc:sldMkLst>
          <pc:docMk/>
          <pc:sldMk cId="2593993079" sldId="338"/>
        </pc:sldMkLst>
        <pc:spChg chg="mod">
          <ac:chgData name="George Beckett" userId="678f13ae-b8a3-49b8-b8c3-542c56a9f1df" providerId="ADAL" clId="{8D1D9CB1-5AF2-450B-931B-8875BA97C39E}" dt="2026-01-09T17:04:57.649" v="477" actId="27636"/>
          <ac:spMkLst>
            <pc:docMk/>
            <pc:sldMk cId="2593993079" sldId="338"/>
            <ac:spMk id="3" creationId="{98666614-82AC-4C98-B880-B6A9FB92AA47}"/>
          </ac:spMkLst>
        </pc:spChg>
        <pc:spChg chg="add mod">
          <ac:chgData name="George Beckett" userId="678f13ae-b8a3-49b8-b8c3-542c56a9f1df" providerId="ADAL" clId="{8D1D9CB1-5AF2-450B-931B-8875BA97C39E}" dt="2026-01-12T16:56:59.356" v="3494"/>
          <ac:spMkLst>
            <pc:docMk/>
            <pc:sldMk cId="2593993079" sldId="338"/>
            <ac:spMk id="4" creationId="{41CD0EF7-4DC1-F29A-FE65-874C7A52F798}"/>
          </ac:spMkLst>
        </pc:spChg>
        <pc:spChg chg="del">
          <ac:chgData name="George Beckett" userId="678f13ae-b8a3-49b8-b8c3-542c56a9f1df" providerId="ADAL" clId="{8D1D9CB1-5AF2-450B-931B-8875BA97C39E}" dt="2026-01-12T16:56:58.887" v="3493" actId="478"/>
          <ac:spMkLst>
            <pc:docMk/>
            <pc:sldMk cId="2593993079" sldId="338"/>
            <ac:spMk id="7" creationId="{D3198B24-EA15-4A33-8BBF-50B5DF2036C5}"/>
          </ac:spMkLst>
        </pc:spChg>
      </pc:sldChg>
      <pc:sldChg chg="del">
        <pc:chgData name="George Beckett" userId="678f13ae-b8a3-49b8-b8c3-542c56a9f1df" providerId="ADAL" clId="{8D1D9CB1-5AF2-450B-931B-8875BA97C39E}" dt="2026-01-12T16:57:22.923" v="3497" actId="47"/>
        <pc:sldMkLst>
          <pc:docMk/>
          <pc:sldMk cId="3395992896" sldId="347"/>
        </pc:sldMkLst>
      </pc:sldChg>
      <pc:sldChg chg="addSp delSp modSp new mod">
        <pc:chgData name="George Beckett" userId="678f13ae-b8a3-49b8-b8c3-542c56a9f1df" providerId="ADAL" clId="{8D1D9CB1-5AF2-450B-931B-8875BA97C39E}" dt="2026-01-12T16:56:57.165" v="3492"/>
        <pc:sldMkLst>
          <pc:docMk/>
          <pc:sldMk cId="3569741569" sldId="348"/>
        </pc:sldMkLst>
        <pc:spChg chg="mod">
          <ac:chgData name="George Beckett" userId="678f13ae-b8a3-49b8-b8c3-542c56a9f1df" providerId="ADAL" clId="{8D1D9CB1-5AF2-450B-931B-8875BA97C39E}" dt="2026-01-09T17:06:23.814" v="539" actId="20577"/>
          <ac:spMkLst>
            <pc:docMk/>
            <pc:sldMk cId="3569741569" sldId="348"/>
            <ac:spMk id="2" creationId="{C1B058BB-9E61-C92F-570C-EE4DD06C8395}"/>
          </ac:spMkLst>
        </pc:spChg>
        <pc:spChg chg="mod">
          <ac:chgData name="George Beckett" userId="678f13ae-b8a3-49b8-b8c3-542c56a9f1df" providerId="ADAL" clId="{8D1D9CB1-5AF2-450B-931B-8875BA97C39E}" dt="2026-01-12T16:50:10.811" v="2556" actId="20577"/>
          <ac:spMkLst>
            <pc:docMk/>
            <pc:sldMk cId="3569741569" sldId="348"/>
            <ac:spMk id="3" creationId="{36276AEA-9A19-1FCF-2387-F91B4C2D8E66}"/>
          </ac:spMkLst>
        </pc:spChg>
        <pc:spChg chg="del">
          <ac:chgData name="George Beckett" userId="678f13ae-b8a3-49b8-b8c3-542c56a9f1df" providerId="ADAL" clId="{8D1D9CB1-5AF2-450B-931B-8875BA97C39E}" dt="2026-01-12T16:56:56.791" v="3491" actId="478"/>
          <ac:spMkLst>
            <pc:docMk/>
            <pc:sldMk cId="3569741569" sldId="348"/>
            <ac:spMk id="5" creationId="{519037AB-4889-8113-2889-8304836CD628}"/>
          </ac:spMkLst>
        </pc:spChg>
        <pc:spChg chg="add mod">
          <ac:chgData name="George Beckett" userId="678f13ae-b8a3-49b8-b8c3-542c56a9f1df" providerId="ADAL" clId="{8D1D9CB1-5AF2-450B-931B-8875BA97C39E}" dt="2026-01-12T16:56:57.165" v="3492"/>
          <ac:spMkLst>
            <pc:docMk/>
            <pc:sldMk cId="3569741569" sldId="348"/>
            <ac:spMk id="7" creationId="{2A157108-CEED-0FAC-6C09-ED34A423F0FC}"/>
          </ac:spMkLst>
        </pc:spChg>
      </pc:sldChg>
      <pc:sldChg chg="addSp delSp modSp new mod">
        <pc:chgData name="George Beckett" userId="678f13ae-b8a3-49b8-b8c3-542c56a9f1df" providerId="ADAL" clId="{8D1D9CB1-5AF2-450B-931B-8875BA97C39E}" dt="2026-01-12T16:56:54.977" v="3490"/>
        <pc:sldMkLst>
          <pc:docMk/>
          <pc:sldMk cId="2450561281" sldId="349"/>
        </pc:sldMkLst>
        <pc:spChg chg="mod">
          <ac:chgData name="George Beckett" userId="678f13ae-b8a3-49b8-b8c3-542c56a9f1df" providerId="ADAL" clId="{8D1D9CB1-5AF2-450B-931B-8875BA97C39E}" dt="2026-01-09T17:10:09.811" v="1093" actId="20577"/>
          <ac:spMkLst>
            <pc:docMk/>
            <pc:sldMk cId="2450561281" sldId="349"/>
            <ac:spMk id="2" creationId="{EC60957F-648A-298E-E7ED-00E32F8F042F}"/>
          </ac:spMkLst>
        </pc:spChg>
        <pc:spChg chg="mod">
          <ac:chgData name="George Beckett" userId="678f13ae-b8a3-49b8-b8c3-542c56a9f1df" providerId="ADAL" clId="{8D1D9CB1-5AF2-450B-931B-8875BA97C39E}" dt="2026-01-12T16:56:14.484" v="3402" actId="27636"/>
          <ac:spMkLst>
            <pc:docMk/>
            <pc:sldMk cId="2450561281" sldId="349"/>
            <ac:spMk id="3" creationId="{03C98F4E-5C31-47DC-29A7-06DD9BE91689}"/>
          </ac:spMkLst>
        </pc:spChg>
        <pc:spChg chg="del">
          <ac:chgData name="George Beckett" userId="678f13ae-b8a3-49b8-b8c3-542c56a9f1df" providerId="ADAL" clId="{8D1D9CB1-5AF2-450B-931B-8875BA97C39E}" dt="2026-01-12T16:56:54.394" v="3489" actId="478"/>
          <ac:spMkLst>
            <pc:docMk/>
            <pc:sldMk cId="2450561281" sldId="349"/>
            <ac:spMk id="5" creationId="{4F14D7AD-8CCF-A259-59A8-E58C4666AE56}"/>
          </ac:spMkLst>
        </pc:spChg>
        <pc:spChg chg="add mod">
          <ac:chgData name="George Beckett" userId="678f13ae-b8a3-49b8-b8c3-542c56a9f1df" providerId="ADAL" clId="{8D1D9CB1-5AF2-450B-931B-8875BA97C39E}" dt="2026-01-12T16:56:54.977" v="3490"/>
          <ac:spMkLst>
            <pc:docMk/>
            <pc:sldMk cId="2450561281" sldId="349"/>
            <ac:spMk id="7" creationId="{14F49A82-425D-B660-2260-E2109833427B}"/>
          </ac:spMkLst>
        </pc:spChg>
      </pc:sldChg>
      <pc:sldChg chg="addSp delSp modSp new mod chgLayout">
        <pc:chgData name="George Beckett" userId="678f13ae-b8a3-49b8-b8c3-542c56a9f1df" providerId="ADAL" clId="{8D1D9CB1-5AF2-450B-931B-8875BA97C39E}" dt="2026-01-12T16:55:30.600" v="3320" actId="20577"/>
        <pc:sldMkLst>
          <pc:docMk/>
          <pc:sldMk cId="2928638742" sldId="350"/>
        </pc:sldMkLst>
        <pc:spChg chg="mod ord">
          <ac:chgData name="George Beckett" userId="678f13ae-b8a3-49b8-b8c3-542c56a9f1df" providerId="ADAL" clId="{8D1D9CB1-5AF2-450B-931B-8875BA97C39E}" dt="2026-01-12T16:54:11.066" v="3061" actId="6264"/>
          <ac:spMkLst>
            <pc:docMk/>
            <pc:sldMk cId="2928638742" sldId="350"/>
            <ac:spMk id="2" creationId="{A7DACF70-5F8C-9779-2B06-3C7A0881440D}"/>
          </ac:spMkLst>
        </pc:spChg>
        <pc:spChg chg="mod ord">
          <ac:chgData name="George Beckett" userId="678f13ae-b8a3-49b8-b8c3-542c56a9f1df" providerId="ADAL" clId="{8D1D9CB1-5AF2-450B-931B-8875BA97C39E}" dt="2026-01-12T16:55:30.600" v="3320" actId="20577"/>
          <ac:spMkLst>
            <pc:docMk/>
            <pc:sldMk cId="2928638742" sldId="350"/>
            <ac:spMk id="3" creationId="{055B1747-05F0-D091-A259-5A14C96BEBFC}"/>
          </ac:spMkLst>
        </pc:spChg>
        <pc:spChg chg="mod ord">
          <ac:chgData name="George Beckett" userId="678f13ae-b8a3-49b8-b8c3-542c56a9f1df" providerId="ADAL" clId="{8D1D9CB1-5AF2-450B-931B-8875BA97C39E}" dt="2026-01-12T16:54:11.066" v="3061" actId="6264"/>
          <ac:spMkLst>
            <pc:docMk/>
            <pc:sldMk cId="2928638742" sldId="350"/>
            <ac:spMk id="4" creationId="{6A291801-AD61-C05F-D88F-BF7E8743C311}"/>
          </ac:spMkLst>
        </pc:spChg>
        <pc:spChg chg="mod ord">
          <ac:chgData name="George Beckett" userId="678f13ae-b8a3-49b8-b8c3-542c56a9f1df" providerId="ADAL" clId="{8D1D9CB1-5AF2-450B-931B-8875BA97C39E}" dt="2026-01-12T16:54:11.066" v="3061" actId="6264"/>
          <ac:spMkLst>
            <pc:docMk/>
            <pc:sldMk cId="2928638742" sldId="350"/>
            <ac:spMk id="5" creationId="{F74E956D-4371-B7BA-8C27-B1812D7A7A6A}"/>
          </ac:spMkLst>
        </pc:spChg>
        <pc:spChg chg="mod ord">
          <ac:chgData name="George Beckett" userId="678f13ae-b8a3-49b8-b8c3-542c56a9f1df" providerId="ADAL" clId="{8D1D9CB1-5AF2-450B-931B-8875BA97C39E}" dt="2026-01-12T16:54:11.066" v="3061" actId="6264"/>
          <ac:spMkLst>
            <pc:docMk/>
            <pc:sldMk cId="2928638742" sldId="350"/>
            <ac:spMk id="6" creationId="{50720493-8C28-1B5A-F5D6-8B46FBC970F9}"/>
          </ac:spMkLst>
        </pc:spChg>
        <pc:spChg chg="add del mod">
          <ac:chgData name="George Beckett" userId="678f13ae-b8a3-49b8-b8c3-542c56a9f1df" providerId="ADAL" clId="{8D1D9CB1-5AF2-450B-931B-8875BA97C39E}" dt="2026-01-12T16:54:11.066" v="3061" actId="6264"/>
          <ac:spMkLst>
            <pc:docMk/>
            <pc:sldMk cId="2928638742" sldId="350"/>
            <ac:spMk id="7" creationId="{DEE772AA-D4C7-514E-B6B9-BF947A40B229}"/>
          </ac:spMkLst>
        </pc:spChg>
        <pc:spChg chg="add del mod">
          <ac:chgData name="George Beckett" userId="678f13ae-b8a3-49b8-b8c3-542c56a9f1df" providerId="ADAL" clId="{8D1D9CB1-5AF2-450B-931B-8875BA97C39E}" dt="2026-01-12T16:54:11.066" v="3061" actId="6264"/>
          <ac:spMkLst>
            <pc:docMk/>
            <pc:sldMk cId="2928638742" sldId="350"/>
            <ac:spMk id="8" creationId="{C63E37F0-074A-38E8-0B40-AFFAC2874818}"/>
          </ac:spMkLst>
        </pc:spChg>
        <pc:spChg chg="add del mod">
          <ac:chgData name="George Beckett" userId="678f13ae-b8a3-49b8-b8c3-542c56a9f1df" providerId="ADAL" clId="{8D1D9CB1-5AF2-450B-931B-8875BA97C39E}" dt="2026-01-12T16:54:11.066" v="3061" actId="6264"/>
          <ac:spMkLst>
            <pc:docMk/>
            <pc:sldMk cId="2928638742" sldId="350"/>
            <ac:spMk id="9" creationId="{B701AD8E-98CD-DE81-4F5A-C03AFF8B0483}"/>
          </ac:spMkLst>
        </pc:spChg>
        <pc:spChg chg="add del mod">
          <ac:chgData name="George Beckett" userId="678f13ae-b8a3-49b8-b8c3-542c56a9f1df" providerId="ADAL" clId="{8D1D9CB1-5AF2-450B-931B-8875BA97C39E}" dt="2026-01-12T16:54:11.066" v="3061" actId="6264"/>
          <ac:spMkLst>
            <pc:docMk/>
            <pc:sldMk cId="2928638742" sldId="350"/>
            <ac:spMk id="10" creationId="{08A500C5-9BA9-56B2-340F-645A9C06E8E5}"/>
          </ac:spMkLst>
        </pc:spChg>
        <pc:spChg chg="add del mod">
          <ac:chgData name="George Beckett" userId="678f13ae-b8a3-49b8-b8c3-542c56a9f1df" providerId="ADAL" clId="{8D1D9CB1-5AF2-450B-931B-8875BA97C39E}" dt="2026-01-12T16:54:11.066" v="3061" actId="6264"/>
          <ac:spMkLst>
            <pc:docMk/>
            <pc:sldMk cId="2928638742" sldId="350"/>
            <ac:spMk id="11" creationId="{F0CCD57F-E485-9875-C8AB-640182AFEA39}"/>
          </ac:spMkLst>
        </pc:spChg>
      </pc:sldChg>
      <pc:sldChg chg="modSp add mod">
        <pc:chgData name="George Beckett" userId="678f13ae-b8a3-49b8-b8c3-542c56a9f1df" providerId="ADAL" clId="{8D1D9CB1-5AF2-450B-931B-8875BA97C39E}" dt="2026-01-12T16:56:50.439" v="3488" actId="1076"/>
        <pc:sldMkLst>
          <pc:docMk/>
          <pc:sldMk cId="2425873892" sldId="351"/>
        </pc:sldMkLst>
        <pc:spChg chg="mod">
          <ac:chgData name="George Beckett" userId="678f13ae-b8a3-49b8-b8c3-542c56a9f1df" providerId="ADAL" clId="{8D1D9CB1-5AF2-450B-931B-8875BA97C39E}" dt="2026-01-12T16:56:18.635" v="3404" actId="27636"/>
          <ac:spMkLst>
            <pc:docMk/>
            <pc:sldMk cId="2425873892" sldId="351"/>
            <ac:spMk id="3" creationId="{C0F2956E-D120-9010-FB91-876AC9F306C8}"/>
          </ac:spMkLst>
        </pc:spChg>
        <pc:spChg chg="mod">
          <ac:chgData name="George Beckett" userId="678f13ae-b8a3-49b8-b8c3-542c56a9f1df" providerId="ADAL" clId="{8D1D9CB1-5AF2-450B-931B-8875BA97C39E}" dt="2026-01-12T16:56:50.439" v="3488" actId="1076"/>
          <ac:spMkLst>
            <pc:docMk/>
            <pc:sldMk cId="2425873892" sldId="351"/>
            <ac:spMk id="5" creationId="{F4AC914B-558A-19A8-10AE-0DE65DFD8B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22DAA-6EF5-433D-8D53-C11E1BD9F773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AB4B4-D191-48FA-9C51-7953C5AEA8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240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AB4B4-D191-48FA-9C51-7953C5AEA86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32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72319-3624-4811-8316-7B2790985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9F042-4C45-4F1D-A8FD-5924A883D2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A70B7-A799-426E-A312-93272FC1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14/04/2021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07995-78E8-4199-98BD-886333B63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National Astronomy Meeting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D3738-E70B-42F6-B576-309C5213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95A9-B14B-4137-9CA9-43C9E280EB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765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313D2-C7CB-42E1-946E-9E7666DE0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251D7E-0EB8-4B72-B943-378C4EB86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332D4-BB46-4ADF-A40E-D4456AB18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14/04/2021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C4D0A-2BBF-486C-BE76-8DEA959AD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 the Future of Data Centers and eScience Institutes Celebrating LIneA’s 10th Anniversary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DFF34-14AD-41EF-9C3D-730118ACC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95A9-B14B-4137-9CA9-43C9E280EB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993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2DA42A-C239-4ED8-ABE1-91DBA3B34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75EFD4-0F87-46DA-A10C-63000341D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3EF82-258A-4133-AFFA-683E3EEB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14/04/2021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B2FCF-57F2-4213-87D5-F0DA63BC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 the Future of Data Centers and eScience Institutes Celebrating LIneA’s 10th Anniversary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30733-6F63-4A8F-92A7-4FEEB5B2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95A9-B14B-4137-9CA9-43C9E280EB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70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1879433" y="227267"/>
            <a:ext cx="9997600" cy="8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113105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281900" y="1288500"/>
            <a:ext cx="11494400" cy="4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Source Sans Pro"/>
              <a:buChar char="●"/>
              <a:defRPr sz="24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481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642C6-9905-47AC-AF92-8EE9C0CB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2A73F-9244-4338-B9F1-71A3EA14E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CD8C3-D51B-4CE3-973F-6CF3172DF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14/04/2021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0B46C-F75E-4C57-8A92-97DB06B6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National Astronomy Meeting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ECA62-70C7-4AB8-B98E-434397DA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95A9-B14B-4137-9CA9-43C9E280EB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4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74C94-F816-4A52-8B74-2F7E91BD7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07ADC-71E8-41ED-A6F9-00F2C3653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37798-7E50-4E90-872B-5D3AACA7F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14/04/2021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962EE-DFBA-4A43-8CE0-BBF326AC5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National Astronomy Meeting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989F-A692-4CB3-BD64-A3CBE887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95A9-B14B-4137-9CA9-43C9E280EB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20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678A0-2B1E-4832-98E8-31ABB5779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884A7-CC45-4AFE-B07B-E632370BAB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B1C8A-68E8-471E-ABA1-073CB2EBB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25B23-A8BB-4D5A-804E-C82CBF74A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AE287-DC9F-47F0-ACA1-0F52B8B06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National Astronomy Meeting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9A840-B062-4816-A5C6-BAF16643D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95A9-B14B-4137-9CA9-43C9E280EB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112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78A8A-FD48-4211-9C45-151736B62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14E51-ED57-4514-8752-E2EEE9643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6C61CD-977B-495A-9C23-6204C8311D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33B06F-8EA7-46A4-8A21-15CB7ACDB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1274C-11A3-4186-B27C-1CFC6552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5F9F63-CB63-4FF2-9467-F7C395241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14/04/2021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A59B8C-6862-45F8-B9EF-DCE1E9B0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 the Future of Data Centers and eScience Institutes Celebrating LIneA’s 10th Anniversary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274E80-D41D-452A-A9C7-AA0A1BD3A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95A9-B14B-4137-9CA9-43C9E280EB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2957C-9C02-445C-9BB7-8863E781C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99BFE8-CE3F-42D1-BDA8-615BB19B0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14/04/2021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201A8-95D5-43F8-82D3-B6A41FECD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 the Future of Data Centers and eScience Institutes Celebrating LIneA’s 10th Anniversary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59584C-340B-4D61-A275-B0F12B41B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95A9-B14B-4137-9CA9-43C9E280EB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997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16138D-29C3-44BF-86E0-F8F67CA89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14/04/2021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6A7A9-84A2-46D8-94A3-AA346F113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 the Future of Data Centers and eScience Institutes Celebrating LIneA’s 10th Anniversary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B8A89-A761-4568-B711-922DC36EB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95A9-B14B-4137-9CA9-43C9E280EB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644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69C27-5B84-49A9-BE70-0F00B78C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06F7D-75A1-45CC-80F2-4E71FCC94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BB5F5-65E6-49B4-8837-1A71A39EC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C4A76-91F6-4073-B1B3-C6AB804E4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14/04/2021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5E9CB-BDE5-4287-BD05-B665B80F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 the Future of Data Centers and eScience Institutes Celebrating LIneA’s 10th Anniversary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D322D-EC03-473C-A69E-45CDABCC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95A9-B14B-4137-9CA9-43C9E280EB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103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936FF-3A40-47E7-B261-3280237A9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FE2B5-ADA5-459E-9527-8B193428E5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73A1E9-DDB6-4716-AF3F-C58B5342F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CD6E0-4DF7-4958-B091-2B18FB6DF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14/04/2021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B80A2-0978-4FBA-8FCF-879BC32A2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 the Future of Data Centers and eScience Institutes Celebrating LIneA’s 10th Anniversary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DFB3C-5598-4757-92CE-151593F40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95A9-B14B-4137-9CA9-43C9E280EB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700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0195D5-705A-47E6-B63E-15BFEF30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086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60B65-FD88-4A0D-80CC-3AC273F4A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ECA1C-52E2-4CCD-9228-70EDCD02F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11</a:t>
            </a:r>
            <a:r>
              <a:rPr lang="en-GB" baseline="30000"/>
              <a:t>th</a:t>
            </a:r>
            <a:r>
              <a:rPr lang="en-GB"/>
              <a:t> July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1C6DF-EAD8-4236-A9CB-F9D0C425F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/>
              <a:t>National Astronomy Meeting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752C3-9E5B-4F8A-916E-82DC49EDC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3E216-E901-492B-8B52-6931CEF0353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3BDC6C9-DEAA-48EF-B767-C6E042D54D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870" y="365125"/>
            <a:ext cx="2106930" cy="86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0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C55C51E-88FC-99DA-D6C0-626ABAF67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EB6BCC-6E58-402D-911A-28B13A96F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7651" y="1074194"/>
            <a:ext cx="7916698" cy="19439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LSST:UK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Benefits and Plans for IRIS</a:t>
            </a:r>
            <a:endParaRPr lang="en-GB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8E80D-4C6E-45BD-8A76-433A3929B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36921"/>
            <a:ext cx="9144000" cy="11734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George Beckett</a:t>
            </a:r>
          </a:p>
          <a:p>
            <a:r>
              <a:rPr lang="en-GB" sz="1600" dirty="0">
                <a:solidFill>
                  <a:schemeClr val="bg1"/>
                </a:solidFill>
              </a:rPr>
              <a:t>UK Data Facility Liaison/ LSST:UK Project Manager</a:t>
            </a:r>
          </a:p>
          <a:p>
            <a:r>
              <a:rPr lang="en-GB" sz="1600" dirty="0">
                <a:solidFill>
                  <a:schemeClr val="bg1"/>
                </a:solidFill>
                <a:cs typeface="Calibri"/>
              </a:rPr>
              <a:t>University of Edinburgh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208FDD-6C29-4F6A-9FBF-F193537C7D9F}"/>
              </a:ext>
            </a:extLst>
          </p:cNvPr>
          <p:cNvSpPr txBox="1"/>
          <p:nvPr/>
        </p:nvSpPr>
        <p:spPr>
          <a:xfrm>
            <a:off x="8629454" y="6002598"/>
            <a:ext cx="3562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>
                <a:solidFill>
                  <a:schemeClr val="bg1"/>
                </a:solidFill>
              </a:rPr>
              <a:t>Acknowledgement: Rubin </a:t>
            </a:r>
            <a:r>
              <a:rPr lang="en-GB" sz="1400" err="1">
                <a:solidFill>
                  <a:schemeClr val="bg1"/>
                </a:solidFill>
              </a:rPr>
              <a:t>Obs</a:t>
            </a:r>
            <a:r>
              <a:rPr lang="en-GB" sz="1400">
                <a:solidFill>
                  <a:schemeClr val="bg1"/>
                </a:solidFill>
              </a:rPr>
              <a:t>/NSF/AURA</a:t>
            </a:r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31619737-F4F5-4B2F-8B10-F64BBA35A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0"/>
            <a:ext cx="274320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55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Vera C. Rubin Observatory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12505" y="1494324"/>
            <a:ext cx="7668991" cy="48620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New observatory in Chile (Cerro </a:t>
            </a:r>
            <a:r>
              <a:rPr lang="en-GB" dirty="0" err="1"/>
              <a:t>Pachón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Hosts 8.4m Simonyi optical telescope</a:t>
            </a:r>
            <a:endParaRPr lang="en-GB" dirty="0">
              <a:cs typeface="Calibri"/>
            </a:endParaRPr>
          </a:p>
          <a:p>
            <a:r>
              <a:rPr lang="en-GB" dirty="0"/>
              <a:t>Legacy Survey of Space and Time (LSST)</a:t>
            </a:r>
            <a:endParaRPr lang="en-GB" dirty="0">
              <a:cs typeface="Calibri"/>
            </a:endParaRPr>
          </a:p>
          <a:p>
            <a:pPr lvl="1"/>
            <a:r>
              <a:rPr lang="en-GB" dirty="0"/>
              <a:t>10-year survey starting early 2026</a:t>
            </a:r>
          </a:p>
          <a:p>
            <a:r>
              <a:rPr lang="en-GB" dirty="0"/>
              <a:t>Complete survey consists of 400 PB of data</a:t>
            </a:r>
            <a:endParaRPr lang="en-GB" dirty="0">
              <a:cs typeface="Calibri"/>
            </a:endParaRPr>
          </a:p>
          <a:p>
            <a:pPr lvl="1"/>
            <a:r>
              <a:rPr lang="en-US" dirty="0"/>
              <a:t>Images, catalogues, astronomical measurements</a:t>
            </a:r>
          </a:p>
          <a:p>
            <a:pPr lvl="1"/>
            <a:r>
              <a:rPr lang="en-GB" dirty="0"/>
              <a:t>Plus, real-time stream of ~10M alerts</a:t>
            </a:r>
          </a:p>
          <a:p>
            <a:r>
              <a:rPr lang="en-GB" dirty="0"/>
              <a:t>UK is one of largest international contributors</a:t>
            </a:r>
          </a:p>
          <a:p>
            <a:pPr lvl="1"/>
            <a:r>
              <a:rPr lang="en-GB" dirty="0"/>
              <a:t>LSST:UK Consortium represents all UK astronomy depts</a:t>
            </a:r>
          </a:p>
          <a:p>
            <a:pPr lvl="1"/>
            <a:r>
              <a:rPr lang="en-GB" dirty="0"/>
              <a:t>16 distinct in-kind contributions, including four computationally intensive ones</a:t>
            </a:r>
          </a:p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4A6E02-432B-4F41-81B7-15B917CE0FF9}"/>
              </a:ext>
            </a:extLst>
          </p:cNvPr>
          <p:cNvGrpSpPr/>
          <p:nvPr/>
        </p:nvGrpSpPr>
        <p:grpSpPr>
          <a:xfrm>
            <a:off x="7881497" y="1240116"/>
            <a:ext cx="4114801" cy="3119850"/>
            <a:chOff x="6821214" y="1690688"/>
            <a:chExt cx="5120000" cy="417813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01F002F-985C-4E45-B78C-C6C1E7309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21214" y="1690688"/>
              <a:ext cx="5120000" cy="3840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FA65D2-D605-4C6F-BDED-B00B7729175B}"/>
                </a:ext>
              </a:extLst>
            </p:cNvPr>
            <p:cNvSpPr txBox="1"/>
            <p:nvPr/>
          </p:nvSpPr>
          <p:spPr>
            <a:xfrm>
              <a:off x="6821215" y="5561045"/>
              <a:ext cx="5103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/>
                <a:t>Acknowledgement: Rubin </a:t>
              </a:r>
              <a:r>
                <a:rPr lang="en-GB" sz="1400" err="1"/>
                <a:t>Obs</a:t>
              </a:r>
              <a:r>
                <a:rPr lang="en-GB" sz="1400"/>
                <a:t>/NSF/AURA</a:t>
              </a:r>
            </a:p>
          </p:txBody>
        </p: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56C5B8D-E40C-4DE0-B7A8-4A9E4C77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1C3E216-E901-492B-8B52-6931CEF0353F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75C908B-B1F7-0450-31F2-76E60ABBA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1839" y="6356350"/>
            <a:ext cx="4228322" cy="365125"/>
          </a:xfrm>
        </p:spPr>
        <p:txBody>
          <a:bodyPr/>
          <a:lstStyle/>
          <a:p>
            <a:r>
              <a:rPr lang="en-US" b="1" dirty="0"/>
              <a:t>IRIS Collaboration Meeting (Cambridge 13</a:t>
            </a:r>
            <a:r>
              <a:rPr lang="en-US" b="1" baseline="30000" dirty="0"/>
              <a:t>th</a:t>
            </a:r>
            <a:r>
              <a:rPr lang="en-US" b="1" dirty="0"/>
              <a:t>—14</a:t>
            </a:r>
            <a:r>
              <a:rPr lang="en-US" b="1" baseline="30000" dirty="0"/>
              <a:t>th</a:t>
            </a:r>
            <a:r>
              <a:rPr lang="en-US" b="1" dirty="0"/>
              <a:t> January 2026</a:t>
            </a:r>
          </a:p>
        </p:txBody>
      </p:sp>
    </p:spTree>
    <p:extLst>
      <p:ext uri="{BB962C8B-B14F-4D97-AF65-F5344CB8AC3E}">
        <p14:creationId xmlns:p14="http://schemas.microsoft.com/office/powerpoint/2010/main" val="3508187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9CA2F-E808-44C8-B90C-063893900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 involvement in LSST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66614-82AC-4C98-B880-B6A9FB92A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"/>
              </a:rPr>
              <a:t>Four UK contributions involve significant computational resources</a:t>
            </a:r>
          </a:p>
          <a:p>
            <a:pPr lvl="1"/>
            <a:r>
              <a:rPr lang="en-GB" b="1" dirty="0"/>
              <a:t>DRP</a:t>
            </a:r>
            <a:r>
              <a:rPr lang="en-GB" dirty="0"/>
              <a:t> – Contribute to Data Release Processing</a:t>
            </a:r>
          </a:p>
          <a:p>
            <a:pPr lvl="2"/>
            <a:r>
              <a:rPr lang="en-GB" dirty="0"/>
              <a:t>Process 25% of survey data (alongside France and US)</a:t>
            </a:r>
          </a:p>
          <a:p>
            <a:pPr lvl="1"/>
            <a:r>
              <a:rPr lang="en-GB" b="1" dirty="0"/>
              <a:t>DAC</a:t>
            </a:r>
            <a:r>
              <a:rPr lang="en-GB" dirty="0"/>
              <a:t> – Design, deploy, and operate Independent Data Access Centre</a:t>
            </a:r>
          </a:p>
          <a:p>
            <a:pPr lvl="2"/>
            <a:r>
              <a:rPr lang="en-GB" dirty="0"/>
              <a:t>Full set of LSST Data Products w/ computing resources to support analysis and exploitation</a:t>
            </a:r>
          </a:p>
          <a:p>
            <a:pPr lvl="1"/>
            <a:r>
              <a:rPr lang="en-GB" b="1" dirty="0"/>
              <a:t>LASAIR</a:t>
            </a:r>
            <a:r>
              <a:rPr lang="en-GB" dirty="0"/>
              <a:t> – Community Broker to receive and process nightly alert stream</a:t>
            </a:r>
          </a:p>
          <a:p>
            <a:pPr lvl="1"/>
            <a:r>
              <a:rPr lang="en-GB" b="1" dirty="0"/>
              <a:t>DEV</a:t>
            </a:r>
            <a:r>
              <a:rPr lang="en-GB" dirty="0"/>
              <a:t> – Derived data products focused on UK science priorities</a:t>
            </a:r>
          </a:p>
          <a:p>
            <a:r>
              <a:rPr lang="en-GB" dirty="0"/>
              <a:t>Plan to realise computational requirements through IRIS</a:t>
            </a:r>
          </a:p>
          <a:p>
            <a:pPr lvl="1"/>
            <a:r>
              <a:rPr lang="en-US" dirty="0"/>
              <a:t>IRIS supporting services (IAM, accounting, security advisory)</a:t>
            </a:r>
          </a:p>
          <a:p>
            <a:pPr lvl="1"/>
            <a:r>
              <a:rPr lang="en-US" dirty="0"/>
              <a:t>Networking critical for all aspects of operation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3CD5B1-F8CC-440A-BBD2-C2B64B8C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E216-E901-492B-8B52-6931CEF0353F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1CD0EF7-4DC1-F29A-FE65-874C7A52F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1839" y="6356350"/>
            <a:ext cx="4228322" cy="365125"/>
          </a:xfrm>
        </p:spPr>
        <p:txBody>
          <a:bodyPr/>
          <a:lstStyle/>
          <a:p>
            <a:r>
              <a:rPr lang="en-US" b="1" dirty="0"/>
              <a:t>IRIS Collaboration Meeting (Cambridge 13</a:t>
            </a:r>
            <a:r>
              <a:rPr lang="en-US" b="1" baseline="30000" dirty="0"/>
              <a:t>th</a:t>
            </a:r>
            <a:r>
              <a:rPr lang="en-US" b="1" dirty="0"/>
              <a:t>—14</a:t>
            </a:r>
            <a:r>
              <a:rPr lang="en-US" b="1" baseline="30000" dirty="0"/>
              <a:t>th</a:t>
            </a:r>
            <a:r>
              <a:rPr lang="en-US" b="1" dirty="0"/>
              <a:t> January 2026</a:t>
            </a:r>
          </a:p>
        </p:txBody>
      </p:sp>
    </p:spTree>
    <p:extLst>
      <p:ext uri="{BB962C8B-B14F-4D97-AF65-F5344CB8AC3E}">
        <p14:creationId xmlns:p14="http://schemas.microsoft.com/office/powerpoint/2010/main" val="2593993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058BB-9E61-C92F-570C-EE4DD06C8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IRIS Support to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76AEA-9A19-1FCF-2387-F91B4C2D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Access to significant, diverse computing via UKRI service providers</a:t>
            </a:r>
          </a:p>
          <a:p>
            <a:pPr lvl="1"/>
            <a:r>
              <a:rPr lang="en-GB" dirty="0"/>
              <a:t>GridPP – data-release processing (resources from GridPP Other Communities)</a:t>
            </a:r>
          </a:p>
          <a:p>
            <a:pPr lvl="1"/>
            <a:r>
              <a:rPr lang="en-GB" dirty="0" err="1"/>
              <a:t>DiRAC</a:t>
            </a:r>
            <a:r>
              <a:rPr lang="en-GB" dirty="0"/>
              <a:t> – HPC-scale simulations and data analysis (LSST:UK capital and IRIS investment)</a:t>
            </a:r>
          </a:p>
          <a:p>
            <a:pPr lvl="1"/>
            <a:r>
              <a:rPr lang="en-GB" dirty="0"/>
              <a:t>STFC Research Cloud – persistent services (IRIS investment)</a:t>
            </a:r>
          </a:p>
          <a:p>
            <a:r>
              <a:rPr lang="en-GB" dirty="0"/>
              <a:t>Access to trusted expertise on, for example:</a:t>
            </a:r>
          </a:p>
          <a:p>
            <a:pPr lvl="1"/>
            <a:r>
              <a:rPr lang="en-GB" dirty="0"/>
              <a:t>System Administrators/ infrastructure experts</a:t>
            </a:r>
          </a:p>
          <a:p>
            <a:pPr lvl="1"/>
            <a:r>
              <a:rPr lang="en-GB" dirty="0"/>
              <a:t>AAAI, storage technology, networking (also via Jisc)</a:t>
            </a:r>
          </a:p>
          <a:p>
            <a:pPr lvl="1"/>
            <a:r>
              <a:rPr lang="en-GB" dirty="0"/>
              <a:t>(Also, infrastructure costing via GridPP and </a:t>
            </a:r>
            <a:r>
              <a:rPr lang="en-GB" dirty="0" err="1"/>
              <a:t>DiRAC</a:t>
            </a:r>
            <a:r>
              <a:rPr lang="en-GB" dirty="0"/>
              <a:t>)</a:t>
            </a:r>
          </a:p>
          <a:p>
            <a:r>
              <a:rPr lang="en-GB" dirty="0"/>
              <a:t>Option to exploit shared services =&gt; cost savings. For example:</a:t>
            </a:r>
          </a:p>
          <a:p>
            <a:pPr lvl="1"/>
            <a:r>
              <a:rPr lang="en-GB" dirty="0"/>
              <a:t>Security </a:t>
            </a:r>
          </a:p>
          <a:p>
            <a:pPr lvl="1"/>
            <a:r>
              <a:rPr lang="en-GB" dirty="0"/>
              <a:t>IRIS IAM</a:t>
            </a:r>
          </a:p>
          <a:p>
            <a:pPr lvl="1"/>
            <a:r>
              <a:rPr lang="en-GB" dirty="0"/>
              <a:t>Scientific OpenStack and Magnum</a:t>
            </a:r>
          </a:p>
          <a:p>
            <a:r>
              <a:rPr lang="en-GB" dirty="0"/>
              <a:t>Centralised administration</a:t>
            </a:r>
          </a:p>
          <a:p>
            <a:pPr lvl="1"/>
            <a:r>
              <a:rPr lang="en-GB" dirty="0"/>
              <a:t>IRIS RSAP provides single point of contact for range of infrastructure and services</a:t>
            </a:r>
          </a:p>
          <a:p>
            <a:pPr lvl="1"/>
            <a:r>
              <a:rPr lang="en-GB" dirty="0"/>
              <a:t>IRIS Accounting – both the online dashboard and the periodic updates from Deniza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FBF34-AF69-2170-C9DC-D74D94CF6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14/04/2021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A055C-C493-C72E-AC12-F05581837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95A9-B14B-4137-9CA9-43C9E280EB02}" type="slidenum">
              <a:rPr lang="en-GB" smtClean="0"/>
              <a:t>4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A157108-CEED-0FAC-6C09-ED34A423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1839" y="6356350"/>
            <a:ext cx="4228322" cy="365125"/>
          </a:xfrm>
        </p:spPr>
        <p:txBody>
          <a:bodyPr/>
          <a:lstStyle/>
          <a:p>
            <a:r>
              <a:rPr lang="en-US" b="1" dirty="0"/>
              <a:t>IRIS Collaboration Meeting (Cambridge 13</a:t>
            </a:r>
            <a:r>
              <a:rPr lang="en-US" b="1" baseline="30000" dirty="0"/>
              <a:t>th</a:t>
            </a:r>
            <a:r>
              <a:rPr lang="en-US" b="1" dirty="0"/>
              <a:t>—14</a:t>
            </a:r>
            <a:r>
              <a:rPr lang="en-US" b="1" baseline="30000" dirty="0"/>
              <a:t>th</a:t>
            </a:r>
            <a:r>
              <a:rPr lang="en-US" b="1" dirty="0"/>
              <a:t> January 2026</a:t>
            </a:r>
          </a:p>
        </p:txBody>
      </p:sp>
    </p:spTree>
    <p:extLst>
      <p:ext uri="{BB962C8B-B14F-4D97-AF65-F5344CB8AC3E}">
        <p14:creationId xmlns:p14="http://schemas.microsoft.com/office/powerpoint/2010/main" val="3569741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0957F-648A-298E-E7ED-00E32F8F0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LSST:UK Priorities for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98F4E-5C31-47DC-29A7-06DD9BE91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Greater alignment of service-provider offerings (esp. cloud)</a:t>
            </a:r>
          </a:p>
          <a:p>
            <a:pPr lvl="1"/>
            <a:r>
              <a:rPr lang="en-GB" dirty="0"/>
              <a:t>Options to span multiple clouds</a:t>
            </a:r>
          </a:p>
          <a:p>
            <a:r>
              <a:rPr lang="en-GB" dirty="0"/>
              <a:t>Federation of services</a:t>
            </a:r>
          </a:p>
          <a:p>
            <a:pPr lvl="1"/>
            <a:r>
              <a:rPr lang="en-GB" dirty="0"/>
              <a:t>To support complex workflows and facilitate integration with specialised DRI</a:t>
            </a:r>
          </a:p>
          <a:p>
            <a:r>
              <a:rPr lang="en-GB" dirty="0"/>
              <a:t>Engagement with UK DRI</a:t>
            </a:r>
          </a:p>
          <a:p>
            <a:pPr lvl="1"/>
            <a:r>
              <a:rPr lang="en-GB" dirty="0"/>
              <a:t>Ensuring IRIS remains first-class route for researchers to access large-scale computing</a:t>
            </a:r>
          </a:p>
          <a:p>
            <a:r>
              <a:rPr lang="en-GB" dirty="0"/>
              <a:t>Service resilience – as we move into Operational phase</a:t>
            </a:r>
          </a:p>
          <a:p>
            <a:pPr lvl="1"/>
            <a:r>
              <a:rPr lang="en-GB" dirty="0"/>
              <a:t>Esp IAM</a:t>
            </a:r>
          </a:p>
          <a:p>
            <a:pPr lvl="1"/>
            <a:r>
              <a:rPr lang="en-GB" dirty="0"/>
              <a:t>Functionality of accounting – making easier for PIs to track usage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3483F-34F3-92D9-B828-FA66078EA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14/04/2021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F9252-5AEF-F608-CA93-C2181FCE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95A9-B14B-4137-9CA9-43C9E280EB02}" type="slidenum">
              <a:rPr lang="en-GB" smtClean="0"/>
              <a:t>5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4F49A82-425D-B660-2260-E2109833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1839" y="6356350"/>
            <a:ext cx="4228322" cy="365125"/>
          </a:xfrm>
        </p:spPr>
        <p:txBody>
          <a:bodyPr/>
          <a:lstStyle/>
          <a:p>
            <a:r>
              <a:rPr lang="en-US" b="1" dirty="0"/>
              <a:t>IRIS Collaboration Meeting (Cambridge 13</a:t>
            </a:r>
            <a:r>
              <a:rPr lang="en-US" b="1" baseline="30000" dirty="0"/>
              <a:t>th</a:t>
            </a:r>
            <a:r>
              <a:rPr lang="en-US" b="1" dirty="0"/>
              <a:t>—14</a:t>
            </a:r>
            <a:r>
              <a:rPr lang="en-US" b="1" baseline="30000" dirty="0"/>
              <a:t>th</a:t>
            </a:r>
            <a:r>
              <a:rPr lang="en-US" b="1" dirty="0"/>
              <a:t> January 2026</a:t>
            </a:r>
          </a:p>
        </p:txBody>
      </p:sp>
    </p:spTree>
    <p:extLst>
      <p:ext uri="{BB962C8B-B14F-4D97-AF65-F5344CB8AC3E}">
        <p14:creationId xmlns:p14="http://schemas.microsoft.com/office/powerpoint/2010/main" val="2450561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DC4F3-FCE4-D697-6477-EAD9B9718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615AD-38A1-1B1B-CDC9-7C796D0E2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LSST:UK Priorities for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2956E-D120-9010-FB91-876AC9F30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Promoting standardisation of development patterns</a:t>
            </a:r>
          </a:p>
          <a:p>
            <a:pPr lvl="1"/>
            <a:r>
              <a:rPr lang="en-GB" dirty="0"/>
              <a:t>Allowing expertise sharing between projects</a:t>
            </a:r>
          </a:p>
          <a:p>
            <a:pPr lvl="1"/>
            <a:r>
              <a:rPr lang="en-GB" dirty="0"/>
              <a:t>Informing skills development for technical staff</a:t>
            </a:r>
          </a:p>
          <a:p>
            <a:pPr lvl="1"/>
            <a:r>
              <a:rPr lang="en-GB" dirty="0"/>
              <a:t>Making operations more robust and predictable</a:t>
            </a:r>
          </a:p>
          <a:p>
            <a:r>
              <a:rPr lang="en-GB" dirty="0"/>
              <a:t>Potential support for procurement</a:t>
            </a:r>
          </a:p>
          <a:p>
            <a:pPr lvl="1"/>
            <a:r>
              <a:rPr lang="en-GB" dirty="0"/>
              <a:t>Combining IRIS buying power to achieve more stable pricing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5915E-02BF-A064-F44D-FD2F6059A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14/04/2021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914B-558A-19A8-10AE-0DE65DFD8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1839" y="6356350"/>
            <a:ext cx="4228322" cy="365125"/>
          </a:xfrm>
        </p:spPr>
        <p:txBody>
          <a:bodyPr/>
          <a:lstStyle/>
          <a:p>
            <a:r>
              <a:rPr lang="en-US" b="1" dirty="0"/>
              <a:t>IRIS Collaboration Meeting (Cambridge 13</a:t>
            </a:r>
            <a:r>
              <a:rPr lang="en-US" b="1" baseline="30000" dirty="0"/>
              <a:t>th</a:t>
            </a:r>
            <a:r>
              <a:rPr lang="en-US" b="1" dirty="0"/>
              <a:t>—14</a:t>
            </a:r>
            <a:r>
              <a:rPr lang="en-US" b="1" baseline="30000" dirty="0"/>
              <a:t>th</a:t>
            </a:r>
            <a:r>
              <a:rPr lang="en-US" b="1" dirty="0"/>
              <a:t> January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FB55B-106F-6557-78CB-2A56027E7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95A9-B14B-4137-9CA9-43C9E280EB0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873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ACF70-5F8C-9779-2B06-3C7A08814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08670" cy="1325563"/>
          </a:xfrm>
        </p:spPr>
        <p:txBody>
          <a:bodyPr/>
          <a:lstStyle/>
          <a:p>
            <a:r>
              <a:rPr lang="en-GB" dirty="0"/>
              <a:t>Exit Costs for LSST:UK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B1747-05F0-D091-A259-5A14C96BE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Significant</a:t>
            </a:r>
          </a:p>
          <a:p>
            <a:pPr lvl="1"/>
            <a:r>
              <a:rPr lang="en-GB" dirty="0"/>
              <a:t>LSST:UK has capital budget for key infrastructure, though typically not deployed in isolation</a:t>
            </a:r>
          </a:p>
          <a:p>
            <a:pPr lvl="2"/>
            <a:r>
              <a:rPr lang="en-GB" dirty="0"/>
              <a:t>Cost and time to reimplement low-level services (workflow, storage, etc.) would be serious issue</a:t>
            </a:r>
          </a:p>
          <a:p>
            <a:pPr lvl="1"/>
            <a:r>
              <a:rPr lang="en-GB" dirty="0"/>
              <a:t>UK priorities and user-generated products depend on IRIS infrastructure</a:t>
            </a:r>
          </a:p>
          <a:p>
            <a:pPr lvl="1"/>
            <a:r>
              <a:rPr lang="en-GB" dirty="0"/>
              <a:t>Isolation from DRI community, leading to inefficiencies and reduced choice</a:t>
            </a:r>
          </a:p>
          <a:p>
            <a:r>
              <a:rPr lang="en-GB" dirty="0"/>
              <a:t>IRIS has greater influence on research computing landscape than individual experiments</a:t>
            </a:r>
          </a:p>
          <a:p>
            <a:r>
              <a:rPr lang="en-GB" dirty="0"/>
              <a:t>Stifles ability to exploit whole scope of DRI</a:t>
            </a:r>
          </a:p>
          <a:p>
            <a:pPr lvl="1"/>
            <a:r>
              <a:rPr lang="en-GB" dirty="0"/>
              <a:t>Through loss of trusted RSAP, procurement assessments, accounting, etc.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91801-AD61-C05F-D88F-BF7E8743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GB"/>
              <a:t>14/04/2021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E956D-4371-B7BA-8C27-B1812D7A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National Astronomy Meeting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20493-8C28-1B5A-F5D6-8B46FBC9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7095A9-B14B-4137-9CA9-43C9E280EB02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638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0F6A80-C973-4897-AF67-B265B128F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90B63F-1057-46FA-AF52-390705237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42EF3A-51FF-45FC-A647-35F13DEF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/>
              <a:t>IRIS Face-to-face Meeting (Leicester, 4</a:t>
            </a:r>
            <a:r>
              <a:rPr lang="en-US" b="1" baseline="30000" dirty="0"/>
              <a:t>th</a:t>
            </a:r>
            <a:r>
              <a:rPr lang="en-US" b="1" dirty="0"/>
              <a:t>—5</a:t>
            </a:r>
            <a:r>
              <a:rPr lang="en-US" b="1" baseline="30000" dirty="0"/>
              <a:t>th</a:t>
            </a:r>
            <a:r>
              <a:rPr lang="en-US" b="1" dirty="0"/>
              <a:t> December 2023)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C0FB17-A5E7-4947-873B-BBAF78036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1C3E216-E901-492B-8B52-6931CEF0353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667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1edc34-6b83-46fd-a93d-4d609205a27c">
      <Terms xmlns="http://schemas.microsoft.com/office/infopath/2007/PartnerControls"/>
    </lcf76f155ced4ddcb4097134ff3c332f>
    <TaxCatchAll xmlns="6a25fe34-35cf-4f59-a1dd-e4869e6c0c1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B47492641EA9469A3400EA914B0136" ma:contentTypeVersion="19" ma:contentTypeDescription="Create a new document." ma:contentTypeScope="" ma:versionID="1ad64128a8dc2439d04f55faf1d195e5">
  <xsd:schema xmlns:xsd="http://www.w3.org/2001/XMLSchema" xmlns:xs="http://www.w3.org/2001/XMLSchema" xmlns:p="http://schemas.microsoft.com/office/2006/metadata/properties" xmlns:ns2="371edc34-6b83-46fd-a93d-4d609205a27c" xmlns:ns3="6a25fe34-35cf-4f59-a1dd-e4869e6c0c18" targetNamespace="http://schemas.microsoft.com/office/2006/metadata/properties" ma:root="true" ma:fieldsID="8223d5f085ce7efa99409abb10a48333" ns2:_="" ns3:_="">
    <xsd:import namespace="371edc34-6b83-46fd-a93d-4d609205a27c"/>
    <xsd:import namespace="6a25fe34-35cf-4f59-a1dd-e4869e6c0c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1edc34-6b83-46fd-a93d-4d609205a2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54eff52-6b6d-4e5f-a3b0-187f185b1d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25fe34-35cf-4f59-a1dd-e4869e6c0c1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16e495a-794a-4570-9765-1d4def5b0ebe}" ma:internalName="TaxCatchAll" ma:showField="CatchAllData" ma:web="6a25fe34-35cf-4f59-a1dd-e4869e6c0c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37905D-F756-4E85-B19D-9513425176FE}">
  <ds:schemaRefs>
    <ds:schemaRef ds:uri="http://schemas.microsoft.com/office/2006/documentManagement/types"/>
    <ds:schemaRef ds:uri="http://purl.org/dc/terms/"/>
    <ds:schemaRef ds:uri="371edc34-6b83-46fd-a93d-4d609205a27c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6a25fe34-35cf-4f59-a1dd-e4869e6c0c1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DAE1D2D-AF77-41C5-9EE0-6C0EA937FC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1edc34-6b83-46fd-a93d-4d609205a27c"/>
    <ds:schemaRef ds:uri="6a25fe34-35cf-4f59-a1dd-e4869e6c0c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22565D-6678-465E-9D33-39A17F2B6D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2368</TotalTime>
  <Words>641</Words>
  <Application>Microsoft Office PowerPoint</Application>
  <PresentationFormat>Widescreen</PresentationFormat>
  <Paragraphs>90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Source Sans Pro</vt:lpstr>
      <vt:lpstr>Office Theme</vt:lpstr>
      <vt:lpstr>LSST:UK Benefits and Plans for IRIS</vt:lpstr>
      <vt:lpstr>Vera C. Rubin Observatory</vt:lpstr>
      <vt:lpstr>UK involvement in LSST</vt:lpstr>
      <vt:lpstr>IRIS Support to date</vt:lpstr>
      <vt:lpstr>LSST:UK Priorities for future</vt:lpstr>
      <vt:lpstr>LSST:UK Priorities for future</vt:lpstr>
      <vt:lpstr>Exit Costs for LSST:UK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LSST:UK Plans for an Independent Data Access Centre</dc:title>
  <dc:creator>BECKETT George</dc:creator>
  <cp:lastModifiedBy>George Beckett</cp:lastModifiedBy>
  <cp:revision>12</cp:revision>
  <dcterms:created xsi:type="dcterms:W3CDTF">2021-04-07T18:17:15Z</dcterms:created>
  <dcterms:modified xsi:type="dcterms:W3CDTF">2026-01-12T16:57:27Z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0x0101002CB47492641EA9469A3400EA914B0136</vt:lpwstr>
  </property>
  <property fmtid="{D5CDD505-2E9C-101B-9397-08002B2CF9AE}" pid="3" name="MediaServiceImageTags">
    <vt:lpwstr/>
  </property>
</Properties>
</file>