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56" r:id="rId2"/>
    <p:sldId id="258" r:id="rId3"/>
    <p:sldId id="290" r:id="rId4"/>
    <p:sldId id="296" r:id="rId5"/>
    <p:sldId id="270" r:id="rId6"/>
    <p:sldId id="298" r:id="rId7"/>
    <p:sldId id="297" r:id="rId8"/>
    <p:sldId id="285" r:id="rId9"/>
    <p:sldId id="28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73A6DD-D102-C403-360F-ED4B270286FC}" name="Jackson, Samuel (Computing)" initials="J(" userId="S::samuel.jackson@ukaea.uk::da3160bf-5f89-47a0-b449-db53b94ba607" providerId="AD"/>
  <p188:author id="{4A79DCF3-7C45-641C-07EB-29C14CF06B52}" name="de Witt, Shaun" initials="dS" userId="S::shaun.de-witt@ukaea.uk::1bf33bbe-e250-463a-9a32-63d3f3773c8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31515"/>
    <a:srgbClr val="D81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A56DB6-31B3-F542-AE94-98562CABB9C0}" v="150" dt="2026-01-12T13:35:21.880"/>
    <p1510:client id="{F59E5ACD-2E69-930D-CDE7-E2BE9481708B}" v="20" dt="2026-01-12T08:44:42.0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5"/>
    <p:restoredTop sz="96447"/>
  </p:normalViewPr>
  <p:slideViewPr>
    <p:cSldViewPr snapToGrid="0">
      <p:cViewPr>
        <p:scale>
          <a:sx n="102" d="100"/>
          <a:sy n="102" d="100"/>
        </p:scale>
        <p:origin x="1144" y="10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ED7DFA-53CD-7243-AE54-8DFAE62F37DF}" type="datetimeFigureOut">
              <a:rPr lang="en-GB" smtClean="0"/>
              <a:t>09/01/2026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1343C3-747B-F347-B07F-3B90BFC8F1D9}" type="slidenum">
              <a:rPr lang="en-GB" smtClean="0"/>
              <a:t>‹#›</a:t>
            </a:fld>
            <a:endParaRPr lang="en-GB"/>
          </a:p>
        </p:txBody>
      </p:sp>
    </p:spTree>
    <p:extLst>
      <p:ext uri="{BB962C8B-B14F-4D97-AF65-F5344CB8AC3E}">
        <p14:creationId xmlns:p14="http://schemas.microsoft.com/office/powerpoint/2010/main" val="4176902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Hello, I am Larisa and I am a Data Engineer at the UK Atomic Energy Authority working on the FAIR-MAST project which </a:t>
            </a:r>
            <a:r>
              <a:rPr lang="en-US" err="1"/>
              <a:t>utilises</a:t>
            </a:r>
            <a:r>
              <a:rPr lang="en-US"/>
              <a:t> IRIS resources to help make nuclear fusion data from one of our reactors open and accessible to all.</a:t>
            </a:r>
          </a:p>
        </p:txBody>
      </p:sp>
      <p:sp>
        <p:nvSpPr>
          <p:cNvPr id="4" name="Slide Number Placeholder 3"/>
          <p:cNvSpPr>
            <a:spLocks noGrp="1"/>
          </p:cNvSpPr>
          <p:nvPr>
            <p:ph type="sldNum" sz="quarter" idx="5"/>
          </p:nvPr>
        </p:nvSpPr>
        <p:spPr/>
        <p:txBody>
          <a:bodyPr/>
          <a:lstStyle/>
          <a:p>
            <a:fld id="{6F1343C3-747B-F347-B07F-3B90BFC8F1D9}" type="slidenum">
              <a:rPr lang="en-GB" smtClean="0"/>
              <a:t>1</a:t>
            </a:fld>
            <a:endParaRPr lang="en-GB"/>
          </a:p>
        </p:txBody>
      </p:sp>
    </p:spTree>
    <p:extLst>
      <p:ext uri="{BB962C8B-B14F-4D97-AF65-F5344CB8AC3E}">
        <p14:creationId xmlns:p14="http://schemas.microsoft.com/office/powerpoint/2010/main" val="1797550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a:p>
        </p:txBody>
      </p:sp>
      <p:sp>
        <p:nvSpPr>
          <p:cNvPr id="3" name="Notes Placeholder 2"/>
          <p:cNvSpPr>
            <a:spLocks noGrp="1"/>
          </p:cNvSpPr>
          <p:nvPr>
            <p:ph type="body" idx="1"/>
          </p:nvPr>
        </p:nvSpPr>
        <p:spPr/>
        <p:txBody>
          <a:bodyPr/>
          <a:lstStyle/>
          <a:p>
            <a:r>
              <a:rPr lang="en-US" dirty="0"/>
              <a:t>Quick background. MAST is a tokamak, a type of fusion reactor that we have on our site in Culham which ran experiments from 1999 to 2013, it was later upgraded to MAST-U in 2020. </a:t>
            </a:r>
          </a:p>
          <a:p>
            <a:r>
              <a:rPr lang="en-US" dirty="0"/>
              <a:t>MAST is an experimental fusion reactor which produced around 30,000 shots in its lifetime creating huge amounts of diagnostic data. Here shows a small subsect of some of the data that is generated from a signal shot. </a:t>
            </a:r>
          </a:p>
          <a:p>
            <a:endParaRPr lang="en-US" dirty="0"/>
          </a:p>
          <a:p>
            <a:r>
              <a:rPr lang="en-US" dirty="0"/>
              <a:t>MAST data can be thought of as shot, single experimental shot taken by the machine, each of which has sources, which are the diagnostics, for example </a:t>
            </a:r>
            <a:r>
              <a:rPr lang="en-US" dirty="0" err="1"/>
              <a:t>mirnov</a:t>
            </a:r>
            <a:r>
              <a:rPr lang="en-US" dirty="0"/>
              <a:t> coils and Thomson scattering. Each source then contains multiple recorded quantities, split between signals and images.</a:t>
            </a:r>
          </a:p>
        </p:txBody>
      </p:sp>
    </p:spTree>
    <p:extLst>
      <p:ext uri="{BB962C8B-B14F-4D97-AF65-F5344CB8AC3E}">
        <p14:creationId xmlns:p14="http://schemas.microsoft.com/office/powerpoint/2010/main" val="170827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this project, MAST data could only be accessed through an internal computing cluster and relied on a custom python library UDA, making it largely inaccessible to the wider scientific community. UDA was developed for </a:t>
            </a:r>
            <a:r>
              <a:rPr lang="en-US" dirty="0" err="1"/>
              <a:t>analysing</a:t>
            </a:r>
            <a:r>
              <a:rPr lang="en-US" dirty="0"/>
              <a:t> individual shots in custom formats that were not well documented outside the experiment. Additionally, </a:t>
            </a:r>
            <a:r>
              <a:rPr lang="en-GB" sz="1200" kern="1200" dirty="0">
                <a:solidFill>
                  <a:schemeClr val="tx1"/>
                </a:solidFill>
                <a:effectLst/>
                <a:latin typeface="+mn-lt"/>
                <a:ea typeface="+mn-ea"/>
                <a:cs typeface="+mn-cs"/>
              </a:rPr>
              <a:t>inconsistencies in naming conventions, data dimensions, and units meant that substantial data engineering was required before the data could be meaningfully analysed. These barriers significantly limited collaboration with the broader fusion and plasma physics communities.</a:t>
            </a:r>
            <a:endParaRPr lang="en-US" dirty="0"/>
          </a:p>
          <a:p>
            <a:endParaRPr lang="en-US" dirty="0"/>
          </a:p>
          <a:p>
            <a:r>
              <a:rPr lang="en-US" dirty="0"/>
              <a:t>Hence, the need to make the data FAIR (Findable, Accessible, Interoperable, and Reusable). </a:t>
            </a:r>
            <a:r>
              <a:rPr lang="en-GB" sz="1200" kern="1200" dirty="0">
                <a:solidFill>
                  <a:schemeClr val="tx1"/>
                </a:solidFill>
                <a:effectLst/>
                <a:latin typeface="+mn-lt"/>
                <a:ea typeface="+mn-ea"/>
                <a:cs typeface="+mn-cs"/>
              </a:rPr>
              <a:t>FAIR is a widely adopted data framework that supports efficient collaboration and reuse in scientific research.</a:t>
            </a:r>
          </a:p>
        </p:txBody>
      </p:sp>
      <p:sp>
        <p:nvSpPr>
          <p:cNvPr id="4" name="Slide Number Placeholder 3"/>
          <p:cNvSpPr>
            <a:spLocks noGrp="1"/>
          </p:cNvSpPr>
          <p:nvPr>
            <p:ph type="sldNum" sz="quarter" idx="5"/>
          </p:nvPr>
        </p:nvSpPr>
        <p:spPr/>
        <p:txBody>
          <a:bodyPr/>
          <a:lstStyle/>
          <a:p>
            <a:fld id="{6F1343C3-747B-F347-B07F-3B90BFC8F1D9}" type="slidenum">
              <a:rPr lang="en-GB" smtClean="0"/>
              <a:t>3</a:t>
            </a:fld>
            <a:endParaRPr lang="en-GB"/>
          </a:p>
        </p:txBody>
      </p:sp>
    </p:spTree>
    <p:extLst>
      <p:ext uri="{BB962C8B-B14F-4D97-AF65-F5344CB8AC3E}">
        <p14:creationId xmlns:p14="http://schemas.microsoft.com/office/powerpoint/2010/main" val="1998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fair-mast comes in. It takes the data from the UDA system and configures it in a way to be accessible to the public. </a:t>
            </a:r>
            <a:r>
              <a:rPr lang="en-GB" sz="1200" kern="1200" dirty="0">
                <a:solidFill>
                  <a:schemeClr val="tx1"/>
                </a:solidFill>
                <a:effectLst/>
                <a:latin typeface="+mn-lt"/>
                <a:ea typeface="+mn-ea"/>
                <a:cs typeface="+mn-cs"/>
              </a:rPr>
              <a:t>The system provides a publicly searchable metadata index and remote access to shot data via an S3-compatible object store, enabling efficient interactive analysis and AI/ML workflows without unnecessary data transfer. Its generic design allows it to be easily extended to other tokamaks in the future, such as MAST-U, supporting greater collaboration and accelerating scientific discovery in fusion and plasma physics. </a:t>
            </a:r>
            <a:r>
              <a:rPr lang="en-US" dirty="0"/>
              <a:t>The documentation using </a:t>
            </a:r>
            <a:r>
              <a:rPr lang="en-US" dirty="0" err="1"/>
              <a:t>jupyter</a:t>
            </a:r>
            <a:r>
              <a:rPr lang="en-US" dirty="0"/>
              <a:t> book that is executable and API for this project can be found at mastapp.site (follow the link of QR code) which is very helpfully hosted by IRIS on STFC Cloud. So, thank you very much.</a:t>
            </a:r>
          </a:p>
          <a:p>
            <a:endParaRPr lang="en-US" dirty="0"/>
          </a:p>
          <a:p>
            <a:endParaRPr lang="en-US" dirty="0"/>
          </a:p>
        </p:txBody>
      </p:sp>
      <p:sp>
        <p:nvSpPr>
          <p:cNvPr id="4" name="Slide Number Placeholder 3"/>
          <p:cNvSpPr>
            <a:spLocks noGrp="1"/>
          </p:cNvSpPr>
          <p:nvPr>
            <p:ph type="sldNum" sz="quarter" idx="5"/>
          </p:nvPr>
        </p:nvSpPr>
        <p:spPr/>
        <p:txBody>
          <a:bodyPr/>
          <a:lstStyle/>
          <a:p>
            <a:fld id="{6F1343C3-747B-F347-B07F-3B90BFC8F1D9}" type="slidenum">
              <a:rPr lang="en-GB" smtClean="0"/>
              <a:t>4</a:t>
            </a:fld>
            <a:endParaRPr lang="en-GB"/>
          </a:p>
        </p:txBody>
      </p:sp>
    </p:spTree>
    <p:extLst>
      <p:ext uri="{BB962C8B-B14F-4D97-AF65-F5344CB8AC3E}">
        <p14:creationId xmlns:p14="http://schemas.microsoft.com/office/powerpoint/2010/main" val="2254323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a:p>
        </p:txBody>
      </p:sp>
      <p:sp>
        <p:nvSpPr>
          <p:cNvPr id="3" name="Notes Placeholder 2"/>
          <p:cNvSpPr>
            <a:spLocks noGrp="1"/>
          </p:cNvSpPr>
          <p:nvPr>
            <p:ph type="body" idx="1"/>
          </p:nvPr>
        </p:nvSpPr>
        <p:spPr/>
        <p:txBody>
          <a:bodyPr/>
          <a:lstStyle/>
          <a:p>
            <a:r>
              <a:rPr lang="en-US" dirty="0"/>
              <a:t>Here shows the system architecture of fair-mast.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At a high level, the system consists of two components: an object store holding the diagnostic data in a self-describing, cloud-optimised format, and a metadata database that indexes this data and exposes it via web APIs for search and discovery.</a:t>
            </a:r>
            <a:endParaRPr lang="en-US" dirty="0"/>
          </a:p>
          <a:p>
            <a:endParaRPr lang="en-US" dirty="0"/>
          </a:p>
          <a:p>
            <a:r>
              <a:rPr lang="en-GB" sz="1200" dirty="0"/>
              <a:t>We choose to use a hierarchical self-describing file format that we implement using </a:t>
            </a:r>
            <a:r>
              <a:rPr lang="en-GB" sz="1200" dirty="0" err="1"/>
              <a:t>zarr</a:t>
            </a:r>
            <a:r>
              <a:rPr lang="en-GB" sz="1200" dirty="0"/>
              <a:t>. We group the data by shot, and signals roughly by diagnostic. Each group contains metadata and defined coordinate axes.</a:t>
            </a:r>
          </a:p>
          <a:p>
            <a:endParaRPr lang="en-GB" sz="1200" dirty="0"/>
          </a:p>
          <a:p>
            <a:endParaRPr lang="en-GB" sz="1200" dirty="0"/>
          </a:p>
          <a:p>
            <a:endParaRPr lang="en-GB" sz="1200" dirty="0"/>
          </a:p>
        </p:txBody>
      </p:sp>
    </p:spTree>
    <p:extLst>
      <p:ext uri="{BB962C8B-B14F-4D97-AF65-F5344CB8AC3E}">
        <p14:creationId xmlns:p14="http://schemas.microsoft.com/office/powerpoint/2010/main" val="3624756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our last update for iris we have: Continued with the curation of mast data with higher levels of processing which has been cropped, interpolated, and calibrated. We have also mapped the data has to follow IMAS naming conventions. IMAS is a data dictionary written by ITER which </a:t>
            </a:r>
            <a:r>
              <a:rPr lang="en-US" dirty="0" err="1"/>
              <a:t>standardises</a:t>
            </a:r>
            <a:r>
              <a:rPr lang="en-US" dirty="0"/>
              <a:t> naming in fusion. Data is also filtered using plasma current to remove shots used for testing, commissioning, and machine calibration for example. </a:t>
            </a:r>
          </a:p>
          <a:p>
            <a:endParaRPr lang="en-US" dirty="0"/>
          </a:p>
          <a:p>
            <a:r>
              <a:rPr lang="en-US" dirty="0"/>
              <a:t>FAIR-MAST has been integrated with other open source tools to increase it’s </a:t>
            </a:r>
            <a:r>
              <a:rPr lang="en-US" dirty="0" err="1"/>
              <a:t>findablility</a:t>
            </a:r>
            <a:r>
              <a:rPr lang="en-US" dirty="0"/>
              <a:t> and usability with researchers. These include, </a:t>
            </a:r>
            <a:r>
              <a:rPr lang="en-US" dirty="0" err="1"/>
              <a:t>toksearch</a:t>
            </a:r>
            <a:r>
              <a:rPr lang="en-US" dirty="0"/>
              <a:t>, a search engine for fusion experimental data, and disruption-</a:t>
            </a:r>
            <a:r>
              <a:rPr lang="en-US" dirty="0" err="1"/>
              <a:t>py</a:t>
            </a:r>
            <a:r>
              <a:rPr lang="en-US" dirty="0"/>
              <a:t> a framework for disruption analysis of fusion plasmas.</a:t>
            </a:r>
          </a:p>
          <a:p>
            <a:endParaRPr lang="en-US" dirty="0"/>
          </a:p>
          <a:p>
            <a:r>
              <a:rPr lang="en-US" dirty="0"/>
              <a:t>We have now included monitoring using </a:t>
            </a:r>
            <a:r>
              <a:rPr lang="en-US" dirty="0" err="1"/>
              <a:t>graphana</a:t>
            </a:r>
            <a:r>
              <a:rPr lang="en-US" dirty="0"/>
              <a:t> which informs us on the traffic to the databases. We are planning on increasing this monitoring to better inform us on what data is being used the </a:t>
            </a:r>
            <a:r>
              <a:rPr lang="en-US" dirty="0" err="1"/>
              <a:t>mosr</a:t>
            </a:r>
            <a:r>
              <a:rPr lang="en-US" dirty="0"/>
              <a:t>.</a:t>
            </a:r>
          </a:p>
          <a:p>
            <a:endParaRPr lang="en-US" dirty="0"/>
          </a:p>
          <a:p>
            <a:r>
              <a:rPr lang="en-US" dirty="0"/>
              <a:t>In the process of improving FAIR-MAST we have also improved UDA, including bug fixes, performance scaling and most notably adding MAST geometry data into UDA. </a:t>
            </a:r>
          </a:p>
          <a:p>
            <a:endParaRPr lang="en-US" dirty="0"/>
          </a:p>
        </p:txBody>
      </p:sp>
      <p:sp>
        <p:nvSpPr>
          <p:cNvPr id="4" name="Slide Number Placeholder 3"/>
          <p:cNvSpPr>
            <a:spLocks noGrp="1"/>
          </p:cNvSpPr>
          <p:nvPr>
            <p:ph type="sldNum" sz="quarter" idx="5"/>
          </p:nvPr>
        </p:nvSpPr>
        <p:spPr/>
        <p:txBody>
          <a:bodyPr/>
          <a:lstStyle/>
          <a:p>
            <a:fld id="{6F1343C3-747B-F347-B07F-3B90BFC8F1D9}" type="slidenum">
              <a:rPr lang="en-GB" smtClean="0"/>
              <a:t>6</a:t>
            </a:fld>
            <a:endParaRPr lang="en-GB"/>
          </a:p>
        </p:txBody>
      </p:sp>
    </p:spTree>
    <p:extLst>
      <p:ext uri="{BB962C8B-B14F-4D97-AF65-F5344CB8AC3E}">
        <p14:creationId xmlns:p14="http://schemas.microsoft.com/office/powerpoint/2010/main" val="251904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examples of the geometry data that has been added. </a:t>
            </a:r>
          </a:p>
          <a:p>
            <a:endParaRPr lang="en-US" dirty="0"/>
          </a:p>
          <a:p>
            <a:r>
              <a:rPr lang="en-US" dirty="0"/>
              <a:t>This geometry adds to the metadata to inform the diagnostic data giving researchers more context for their analysis. </a:t>
            </a:r>
          </a:p>
        </p:txBody>
      </p:sp>
      <p:sp>
        <p:nvSpPr>
          <p:cNvPr id="4" name="Slide Number Placeholder 3"/>
          <p:cNvSpPr>
            <a:spLocks noGrp="1"/>
          </p:cNvSpPr>
          <p:nvPr>
            <p:ph type="sldNum" sz="quarter" idx="5"/>
          </p:nvPr>
        </p:nvSpPr>
        <p:spPr/>
        <p:txBody>
          <a:bodyPr/>
          <a:lstStyle/>
          <a:p>
            <a:fld id="{6F1343C3-747B-F347-B07F-3B90BFC8F1D9}" type="slidenum">
              <a:rPr lang="en-GB" smtClean="0"/>
              <a:t>7</a:t>
            </a:fld>
            <a:endParaRPr lang="en-GB"/>
          </a:p>
        </p:txBody>
      </p:sp>
    </p:spTree>
    <p:extLst>
      <p:ext uri="{BB962C8B-B14F-4D97-AF65-F5344CB8AC3E}">
        <p14:creationId xmlns:p14="http://schemas.microsoft.com/office/powerpoint/2010/main" val="3005344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summary, FAIR-MAST provides a public, cloud-based data infrastructure for the full history of the MAST experiment. It offers searchable metadata, remote access to processed diagnostic data, and interoperability with modern analysis tools, all hosted on IRIS resources.</a:t>
            </a:r>
          </a:p>
          <a:p>
            <a:endParaRPr lang="en-US" dirty="0"/>
          </a:p>
          <a:p>
            <a:r>
              <a:rPr lang="en-US" dirty="0"/>
              <a:t>Thank you very much.</a:t>
            </a:r>
          </a:p>
        </p:txBody>
      </p:sp>
      <p:sp>
        <p:nvSpPr>
          <p:cNvPr id="4" name="Slide Number Placeholder 3"/>
          <p:cNvSpPr>
            <a:spLocks noGrp="1"/>
          </p:cNvSpPr>
          <p:nvPr>
            <p:ph type="sldNum" sz="quarter" idx="5"/>
          </p:nvPr>
        </p:nvSpPr>
        <p:spPr/>
        <p:txBody>
          <a:bodyPr/>
          <a:lstStyle/>
          <a:p>
            <a:fld id="{6F1343C3-747B-F347-B07F-3B90BFC8F1D9}" type="slidenum">
              <a:rPr lang="en-GB" smtClean="0"/>
              <a:t>8</a:t>
            </a:fld>
            <a:endParaRPr lang="en-GB"/>
          </a:p>
        </p:txBody>
      </p:sp>
    </p:spTree>
    <p:extLst>
      <p:ext uri="{BB962C8B-B14F-4D97-AF65-F5344CB8AC3E}">
        <p14:creationId xmlns:p14="http://schemas.microsoft.com/office/powerpoint/2010/main" val="19856010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image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710637-E575-9447-A555-DB547E0A158A}"/>
              </a:ext>
            </a:extLst>
          </p:cNvPr>
          <p:cNvPicPr>
            <a:picLocks noChangeAspect="1"/>
          </p:cNvPicPr>
          <p:nvPr userDrawn="1"/>
        </p:nvPicPr>
        <p:blipFill>
          <a:blip r:embed="rId2"/>
          <a:stretch>
            <a:fillRect/>
          </a:stretch>
        </p:blipFill>
        <p:spPr>
          <a:xfrm>
            <a:off x="0" y="-12652"/>
            <a:ext cx="12197227" cy="5308448"/>
          </a:xfrm>
          <a:prstGeom prst="rect">
            <a:avLst/>
          </a:prstGeom>
        </p:spPr>
      </p:pic>
      <p:sp>
        <p:nvSpPr>
          <p:cNvPr id="13" name="Freeform 12"/>
          <p:cNvSpPr/>
          <p:nvPr userDrawn="1"/>
        </p:nvSpPr>
        <p:spPr>
          <a:xfrm>
            <a:off x="-18930" y="2886832"/>
            <a:ext cx="12216157" cy="3979419"/>
          </a:xfrm>
          <a:custGeom>
            <a:avLst/>
            <a:gdLst>
              <a:gd name="connsiteX0" fmla="*/ 0 w 12260826"/>
              <a:gd name="connsiteY0" fmla="*/ 0 h 5270090"/>
              <a:gd name="connsiteX1" fmla="*/ 12260826 w 12260826"/>
              <a:gd name="connsiteY1" fmla="*/ 4817806 h 5270090"/>
              <a:gd name="connsiteX2" fmla="*/ 12260826 w 12260826"/>
              <a:gd name="connsiteY2" fmla="*/ 5270090 h 5270090"/>
              <a:gd name="connsiteX3" fmla="*/ 29497 w 12260826"/>
              <a:gd name="connsiteY3" fmla="*/ 5270090 h 5270090"/>
              <a:gd name="connsiteX4" fmla="*/ 0 w 12260826"/>
              <a:gd name="connsiteY4" fmla="*/ 0 h 5270090"/>
              <a:gd name="connsiteX0" fmla="*/ 7935 w 12231329"/>
              <a:gd name="connsiteY0" fmla="*/ 0 h 5254048"/>
              <a:gd name="connsiteX1" fmla="*/ 12231329 w 12231329"/>
              <a:gd name="connsiteY1" fmla="*/ 4801764 h 5254048"/>
              <a:gd name="connsiteX2" fmla="*/ 12231329 w 12231329"/>
              <a:gd name="connsiteY2" fmla="*/ 5254048 h 5254048"/>
              <a:gd name="connsiteX3" fmla="*/ 0 w 12231329"/>
              <a:gd name="connsiteY3" fmla="*/ 5254048 h 5254048"/>
              <a:gd name="connsiteX4" fmla="*/ 7935 w 12231329"/>
              <a:gd name="connsiteY4" fmla="*/ 0 h 5254048"/>
              <a:gd name="connsiteX0" fmla="*/ 0 w 12223394"/>
              <a:gd name="connsiteY0" fmla="*/ 0 h 5259395"/>
              <a:gd name="connsiteX1" fmla="*/ 12223394 w 12223394"/>
              <a:gd name="connsiteY1" fmla="*/ 4801764 h 5259395"/>
              <a:gd name="connsiteX2" fmla="*/ 12223394 w 12223394"/>
              <a:gd name="connsiteY2" fmla="*/ 5254048 h 5259395"/>
              <a:gd name="connsiteX3" fmla="*/ 72276 w 12223394"/>
              <a:gd name="connsiteY3" fmla="*/ 5259395 h 5259395"/>
              <a:gd name="connsiteX4" fmla="*/ 0 w 12223394"/>
              <a:gd name="connsiteY4" fmla="*/ 0 h 5259395"/>
              <a:gd name="connsiteX0" fmla="*/ 0 w 12223394"/>
              <a:gd name="connsiteY0" fmla="*/ 0 h 5264743"/>
              <a:gd name="connsiteX1" fmla="*/ 12223394 w 12223394"/>
              <a:gd name="connsiteY1" fmla="*/ 4801764 h 5264743"/>
              <a:gd name="connsiteX2" fmla="*/ 12223394 w 12223394"/>
              <a:gd name="connsiteY2" fmla="*/ 5254048 h 5264743"/>
              <a:gd name="connsiteX3" fmla="*/ 8107 w 12223394"/>
              <a:gd name="connsiteY3" fmla="*/ 5264743 h 5264743"/>
              <a:gd name="connsiteX4" fmla="*/ 0 w 12223394"/>
              <a:gd name="connsiteY4" fmla="*/ 0 h 5264743"/>
              <a:gd name="connsiteX0" fmla="*/ 0 w 12223394"/>
              <a:gd name="connsiteY0" fmla="*/ 0 h 5254048"/>
              <a:gd name="connsiteX1" fmla="*/ 12223394 w 12223394"/>
              <a:gd name="connsiteY1" fmla="*/ 4801764 h 5254048"/>
              <a:gd name="connsiteX2" fmla="*/ 12223394 w 12223394"/>
              <a:gd name="connsiteY2" fmla="*/ 5254048 h 5254048"/>
              <a:gd name="connsiteX3" fmla="*/ 8107 w 12223394"/>
              <a:gd name="connsiteY3" fmla="*/ 5238006 h 5254048"/>
              <a:gd name="connsiteX4" fmla="*/ 0 w 12223394"/>
              <a:gd name="connsiteY4" fmla="*/ 0 h 5254048"/>
              <a:gd name="connsiteX0" fmla="*/ 0 w 12223394"/>
              <a:gd name="connsiteY0" fmla="*/ 0 h 4841452"/>
              <a:gd name="connsiteX1" fmla="*/ 12223394 w 12223394"/>
              <a:gd name="connsiteY1" fmla="*/ 4389168 h 4841452"/>
              <a:gd name="connsiteX2" fmla="*/ 12223394 w 12223394"/>
              <a:gd name="connsiteY2" fmla="*/ 4841452 h 4841452"/>
              <a:gd name="connsiteX3" fmla="*/ 8107 w 12223394"/>
              <a:gd name="connsiteY3" fmla="*/ 4825410 h 4841452"/>
              <a:gd name="connsiteX4" fmla="*/ 0 w 12223394"/>
              <a:gd name="connsiteY4" fmla="*/ 0 h 4841452"/>
              <a:gd name="connsiteX0" fmla="*/ 3585 w 12215828"/>
              <a:gd name="connsiteY0" fmla="*/ 0 h 4629579"/>
              <a:gd name="connsiteX1" fmla="*/ 12215828 w 12215828"/>
              <a:gd name="connsiteY1" fmla="*/ 4177295 h 4629579"/>
              <a:gd name="connsiteX2" fmla="*/ 12215828 w 12215828"/>
              <a:gd name="connsiteY2" fmla="*/ 4629579 h 4629579"/>
              <a:gd name="connsiteX3" fmla="*/ 541 w 12215828"/>
              <a:gd name="connsiteY3" fmla="*/ 4613537 h 4629579"/>
              <a:gd name="connsiteX4" fmla="*/ 3585 w 12215828"/>
              <a:gd name="connsiteY4" fmla="*/ 0 h 4629579"/>
              <a:gd name="connsiteX0" fmla="*/ 3585 w 12215828"/>
              <a:gd name="connsiteY0" fmla="*/ 0 h 4685336"/>
              <a:gd name="connsiteX1" fmla="*/ 12215828 w 12215828"/>
              <a:gd name="connsiteY1" fmla="*/ 4233052 h 4685336"/>
              <a:gd name="connsiteX2" fmla="*/ 12215828 w 12215828"/>
              <a:gd name="connsiteY2" fmla="*/ 4685336 h 4685336"/>
              <a:gd name="connsiteX3" fmla="*/ 541 w 12215828"/>
              <a:gd name="connsiteY3" fmla="*/ 4669294 h 4685336"/>
              <a:gd name="connsiteX4" fmla="*/ 3585 w 12215828"/>
              <a:gd name="connsiteY4" fmla="*/ 0 h 4685336"/>
              <a:gd name="connsiteX0" fmla="*/ 3585 w 12249282"/>
              <a:gd name="connsiteY0" fmla="*/ 0 h 4685336"/>
              <a:gd name="connsiteX1" fmla="*/ 12249282 w 12249282"/>
              <a:gd name="connsiteY1" fmla="*/ 3842759 h 4685336"/>
              <a:gd name="connsiteX2" fmla="*/ 12215828 w 12249282"/>
              <a:gd name="connsiteY2" fmla="*/ 4685336 h 4685336"/>
              <a:gd name="connsiteX3" fmla="*/ 541 w 12249282"/>
              <a:gd name="connsiteY3" fmla="*/ 4669294 h 4685336"/>
              <a:gd name="connsiteX4" fmla="*/ 3585 w 12249282"/>
              <a:gd name="connsiteY4" fmla="*/ 0 h 4685336"/>
              <a:gd name="connsiteX0" fmla="*/ 0 w 12279151"/>
              <a:gd name="connsiteY0" fmla="*/ 0 h 4573823"/>
              <a:gd name="connsiteX1" fmla="*/ 12279151 w 12279151"/>
              <a:gd name="connsiteY1" fmla="*/ 3731246 h 4573823"/>
              <a:gd name="connsiteX2" fmla="*/ 12245697 w 12279151"/>
              <a:gd name="connsiteY2" fmla="*/ 4573823 h 4573823"/>
              <a:gd name="connsiteX3" fmla="*/ 30410 w 12279151"/>
              <a:gd name="connsiteY3" fmla="*/ 4557781 h 4573823"/>
              <a:gd name="connsiteX4" fmla="*/ 0 w 12279151"/>
              <a:gd name="connsiteY4" fmla="*/ 0 h 4573823"/>
              <a:gd name="connsiteX0" fmla="*/ 0 w 12346058"/>
              <a:gd name="connsiteY0" fmla="*/ 0 h 4573823"/>
              <a:gd name="connsiteX1" fmla="*/ 12346058 w 12346058"/>
              <a:gd name="connsiteY1" fmla="*/ 3541675 h 4573823"/>
              <a:gd name="connsiteX2" fmla="*/ 12245697 w 12346058"/>
              <a:gd name="connsiteY2" fmla="*/ 4573823 h 4573823"/>
              <a:gd name="connsiteX3" fmla="*/ 30410 w 12346058"/>
              <a:gd name="connsiteY3" fmla="*/ 4557781 h 4573823"/>
              <a:gd name="connsiteX4" fmla="*/ 0 w 12346058"/>
              <a:gd name="connsiteY4" fmla="*/ 0 h 4573823"/>
              <a:gd name="connsiteX0" fmla="*/ 0 w 12245697"/>
              <a:gd name="connsiteY0" fmla="*/ 0 h 4573823"/>
              <a:gd name="connsiteX1" fmla="*/ 12211379 w 12245697"/>
              <a:gd name="connsiteY1" fmla="*/ 3492056 h 4573823"/>
              <a:gd name="connsiteX2" fmla="*/ 12245697 w 12245697"/>
              <a:gd name="connsiteY2" fmla="*/ 4573823 h 4573823"/>
              <a:gd name="connsiteX3" fmla="*/ 30410 w 12245697"/>
              <a:gd name="connsiteY3" fmla="*/ 4557781 h 4573823"/>
              <a:gd name="connsiteX4" fmla="*/ 0 w 12245697"/>
              <a:gd name="connsiteY4" fmla="*/ 0 h 4573823"/>
              <a:gd name="connsiteX0" fmla="*/ 0 w 12211379"/>
              <a:gd name="connsiteY0" fmla="*/ 0 h 4557781"/>
              <a:gd name="connsiteX1" fmla="*/ 12211379 w 12211379"/>
              <a:gd name="connsiteY1" fmla="*/ 3492056 h 4557781"/>
              <a:gd name="connsiteX2" fmla="*/ 11756600 w 12211379"/>
              <a:gd name="connsiteY2" fmla="*/ 4020930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1827484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41341 h 4557781"/>
              <a:gd name="connsiteX3" fmla="*/ 30410 w 12211379"/>
              <a:gd name="connsiteY3" fmla="*/ 4557781 h 4557781"/>
              <a:gd name="connsiteX4" fmla="*/ 0 w 12211379"/>
              <a:gd name="connsiteY4" fmla="*/ 0 h 4557781"/>
              <a:gd name="connsiteX0" fmla="*/ 0 w 12221427"/>
              <a:gd name="connsiteY0" fmla="*/ 0 h 4557781"/>
              <a:gd name="connsiteX1" fmla="*/ 12221427 w 12221427"/>
              <a:gd name="connsiteY1" fmla="*/ 3502104 h 4557781"/>
              <a:gd name="connsiteX2" fmla="*/ 12210257 w 12221427"/>
              <a:gd name="connsiteY2" fmla="*/ 4541341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25696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16269 w 12221427"/>
              <a:gd name="connsiteY3" fmla="*/ 4557781 h 4557781"/>
              <a:gd name="connsiteX4" fmla="*/ 0 w 12221427"/>
              <a:gd name="connsiteY4" fmla="*/ 0 h 4557781"/>
              <a:gd name="connsiteX0" fmla="*/ 0 w 12221427"/>
              <a:gd name="connsiteY0" fmla="*/ 0 h 4562495"/>
              <a:gd name="connsiteX1" fmla="*/ 12221427 w 12221427"/>
              <a:gd name="connsiteY1" fmla="*/ 3502104 h 4562495"/>
              <a:gd name="connsiteX2" fmla="*/ 12219684 w 12221427"/>
              <a:gd name="connsiteY2" fmla="*/ 4546055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1599482 w 12221427"/>
              <a:gd name="connsiteY2" fmla="*/ 4021269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2211733 w 12221427"/>
              <a:gd name="connsiteY2" fmla="*/ 4530152 h 4562495"/>
              <a:gd name="connsiteX3" fmla="*/ 6842 w 12221427"/>
              <a:gd name="connsiteY3" fmla="*/ 4562495 h 4562495"/>
              <a:gd name="connsiteX4" fmla="*/ 0 w 12221427"/>
              <a:gd name="connsiteY4" fmla="*/ 0 h 4562495"/>
              <a:gd name="connsiteX0" fmla="*/ 33052 w 12214722"/>
              <a:gd name="connsiteY0" fmla="*/ 0 h 4546593"/>
              <a:gd name="connsiteX1" fmla="*/ 12214722 w 12214722"/>
              <a:gd name="connsiteY1" fmla="*/ 3486202 h 4546593"/>
              <a:gd name="connsiteX2" fmla="*/ 12205028 w 12214722"/>
              <a:gd name="connsiteY2" fmla="*/ 4514250 h 4546593"/>
              <a:gd name="connsiteX3" fmla="*/ 137 w 12214722"/>
              <a:gd name="connsiteY3" fmla="*/ 4546593 h 4546593"/>
              <a:gd name="connsiteX4" fmla="*/ 33052 w 12214722"/>
              <a:gd name="connsiteY4" fmla="*/ 0 h 4546593"/>
              <a:gd name="connsiteX0" fmla="*/ 25134 w 12214755"/>
              <a:gd name="connsiteY0" fmla="*/ 0 h 4538641"/>
              <a:gd name="connsiteX1" fmla="*/ 12214755 w 12214755"/>
              <a:gd name="connsiteY1" fmla="*/ 3478250 h 4538641"/>
              <a:gd name="connsiteX2" fmla="*/ 12205061 w 12214755"/>
              <a:gd name="connsiteY2" fmla="*/ 4506298 h 4538641"/>
              <a:gd name="connsiteX3" fmla="*/ 170 w 12214755"/>
              <a:gd name="connsiteY3" fmla="*/ 4538641 h 4538641"/>
              <a:gd name="connsiteX4" fmla="*/ 25134 w 12214755"/>
              <a:gd name="connsiteY4" fmla="*/ 0 h 4538641"/>
              <a:gd name="connsiteX0" fmla="*/ 9400 w 12214923"/>
              <a:gd name="connsiteY0" fmla="*/ 0 h 4530690"/>
              <a:gd name="connsiteX1" fmla="*/ 12214923 w 12214923"/>
              <a:gd name="connsiteY1" fmla="*/ 3470299 h 4530690"/>
              <a:gd name="connsiteX2" fmla="*/ 12205229 w 12214923"/>
              <a:gd name="connsiteY2" fmla="*/ 4498347 h 4530690"/>
              <a:gd name="connsiteX3" fmla="*/ 338 w 12214923"/>
              <a:gd name="connsiteY3" fmla="*/ 4530690 h 4530690"/>
              <a:gd name="connsiteX4" fmla="*/ 9400 w 12214923"/>
              <a:gd name="connsiteY4" fmla="*/ 0 h 4530690"/>
              <a:gd name="connsiteX0" fmla="*/ 0 w 12205523"/>
              <a:gd name="connsiteY0" fmla="*/ 0 h 4498347"/>
              <a:gd name="connsiteX1" fmla="*/ 12205523 w 12205523"/>
              <a:gd name="connsiteY1" fmla="*/ 3470299 h 4498347"/>
              <a:gd name="connsiteX2" fmla="*/ 12195829 w 12205523"/>
              <a:gd name="connsiteY2" fmla="*/ 4498347 h 4498347"/>
              <a:gd name="connsiteX3" fmla="*/ 285136 w 12205523"/>
              <a:gd name="connsiteY3" fmla="*/ 4268297 h 4498347"/>
              <a:gd name="connsiteX4" fmla="*/ 0 w 12205523"/>
              <a:gd name="connsiteY4" fmla="*/ 0 h 4498347"/>
              <a:gd name="connsiteX0" fmla="*/ 0 w 12205523"/>
              <a:gd name="connsiteY0" fmla="*/ 0 h 4506836"/>
              <a:gd name="connsiteX1" fmla="*/ 12205523 w 12205523"/>
              <a:gd name="connsiteY1" fmla="*/ 3470299 h 4506836"/>
              <a:gd name="connsiteX2" fmla="*/ 12195829 w 12205523"/>
              <a:gd name="connsiteY2" fmla="*/ 4498347 h 4506836"/>
              <a:gd name="connsiteX3" fmla="*/ 6841 w 12205523"/>
              <a:gd name="connsiteY3" fmla="*/ 4506836 h 4506836"/>
              <a:gd name="connsiteX4" fmla="*/ 0 w 12205523"/>
              <a:gd name="connsiteY4" fmla="*/ 0 h 4506836"/>
              <a:gd name="connsiteX0" fmla="*/ 0 w 12205523"/>
              <a:gd name="connsiteY0" fmla="*/ 0 h 4511047"/>
              <a:gd name="connsiteX1" fmla="*/ 12205523 w 12205523"/>
              <a:gd name="connsiteY1" fmla="*/ 3470299 h 4511047"/>
              <a:gd name="connsiteX2" fmla="*/ 12202179 w 12205523"/>
              <a:gd name="connsiteY2" fmla="*/ 4511047 h 4511047"/>
              <a:gd name="connsiteX3" fmla="*/ 6841 w 12205523"/>
              <a:gd name="connsiteY3" fmla="*/ 4506836 h 4511047"/>
              <a:gd name="connsiteX4" fmla="*/ 0 w 12205523"/>
              <a:gd name="connsiteY4" fmla="*/ 0 h 4511047"/>
              <a:gd name="connsiteX0" fmla="*/ 0 w 12216156"/>
              <a:gd name="connsiteY0" fmla="*/ 0 h 3958154"/>
              <a:gd name="connsiteX1" fmla="*/ 12216156 w 12216156"/>
              <a:gd name="connsiteY1" fmla="*/ 2917406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332614 h 3979419"/>
              <a:gd name="connsiteX2" fmla="*/ 12212812 w 12216156"/>
              <a:gd name="connsiteY2" fmla="*/ 3979419 h 3979419"/>
              <a:gd name="connsiteX3" fmla="*/ 17474 w 12216156"/>
              <a:gd name="connsiteY3" fmla="*/ 3975208 h 3979419"/>
              <a:gd name="connsiteX4" fmla="*/ 0 w 12216156"/>
              <a:gd name="connsiteY4" fmla="*/ 0 h 3979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156" h="3979419">
                <a:moveTo>
                  <a:pt x="0" y="0"/>
                </a:moveTo>
                <a:lnTo>
                  <a:pt x="12216156" y="2332614"/>
                </a:lnTo>
                <a:cubicBezTo>
                  <a:pt x="12212925" y="2675297"/>
                  <a:pt x="12216043" y="3636736"/>
                  <a:pt x="12212812" y="3979419"/>
                </a:cubicBezTo>
                <a:lnTo>
                  <a:pt x="17474" y="3975208"/>
                </a:lnTo>
                <a:cubicBezTo>
                  <a:pt x="14772" y="2220294"/>
                  <a:pt x="2702" y="1754914"/>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4" name="Triangle 6"/>
          <p:cNvSpPr/>
          <p:nvPr userDrawn="1"/>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21" name="Title 1"/>
          <p:cNvSpPr>
            <a:spLocks noGrp="1"/>
          </p:cNvSpPr>
          <p:nvPr>
            <p:ph type="ctrTitle" hasCustomPrompt="1"/>
          </p:nvPr>
        </p:nvSpPr>
        <p:spPr>
          <a:xfrm>
            <a:off x="307663" y="3785082"/>
            <a:ext cx="4527320" cy="738664"/>
          </a:xfrm>
          <a:prstGeom prst="rect">
            <a:avLst/>
          </a:prstGeom>
        </p:spPr>
        <p:txBody>
          <a:bodyPr vert="horz" lIns="0" tIns="0" rIns="0" bIns="0" anchor="ctr" anchorCtr="0">
            <a:noAutofit/>
          </a:bodyPr>
          <a:lstStyle>
            <a:lvl1pPr algn="l">
              <a:lnSpc>
                <a:spcPct val="100000"/>
              </a:lnSpc>
              <a:defRPr sz="4000" b="1" i="0">
                <a:solidFill>
                  <a:srgbClr val="9091B3"/>
                </a:solidFill>
                <a:latin typeface="Arial Black" charset="0"/>
                <a:ea typeface="Arial Black" charset="0"/>
                <a:cs typeface="Arial Black" charset="0"/>
              </a:defRPr>
            </a:lvl1pPr>
          </a:lstStyle>
          <a:p>
            <a:r>
              <a:rPr lang="en-US"/>
              <a:t>UKAEA</a:t>
            </a:r>
          </a:p>
        </p:txBody>
      </p:sp>
      <p:sp>
        <p:nvSpPr>
          <p:cNvPr id="22" name="Subtitle 2"/>
          <p:cNvSpPr>
            <a:spLocks noGrp="1"/>
          </p:cNvSpPr>
          <p:nvPr>
            <p:ph type="subTitle" idx="1" hasCustomPrompt="1"/>
          </p:nvPr>
        </p:nvSpPr>
        <p:spPr>
          <a:xfrm>
            <a:off x="307662" y="4594103"/>
            <a:ext cx="8734738" cy="1287122"/>
          </a:xfrm>
        </p:spPr>
        <p:txBody>
          <a:bodyPr lIns="0" tIns="0" rIns="0" bIns="0" anchor="ctr" anchorCtr="0">
            <a:normAutofit/>
          </a:bodyPr>
          <a:lstStyle>
            <a:lvl1pPr marL="0" indent="0" algn="l">
              <a:lnSpc>
                <a:spcPct val="100000"/>
              </a:lnSpc>
              <a:spcBef>
                <a:spcPts val="0"/>
              </a:spcBef>
              <a:buNone/>
              <a:defRPr sz="4800" b="1" i="0">
                <a:solidFill>
                  <a:schemeClr val="bg1"/>
                </a:solidFill>
                <a:latin typeface="Arial Black" charset="0"/>
                <a:ea typeface="Arial Black" charset="0"/>
                <a:cs typeface="Arial Black"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title</a:t>
            </a:r>
          </a:p>
        </p:txBody>
      </p:sp>
      <p:sp>
        <p:nvSpPr>
          <p:cNvPr id="23" name="Text Placeholder 12"/>
          <p:cNvSpPr>
            <a:spLocks noGrp="1"/>
          </p:cNvSpPr>
          <p:nvPr>
            <p:ph type="body" sz="quarter" idx="14" hasCustomPrompt="1"/>
          </p:nvPr>
        </p:nvSpPr>
        <p:spPr>
          <a:xfrm>
            <a:off x="307714" y="6050503"/>
            <a:ext cx="7324725" cy="588486"/>
          </a:xfrm>
        </p:spPr>
        <p:txBody>
          <a:bodyPr lIns="0" tIns="0" rIns="0" bIns="0">
            <a:normAutofit/>
          </a:bodyPr>
          <a:lstStyle>
            <a:lvl1pPr>
              <a:defRPr sz="2000" b="1" i="0" baseline="0">
                <a:solidFill>
                  <a:srgbClr val="9091B3"/>
                </a:solidFill>
                <a:latin typeface="Arial Black" charset="0"/>
                <a:ea typeface="Arial Black" charset="0"/>
                <a:cs typeface="Arial Black" charset="0"/>
              </a:defRPr>
            </a:lvl1pPr>
          </a:lstStyle>
          <a:p>
            <a:pPr lvl="0"/>
            <a:r>
              <a:rPr lang="en-US"/>
              <a:t>Click to add text</a:t>
            </a:r>
          </a:p>
        </p:txBody>
      </p:sp>
    </p:spTree>
    <p:extLst>
      <p:ext uri="{BB962C8B-B14F-4D97-AF65-F5344CB8AC3E}">
        <p14:creationId xmlns:p14="http://schemas.microsoft.com/office/powerpoint/2010/main" val="2701688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image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F05E6A-D149-0847-8492-98A25A908D52}"/>
              </a:ext>
            </a:extLst>
          </p:cNvPr>
          <p:cNvPicPr>
            <a:picLocks noChangeAspect="1"/>
          </p:cNvPicPr>
          <p:nvPr userDrawn="1"/>
        </p:nvPicPr>
        <p:blipFill>
          <a:blip r:embed="rId2"/>
          <a:stretch>
            <a:fillRect/>
          </a:stretch>
        </p:blipFill>
        <p:spPr>
          <a:xfrm>
            <a:off x="-9697" y="-12652"/>
            <a:ext cx="12206924" cy="5324881"/>
          </a:xfrm>
          <a:prstGeom prst="rect">
            <a:avLst/>
          </a:prstGeom>
        </p:spPr>
      </p:pic>
      <p:sp>
        <p:nvSpPr>
          <p:cNvPr id="10" name="Freeform 9"/>
          <p:cNvSpPr/>
          <p:nvPr userDrawn="1"/>
        </p:nvSpPr>
        <p:spPr>
          <a:xfrm>
            <a:off x="-18930" y="2886832"/>
            <a:ext cx="12216157" cy="3979419"/>
          </a:xfrm>
          <a:custGeom>
            <a:avLst/>
            <a:gdLst>
              <a:gd name="connsiteX0" fmla="*/ 0 w 12260826"/>
              <a:gd name="connsiteY0" fmla="*/ 0 h 5270090"/>
              <a:gd name="connsiteX1" fmla="*/ 12260826 w 12260826"/>
              <a:gd name="connsiteY1" fmla="*/ 4817806 h 5270090"/>
              <a:gd name="connsiteX2" fmla="*/ 12260826 w 12260826"/>
              <a:gd name="connsiteY2" fmla="*/ 5270090 h 5270090"/>
              <a:gd name="connsiteX3" fmla="*/ 29497 w 12260826"/>
              <a:gd name="connsiteY3" fmla="*/ 5270090 h 5270090"/>
              <a:gd name="connsiteX4" fmla="*/ 0 w 12260826"/>
              <a:gd name="connsiteY4" fmla="*/ 0 h 5270090"/>
              <a:gd name="connsiteX0" fmla="*/ 7935 w 12231329"/>
              <a:gd name="connsiteY0" fmla="*/ 0 h 5254048"/>
              <a:gd name="connsiteX1" fmla="*/ 12231329 w 12231329"/>
              <a:gd name="connsiteY1" fmla="*/ 4801764 h 5254048"/>
              <a:gd name="connsiteX2" fmla="*/ 12231329 w 12231329"/>
              <a:gd name="connsiteY2" fmla="*/ 5254048 h 5254048"/>
              <a:gd name="connsiteX3" fmla="*/ 0 w 12231329"/>
              <a:gd name="connsiteY3" fmla="*/ 5254048 h 5254048"/>
              <a:gd name="connsiteX4" fmla="*/ 7935 w 12231329"/>
              <a:gd name="connsiteY4" fmla="*/ 0 h 5254048"/>
              <a:gd name="connsiteX0" fmla="*/ 0 w 12223394"/>
              <a:gd name="connsiteY0" fmla="*/ 0 h 5259395"/>
              <a:gd name="connsiteX1" fmla="*/ 12223394 w 12223394"/>
              <a:gd name="connsiteY1" fmla="*/ 4801764 h 5259395"/>
              <a:gd name="connsiteX2" fmla="*/ 12223394 w 12223394"/>
              <a:gd name="connsiteY2" fmla="*/ 5254048 h 5259395"/>
              <a:gd name="connsiteX3" fmla="*/ 72276 w 12223394"/>
              <a:gd name="connsiteY3" fmla="*/ 5259395 h 5259395"/>
              <a:gd name="connsiteX4" fmla="*/ 0 w 12223394"/>
              <a:gd name="connsiteY4" fmla="*/ 0 h 5259395"/>
              <a:gd name="connsiteX0" fmla="*/ 0 w 12223394"/>
              <a:gd name="connsiteY0" fmla="*/ 0 h 5264743"/>
              <a:gd name="connsiteX1" fmla="*/ 12223394 w 12223394"/>
              <a:gd name="connsiteY1" fmla="*/ 4801764 h 5264743"/>
              <a:gd name="connsiteX2" fmla="*/ 12223394 w 12223394"/>
              <a:gd name="connsiteY2" fmla="*/ 5254048 h 5264743"/>
              <a:gd name="connsiteX3" fmla="*/ 8107 w 12223394"/>
              <a:gd name="connsiteY3" fmla="*/ 5264743 h 5264743"/>
              <a:gd name="connsiteX4" fmla="*/ 0 w 12223394"/>
              <a:gd name="connsiteY4" fmla="*/ 0 h 5264743"/>
              <a:gd name="connsiteX0" fmla="*/ 0 w 12223394"/>
              <a:gd name="connsiteY0" fmla="*/ 0 h 5254048"/>
              <a:gd name="connsiteX1" fmla="*/ 12223394 w 12223394"/>
              <a:gd name="connsiteY1" fmla="*/ 4801764 h 5254048"/>
              <a:gd name="connsiteX2" fmla="*/ 12223394 w 12223394"/>
              <a:gd name="connsiteY2" fmla="*/ 5254048 h 5254048"/>
              <a:gd name="connsiteX3" fmla="*/ 8107 w 12223394"/>
              <a:gd name="connsiteY3" fmla="*/ 5238006 h 5254048"/>
              <a:gd name="connsiteX4" fmla="*/ 0 w 12223394"/>
              <a:gd name="connsiteY4" fmla="*/ 0 h 5254048"/>
              <a:gd name="connsiteX0" fmla="*/ 0 w 12223394"/>
              <a:gd name="connsiteY0" fmla="*/ 0 h 4841452"/>
              <a:gd name="connsiteX1" fmla="*/ 12223394 w 12223394"/>
              <a:gd name="connsiteY1" fmla="*/ 4389168 h 4841452"/>
              <a:gd name="connsiteX2" fmla="*/ 12223394 w 12223394"/>
              <a:gd name="connsiteY2" fmla="*/ 4841452 h 4841452"/>
              <a:gd name="connsiteX3" fmla="*/ 8107 w 12223394"/>
              <a:gd name="connsiteY3" fmla="*/ 4825410 h 4841452"/>
              <a:gd name="connsiteX4" fmla="*/ 0 w 12223394"/>
              <a:gd name="connsiteY4" fmla="*/ 0 h 4841452"/>
              <a:gd name="connsiteX0" fmla="*/ 3585 w 12215828"/>
              <a:gd name="connsiteY0" fmla="*/ 0 h 4629579"/>
              <a:gd name="connsiteX1" fmla="*/ 12215828 w 12215828"/>
              <a:gd name="connsiteY1" fmla="*/ 4177295 h 4629579"/>
              <a:gd name="connsiteX2" fmla="*/ 12215828 w 12215828"/>
              <a:gd name="connsiteY2" fmla="*/ 4629579 h 4629579"/>
              <a:gd name="connsiteX3" fmla="*/ 541 w 12215828"/>
              <a:gd name="connsiteY3" fmla="*/ 4613537 h 4629579"/>
              <a:gd name="connsiteX4" fmla="*/ 3585 w 12215828"/>
              <a:gd name="connsiteY4" fmla="*/ 0 h 4629579"/>
              <a:gd name="connsiteX0" fmla="*/ 3585 w 12215828"/>
              <a:gd name="connsiteY0" fmla="*/ 0 h 4685336"/>
              <a:gd name="connsiteX1" fmla="*/ 12215828 w 12215828"/>
              <a:gd name="connsiteY1" fmla="*/ 4233052 h 4685336"/>
              <a:gd name="connsiteX2" fmla="*/ 12215828 w 12215828"/>
              <a:gd name="connsiteY2" fmla="*/ 4685336 h 4685336"/>
              <a:gd name="connsiteX3" fmla="*/ 541 w 12215828"/>
              <a:gd name="connsiteY3" fmla="*/ 4669294 h 4685336"/>
              <a:gd name="connsiteX4" fmla="*/ 3585 w 12215828"/>
              <a:gd name="connsiteY4" fmla="*/ 0 h 4685336"/>
              <a:gd name="connsiteX0" fmla="*/ 3585 w 12249282"/>
              <a:gd name="connsiteY0" fmla="*/ 0 h 4685336"/>
              <a:gd name="connsiteX1" fmla="*/ 12249282 w 12249282"/>
              <a:gd name="connsiteY1" fmla="*/ 3842759 h 4685336"/>
              <a:gd name="connsiteX2" fmla="*/ 12215828 w 12249282"/>
              <a:gd name="connsiteY2" fmla="*/ 4685336 h 4685336"/>
              <a:gd name="connsiteX3" fmla="*/ 541 w 12249282"/>
              <a:gd name="connsiteY3" fmla="*/ 4669294 h 4685336"/>
              <a:gd name="connsiteX4" fmla="*/ 3585 w 12249282"/>
              <a:gd name="connsiteY4" fmla="*/ 0 h 4685336"/>
              <a:gd name="connsiteX0" fmla="*/ 0 w 12279151"/>
              <a:gd name="connsiteY0" fmla="*/ 0 h 4573823"/>
              <a:gd name="connsiteX1" fmla="*/ 12279151 w 12279151"/>
              <a:gd name="connsiteY1" fmla="*/ 3731246 h 4573823"/>
              <a:gd name="connsiteX2" fmla="*/ 12245697 w 12279151"/>
              <a:gd name="connsiteY2" fmla="*/ 4573823 h 4573823"/>
              <a:gd name="connsiteX3" fmla="*/ 30410 w 12279151"/>
              <a:gd name="connsiteY3" fmla="*/ 4557781 h 4573823"/>
              <a:gd name="connsiteX4" fmla="*/ 0 w 12279151"/>
              <a:gd name="connsiteY4" fmla="*/ 0 h 4573823"/>
              <a:gd name="connsiteX0" fmla="*/ 0 w 12346058"/>
              <a:gd name="connsiteY0" fmla="*/ 0 h 4573823"/>
              <a:gd name="connsiteX1" fmla="*/ 12346058 w 12346058"/>
              <a:gd name="connsiteY1" fmla="*/ 3541675 h 4573823"/>
              <a:gd name="connsiteX2" fmla="*/ 12245697 w 12346058"/>
              <a:gd name="connsiteY2" fmla="*/ 4573823 h 4573823"/>
              <a:gd name="connsiteX3" fmla="*/ 30410 w 12346058"/>
              <a:gd name="connsiteY3" fmla="*/ 4557781 h 4573823"/>
              <a:gd name="connsiteX4" fmla="*/ 0 w 12346058"/>
              <a:gd name="connsiteY4" fmla="*/ 0 h 4573823"/>
              <a:gd name="connsiteX0" fmla="*/ 0 w 12245697"/>
              <a:gd name="connsiteY0" fmla="*/ 0 h 4573823"/>
              <a:gd name="connsiteX1" fmla="*/ 12211379 w 12245697"/>
              <a:gd name="connsiteY1" fmla="*/ 3492056 h 4573823"/>
              <a:gd name="connsiteX2" fmla="*/ 12245697 w 12245697"/>
              <a:gd name="connsiteY2" fmla="*/ 4573823 h 4573823"/>
              <a:gd name="connsiteX3" fmla="*/ 30410 w 12245697"/>
              <a:gd name="connsiteY3" fmla="*/ 4557781 h 4573823"/>
              <a:gd name="connsiteX4" fmla="*/ 0 w 12245697"/>
              <a:gd name="connsiteY4" fmla="*/ 0 h 4573823"/>
              <a:gd name="connsiteX0" fmla="*/ 0 w 12211379"/>
              <a:gd name="connsiteY0" fmla="*/ 0 h 4557781"/>
              <a:gd name="connsiteX1" fmla="*/ 12211379 w 12211379"/>
              <a:gd name="connsiteY1" fmla="*/ 3492056 h 4557781"/>
              <a:gd name="connsiteX2" fmla="*/ 11756600 w 12211379"/>
              <a:gd name="connsiteY2" fmla="*/ 4020930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1827484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41341 h 4557781"/>
              <a:gd name="connsiteX3" fmla="*/ 30410 w 12211379"/>
              <a:gd name="connsiteY3" fmla="*/ 4557781 h 4557781"/>
              <a:gd name="connsiteX4" fmla="*/ 0 w 12211379"/>
              <a:gd name="connsiteY4" fmla="*/ 0 h 4557781"/>
              <a:gd name="connsiteX0" fmla="*/ 0 w 12221427"/>
              <a:gd name="connsiteY0" fmla="*/ 0 h 4557781"/>
              <a:gd name="connsiteX1" fmla="*/ 12221427 w 12221427"/>
              <a:gd name="connsiteY1" fmla="*/ 3502104 h 4557781"/>
              <a:gd name="connsiteX2" fmla="*/ 12210257 w 12221427"/>
              <a:gd name="connsiteY2" fmla="*/ 4541341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25696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16269 w 12221427"/>
              <a:gd name="connsiteY3" fmla="*/ 4557781 h 4557781"/>
              <a:gd name="connsiteX4" fmla="*/ 0 w 12221427"/>
              <a:gd name="connsiteY4" fmla="*/ 0 h 4557781"/>
              <a:gd name="connsiteX0" fmla="*/ 0 w 12221427"/>
              <a:gd name="connsiteY0" fmla="*/ 0 h 4562495"/>
              <a:gd name="connsiteX1" fmla="*/ 12221427 w 12221427"/>
              <a:gd name="connsiteY1" fmla="*/ 3502104 h 4562495"/>
              <a:gd name="connsiteX2" fmla="*/ 12219684 w 12221427"/>
              <a:gd name="connsiteY2" fmla="*/ 4546055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1599482 w 12221427"/>
              <a:gd name="connsiteY2" fmla="*/ 4021269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2211733 w 12221427"/>
              <a:gd name="connsiteY2" fmla="*/ 4530152 h 4562495"/>
              <a:gd name="connsiteX3" fmla="*/ 6842 w 12221427"/>
              <a:gd name="connsiteY3" fmla="*/ 4562495 h 4562495"/>
              <a:gd name="connsiteX4" fmla="*/ 0 w 12221427"/>
              <a:gd name="connsiteY4" fmla="*/ 0 h 4562495"/>
              <a:gd name="connsiteX0" fmla="*/ 33052 w 12214722"/>
              <a:gd name="connsiteY0" fmla="*/ 0 h 4546593"/>
              <a:gd name="connsiteX1" fmla="*/ 12214722 w 12214722"/>
              <a:gd name="connsiteY1" fmla="*/ 3486202 h 4546593"/>
              <a:gd name="connsiteX2" fmla="*/ 12205028 w 12214722"/>
              <a:gd name="connsiteY2" fmla="*/ 4514250 h 4546593"/>
              <a:gd name="connsiteX3" fmla="*/ 137 w 12214722"/>
              <a:gd name="connsiteY3" fmla="*/ 4546593 h 4546593"/>
              <a:gd name="connsiteX4" fmla="*/ 33052 w 12214722"/>
              <a:gd name="connsiteY4" fmla="*/ 0 h 4546593"/>
              <a:gd name="connsiteX0" fmla="*/ 25134 w 12214755"/>
              <a:gd name="connsiteY0" fmla="*/ 0 h 4538641"/>
              <a:gd name="connsiteX1" fmla="*/ 12214755 w 12214755"/>
              <a:gd name="connsiteY1" fmla="*/ 3478250 h 4538641"/>
              <a:gd name="connsiteX2" fmla="*/ 12205061 w 12214755"/>
              <a:gd name="connsiteY2" fmla="*/ 4506298 h 4538641"/>
              <a:gd name="connsiteX3" fmla="*/ 170 w 12214755"/>
              <a:gd name="connsiteY3" fmla="*/ 4538641 h 4538641"/>
              <a:gd name="connsiteX4" fmla="*/ 25134 w 12214755"/>
              <a:gd name="connsiteY4" fmla="*/ 0 h 4538641"/>
              <a:gd name="connsiteX0" fmla="*/ 9400 w 12214923"/>
              <a:gd name="connsiteY0" fmla="*/ 0 h 4530690"/>
              <a:gd name="connsiteX1" fmla="*/ 12214923 w 12214923"/>
              <a:gd name="connsiteY1" fmla="*/ 3470299 h 4530690"/>
              <a:gd name="connsiteX2" fmla="*/ 12205229 w 12214923"/>
              <a:gd name="connsiteY2" fmla="*/ 4498347 h 4530690"/>
              <a:gd name="connsiteX3" fmla="*/ 338 w 12214923"/>
              <a:gd name="connsiteY3" fmla="*/ 4530690 h 4530690"/>
              <a:gd name="connsiteX4" fmla="*/ 9400 w 12214923"/>
              <a:gd name="connsiteY4" fmla="*/ 0 h 4530690"/>
              <a:gd name="connsiteX0" fmla="*/ 0 w 12205523"/>
              <a:gd name="connsiteY0" fmla="*/ 0 h 4498347"/>
              <a:gd name="connsiteX1" fmla="*/ 12205523 w 12205523"/>
              <a:gd name="connsiteY1" fmla="*/ 3470299 h 4498347"/>
              <a:gd name="connsiteX2" fmla="*/ 12195829 w 12205523"/>
              <a:gd name="connsiteY2" fmla="*/ 4498347 h 4498347"/>
              <a:gd name="connsiteX3" fmla="*/ 285136 w 12205523"/>
              <a:gd name="connsiteY3" fmla="*/ 4268297 h 4498347"/>
              <a:gd name="connsiteX4" fmla="*/ 0 w 12205523"/>
              <a:gd name="connsiteY4" fmla="*/ 0 h 4498347"/>
              <a:gd name="connsiteX0" fmla="*/ 0 w 12205523"/>
              <a:gd name="connsiteY0" fmla="*/ 0 h 4506836"/>
              <a:gd name="connsiteX1" fmla="*/ 12205523 w 12205523"/>
              <a:gd name="connsiteY1" fmla="*/ 3470299 h 4506836"/>
              <a:gd name="connsiteX2" fmla="*/ 12195829 w 12205523"/>
              <a:gd name="connsiteY2" fmla="*/ 4498347 h 4506836"/>
              <a:gd name="connsiteX3" fmla="*/ 6841 w 12205523"/>
              <a:gd name="connsiteY3" fmla="*/ 4506836 h 4506836"/>
              <a:gd name="connsiteX4" fmla="*/ 0 w 12205523"/>
              <a:gd name="connsiteY4" fmla="*/ 0 h 4506836"/>
              <a:gd name="connsiteX0" fmla="*/ 0 w 12205523"/>
              <a:gd name="connsiteY0" fmla="*/ 0 h 4511047"/>
              <a:gd name="connsiteX1" fmla="*/ 12205523 w 12205523"/>
              <a:gd name="connsiteY1" fmla="*/ 3470299 h 4511047"/>
              <a:gd name="connsiteX2" fmla="*/ 12202179 w 12205523"/>
              <a:gd name="connsiteY2" fmla="*/ 4511047 h 4511047"/>
              <a:gd name="connsiteX3" fmla="*/ 6841 w 12205523"/>
              <a:gd name="connsiteY3" fmla="*/ 4506836 h 4511047"/>
              <a:gd name="connsiteX4" fmla="*/ 0 w 12205523"/>
              <a:gd name="connsiteY4" fmla="*/ 0 h 4511047"/>
              <a:gd name="connsiteX0" fmla="*/ 0 w 12216156"/>
              <a:gd name="connsiteY0" fmla="*/ 0 h 3958154"/>
              <a:gd name="connsiteX1" fmla="*/ 12216156 w 12216156"/>
              <a:gd name="connsiteY1" fmla="*/ 2917406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332614 h 3979419"/>
              <a:gd name="connsiteX2" fmla="*/ 12212812 w 12216156"/>
              <a:gd name="connsiteY2" fmla="*/ 3979419 h 3979419"/>
              <a:gd name="connsiteX3" fmla="*/ 17474 w 12216156"/>
              <a:gd name="connsiteY3" fmla="*/ 3975208 h 3979419"/>
              <a:gd name="connsiteX4" fmla="*/ 0 w 12216156"/>
              <a:gd name="connsiteY4" fmla="*/ 0 h 3979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156" h="3979419">
                <a:moveTo>
                  <a:pt x="0" y="0"/>
                </a:moveTo>
                <a:lnTo>
                  <a:pt x="12216156" y="2332614"/>
                </a:lnTo>
                <a:cubicBezTo>
                  <a:pt x="12212925" y="2675297"/>
                  <a:pt x="12216043" y="3636736"/>
                  <a:pt x="12212812" y="3979419"/>
                </a:cubicBezTo>
                <a:lnTo>
                  <a:pt x="17474" y="3975208"/>
                </a:lnTo>
                <a:cubicBezTo>
                  <a:pt x="14772" y="2220294"/>
                  <a:pt x="2702" y="1754914"/>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Triangle 6"/>
          <p:cNvSpPr/>
          <p:nvPr userDrawn="1"/>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9" name="Title 1"/>
          <p:cNvSpPr>
            <a:spLocks noGrp="1"/>
          </p:cNvSpPr>
          <p:nvPr>
            <p:ph type="ctrTitle" hasCustomPrompt="1"/>
          </p:nvPr>
        </p:nvSpPr>
        <p:spPr>
          <a:xfrm>
            <a:off x="307663" y="3785082"/>
            <a:ext cx="4527320" cy="738664"/>
          </a:xfrm>
          <a:prstGeom prst="rect">
            <a:avLst/>
          </a:prstGeom>
        </p:spPr>
        <p:txBody>
          <a:bodyPr vert="horz" lIns="0" tIns="0" rIns="0" bIns="0" anchor="ctr" anchorCtr="0">
            <a:noAutofit/>
          </a:bodyPr>
          <a:lstStyle>
            <a:lvl1pPr algn="l">
              <a:lnSpc>
                <a:spcPct val="100000"/>
              </a:lnSpc>
              <a:defRPr sz="4000" b="1" i="0">
                <a:solidFill>
                  <a:srgbClr val="9091B3"/>
                </a:solidFill>
                <a:latin typeface="Arial Black" charset="0"/>
                <a:ea typeface="Arial Black" charset="0"/>
                <a:cs typeface="Arial Black" charset="0"/>
              </a:defRPr>
            </a:lvl1pPr>
          </a:lstStyle>
          <a:p>
            <a:r>
              <a:rPr lang="en-US"/>
              <a:t>UKAEA</a:t>
            </a:r>
          </a:p>
        </p:txBody>
      </p:sp>
      <p:sp>
        <p:nvSpPr>
          <p:cNvPr id="16" name="Subtitle 2"/>
          <p:cNvSpPr>
            <a:spLocks noGrp="1"/>
          </p:cNvSpPr>
          <p:nvPr>
            <p:ph type="subTitle" idx="1" hasCustomPrompt="1"/>
          </p:nvPr>
        </p:nvSpPr>
        <p:spPr>
          <a:xfrm>
            <a:off x="307662" y="4594103"/>
            <a:ext cx="8734738" cy="1287122"/>
          </a:xfrm>
        </p:spPr>
        <p:txBody>
          <a:bodyPr lIns="0" tIns="0" rIns="0" bIns="0" anchor="ctr" anchorCtr="0">
            <a:normAutofit/>
          </a:bodyPr>
          <a:lstStyle>
            <a:lvl1pPr marL="0" indent="0" algn="l">
              <a:lnSpc>
                <a:spcPct val="100000"/>
              </a:lnSpc>
              <a:spcBef>
                <a:spcPts val="0"/>
              </a:spcBef>
              <a:buNone/>
              <a:defRPr sz="4800" b="1" i="0">
                <a:solidFill>
                  <a:schemeClr val="bg1"/>
                </a:solidFill>
                <a:latin typeface="Arial Black" charset="0"/>
                <a:ea typeface="Arial Black" charset="0"/>
                <a:cs typeface="Arial Black"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title</a:t>
            </a:r>
          </a:p>
        </p:txBody>
      </p:sp>
      <p:sp>
        <p:nvSpPr>
          <p:cNvPr id="17" name="Text Placeholder 12"/>
          <p:cNvSpPr>
            <a:spLocks noGrp="1"/>
          </p:cNvSpPr>
          <p:nvPr>
            <p:ph type="body" sz="quarter" idx="14" hasCustomPrompt="1"/>
          </p:nvPr>
        </p:nvSpPr>
        <p:spPr>
          <a:xfrm>
            <a:off x="307714" y="6050503"/>
            <a:ext cx="7324725" cy="588486"/>
          </a:xfrm>
        </p:spPr>
        <p:txBody>
          <a:bodyPr lIns="0" tIns="0" rIns="0" bIns="0">
            <a:normAutofit/>
          </a:bodyPr>
          <a:lstStyle>
            <a:lvl1pPr>
              <a:defRPr sz="2000" b="1" i="0" baseline="0">
                <a:solidFill>
                  <a:srgbClr val="9091B3"/>
                </a:solidFill>
                <a:latin typeface="Arial Black" charset="0"/>
                <a:ea typeface="Arial Black" charset="0"/>
                <a:cs typeface="Arial Black" charset="0"/>
              </a:defRPr>
            </a:lvl1pPr>
          </a:lstStyle>
          <a:p>
            <a:pPr lvl="0"/>
            <a:r>
              <a:rPr lang="en-US"/>
              <a:t>Click to add text</a:t>
            </a:r>
          </a:p>
        </p:txBody>
      </p:sp>
    </p:spTree>
    <p:extLst>
      <p:ext uri="{BB962C8B-B14F-4D97-AF65-F5344CB8AC3E}">
        <p14:creationId xmlns:p14="http://schemas.microsoft.com/office/powerpoint/2010/main" val="1864103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image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441264-3313-9B47-B87B-70DE9C28B821}"/>
              </a:ext>
            </a:extLst>
          </p:cNvPr>
          <p:cNvPicPr>
            <a:picLocks noChangeAspect="1"/>
          </p:cNvPicPr>
          <p:nvPr userDrawn="1"/>
        </p:nvPicPr>
        <p:blipFill>
          <a:blip r:embed="rId2"/>
          <a:stretch>
            <a:fillRect/>
          </a:stretch>
        </p:blipFill>
        <p:spPr>
          <a:xfrm>
            <a:off x="-20444" y="-12653"/>
            <a:ext cx="12236577" cy="5368423"/>
          </a:xfrm>
          <a:prstGeom prst="rect">
            <a:avLst/>
          </a:prstGeom>
        </p:spPr>
      </p:pic>
      <p:sp>
        <p:nvSpPr>
          <p:cNvPr id="10" name="Freeform 9"/>
          <p:cNvSpPr/>
          <p:nvPr userDrawn="1"/>
        </p:nvSpPr>
        <p:spPr>
          <a:xfrm>
            <a:off x="-18930" y="2886832"/>
            <a:ext cx="12216157" cy="3979419"/>
          </a:xfrm>
          <a:custGeom>
            <a:avLst/>
            <a:gdLst>
              <a:gd name="connsiteX0" fmla="*/ 0 w 12260826"/>
              <a:gd name="connsiteY0" fmla="*/ 0 h 5270090"/>
              <a:gd name="connsiteX1" fmla="*/ 12260826 w 12260826"/>
              <a:gd name="connsiteY1" fmla="*/ 4817806 h 5270090"/>
              <a:gd name="connsiteX2" fmla="*/ 12260826 w 12260826"/>
              <a:gd name="connsiteY2" fmla="*/ 5270090 h 5270090"/>
              <a:gd name="connsiteX3" fmla="*/ 29497 w 12260826"/>
              <a:gd name="connsiteY3" fmla="*/ 5270090 h 5270090"/>
              <a:gd name="connsiteX4" fmla="*/ 0 w 12260826"/>
              <a:gd name="connsiteY4" fmla="*/ 0 h 5270090"/>
              <a:gd name="connsiteX0" fmla="*/ 7935 w 12231329"/>
              <a:gd name="connsiteY0" fmla="*/ 0 h 5254048"/>
              <a:gd name="connsiteX1" fmla="*/ 12231329 w 12231329"/>
              <a:gd name="connsiteY1" fmla="*/ 4801764 h 5254048"/>
              <a:gd name="connsiteX2" fmla="*/ 12231329 w 12231329"/>
              <a:gd name="connsiteY2" fmla="*/ 5254048 h 5254048"/>
              <a:gd name="connsiteX3" fmla="*/ 0 w 12231329"/>
              <a:gd name="connsiteY3" fmla="*/ 5254048 h 5254048"/>
              <a:gd name="connsiteX4" fmla="*/ 7935 w 12231329"/>
              <a:gd name="connsiteY4" fmla="*/ 0 h 5254048"/>
              <a:gd name="connsiteX0" fmla="*/ 0 w 12223394"/>
              <a:gd name="connsiteY0" fmla="*/ 0 h 5259395"/>
              <a:gd name="connsiteX1" fmla="*/ 12223394 w 12223394"/>
              <a:gd name="connsiteY1" fmla="*/ 4801764 h 5259395"/>
              <a:gd name="connsiteX2" fmla="*/ 12223394 w 12223394"/>
              <a:gd name="connsiteY2" fmla="*/ 5254048 h 5259395"/>
              <a:gd name="connsiteX3" fmla="*/ 72276 w 12223394"/>
              <a:gd name="connsiteY3" fmla="*/ 5259395 h 5259395"/>
              <a:gd name="connsiteX4" fmla="*/ 0 w 12223394"/>
              <a:gd name="connsiteY4" fmla="*/ 0 h 5259395"/>
              <a:gd name="connsiteX0" fmla="*/ 0 w 12223394"/>
              <a:gd name="connsiteY0" fmla="*/ 0 h 5264743"/>
              <a:gd name="connsiteX1" fmla="*/ 12223394 w 12223394"/>
              <a:gd name="connsiteY1" fmla="*/ 4801764 h 5264743"/>
              <a:gd name="connsiteX2" fmla="*/ 12223394 w 12223394"/>
              <a:gd name="connsiteY2" fmla="*/ 5254048 h 5264743"/>
              <a:gd name="connsiteX3" fmla="*/ 8107 w 12223394"/>
              <a:gd name="connsiteY3" fmla="*/ 5264743 h 5264743"/>
              <a:gd name="connsiteX4" fmla="*/ 0 w 12223394"/>
              <a:gd name="connsiteY4" fmla="*/ 0 h 5264743"/>
              <a:gd name="connsiteX0" fmla="*/ 0 w 12223394"/>
              <a:gd name="connsiteY0" fmla="*/ 0 h 5254048"/>
              <a:gd name="connsiteX1" fmla="*/ 12223394 w 12223394"/>
              <a:gd name="connsiteY1" fmla="*/ 4801764 h 5254048"/>
              <a:gd name="connsiteX2" fmla="*/ 12223394 w 12223394"/>
              <a:gd name="connsiteY2" fmla="*/ 5254048 h 5254048"/>
              <a:gd name="connsiteX3" fmla="*/ 8107 w 12223394"/>
              <a:gd name="connsiteY3" fmla="*/ 5238006 h 5254048"/>
              <a:gd name="connsiteX4" fmla="*/ 0 w 12223394"/>
              <a:gd name="connsiteY4" fmla="*/ 0 h 5254048"/>
              <a:gd name="connsiteX0" fmla="*/ 0 w 12223394"/>
              <a:gd name="connsiteY0" fmla="*/ 0 h 4841452"/>
              <a:gd name="connsiteX1" fmla="*/ 12223394 w 12223394"/>
              <a:gd name="connsiteY1" fmla="*/ 4389168 h 4841452"/>
              <a:gd name="connsiteX2" fmla="*/ 12223394 w 12223394"/>
              <a:gd name="connsiteY2" fmla="*/ 4841452 h 4841452"/>
              <a:gd name="connsiteX3" fmla="*/ 8107 w 12223394"/>
              <a:gd name="connsiteY3" fmla="*/ 4825410 h 4841452"/>
              <a:gd name="connsiteX4" fmla="*/ 0 w 12223394"/>
              <a:gd name="connsiteY4" fmla="*/ 0 h 4841452"/>
              <a:gd name="connsiteX0" fmla="*/ 3585 w 12215828"/>
              <a:gd name="connsiteY0" fmla="*/ 0 h 4629579"/>
              <a:gd name="connsiteX1" fmla="*/ 12215828 w 12215828"/>
              <a:gd name="connsiteY1" fmla="*/ 4177295 h 4629579"/>
              <a:gd name="connsiteX2" fmla="*/ 12215828 w 12215828"/>
              <a:gd name="connsiteY2" fmla="*/ 4629579 h 4629579"/>
              <a:gd name="connsiteX3" fmla="*/ 541 w 12215828"/>
              <a:gd name="connsiteY3" fmla="*/ 4613537 h 4629579"/>
              <a:gd name="connsiteX4" fmla="*/ 3585 w 12215828"/>
              <a:gd name="connsiteY4" fmla="*/ 0 h 4629579"/>
              <a:gd name="connsiteX0" fmla="*/ 3585 w 12215828"/>
              <a:gd name="connsiteY0" fmla="*/ 0 h 4685336"/>
              <a:gd name="connsiteX1" fmla="*/ 12215828 w 12215828"/>
              <a:gd name="connsiteY1" fmla="*/ 4233052 h 4685336"/>
              <a:gd name="connsiteX2" fmla="*/ 12215828 w 12215828"/>
              <a:gd name="connsiteY2" fmla="*/ 4685336 h 4685336"/>
              <a:gd name="connsiteX3" fmla="*/ 541 w 12215828"/>
              <a:gd name="connsiteY3" fmla="*/ 4669294 h 4685336"/>
              <a:gd name="connsiteX4" fmla="*/ 3585 w 12215828"/>
              <a:gd name="connsiteY4" fmla="*/ 0 h 4685336"/>
              <a:gd name="connsiteX0" fmla="*/ 3585 w 12249282"/>
              <a:gd name="connsiteY0" fmla="*/ 0 h 4685336"/>
              <a:gd name="connsiteX1" fmla="*/ 12249282 w 12249282"/>
              <a:gd name="connsiteY1" fmla="*/ 3842759 h 4685336"/>
              <a:gd name="connsiteX2" fmla="*/ 12215828 w 12249282"/>
              <a:gd name="connsiteY2" fmla="*/ 4685336 h 4685336"/>
              <a:gd name="connsiteX3" fmla="*/ 541 w 12249282"/>
              <a:gd name="connsiteY3" fmla="*/ 4669294 h 4685336"/>
              <a:gd name="connsiteX4" fmla="*/ 3585 w 12249282"/>
              <a:gd name="connsiteY4" fmla="*/ 0 h 4685336"/>
              <a:gd name="connsiteX0" fmla="*/ 0 w 12279151"/>
              <a:gd name="connsiteY0" fmla="*/ 0 h 4573823"/>
              <a:gd name="connsiteX1" fmla="*/ 12279151 w 12279151"/>
              <a:gd name="connsiteY1" fmla="*/ 3731246 h 4573823"/>
              <a:gd name="connsiteX2" fmla="*/ 12245697 w 12279151"/>
              <a:gd name="connsiteY2" fmla="*/ 4573823 h 4573823"/>
              <a:gd name="connsiteX3" fmla="*/ 30410 w 12279151"/>
              <a:gd name="connsiteY3" fmla="*/ 4557781 h 4573823"/>
              <a:gd name="connsiteX4" fmla="*/ 0 w 12279151"/>
              <a:gd name="connsiteY4" fmla="*/ 0 h 4573823"/>
              <a:gd name="connsiteX0" fmla="*/ 0 w 12346058"/>
              <a:gd name="connsiteY0" fmla="*/ 0 h 4573823"/>
              <a:gd name="connsiteX1" fmla="*/ 12346058 w 12346058"/>
              <a:gd name="connsiteY1" fmla="*/ 3541675 h 4573823"/>
              <a:gd name="connsiteX2" fmla="*/ 12245697 w 12346058"/>
              <a:gd name="connsiteY2" fmla="*/ 4573823 h 4573823"/>
              <a:gd name="connsiteX3" fmla="*/ 30410 w 12346058"/>
              <a:gd name="connsiteY3" fmla="*/ 4557781 h 4573823"/>
              <a:gd name="connsiteX4" fmla="*/ 0 w 12346058"/>
              <a:gd name="connsiteY4" fmla="*/ 0 h 4573823"/>
              <a:gd name="connsiteX0" fmla="*/ 0 w 12245697"/>
              <a:gd name="connsiteY0" fmla="*/ 0 h 4573823"/>
              <a:gd name="connsiteX1" fmla="*/ 12211379 w 12245697"/>
              <a:gd name="connsiteY1" fmla="*/ 3492056 h 4573823"/>
              <a:gd name="connsiteX2" fmla="*/ 12245697 w 12245697"/>
              <a:gd name="connsiteY2" fmla="*/ 4573823 h 4573823"/>
              <a:gd name="connsiteX3" fmla="*/ 30410 w 12245697"/>
              <a:gd name="connsiteY3" fmla="*/ 4557781 h 4573823"/>
              <a:gd name="connsiteX4" fmla="*/ 0 w 12245697"/>
              <a:gd name="connsiteY4" fmla="*/ 0 h 4573823"/>
              <a:gd name="connsiteX0" fmla="*/ 0 w 12211379"/>
              <a:gd name="connsiteY0" fmla="*/ 0 h 4557781"/>
              <a:gd name="connsiteX1" fmla="*/ 12211379 w 12211379"/>
              <a:gd name="connsiteY1" fmla="*/ 3492056 h 4557781"/>
              <a:gd name="connsiteX2" fmla="*/ 11756600 w 12211379"/>
              <a:gd name="connsiteY2" fmla="*/ 4020930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1827484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41341 h 4557781"/>
              <a:gd name="connsiteX3" fmla="*/ 30410 w 12211379"/>
              <a:gd name="connsiteY3" fmla="*/ 4557781 h 4557781"/>
              <a:gd name="connsiteX4" fmla="*/ 0 w 12211379"/>
              <a:gd name="connsiteY4" fmla="*/ 0 h 4557781"/>
              <a:gd name="connsiteX0" fmla="*/ 0 w 12221427"/>
              <a:gd name="connsiteY0" fmla="*/ 0 h 4557781"/>
              <a:gd name="connsiteX1" fmla="*/ 12221427 w 12221427"/>
              <a:gd name="connsiteY1" fmla="*/ 3502104 h 4557781"/>
              <a:gd name="connsiteX2" fmla="*/ 12210257 w 12221427"/>
              <a:gd name="connsiteY2" fmla="*/ 4541341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25696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16269 w 12221427"/>
              <a:gd name="connsiteY3" fmla="*/ 4557781 h 4557781"/>
              <a:gd name="connsiteX4" fmla="*/ 0 w 12221427"/>
              <a:gd name="connsiteY4" fmla="*/ 0 h 4557781"/>
              <a:gd name="connsiteX0" fmla="*/ 0 w 12221427"/>
              <a:gd name="connsiteY0" fmla="*/ 0 h 4562495"/>
              <a:gd name="connsiteX1" fmla="*/ 12221427 w 12221427"/>
              <a:gd name="connsiteY1" fmla="*/ 3502104 h 4562495"/>
              <a:gd name="connsiteX2" fmla="*/ 12219684 w 12221427"/>
              <a:gd name="connsiteY2" fmla="*/ 4546055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1599482 w 12221427"/>
              <a:gd name="connsiteY2" fmla="*/ 4021269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2211733 w 12221427"/>
              <a:gd name="connsiteY2" fmla="*/ 4530152 h 4562495"/>
              <a:gd name="connsiteX3" fmla="*/ 6842 w 12221427"/>
              <a:gd name="connsiteY3" fmla="*/ 4562495 h 4562495"/>
              <a:gd name="connsiteX4" fmla="*/ 0 w 12221427"/>
              <a:gd name="connsiteY4" fmla="*/ 0 h 4562495"/>
              <a:gd name="connsiteX0" fmla="*/ 33052 w 12214722"/>
              <a:gd name="connsiteY0" fmla="*/ 0 h 4546593"/>
              <a:gd name="connsiteX1" fmla="*/ 12214722 w 12214722"/>
              <a:gd name="connsiteY1" fmla="*/ 3486202 h 4546593"/>
              <a:gd name="connsiteX2" fmla="*/ 12205028 w 12214722"/>
              <a:gd name="connsiteY2" fmla="*/ 4514250 h 4546593"/>
              <a:gd name="connsiteX3" fmla="*/ 137 w 12214722"/>
              <a:gd name="connsiteY3" fmla="*/ 4546593 h 4546593"/>
              <a:gd name="connsiteX4" fmla="*/ 33052 w 12214722"/>
              <a:gd name="connsiteY4" fmla="*/ 0 h 4546593"/>
              <a:gd name="connsiteX0" fmla="*/ 25134 w 12214755"/>
              <a:gd name="connsiteY0" fmla="*/ 0 h 4538641"/>
              <a:gd name="connsiteX1" fmla="*/ 12214755 w 12214755"/>
              <a:gd name="connsiteY1" fmla="*/ 3478250 h 4538641"/>
              <a:gd name="connsiteX2" fmla="*/ 12205061 w 12214755"/>
              <a:gd name="connsiteY2" fmla="*/ 4506298 h 4538641"/>
              <a:gd name="connsiteX3" fmla="*/ 170 w 12214755"/>
              <a:gd name="connsiteY3" fmla="*/ 4538641 h 4538641"/>
              <a:gd name="connsiteX4" fmla="*/ 25134 w 12214755"/>
              <a:gd name="connsiteY4" fmla="*/ 0 h 4538641"/>
              <a:gd name="connsiteX0" fmla="*/ 9400 w 12214923"/>
              <a:gd name="connsiteY0" fmla="*/ 0 h 4530690"/>
              <a:gd name="connsiteX1" fmla="*/ 12214923 w 12214923"/>
              <a:gd name="connsiteY1" fmla="*/ 3470299 h 4530690"/>
              <a:gd name="connsiteX2" fmla="*/ 12205229 w 12214923"/>
              <a:gd name="connsiteY2" fmla="*/ 4498347 h 4530690"/>
              <a:gd name="connsiteX3" fmla="*/ 338 w 12214923"/>
              <a:gd name="connsiteY3" fmla="*/ 4530690 h 4530690"/>
              <a:gd name="connsiteX4" fmla="*/ 9400 w 12214923"/>
              <a:gd name="connsiteY4" fmla="*/ 0 h 4530690"/>
              <a:gd name="connsiteX0" fmla="*/ 0 w 12205523"/>
              <a:gd name="connsiteY0" fmla="*/ 0 h 4498347"/>
              <a:gd name="connsiteX1" fmla="*/ 12205523 w 12205523"/>
              <a:gd name="connsiteY1" fmla="*/ 3470299 h 4498347"/>
              <a:gd name="connsiteX2" fmla="*/ 12195829 w 12205523"/>
              <a:gd name="connsiteY2" fmla="*/ 4498347 h 4498347"/>
              <a:gd name="connsiteX3" fmla="*/ 285136 w 12205523"/>
              <a:gd name="connsiteY3" fmla="*/ 4268297 h 4498347"/>
              <a:gd name="connsiteX4" fmla="*/ 0 w 12205523"/>
              <a:gd name="connsiteY4" fmla="*/ 0 h 4498347"/>
              <a:gd name="connsiteX0" fmla="*/ 0 w 12205523"/>
              <a:gd name="connsiteY0" fmla="*/ 0 h 4506836"/>
              <a:gd name="connsiteX1" fmla="*/ 12205523 w 12205523"/>
              <a:gd name="connsiteY1" fmla="*/ 3470299 h 4506836"/>
              <a:gd name="connsiteX2" fmla="*/ 12195829 w 12205523"/>
              <a:gd name="connsiteY2" fmla="*/ 4498347 h 4506836"/>
              <a:gd name="connsiteX3" fmla="*/ 6841 w 12205523"/>
              <a:gd name="connsiteY3" fmla="*/ 4506836 h 4506836"/>
              <a:gd name="connsiteX4" fmla="*/ 0 w 12205523"/>
              <a:gd name="connsiteY4" fmla="*/ 0 h 4506836"/>
              <a:gd name="connsiteX0" fmla="*/ 0 w 12205523"/>
              <a:gd name="connsiteY0" fmla="*/ 0 h 4511047"/>
              <a:gd name="connsiteX1" fmla="*/ 12205523 w 12205523"/>
              <a:gd name="connsiteY1" fmla="*/ 3470299 h 4511047"/>
              <a:gd name="connsiteX2" fmla="*/ 12202179 w 12205523"/>
              <a:gd name="connsiteY2" fmla="*/ 4511047 h 4511047"/>
              <a:gd name="connsiteX3" fmla="*/ 6841 w 12205523"/>
              <a:gd name="connsiteY3" fmla="*/ 4506836 h 4511047"/>
              <a:gd name="connsiteX4" fmla="*/ 0 w 12205523"/>
              <a:gd name="connsiteY4" fmla="*/ 0 h 4511047"/>
              <a:gd name="connsiteX0" fmla="*/ 0 w 12216156"/>
              <a:gd name="connsiteY0" fmla="*/ 0 h 3958154"/>
              <a:gd name="connsiteX1" fmla="*/ 12216156 w 12216156"/>
              <a:gd name="connsiteY1" fmla="*/ 2917406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332614 h 3979419"/>
              <a:gd name="connsiteX2" fmla="*/ 12212812 w 12216156"/>
              <a:gd name="connsiteY2" fmla="*/ 3979419 h 3979419"/>
              <a:gd name="connsiteX3" fmla="*/ 17474 w 12216156"/>
              <a:gd name="connsiteY3" fmla="*/ 3975208 h 3979419"/>
              <a:gd name="connsiteX4" fmla="*/ 0 w 12216156"/>
              <a:gd name="connsiteY4" fmla="*/ 0 h 3979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156" h="3979419">
                <a:moveTo>
                  <a:pt x="0" y="0"/>
                </a:moveTo>
                <a:lnTo>
                  <a:pt x="12216156" y="2332614"/>
                </a:lnTo>
                <a:cubicBezTo>
                  <a:pt x="12212925" y="2675297"/>
                  <a:pt x="12216043" y="3636736"/>
                  <a:pt x="12212812" y="3979419"/>
                </a:cubicBezTo>
                <a:lnTo>
                  <a:pt x="17474" y="3975208"/>
                </a:lnTo>
                <a:cubicBezTo>
                  <a:pt x="14772" y="2220294"/>
                  <a:pt x="2702" y="1754914"/>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Triangle 6"/>
          <p:cNvSpPr/>
          <p:nvPr userDrawn="1"/>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9" name="Title 1"/>
          <p:cNvSpPr>
            <a:spLocks noGrp="1"/>
          </p:cNvSpPr>
          <p:nvPr>
            <p:ph type="ctrTitle" hasCustomPrompt="1"/>
          </p:nvPr>
        </p:nvSpPr>
        <p:spPr>
          <a:xfrm>
            <a:off x="307663" y="3785082"/>
            <a:ext cx="4527320" cy="738664"/>
          </a:xfrm>
          <a:prstGeom prst="rect">
            <a:avLst/>
          </a:prstGeom>
        </p:spPr>
        <p:txBody>
          <a:bodyPr vert="horz" lIns="0" tIns="0" rIns="0" bIns="0" anchor="ctr" anchorCtr="0">
            <a:noAutofit/>
          </a:bodyPr>
          <a:lstStyle>
            <a:lvl1pPr algn="l">
              <a:lnSpc>
                <a:spcPct val="100000"/>
              </a:lnSpc>
              <a:defRPr sz="4000" b="1" i="0">
                <a:solidFill>
                  <a:srgbClr val="9091B3"/>
                </a:solidFill>
                <a:latin typeface="Arial Black" charset="0"/>
                <a:ea typeface="Arial Black" charset="0"/>
                <a:cs typeface="Arial Black" charset="0"/>
              </a:defRPr>
            </a:lvl1pPr>
          </a:lstStyle>
          <a:p>
            <a:r>
              <a:rPr lang="en-US"/>
              <a:t>UKAEA</a:t>
            </a:r>
          </a:p>
        </p:txBody>
      </p:sp>
      <p:sp>
        <p:nvSpPr>
          <p:cNvPr id="17" name="Subtitle 2"/>
          <p:cNvSpPr>
            <a:spLocks noGrp="1"/>
          </p:cNvSpPr>
          <p:nvPr>
            <p:ph type="subTitle" idx="1" hasCustomPrompt="1"/>
          </p:nvPr>
        </p:nvSpPr>
        <p:spPr>
          <a:xfrm>
            <a:off x="307662" y="4594103"/>
            <a:ext cx="8734738" cy="1287122"/>
          </a:xfrm>
        </p:spPr>
        <p:txBody>
          <a:bodyPr lIns="0" tIns="0" rIns="0" bIns="0" anchor="ctr" anchorCtr="0">
            <a:normAutofit/>
          </a:bodyPr>
          <a:lstStyle>
            <a:lvl1pPr marL="0" indent="0" algn="l">
              <a:lnSpc>
                <a:spcPct val="100000"/>
              </a:lnSpc>
              <a:spcBef>
                <a:spcPts val="0"/>
              </a:spcBef>
              <a:buNone/>
              <a:defRPr sz="4800" b="1" i="0">
                <a:solidFill>
                  <a:schemeClr val="bg1"/>
                </a:solidFill>
                <a:latin typeface="Arial Black" charset="0"/>
                <a:ea typeface="Arial Black" charset="0"/>
                <a:cs typeface="Arial Black"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title</a:t>
            </a:r>
          </a:p>
        </p:txBody>
      </p:sp>
      <p:sp>
        <p:nvSpPr>
          <p:cNvPr id="18" name="Text Placeholder 12"/>
          <p:cNvSpPr>
            <a:spLocks noGrp="1"/>
          </p:cNvSpPr>
          <p:nvPr>
            <p:ph type="body" sz="quarter" idx="14" hasCustomPrompt="1"/>
          </p:nvPr>
        </p:nvSpPr>
        <p:spPr>
          <a:xfrm>
            <a:off x="307714" y="6050503"/>
            <a:ext cx="7324725" cy="588486"/>
          </a:xfrm>
        </p:spPr>
        <p:txBody>
          <a:bodyPr lIns="0" tIns="0" rIns="0" bIns="0">
            <a:normAutofit/>
          </a:bodyPr>
          <a:lstStyle>
            <a:lvl1pPr>
              <a:defRPr sz="2000" b="1" i="0" baseline="0">
                <a:solidFill>
                  <a:srgbClr val="9091B3"/>
                </a:solidFill>
                <a:latin typeface="Arial Black" charset="0"/>
                <a:ea typeface="Arial Black" charset="0"/>
                <a:cs typeface="Arial Black" charset="0"/>
              </a:defRPr>
            </a:lvl1pPr>
          </a:lstStyle>
          <a:p>
            <a:pPr lvl="0"/>
            <a:r>
              <a:rPr lang="en-US"/>
              <a:t>Click to add text</a:t>
            </a:r>
          </a:p>
        </p:txBody>
      </p:sp>
    </p:spTree>
    <p:extLst>
      <p:ext uri="{BB962C8B-B14F-4D97-AF65-F5344CB8AC3E}">
        <p14:creationId xmlns:p14="http://schemas.microsoft.com/office/powerpoint/2010/main" val="3831910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image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63430B-242D-C74B-B8F9-B32BD16FE8FF}"/>
              </a:ext>
            </a:extLst>
          </p:cNvPr>
          <p:cNvPicPr>
            <a:picLocks noChangeAspect="1"/>
          </p:cNvPicPr>
          <p:nvPr userDrawn="1"/>
        </p:nvPicPr>
        <p:blipFill>
          <a:blip r:embed="rId2"/>
          <a:stretch>
            <a:fillRect/>
          </a:stretch>
        </p:blipFill>
        <p:spPr>
          <a:xfrm>
            <a:off x="-17748" y="-12652"/>
            <a:ext cx="12214975" cy="5316172"/>
          </a:xfrm>
          <a:prstGeom prst="rect">
            <a:avLst/>
          </a:prstGeom>
        </p:spPr>
      </p:pic>
      <p:sp>
        <p:nvSpPr>
          <p:cNvPr id="10" name="Freeform 9"/>
          <p:cNvSpPr/>
          <p:nvPr userDrawn="1"/>
        </p:nvSpPr>
        <p:spPr>
          <a:xfrm>
            <a:off x="-18930" y="2886832"/>
            <a:ext cx="12216157" cy="3979419"/>
          </a:xfrm>
          <a:custGeom>
            <a:avLst/>
            <a:gdLst>
              <a:gd name="connsiteX0" fmla="*/ 0 w 12260826"/>
              <a:gd name="connsiteY0" fmla="*/ 0 h 5270090"/>
              <a:gd name="connsiteX1" fmla="*/ 12260826 w 12260826"/>
              <a:gd name="connsiteY1" fmla="*/ 4817806 h 5270090"/>
              <a:gd name="connsiteX2" fmla="*/ 12260826 w 12260826"/>
              <a:gd name="connsiteY2" fmla="*/ 5270090 h 5270090"/>
              <a:gd name="connsiteX3" fmla="*/ 29497 w 12260826"/>
              <a:gd name="connsiteY3" fmla="*/ 5270090 h 5270090"/>
              <a:gd name="connsiteX4" fmla="*/ 0 w 12260826"/>
              <a:gd name="connsiteY4" fmla="*/ 0 h 5270090"/>
              <a:gd name="connsiteX0" fmla="*/ 7935 w 12231329"/>
              <a:gd name="connsiteY0" fmla="*/ 0 h 5254048"/>
              <a:gd name="connsiteX1" fmla="*/ 12231329 w 12231329"/>
              <a:gd name="connsiteY1" fmla="*/ 4801764 h 5254048"/>
              <a:gd name="connsiteX2" fmla="*/ 12231329 w 12231329"/>
              <a:gd name="connsiteY2" fmla="*/ 5254048 h 5254048"/>
              <a:gd name="connsiteX3" fmla="*/ 0 w 12231329"/>
              <a:gd name="connsiteY3" fmla="*/ 5254048 h 5254048"/>
              <a:gd name="connsiteX4" fmla="*/ 7935 w 12231329"/>
              <a:gd name="connsiteY4" fmla="*/ 0 h 5254048"/>
              <a:gd name="connsiteX0" fmla="*/ 0 w 12223394"/>
              <a:gd name="connsiteY0" fmla="*/ 0 h 5259395"/>
              <a:gd name="connsiteX1" fmla="*/ 12223394 w 12223394"/>
              <a:gd name="connsiteY1" fmla="*/ 4801764 h 5259395"/>
              <a:gd name="connsiteX2" fmla="*/ 12223394 w 12223394"/>
              <a:gd name="connsiteY2" fmla="*/ 5254048 h 5259395"/>
              <a:gd name="connsiteX3" fmla="*/ 72276 w 12223394"/>
              <a:gd name="connsiteY3" fmla="*/ 5259395 h 5259395"/>
              <a:gd name="connsiteX4" fmla="*/ 0 w 12223394"/>
              <a:gd name="connsiteY4" fmla="*/ 0 h 5259395"/>
              <a:gd name="connsiteX0" fmla="*/ 0 w 12223394"/>
              <a:gd name="connsiteY0" fmla="*/ 0 h 5264743"/>
              <a:gd name="connsiteX1" fmla="*/ 12223394 w 12223394"/>
              <a:gd name="connsiteY1" fmla="*/ 4801764 h 5264743"/>
              <a:gd name="connsiteX2" fmla="*/ 12223394 w 12223394"/>
              <a:gd name="connsiteY2" fmla="*/ 5254048 h 5264743"/>
              <a:gd name="connsiteX3" fmla="*/ 8107 w 12223394"/>
              <a:gd name="connsiteY3" fmla="*/ 5264743 h 5264743"/>
              <a:gd name="connsiteX4" fmla="*/ 0 w 12223394"/>
              <a:gd name="connsiteY4" fmla="*/ 0 h 5264743"/>
              <a:gd name="connsiteX0" fmla="*/ 0 w 12223394"/>
              <a:gd name="connsiteY0" fmla="*/ 0 h 5254048"/>
              <a:gd name="connsiteX1" fmla="*/ 12223394 w 12223394"/>
              <a:gd name="connsiteY1" fmla="*/ 4801764 h 5254048"/>
              <a:gd name="connsiteX2" fmla="*/ 12223394 w 12223394"/>
              <a:gd name="connsiteY2" fmla="*/ 5254048 h 5254048"/>
              <a:gd name="connsiteX3" fmla="*/ 8107 w 12223394"/>
              <a:gd name="connsiteY3" fmla="*/ 5238006 h 5254048"/>
              <a:gd name="connsiteX4" fmla="*/ 0 w 12223394"/>
              <a:gd name="connsiteY4" fmla="*/ 0 h 5254048"/>
              <a:gd name="connsiteX0" fmla="*/ 0 w 12223394"/>
              <a:gd name="connsiteY0" fmla="*/ 0 h 4841452"/>
              <a:gd name="connsiteX1" fmla="*/ 12223394 w 12223394"/>
              <a:gd name="connsiteY1" fmla="*/ 4389168 h 4841452"/>
              <a:gd name="connsiteX2" fmla="*/ 12223394 w 12223394"/>
              <a:gd name="connsiteY2" fmla="*/ 4841452 h 4841452"/>
              <a:gd name="connsiteX3" fmla="*/ 8107 w 12223394"/>
              <a:gd name="connsiteY3" fmla="*/ 4825410 h 4841452"/>
              <a:gd name="connsiteX4" fmla="*/ 0 w 12223394"/>
              <a:gd name="connsiteY4" fmla="*/ 0 h 4841452"/>
              <a:gd name="connsiteX0" fmla="*/ 3585 w 12215828"/>
              <a:gd name="connsiteY0" fmla="*/ 0 h 4629579"/>
              <a:gd name="connsiteX1" fmla="*/ 12215828 w 12215828"/>
              <a:gd name="connsiteY1" fmla="*/ 4177295 h 4629579"/>
              <a:gd name="connsiteX2" fmla="*/ 12215828 w 12215828"/>
              <a:gd name="connsiteY2" fmla="*/ 4629579 h 4629579"/>
              <a:gd name="connsiteX3" fmla="*/ 541 w 12215828"/>
              <a:gd name="connsiteY3" fmla="*/ 4613537 h 4629579"/>
              <a:gd name="connsiteX4" fmla="*/ 3585 w 12215828"/>
              <a:gd name="connsiteY4" fmla="*/ 0 h 4629579"/>
              <a:gd name="connsiteX0" fmla="*/ 3585 w 12215828"/>
              <a:gd name="connsiteY0" fmla="*/ 0 h 4685336"/>
              <a:gd name="connsiteX1" fmla="*/ 12215828 w 12215828"/>
              <a:gd name="connsiteY1" fmla="*/ 4233052 h 4685336"/>
              <a:gd name="connsiteX2" fmla="*/ 12215828 w 12215828"/>
              <a:gd name="connsiteY2" fmla="*/ 4685336 h 4685336"/>
              <a:gd name="connsiteX3" fmla="*/ 541 w 12215828"/>
              <a:gd name="connsiteY3" fmla="*/ 4669294 h 4685336"/>
              <a:gd name="connsiteX4" fmla="*/ 3585 w 12215828"/>
              <a:gd name="connsiteY4" fmla="*/ 0 h 4685336"/>
              <a:gd name="connsiteX0" fmla="*/ 3585 w 12249282"/>
              <a:gd name="connsiteY0" fmla="*/ 0 h 4685336"/>
              <a:gd name="connsiteX1" fmla="*/ 12249282 w 12249282"/>
              <a:gd name="connsiteY1" fmla="*/ 3842759 h 4685336"/>
              <a:gd name="connsiteX2" fmla="*/ 12215828 w 12249282"/>
              <a:gd name="connsiteY2" fmla="*/ 4685336 h 4685336"/>
              <a:gd name="connsiteX3" fmla="*/ 541 w 12249282"/>
              <a:gd name="connsiteY3" fmla="*/ 4669294 h 4685336"/>
              <a:gd name="connsiteX4" fmla="*/ 3585 w 12249282"/>
              <a:gd name="connsiteY4" fmla="*/ 0 h 4685336"/>
              <a:gd name="connsiteX0" fmla="*/ 0 w 12279151"/>
              <a:gd name="connsiteY0" fmla="*/ 0 h 4573823"/>
              <a:gd name="connsiteX1" fmla="*/ 12279151 w 12279151"/>
              <a:gd name="connsiteY1" fmla="*/ 3731246 h 4573823"/>
              <a:gd name="connsiteX2" fmla="*/ 12245697 w 12279151"/>
              <a:gd name="connsiteY2" fmla="*/ 4573823 h 4573823"/>
              <a:gd name="connsiteX3" fmla="*/ 30410 w 12279151"/>
              <a:gd name="connsiteY3" fmla="*/ 4557781 h 4573823"/>
              <a:gd name="connsiteX4" fmla="*/ 0 w 12279151"/>
              <a:gd name="connsiteY4" fmla="*/ 0 h 4573823"/>
              <a:gd name="connsiteX0" fmla="*/ 0 w 12346058"/>
              <a:gd name="connsiteY0" fmla="*/ 0 h 4573823"/>
              <a:gd name="connsiteX1" fmla="*/ 12346058 w 12346058"/>
              <a:gd name="connsiteY1" fmla="*/ 3541675 h 4573823"/>
              <a:gd name="connsiteX2" fmla="*/ 12245697 w 12346058"/>
              <a:gd name="connsiteY2" fmla="*/ 4573823 h 4573823"/>
              <a:gd name="connsiteX3" fmla="*/ 30410 w 12346058"/>
              <a:gd name="connsiteY3" fmla="*/ 4557781 h 4573823"/>
              <a:gd name="connsiteX4" fmla="*/ 0 w 12346058"/>
              <a:gd name="connsiteY4" fmla="*/ 0 h 4573823"/>
              <a:gd name="connsiteX0" fmla="*/ 0 w 12245697"/>
              <a:gd name="connsiteY0" fmla="*/ 0 h 4573823"/>
              <a:gd name="connsiteX1" fmla="*/ 12211379 w 12245697"/>
              <a:gd name="connsiteY1" fmla="*/ 3492056 h 4573823"/>
              <a:gd name="connsiteX2" fmla="*/ 12245697 w 12245697"/>
              <a:gd name="connsiteY2" fmla="*/ 4573823 h 4573823"/>
              <a:gd name="connsiteX3" fmla="*/ 30410 w 12245697"/>
              <a:gd name="connsiteY3" fmla="*/ 4557781 h 4573823"/>
              <a:gd name="connsiteX4" fmla="*/ 0 w 12245697"/>
              <a:gd name="connsiteY4" fmla="*/ 0 h 4573823"/>
              <a:gd name="connsiteX0" fmla="*/ 0 w 12211379"/>
              <a:gd name="connsiteY0" fmla="*/ 0 h 4557781"/>
              <a:gd name="connsiteX1" fmla="*/ 12211379 w 12211379"/>
              <a:gd name="connsiteY1" fmla="*/ 3492056 h 4557781"/>
              <a:gd name="connsiteX2" fmla="*/ 11756600 w 12211379"/>
              <a:gd name="connsiteY2" fmla="*/ 4020930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1827484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41341 h 4557781"/>
              <a:gd name="connsiteX3" fmla="*/ 30410 w 12211379"/>
              <a:gd name="connsiteY3" fmla="*/ 4557781 h 4557781"/>
              <a:gd name="connsiteX4" fmla="*/ 0 w 12211379"/>
              <a:gd name="connsiteY4" fmla="*/ 0 h 4557781"/>
              <a:gd name="connsiteX0" fmla="*/ 0 w 12221427"/>
              <a:gd name="connsiteY0" fmla="*/ 0 h 4557781"/>
              <a:gd name="connsiteX1" fmla="*/ 12221427 w 12221427"/>
              <a:gd name="connsiteY1" fmla="*/ 3502104 h 4557781"/>
              <a:gd name="connsiteX2" fmla="*/ 12210257 w 12221427"/>
              <a:gd name="connsiteY2" fmla="*/ 4541341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25696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16269 w 12221427"/>
              <a:gd name="connsiteY3" fmla="*/ 4557781 h 4557781"/>
              <a:gd name="connsiteX4" fmla="*/ 0 w 12221427"/>
              <a:gd name="connsiteY4" fmla="*/ 0 h 4557781"/>
              <a:gd name="connsiteX0" fmla="*/ 0 w 12221427"/>
              <a:gd name="connsiteY0" fmla="*/ 0 h 4562495"/>
              <a:gd name="connsiteX1" fmla="*/ 12221427 w 12221427"/>
              <a:gd name="connsiteY1" fmla="*/ 3502104 h 4562495"/>
              <a:gd name="connsiteX2" fmla="*/ 12219684 w 12221427"/>
              <a:gd name="connsiteY2" fmla="*/ 4546055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1599482 w 12221427"/>
              <a:gd name="connsiteY2" fmla="*/ 4021269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2211733 w 12221427"/>
              <a:gd name="connsiteY2" fmla="*/ 4530152 h 4562495"/>
              <a:gd name="connsiteX3" fmla="*/ 6842 w 12221427"/>
              <a:gd name="connsiteY3" fmla="*/ 4562495 h 4562495"/>
              <a:gd name="connsiteX4" fmla="*/ 0 w 12221427"/>
              <a:gd name="connsiteY4" fmla="*/ 0 h 4562495"/>
              <a:gd name="connsiteX0" fmla="*/ 33052 w 12214722"/>
              <a:gd name="connsiteY0" fmla="*/ 0 h 4546593"/>
              <a:gd name="connsiteX1" fmla="*/ 12214722 w 12214722"/>
              <a:gd name="connsiteY1" fmla="*/ 3486202 h 4546593"/>
              <a:gd name="connsiteX2" fmla="*/ 12205028 w 12214722"/>
              <a:gd name="connsiteY2" fmla="*/ 4514250 h 4546593"/>
              <a:gd name="connsiteX3" fmla="*/ 137 w 12214722"/>
              <a:gd name="connsiteY3" fmla="*/ 4546593 h 4546593"/>
              <a:gd name="connsiteX4" fmla="*/ 33052 w 12214722"/>
              <a:gd name="connsiteY4" fmla="*/ 0 h 4546593"/>
              <a:gd name="connsiteX0" fmla="*/ 25134 w 12214755"/>
              <a:gd name="connsiteY0" fmla="*/ 0 h 4538641"/>
              <a:gd name="connsiteX1" fmla="*/ 12214755 w 12214755"/>
              <a:gd name="connsiteY1" fmla="*/ 3478250 h 4538641"/>
              <a:gd name="connsiteX2" fmla="*/ 12205061 w 12214755"/>
              <a:gd name="connsiteY2" fmla="*/ 4506298 h 4538641"/>
              <a:gd name="connsiteX3" fmla="*/ 170 w 12214755"/>
              <a:gd name="connsiteY3" fmla="*/ 4538641 h 4538641"/>
              <a:gd name="connsiteX4" fmla="*/ 25134 w 12214755"/>
              <a:gd name="connsiteY4" fmla="*/ 0 h 4538641"/>
              <a:gd name="connsiteX0" fmla="*/ 9400 w 12214923"/>
              <a:gd name="connsiteY0" fmla="*/ 0 h 4530690"/>
              <a:gd name="connsiteX1" fmla="*/ 12214923 w 12214923"/>
              <a:gd name="connsiteY1" fmla="*/ 3470299 h 4530690"/>
              <a:gd name="connsiteX2" fmla="*/ 12205229 w 12214923"/>
              <a:gd name="connsiteY2" fmla="*/ 4498347 h 4530690"/>
              <a:gd name="connsiteX3" fmla="*/ 338 w 12214923"/>
              <a:gd name="connsiteY3" fmla="*/ 4530690 h 4530690"/>
              <a:gd name="connsiteX4" fmla="*/ 9400 w 12214923"/>
              <a:gd name="connsiteY4" fmla="*/ 0 h 4530690"/>
              <a:gd name="connsiteX0" fmla="*/ 0 w 12205523"/>
              <a:gd name="connsiteY0" fmla="*/ 0 h 4498347"/>
              <a:gd name="connsiteX1" fmla="*/ 12205523 w 12205523"/>
              <a:gd name="connsiteY1" fmla="*/ 3470299 h 4498347"/>
              <a:gd name="connsiteX2" fmla="*/ 12195829 w 12205523"/>
              <a:gd name="connsiteY2" fmla="*/ 4498347 h 4498347"/>
              <a:gd name="connsiteX3" fmla="*/ 285136 w 12205523"/>
              <a:gd name="connsiteY3" fmla="*/ 4268297 h 4498347"/>
              <a:gd name="connsiteX4" fmla="*/ 0 w 12205523"/>
              <a:gd name="connsiteY4" fmla="*/ 0 h 4498347"/>
              <a:gd name="connsiteX0" fmla="*/ 0 w 12205523"/>
              <a:gd name="connsiteY0" fmla="*/ 0 h 4506836"/>
              <a:gd name="connsiteX1" fmla="*/ 12205523 w 12205523"/>
              <a:gd name="connsiteY1" fmla="*/ 3470299 h 4506836"/>
              <a:gd name="connsiteX2" fmla="*/ 12195829 w 12205523"/>
              <a:gd name="connsiteY2" fmla="*/ 4498347 h 4506836"/>
              <a:gd name="connsiteX3" fmla="*/ 6841 w 12205523"/>
              <a:gd name="connsiteY3" fmla="*/ 4506836 h 4506836"/>
              <a:gd name="connsiteX4" fmla="*/ 0 w 12205523"/>
              <a:gd name="connsiteY4" fmla="*/ 0 h 4506836"/>
              <a:gd name="connsiteX0" fmla="*/ 0 w 12205523"/>
              <a:gd name="connsiteY0" fmla="*/ 0 h 4511047"/>
              <a:gd name="connsiteX1" fmla="*/ 12205523 w 12205523"/>
              <a:gd name="connsiteY1" fmla="*/ 3470299 h 4511047"/>
              <a:gd name="connsiteX2" fmla="*/ 12202179 w 12205523"/>
              <a:gd name="connsiteY2" fmla="*/ 4511047 h 4511047"/>
              <a:gd name="connsiteX3" fmla="*/ 6841 w 12205523"/>
              <a:gd name="connsiteY3" fmla="*/ 4506836 h 4511047"/>
              <a:gd name="connsiteX4" fmla="*/ 0 w 12205523"/>
              <a:gd name="connsiteY4" fmla="*/ 0 h 4511047"/>
              <a:gd name="connsiteX0" fmla="*/ 0 w 12216156"/>
              <a:gd name="connsiteY0" fmla="*/ 0 h 3958154"/>
              <a:gd name="connsiteX1" fmla="*/ 12216156 w 12216156"/>
              <a:gd name="connsiteY1" fmla="*/ 2917406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332614 h 3979419"/>
              <a:gd name="connsiteX2" fmla="*/ 12212812 w 12216156"/>
              <a:gd name="connsiteY2" fmla="*/ 3979419 h 3979419"/>
              <a:gd name="connsiteX3" fmla="*/ 17474 w 12216156"/>
              <a:gd name="connsiteY3" fmla="*/ 3975208 h 3979419"/>
              <a:gd name="connsiteX4" fmla="*/ 0 w 12216156"/>
              <a:gd name="connsiteY4" fmla="*/ 0 h 3979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156" h="3979419">
                <a:moveTo>
                  <a:pt x="0" y="0"/>
                </a:moveTo>
                <a:lnTo>
                  <a:pt x="12216156" y="2332614"/>
                </a:lnTo>
                <a:cubicBezTo>
                  <a:pt x="12212925" y="2675297"/>
                  <a:pt x="12216043" y="3636736"/>
                  <a:pt x="12212812" y="3979419"/>
                </a:cubicBezTo>
                <a:lnTo>
                  <a:pt x="17474" y="3975208"/>
                </a:lnTo>
                <a:cubicBezTo>
                  <a:pt x="14772" y="2220294"/>
                  <a:pt x="2702" y="1754914"/>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Triangle 6"/>
          <p:cNvSpPr/>
          <p:nvPr userDrawn="1"/>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9" name="Title 1"/>
          <p:cNvSpPr>
            <a:spLocks noGrp="1"/>
          </p:cNvSpPr>
          <p:nvPr>
            <p:ph type="ctrTitle" hasCustomPrompt="1"/>
          </p:nvPr>
        </p:nvSpPr>
        <p:spPr>
          <a:xfrm>
            <a:off x="307663" y="3785082"/>
            <a:ext cx="4527320" cy="738664"/>
          </a:xfrm>
          <a:prstGeom prst="rect">
            <a:avLst/>
          </a:prstGeom>
        </p:spPr>
        <p:txBody>
          <a:bodyPr vert="horz" lIns="0" tIns="0" rIns="0" bIns="0" anchor="ctr" anchorCtr="0">
            <a:noAutofit/>
          </a:bodyPr>
          <a:lstStyle>
            <a:lvl1pPr algn="l">
              <a:lnSpc>
                <a:spcPct val="100000"/>
              </a:lnSpc>
              <a:defRPr sz="4000" b="1" i="0">
                <a:solidFill>
                  <a:srgbClr val="9091B3"/>
                </a:solidFill>
                <a:latin typeface="Arial Black" charset="0"/>
                <a:ea typeface="Arial Black" charset="0"/>
                <a:cs typeface="Arial Black" charset="0"/>
              </a:defRPr>
            </a:lvl1pPr>
          </a:lstStyle>
          <a:p>
            <a:r>
              <a:rPr lang="en-US"/>
              <a:t>UKAEA</a:t>
            </a:r>
          </a:p>
        </p:txBody>
      </p:sp>
      <p:sp>
        <p:nvSpPr>
          <p:cNvPr id="17" name="Subtitle 2"/>
          <p:cNvSpPr>
            <a:spLocks noGrp="1"/>
          </p:cNvSpPr>
          <p:nvPr>
            <p:ph type="subTitle" idx="1" hasCustomPrompt="1"/>
          </p:nvPr>
        </p:nvSpPr>
        <p:spPr>
          <a:xfrm>
            <a:off x="307662" y="4594103"/>
            <a:ext cx="8734738" cy="1287122"/>
          </a:xfrm>
        </p:spPr>
        <p:txBody>
          <a:bodyPr lIns="0" tIns="0" rIns="0" bIns="0" anchor="ctr" anchorCtr="0">
            <a:normAutofit/>
          </a:bodyPr>
          <a:lstStyle>
            <a:lvl1pPr marL="0" indent="0" algn="l">
              <a:lnSpc>
                <a:spcPct val="100000"/>
              </a:lnSpc>
              <a:spcBef>
                <a:spcPts val="0"/>
              </a:spcBef>
              <a:buNone/>
              <a:defRPr sz="4800" b="1" i="0">
                <a:solidFill>
                  <a:schemeClr val="bg1"/>
                </a:solidFill>
                <a:latin typeface="Arial Black" charset="0"/>
                <a:ea typeface="Arial Black" charset="0"/>
                <a:cs typeface="Arial Black"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title</a:t>
            </a:r>
          </a:p>
        </p:txBody>
      </p:sp>
      <p:sp>
        <p:nvSpPr>
          <p:cNvPr id="18" name="Text Placeholder 12"/>
          <p:cNvSpPr>
            <a:spLocks noGrp="1"/>
          </p:cNvSpPr>
          <p:nvPr>
            <p:ph type="body" sz="quarter" idx="14" hasCustomPrompt="1"/>
          </p:nvPr>
        </p:nvSpPr>
        <p:spPr>
          <a:xfrm>
            <a:off x="307714" y="6050503"/>
            <a:ext cx="7324725" cy="588486"/>
          </a:xfrm>
        </p:spPr>
        <p:txBody>
          <a:bodyPr lIns="0" tIns="0" rIns="0" bIns="0">
            <a:normAutofit/>
          </a:bodyPr>
          <a:lstStyle>
            <a:lvl1pPr>
              <a:defRPr sz="2000" b="1" i="0" baseline="0">
                <a:solidFill>
                  <a:srgbClr val="9091B3"/>
                </a:solidFill>
                <a:latin typeface="Arial Black" charset="0"/>
                <a:ea typeface="Arial Black" charset="0"/>
                <a:cs typeface="Arial Black" charset="0"/>
              </a:defRPr>
            </a:lvl1pPr>
          </a:lstStyle>
          <a:p>
            <a:pPr lvl="0"/>
            <a:r>
              <a:rPr lang="en-US"/>
              <a:t>Click to add text</a:t>
            </a:r>
          </a:p>
        </p:txBody>
      </p:sp>
    </p:spTree>
    <p:extLst>
      <p:ext uri="{BB962C8B-B14F-4D97-AF65-F5344CB8AC3E}">
        <p14:creationId xmlns:p14="http://schemas.microsoft.com/office/powerpoint/2010/main" val="3113587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image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013090-AD91-9E4E-A26F-8BC4969B062E}"/>
              </a:ext>
            </a:extLst>
          </p:cNvPr>
          <p:cNvPicPr>
            <a:picLocks noChangeAspect="1"/>
          </p:cNvPicPr>
          <p:nvPr userDrawn="1"/>
        </p:nvPicPr>
        <p:blipFill>
          <a:blip r:embed="rId2"/>
          <a:stretch>
            <a:fillRect/>
          </a:stretch>
        </p:blipFill>
        <p:spPr>
          <a:xfrm>
            <a:off x="-16038" y="-12653"/>
            <a:ext cx="12213265" cy="5307463"/>
          </a:xfrm>
          <a:prstGeom prst="rect">
            <a:avLst/>
          </a:prstGeom>
        </p:spPr>
      </p:pic>
      <p:sp>
        <p:nvSpPr>
          <p:cNvPr id="10" name="Freeform 9"/>
          <p:cNvSpPr/>
          <p:nvPr userDrawn="1"/>
        </p:nvSpPr>
        <p:spPr>
          <a:xfrm>
            <a:off x="-18930" y="2886832"/>
            <a:ext cx="12216157" cy="3979419"/>
          </a:xfrm>
          <a:custGeom>
            <a:avLst/>
            <a:gdLst>
              <a:gd name="connsiteX0" fmla="*/ 0 w 12260826"/>
              <a:gd name="connsiteY0" fmla="*/ 0 h 5270090"/>
              <a:gd name="connsiteX1" fmla="*/ 12260826 w 12260826"/>
              <a:gd name="connsiteY1" fmla="*/ 4817806 h 5270090"/>
              <a:gd name="connsiteX2" fmla="*/ 12260826 w 12260826"/>
              <a:gd name="connsiteY2" fmla="*/ 5270090 h 5270090"/>
              <a:gd name="connsiteX3" fmla="*/ 29497 w 12260826"/>
              <a:gd name="connsiteY3" fmla="*/ 5270090 h 5270090"/>
              <a:gd name="connsiteX4" fmla="*/ 0 w 12260826"/>
              <a:gd name="connsiteY4" fmla="*/ 0 h 5270090"/>
              <a:gd name="connsiteX0" fmla="*/ 7935 w 12231329"/>
              <a:gd name="connsiteY0" fmla="*/ 0 h 5254048"/>
              <a:gd name="connsiteX1" fmla="*/ 12231329 w 12231329"/>
              <a:gd name="connsiteY1" fmla="*/ 4801764 h 5254048"/>
              <a:gd name="connsiteX2" fmla="*/ 12231329 w 12231329"/>
              <a:gd name="connsiteY2" fmla="*/ 5254048 h 5254048"/>
              <a:gd name="connsiteX3" fmla="*/ 0 w 12231329"/>
              <a:gd name="connsiteY3" fmla="*/ 5254048 h 5254048"/>
              <a:gd name="connsiteX4" fmla="*/ 7935 w 12231329"/>
              <a:gd name="connsiteY4" fmla="*/ 0 h 5254048"/>
              <a:gd name="connsiteX0" fmla="*/ 0 w 12223394"/>
              <a:gd name="connsiteY0" fmla="*/ 0 h 5259395"/>
              <a:gd name="connsiteX1" fmla="*/ 12223394 w 12223394"/>
              <a:gd name="connsiteY1" fmla="*/ 4801764 h 5259395"/>
              <a:gd name="connsiteX2" fmla="*/ 12223394 w 12223394"/>
              <a:gd name="connsiteY2" fmla="*/ 5254048 h 5259395"/>
              <a:gd name="connsiteX3" fmla="*/ 72276 w 12223394"/>
              <a:gd name="connsiteY3" fmla="*/ 5259395 h 5259395"/>
              <a:gd name="connsiteX4" fmla="*/ 0 w 12223394"/>
              <a:gd name="connsiteY4" fmla="*/ 0 h 5259395"/>
              <a:gd name="connsiteX0" fmla="*/ 0 w 12223394"/>
              <a:gd name="connsiteY0" fmla="*/ 0 h 5264743"/>
              <a:gd name="connsiteX1" fmla="*/ 12223394 w 12223394"/>
              <a:gd name="connsiteY1" fmla="*/ 4801764 h 5264743"/>
              <a:gd name="connsiteX2" fmla="*/ 12223394 w 12223394"/>
              <a:gd name="connsiteY2" fmla="*/ 5254048 h 5264743"/>
              <a:gd name="connsiteX3" fmla="*/ 8107 w 12223394"/>
              <a:gd name="connsiteY3" fmla="*/ 5264743 h 5264743"/>
              <a:gd name="connsiteX4" fmla="*/ 0 w 12223394"/>
              <a:gd name="connsiteY4" fmla="*/ 0 h 5264743"/>
              <a:gd name="connsiteX0" fmla="*/ 0 w 12223394"/>
              <a:gd name="connsiteY0" fmla="*/ 0 h 5254048"/>
              <a:gd name="connsiteX1" fmla="*/ 12223394 w 12223394"/>
              <a:gd name="connsiteY1" fmla="*/ 4801764 h 5254048"/>
              <a:gd name="connsiteX2" fmla="*/ 12223394 w 12223394"/>
              <a:gd name="connsiteY2" fmla="*/ 5254048 h 5254048"/>
              <a:gd name="connsiteX3" fmla="*/ 8107 w 12223394"/>
              <a:gd name="connsiteY3" fmla="*/ 5238006 h 5254048"/>
              <a:gd name="connsiteX4" fmla="*/ 0 w 12223394"/>
              <a:gd name="connsiteY4" fmla="*/ 0 h 5254048"/>
              <a:gd name="connsiteX0" fmla="*/ 0 w 12223394"/>
              <a:gd name="connsiteY0" fmla="*/ 0 h 4841452"/>
              <a:gd name="connsiteX1" fmla="*/ 12223394 w 12223394"/>
              <a:gd name="connsiteY1" fmla="*/ 4389168 h 4841452"/>
              <a:gd name="connsiteX2" fmla="*/ 12223394 w 12223394"/>
              <a:gd name="connsiteY2" fmla="*/ 4841452 h 4841452"/>
              <a:gd name="connsiteX3" fmla="*/ 8107 w 12223394"/>
              <a:gd name="connsiteY3" fmla="*/ 4825410 h 4841452"/>
              <a:gd name="connsiteX4" fmla="*/ 0 w 12223394"/>
              <a:gd name="connsiteY4" fmla="*/ 0 h 4841452"/>
              <a:gd name="connsiteX0" fmla="*/ 3585 w 12215828"/>
              <a:gd name="connsiteY0" fmla="*/ 0 h 4629579"/>
              <a:gd name="connsiteX1" fmla="*/ 12215828 w 12215828"/>
              <a:gd name="connsiteY1" fmla="*/ 4177295 h 4629579"/>
              <a:gd name="connsiteX2" fmla="*/ 12215828 w 12215828"/>
              <a:gd name="connsiteY2" fmla="*/ 4629579 h 4629579"/>
              <a:gd name="connsiteX3" fmla="*/ 541 w 12215828"/>
              <a:gd name="connsiteY3" fmla="*/ 4613537 h 4629579"/>
              <a:gd name="connsiteX4" fmla="*/ 3585 w 12215828"/>
              <a:gd name="connsiteY4" fmla="*/ 0 h 4629579"/>
              <a:gd name="connsiteX0" fmla="*/ 3585 w 12215828"/>
              <a:gd name="connsiteY0" fmla="*/ 0 h 4685336"/>
              <a:gd name="connsiteX1" fmla="*/ 12215828 w 12215828"/>
              <a:gd name="connsiteY1" fmla="*/ 4233052 h 4685336"/>
              <a:gd name="connsiteX2" fmla="*/ 12215828 w 12215828"/>
              <a:gd name="connsiteY2" fmla="*/ 4685336 h 4685336"/>
              <a:gd name="connsiteX3" fmla="*/ 541 w 12215828"/>
              <a:gd name="connsiteY3" fmla="*/ 4669294 h 4685336"/>
              <a:gd name="connsiteX4" fmla="*/ 3585 w 12215828"/>
              <a:gd name="connsiteY4" fmla="*/ 0 h 4685336"/>
              <a:gd name="connsiteX0" fmla="*/ 3585 w 12249282"/>
              <a:gd name="connsiteY0" fmla="*/ 0 h 4685336"/>
              <a:gd name="connsiteX1" fmla="*/ 12249282 w 12249282"/>
              <a:gd name="connsiteY1" fmla="*/ 3842759 h 4685336"/>
              <a:gd name="connsiteX2" fmla="*/ 12215828 w 12249282"/>
              <a:gd name="connsiteY2" fmla="*/ 4685336 h 4685336"/>
              <a:gd name="connsiteX3" fmla="*/ 541 w 12249282"/>
              <a:gd name="connsiteY3" fmla="*/ 4669294 h 4685336"/>
              <a:gd name="connsiteX4" fmla="*/ 3585 w 12249282"/>
              <a:gd name="connsiteY4" fmla="*/ 0 h 4685336"/>
              <a:gd name="connsiteX0" fmla="*/ 0 w 12279151"/>
              <a:gd name="connsiteY0" fmla="*/ 0 h 4573823"/>
              <a:gd name="connsiteX1" fmla="*/ 12279151 w 12279151"/>
              <a:gd name="connsiteY1" fmla="*/ 3731246 h 4573823"/>
              <a:gd name="connsiteX2" fmla="*/ 12245697 w 12279151"/>
              <a:gd name="connsiteY2" fmla="*/ 4573823 h 4573823"/>
              <a:gd name="connsiteX3" fmla="*/ 30410 w 12279151"/>
              <a:gd name="connsiteY3" fmla="*/ 4557781 h 4573823"/>
              <a:gd name="connsiteX4" fmla="*/ 0 w 12279151"/>
              <a:gd name="connsiteY4" fmla="*/ 0 h 4573823"/>
              <a:gd name="connsiteX0" fmla="*/ 0 w 12346058"/>
              <a:gd name="connsiteY0" fmla="*/ 0 h 4573823"/>
              <a:gd name="connsiteX1" fmla="*/ 12346058 w 12346058"/>
              <a:gd name="connsiteY1" fmla="*/ 3541675 h 4573823"/>
              <a:gd name="connsiteX2" fmla="*/ 12245697 w 12346058"/>
              <a:gd name="connsiteY2" fmla="*/ 4573823 h 4573823"/>
              <a:gd name="connsiteX3" fmla="*/ 30410 w 12346058"/>
              <a:gd name="connsiteY3" fmla="*/ 4557781 h 4573823"/>
              <a:gd name="connsiteX4" fmla="*/ 0 w 12346058"/>
              <a:gd name="connsiteY4" fmla="*/ 0 h 4573823"/>
              <a:gd name="connsiteX0" fmla="*/ 0 w 12245697"/>
              <a:gd name="connsiteY0" fmla="*/ 0 h 4573823"/>
              <a:gd name="connsiteX1" fmla="*/ 12211379 w 12245697"/>
              <a:gd name="connsiteY1" fmla="*/ 3492056 h 4573823"/>
              <a:gd name="connsiteX2" fmla="*/ 12245697 w 12245697"/>
              <a:gd name="connsiteY2" fmla="*/ 4573823 h 4573823"/>
              <a:gd name="connsiteX3" fmla="*/ 30410 w 12245697"/>
              <a:gd name="connsiteY3" fmla="*/ 4557781 h 4573823"/>
              <a:gd name="connsiteX4" fmla="*/ 0 w 12245697"/>
              <a:gd name="connsiteY4" fmla="*/ 0 h 4573823"/>
              <a:gd name="connsiteX0" fmla="*/ 0 w 12211379"/>
              <a:gd name="connsiteY0" fmla="*/ 0 h 4557781"/>
              <a:gd name="connsiteX1" fmla="*/ 12211379 w 12211379"/>
              <a:gd name="connsiteY1" fmla="*/ 3492056 h 4557781"/>
              <a:gd name="connsiteX2" fmla="*/ 11756600 w 12211379"/>
              <a:gd name="connsiteY2" fmla="*/ 4020930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1827484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41341 h 4557781"/>
              <a:gd name="connsiteX3" fmla="*/ 30410 w 12211379"/>
              <a:gd name="connsiteY3" fmla="*/ 4557781 h 4557781"/>
              <a:gd name="connsiteX4" fmla="*/ 0 w 12211379"/>
              <a:gd name="connsiteY4" fmla="*/ 0 h 4557781"/>
              <a:gd name="connsiteX0" fmla="*/ 0 w 12221427"/>
              <a:gd name="connsiteY0" fmla="*/ 0 h 4557781"/>
              <a:gd name="connsiteX1" fmla="*/ 12221427 w 12221427"/>
              <a:gd name="connsiteY1" fmla="*/ 3502104 h 4557781"/>
              <a:gd name="connsiteX2" fmla="*/ 12210257 w 12221427"/>
              <a:gd name="connsiteY2" fmla="*/ 4541341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25696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16269 w 12221427"/>
              <a:gd name="connsiteY3" fmla="*/ 4557781 h 4557781"/>
              <a:gd name="connsiteX4" fmla="*/ 0 w 12221427"/>
              <a:gd name="connsiteY4" fmla="*/ 0 h 4557781"/>
              <a:gd name="connsiteX0" fmla="*/ 0 w 12221427"/>
              <a:gd name="connsiteY0" fmla="*/ 0 h 4562495"/>
              <a:gd name="connsiteX1" fmla="*/ 12221427 w 12221427"/>
              <a:gd name="connsiteY1" fmla="*/ 3502104 h 4562495"/>
              <a:gd name="connsiteX2" fmla="*/ 12219684 w 12221427"/>
              <a:gd name="connsiteY2" fmla="*/ 4546055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1599482 w 12221427"/>
              <a:gd name="connsiteY2" fmla="*/ 4021269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2211733 w 12221427"/>
              <a:gd name="connsiteY2" fmla="*/ 4530152 h 4562495"/>
              <a:gd name="connsiteX3" fmla="*/ 6842 w 12221427"/>
              <a:gd name="connsiteY3" fmla="*/ 4562495 h 4562495"/>
              <a:gd name="connsiteX4" fmla="*/ 0 w 12221427"/>
              <a:gd name="connsiteY4" fmla="*/ 0 h 4562495"/>
              <a:gd name="connsiteX0" fmla="*/ 33052 w 12214722"/>
              <a:gd name="connsiteY0" fmla="*/ 0 h 4546593"/>
              <a:gd name="connsiteX1" fmla="*/ 12214722 w 12214722"/>
              <a:gd name="connsiteY1" fmla="*/ 3486202 h 4546593"/>
              <a:gd name="connsiteX2" fmla="*/ 12205028 w 12214722"/>
              <a:gd name="connsiteY2" fmla="*/ 4514250 h 4546593"/>
              <a:gd name="connsiteX3" fmla="*/ 137 w 12214722"/>
              <a:gd name="connsiteY3" fmla="*/ 4546593 h 4546593"/>
              <a:gd name="connsiteX4" fmla="*/ 33052 w 12214722"/>
              <a:gd name="connsiteY4" fmla="*/ 0 h 4546593"/>
              <a:gd name="connsiteX0" fmla="*/ 25134 w 12214755"/>
              <a:gd name="connsiteY0" fmla="*/ 0 h 4538641"/>
              <a:gd name="connsiteX1" fmla="*/ 12214755 w 12214755"/>
              <a:gd name="connsiteY1" fmla="*/ 3478250 h 4538641"/>
              <a:gd name="connsiteX2" fmla="*/ 12205061 w 12214755"/>
              <a:gd name="connsiteY2" fmla="*/ 4506298 h 4538641"/>
              <a:gd name="connsiteX3" fmla="*/ 170 w 12214755"/>
              <a:gd name="connsiteY3" fmla="*/ 4538641 h 4538641"/>
              <a:gd name="connsiteX4" fmla="*/ 25134 w 12214755"/>
              <a:gd name="connsiteY4" fmla="*/ 0 h 4538641"/>
              <a:gd name="connsiteX0" fmla="*/ 9400 w 12214923"/>
              <a:gd name="connsiteY0" fmla="*/ 0 h 4530690"/>
              <a:gd name="connsiteX1" fmla="*/ 12214923 w 12214923"/>
              <a:gd name="connsiteY1" fmla="*/ 3470299 h 4530690"/>
              <a:gd name="connsiteX2" fmla="*/ 12205229 w 12214923"/>
              <a:gd name="connsiteY2" fmla="*/ 4498347 h 4530690"/>
              <a:gd name="connsiteX3" fmla="*/ 338 w 12214923"/>
              <a:gd name="connsiteY3" fmla="*/ 4530690 h 4530690"/>
              <a:gd name="connsiteX4" fmla="*/ 9400 w 12214923"/>
              <a:gd name="connsiteY4" fmla="*/ 0 h 4530690"/>
              <a:gd name="connsiteX0" fmla="*/ 0 w 12205523"/>
              <a:gd name="connsiteY0" fmla="*/ 0 h 4498347"/>
              <a:gd name="connsiteX1" fmla="*/ 12205523 w 12205523"/>
              <a:gd name="connsiteY1" fmla="*/ 3470299 h 4498347"/>
              <a:gd name="connsiteX2" fmla="*/ 12195829 w 12205523"/>
              <a:gd name="connsiteY2" fmla="*/ 4498347 h 4498347"/>
              <a:gd name="connsiteX3" fmla="*/ 285136 w 12205523"/>
              <a:gd name="connsiteY3" fmla="*/ 4268297 h 4498347"/>
              <a:gd name="connsiteX4" fmla="*/ 0 w 12205523"/>
              <a:gd name="connsiteY4" fmla="*/ 0 h 4498347"/>
              <a:gd name="connsiteX0" fmla="*/ 0 w 12205523"/>
              <a:gd name="connsiteY0" fmla="*/ 0 h 4506836"/>
              <a:gd name="connsiteX1" fmla="*/ 12205523 w 12205523"/>
              <a:gd name="connsiteY1" fmla="*/ 3470299 h 4506836"/>
              <a:gd name="connsiteX2" fmla="*/ 12195829 w 12205523"/>
              <a:gd name="connsiteY2" fmla="*/ 4498347 h 4506836"/>
              <a:gd name="connsiteX3" fmla="*/ 6841 w 12205523"/>
              <a:gd name="connsiteY3" fmla="*/ 4506836 h 4506836"/>
              <a:gd name="connsiteX4" fmla="*/ 0 w 12205523"/>
              <a:gd name="connsiteY4" fmla="*/ 0 h 4506836"/>
              <a:gd name="connsiteX0" fmla="*/ 0 w 12205523"/>
              <a:gd name="connsiteY0" fmla="*/ 0 h 4511047"/>
              <a:gd name="connsiteX1" fmla="*/ 12205523 w 12205523"/>
              <a:gd name="connsiteY1" fmla="*/ 3470299 h 4511047"/>
              <a:gd name="connsiteX2" fmla="*/ 12202179 w 12205523"/>
              <a:gd name="connsiteY2" fmla="*/ 4511047 h 4511047"/>
              <a:gd name="connsiteX3" fmla="*/ 6841 w 12205523"/>
              <a:gd name="connsiteY3" fmla="*/ 4506836 h 4511047"/>
              <a:gd name="connsiteX4" fmla="*/ 0 w 12205523"/>
              <a:gd name="connsiteY4" fmla="*/ 0 h 4511047"/>
              <a:gd name="connsiteX0" fmla="*/ 0 w 12216156"/>
              <a:gd name="connsiteY0" fmla="*/ 0 h 3958154"/>
              <a:gd name="connsiteX1" fmla="*/ 12216156 w 12216156"/>
              <a:gd name="connsiteY1" fmla="*/ 2917406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332614 h 3979419"/>
              <a:gd name="connsiteX2" fmla="*/ 12212812 w 12216156"/>
              <a:gd name="connsiteY2" fmla="*/ 3979419 h 3979419"/>
              <a:gd name="connsiteX3" fmla="*/ 17474 w 12216156"/>
              <a:gd name="connsiteY3" fmla="*/ 3975208 h 3979419"/>
              <a:gd name="connsiteX4" fmla="*/ 0 w 12216156"/>
              <a:gd name="connsiteY4" fmla="*/ 0 h 3979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156" h="3979419">
                <a:moveTo>
                  <a:pt x="0" y="0"/>
                </a:moveTo>
                <a:lnTo>
                  <a:pt x="12216156" y="2332614"/>
                </a:lnTo>
                <a:cubicBezTo>
                  <a:pt x="12212925" y="2675297"/>
                  <a:pt x="12216043" y="3636736"/>
                  <a:pt x="12212812" y="3979419"/>
                </a:cubicBezTo>
                <a:lnTo>
                  <a:pt x="17474" y="3975208"/>
                </a:lnTo>
                <a:cubicBezTo>
                  <a:pt x="14772" y="2220294"/>
                  <a:pt x="2702" y="1754914"/>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Triangle 6"/>
          <p:cNvSpPr/>
          <p:nvPr userDrawn="1"/>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9" name="Title 1"/>
          <p:cNvSpPr>
            <a:spLocks noGrp="1"/>
          </p:cNvSpPr>
          <p:nvPr>
            <p:ph type="ctrTitle" hasCustomPrompt="1"/>
          </p:nvPr>
        </p:nvSpPr>
        <p:spPr>
          <a:xfrm>
            <a:off x="307663" y="3785082"/>
            <a:ext cx="4527320" cy="738664"/>
          </a:xfrm>
          <a:prstGeom prst="rect">
            <a:avLst/>
          </a:prstGeom>
        </p:spPr>
        <p:txBody>
          <a:bodyPr vert="horz" lIns="0" tIns="0" rIns="0" bIns="0" anchor="ctr" anchorCtr="0">
            <a:noAutofit/>
          </a:bodyPr>
          <a:lstStyle>
            <a:lvl1pPr algn="l">
              <a:lnSpc>
                <a:spcPct val="100000"/>
              </a:lnSpc>
              <a:defRPr sz="4000" b="1" i="0">
                <a:solidFill>
                  <a:srgbClr val="9091B3"/>
                </a:solidFill>
                <a:latin typeface="Arial Black" charset="0"/>
                <a:ea typeface="Arial Black" charset="0"/>
                <a:cs typeface="Arial Black" charset="0"/>
              </a:defRPr>
            </a:lvl1pPr>
          </a:lstStyle>
          <a:p>
            <a:r>
              <a:rPr lang="en-US"/>
              <a:t>UKAEA</a:t>
            </a:r>
          </a:p>
        </p:txBody>
      </p:sp>
      <p:sp>
        <p:nvSpPr>
          <p:cNvPr id="17" name="Subtitle 2"/>
          <p:cNvSpPr>
            <a:spLocks noGrp="1"/>
          </p:cNvSpPr>
          <p:nvPr>
            <p:ph type="subTitle" idx="1" hasCustomPrompt="1"/>
          </p:nvPr>
        </p:nvSpPr>
        <p:spPr>
          <a:xfrm>
            <a:off x="307662" y="4594103"/>
            <a:ext cx="8734738" cy="1287122"/>
          </a:xfrm>
        </p:spPr>
        <p:txBody>
          <a:bodyPr lIns="0" tIns="0" rIns="0" bIns="0" anchor="ctr" anchorCtr="0">
            <a:normAutofit/>
          </a:bodyPr>
          <a:lstStyle>
            <a:lvl1pPr marL="0" indent="0" algn="l">
              <a:lnSpc>
                <a:spcPct val="100000"/>
              </a:lnSpc>
              <a:spcBef>
                <a:spcPts val="0"/>
              </a:spcBef>
              <a:buNone/>
              <a:defRPr sz="4800" b="1" i="0">
                <a:solidFill>
                  <a:schemeClr val="bg1"/>
                </a:solidFill>
                <a:latin typeface="Arial Black" charset="0"/>
                <a:ea typeface="Arial Black" charset="0"/>
                <a:cs typeface="Arial Black"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title</a:t>
            </a:r>
          </a:p>
        </p:txBody>
      </p:sp>
      <p:sp>
        <p:nvSpPr>
          <p:cNvPr id="18" name="Text Placeholder 12"/>
          <p:cNvSpPr>
            <a:spLocks noGrp="1"/>
          </p:cNvSpPr>
          <p:nvPr>
            <p:ph type="body" sz="quarter" idx="14" hasCustomPrompt="1"/>
          </p:nvPr>
        </p:nvSpPr>
        <p:spPr>
          <a:xfrm>
            <a:off x="307714" y="6050503"/>
            <a:ext cx="7324725" cy="588486"/>
          </a:xfrm>
        </p:spPr>
        <p:txBody>
          <a:bodyPr lIns="0" tIns="0" rIns="0" bIns="0">
            <a:normAutofit/>
          </a:bodyPr>
          <a:lstStyle>
            <a:lvl1pPr>
              <a:defRPr sz="2000" b="1" i="0" baseline="0">
                <a:solidFill>
                  <a:srgbClr val="9091B3"/>
                </a:solidFill>
                <a:latin typeface="Arial Black" charset="0"/>
                <a:ea typeface="Arial Black" charset="0"/>
                <a:cs typeface="Arial Black" charset="0"/>
              </a:defRPr>
            </a:lvl1pPr>
          </a:lstStyle>
          <a:p>
            <a:pPr lvl="0"/>
            <a:r>
              <a:rPr lang="en-US"/>
              <a:t>Click to add text</a:t>
            </a:r>
          </a:p>
        </p:txBody>
      </p:sp>
    </p:spTree>
    <p:extLst>
      <p:ext uri="{BB962C8B-B14F-4D97-AF65-F5344CB8AC3E}">
        <p14:creationId xmlns:p14="http://schemas.microsoft.com/office/powerpoint/2010/main" val="2366971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image6">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1CFDBE-C74D-5A41-A781-A9C298C50465}"/>
              </a:ext>
            </a:extLst>
          </p:cNvPr>
          <p:cNvPicPr>
            <a:picLocks noChangeAspect="1"/>
          </p:cNvPicPr>
          <p:nvPr userDrawn="1"/>
        </p:nvPicPr>
        <p:blipFill>
          <a:blip r:embed="rId2"/>
          <a:stretch>
            <a:fillRect/>
          </a:stretch>
        </p:blipFill>
        <p:spPr>
          <a:xfrm>
            <a:off x="-22975" y="-12652"/>
            <a:ext cx="12214975" cy="5316172"/>
          </a:xfrm>
          <a:prstGeom prst="rect">
            <a:avLst/>
          </a:prstGeom>
        </p:spPr>
      </p:pic>
      <p:sp>
        <p:nvSpPr>
          <p:cNvPr id="10" name="Freeform 9"/>
          <p:cNvSpPr/>
          <p:nvPr userDrawn="1"/>
        </p:nvSpPr>
        <p:spPr>
          <a:xfrm>
            <a:off x="-18930" y="2886832"/>
            <a:ext cx="12216157" cy="3979419"/>
          </a:xfrm>
          <a:custGeom>
            <a:avLst/>
            <a:gdLst>
              <a:gd name="connsiteX0" fmla="*/ 0 w 12260826"/>
              <a:gd name="connsiteY0" fmla="*/ 0 h 5270090"/>
              <a:gd name="connsiteX1" fmla="*/ 12260826 w 12260826"/>
              <a:gd name="connsiteY1" fmla="*/ 4817806 h 5270090"/>
              <a:gd name="connsiteX2" fmla="*/ 12260826 w 12260826"/>
              <a:gd name="connsiteY2" fmla="*/ 5270090 h 5270090"/>
              <a:gd name="connsiteX3" fmla="*/ 29497 w 12260826"/>
              <a:gd name="connsiteY3" fmla="*/ 5270090 h 5270090"/>
              <a:gd name="connsiteX4" fmla="*/ 0 w 12260826"/>
              <a:gd name="connsiteY4" fmla="*/ 0 h 5270090"/>
              <a:gd name="connsiteX0" fmla="*/ 7935 w 12231329"/>
              <a:gd name="connsiteY0" fmla="*/ 0 h 5254048"/>
              <a:gd name="connsiteX1" fmla="*/ 12231329 w 12231329"/>
              <a:gd name="connsiteY1" fmla="*/ 4801764 h 5254048"/>
              <a:gd name="connsiteX2" fmla="*/ 12231329 w 12231329"/>
              <a:gd name="connsiteY2" fmla="*/ 5254048 h 5254048"/>
              <a:gd name="connsiteX3" fmla="*/ 0 w 12231329"/>
              <a:gd name="connsiteY3" fmla="*/ 5254048 h 5254048"/>
              <a:gd name="connsiteX4" fmla="*/ 7935 w 12231329"/>
              <a:gd name="connsiteY4" fmla="*/ 0 h 5254048"/>
              <a:gd name="connsiteX0" fmla="*/ 0 w 12223394"/>
              <a:gd name="connsiteY0" fmla="*/ 0 h 5259395"/>
              <a:gd name="connsiteX1" fmla="*/ 12223394 w 12223394"/>
              <a:gd name="connsiteY1" fmla="*/ 4801764 h 5259395"/>
              <a:gd name="connsiteX2" fmla="*/ 12223394 w 12223394"/>
              <a:gd name="connsiteY2" fmla="*/ 5254048 h 5259395"/>
              <a:gd name="connsiteX3" fmla="*/ 72276 w 12223394"/>
              <a:gd name="connsiteY3" fmla="*/ 5259395 h 5259395"/>
              <a:gd name="connsiteX4" fmla="*/ 0 w 12223394"/>
              <a:gd name="connsiteY4" fmla="*/ 0 h 5259395"/>
              <a:gd name="connsiteX0" fmla="*/ 0 w 12223394"/>
              <a:gd name="connsiteY0" fmla="*/ 0 h 5264743"/>
              <a:gd name="connsiteX1" fmla="*/ 12223394 w 12223394"/>
              <a:gd name="connsiteY1" fmla="*/ 4801764 h 5264743"/>
              <a:gd name="connsiteX2" fmla="*/ 12223394 w 12223394"/>
              <a:gd name="connsiteY2" fmla="*/ 5254048 h 5264743"/>
              <a:gd name="connsiteX3" fmla="*/ 8107 w 12223394"/>
              <a:gd name="connsiteY3" fmla="*/ 5264743 h 5264743"/>
              <a:gd name="connsiteX4" fmla="*/ 0 w 12223394"/>
              <a:gd name="connsiteY4" fmla="*/ 0 h 5264743"/>
              <a:gd name="connsiteX0" fmla="*/ 0 w 12223394"/>
              <a:gd name="connsiteY0" fmla="*/ 0 h 5254048"/>
              <a:gd name="connsiteX1" fmla="*/ 12223394 w 12223394"/>
              <a:gd name="connsiteY1" fmla="*/ 4801764 h 5254048"/>
              <a:gd name="connsiteX2" fmla="*/ 12223394 w 12223394"/>
              <a:gd name="connsiteY2" fmla="*/ 5254048 h 5254048"/>
              <a:gd name="connsiteX3" fmla="*/ 8107 w 12223394"/>
              <a:gd name="connsiteY3" fmla="*/ 5238006 h 5254048"/>
              <a:gd name="connsiteX4" fmla="*/ 0 w 12223394"/>
              <a:gd name="connsiteY4" fmla="*/ 0 h 5254048"/>
              <a:gd name="connsiteX0" fmla="*/ 0 w 12223394"/>
              <a:gd name="connsiteY0" fmla="*/ 0 h 4841452"/>
              <a:gd name="connsiteX1" fmla="*/ 12223394 w 12223394"/>
              <a:gd name="connsiteY1" fmla="*/ 4389168 h 4841452"/>
              <a:gd name="connsiteX2" fmla="*/ 12223394 w 12223394"/>
              <a:gd name="connsiteY2" fmla="*/ 4841452 h 4841452"/>
              <a:gd name="connsiteX3" fmla="*/ 8107 w 12223394"/>
              <a:gd name="connsiteY3" fmla="*/ 4825410 h 4841452"/>
              <a:gd name="connsiteX4" fmla="*/ 0 w 12223394"/>
              <a:gd name="connsiteY4" fmla="*/ 0 h 4841452"/>
              <a:gd name="connsiteX0" fmla="*/ 3585 w 12215828"/>
              <a:gd name="connsiteY0" fmla="*/ 0 h 4629579"/>
              <a:gd name="connsiteX1" fmla="*/ 12215828 w 12215828"/>
              <a:gd name="connsiteY1" fmla="*/ 4177295 h 4629579"/>
              <a:gd name="connsiteX2" fmla="*/ 12215828 w 12215828"/>
              <a:gd name="connsiteY2" fmla="*/ 4629579 h 4629579"/>
              <a:gd name="connsiteX3" fmla="*/ 541 w 12215828"/>
              <a:gd name="connsiteY3" fmla="*/ 4613537 h 4629579"/>
              <a:gd name="connsiteX4" fmla="*/ 3585 w 12215828"/>
              <a:gd name="connsiteY4" fmla="*/ 0 h 4629579"/>
              <a:gd name="connsiteX0" fmla="*/ 3585 w 12215828"/>
              <a:gd name="connsiteY0" fmla="*/ 0 h 4685336"/>
              <a:gd name="connsiteX1" fmla="*/ 12215828 w 12215828"/>
              <a:gd name="connsiteY1" fmla="*/ 4233052 h 4685336"/>
              <a:gd name="connsiteX2" fmla="*/ 12215828 w 12215828"/>
              <a:gd name="connsiteY2" fmla="*/ 4685336 h 4685336"/>
              <a:gd name="connsiteX3" fmla="*/ 541 w 12215828"/>
              <a:gd name="connsiteY3" fmla="*/ 4669294 h 4685336"/>
              <a:gd name="connsiteX4" fmla="*/ 3585 w 12215828"/>
              <a:gd name="connsiteY4" fmla="*/ 0 h 4685336"/>
              <a:gd name="connsiteX0" fmla="*/ 3585 w 12249282"/>
              <a:gd name="connsiteY0" fmla="*/ 0 h 4685336"/>
              <a:gd name="connsiteX1" fmla="*/ 12249282 w 12249282"/>
              <a:gd name="connsiteY1" fmla="*/ 3842759 h 4685336"/>
              <a:gd name="connsiteX2" fmla="*/ 12215828 w 12249282"/>
              <a:gd name="connsiteY2" fmla="*/ 4685336 h 4685336"/>
              <a:gd name="connsiteX3" fmla="*/ 541 w 12249282"/>
              <a:gd name="connsiteY3" fmla="*/ 4669294 h 4685336"/>
              <a:gd name="connsiteX4" fmla="*/ 3585 w 12249282"/>
              <a:gd name="connsiteY4" fmla="*/ 0 h 4685336"/>
              <a:gd name="connsiteX0" fmla="*/ 0 w 12279151"/>
              <a:gd name="connsiteY0" fmla="*/ 0 h 4573823"/>
              <a:gd name="connsiteX1" fmla="*/ 12279151 w 12279151"/>
              <a:gd name="connsiteY1" fmla="*/ 3731246 h 4573823"/>
              <a:gd name="connsiteX2" fmla="*/ 12245697 w 12279151"/>
              <a:gd name="connsiteY2" fmla="*/ 4573823 h 4573823"/>
              <a:gd name="connsiteX3" fmla="*/ 30410 w 12279151"/>
              <a:gd name="connsiteY3" fmla="*/ 4557781 h 4573823"/>
              <a:gd name="connsiteX4" fmla="*/ 0 w 12279151"/>
              <a:gd name="connsiteY4" fmla="*/ 0 h 4573823"/>
              <a:gd name="connsiteX0" fmla="*/ 0 w 12346058"/>
              <a:gd name="connsiteY0" fmla="*/ 0 h 4573823"/>
              <a:gd name="connsiteX1" fmla="*/ 12346058 w 12346058"/>
              <a:gd name="connsiteY1" fmla="*/ 3541675 h 4573823"/>
              <a:gd name="connsiteX2" fmla="*/ 12245697 w 12346058"/>
              <a:gd name="connsiteY2" fmla="*/ 4573823 h 4573823"/>
              <a:gd name="connsiteX3" fmla="*/ 30410 w 12346058"/>
              <a:gd name="connsiteY3" fmla="*/ 4557781 h 4573823"/>
              <a:gd name="connsiteX4" fmla="*/ 0 w 12346058"/>
              <a:gd name="connsiteY4" fmla="*/ 0 h 4573823"/>
              <a:gd name="connsiteX0" fmla="*/ 0 w 12245697"/>
              <a:gd name="connsiteY0" fmla="*/ 0 h 4573823"/>
              <a:gd name="connsiteX1" fmla="*/ 12211379 w 12245697"/>
              <a:gd name="connsiteY1" fmla="*/ 3492056 h 4573823"/>
              <a:gd name="connsiteX2" fmla="*/ 12245697 w 12245697"/>
              <a:gd name="connsiteY2" fmla="*/ 4573823 h 4573823"/>
              <a:gd name="connsiteX3" fmla="*/ 30410 w 12245697"/>
              <a:gd name="connsiteY3" fmla="*/ 4557781 h 4573823"/>
              <a:gd name="connsiteX4" fmla="*/ 0 w 12245697"/>
              <a:gd name="connsiteY4" fmla="*/ 0 h 4573823"/>
              <a:gd name="connsiteX0" fmla="*/ 0 w 12211379"/>
              <a:gd name="connsiteY0" fmla="*/ 0 h 4557781"/>
              <a:gd name="connsiteX1" fmla="*/ 12211379 w 12211379"/>
              <a:gd name="connsiteY1" fmla="*/ 3492056 h 4557781"/>
              <a:gd name="connsiteX2" fmla="*/ 11756600 w 12211379"/>
              <a:gd name="connsiteY2" fmla="*/ 4020930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1827484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41341 h 4557781"/>
              <a:gd name="connsiteX3" fmla="*/ 30410 w 12211379"/>
              <a:gd name="connsiteY3" fmla="*/ 4557781 h 4557781"/>
              <a:gd name="connsiteX4" fmla="*/ 0 w 12211379"/>
              <a:gd name="connsiteY4" fmla="*/ 0 h 4557781"/>
              <a:gd name="connsiteX0" fmla="*/ 0 w 12221427"/>
              <a:gd name="connsiteY0" fmla="*/ 0 h 4557781"/>
              <a:gd name="connsiteX1" fmla="*/ 12221427 w 12221427"/>
              <a:gd name="connsiteY1" fmla="*/ 3502104 h 4557781"/>
              <a:gd name="connsiteX2" fmla="*/ 12210257 w 12221427"/>
              <a:gd name="connsiteY2" fmla="*/ 4541341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25696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16269 w 12221427"/>
              <a:gd name="connsiteY3" fmla="*/ 4557781 h 4557781"/>
              <a:gd name="connsiteX4" fmla="*/ 0 w 12221427"/>
              <a:gd name="connsiteY4" fmla="*/ 0 h 4557781"/>
              <a:gd name="connsiteX0" fmla="*/ 0 w 12221427"/>
              <a:gd name="connsiteY0" fmla="*/ 0 h 4562495"/>
              <a:gd name="connsiteX1" fmla="*/ 12221427 w 12221427"/>
              <a:gd name="connsiteY1" fmla="*/ 3502104 h 4562495"/>
              <a:gd name="connsiteX2" fmla="*/ 12219684 w 12221427"/>
              <a:gd name="connsiteY2" fmla="*/ 4546055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1599482 w 12221427"/>
              <a:gd name="connsiteY2" fmla="*/ 4021269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2211733 w 12221427"/>
              <a:gd name="connsiteY2" fmla="*/ 4530152 h 4562495"/>
              <a:gd name="connsiteX3" fmla="*/ 6842 w 12221427"/>
              <a:gd name="connsiteY3" fmla="*/ 4562495 h 4562495"/>
              <a:gd name="connsiteX4" fmla="*/ 0 w 12221427"/>
              <a:gd name="connsiteY4" fmla="*/ 0 h 4562495"/>
              <a:gd name="connsiteX0" fmla="*/ 33052 w 12214722"/>
              <a:gd name="connsiteY0" fmla="*/ 0 h 4546593"/>
              <a:gd name="connsiteX1" fmla="*/ 12214722 w 12214722"/>
              <a:gd name="connsiteY1" fmla="*/ 3486202 h 4546593"/>
              <a:gd name="connsiteX2" fmla="*/ 12205028 w 12214722"/>
              <a:gd name="connsiteY2" fmla="*/ 4514250 h 4546593"/>
              <a:gd name="connsiteX3" fmla="*/ 137 w 12214722"/>
              <a:gd name="connsiteY3" fmla="*/ 4546593 h 4546593"/>
              <a:gd name="connsiteX4" fmla="*/ 33052 w 12214722"/>
              <a:gd name="connsiteY4" fmla="*/ 0 h 4546593"/>
              <a:gd name="connsiteX0" fmla="*/ 25134 w 12214755"/>
              <a:gd name="connsiteY0" fmla="*/ 0 h 4538641"/>
              <a:gd name="connsiteX1" fmla="*/ 12214755 w 12214755"/>
              <a:gd name="connsiteY1" fmla="*/ 3478250 h 4538641"/>
              <a:gd name="connsiteX2" fmla="*/ 12205061 w 12214755"/>
              <a:gd name="connsiteY2" fmla="*/ 4506298 h 4538641"/>
              <a:gd name="connsiteX3" fmla="*/ 170 w 12214755"/>
              <a:gd name="connsiteY3" fmla="*/ 4538641 h 4538641"/>
              <a:gd name="connsiteX4" fmla="*/ 25134 w 12214755"/>
              <a:gd name="connsiteY4" fmla="*/ 0 h 4538641"/>
              <a:gd name="connsiteX0" fmla="*/ 9400 w 12214923"/>
              <a:gd name="connsiteY0" fmla="*/ 0 h 4530690"/>
              <a:gd name="connsiteX1" fmla="*/ 12214923 w 12214923"/>
              <a:gd name="connsiteY1" fmla="*/ 3470299 h 4530690"/>
              <a:gd name="connsiteX2" fmla="*/ 12205229 w 12214923"/>
              <a:gd name="connsiteY2" fmla="*/ 4498347 h 4530690"/>
              <a:gd name="connsiteX3" fmla="*/ 338 w 12214923"/>
              <a:gd name="connsiteY3" fmla="*/ 4530690 h 4530690"/>
              <a:gd name="connsiteX4" fmla="*/ 9400 w 12214923"/>
              <a:gd name="connsiteY4" fmla="*/ 0 h 4530690"/>
              <a:gd name="connsiteX0" fmla="*/ 0 w 12205523"/>
              <a:gd name="connsiteY0" fmla="*/ 0 h 4498347"/>
              <a:gd name="connsiteX1" fmla="*/ 12205523 w 12205523"/>
              <a:gd name="connsiteY1" fmla="*/ 3470299 h 4498347"/>
              <a:gd name="connsiteX2" fmla="*/ 12195829 w 12205523"/>
              <a:gd name="connsiteY2" fmla="*/ 4498347 h 4498347"/>
              <a:gd name="connsiteX3" fmla="*/ 285136 w 12205523"/>
              <a:gd name="connsiteY3" fmla="*/ 4268297 h 4498347"/>
              <a:gd name="connsiteX4" fmla="*/ 0 w 12205523"/>
              <a:gd name="connsiteY4" fmla="*/ 0 h 4498347"/>
              <a:gd name="connsiteX0" fmla="*/ 0 w 12205523"/>
              <a:gd name="connsiteY0" fmla="*/ 0 h 4506836"/>
              <a:gd name="connsiteX1" fmla="*/ 12205523 w 12205523"/>
              <a:gd name="connsiteY1" fmla="*/ 3470299 h 4506836"/>
              <a:gd name="connsiteX2" fmla="*/ 12195829 w 12205523"/>
              <a:gd name="connsiteY2" fmla="*/ 4498347 h 4506836"/>
              <a:gd name="connsiteX3" fmla="*/ 6841 w 12205523"/>
              <a:gd name="connsiteY3" fmla="*/ 4506836 h 4506836"/>
              <a:gd name="connsiteX4" fmla="*/ 0 w 12205523"/>
              <a:gd name="connsiteY4" fmla="*/ 0 h 4506836"/>
              <a:gd name="connsiteX0" fmla="*/ 0 w 12205523"/>
              <a:gd name="connsiteY0" fmla="*/ 0 h 4511047"/>
              <a:gd name="connsiteX1" fmla="*/ 12205523 w 12205523"/>
              <a:gd name="connsiteY1" fmla="*/ 3470299 h 4511047"/>
              <a:gd name="connsiteX2" fmla="*/ 12202179 w 12205523"/>
              <a:gd name="connsiteY2" fmla="*/ 4511047 h 4511047"/>
              <a:gd name="connsiteX3" fmla="*/ 6841 w 12205523"/>
              <a:gd name="connsiteY3" fmla="*/ 4506836 h 4511047"/>
              <a:gd name="connsiteX4" fmla="*/ 0 w 12205523"/>
              <a:gd name="connsiteY4" fmla="*/ 0 h 4511047"/>
              <a:gd name="connsiteX0" fmla="*/ 0 w 12216156"/>
              <a:gd name="connsiteY0" fmla="*/ 0 h 3958154"/>
              <a:gd name="connsiteX1" fmla="*/ 12216156 w 12216156"/>
              <a:gd name="connsiteY1" fmla="*/ 2917406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332614 h 3979419"/>
              <a:gd name="connsiteX2" fmla="*/ 12212812 w 12216156"/>
              <a:gd name="connsiteY2" fmla="*/ 3979419 h 3979419"/>
              <a:gd name="connsiteX3" fmla="*/ 17474 w 12216156"/>
              <a:gd name="connsiteY3" fmla="*/ 3975208 h 3979419"/>
              <a:gd name="connsiteX4" fmla="*/ 0 w 12216156"/>
              <a:gd name="connsiteY4" fmla="*/ 0 h 3979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156" h="3979419">
                <a:moveTo>
                  <a:pt x="0" y="0"/>
                </a:moveTo>
                <a:lnTo>
                  <a:pt x="12216156" y="2332614"/>
                </a:lnTo>
                <a:cubicBezTo>
                  <a:pt x="12212925" y="2675297"/>
                  <a:pt x="12216043" y="3636736"/>
                  <a:pt x="12212812" y="3979419"/>
                </a:cubicBezTo>
                <a:lnTo>
                  <a:pt x="17474" y="3975208"/>
                </a:lnTo>
                <a:cubicBezTo>
                  <a:pt x="14772" y="2220294"/>
                  <a:pt x="2702" y="1754914"/>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Triangle 6"/>
          <p:cNvSpPr/>
          <p:nvPr userDrawn="1"/>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9" name="Title 1"/>
          <p:cNvSpPr>
            <a:spLocks noGrp="1"/>
          </p:cNvSpPr>
          <p:nvPr>
            <p:ph type="ctrTitle" hasCustomPrompt="1"/>
          </p:nvPr>
        </p:nvSpPr>
        <p:spPr>
          <a:xfrm>
            <a:off x="307663" y="3785082"/>
            <a:ext cx="4527320" cy="738664"/>
          </a:xfrm>
          <a:prstGeom prst="rect">
            <a:avLst/>
          </a:prstGeom>
        </p:spPr>
        <p:txBody>
          <a:bodyPr vert="horz" lIns="0" tIns="0" rIns="0" bIns="0" anchor="ctr" anchorCtr="0">
            <a:noAutofit/>
          </a:bodyPr>
          <a:lstStyle>
            <a:lvl1pPr algn="l">
              <a:lnSpc>
                <a:spcPct val="100000"/>
              </a:lnSpc>
              <a:defRPr sz="4000" b="1" i="0">
                <a:solidFill>
                  <a:srgbClr val="9091B3"/>
                </a:solidFill>
                <a:latin typeface="Arial Black" charset="0"/>
                <a:ea typeface="Arial Black" charset="0"/>
                <a:cs typeface="Arial Black" charset="0"/>
              </a:defRPr>
            </a:lvl1pPr>
          </a:lstStyle>
          <a:p>
            <a:r>
              <a:rPr lang="en-US"/>
              <a:t>UKAEA</a:t>
            </a:r>
          </a:p>
        </p:txBody>
      </p:sp>
      <p:sp>
        <p:nvSpPr>
          <p:cNvPr id="16" name="Subtitle 2"/>
          <p:cNvSpPr>
            <a:spLocks noGrp="1"/>
          </p:cNvSpPr>
          <p:nvPr>
            <p:ph type="subTitle" idx="1" hasCustomPrompt="1"/>
          </p:nvPr>
        </p:nvSpPr>
        <p:spPr>
          <a:xfrm>
            <a:off x="307662" y="4594103"/>
            <a:ext cx="8734738" cy="1287122"/>
          </a:xfrm>
        </p:spPr>
        <p:txBody>
          <a:bodyPr lIns="0" tIns="0" rIns="0" bIns="0" anchor="ctr" anchorCtr="0">
            <a:normAutofit/>
          </a:bodyPr>
          <a:lstStyle>
            <a:lvl1pPr marL="0" indent="0" algn="l">
              <a:lnSpc>
                <a:spcPct val="100000"/>
              </a:lnSpc>
              <a:spcBef>
                <a:spcPts val="0"/>
              </a:spcBef>
              <a:buNone/>
              <a:defRPr sz="4800" b="1" i="0">
                <a:solidFill>
                  <a:schemeClr val="bg1"/>
                </a:solidFill>
                <a:latin typeface="Arial Black" charset="0"/>
                <a:ea typeface="Arial Black" charset="0"/>
                <a:cs typeface="Arial Black"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title</a:t>
            </a:r>
          </a:p>
        </p:txBody>
      </p:sp>
      <p:sp>
        <p:nvSpPr>
          <p:cNvPr id="18" name="Text Placeholder 12"/>
          <p:cNvSpPr>
            <a:spLocks noGrp="1"/>
          </p:cNvSpPr>
          <p:nvPr>
            <p:ph type="body" sz="quarter" idx="14" hasCustomPrompt="1"/>
          </p:nvPr>
        </p:nvSpPr>
        <p:spPr>
          <a:xfrm>
            <a:off x="307714" y="6050503"/>
            <a:ext cx="7324725" cy="588486"/>
          </a:xfrm>
        </p:spPr>
        <p:txBody>
          <a:bodyPr lIns="0" tIns="0" rIns="0" bIns="0">
            <a:normAutofit/>
          </a:bodyPr>
          <a:lstStyle>
            <a:lvl1pPr>
              <a:defRPr sz="2000" b="1" i="0" baseline="0">
                <a:solidFill>
                  <a:srgbClr val="9091B3"/>
                </a:solidFill>
                <a:latin typeface="Arial Black" charset="0"/>
                <a:ea typeface="Arial Black" charset="0"/>
                <a:cs typeface="Arial Black" charset="0"/>
              </a:defRPr>
            </a:lvl1pPr>
          </a:lstStyle>
          <a:p>
            <a:pPr lvl="0"/>
            <a:r>
              <a:rPr lang="en-US"/>
              <a:t>Click to add text</a:t>
            </a:r>
          </a:p>
        </p:txBody>
      </p:sp>
    </p:spTree>
    <p:extLst>
      <p:ext uri="{BB962C8B-B14F-4D97-AF65-F5344CB8AC3E}">
        <p14:creationId xmlns:p14="http://schemas.microsoft.com/office/powerpoint/2010/main" val="3617483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custom_image">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0" y="-12699"/>
            <a:ext cx="12202079" cy="5246988"/>
          </a:xfrm>
          <a:custGeom>
            <a:avLst/>
            <a:gdLst>
              <a:gd name="connsiteX0" fmla="*/ 0 w 12196763"/>
              <a:gd name="connsiteY0" fmla="*/ 0 h 5225723"/>
              <a:gd name="connsiteX1" fmla="*/ 10202575 w 12196763"/>
              <a:gd name="connsiteY1" fmla="*/ 0 h 5225723"/>
              <a:gd name="connsiteX2" fmla="*/ 12196763 w 12196763"/>
              <a:gd name="connsiteY2" fmla="*/ 1994188 h 5225723"/>
              <a:gd name="connsiteX3" fmla="*/ 12196763 w 12196763"/>
              <a:gd name="connsiteY3" fmla="*/ 5225723 h 5225723"/>
              <a:gd name="connsiteX4" fmla="*/ 0 w 12196763"/>
              <a:gd name="connsiteY4" fmla="*/ 5225723 h 5225723"/>
              <a:gd name="connsiteX5" fmla="*/ 0 w 12196763"/>
              <a:gd name="connsiteY5" fmla="*/ 0 h 5225723"/>
              <a:gd name="connsiteX6" fmla="*/ 0 w 12196763"/>
              <a:gd name="connsiteY6" fmla="*/ 0 h 5225723"/>
              <a:gd name="connsiteX0" fmla="*/ 0 w 12196763"/>
              <a:gd name="connsiteY0" fmla="*/ 0 h 5225723"/>
              <a:gd name="connsiteX1" fmla="*/ 10202575 w 12196763"/>
              <a:gd name="connsiteY1" fmla="*/ 0 h 5225723"/>
              <a:gd name="connsiteX2" fmla="*/ 12196763 w 12196763"/>
              <a:gd name="connsiteY2" fmla="*/ 1994188 h 5225723"/>
              <a:gd name="connsiteX3" fmla="*/ 12196763 w 12196763"/>
              <a:gd name="connsiteY3" fmla="*/ 5225723 h 5225723"/>
              <a:gd name="connsiteX4" fmla="*/ 0 w 12196763"/>
              <a:gd name="connsiteY4" fmla="*/ 2916156 h 5225723"/>
              <a:gd name="connsiteX5" fmla="*/ 0 w 12196763"/>
              <a:gd name="connsiteY5" fmla="*/ 0 h 5225723"/>
              <a:gd name="connsiteX6" fmla="*/ 0 w 12196763"/>
              <a:gd name="connsiteY6" fmla="*/ 0 h 5225723"/>
              <a:gd name="connsiteX0" fmla="*/ 0 w 12202079"/>
              <a:gd name="connsiteY0" fmla="*/ 0 h 5246988"/>
              <a:gd name="connsiteX1" fmla="*/ 10202575 w 12202079"/>
              <a:gd name="connsiteY1" fmla="*/ 0 h 5246988"/>
              <a:gd name="connsiteX2" fmla="*/ 12196763 w 12202079"/>
              <a:gd name="connsiteY2" fmla="*/ 1994188 h 5246988"/>
              <a:gd name="connsiteX3" fmla="*/ 12202079 w 12202079"/>
              <a:gd name="connsiteY3" fmla="*/ 5246988 h 5246988"/>
              <a:gd name="connsiteX4" fmla="*/ 0 w 12202079"/>
              <a:gd name="connsiteY4" fmla="*/ 2916156 h 5246988"/>
              <a:gd name="connsiteX5" fmla="*/ 0 w 12202079"/>
              <a:gd name="connsiteY5" fmla="*/ 0 h 5246988"/>
              <a:gd name="connsiteX6" fmla="*/ 0 w 12202079"/>
              <a:gd name="connsiteY6" fmla="*/ 0 h 524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2079" h="5246988">
                <a:moveTo>
                  <a:pt x="0" y="0"/>
                </a:moveTo>
                <a:lnTo>
                  <a:pt x="10202575" y="0"/>
                </a:lnTo>
                <a:lnTo>
                  <a:pt x="12196763" y="1994188"/>
                </a:lnTo>
                <a:lnTo>
                  <a:pt x="12202079" y="5246988"/>
                </a:lnTo>
                <a:lnTo>
                  <a:pt x="0" y="2916156"/>
                </a:lnTo>
                <a:lnTo>
                  <a:pt x="0" y="0"/>
                </a:lnTo>
                <a:lnTo>
                  <a:pt x="0" y="0"/>
                </a:lnTo>
                <a:close/>
              </a:path>
            </a:pathLst>
          </a:custGeom>
        </p:spPr>
        <p:txBody>
          <a:bodyPr anchor="ctr"/>
          <a:lstStyle>
            <a:lvl1pPr algn="ctr">
              <a:defRPr/>
            </a:lvl1pPr>
          </a:lstStyle>
          <a:p>
            <a:r>
              <a:rPr lang="en-GB"/>
              <a:t>Click icon to add picture</a:t>
            </a:r>
            <a:endParaRPr lang="en-US"/>
          </a:p>
        </p:txBody>
      </p:sp>
      <p:sp>
        <p:nvSpPr>
          <p:cNvPr id="10" name="Freeform 9"/>
          <p:cNvSpPr/>
          <p:nvPr userDrawn="1"/>
        </p:nvSpPr>
        <p:spPr>
          <a:xfrm>
            <a:off x="-18930" y="2886832"/>
            <a:ext cx="12216157" cy="3979419"/>
          </a:xfrm>
          <a:custGeom>
            <a:avLst/>
            <a:gdLst>
              <a:gd name="connsiteX0" fmla="*/ 0 w 12260826"/>
              <a:gd name="connsiteY0" fmla="*/ 0 h 5270090"/>
              <a:gd name="connsiteX1" fmla="*/ 12260826 w 12260826"/>
              <a:gd name="connsiteY1" fmla="*/ 4817806 h 5270090"/>
              <a:gd name="connsiteX2" fmla="*/ 12260826 w 12260826"/>
              <a:gd name="connsiteY2" fmla="*/ 5270090 h 5270090"/>
              <a:gd name="connsiteX3" fmla="*/ 29497 w 12260826"/>
              <a:gd name="connsiteY3" fmla="*/ 5270090 h 5270090"/>
              <a:gd name="connsiteX4" fmla="*/ 0 w 12260826"/>
              <a:gd name="connsiteY4" fmla="*/ 0 h 5270090"/>
              <a:gd name="connsiteX0" fmla="*/ 7935 w 12231329"/>
              <a:gd name="connsiteY0" fmla="*/ 0 h 5254048"/>
              <a:gd name="connsiteX1" fmla="*/ 12231329 w 12231329"/>
              <a:gd name="connsiteY1" fmla="*/ 4801764 h 5254048"/>
              <a:gd name="connsiteX2" fmla="*/ 12231329 w 12231329"/>
              <a:gd name="connsiteY2" fmla="*/ 5254048 h 5254048"/>
              <a:gd name="connsiteX3" fmla="*/ 0 w 12231329"/>
              <a:gd name="connsiteY3" fmla="*/ 5254048 h 5254048"/>
              <a:gd name="connsiteX4" fmla="*/ 7935 w 12231329"/>
              <a:gd name="connsiteY4" fmla="*/ 0 h 5254048"/>
              <a:gd name="connsiteX0" fmla="*/ 0 w 12223394"/>
              <a:gd name="connsiteY0" fmla="*/ 0 h 5259395"/>
              <a:gd name="connsiteX1" fmla="*/ 12223394 w 12223394"/>
              <a:gd name="connsiteY1" fmla="*/ 4801764 h 5259395"/>
              <a:gd name="connsiteX2" fmla="*/ 12223394 w 12223394"/>
              <a:gd name="connsiteY2" fmla="*/ 5254048 h 5259395"/>
              <a:gd name="connsiteX3" fmla="*/ 72276 w 12223394"/>
              <a:gd name="connsiteY3" fmla="*/ 5259395 h 5259395"/>
              <a:gd name="connsiteX4" fmla="*/ 0 w 12223394"/>
              <a:gd name="connsiteY4" fmla="*/ 0 h 5259395"/>
              <a:gd name="connsiteX0" fmla="*/ 0 w 12223394"/>
              <a:gd name="connsiteY0" fmla="*/ 0 h 5264743"/>
              <a:gd name="connsiteX1" fmla="*/ 12223394 w 12223394"/>
              <a:gd name="connsiteY1" fmla="*/ 4801764 h 5264743"/>
              <a:gd name="connsiteX2" fmla="*/ 12223394 w 12223394"/>
              <a:gd name="connsiteY2" fmla="*/ 5254048 h 5264743"/>
              <a:gd name="connsiteX3" fmla="*/ 8107 w 12223394"/>
              <a:gd name="connsiteY3" fmla="*/ 5264743 h 5264743"/>
              <a:gd name="connsiteX4" fmla="*/ 0 w 12223394"/>
              <a:gd name="connsiteY4" fmla="*/ 0 h 5264743"/>
              <a:gd name="connsiteX0" fmla="*/ 0 w 12223394"/>
              <a:gd name="connsiteY0" fmla="*/ 0 h 5254048"/>
              <a:gd name="connsiteX1" fmla="*/ 12223394 w 12223394"/>
              <a:gd name="connsiteY1" fmla="*/ 4801764 h 5254048"/>
              <a:gd name="connsiteX2" fmla="*/ 12223394 w 12223394"/>
              <a:gd name="connsiteY2" fmla="*/ 5254048 h 5254048"/>
              <a:gd name="connsiteX3" fmla="*/ 8107 w 12223394"/>
              <a:gd name="connsiteY3" fmla="*/ 5238006 h 5254048"/>
              <a:gd name="connsiteX4" fmla="*/ 0 w 12223394"/>
              <a:gd name="connsiteY4" fmla="*/ 0 h 5254048"/>
              <a:gd name="connsiteX0" fmla="*/ 0 w 12223394"/>
              <a:gd name="connsiteY0" fmla="*/ 0 h 4841452"/>
              <a:gd name="connsiteX1" fmla="*/ 12223394 w 12223394"/>
              <a:gd name="connsiteY1" fmla="*/ 4389168 h 4841452"/>
              <a:gd name="connsiteX2" fmla="*/ 12223394 w 12223394"/>
              <a:gd name="connsiteY2" fmla="*/ 4841452 h 4841452"/>
              <a:gd name="connsiteX3" fmla="*/ 8107 w 12223394"/>
              <a:gd name="connsiteY3" fmla="*/ 4825410 h 4841452"/>
              <a:gd name="connsiteX4" fmla="*/ 0 w 12223394"/>
              <a:gd name="connsiteY4" fmla="*/ 0 h 4841452"/>
              <a:gd name="connsiteX0" fmla="*/ 3585 w 12215828"/>
              <a:gd name="connsiteY0" fmla="*/ 0 h 4629579"/>
              <a:gd name="connsiteX1" fmla="*/ 12215828 w 12215828"/>
              <a:gd name="connsiteY1" fmla="*/ 4177295 h 4629579"/>
              <a:gd name="connsiteX2" fmla="*/ 12215828 w 12215828"/>
              <a:gd name="connsiteY2" fmla="*/ 4629579 h 4629579"/>
              <a:gd name="connsiteX3" fmla="*/ 541 w 12215828"/>
              <a:gd name="connsiteY3" fmla="*/ 4613537 h 4629579"/>
              <a:gd name="connsiteX4" fmla="*/ 3585 w 12215828"/>
              <a:gd name="connsiteY4" fmla="*/ 0 h 4629579"/>
              <a:gd name="connsiteX0" fmla="*/ 3585 w 12215828"/>
              <a:gd name="connsiteY0" fmla="*/ 0 h 4685336"/>
              <a:gd name="connsiteX1" fmla="*/ 12215828 w 12215828"/>
              <a:gd name="connsiteY1" fmla="*/ 4233052 h 4685336"/>
              <a:gd name="connsiteX2" fmla="*/ 12215828 w 12215828"/>
              <a:gd name="connsiteY2" fmla="*/ 4685336 h 4685336"/>
              <a:gd name="connsiteX3" fmla="*/ 541 w 12215828"/>
              <a:gd name="connsiteY3" fmla="*/ 4669294 h 4685336"/>
              <a:gd name="connsiteX4" fmla="*/ 3585 w 12215828"/>
              <a:gd name="connsiteY4" fmla="*/ 0 h 4685336"/>
              <a:gd name="connsiteX0" fmla="*/ 3585 w 12249282"/>
              <a:gd name="connsiteY0" fmla="*/ 0 h 4685336"/>
              <a:gd name="connsiteX1" fmla="*/ 12249282 w 12249282"/>
              <a:gd name="connsiteY1" fmla="*/ 3842759 h 4685336"/>
              <a:gd name="connsiteX2" fmla="*/ 12215828 w 12249282"/>
              <a:gd name="connsiteY2" fmla="*/ 4685336 h 4685336"/>
              <a:gd name="connsiteX3" fmla="*/ 541 w 12249282"/>
              <a:gd name="connsiteY3" fmla="*/ 4669294 h 4685336"/>
              <a:gd name="connsiteX4" fmla="*/ 3585 w 12249282"/>
              <a:gd name="connsiteY4" fmla="*/ 0 h 4685336"/>
              <a:gd name="connsiteX0" fmla="*/ 0 w 12279151"/>
              <a:gd name="connsiteY0" fmla="*/ 0 h 4573823"/>
              <a:gd name="connsiteX1" fmla="*/ 12279151 w 12279151"/>
              <a:gd name="connsiteY1" fmla="*/ 3731246 h 4573823"/>
              <a:gd name="connsiteX2" fmla="*/ 12245697 w 12279151"/>
              <a:gd name="connsiteY2" fmla="*/ 4573823 h 4573823"/>
              <a:gd name="connsiteX3" fmla="*/ 30410 w 12279151"/>
              <a:gd name="connsiteY3" fmla="*/ 4557781 h 4573823"/>
              <a:gd name="connsiteX4" fmla="*/ 0 w 12279151"/>
              <a:gd name="connsiteY4" fmla="*/ 0 h 4573823"/>
              <a:gd name="connsiteX0" fmla="*/ 0 w 12346058"/>
              <a:gd name="connsiteY0" fmla="*/ 0 h 4573823"/>
              <a:gd name="connsiteX1" fmla="*/ 12346058 w 12346058"/>
              <a:gd name="connsiteY1" fmla="*/ 3541675 h 4573823"/>
              <a:gd name="connsiteX2" fmla="*/ 12245697 w 12346058"/>
              <a:gd name="connsiteY2" fmla="*/ 4573823 h 4573823"/>
              <a:gd name="connsiteX3" fmla="*/ 30410 w 12346058"/>
              <a:gd name="connsiteY3" fmla="*/ 4557781 h 4573823"/>
              <a:gd name="connsiteX4" fmla="*/ 0 w 12346058"/>
              <a:gd name="connsiteY4" fmla="*/ 0 h 4573823"/>
              <a:gd name="connsiteX0" fmla="*/ 0 w 12245697"/>
              <a:gd name="connsiteY0" fmla="*/ 0 h 4573823"/>
              <a:gd name="connsiteX1" fmla="*/ 12211379 w 12245697"/>
              <a:gd name="connsiteY1" fmla="*/ 3492056 h 4573823"/>
              <a:gd name="connsiteX2" fmla="*/ 12245697 w 12245697"/>
              <a:gd name="connsiteY2" fmla="*/ 4573823 h 4573823"/>
              <a:gd name="connsiteX3" fmla="*/ 30410 w 12245697"/>
              <a:gd name="connsiteY3" fmla="*/ 4557781 h 4573823"/>
              <a:gd name="connsiteX4" fmla="*/ 0 w 12245697"/>
              <a:gd name="connsiteY4" fmla="*/ 0 h 4573823"/>
              <a:gd name="connsiteX0" fmla="*/ 0 w 12211379"/>
              <a:gd name="connsiteY0" fmla="*/ 0 h 4557781"/>
              <a:gd name="connsiteX1" fmla="*/ 12211379 w 12211379"/>
              <a:gd name="connsiteY1" fmla="*/ 3492056 h 4557781"/>
              <a:gd name="connsiteX2" fmla="*/ 11756600 w 12211379"/>
              <a:gd name="connsiteY2" fmla="*/ 4020930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1827484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41341 h 4557781"/>
              <a:gd name="connsiteX3" fmla="*/ 30410 w 12211379"/>
              <a:gd name="connsiteY3" fmla="*/ 4557781 h 4557781"/>
              <a:gd name="connsiteX4" fmla="*/ 0 w 12211379"/>
              <a:gd name="connsiteY4" fmla="*/ 0 h 4557781"/>
              <a:gd name="connsiteX0" fmla="*/ 0 w 12221427"/>
              <a:gd name="connsiteY0" fmla="*/ 0 h 4557781"/>
              <a:gd name="connsiteX1" fmla="*/ 12221427 w 12221427"/>
              <a:gd name="connsiteY1" fmla="*/ 3502104 h 4557781"/>
              <a:gd name="connsiteX2" fmla="*/ 12210257 w 12221427"/>
              <a:gd name="connsiteY2" fmla="*/ 4541341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25696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16269 w 12221427"/>
              <a:gd name="connsiteY3" fmla="*/ 4557781 h 4557781"/>
              <a:gd name="connsiteX4" fmla="*/ 0 w 12221427"/>
              <a:gd name="connsiteY4" fmla="*/ 0 h 4557781"/>
              <a:gd name="connsiteX0" fmla="*/ 0 w 12221427"/>
              <a:gd name="connsiteY0" fmla="*/ 0 h 4562495"/>
              <a:gd name="connsiteX1" fmla="*/ 12221427 w 12221427"/>
              <a:gd name="connsiteY1" fmla="*/ 3502104 h 4562495"/>
              <a:gd name="connsiteX2" fmla="*/ 12219684 w 12221427"/>
              <a:gd name="connsiteY2" fmla="*/ 4546055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1599482 w 12221427"/>
              <a:gd name="connsiteY2" fmla="*/ 4021269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2211733 w 12221427"/>
              <a:gd name="connsiteY2" fmla="*/ 4530152 h 4562495"/>
              <a:gd name="connsiteX3" fmla="*/ 6842 w 12221427"/>
              <a:gd name="connsiteY3" fmla="*/ 4562495 h 4562495"/>
              <a:gd name="connsiteX4" fmla="*/ 0 w 12221427"/>
              <a:gd name="connsiteY4" fmla="*/ 0 h 4562495"/>
              <a:gd name="connsiteX0" fmla="*/ 33052 w 12214722"/>
              <a:gd name="connsiteY0" fmla="*/ 0 h 4546593"/>
              <a:gd name="connsiteX1" fmla="*/ 12214722 w 12214722"/>
              <a:gd name="connsiteY1" fmla="*/ 3486202 h 4546593"/>
              <a:gd name="connsiteX2" fmla="*/ 12205028 w 12214722"/>
              <a:gd name="connsiteY2" fmla="*/ 4514250 h 4546593"/>
              <a:gd name="connsiteX3" fmla="*/ 137 w 12214722"/>
              <a:gd name="connsiteY3" fmla="*/ 4546593 h 4546593"/>
              <a:gd name="connsiteX4" fmla="*/ 33052 w 12214722"/>
              <a:gd name="connsiteY4" fmla="*/ 0 h 4546593"/>
              <a:gd name="connsiteX0" fmla="*/ 25134 w 12214755"/>
              <a:gd name="connsiteY0" fmla="*/ 0 h 4538641"/>
              <a:gd name="connsiteX1" fmla="*/ 12214755 w 12214755"/>
              <a:gd name="connsiteY1" fmla="*/ 3478250 h 4538641"/>
              <a:gd name="connsiteX2" fmla="*/ 12205061 w 12214755"/>
              <a:gd name="connsiteY2" fmla="*/ 4506298 h 4538641"/>
              <a:gd name="connsiteX3" fmla="*/ 170 w 12214755"/>
              <a:gd name="connsiteY3" fmla="*/ 4538641 h 4538641"/>
              <a:gd name="connsiteX4" fmla="*/ 25134 w 12214755"/>
              <a:gd name="connsiteY4" fmla="*/ 0 h 4538641"/>
              <a:gd name="connsiteX0" fmla="*/ 9400 w 12214923"/>
              <a:gd name="connsiteY0" fmla="*/ 0 h 4530690"/>
              <a:gd name="connsiteX1" fmla="*/ 12214923 w 12214923"/>
              <a:gd name="connsiteY1" fmla="*/ 3470299 h 4530690"/>
              <a:gd name="connsiteX2" fmla="*/ 12205229 w 12214923"/>
              <a:gd name="connsiteY2" fmla="*/ 4498347 h 4530690"/>
              <a:gd name="connsiteX3" fmla="*/ 338 w 12214923"/>
              <a:gd name="connsiteY3" fmla="*/ 4530690 h 4530690"/>
              <a:gd name="connsiteX4" fmla="*/ 9400 w 12214923"/>
              <a:gd name="connsiteY4" fmla="*/ 0 h 4530690"/>
              <a:gd name="connsiteX0" fmla="*/ 0 w 12205523"/>
              <a:gd name="connsiteY0" fmla="*/ 0 h 4498347"/>
              <a:gd name="connsiteX1" fmla="*/ 12205523 w 12205523"/>
              <a:gd name="connsiteY1" fmla="*/ 3470299 h 4498347"/>
              <a:gd name="connsiteX2" fmla="*/ 12195829 w 12205523"/>
              <a:gd name="connsiteY2" fmla="*/ 4498347 h 4498347"/>
              <a:gd name="connsiteX3" fmla="*/ 285136 w 12205523"/>
              <a:gd name="connsiteY3" fmla="*/ 4268297 h 4498347"/>
              <a:gd name="connsiteX4" fmla="*/ 0 w 12205523"/>
              <a:gd name="connsiteY4" fmla="*/ 0 h 4498347"/>
              <a:gd name="connsiteX0" fmla="*/ 0 w 12205523"/>
              <a:gd name="connsiteY0" fmla="*/ 0 h 4506836"/>
              <a:gd name="connsiteX1" fmla="*/ 12205523 w 12205523"/>
              <a:gd name="connsiteY1" fmla="*/ 3470299 h 4506836"/>
              <a:gd name="connsiteX2" fmla="*/ 12195829 w 12205523"/>
              <a:gd name="connsiteY2" fmla="*/ 4498347 h 4506836"/>
              <a:gd name="connsiteX3" fmla="*/ 6841 w 12205523"/>
              <a:gd name="connsiteY3" fmla="*/ 4506836 h 4506836"/>
              <a:gd name="connsiteX4" fmla="*/ 0 w 12205523"/>
              <a:gd name="connsiteY4" fmla="*/ 0 h 4506836"/>
              <a:gd name="connsiteX0" fmla="*/ 0 w 12205523"/>
              <a:gd name="connsiteY0" fmla="*/ 0 h 4511047"/>
              <a:gd name="connsiteX1" fmla="*/ 12205523 w 12205523"/>
              <a:gd name="connsiteY1" fmla="*/ 3470299 h 4511047"/>
              <a:gd name="connsiteX2" fmla="*/ 12202179 w 12205523"/>
              <a:gd name="connsiteY2" fmla="*/ 4511047 h 4511047"/>
              <a:gd name="connsiteX3" fmla="*/ 6841 w 12205523"/>
              <a:gd name="connsiteY3" fmla="*/ 4506836 h 4511047"/>
              <a:gd name="connsiteX4" fmla="*/ 0 w 12205523"/>
              <a:gd name="connsiteY4" fmla="*/ 0 h 4511047"/>
              <a:gd name="connsiteX0" fmla="*/ 0 w 12216156"/>
              <a:gd name="connsiteY0" fmla="*/ 0 h 3958154"/>
              <a:gd name="connsiteX1" fmla="*/ 12216156 w 12216156"/>
              <a:gd name="connsiteY1" fmla="*/ 2917406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332614 h 3979419"/>
              <a:gd name="connsiteX2" fmla="*/ 12212812 w 12216156"/>
              <a:gd name="connsiteY2" fmla="*/ 3979419 h 3979419"/>
              <a:gd name="connsiteX3" fmla="*/ 17474 w 12216156"/>
              <a:gd name="connsiteY3" fmla="*/ 3975208 h 3979419"/>
              <a:gd name="connsiteX4" fmla="*/ 0 w 12216156"/>
              <a:gd name="connsiteY4" fmla="*/ 0 h 3979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156" h="3979419">
                <a:moveTo>
                  <a:pt x="0" y="0"/>
                </a:moveTo>
                <a:lnTo>
                  <a:pt x="12216156" y="2332614"/>
                </a:lnTo>
                <a:cubicBezTo>
                  <a:pt x="12212925" y="2675297"/>
                  <a:pt x="12216043" y="3636736"/>
                  <a:pt x="12212812" y="3979419"/>
                </a:cubicBezTo>
                <a:lnTo>
                  <a:pt x="17474" y="3975208"/>
                </a:lnTo>
                <a:cubicBezTo>
                  <a:pt x="14772" y="2220294"/>
                  <a:pt x="2702" y="1754914"/>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Triangle 6"/>
          <p:cNvSpPr/>
          <p:nvPr userDrawn="1"/>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9" name="Title 1"/>
          <p:cNvSpPr>
            <a:spLocks noGrp="1"/>
          </p:cNvSpPr>
          <p:nvPr>
            <p:ph type="ctrTitle" hasCustomPrompt="1"/>
          </p:nvPr>
        </p:nvSpPr>
        <p:spPr>
          <a:xfrm>
            <a:off x="307663" y="3785082"/>
            <a:ext cx="4527320" cy="738664"/>
          </a:xfrm>
          <a:prstGeom prst="rect">
            <a:avLst/>
          </a:prstGeom>
        </p:spPr>
        <p:txBody>
          <a:bodyPr vert="horz" lIns="0" tIns="0" rIns="0" bIns="0" anchor="ctr" anchorCtr="0">
            <a:noAutofit/>
          </a:bodyPr>
          <a:lstStyle>
            <a:lvl1pPr algn="l">
              <a:lnSpc>
                <a:spcPct val="100000"/>
              </a:lnSpc>
              <a:defRPr sz="4000" b="1" i="0">
                <a:solidFill>
                  <a:srgbClr val="9091B3"/>
                </a:solidFill>
                <a:latin typeface="Arial Black" charset="0"/>
                <a:ea typeface="Arial Black" charset="0"/>
                <a:cs typeface="Arial Black" charset="0"/>
              </a:defRPr>
            </a:lvl1pPr>
          </a:lstStyle>
          <a:p>
            <a:r>
              <a:rPr lang="en-US"/>
              <a:t>UKAEA</a:t>
            </a:r>
          </a:p>
        </p:txBody>
      </p:sp>
      <p:sp>
        <p:nvSpPr>
          <p:cNvPr id="14" name="Subtitle 2"/>
          <p:cNvSpPr>
            <a:spLocks noGrp="1"/>
          </p:cNvSpPr>
          <p:nvPr>
            <p:ph type="subTitle" idx="1" hasCustomPrompt="1"/>
          </p:nvPr>
        </p:nvSpPr>
        <p:spPr>
          <a:xfrm>
            <a:off x="307662" y="4594103"/>
            <a:ext cx="8734738" cy="1287122"/>
          </a:xfrm>
        </p:spPr>
        <p:txBody>
          <a:bodyPr lIns="0" tIns="0" rIns="0" bIns="0" anchor="ctr" anchorCtr="0">
            <a:normAutofit/>
          </a:bodyPr>
          <a:lstStyle>
            <a:lvl1pPr marL="0" indent="0" algn="l">
              <a:lnSpc>
                <a:spcPct val="100000"/>
              </a:lnSpc>
              <a:spcBef>
                <a:spcPts val="0"/>
              </a:spcBef>
              <a:buNone/>
              <a:defRPr sz="4800" b="1" i="0">
                <a:solidFill>
                  <a:schemeClr val="bg1"/>
                </a:solidFill>
                <a:latin typeface="Arial Black" charset="0"/>
                <a:ea typeface="Arial Black" charset="0"/>
                <a:cs typeface="Arial Black"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title</a:t>
            </a:r>
          </a:p>
        </p:txBody>
      </p:sp>
      <p:sp>
        <p:nvSpPr>
          <p:cNvPr id="15" name="Text Placeholder 12"/>
          <p:cNvSpPr>
            <a:spLocks noGrp="1"/>
          </p:cNvSpPr>
          <p:nvPr>
            <p:ph type="body" sz="quarter" idx="14" hasCustomPrompt="1"/>
          </p:nvPr>
        </p:nvSpPr>
        <p:spPr>
          <a:xfrm>
            <a:off x="307714" y="6050503"/>
            <a:ext cx="7324725" cy="588486"/>
          </a:xfrm>
        </p:spPr>
        <p:txBody>
          <a:bodyPr lIns="0" tIns="0" rIns="0" bIns="0">
            <a:normAutofit/>
          </a:bodyPr>
          <a:lstStyle>
            <a:lvl1pPr>
              <a:defRPr sz="2000" b="1" i="0" baseline="0">
                <a:solidFill>
                  <a:srgbClr val="9091B3"/>
                </a:solidFill>
                <a:latin typeface="Arial Black" charset="0"/>
                <a:ea typeface="Arial Black" charset="0"/>
                <a:cs typeface="Arial Black" charset="0"/>
              </a:defRPr>
            </a:lvl1pPr>
          </a:lstStyle>
          <a:p>
            <a:pPr lvl="0"/>
            <a:r>
              <a:rPr lang="en-US"/>
              <a:t>Click to add text</a:t>
            </a:r>
          </a:p>
        </p:txBody>
      </p:sp>
    </p:spTree>
    <p:extLst>
      <p:ext uri="{BB962C8B-B14F-4D97-AF65-F5344CB8AC3E}">
        <p14:creationId xmlns:p14="http://schemas.microsoft.com/office/powerpoint/2010/main" val="207307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2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9" name="Title Text"/>
          <p:cNvSpPr txBox="1">
            <a:spLocks noGrp="1"/>
          </p:cNvSpPr>
          <p:nvPr>
            <p:ph type="title"/>
          </p:nvPr>
        </p:nvSpPr>
        <p:spPr>
          <a:prstGeom prst="rect">
            <a:avLst/>
          </a:prstGeom>
        </p:spPr>
        <p:txBody>
          <a:bodyPr/>
          <a:lstStyle/>
          <a:p>
            <a:r>
              <a:t>Title Text</a:t>
            </a:r>
          </a:p>
        </p:txBody>
      </p:sp>
      <p:sp>
        <p:nvSpPr>
          <p:cNvPr id="30"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400240128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Content Placeholder 3"/>
          <p:cNvSpPr>
            <a:spLocks noGrp="1"/>
          </p:cNvSpPr>
          <p:nvPr>
            <p:ph sz="half" idx="2"/>
          </p:nvPr>
        </p:nvSpPr>
        <p:spPr>
          <a:xfrm>
            <a:off x="166867" y="1530994"/>
            <a:ext cx="11465690" cy="4491980"/>
          </a:xfrm>
        </p:spPr>
        <p:txBody>
          <a:bodyPr/>
          <a:lstStyle>
            <a:lvl1pPr>
              <a:defRPr sz="2400">
                <a:solidFill>
                  <a:schemeClr val="tx1"/>
                </a:solidFill>
              </a:defRPr>
            </a:lvl1pPr>
            <a:lvl2pPr>
              <a:defRPr sz="2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Title 1"/>
          <p:cNvSpPr>
            <a:spLocks noGrp="1"/>
          </p:cNvSpPr>
          <p:nvPr>
            <p:ph type="title"/>
          </p:nvPr>
        </p:nvSpPr>
        <p:spPr>
          <a:xfrm>
            <a:off x="166868" y="205430"/>
            <a:ext cx="10018853" cy="1325564"/>
          </a:xfrm>
          <a:prstGeom prst="rect">
            <a:avLst/>
          </a:prstGeom>
        </p:spPr>
        <p:txBody>
          <a:bodyPr/>
          <a:lstStyle>
            <a:lvl1pPr>
              <a:defRPr>
                <a:solidFill>
                  <a:schemeClr val="tx1"/>
                </a:solidFill>
              </a:defRPr>
            </a:lvl1pPr>
          </a:lstStyle>
          <a:p>
            <a:r>
              <a:rPr lang="en-GB"/>
              <a:t>Click to edit Master title style</a:t>
            </a:r>
            <a:endParaRPr lang="en-US"/>
          </a:p>
        </p:txBody>
      </p:sp>
      <p:sp>
        <p:nvSpPr>
          <p:cNvPr id="2" name="Footer Placeholder 1"/>
          <p:cNvSpPr>
            <a:spLocks noGrp="1"/>
          </p:cNvSpPr>
          <p:nvPr>
            <p:ph type="ftr" sz="quarter" idx="10"/>
          </p:nvPr>
        </p:nvSpPr>
        <p:spPr/>
        <p:txBody>
          <a:bodyPr/>
          <a:lstStyle>
            <a:lvl1pPr>
              <a:defRPr>
                <a:solidFill>
                  <a:schemeClr val="tx1"/>
                </a:solidFill>
              </a:defRPr>
            </a:lvl1pPr>
          </a:lstStyle>
          <a:p>
            <a:r>
              <a:rPr lang="en-US"/>
              <a:t>Culham Summer School - 2024</a:t>
            </a:r>
          </a:p>
        </p:txBody>
      </p:sp>
      <p:sp>
        <p:nvSpPr>
          <p:cNvPr id="7" name="Slide Number Placeholder 5"/>
          <p:cNvSpPr>
            <a:spLocks noGrp="1"/>
          </p:cNvSpPr>
          <p:nvPr>
            <p:ph type="sldNum" sz="quarter" idx="4"/>
          </p:nvPr>
        </p:nvSpPr>
        <p:spPr>
          <a:xfrm>
            <a:off x="101600" y="6387702"/>
            <a:ext cx="663451" cy="365125"/>
          </a:xfrm>
          <a:prstGeom prst="rect">
            <a:avLst/>
          </a:prstGeom>
        </p:spPr>
        <p:txBody>
          <a:bodyPr vert="horz" lIns="91440" tIns="45720" rIns="91440" bIns="45720" rtlCol="0" anchor="ctr"/>
          <a:lstStyle>
            <a:lvl1pPr algn="r">
              <a:defRPr sz="2800" b="1" i="0">
                <a:solidFill>
                  <a:srgbClr val="9091B3"/>
                </a:solidFill>
                <a:latin typeface="Arial Black" charset="0"/>
                <a:ea typeface="Arial Black" charset="0"/>
                <a:cs typeface="Arial Black" charset="0"/>
              </a:defRPr>
            </a:lvl1pPr>
          </a:lstStyle>
          <a:p>
            <a:fld id="{35482B25-261F-464E-BDD8-63296DE4D8A4}" type="slidenum">
              <a:rPr lang="en-US" smtClean="0"/>
              <a:pPr/>
              <a:t>‹#›</a:t>
            </a:fld>
            <a:endParaRPr lang="en-US"/>
          </a:p>
        </p:txBody>
      </p:sp>
    </p:spTree>
    <p:extLst>
      <p:ext uri="{BB962C8B-B14F-4D97-AF65-F5344CB8AC3E}">
        <p14:creationId xmlns:p14="http://schemas.microsoft.com/office/powerpoint/2010/main" val="41111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ffiliations">
    <p:spTree>
      <p:nvGrpSpPr>
        <p:cNvPr id="1" name=""/>
        <p:cNvGrpSpPr/>
        <p:nvPr/>
      </p:nvGrpSpPr>
      <p:grpSpPr>
        <a:xfrm>
          <a:off x="0" y="0"/>
          <a:ext cx="0" cy="0"/>
          <a:chOff x="0" y="0"/>
          <a:chExt cx="0" cy="0"/>
        </a:xfrm>
      </p:grpSpPr>
      <p:sp>
        <p:nvSpPr>
          <p:cNvPr id="15" name="Content Placeholder 3"/>
          <p:cNvSpPr>
            <a:spLocks noGrp="1"/>
          </p:cNvSpPr>
          <p:nvPr>
            <p:ph sz="half" idx="2" hasCustomPrompt="1"/>
          </p:nvPr>
        </p:nvSpPr>
        <p:spPr>
          <a:xfrm>
            <a:off x="166867" y="1530994"/>
            <a:ext cx="11465690" cy="4491980"/>
          </a:xfrm>
        </p:spPr>
        <p:txBody>
          <a:bodyPr/>
          <a:lstStyle>
            <a:lvl1pPr marL="342900" indent="-342900">
              <a:buFont typeface="Arial" charset="0"/>
              <a:buChar char="•"/>
              <a:defRPr sz="2400">
                <a:solidFill>
                  <a:schemeClr val="tx1"/>
                </a:solidFill>
              </a:defRPr>
            </a:lvl1pPr>
            <a:lvl2pPr>
              <a:defRPr sz="2200"/>
            </a:lvl2pPr>
          </a:lstStyle>
          <a:p>
            <a:pPr lvl="0"/>
            <a:r>
              <a:rPr lang="en-US"/>
              <a:t>Insert text or logos as necessary</a:t>
            </a:r>
          </a:p>
        </p:txBody>
      </p:sp>
      <p:sp>
        <p:nvSpPr>
          <p:cNvPr id="2" name="Footer Placeholder 1"/>
          <p:cNvSpPr>
            <a:spLocks noGrp="1"/>
          </p:cNvSpPr>
          <p:nvPr>
            <p:ph type="ftr" sz="quarter" idx="10"/>
          </p:nvPr>
        </p:nvSpPr>
        <p:spPr/>
        <p:txBody>
          <a:bodyPr/>
          <a:lstStyle>
            <a:lvl1pPr>
              <a:defRPr>
                <a:solidFill>
                  <a:schemeClr val="tx1"/>
                </a:solidFill>
              </a:defRPr>
            </a:lvl1pPr>
          </a:lstStyle>
          <a:p>
            <a:r>
              <a:rPr lang="en-US"/>
              <a:t>Culham Summer School - 2024</a:t>
            </a:r>
          </a:p>
        </p:txBody>
      </p:sp>
      <p:sp>
        <p:nvSpPr>
          <p:cNvPr id="3" name="TextBox 2"/>
          <p:cNvSpPr txBox="1"/>
          <p:nvPr userDrawn="1"/>
        </p:nvSpPr>
        <p:spPr>
          <a:xfrm>
            <a:off x="166867" y="265043"/>
            <a:ext cx="8539811" cy="646331"/>
          </a:xfrm>
          <a:prstGeom prst="rect">
            <a:avLst/>
          </a:prstGeom>
          <a:noFill/>
        </p:spPr>
        <p:txBody>
          <a:bodyPr wrap="square" rtlCol="0">
            <a:spAutoFit/>
          </a:bodyPr>
          <a:lstStyle/>
          <a:p>
            <a:r>
              <a:rPr kumimoji="0" lang="en-US" sz="3600" b="1" i="0" u="none" strike="noStrike" kern="1200" cap="none" spc="0" normalizeH="0" baseline="0" noProof="0">
                <a:ln>
                  <a:noFill/>
                </a:ln>
                <a:solidFill>
                  <a:schemeClr val="tx1"/>
                </a:solidFill>
                <a:effectLst/>
                <a:uLnTx/>
                <a:uFillTx/>
                <a:latin typeface="Arial Black" charset="0"/>
                <a:ea typeface="Arial Black" charset="0"/>
                <a:cs typeface="Arial Black" charset="0"/>
              </a:rPr>
              <a:t>Affiliations</a:t>
            </a:r>
            <a:endParaRPr lang="en-US">
              <a:solidFill>
                <a:schemeClr val="tx1"/>
              </a:solidFill>
            </a:endParaRPr>
          </a:p>
        </p:txBody>
      </p:sp>
      <p:sp>
        <p:nvSpPr>
          <p:cNvPr id="7" name="Slide Number Placeholder 5"/>
          <p:cNvSpPr>
            <a:spLocks noGrp="1"/>
          </p:cNvSpPr>
          <p:nvPr>
            <p:ph type="sldNum" sz="quarter" idx="4"/>
          </p:nvPr>
        </p:nvSpPr>
        <p:spPr>
          <a:xfrm>
            <a:off x="101600" y="6387702"/>
            <a:ext cx="663451" cy="365125"/>
          </a:xfrm>
          <a:prstGeom prst="rect">
            <a:avLst/>
          </a:prstGeom>
        </p:spPr>
        <p:txBody>
          <a:bodyPr vert="horz" lIns="91440" tIns="45720" rIns="91440" bIns="45720" rtlCol="0" anchor="ctr"/>
          <a:lstStyle>
            <a:lvl1pPr algn="r">
              <a:defRPr sz="2800" b="1" i="0">
                <a:solidFill>
                  <a:srgbClr val="9091B3"/>
                </a:solidFill>
                <a:latin typeface="Arial Black" charset="0"/>
                <a:ea typeface="Arial Black" charset="0"/>
                <a:cs typeface="Arial Black" charset="0"/>
              </a:defRPr>
            </a:lvl1pPr>
          </a:lstStyle>
          <a:p>
            <a:fld id="{35482B25-261F-464E-BDD8-63296DE4D8A4}" type="slidenum">
              <a:rPr lang="en-US" smtClean="0"/>
              <a:pPr/>
              <a:t>‹#›</a:t>
            </a:fld>
            <a:endParaRPr lang="en-US"/>
          </a:p>
        </p:txBody>
      </p:sp>
    </p:spTree>
    <p:extLst>
      <p:ext uri="{BB962C8B-B14F-4D97-AF65-F5344CB8AC3E}">
        <p14:creationId xmlns:p14="http://schemas.microsoft.com/office/powerpoint/2010/main" val="2938092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with Title">
    <p:spTree>
      <p:nvGrpSpPr>
        <p:cNvPr id="1" name=""/>
        <p:cNvGrpSpPr/>
        <p:nvPr/>
      </p:nvGrpSpPr>
      <p:grpSpPr>
        <a:xfrm>
          <a:off x="0" y="0"/>
          <a:ext cx="0" cy="0"/>
          <a:chOff x="0" y="0"/>
          <a:chExt cx="0" cy="0"/>
        </a:xfrm>
      </p:grpSpPr>
      <p:sp>
        <p:nvSpPr>
          <p:cNvPr id="10" name="Title 1"/>
          <p:cNvSpPr>
            <a:spLocks noGrp="1"/>
          </p:cNvSpPr>
          <p:nvPr>
            <p:ph type="title"/>
          </p:nvPr>
        </p:nvSpPr>
        <p:spPr>
          <a:xfrm>
            <a:off x="166868" y="205431"/>
            <a:ext cx="10018853" cy="1325563"/>
          </a:xfrm>
          <a:prstGeom prst="rect">
            <a:avLst/>
          </a:prstGeom>
        </p:spPr>
        <p:txBody>
          <a:bodyPr/>
          <a:lstStyle>
            <a:lvl1pPr>
              <a:defRPr>
                <a:solidFill>
                  <a:schemeClr val="tx1"/>
                </a:solidFill>
              </a:defRPr>
            </a:lvl1pPr>
          </a:lstStyle>
          <a:p>
            <a:r>
              <a:rPr lang="en-GB"/>
              <a:t>Click to edit Master title style</a:t>
            </a:r>
            <a:endParaRPr lang="en-US"/>
          </a:p>
        </p:txBody>
      </p:sp>
      <p:sp>
        <p:nvSpPr>
          <p:cNvPr id="11" name="Content Placeholder 3"/>
          <p:cNvSpPr>
            <a:spLocks noGrp="1"/>
          </p:cNvSpPr>
          <p:nvPr>
            <p:ph sz="half" idx="2"/>
          </p:nvPr>
        </p:nvSpPr>
        <p:spPr>
          <a:xfrm>
            <a:off x="166868" y="1530994"/>
            <a:ext cx="5624603" cy="4491980"/>
          </a:xfrm>
        </p:spPr>
        <p:txBody>
          <a:bodyPr/>
          <a:lstStyle>
            <a:lvl1pPr>
              <a:defRPr sz="2400">
                <a:solidFill>
                  <a:schemeClr val="tx1"/>
                </a:solidFill>
              </a:defRPr>
            </a:lvl1pPr>
            <a:lvl2pPr>
              <a:defRPr sz="2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Content Placeholder 5"/>
          <p:cNvSpPr>
            <a:spLocks noGrp="1"/>
          </p:cNvSpPr>
          <p:nvPr>
            <p:ph sz="quarter" idx="10"/>
          </p:nvPr>
        </p:nvSpPr>
        <p:spPr>
          <a:xfrm>
            <a:off x="5980255" y="1530994"/>
            <a:ext cx="5652303" cy="4491980"/>
          </a:xfrm>
        </p:spPr>
        <p:txBody>
          <a:bodyPr/>
          <a:lstStyle>
            <a:lvl1pPr>
              <a:defRPr sz="2400">
                <a:solidFill>
                  <a:schemeClr val="tx1"/>
                </a:solidFill>
              </a:defRPr>
            </a:lvl1pPr>
            <a:lvl2pPr>
              <a:defRPr sz="2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Footer Placeholder 1"/>
          <p:cNvSpPr>
            <a:spLocks noGrp="1"/>
          </p:cNvSpPr>
          <p:nvPr>
            <p:ph type="ftr" sz="quarter" idx="11"/>
          </p:nvPr>
        </p:nvSpPr>
        <p:spPr>
          <a:xfrm>
            <a:off x="876222" y="6387700"/>
            <a:ext cx="4114800" cy="365125"/>
          </a:xfrm>
        </p:spPr>
        <p:txBody>
          <a:bodyPr/>
          <a:lstStyle>
            <a:lvl1pPr>
              <a:defRPr>
                <a:solidFill>
                  <a:schemeClr val="tx1"/>
                </a:solidFill>
              </a:defRPr>
            </a:lvl1pPr>
          </a:lstStyle>
          <a:p>
            <a:r>
              <a:rPr lang="en-US"/>
              <a:t>Culham Summer School - 2024</a:t>
            </a:r>
          </a:p>
        </p:txBody>
      </p:sp>
      <p:sp>
        <p:nvSpPr>
          <p:cNvPr id="7" name="Slide Number Placeholder 5"/>
          <p:cNvSpPr>
            <a:spLocks noGrp="1"/>
          </p:cNvSpPr>
          <p:nvPr>
            <p:ph type="sldNum" sz="quarter" idx="4"/>
          </p:nvPr>
        </p:nvSpPr>
        <p:spPr>
          <a:xfrm>
            <a:off x="101600" y="6387702"/>
            <a:ext cx="663451" cy="365125"/>
          </a:xfrm>
          <a:prstGeom prst="rect">
            <a:avLst/>
          </a:prstGeom>
        </p:spPr>
        <p:txBody>
          <a:bodyPr vert="horz" lIns="91440" tIns="45720" rIns="91440" bIns="45720" rtlCol="0" anchor="ctr"/>
          <a:lstStyle>
            <a:lvl1pPr algn="r">
              <a:defRPr sz="2800" b="1" i="0">
                <a:solidFill>
                  <a:srgbClr val="9091B3"/>
                </a:solidFill>
                <a:latin typeface="Arial Black" charset="0"/>
                <a:ea typeface="Arial Black" charset="0"/>
                <a:cs typeface="Arial Black" charset="0"/>
              </a:defRPr>
            </a:lvl1pPr>
          </a:lstStyle>
          <a:p>
            <a:fld id="{35482B25-261F-464E-BDD8-63296DE4D8A4}" type="slidenum">
              <a:rPr lang="en-US" smtClean="0"/>
              <a:pPr/>
              <a:t>‹#›</a:t>
            </a:fld>
            <a:endParaRPr lang="en-US"/>
          </a:p>
        </p:txBody>
      </p:sp>
    </p:spTree>
    <p:extLst>
      <p:ext uri="{BB962C8B-B14F-4D97-AF65-F5344CB8AC3E}">
        <p14:creationId xmlns:p14="http://schemas.microsoft.com/office/powerpoint/2010/main" val="3139036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Text Placeholder 2"/>
          <p:cNvSpPr>
            <a:spLocks noGrp="1"/>
          </p:cNvSpPr>
          <p:nvPr>
            <p:ph type="body" idx="1"/>
          </p:nvPr>
        </p:nvSpPr>
        <p:spPr>
          <a:xfrm>
            <a:off x="166868" y="1530994"/>
            <a:ext cx="5624603" cy="823912"/>
          </a:xfrm>
        </p:spPr>
        <p:txBody>
          <a:bodyPr anchor="b"/>
          <a:lstStyle>
            <a:lvl1pPr marL="0" indent="0">
              <a:buNone/>
              <a:defRPr sz="2400"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13" name="Text Placeholder 4"/>
          <p:cNvSpPr>
            <a:spLocks noGrp="1"/>
          </p:cNvSpPr>
          <p:nvPr>
            <p:ph type="body" sz="quarter" idx="3"/>
          </p:nvPr>
        </p:nvSpPr>
        <p:spPr>
          <a:xfrm>
            <a:off x="5980255" y="1530994"/>
            <a:ext cx="5624603" cy="823912"/>
          </a:xfrm>
        </p:spPr>
        <p:txBody>
          <a:bodyPr anchor="b"/>
          <a:lstStyle>
            <a:lvl1pPr marL="0" indent="0">
              <a:buNone/>
              <a:defRPr sz="2400"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14" name="Title 1"/>
          <p:cNvSpPr>
            <a:spLocks noGrp="1"/>
          </p:cNvSpPr>
          <p:nvPr>
            <p:ph type="title"/>
          </p:nvPr>
        </p:nvSpPr>
        <p:spPr>
          <a:xfrm>
            <a:off x="166868" y="205431"/>
            <a:ext cx="10018853" cy="1325563"/>
          </a:xfrm>
          <a:prstGeom prst="rect">
            <a:avLst/>
          </a:prstGeom>
        </p:spPr>
        <p:txBody>
          <a:bodyPr/>
          <a:lstStyle>
            <a:lvl1pPr>
              <a:defRPr>
                <a:solidFill>
                  <a:schemeClr val="tx1"/>
                </a:solidFill>
              </a:defRPr>
            </a:lvl1pPr>
          </a:lstStyle>
          <a:p>
            <a:r>
              <a:rPr lang="en-GB"/>
              <a:t>Click to edit Master title style</a:t>
            </a:r>
            <a:endParaRPr lang="en-US"/>
          </a:p>
        </p:txBody>
      </p:sp>
      <p:sp>
        <p:nvSpPr>
          <p:cNvPr id="15" name="Content Placeholder 3"/>
          <p:cNvSpPr>
            <a:spLocks noGrp="1"/>
          </p:cNvSpPr>
          <p:nvPr>
            <p:ph sz="half" idx="2"/>
          </p:nvPr>
        </p:nvSpPr>
        <p:spPr>
          <a:xfrm>
            <a:off x="5980255" y="2354906"/>
            <a:ext cx="5624603" cy="3668068"/>
          </a:xfrm>
        </p:spPr>
        <p:txBody>
          <a:bodyPr/>
          <a:lstStyle>
            <a:lvl1pPr marL="0" marR="0" indent="0" algn="l" defTabSz="914377" rtl="0" eaLnBrk="1" fontAlgn="auto" latinLnBrk="0" hangingPunct="1">
              <a:lnSpc>
                <a:spcPct val="90000"/>
              </a:lnSpc>
              <a:spcBef>
                <a:spcPts val="1000"/>
              </a:spcBef>
              <a:spcAft>
                <a:spcPts val="0"/>
              </a:spcAft>
              <a:buClrTx/>
              <a:buSzTx/>
              <a:buFont typeface="Arial"/>
              <a:buNone/>
              <a:tabLst/>
              <a:defRPr sz="2000">
                <a:solidFill>
                  <a:schemeClr val="tx1"/>
                </a:solidFill>
              </a:defRPr>
            </a:lvl1pPr>
            <a:lvl2pPr marL="457189" marR="0" indent="0" algn="l" defTabSz="914377" rtl="0" eaLnBrk="1" fontAlgn="auto" latinLnBrk="0" hangingPunct="1">
              <a:lnSpc>
                <a:spcPct val="90000"/>
              </a:lnSpc>
              <a:spcBef>
                <a:spcPts val="500"/>
              </a:spcBef>
              <a:spcAft>
                <a:spcPts val="0"/>
              </a:spcAft>
              <a:buClrTx/>
              <a:buSzTx/>
              <a:buFont typeface="Arial"/>
              <a:buNone/>
              <a:tabLst/>
              <a:defRPr sz="2000">
                <a:solidFill>
                  <a:schemeClr val="tx1"/>
                </a:solidFill>
              </a:defRPr>
            </a:lvl2pPr>
            <a:lvl3pPr marL="914377" marR="0" indent="0" algn="l" defTabSz="914377" rtl="0" eaLnBrk="1" fontAlgn="auto" latinLnBrk="0" hangingPunct="1">
              <a:lnSpc>
                <a:spcPct val="90000"/>
              </a:lnSpc>
              <a:spcBef>
                <a:spcPts val="500"/>
              </a:spcBef>
              <a:spcAft>
                <a:spcPts val="0"/>
              </a:spcAft>
              <a:buClrTx/>
              <a:buSzTx/>
              <a:buFont typeface="Arial"/>
              <a:buNone/>
              <a:tabLst/>
              <a:defRPr sz="2000">
                <a:solidFill>
                  <a:schemeClr val="tx1"/>
                </a:solidFill>
              </a:defRPr>
            </a:lvl3pPr>
            <a:lvl4pPr marL="1371566" marR="0" indent="0" algn="l" defTabSz="914377" rtl="0" eaLnBrk="1" fontAlgn="auto" latinLnBrk="0" hangingPunct="1">
              <a:lnSpc>
                <a:spcPct val="90000"/>
              </a:lnSpc>
              <a:spcBef>
                <a:spcPts val="500"/>
              </a:spcBef>
              <a:spcAft>
                <a:spcPts val="0"/>
              </a:spcAft>
              <a:buClrTx/>
              <a:buSzTx/>
              <a:buFont typeface="Arial"/>
              <a:buNone/>
              <a:tabLst/>
              <a:defRPr>
                <a:solidFill>
                  <a:schemeClr val="tx1"/>
                </a:solidFill>
              </a:defRPr>
            </a:lvl4pPr>
            <a:lvl5pPr marL="1828754" marR="0" indent="0" algn="l" defTabSz="914377" rtl="0" eaLnBrk="1" fontAlgn="auto" latinLnBrk="0" hangingPunct="1">
              <a:lnSpc>
                <a:spcPct val="90000"/>
              </a:lnSpc>
              <a:spcBef>
                <a:spcPts val="500"/>
              </a:spcBef>
              <a:spcAft>
                <a:spcPts val="0"/>
              </a:spcAft>
              <a:buClrTx/>
              <a:buSzTx/>
              <a:buFont typeface="Arial"/>
              <a:buNone/>
              <a:tabLst/>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Content Placeholder 5"/>
          <p:cNvSpPr>
            <a:spLocks noGrp="1"/>
          </p:cNvSpPr>
          <p:nvPr>
            <p:ph sz="quarter" idx="4"/>
          </p:nvPr>
        </p:nvSpPr>
        <p:spPr>
          <a:xfrm>
            <a:off x="166868" y="2354906"/>
            <a:ext cx="5624603" cy="3668068"/>
          </a:xfrm>
        </p:spPr>
        <p:txBody>
          <a:bodyPr/>
          <a:lstStyle>
            <a:lvl1pPr>
              <a:defRPr sz="2000">
                <a:solidFill>
                  <a:schemeClr val="tx1"/>
                </a:solidFill>
              </a:defRPr>
            </a:lvl1pPr>
            <a:lvl2pPr>
              <a:defRPr sz="20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Footer Placeholder 1"/>
          <p:cNvSpPr>
            <a:spLocks noGrp="1"/>
          </p:cNvSpPr>
          <p:nvPr>
            <p:ph type="ftr" sz="quarter" idx="10"/>
          </p:nvPr>
        </p:nvSpPr>
        <p:spPr>
          <a:xfrm>
            <a:off x="876222" y="6387700"/>
            <a:ext cx="4114800" cy="365125"/>
          </a:xfrm>
        </p:spPr>
        <p:txBody>
          <a:bodyPr/>
          <a:lstStyle>
            <a:lvl1pPr>
              <a:defRPr>
                <a:solidFill>
                  <a:schemeClr val="tx1"/>
                </a:solidFill>
              </a:defRPr>
            </a:lvl1pPr>
          </a:lstStyle>
          <a:p>
            <a:r>
              <a:rPr lang="en-US"/>
              <a:t>Culham Summer School - 2024</a:t>
            </a:r>
          </a:p>
        </p:txBody>
      </p:sp>
      <p:sp>
        <p:nvSpPr>
          <p:cNvPr id="9" name="Slide Number Placeholder 5"/>
          <p:cNvSpPr>
            <a:spLocks noGrp="1"/>
          </p:cNvSpPr>
          <p:nvPr>
            <p:ph type="sldNum" sz="quarter" idx="11"/>
          </p:nvPr>
        </p:nvSpPr>
        <p:spPr>
          <a:xfrm>
            <a:off x="101600" y="6387702"/>
            <a:ext cx="663451" cy="365125"/>
          </a:xfrm>
          <a:prstGeom prst="rect">
            <a:avLst/>
          </a:prstGeom>
        </p:spPr>
        <p:txBody>
          <a:bodyPr vert="horz" lIns="91440" tIns="45720" rIns="91440" bIns="45720" rtlCol="0" anchor="ctr"/>
          <a:lstStyle>
            <a:lvl1pPr algn="r">
              <a:defRPr sz="2800" b="1" i="0">
                <a:solidFill>
                  <a:srgbClr val="9091B3"/>
                </a:solidFill>
                <a:latin typeface="Arial Black" charset="0"/>
                <a:ea typeface="Arial Black" charset="0"/>
                <a:cs typeface="Arial Black" charset="0"/>
              </a:defRPr>
            </a:lvl1pPr>
          </a:lstStyle>
          <a:p>
            <a:fld id="{35482B25-261F-464E-BDD8-63296DE4D8A4}" type="slidenum">
              <a:rPr lang="en-US" smtClean="0"/>
              <a:pPr/>
              <a:t>‹#›</a:t>
            </a:fld>
            <a:endParaRPr lang="en-US"/>
          </a:p>
        </p:txBody>
      </p:sp>
    </p:spTree>
    <p:extLst>
      <p:ext uri="{BB962C8B-B14F-4D97-AF65-F5344CB8AC3E}">
        <p14:creationId xmlns:p14="http://schemas.microsoft.com/office/powerpoint/2010/main" val="677556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1" name="Rectangle 10"/>
          <p:cNvSpPr/>
          <p:nvPr userDrawn="1"/>
        </p:nvSpPr>
        <p:spPr>
          <a:xfrm>
            <a:off x="-2788"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0" name="Triangle 6"/>
          <p:cNvSpPr/>
          <p:nvPr userDrawn="1"/>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4" name="Title 1"/>
          <p:cNvSpPr>
            <a:spLocks noGrp="1"/>
          </p:cNvSpPr>
          <p:nvPr>
            <p:ph type="title" hasCustomPrompt="1"/>
          </p:nvPr>
        </p:nvSpPr>
        <p:spPr>
          <a:xfrm>
            <a:off x="1666479" y="1308009"/>
            <a:ext cx="8853467" cy="3968772"/>
          </a:xfrm>
          <a:prstGeom prst="rect">
            <a:avLst/>
          </a:prstGeom>
        </p:spPr>
        <p:txBody>
          <a:bodyPr anchor="ctr" anchorCtr="0">
            <a:normAutofit/>
          </a:bodyPr>
          <a:lstStyle>
            <a:lvl1pPr algn="ctr">
              <a:lnSpc>
                <a:spcPct val="100000"/>
              </a:lnSpc>
              <a:defRPr sz="3600" spc="0">
                <a:solidFill>
                  <a:schemeClr val="bg1"/>
                </a:solidFill>
              </a:defRPr>
            </a:lvl1pPr>
          </a:lstStyle>
          <a:p>
            <a:r>
              <a:rPr lang="en-GB"/>
              <a:t>INSERT QUOTE HERE</a:t>
            </a:r>
            <a:endParaRPr lang="en-US"/>
          </a:p>
        </p:txBody>
      </p:sp>
      <p:sp>
        <p:nvSpPr>
          <p:cNvPr id="15" name="Content Placeholder 2"/>
          <p:cNvSpPr>
            <a:spLocks noGrp="1"/>
          </p:cNvSpPr>
          <p:nvPr>
            <p:ph sz="quarter" idx="11" hasCustomPrompt="1"/>
          </p:nvPr>
        </p:nvSpPr>
        <p:spPr>
          <a:xfrm>
            <a:off x="1886674" y="5564305"/>
            <a:ext cx="8413078" cy="487362"/>
          </a:xfrm>
        </p:spPr>
        <p:txBody>
          <a:bodyPr>
            <a:noAutofit/>
          </a:bodyPr>
          <a:lstStyle>
            <a:lvl1pPr algn="ctr">
              <a:defRPr sz="2000" b="1">
                <a:solidFill>
                  <a:srgbClr val="9091B3"/>
                </a:solidFill>
              </a:defRPr>
            </a:lvl1pPr>
          </a:lstStyle>
          <a:p>
            <a:pPr lvl="0"/>
            <a:r>
              <a:rPr lang="en-US"/>
              <a:t>NAME / DATE</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17" name="TextBox 16"/>
          <p:cNvSpPr txBox="1"/>
          <p:nvPr userDrawn="1"/>
        </p:nvSpPr>
        <p:spPr>
          <a:xfrm>
            <a:off x="731458" y="1034180"/>
            <a:ext cx="1342664" cy="1477328"/>
          </a:xfrm>
          <a:prstGeom prst="rect">
            <a:avLst/>
          </a:prstGeom>
          <a:noFill/>
        </p:spPr>
        <p:txBody>
          <a:bodyPr wrap="square" rtlCol="0">
            <a:spAutoFit/>
          </a:bodyPr>
          <a:lstStyle/>
          <a:p>
            <a:r>
              <a:rPr lang="en-US" sz="9000" b="1" i="0">
                <a:solidFill>
                  <a:srgbClr val="9091B3"/>
                </a:solidFill>
                <a:latin typeface="Arial Black" charset="0"/>
                <a:ea typeface="Arial Black" charset="0"/>
                <a:cs typeface="Arial Black" charset="0"/>
              </a:rPr>
              <a:t>“</a:t>
            </a:r>
          </a:p>
        </p:txBody>
      </p:sp>
      <p:sp>
        <p:nvSpPr>
          <p:cNvPr id="18" name="TextBox 17"/>
          <p:cNvSpPr txBox="1"/>
          <p:nvPr userDrawn="1"/>
        </p:nvSpPr>
        <p:spPr>
          <a:xfrm>
            <a:off x="10573850" y="4825641"/>
            <a:ext cx="1342664" cy="1477328"/>
          </a:xfrm>
          <a:prstGeom prst="rect">
            <a:avLst/>
          </a:prstGeom>
          <a:noFill/>
        </p:spPr>
        <p:txBody>
          <a:bodyPr wrap="square" rtlCol="0">
            <a:spAutoFit/>
          </a:bodyPr>
          <a:lstStyle/>
          <a:p>
            <a:r>
              <a:rPr lang="en-US" sz="9000" b="1" i="0">
                <a:solidFill>
                  <a:srgbClr val="9091B3"/>
                </a:solidFill>
                <a:latin typeface="Arial Black" charset="0"/>
                <a:ea typeface="Arial Black" charset="0"/>
                <a:cs typeface="Arial Black" charset="0"/>
              </a:rPr>
              <a:t>”</a:t>
            </a:r>
          </a:p>
        </p:txBody>
      </p:sp>
      <p:sp>
        <p:nvSpPr>
          <p:cNvPr id="2" name="Footer Placeholder 1"/>
          <p:cNvSpPr>
            <a:spLocks noGrp="1"/>
          </p:cNvSpPr>
          <p:nvPr>
            <p:ph type="ftr" sz="quarter" idx="12"/>
          </p:nvPr>
        </p:nvSpPr>
        <p:spPr/>
        <p:txBody>
          <a:bodyPr/>
          <a:lstStyle>
            <a:lvl1pPr>
              <a:defRPr>
                <a:solidFill>
                  <a:schemeClr val="bg1"/>
                </a:solidFill>
              </a:defRPr>
            </a:lvl1pPr>
          </a:lstStyle>
          <a:p>
            <a:r>
              <a:rPr lang="en-US"/>
              <a:t>Culham Summer School - 2024</a:t>
            </a:r>
          </a:p>
        </p:txBody>
      </p:sp>
      <p:sp>
        <p:nvSpPr>
          <p:cNvPr id="3" name="Slide Number Placeholder 2"/>
          <p:cNvSpPr>
            <a:spLocks noGrp="1"/>
          </p:cNvSpPr>
          <p:nvPr>
            <p:ph type="sldNum" sz="quarter" idx="13"/>
          </p:nvPr>
        </p:nvSpPr>
        <p:spPr/>
        <p:txBody>
          <a:bodyPr/>
          <a:lstStyle>
            <a:lvl1pPr>
              <a:defRPr>
                <a:solidFill>
                  <a:srgbClr val="9091B3"/>
                </a:solidFill>
              </a:defRPr>
            </a:lvl1pPr>
          </a:lstStyle>
          <a:p>
            <a:fld id="{35482B25-261F-464E-BDD8-63296DE4D8A4}" type="slidenum">
              <a:rPr lang="en-US" smtClean="0"/>
              <a:pPr/>
              <a:t>‹#›</a:t>
            </a:fld>
            <a:endParaRPr lang="en-US"/>
          </a:p>
        </p:txBody>
      </p:sp>
      <p:sp>
        <p:nvSpPr>
          <p:cNvPr id="19" name="Slide Number Placeholder 5"/>
          <p:cNvSpPr txBox="1">
            <a:spLocks/>
          </p:cNvSpPr>
          <p:nvPr userDrawn="1"/>
        </p:nvSpPr>
        <p:spPr>
          <a:xfrm flipH="1">
            <a:off x="775684" y="6357413"/>
            <a:ext cx="45719"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rgbClr val="90919C"/>
                </a:solidFill>
                <a:latin typeface="Arial Black" charset="0"/>
                <a:ea typeface="Arial Black" charset="0"/>
                <a:cs typeface="Arial Black"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0" i="0">
                <a:solidFill>
                  <a:schemeClr val="bg1"/>
                </a:solidFill>
                <a:latin typeface="Arial" charset="0"/>
                <a:ea typeface="Arial" charset="0"/>
                <a:cs typeface="Arial" charset="0"/>
              </a:rPr>
              <a:t>|</a:t>
            </a:r>
          </a:p>
        </p:txBody>
      </p:sp>
    </p:spTree>
    <p:extLst>
      <p:ext uri="{BB962C8B-B14F-4D97-AF65-F5344CB8AC3E}">
        <p14:creationId xmlns:p14="http://schemas.microsoft.com/office/powerpoint/2010/main" val="1502223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a:xfrm>
            <a:off x="876222" y="6387700"/>
            <a:ext cx="4114800" cy="365125"/>
          </a:xfrm>
        </p:spPr>
        <p:txBody>
          <a:bodyPr/>
          <a:lstStyle>
            <a:lvl1pPr>
              <a:defRPr>
                <a:solidFill>
                  <a:schemeClr val="tx1"/>
                </a:solidFill>
              </a:defRPr>
            </a:lvl1pPr>
          </a:lstStyle>
          <a:p>
            <a:r>
              <a:rPr lang="en-US"/>
              <a:t>Culham Summer School - 2024</a:t>
            </a:r>
          </a:p>
        </p:txBody>
      </p:sp>
      <p:sp>
        <p:nvSpPr>
          <p:cNvPr id="5" name="Slide Number Placeholder 5"/>
          <p:cNvSpPr>
            <a:spLocks noGrp="1"/>
          </p:cNvSpPr>
          <p:nvPr>
            <p:ph type="sldNum" sz="quarter" idx="4"/>
          </p:nvPr>
        </p:nvSpPr>
        <p:spPr>
          <a:xfrm>
            <a:off x="101600" y="6387702"/>
            <a:ext cx="663451" cy="365125"/>
          </a:xfrm>
          <a:prstGeom prst="rect">
            <a:avLst/>
          </a:prstGeom>
        </p:spPr>
        <p:txBody>
          <a:bodyPr vert="horz" lIns="91440" tIns="45720" rIns="91440" bIns="45720" rtlCol="0" anchor="ctr"/>
          <a:lstStyle>
            <a:lvl1pPr algn="r">
              <a:defRPr sz="2800" b="1" i="0">
                <a:solidFill>
                  <a:srgbClr val="9091B3"/>
                </a:solidFill>
                <a:latin typeface="Arial Black" charset="0"/>
                <a:ea typeface="Arial Black" charset="0"/>
                <a:cs typeface="Arial Black" charset="0"/>
              </a:defRPr>
            </a:lvl1pPr>
          </a:lstStyle>
          <a:p>
            <a:fld id="{35482B25-261F-464E-BDD8-63296DE4D8A4}" type="slidenum">
              <a:rPr lang="en-US" smtClean="0"/>
              <a:pPr/>
              <a:t>‹#›</a:t>
            </a:fld>
            <a:endParaRPr lang="en-US"/>
          </a:p>
        </p:txBody>
      </p:sp>
    </p:spTree>
    <p:extLst>
      <p:ext uri="{BB962C8B-B14F-4D97-AF65-F5344CB8AC3E}">
        <p14:creationId xmlns:p14="http://schemas.microsoft.com/office/powerpoint/2010/main" val="1639822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normAutofit/>
          </a:bodyPr>
          <a:lstStyle>
            <a:lvl1pPr>
              <a:defRPr sz="4000">
                <a:solidFill>
                  <a:schemeClr val="tx1"/>
                </a:solidFill>
              </a:defRPr>
            </a:lvl1pPr>
          </a:lstStyle>
          <a:p>
            <a:r>
              <a:rPr lang="en-GB"/>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normAutofit/>
          </a:bodyPr>
          <a:lstStyle>
            <a:lvl1pPr marL="0" indent="0">
              <a:buNone/>
              <a:defRPr sz="2000">
                <a:solidFill>
                  <a:srgbClr val="9091B3"/>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t>Click to edit Master text styles</a:t>
            </a:r>
          </a:p>
        </p:txBody>
      </p:sp>
      <p:sp>
        <p:nvSpPr>
          <p:cNvPr id="8" name="Footer Placeholder 1"/>
          <p:cNvSpPr>
            <a:spLocks noGrp="1"/>
          </p:cNvSpPr>
          <p:nvPr>
            <p:ph type="ftr" sz="quarter" idx="10"/>
          </p:nvPr>
        </p:nvSpPr>
        <p:spPr>
          <a:xfrm>
            <a:off x="876222" y="6387700"/>
            <a:ext cx="4114800" cy="365125"/>
          </a:xfrm>
        </p:spPr>
        <p:txBody>
          <a:bodyPr/>
          <a:lstStyle>
            <a:lvl1pPr>
              <a:defRPr>
                <a:solidFill>
                  <a:schemeClr val="tx1"/>
                </a:solidFill>
              </a:defRPr>
            </a:lvl1pPr>
          </a:lstStyle>
          <a:p>
            <a:r>
              <a:rPr lang="en-US"/>
              <a:t>Culham Summer School - 2024</a:t>
            </a:r>
          </a:p>
        </p:txBody>
      </p:sp>
      <p:sp>
        <p:nvSpPr>
          <p:cNvPr id="6" name="Slide Number Placeholder 5"/>
          <p:cNvSpPr>
            <a:spLocks noGrp="1"/>
          </p:cNvSpPr>
          <p:nvPr>
            <p:ph type="sldNum" sz="quarter" idx="4"/>
          </p:nvPr>
        </p:nvSpPr>
        <p:spPr>
          <a:xfrm>
            <a:off x="101600" y="6387702"/>
            <a:ext cx="663451" cy="365125"/>
          </a:xfrm>
          <a:prstGeom prst="rect">
            <a:avLst/>
          </a:prstGeom>
        </p:spPr>
        <p:txBody>
          <a:bodyPr vert="horz" lIns="91440" tIns="45720" rIns="91440" bIns="45720" rtlCol="0" anchor="ctr"/>
          <a:lstStyle>
            <a:lvl1pPr algn="r">
              <a:defRPr sz="2800" b="1" i="0">
                <a:solidFill>
                  <a:srgbClr val="9091B3"/>
                </a:solidFill>
                <a:latin typeface="Arial Black" charset="0"/>
                <a:ea typeface="Arial Black" charset="0"/>
                <a:cs typeface="Arial Black" charset="0"/>
              </a:defRPr>
            </a:lvl1pPr>
          </a:lstStyle>
          <a:p>
            <a:fld id="{35482B25-261F-464E-BDD8-63296DE4D8A4}" type="slidenum">
              <a:rPr lang="en-US" smtClean="0"/>
              <a:pPr/>
              <a:t>‹#›</a:t>
            </a:fld>
            <a:endParaRPr lang="en-US"/>
          </a:p>
        </p:txBody>
      </p:sp>
    </p:spTree>
    <p:extLst>
      <p:ext uri="{BB962C8B-B14F-4D97-AF65-F5344CB8AC3E}">
        <p14:creationId xmlns:p14="http://schemas.microsoft.com/office/powerpoint/2010/main" val="1269410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Colour">
    <p:spTree>
      <p:nvGrpSpPr>
        <p:cNvPr id="1" name=""/>
        <p:cNvGrpSpPr/>
        <p:nvPr/>
      </p:nvGrpSpPr>
      <p:grpSpPr>
        <a:xfrm>
          <a:off x="0" y="0"/>
          <a:ext cx="0" cy="0"/>
          <a:chOff x="0" y="0"/>
          <a:chExt cx="0" cy="0"/>
        </a:xfrm>
      </p:grpSpPr>
      <p:sp>
        <p:nvSpPr>
          <p:cNvPr id="7" name="Rectangle 6"/>
          <p:cNvSpPr/>
          <p:nvPr userDrawn="1"/>
        </p:nvSpPr>
        <p:spPr>
          <a:xfrm>
            <a:off x="-2788"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10" name="Footer Placeholder 1"/>
          <p:cNvSpPr>
            <a:spLocks noGrp="1"/>
          </p:cNvSpPr>
          <p:nvPr>
            <p:ph type="ftr" sz="quarter" idx="12"/>
          </p:nvPr>
        </p:nvSpPr>
        <p:spPr>
          <a:xfrm>
            <a:off x="876221" y="6387700"/>
            <a:ext cx="7008821" cy="365125"/>
          </a:xfrm>
        </p:spPr>
        <p:txBody>
          <a:bodyPr/>
          <a:lstStyle>
            <a:lvl1pPr>
              <a:defRPr>
                <a:solidFill>
                  <a:schemeClr val="bg1"/>
                </a:solidFill>
              </a:defRPr>
            </a:lvl1pPr>
          </a:lstStyle>
          <a:p>
            <a:r>
              <a:rPr lang="en-US"/>
              <a:t>Culham Summer School - 2024</a:t>
            </a:r>
          </a:p>
        </p:txBody>
      </p:sp>
      <p:sp>
        <p:nvSpPr>
          <p:cNvPr id="11" name="Slide Number Placeholder 2"/>
          <p:cNvSpPr>
            <a:spLocks noGrp="1"/>
          </p:cNvSpPr>
          <p:nvPr>
            <p:ph type="sldNum" sz="quarter" idx="13"/>
          </p:nvPr>
        </p:nvSpPr>
        <p:spPr>
          <a:xfrm>
            <a:off x="101600" y="6387702"/>
            <a:ext cx="663451" cy="365125"/>
          </a:xfrm>
        </p:spPr>
        <p:txBody>
          <a:bodyPr/>
          <a:lstStyle>
            <a:lvl1pPr>
              <a:defRPr>
                <a:solidFill>
                  <a:srgbClr val="9091B3"/>
                </a:solidFill>
              </a:defRPr>
            </a:lvl1pPr>
          </a:lstStyle>
          <a:p>
            <a:fld id="{35482B25-261F-464E-BDD8-63296DE4D8A4}" type="slidenum">
              <a:rPr lang="en-US" smtClean="0"/>
              <a:pPr/>
              <a:t>‹#›</a:t>
            </a:fld>
            <a:endParaRPr lang="en-US"/>
          </a:p>
        </p:txBody>
      </p:sp>
      <p:sp>
        <p:nvSpPr>
          <p:cNvPr id="12" name="Slide Number Placeholder 5"/>
          <p:cNvSpPr txBox="1">
            <a:spLocks/>
          </p:cNvSpPr>
          <p:nvPr userDrawn="1"/>
        </p:nvSpPr>
        <p:spPr>
          <a:xfrm flipH="1">
            <a:off x="775684" y="6357413"/>
            <a:ext cx="45719"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rgbClr val="90919C"/>
                </a:solidFill>
                <a:latin typeface="Arial Black" charset="0"/>
                <a:ea typeface="Arial Black" charset="0"/>
                <a:cs typeface="Arial Black"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0" i="0">
                <a:solidFill>
                  <a:schemeClr val="bg1"/>
                </a:solidFill>
                <a:latin typeface="Arial" charset="0"/>
                <a:ea typeface="Arial" charset="0"/>
                <a:cs typeface="Arial" charset="0"/>
              </a:rPr>
              <a:t>|</a:t>
            </a:r>
          </a:p>
        </p:txBody>
      </p:sp>
      <p:sp>
        <p:nvSpPr>
          <p:cNvPr id="2" name="Title 1"/>
          <p:cNvSpPr>
            <a:spLocks noGrp="1"/>
          </p:cNvSpPr>
          <p:nvPr>
            <p:ph type="title"/>
          </p:nvPr>
        </p:nvSpPr>
        <p:spPr>
          <a:xfrm>
            <a:off x="831851" y="1709740"/>
            <a:ext cx="10515600" cy="2852737"/>
          </a:xfrm>
          <a:prstGeom prst="rect">
            <a:avLst/>
          </a:prstGeom>
        </p:spPr>
        <p:txBody>
          <a:bodyPr anchor="b">
            <a:normAutofit/>
          </a:bodyPr>
          <a:lstStyle>
            <a:lvl1pPr>
              <a:defRPr sz="4000">
                <a:solidFill>
                  <a:schemeClr val="bg1"/>
                </a:solidFill>
              </a:defRPr>
            </a:lvl1pPr>
          </a:lstStyle>
          <a:p>
            <a:r>
              <a:rPr lang="en-GB"/>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normAutofit/>
          </a:bodyPr>
          <a:lstStyle>
            <a:lvl1pPr marL="0" indent="0">
              <a:buNone/>
              <a:defRPr sz="2000">
                <a:solidFill>
                  <a:srgbClr val="9091B3"/>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967030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riangle 6"/>
          <p:cNvSpPr/>
          <p:nvPr userDrawn="1"/>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solidFill>
                <a:schemeClr val="tx1"/>
              </a:solidFill>
            </a:endParaRPr>
          </a:p>
        </p:txBody>
      </p:sp>
      <p:pic>
        <p:nvPicPr>
          <p:cNvPr id="8" name="Picture 7"/>
          <p:cNvPicPr>
            <a:picLocks noChangeAspect="1"/>
          </p:cNvPicPr>
          <p:nvPr userDrawn="1"/>
        </p:nvPicPr>
        <p:blipFill>
          <a:blip r:embed="rId18"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3" name="Text Placeholder 2"/>
          <p:cNvSpPr>
            <a:spLocks noGrp="1"/>
          </p:cNvSpPr>
          <p:nvPr>
            <p:ph type="body" idx="1"/>
          </p:nvPr>
        </p:nvSpPr>
        <p:spPr>
          <a:xfrm>
            <a:off x="203200" y="1314930"/>
            <a:ext cx="11150600" cy="486203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4" name="Title Placeholder 23"/>
          <p:cNvSpPr>
            <a:spLocks noGrp="1"/>
          </p:cNvSpPr>
          <p:nvPr>
            <p:ph type="title"/>
          </p:nvPr>
        </p:nvSpPr>
        <p:spPr>
          <a:xfrm>
            <a:off x="203200" y="190097"/>
            <a:ext cx="11150600" cy="1094544"/>
          </a:xfrm>
          <a:prstGeom prst="rect">
            <a:avLst/>
          </a:prstGeom>
        </p:spPr>
        <p:txBody>
          <a:bodyPr vert="horz" lIns="91440" tIns="45720" rIns="91440" bIns="45720" rtlCol="0" anchor="t" anchorCtr="0">
            <a:normAutofit/>
          </a:bodyPr>
          <a:lstStyle/>
          <a:p>
            <a:r>
              <a:rPr lang="en-GB"/>
              <a:t>Click to edit Master title style</a:t>
            </a:r>
            <a:endParaRPr lang="en-US"/>
          </a:p>
        </p:txBody>
      </p:sp>
      <p:sp>
        <p:nvSpPr>
          <p:cNvPr id="6" name="Slide Number Placeholder 5"/>
          <p:cNvSpPr>
            <a:spLocks noGrp="1"/>
          </p:cNvSpPr>
          <p:nvPr>
            <p:ph type="sldNum" sz="quarter" idx="4"/>
          </p:nvPr>
        </p:nvSpPr>
        <p:spPr>
          <a:xfrm>
            <a:off x="101600" y="6387702"/>
            <a:ext cx="663451" cy="365125"/>
          </a:xfrm>
          <a:prstGeom prst="rect">
            <a:avLst/>
          </a:prstGeom>
        </p:spPr>
        <p:txBody>
          <a:bodyPr vert="horz" lIns="91440" tIns="45720" rIns="91440" bIns="45720" rtlCol="0" anchor="ctr"/>
          <a:lstStyle>
            <a:lvl1pPr algn="r">
              <a:defRPr sz="2800" b="1" i="0">
                <a:solidFill>
                  <a:srgbClr val="9091B3"/>
                </a:solidFill>
                <a:latin typeface="Arial Black" charset="0"/>
                <a:ea typeface="Arial Black" charset="0"/>
                <a:cs typeface="Arial Black" charset="0"/>
              </a:defRPr>
            </a:lvl1pPr>
          </a:lstStyle>
          <a:p>
            <a:fld id="{35482B25-261F-464E-BDD8-63296DE4D8A4}" type="slidenum">
              <a:rPr lang="en-US" smtClean="0"/>
              <a:pPr/>
              <a:t>‹#›</a:t>
            </a:fld>
            <a:endParaRPr lang="en-US"/>
          </a:p>
        </p:txBody>
      </p:sp>
      <p:sp>
        <p:nvSpPr>
          <p:cNvPr id="9" name="Footer Placeholder 3"/>
          <p:cNvSpPr>
            <a:spLocks noGrp="1"/>
          </p:cNvSpPr>
          <p:nvPr>
            <p:ph type="ftr" sz="quarter" idx="3"/>
          </p:nvPr>
        </p:nvSpPr>
        <p:spPr>
          <a:xfrm>
            <a:off x="876221" y="6387700"/>
            <a:ext cx="7008821" cy="365125"/>
          </a:xfrm>
          <a:prstGeom prst="rect">
            <a:avLst/>
          </a:prstGeom>
        </p:spPr>
        <p:txBody>
          <a:bodyPr vert="horz" lIns="91440" tIns="45720" rIns="91440" bIns="45720" rtlCol="0" anchor="ctr"/>
          <a:lstStyle>
            <a:lvl1pPr algn="l">
              <a:defRPr sz="1100" b="1">
                <a:solidFill>
                  <a:schemeClr val="tx1"/>
                </a:solidFill>
                <a:latin typeface="Arial" charset="0"/>
                <a:ea typeface="Arial" charset="0"/>
                <a:cs typeface="Arial" charset="0"/>
              </a:defRPr>
            </a:lvl1pPr>
          </a:lstStyle>
          <a:p>
            <a:r>
              <a:rPr lang="en-US"/>
              <a:t>Culham Summer School - 2024</a:t>
            </a:r>
          </a:p>
        </p:txBody>
      </p:sp>
      <p:sp>
        <p:nvSpPr>
          <p:cNvPr id="10" name="Slide Number Placeholder 5"/>
          <p:cNvSpPr txBox="1">
            <a:spLocks/>
          </p:cNvSpPr>
          <p:nvPr userDrawn="1"/>
        </p:nvSpPr>
        <p:spPr>
          <a:xfrm flipH="1">
            <a:off x="765051" y="6357413"/>
            <a:ext cx="45719"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rgbClr val="90919C"/>
                </a:solidFill>
                <a:latin typeface="Arial Black" charset="0"/>
                <a:ea typeface="Arial Black" charset="0"/>
                <a:cs typeface="Arial Black"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0" i="0">
                <a:solidFill>
                  <a:schemeClr val="tx1"/>
                </a:solidFill>
                <a:latin typeface="Arial" charset="0"/>
                <a:ea typeface="Arial" charset="0"/>
                <a:cs typeface="Arial" charset="0"/>
              </a:rPr>
              <a:t>|</a:t>
            </a:r>
          </a:p>
        </p:txBody>
      </p:sp>
    </p:spTree>
    <p:extLst>
      <p:ext uri="{BB962C8B-B14F-4D97-AF65-F5344CB8AC3E}">
        <p14:creationId xmlns:p14="http://schemas.microsoft.com/office/powerpoint/2010/main" val="303732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dt="0"/>
  <p:txStyles>
    <p:titleStyle>
      <a:lvl1pPr algn="l" defTabSz="914377" rtl="0" eaLnBrk="1" latinLnBrk="0" hangingPunct="1">
        <a:lnSpc>
          <a:spcPct val="100000"/>
        </a:lnSpc>
        <a:spcBef>
          <a:spcPct val="0"/>
        </a:spcBef>
        <a:buNone/>
        <a:defRPr sz="3600" b="1" i="0" kern="1200">
          <a:solidFill>
            <a:schemeClr val="tx1"/>
          </a:solidFill>
          <a:latin typeface="Arial Black" charset="0"/>
          <a:ea typeface="Arial Black" charset="0"/>
          <a:cs typeface="Arial Black" charset="0"/>
        </a:defRPr>
      </a:lvl1pPr>
    </p:titleStyle>
    <p:bodyStyle>
      <a:lvl1pPr marL="0" indent="0" algn="l" defTabSz="914377" rtl="0" eaLnBrk="1" latinLnBrk="0" hangingPunct="1">
        <a:lnSpc>
          <a:spcPct val="90000"/>
        </a:lnSpc>
        <a:spcBef>
          <a:spcPts val="1000"/>
        </a:spcBef>
        <a:buFont typeface="Arial"/>
        <a:buNone/>
        <a:defRPr sz="2400" kern="1200">
          <a:solidFill>
            <a:schemeClr val="tx1"/>
          </a:solidFill>
          <a:latin typeface="Arial" charset="0"/>
          <a:ea typeface="Arial" charset="0"/>
          <a:cs typeface="Arial" charset="0"/>
        </a:defRPr>
      </a:lvl1pPr>
      <a:lvl2pPr marL="457189" indent="0" algn="l" defTabSz="914377" rtl="0" eaLnBrk="1" latinLnBrk="0" hangingPunct="1">
        <a:lnSpc>
          <a:spcPct val="90000"/>
        </a:lnSpc>
        <a:spcBef>
          <a:spcPts val="500"/>
        </a:spcBef>
        <a:buFont typeface="Arial"/>
        <a:buNone/>
        <a:defRPr sz="2000" kern="1200">
          <a:solidFill>
            <a:schemeClr val="tx1"/>
          </a:solidFill>
          <a:latin typeface="Arial" charset="0"/>
          <a:ea typeface="Arial" charset="0"/>
          <a:cs typeface="Arial" charset="0"/>
        </a:defRPr>
      </a:lvl2pPr>
      <a:lvl3pPr marL="914377" indent="0" algn="l" defTabSz="914377" rtl="0" eaLnBrk="1" latinLnBrk="0" hangingPunct="1">
        <a:lnSpc>
          <a:spcPct val="90000"/>
        </a:lnSpc>
        <a:spcBef>
          <a:spcPts val="500"/>
        </a:spcBef>
        <a:buFont typeface="Arial"/>
        <a:buNone/>
        <a:defRPr sz="2000" kern="1200">
          <a:solidFill>
            <a:schemeClr val="tx1"/>
          </a:solidFill>
          <a:latin typeface="Arial" charset="0"/>
          <a:ea typeface="Arial" charset="0"/>
          <a:cs typeface="Arial" charset="0"/>
        </a:defRPr>
      </a:lvl3pPr>
      <a:lvl4pPr marL="1371566" indent="0" algn="l" defTabSz="914377" rtl="0" eaLnBrk="1" latinLnBrk="0" hangingPunct="1">
        <a:lnSpc>
          <a:spcPct val="90000"/>
        </a:lnSpc>
        <a:spcBef>
          <a:spcPts val="500"/>
        </a:spcBef>
        <a:buFont typeface="Arial"/>
        <a:buNone/>
        <a:defRPr sz="1800" kern="1200">
          <a:solidFill>
            <a:schemeClr val="tx1"/>
          </a:solidFill>
          <a:latin typeface="Arial" charset="0"/>
          <a:ea typeface="Arial" charset="0"/>
          <a:cs typeface="Arial" charset="0"/>
        </a:defRPr>
      </a:lvl4pPr>
      <a:lvl5pPr marL="1828754" indent="0" algn="l" defTabSz="914377" rtl="0" eaLnBrk="1" latinLnBrk="0" hangingPunct="1">
        <a:lnSpc>
          <a:spcPct val="90000"/>
        </a:lnSpc>
        <a:spcBef>
          <a:spcPts val="500"/>
        </a:spcBef>
        <a:buFont typeface="Arial"/>
        <a:buNone/>
        <a:defRPr sz="1800" kern="1200">
          <a:solidFill>
            <a:schemeClr val="tx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hyperlink" Target="https://doi.org/10.5281/zenodo.13935223" TargetMode="Externa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hyperlink" Target="https://mastapp.site/" TargetMode="External"/><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14.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6.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F173B-083B-7BA1-332F-7B88F20DABF7}"/>
              </a:ext>
            </a:extLst>
          </p:cNvPr>
          <p:cNvSpPr>
            <a:spLocks noGrp="1"/>
          </p:cNvSpPr>
          <p:nvPr>
            <p:ph type="ctrTitle"/>
          </p:nvPr>
        </p:nvSpPr>
        <p:spPr/>
        <p:txBody>
          <a:bodyPr/>
          <a:lstStyle/>
          <a:p>
            <a:r>
              <a:rPr lang="en-US"/>
              <a:t>UKAEA</a:t>
            </a:r>
          </a:p>
        </p:txBody>
      </p:sp>
      <p:sp>
        <p:nvSpPr>
          <p:cNvPr id="3" name="Subtitle 2">
            <a:extLst>
              <a:ext uri="{FF2B5EF4-FFF2-40B4-BE49-F238E27FC236}">
                <a16:creationId xmlns:a16="http://schemas.microsoft.com/office/drawing/2014/main" id="{F854185E-31F7-C81B-A5C8-47E960216B6A}"/>
              </a:ext>
            </a:extLst>
          </p:cNvPr>
          <p:cNvSpPr>
            <a:spLocks noGrp="1"/>
          </p:cNvSpPr>
          <p:nvPr>
            <p:ph type="subTitle" idx="1"/>
          </p:nvPr>
        </p:nvSpPr>
        <p:spPr>
          <a:xfrm>
            <a:off x="307663" y="4594103"/>
            <a:ext cx="8494694" cy="1287122"/>
          </a:xfrm>
        </p:spPr>
        <p:txBody>
          <a:bodyPr>
            <a:normAutofit fontScale="70000" lnSpcReduction="20000"/>
          </a:bodyPr>
          <a:lstStyle/>
          <a:p>
            <a:r>
              <a:rPr lang="en-US" dirty="0">
                <a:latin typeface="Arial Black" panose="020B0604020202020204" pitchFamily="34" charset="0"/>
              </a:rPr>
              <a:t>Towards Making Fusion Data Open and FAIR with IRIS Resources</a:t>
            </a:r>
            <a:endParaRPr lang="en-US" dirty="0"/>
          </a:p>
          <a:p>
            <a:endParaRPr lang="en-US" dirty="0"/>
          </a:p>
        </p:txBody>
      </p:sp>
      <p:sp>
        <p:nvSpPr>
          <p:cNvPr id="4" name="Text Placeholder 3">
            <a:extLst>
              <a:ext uri="{FF2B5EF4-FFF2-40B4-BE49-F238E27FC236}">
                <a16:creationId xmlns:a16="http://schemas.microsoft.com/office/drawing/2014/main" id="{2DB36AC5-CB6C-5B39-2412-E922E479E6CE}"/>
              </a:ext>
            </a:extLst>
          </p:cNvPr>
          <p:cNvSpPr>
            <a:spLocks noGrp="1"/>
          </p:cNvSpPr>
          <p:nvPr>
            <p:ph type="body" sz="quarter" idx="14"/>
          </p:nvPr>
        </p:nvSpPr>
        <p:spPr/>
        <p:txBody>
          <a:bodyPr/>
          <a:lstStyle/>
          <a:p>
            <a:r>
              <a:rPr lang="en-US"/>
              <a:t>Larisa Dorman-Gajic</a:t>
            </a:r>
          </a:p>
        </p:txBody>
      </p:sp>
    </p:spTree>
    <p:extLst>
      <p:ext uri="{BB962C8B-B14F-4D97-AF65-F5344CB8AC3E}">
        <p14:creationId xmlns:p14="http://schemas.microsoft.com/office/powerpoint/2010/main" val="1205987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MAST (Mega Amp Spherical Tokamak)…"/>
          <p:cNvSpPr txBox="1">
            <a:spLocks noGrp="1"/>
          </p:cNvSpPr>
          <p:nvPr>
            <p:ph type="body" idx="1"/>
          </p:nvPr>
        </p:nvSpPr>
        <p:spPr>
          <a:xfrm>
            <a:off x="203200" y="997983"/>
            <a:ext cx="11150600" cy="4862034"/>
          </a:xfrm>
          <a:prstGeom prst="rect">
            <a:avLst/>
          </a:prstGeom>
        </p:spPr>
        <p:txBody>
          <a:bodyPr>
            <a:normAutofit/>
          </a:bodyPr>
          <a:lstStyle/>
          <a:p>
            <a:pPr marL="26999" indent="-214308">
              <a:lnSpc>
                <a:spcPct val="100000"/>
              </a:lnSpc>
              <a:spcBef>
                <a:spcPts val="225"/>
              </a:spcBef>
              <a:buSzPct val="100000"/>
              <a:buFont typeface="Arial" panose="020B0604020202020204" pitchFamily="34" charset="0"/>
              <a:buChar char="•"/>
            </a:pPr>
            <a:r>
              <a:rPr sz="1800" b="1"/>
              <a:t>MAST (Mega Amp</a:t>
            </a:r>
            <a:r>
              <a:rPr lang="en-GB" sz="1800" b="1"/>
              <a:t>ere</a:t>
            </a:r>
            <a:r>
              <a:rPr sz="1800" b="1"/>
              <a:t> Spherical Tokamak)</a:t>
            </a:r>
          </a:p>
          <a:p>
            <a:pPr marL="26999" lvl="1" indent="-214308">
              <a:lnSpc>
                <a:spcPct val="100000"/>
              </a:lnSpc>
              <a:spcBef>
                <a:spcPts val="225"/>
              </a:spcBef>
              <a:buSzPct val="100000"/>
              <a:buFont typeface="Arial" panose="020B0604020202020204" pitchFamily="34" charset="0"/>
              <a:buChar char="•"/>
            </a:pPr>
            <a:r>
              <a:rPr sz="1800"/>
              <a:t>Spherical tokamak design commissioned by EURATOM/UKAEA</a:t>
            </a:r>
            <a:endParaRPr lang="en-GB" sz="1800"/>
          </a:p>
          <a:p>
            <a:pPr marL="26999" indent="-214308">
              <a:lnSpc>
                <a:spcPct val="100000"/>
              </a:lnSpc>
              <a:spcBef>
                <a:spcPts val="225"/>
              </a:spcBef>
              <a:buSzPct val="100000"/>
              <a:buFont typeface="Arial" panose="020B0604020202020204" pitchFamily="34" charset="0"/>
              <a:buChar char="•"/>
            </a:pPr>
            <a:r>
              <a:rPr lang="en-GB" sz="1800"/>
              <a:t>Built at Culham Centre for Fusion Energy, Oxfordshire, UK</a:t>
            </a:r>
            <a:endParaRPr sz="1800"/>
          </a:p>
          <a:p>
            <a:pPr marL="26999" indent="-214308">
              <a:lnSpc>
                <a:spcPct val="100000"/>
              </a:lnSpc>
              <a:spcBef>
                <a:spcPts val="225"/>
              </a:spcBef>
              <a:buSzPct val="100000"/>
              <a:buFont typeface="Arial" panose="020B0604020202020204" pitchFamily="34" charset="0"/>
              <a:buChar char="•"/>
            </a:pPr>
            <a:r>
              <a:rPr sz="1800"/>
              <a:t>Experiment</a:t>
            </a:r>
            <a:r>
              <a:rPr lang="en-GB" sz="1800"/>
              <a:t>s</a:t>
            </a:r>
            <a:r>
              <a:rPr sz="1800"/>
              <a:t> r</a:t>
            </a:r>
            <a:r>
              <a:rPr lang="en-GB" sz="1800"/>
              <a:t>a</a:t>
            </a:r>
            <a:r>
              <a:rPr sz="1800"/>
              <a:t>n</a:t>
            </a:r>
            <a:r>
              <a:rPr lang="en-GB" sz="1800"/>
              <a:t> from</a:t>
            </a:r>
            <a:r>
              <a:rPr sz="1800"/>
              <a:t> 1999 through to 2013</a:t>
            </a:r>
          </a:p>
          <a:p>
            <a:pPr marL="26999" indent="-214308">
              <a:lnSpc>
                <a:spcPct val="100000"/>
              </a:lnSpc>
              <a:spcBef>
                <a:spcPts val="225"/>
              </a:spcBef>
              <a:buSzPct val="100000"/>
              <a:buFont typeface="Arial" panose="020B0604020202020204" pitchFamily="34" charset="0"/>
              <a:buChar char="•"/>
            </a:pPr>
            <a:r>
              <a:rPr sz="1800"/>
              <a:t>Produced </a:t>
            </a:r>
            <a:r>
              <a:rPr lang="en-GB" sz="1800"/>
              <a:t>~</a:t>
            </a:r>
            <a:r>
              <a:rPr sz="1800"/>
              <a:t>30</a:t>
            </a:r>
            <a:r>
              <a:rPr lang="en-GB" sz="1800"/>
              <a:t>,000</a:t>
            </a:r>
            <a:r>
              <a:rPr sz="1800"/>
              <a:t> shots</a:t>
            </a:r>
            <a:r>
              <a:rPr lang="en-GB" sz="1800"/>
              <a:t> over its history</a:t>
            </a:r>
            <a:endParaRPr sz="1800"/>
          </a:p>
          <a:p>
            <a:pPr marL="26999" indent="-214308">
              <a:lnSpc>
                <a:spcPct val="100000"/>
              </a:lnSpc>
              <a:spcBef>
                <a:spcPts val="225"/>
              </a:spcBef>
              <a:buSzPct val="100000"/>
              <a:buFont typeface="Arial" panose="020B0604020202020204" pitchFamily="34" charset="0"/>
              <a:buChar char="•"/>
            </a:pPr>
            <a:r>
              <a:rPr sz="1800"/>
              <a:t>Succeeded by MAST Upgrade </a:t>
            </a:r>
            <a:r>
              <a:rPr lang="en-GB" sz="1800"/>
              <a:t>(MAST-U) </a:t>
            </a:r>
            <a:r>
              <a:rPr sz="1800"/>
              <a:t>in 2020</a:t>
            </a:r>
          </a:p>
        </p:txBody>
      </p:sp>
      <p:sp>
        <p:nvSpPr>
          <p:cNvPr id="249" name="MAST"/>
          <p:cNvSpPr txBox="1">
            <a:spLocks noGrp="1"/>
          </p:cNvSpPr>
          <p:nvPr>
            <p:ph type="title"/>
          </p:nvPr>
        </p:nvSpPr>
        <p:spPr>
          <a:prstGeom prst="rect">
            <a:avLst/>
          </a:prstGeom>
        </p:spPr>
        <p:txBody>
          <a:bodyPr/>
          <a:lstStyle/>
          <a:p>
            <a:r>
              <a:t>MAST</a:t>
            </a:r>
          </a:p>
        </p:txBody>
      </p:sp>
      <p:pic>
        <p:nvPicPr>
          <p:cNvPr id="252" name="pasted-movie.png" descr="pasted-movie.png"/>
          <p:cNvPicPr>
            <a:picLocks noChangeAspect="1"/>
          </p:cNvPicPr>
          <p:nvPr/>
        </p:nvPicPr>
        <p:blipFill>
          <a:blip r:embed="rId3"/>
          <a:stretch>
            <a:fillRect/>
          </a:stretch>
        </p:blipFill>
        <p:spPr>
          <a:xfrm>
            <a:off x="7609325" y="997983"/>
            <a:ext cx="3377764" cy="2244807"/>
          </a:xfrm>
          <a:prstGeom prst="rect">
            <a:avLst/>
          </a:prstGeom>
          <a:ln w="28575">
            <a:solidFill>
              <a:schemeClr val="accent1"/>
            </a:solidFill>
            <a:miter/>
          </a:ln>
          <a:effectLst>
            <a:outerShdw blurRad="63500" dist="25400" dir="5400000" rotWithShape="0">
              <a:srgbClr val="000000">
                <a:alpha val="50000"/>
              </a:srgbClr>
            </a:outerShdw>
          </a:effectLst>
        </p:spPr>
      </p:pic>
      <p:sp>
        <p:nvSpPr>
          <p:cNvPr id="255" name="MAST Tokamak"/>
          <p:cNvSpPr txBox="1"/>
          <p:nvPr/>
        </p:nvSpPr>
        <p:spPr>
          <a:xfrm>
            <a:off x="10092092" y="3314949"/>
            <a:ext cx="894997" cy="20005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34289" rIns="34289">
            <a:spAutoFit/>
          </a:bodyPr>
          <a:lstStyle>
            <a:lvl1pPr defTabSz="457200">
              <a:defRPr sz="800">
                <a:solidFill>
                  <a:srgbClr val="222222"/>
                </a:solidFill>
              </a:defRPr>
            </a:lvl1pPr>
          </a:lstStyle>
          <a:p>
            <a:pPr algn="r"/>
            <a:r>
              <a:rPr sz="700"/>
              <a:t>MAST</a:t>
            </a:r>
            <a:r>
              <a:rPr lang="en-GB" sz="700"/>
              <a:t>-U</a:t>
            </a:r>
            <a:r>
              <a:rPr sz="700"/>
              <a:t> Tokamak</a:t>
            </a:r>
          </a:p>
        </p:txBody>
      </p:sp>
      <p:sp>
        <p:nvSpPr>
          <p:cNvPr id="3" name="Slide Number">
            <a:extLst>
              <a:ext uri="{FF2B5EF4-FFF2-40B4-BE49-F238E27FC236}">
                <a16:creationId xmlns:a16="http://schemas.microsoft.com/office/drawing/2014/main" id="{1FA59630-741E-4D4C-2105-B290F34C14AB}"/>
              </a:ext>
            </a:extLst>
          </p:cNvPr>
          <p:cNvSpPr txBox="1">
            <a:spLocks/>
          </p:cNvSpPr>
          <p:nvPr/>
        </p:nvSpPr>
        <p:spPr>
          <a:xfrm>
            <a:off x="358942" y="6404446"/>
            <a:ext cx="211521" cy="334707"/>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vert="horz" lIns="91440" tIns="45720" rIns="91440" bIns="45720" rtlCol="0" anchor="ctr"/>
          <a:lstStyle>
            <a:defPPr>
              <a:defRPr lang="en-US"/>
            </a:defPPr>
            <a:lvl1pPr marL="0" algn="r" defTabSz="914400" rtl="0" eaLnBrk="1" latinLnBrk="0" hangingPunct="1">
              <a:defRPr sz="2800" b="1" i="0" kern="1200">
                <a:solidFill>
                  <a:srgbClr val="9091B3"/>
                </a:solidFill>
                <a:latin typeface="Arial Black" charset="0"/>
                <a:ea typeface="Arial Black" charset="0"/>
                <a:cs typeface="Arial Black"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GB" smtClean="0"/>
              <a:pPr/>
              <a:t>2</a:t>
            </a:fld>
            <a:endParaRPr lang="en-GB"/>
          </a:p>
        </p:txBody>
      </p:sp>
      <p:pic>
        <p:nvPicPr>
          <p:cNvPr id="2" name="pasted-movie.png" descr="pasted-movie.png">
            <a:extLst>
              <a:ext uri="{FF2B5EF4-FFF2-40B4-BE49-F238E27FC236}">
                <a16:creationId xmlns:a16="http://schemas.microsoft.com/office/drawing/2014/main" id="{AE6278F6-06D8-6ABF-707C-E40F06FFB8F2}"/>
              </a:ext>
            </a:extLst>
          </p:cNvPr>
          <p:cNvPicPr>
            <a:picLocks noChangeAspect="1"/>
          </p:cNvPicPr>
          <p:nvPr/>
        </p:nvPicPr>
        <p:blipFill>
          <a:blip r:embed="rId4"/>
          <a:stretch>
            <a:fillRect/>
          </a:stretch>
        </p:blipFill>
        <p:spPr>
          <a:xfrm>
            <a:off x="4178281" y="3822927"/>
            <a:ext cx="2917793" cy="2093199"/>
          </a:xfrm>
          <a:prstGeom prst="rect">
            <a:avLst/>
          </a:prstGeom>
          <a:ln w="12700">
            <a:miter lim="400000"/>
          </a:ln>
          <a:effectLst/>
        </p:spPr>
      </p:pic>
      <p:pic>
        <p:nvPicPr>
          <p:cNvPr id="4" name="Picture 3">
            <a:extLst>
              <a:ext uri="{FF2B5EF4-FFF2-40B4-BE49-F238E27FC236}">
                <a16:creationId xmlns:a16="http://schemas.microsoft.com/office/drawing/2014/main" id="{CFD43083-787A-C5E9-70CB-F3D8CE583E4A}"/>
              </a:ext>
            </a:extLst>
          </p:cNvPr>
          <p:cNvPicPr>
            <a:picLocks noChangeAspect="1"/>
          </p:cNvPicPr>
          <p:nvPr/>
        </p:nvPicPr>
        <p:blipFill rotWithShape="1">
          <a:blip r:embed="rId5"/>
          <a:srcRect r="31148" b="2585"/>
          <a:stretch/>
        </p:blipFill>
        <p:spPr>
          <a:xfrm>
            <a:off x="7871987" y="3822927"/>
            <a:ext cx="2917793" cy="2037090"/>
          </a:xfrm>
          <a:prstGeom prst="rect">
            <a:avLst/>
          </a:prstGeom>
        </p:spPr>
      </p:pic>
      <p:pic>
        <p:nvPicPr>
          <p:cNvPr id="5" name="Picture 4">
            <a:extLst>
              <a:ext uri="{FF2B5EF4-FFF2-40B4-BE49-F238E27FC236}">
                <a16:creationId xmlns:a16="http://schemas.microsoft.com/office/drawing/2014/main" id="{F2719193-E49F-510B-4872-19496E3EC452}"/>
              </a:ext>
            </a:extLst>
          </p:cNvPr>
          <p:cNvPicPr>
            <a:picLocks noChangeAspect="1"/>
          </p:cNvPicPr>
          <p:nvPr/>
        </p:nvPicPr>
        <p:blipFill>
          <a:blip r:embed="rId6"/>
          <a:stretch>
            <a:fillRect/>
          </a:stretch>
        </p:blipFill>
        <p:spPr>
          <a:xfrm>
            <a:off x="570463" y="3094279"/>
            <a:ext cx="2675723" cy="2043833"/>
          </a:xfrm>
          <a:prstGeom prst="rect">
            <a:avLst/>
          </a:prstGeom>
        </p:spPr>
      </p:pic>
      <p:sp>
        <p:nvSpPr>
          <p:cNvPr id="6" name="Culham Centre for Fusion Energy">
            <a:extLst>
              <a:ext uri="{FF2B5EF4-FFF2-40B4-BE49-F238E27FC236}">
                <a16:creationId xmlns:a16="http://schemas.microsoft.com/office/drawing/2014/main" id="{C45D7B88-8051-F420-758A-AF1098B83B95}"/>
              </a:ext>
            </a:extLst>
          </p:cNvPr>
          <p:cNvSpPr txBox="1"/>
          <p:nvPr/>
        </p:nvSpPr>
        <p:spPr>
          <a:xfrm>
            <a:off x="4165311" y="5893694"/>
            <a:ext cx="2917793" cy="19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91" rIns="34289" bIns="34291" anchor="t">
            <a:spAutoFit/>
          </a:bodyPr>
          <a:lstStyle>
            <a:lvl1pPr defTabSz="457200">
              <a:defRPr sz="800">
                <a:solidFill>
                  <a:srgbClr val="222222"/>
                </a:solidFill>
              </a:defRPr>
            </a:lvl1pPr>
          </a:lstStyle>
          <a:p>
            <a:pPr algn="ctr"/>
            <a:r>
              <a:rPr lang="en-GB">
                <a:solidFill>
                  <a:schemeClr val="tx1"/>
                </a:solidFill>
              </a:rPr>
              <a:t>2D+t Video: Centre Column Camera data</a:t>
            </a:r>
            <a:endParaRPr>
              <a:solidFill>
                <a:schemeClr val="tx1"/>
              </a:solidFill>
            </a:endParaRPr>
          </a:p>
        </p:txBody>
      </p:sp>
      <p:sp>
        <p:nvSpPr>
          <p:cNvPr id="7" name="Culham Centre for Fusion Energy">
            <a:extLst>
              <a:ext uri="{FF2B5EF4-FFF2-40B4-BE49-F238E27FC236}">
                <a16:creationId xmlns:a16="http://schemas.microsoft.com/office/drawing/2014/main" id="{2B548E81-46EE-5D7A-5151-21D1CC01DF4F}"/>
              </a:ext>
            </a:extLst>
          </p:cNvPr>
          <p:cNvSpPr txBox="1"/>
          <p:nvPr/>
        </p:nvSpPr>
        <p:spPr>
          <a:xfrm>
            <a:off x="1286833" y="5138112"/>
            <a:ext cx="1242982" cy="3154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91" rIns="34289" bIns="34291" anchor="t">
            <a:spAutoFit/>
          </a:bodyPr>
          <a:lstStyle>
            <a:lvl1pPr defTabSz="457200">
              <a:defRPr sz="800">
                <a:solidFill>
                  <a:srgbClr val="222222"/>
                </a:solidFill>
              </a:defRPr>
            </a:lvl1pPr>
          </a:lstStyle>
          <a:p>
            <a:pPr algn="ctr"/>
            <a:r>
              <a:rPr lang="en-GB">
                <a:solidFill>
                  <a:schemeClr val="tx1"/>
                </a:solidFill>
              </a:rPr>
              <a:t>2D Profiles: Thomson Scattering Data</a:t>
            </a:r>
            <a:endParaRPr>
              <a:solidFill>
                <a:schemeClr val="tx1"/>
              </a:solidFill>
            </a:endParaRPr>
          </a:p>
        </p:txBody>
      </p:sp>
      <p:sp>
        <p:nvSpPr>
          <p:cNvPr id="8" name="Culham Centre for Fusion Energy">
            <a:extLst>
              <a:ext uri="{FF2B5EF4-FFF2-40B4-BE49-F238E27FC236}">
                <a16:creationId xmlns:a16="http://schemas.microsoft.com/office/drawing/2014/main" id="{229587B5-7EFC-8D32-9BA5-C43C60ACBBA5}"/>
              </a:ext>
            </a:extLst>
          </p:cNvPr>
          <p:cNvSpPr txBox="1"/>
          <p:nvPr/>
        </p:nvSpPr>
        <p:spPr>
          <a:xfrm>
            <a:off x="8354684" y="5893694"/>
            <a:ext cx="2215904" cy="19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91" rIns="34289" bIns="34291" anchor="t">
            <a:spAutoFit/>
          </a:bodyPr>
          <a:lstStyle>
            <a:lvl1pPr defTabSz="457200">
              <a:defRPr sz="800">
                <a:solidFill>
                  <a:srgbClr val="222222"/>
                </a:solidFill>
              </a:defRPr>
            </a:lvl1pPr>
          </a:lstStyle>
          <a:p>
            <a:pPr algn="ctr"/>
            <a:r>
              <a:rPr lang="en-GB">
                <a:solidFill>
                  <a:schemeClr val="tx1"/>
                </a:solidFill>
              </a:rPr>
              <a:t>3D profiles: Equilibrium Reconstruction Data</a:t>
            </a:r>
            <a:endParaRPr>
              <a:solidFill>
                <a:schemeClr val="tx1"/>
              </a:solidFill>
            </a:endParaRPr>
          </a:p>
        </p:txBody>
      </p:sp>
      <p:pic>
        <p:nvPicPr>
          <p:cNvPr id="11" name="Picture 10">
            <a:extLst>
              <a:ext uri="{FF2B5EF4-FFF2-40B4-BE49-F238E27FC236}">
                <a16:creationId xmlns:a16="http://schemas.microsoft.com/office/drawing/2014/main" id="{A36ACB5A-45A3-6472-8CA2-6217E9F291A0}"/>
              </a:ext>
            </a:extLst>
          </p:cNvPr>
          <p:cNvPicPr>
            <a:picLocks noChangeAspect="1"/>
          </p:cNvPicPr>
          <p:nvPr/>
        </p:nvPicPr>
        <p:blipFill>
          <a:blip r:embed="rId7"/>
          <a:srcRect t="31868" b="33151"/>
          <a:stretch/>
        </p:blipFill>
        <p:spPr>
          <a:xfrm>
            <a:off x="423851" y="5500070"/>
            <a:ext cx="2940427" cy="547851"/>
          </a:xfrm>
          <a:prstGeom prst="rect">
            <a:avLst/>
          </a:prstGeom>
        </p:spPr>
      </p:pic>
      <p:sp>
        <p:nvSpPr>
          <p:cNvPr id="12" name="Culham Centre for Fusion Energy">
            <a:extLst>
              <a:ext uri="{FF2B5EF4-FFF2-40B4-BE49-F238E27FC236}">
                <a16:creationId xmlns:a16="http://schemas.microsoft.com/office/drawing/2014/main" id="{78B9FF2C-8BAE-E495-4A25-9DD831AD4713}"/>
              </a:ext>
            </a:extLst>
          </p:cNvPr>
          <p:cNvSpPr txBox="1"/>
          <p:nvPr/>
        </p:nvSpPr>
        <p:spPr>
          <a:xfrm>
            <a:off x="715762" y="6094292"/>
            <a:ext cx="2084706" cy="19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91" rIns="34289" bIns="34291" anchor="t">
            <a:spAutoFit/>
          </a:bodyPr>
          <a:lstStyle>
            <a:lvl1pPr defTabSz="457200">
              <a:defRPr sz="800">
                <a:solidFill>
                  <a:srgbClr val="222222"/>
                </a:solidFill>
              </a:defRPr>
            </a:lvl1pPr>
          </a:lstStyle>
          <a:p>
            <a:pPr algn="ctr"/>
            <a:r>
              <a:rPr lang="en-GB">
                <a:solidFill>
                  <a:schemeClr val="tx1"/>
                </a:solidFill>
              </a:rPr>
              <a:t>2D Spectrogram: Mirnov Coil Spectrograms</a:t>
            </a:r>
            <a:endParaRPr>
              <a:solidFill>
                <a:schemeClr val="tx1"/>
              </a:solidFill>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AADD5C-E9B4-F633-E0AD-86C4AFCE785B}"/>
              </a:ext>
            </a:extLst>
          </p:cNvPr>
          <p:cNvSpPr>
            <a:spLocks noGrp="1"/>
          </p:cNvSpPr>
          <p:nvPr>
            <p:ph type="body" idx="1"/>
          </p:nvPr>
        </p:nvSpPr>
        <p:spPr>
          <a:xfrm>
            <a:off x="358942" y="924209"/>
            <a:ext cx="6948045" cy="4907080"/>
          </a:xfrm>
        </p:spPr>
        <p:txBody>
          <a:bodyPr>
            <a:noAutofit/>
          </a:bodyPr>
          <a:lstStyle/>
          <a:p>
            <a:pPr defTabSz="267455">
              <a:lnSpc>
                <a:spcPct val="100000"/>
              </a:lnSpc>
              <a:spcBef>
                <a:spcPts val="0"/>
              </a:spcBef>
              <a:defRPr sz="2496" i="1" baseline="-1363">
                <a:solidFill>
                  <a:srgbClr val="000000">
                    <a:alpha val="84705"/>
                  </a:srgbClr>
                </a:solidFill>
                <a:latin typeface="+mj-lt"/>
                <a:ea typeface="+mj-ea"/>
                <a:cs typeface="+mj-cs"/>
                <a:sym typeface="Helvetica"/>
              </a:defRPr>
            </a:pPr>
            <a:r>
              <a:rPr lang="en-GB" sz="2300" b="1" baseline="-1363" dirty="0">
                <a:solidFill>
                  <a:srgbClr val="000000">
                    <a:alpha val="84705"/>
                  </a:srgbClr>
                </a:solidFill>
                <a:latin typeface="Arial" panose="020B0604020202020204" pitchFamily="34" charset="0"/>
                <a:ea typeface="+mj-ea"/>
                <a:cs typeface="Arial" panose="020B0604020202020204" pitchFamily="34" charset="0"/>
                <a:sym typeface="Helvetica"/>
              </a:rPr>
              <a:t>Challenges:</a:t>
            </a:r>
          </a:p>
          <a:p>
            <a:pPr defTabSz="267455">
              <a:lnSpc>
                <a:spcPct val="100000"/>
              </a:lnSpc>
              <a:spcBef>
                <a:spcPts val="0"/>
              </a:spcBef>
              <a:defRPr sz="2496" i="1" baseline="-1363">
                <a:solidFill>
                  <a:srgbClr val="000000">
                    <a:alpha val="84705"/>
                  </a:srgbClr>
                </a:solidFill>
                <a:latin typeface="+mj-lt"/>
                <a:ea typeface="+mj-ea"/>
                <a:cs typeface="+mj-cs"/>
                <a:sym typeface="Helvetica"/>
              </a:defRPr>
            </a:pPr>
            <a:endParaRPr lang="en-GB" sz="2300" b="1" baseline="-1363" dirty="0">
              <a:solidFill>
                <a:srgbClr val="000000">
                  <a:alpha val="84705"/>
                </a:srgbClr>
              </a:solidFill>
              <a:latin typeface="Arial" panose="020B0604020202020204" pitchFamily="34" charset="0"/>
              <a:ea typeface="+mj-ea"/>
              <a:cs typeface="Arial" panose="020B0604020202020204" pitchFamily="34" charset="0"/>
              <a:sym typeface="Helvetica"/>
            </a:endParaRPr>
          </a:p>
          <a:p>
            <a:pPr marL="267455" indent="-185734" defTabSz="267455">
              <a:lnSpc>
                <a:spcPct val="100000"/>
              </a:lnSpc>
              <a:spcBef>
                <a:spcPts val="0"/>
              </a:spcBef>
              <a:buClr>
                <a:srgbClr val="000000">
                  <a:alpha val="84705"/>
                </a:srgbClr>
              </a:buClr>
              <a:buSzPct val="100000"/>
              <a:buFont typeface="Helvetica"/>
              <a:buChar char="•"/>
              <a:defRPr sz="2496" baseline="-1363">
                <a:solidFill>
                  <a:srgbClr val="000000">
                    <a:alpha val="84705"/>
                  </a:srgbClr>
                </a:solidFill>
                <a:latin typeface="+mj-lt"/>
                <a:ea typeface="+mj-ea"/>
                <a:cs typeface="+mj-cs"/>
                <a:sym typeface="Helvetica"/>
              </a:defRPr>
            </a:pPr>
            <a:r>
              <a:rPr lang="en-GB" sz="2300" baseline="-1363" dirty="0">
                <a:solidFill>
                  <a:srgbClr val="000000">
                    <a:alpha val="84705"/>
                  </a:srgbClr>
                </a:solidFill>
                <a:latin typeface="Arial" panose="020B0604020202020204" pitchFamily="34" charset="0"/>
                <a:ea typeface="+mj-ea"/>
                <a:cs typeface="Arial" panose="020B0604020202020204" pitchFamily="34" charset="0"/>
                <a:sym typeface="Helvetica"/>
              </a:rPr>
              <a:t>Data were only accessible from an internal cluster</a:t>
            </a:r>
          </a:p>
          <a:p>
            <a:pPr marL="610338" lvl="1" indent="-185734" defTabSz="267455">
              <a:lnSpc>
                <a:spcPct val="100000"/>
              </a:lnSpc>
              <a:spcBef>
                <a:spcPts val="0"/>
              </a:spcBef>
              <a:buClr>
                <a:srgbClr val="000000">
                  <a:alpha val="84705"/>
                </a:srgbClr>
              </a:buClr>
              <a:buSzPct val="100000"/>
              <a:buFont typeface="Helvetica"/>
              <a:buChar char="•"/>
              <a:defRPr sz="2496" baseline="-1363">
                <a:solidFill>
                  <a:srgbClr val="000000">
                    <a:alpha val="84705"/>
                  </a:srgbClr>
                </a:solidFill>
                <a:latin typeface="+mj-lt"/>
                <a:ea typeface="+mj-ea"/>
                <a:cs typeface="+mj-cs"/>
                <a:sym typeface="Helvetica"/>
              </a:defRPr>
            </a:pPr>
            <a:r>
              <a:rPr lang="en-GB" sz="2300" baseline="-1363" dirty="0">
                <a:solidFill>
                  <a:srgbClr val="000000">
                    <a:alpha val="84705"/>
                  </a:srgbClr>
                </a:solidFill>
                <a:latin typeface="Arial" panose="020B0604020202020204" pitchFamily="34" charset="0"/>
                <a:ea typeface="+mj-ea"/>
                <a:cs typeface="Arial" panose="020B0604020202020204" pitchFamily="34" charset="0"/>
                <a:sym typeface="Helvetica"/>
              </a:rPr>
              <a:t>Must be on UKAEA network or whitelisted IP</a:t>
            </a:r>
          </a:p>
          <a:p>
            <a:pPr marL="610338" lvl="1" indent="-185734" defTabSz="267455">
              <a:lnSpc>
                <a:spcPct val="100000"/>
              </a:lnSpc>
              <a:spcBef>
                <a:spcPts val="0"/>
              </a:spcBef>
              <a:buClr>
                <a:srgbClr val="000000">
                  <a:alpha val="84705"/>
                </a:srgbClr>
              </a:buClr>
              <a:buSzPct val="100000"/>
              <a:buFont typeface="Helvetica"/>
              <a:buChar char="•"/>
              <a:defRPr sz="2496" baseline="-1363">
                <a:solidFill>
                  <a:srgbClr val="000000">
                    <a:alpha val="84705"/>
                  </a:srgbClr>
                </a:solidFill>
                <a:latin typeface="+mj-lt"/>
                <a:ea typeface="+mj-ea"/>
                <a:cs typeface="+mj-cs"/>
                <a:sym typeface="Helvetica"/>
              </a:defRPr>
            </a:pPr>
            <a:r>
              <a:rPr lang="en-GB" sz="2300" baseline="-1363" dirty="0">
                <a:solidFill>
                  <a:srgbClr val="000000">
                    <a:alpha val="84705"/>
                  </a:srgbClr>
                </a:solidFill>
                <a:latin typeface="Arial" panose="020B0604020202020204" pitchFamily="34" charset="0"/>
                <a:ea typeface="+mj-ea"/>
                <a:cs typeface="Arial" panose="020B0604020202020204" pitchFamily="34" charset="0"/>
                <a:sym typeface="Helvetica"/>
              </a:rPr>
              <a:t>Must have account access to internal cluster</a:t>
            </a:r>
            <a:endParaRPr lang="en-GB" sz="2300" baseline="-1758" dirty="0">
              <a:solidFill>
                <a:srgbClr val="000000"/>
              </a:solidFill>
              <a:latin typeface="Arial" panose="020B0604020202020204" pitchFamily="34" charset="0"/>
              <a:cs typeface="Arial" panose="020B0604020202020204" pitchFamily="34" charset="0"/>
            </a:endParaRPr>
          </a:p>
          <a:p>
            <a:pPr marL="267455" indent="-185734" defTabSz="267455">
              <a:lnSpc>
                <a:spcPct val="100000"/>
              </a:lnSpc>
              <a:spcBef>
                <a:spcPts val="0"/>
              </a:spcBef>
              <a:buClr>
                <a:srgbClr val="000000">
                  <a:alpha val="84705"/>
                </a:srgbClr>
              </a:buClr>
              <a:buSzPct val="100000"/>
              <a:buFont typeface="Helvetica"/>
              <a:buChar char="•"/>
              <a:defRPr sz="2496" baseline="-1363">
                <a:solidFill>
                  <a:srgbClr val="000000">
                    <a:alpha val="84705"/>
                  </a:srgbClr>
                </a:solidFill>
                <a:latin typeface="+mj-lt"/>
                <a:ea typeface="+mj-ea"/>
                <a:cs typeface="+mj-cs"/>
                <a:sym typeface="Helvetica"/>
              </a:defRPr>
            </a:pPr>
            <a:r>
              <a:rPr lang="en-GB" sz="2300" baseline="-1363" dirty="0">
                <a:solidFill>
                  <a:srgbClr val="000000">
                    <a:alpha val="84705"/>
                  </a:srgbClr>
                </a:solidFill>
                <a:latin typeface="Arial" panose="020B0604020202020204" pitchFamily="34" charset="0"/>
                <a:ea typeface="+mj-ea"/>
                <a:cs typeface="Arial" panose="020B0604020202020204" pitchFamily="34" charset="0"/>
                <a:sym typeface="Helvetica"/>
              </a:rPr>
              <a:t>Data were only accessible though domain specific access layer (UDA)</a:t>
            </a:r>
          </a:p>
          <a:p>
            <a:pPr marL="267455" indent="-185734" defTabSz="267455">
              <a:lnSpc>
                <a:spcPct val="100000"/>
              </a:lnSpc>
              <a:spcBef>
                <a:spcPts val="0"/>
              </a:spcBef>
              <a:buClr>
                <a:srgbClr val="000000">
                  <a:alpha val="84705"/>
                </a:srgbClr>
              </a:buClr>
              <a:buSzPct val="100000"/>
              <a:buFont typeface="Helvetica"/>
              <a:buChar char="•"/>
              <a:defRPr sz="2496" baseline="-1363">
                <a:solidFill>
                  <a:srgbClr val="000000">
                    <a:alpha val="84705"/>
                  </a:srgbClr>
                </a:solidFill>
                <a:latin typeface="+mj-lt"/>
                <a:ea typeface="+mj-ea"/>
                <a:cs typeface="+mj-cs"/>
                <a:sym typeface="Helvetica"/>
              </a:defRPr>
            </a:pPr>
            <a:r>
              <a:rPr lang="en-GB" sz="2300" baseline="-1363" dirty="0">
                <a:solidFill>
                  <a:srgbClr val="000000">
                    <a:alpha val="84705"/>
                  </a:srgbClr>
                </a:solidFill>
                <a:latin typeface="Arial" panose="020B0604020202020204" pitchFamily="34" charset="0"/>
                <a:ea typeface="+mj-ea"/>
                <a:cs typeface="Arial" panose="020B0604020202020204" pitchFamily="34" charset="0"/>
                <a:sym typeface="Helvetica"/>
              </a:rPr>
              <a:t>Data had inconsistent naming, dimensions, units</a:t>
            </a:r>
          </a:p>
          <a:p>
            <a:pPr marL="267455" indent="-185734" defTabSz="267455">
              <a:lnSpc>
                <a:spcPct val="100000"/>
              </a:lnSpc>
              <a:spcBef>
                <a:spcPts val="0"/>
              </a:spcBef>
              <a:buClr>
                <a:srgbClr val="000000">
                  <a:alpha val="84705"/>
                </a:srgbClr>
              </a:buClr>
              <a:buSzPct val="100000"/>
              <a:buFont typeface="Helvetica"/>
              <a:buChar char="•"/>
              <a:defRPr sz="2496" baseline="-1363">
                <a:solidFill>
                  <a:srgbClr val="000000">
                    <a:alpha val="84705"/>
                  </a:srgbClr>
                </a:solidFill>
                <a:latin typeface="+mj-lt"/>
                <a:ea typeface="+mj-ea"/>
                <a:cs typeface="+mj-cs"/>
                <a:sym typeface="Helvetica"/>
              </a:defRPr>
            </a:pPr>
            <a:r>
              <a:rPr lang="en-GB" sz="2300" baseline="-1363" dirty="0">
                <a:solidFill>
                  <a:srgbClr val="000000">
                    <a:alpha val="84705"/>
                  </a:srgbClr>
                </a:solidFill>
                <a:latin typeface="Arial" panose="020B0604020202020204" pitchFamily="34" charset="0"/>
                <a:ea typeface="+mj-ea"/>
                <a:cs typeface="Arial" panose="020B0604020202020204" pitchFamily="34" charset="0"/>
                <a:sym typeface="Helvetica"/>
              </a:rPr>
              <a:t>Data had significant amount of redundancy</a:t>
            </a:r>
          </a:p>
          <a:p>
            <a:pPr marL="267455" indent="-185734" defTabSz="267455">
              <a:lnSpc>
                <a:spcPct val="100000"/>
              </a:lnSpc>
              <a:spcBef>
                <a:spcPts val="0"/>
              </a:spcBef>
              <a:buClr>
                <a:srgbClr val="000000">
                  <a:alpha val="84705"/>
                </a:srgbClr>
              </a:buClr>
              <a:buSzPct val="100000"/>
              <a:buFont typeface="Helvetica"/>
              <a:buChar char="•"/>
              <a:defRPr sz="2496" baseline="-1363">
                <a:solidFill>
                  <a:srgbClr val="000000">
                    <a:alpha val="84705"/>
                  </a:srgbClr>
                </a:solidFill>
                <a:latin typeface="+mj-lt"/>
                <a:ea typeface="+mj-ea"/>
                <a:cs typeface="+mj-cs"/>
                <a:sym typeface="Helvetica"/>
              </a:defRPr>
            </a:pPr>
            <a:r>
              <a:rPr lang="en-GB" sz="2300" baseline="-1363" dirty="0">
                <a:solidFill>
                  <a:srgbClr val="000000">
                    <a:alpha val="84705"/>
                  </a:srgbClr>
                </a:solidFill>
                <a:latin typeface="Arial" panose="020B0604020202020204" pitchFamily="34" charset="0"/>
                <a:ea typeface="+mj-ea"/>
                <a:cs typeface="Arial" panose="020B0604020202020204" pitchFamily="34" charset="0"/>
                <a:sym typeface="Helvetica"/>
              </a:rPr>
              <a:t>Data representation not interoperable with common analysis tools</a:t>
            </a:r>
          </a:p>
          <a:p>
            <a:pPr defTabSz="267455">
              <a:lnSpc>
                <a:spcPct val="100000"/>
              </a:lnSpc>
              <a:spcBef>
                <a:spcPts val="0"/>
              </a:spcBef>
              <a:defRPr sz="2496" i="1" baseline="-1363">
                <a:solidFill>
                  <a:srgbClr val="000000">
                    <a:alpha val="84705"/>
                  </a:srgbClr>
                </a:solidFill>
                <a:latin typeface="+mj-lt"/>
                <a:ea typeface="+mj-ea"/>
                <a:cs typeface="+mj-cs"/>
                <a:sym typeface="Helvetica"/>
              </a:defRPr>
            </a:pPr>
            <a:endParaRPr lang="en-GB" sz="2300" b="1" baseline="-1363" dirty="0">
              <a:solidFill>
                <a:srgbClr val="000000">
                  <a:alpha val="84705"/>
                </a:srgbClr>
              </a:solidFill>
              <a:latin typeface="Arial" panose="020B0604020202020204" pitchFamily="34" charset="0"/>
              <a:ea typeface="+mj-ea"/>
              <a:cs typeface="Arial" panose="020B0604020202020204" pitchFamily="34" charset="0"/>
              <a:sym typeface="Helvetica"/>
            </a:endParaRPr>
          </a:p>
          <a:p>
            <a:pPr defTabSz="267455">
              <a:lnSpc>
                <a:spcPct val="100000"/>
              </a:lnSpc>
              <a:spcBef>
                <a:spcPts val="0"/>
              </a:spcBef>
              <a:defRPr sz="2496" i="1" baseline="-1363">
                <a:solidFill>
                  <a:srgbClr val="000000">
                    <a:alpha val="84705"/>
                  </a:srgbClr>
                </a:solidFill>
                <a:latin typeface="+mj-lt"/>
                <a:ea typeface="+mj-ea"/>
                <a:cs typeface="+mj-cs"/>
                <a:sym typeface="Helvetica"/>
              </a:defRPr>
            </a:pPr>
            <a:r>
              <a:rPr lang="en-GB" sz="2300" b="1" baseline="-1363" dirty="0">
                <a:solidFill>
                  <a:srgbClr val="000000">
                    <a:alpha val="84705"/>
                  </a:srgbClr>
                </a:solidFill>
                <a:latin typeface="Arial" panose="020B0604020202020204" pitchFamily="34" charset="0"/>
                <a:ea typeface="+mj-ea"/>
                <a:cs typeface="Arial" panose="020B0604020202020204" pitchFamily="34" charset="0"/>
                <a:sym typeface="Helvetica"/>
              </a:rPr>
              <a:t>Goal</a:t>
            </a:r>
            <a:r>
              <a:rPr lang="en-GB" sz="2300" baseline="-1363" dirty="0">
                <a:solidFill>
                  <a:srgbClr val="000000">
                    <a:alpha val="84705"/>
                  </a:srgbClr>
                </a:solidFill>
                <a:latin typeface="Arial" panose="020B0604020202020204" pitchFamily="34" charset="0"/>
                <a:ea typeface="+mj-ea"/>
                <a:cs typeface="Arial" panose="020B0604020202020204" pitchFamily="34" charset="0"/>
                <a:sym typeface="Helvetica"/>
              </a:rPr>
              <a:t>: “</a:t>
            </a:r>
            <a:r>
              <a:rPr lang="en-GB" sz="2300" i="1" baseline="-1363" dirty="0">
                <a:solidFill>
                  <a:srgbClr val="000000">
                    <a:alpha val="84705"/>
                  </a:srgbClr>
                </a:solidFill>
                <a:latin typeface="Arial" panose="020B0604020202020204" pitchFamily="34" charset="0"/>
                <a:ea typeface="+mj-ea"/>
                <a:cs typeface="Arial" panose="020B0604020202020204" pitchFamily="34" charset="0"/>
                <a:sym typeface="Helvetica"/>
              </a:rPr>
              <a:t>To produce a framework for public access to MAST data in a FAIR (Findable, Accessible, Interoperable, and Reusable) manner</a:t>
            </a:r>
            <a:r>
              <a:rPr lang="en-GB" sz="2300" baseline="-1363" dirty="0">
                <a:solidFill>
                  <a:srgbClr val="000000">
                    <a:alpha val="84705"/>
                  </a:srgbClr>
                </a:solidFill>
                <a:latin typeface="Arial" panose="020B0604020202020204" pitchFamily="34" charset="0"/>
                <a:ea typeface="+mj-ea"/>
                <a:cs typeface="Arial" panose="020B0604020202020204" pitchFamily="34" charset="0"/>
                <a:sym typeface="Helvetica"/>
              </a:rPr>
              <a:t>”.​</a:t>
            </a:r>
            <a:endParaRPr lang="en-GB" sz="2300" baseline="-3634" dirty="0">
              <a:solidFill>
                <a:srgbClr val="000000">
                  <a:alpha val="84705"/>
                </a:srgbClr>
              </a:solidFill>
              <a:latin typeface="Arial" panose="020B0604020202020204" pitchFamily="34" charset="0"/>
              <a:cs typeface="Arial" panose="020B0604020202020204" pitchFamily="34" charset="0"/>
            </a:endParaRPr>
          </a:p>
          <a:p>
            <a:pPr defTabSz="267455">
              <a:lnSpc>
                <a:spcPct val="100000"/>
              </a:lnSpc>
              <a:spcBef>
                <a:spcPts val="0"/>
              </a:spcBef>
              <a:defRPr sz="2496">
                <a:solidFill>
                  <a:srgbClr val="000000">
                    <a:alpha val="84705"/>
                  </a:srgbClr>
                </a:solidFill>
                <a:latin typeface="+mj-lt"/>
                <a:ea typeface="+mj-ea"/>
                <a:cs typeface="+mj-cs"/>
                <a:sym typeface="Helvetica"/>
              </a:defRPr>
            </a:pPr>
            <a:r>
              <a:rPr lang="en-GB" sz="2300" dirty="0">
                <a:solidFill>
                  <a:srgbClr val="000000">
                    <a:alpha val="84705"/>
                  </a:srgbClr>
                </a:solidFill>
                <a:latin typeface="Arial" panose="020B0604020202020204" pitchFamily="34" charset="0"/>
                <a:ea typeface="+mj-ea"/>
                <a:cs typeface="Arial" panose="020B0604020202020204" pitchFamily="34" charset="0"/>
                <a:sym typeface="Helvetica"/>
              </a:rPr>
              <a:t>​</a:t>
            </a:r>
            <a:endParaRPr lang="en-GB" sz="2300" dirty="0">
              <a:solidFill>
                <a:srgbClr val="000000">
                  <a:alpha val="84705"/>
                </a:srgbClr>
              </a:solidFill>
              <a:latin typeface="Arial" panose="020B0604020202020204" pitchFamily="34" charset="0"/>
              <a:cs typeface="Arial" panose="020B0604020202020204" pitchFamily="34" charset="0"/>
            </a:endParaRPr>
          </a:p>
          <a:p>
            <a:pPr marL="267455" indent="-185734" defTabSz="267455">
              <a:lnSpc>
                <a:spcPct val="100000"/>
              </a:lnSpc>
              <a:spcBef>
                <a:spcPts val="0"/>
              </a:spcBef>
              <a:buClr>
                <a:srgbClr val="000000">
                  <a:alpha val="84705"/>
                </a:srgbClr>
              </a:buClr>
              <a:buSzPct val="100000"/>
              <a:buFont typeface="Helvetica"/>
              <a:buChar char="•"/>
              <a:defRPr sz="2496" baseline="-1363">
                <a:solidFill>
                  <a:srgbClr val="000000">
                    <a:alpha val="84705"/>
                  </a:srgbClr>
                </a:solidFill>
                <a:latin typeface="+mj-lt"/>
                <a:ea typeface="+mj-ea"/>
                <a:cs typeface="+mj-cs"/>
                <a:sym typeface="Helvetica"/>
              </a:defRPr>
            </a:pPr>
            <a:r>
              <a:rPr lang="en-GB" sz="2300" baseline="-1363" dirty="0">
                <a:solidFill>
                  <a:srgbClr val="000000">
                    <a:alpha val="84705"/>
                  </a:srgbClr>
                </a:solidFill>
                <a:latin typeface="Arial" panose="020B0604020202020204" pitchFamily="34" charset="0"/>
                <a:ea typeface="+mj-ea"/>
                <a:cs typeface="Arial" panose="020B0604020202020204" pitchFamily="34" charset="0"/>
                <a:sym typeface="Helvetica"/>
              </a:rPr>
              <a:t>Data must be easily </a:t>
            </a:r>
            <a:r>
              <a:rPr lang="en-GB" sz="2300" b="1" baseline="-1363" dirty="0">
                <a:solidFill>
                  <a:srgbClr val="2E75B6"/>
                </a:solidFill>
                <a:latin typeface="Arial" panose="020B0604020202020204" pitchFamily="34" charset="0"/>
                <a:ea typeface="+mj-ea"/>
                <a:cs typeface="Arial" panose="020B0604020202020204" pitchFamily="34" charset="0"/>
                <a:sym typeface="Helvetica"/>
              </a:rPr>
              <a:t>findable</a:t>
            </a:r>
            <a:r>
              <a:rPr lang="en-GB" sz="2300" baseline="-1363" dirty="0">
                <a:solidFill>
                  <a:srgbClr val="000000">
                    <a:alpha val="84705"/>
                  </a:srgbClr>
                </a:solidFill>
                <a:latin typeface="Arial" panose="020B0604020202020204" pitchFamily="34" charset="0"/>
                <a:ea typeface="+mj-ea"/>
                <a:cs typeface="Arial" panose="020B0604020202020204" pitchFamily="34" charset="0"/>
                <a:sym typeface="Helvetica"/>
              </a:rPr>
              <a:t> through the metadata​</a:t>
            </a:r>
            <a:endParaRPr lang="en-GB" sz="2300" baseline="-1758" dirty="0">
              <a:solidFill>
                <a:srgbClr val="000000"/>
              </a:solidFill>
              <a:latin typeface="Arial" panose="020B0604020202020204" pitchFamily="34" charset="0"/>
              <a:cs typeface="Arial" panose="020B0604020202020204" pitchFamily="34" charset="0"/>
            </a:endParaRPr>
          </a:p>
          <a:p>
            <a:pPr marL="267455" indent="-185734" defTabSz="267455">
              <a:lnSpc>
                <a:spcPct val="100000"/>
              </a:lnSpc>
              <a:spcBef>
                <a:spcPts val="0"/>
              </a:spcBef>
              <a:buClr>
                <a:srgbClr val="000000">
                  <a:alpha val="84705"/>
                </a:srgbClr>
              </a:buClr>
              <a:buSzPct val="100000"/>
              <a:buFont typeface="Helvetica"/>
              <a:buChar char="•"/>
              <a:defRPr sz="2496" baseline="-1363">
                <a:solidFill>
                  <a:srgbClr val="000000">
                    <a:alpha val="84705"/>
                  </a:srgbClr>
                </a:solidFill>
                <a:latin typeface="+mj-lt"/>
                <a:ea typeface="+mj-ea"/>
                <a:cs typeface="+mj-cs"/>
                <a:sym typeface="Helvetica"/>
              </a:defRPr>
            </a:pPr>
            <a:r>
              <a:rPr lang="en-GB" sz="2300" baseline="-1363" dirty="0">
                <a:solidFill>
                  <a:srgbClr val="000000">
                    <a:alpha val="84705"/>
                  </a:srgbClr>
                </a:solidFill>
                <a:latin typeface="Arial" panose="020B0604020202020204" pitchFamily="34" charset="0"/>
                <a:ea typeface="+mj-ea"/>
                <a:cs typeface="Arial" panose="020B0604020202020204" pitchFamily="34" charset="0"/>
                <a:sym typeface="Helvetica"/>
              </a:rPr>
              <a:t>Data must be in exposed in an </a:t>
            </a:r>
            <a:r>
              <a:rPr lang="en-GB" sz="2300" b="1" baseline="-1363" dirty="0">
                <a:solidFill>
                  <a:srgbClr val="2E75B6"/>
                </a:solidFill>
                <a:latin typeface="Arial" panose="020B0604020202020204" pitchFamily="34" charset="0"/>
                <a:ea typeface="+mj-ea"/>
                <a:cs typeface="Arial" panose="020B0604020202020204" pitchFamily="34" charset="0"/>
                <a:sym typeface="Helvetica"/>
              </a:rPr>
              <a:t>interoperable</a:t>
            </a:r>
            <a:r>
              <a:rPr lang="en-GB" sz="2300" baseline="-1363" dirty="0">
                <a:solidFill>
                  <a:srgbClr val="385723"/>
                </a:solidFill>
                <a:latin typeface="Arial" panose="020B0604020202020204" pitchFamily="34" charset="0"/>
                <a:ea typeface="+mj-ea"/>
                <a:cs typeface="Arial" panose="020B0604020202020204" pitchFamily="34" charset="0"/>
                <a:sym typeface="Helvetica"/>
              </a:rPr>
              <a:t> </a:t>
            </a:r>
            <a:r>
              <a:rPr lang="en-GB" sz="2300" baseline="-1363" dirty="0">
                <a:solidFill>
                  <a:srgbClr val="000000">
                    <a:alpha val="84705"/>
                  </a:srgbClr>
                </a:solidFill>
                <a:latin typeface="Arial" panose="020B0604020202020204" pitchFamily="34" charset="0"/>
                <a:ea typeface="+mj-ea"/>
                <a:cs typeface="Arial" panose="020B0604020202020204" pitchFamily="34" charset="0"/>
                <a:sym typeface="Helvetica"/>
              </a:rPr>
              <a:t>format​</a:t>
            </a:r>
          </a:p>
          <a:p>
            <a:pPr marL="267455" indent="-185734" defTabSz="267455">
              <a:lnSpc>
                <a:spcPct val="100000"/>
              </a:lnSpc>
              <a:spcBef>
                <a:spcPts val="0"/>
              </a:spcBef>
              <a:buClr>
                <a:srgbClr val="000000">
                  <a:alpha val="84705"/>
                </a:srgbClr>
              </a:buClr>
              <a:buSzPct val="100000"/>
              <a:buFont typeface="Helvetica"/>
              <a:buChar char="•"/>
              <a:defRPr sz="2496" baseline="-1363">
                <a:solidFill>
                  <a:srgbClr val="000000">
                    <a:alpha val="84705"/>
                  </a:srgbClr>
                </a:solidFill>
                <a:latin typeface="+mj-lt"/>
                <a:ea typeface="+mj-ea"/>
                <a:cs typeface="+mj-cs"/>
                <a:sym typeface="Helvetica"/>
              </a:defRPr>
            </a:pPr>
            <a:r>
              <a:rPr lang="en-GB" sz="2300" baseline="-1363" dirty="0">
                <a:solidFill>
                  <a:srgbClr val="000000">
                    <a:alpha val="84705"/>
                  </a:srgbClr>
                </a:solidFill>
                <a:latin typeface="Arial" panose="020B0604020202020204" pitchFamily="34" charset="0"/>
                <a:ea typeface="+mj-ea"/>
                <a:cs typeface="Arial" panose="020B0604020202020204" pitchFamily="34" charset="0"/>
                <a:sym typeface="Helvetica"/>
              </a:rPr>
              <a:t>Minimise </a:t>
            </a:r>
            <a:r>
              <a:rPr lang="en-GB" sz="2300" b="1" baseline="-1363" dirty="0">
                <a:solidFill>
                  <a:srgbClr val="0070C0"/>
                </a:solidFill>
                <a:latin typeface="Arial" panose="020B0604020202020204" pitchFamily="34" charset="0"/>
                <a:ea typeface="+mj-ea"/>
                <a:cs typeface="Arial" panose="020B0604020202020204" pitchFamily="34" charset="0"/>
                <a:sym typeface="Helvetica"/>
              </a:rPr>
              <a:t>loading </a:t>
            </a:r>
            <a:r>
              <a:rPr lang="en-GB" sz="2300" baseline="-1363" dirty="0">
                <a:solidFill>
                  <a:srgbClr val="000000">
                    <a:alpha val="84705"/>
                  </a:srgbClr>
                </a:solidFill>
                <a:latin typeface="Arial" panose="020B0604020202020204" pitchFamily="34" charset="0"/>
                <a:ea typeface="+mj-ea"/>
                <a:cs typeface="Arial" panose="020B0604020202020204" pitchFamily="34" charset="0"/>
                <a:sym typeface="Helvetica"/>
              </a:rPr>
              <a:t>and </a:t>
            </a:r>
            <a:r>
              <a:rPr lang="en-GB" sz="2300" b="1" baseline="-1363" dirty="0">
                <a:solidFill>
                  <a:srgbClr val="0070C0"/>
                </a:solidFill>
                <a:latin typeface="Arial" panose="020B0604020202020204" pitchFamily="34" charset="0"/>
                <a:ea typeface="+mj-ea"/>
                <a:cs typeface="Arial" panose="020B0604020202020204" pitchFamily="34" charset="0"/>
                <a:sym typeface="Helvetica"/>
              </a:rPr>
              <a:t>transferring</a:t>
            </a:r>
            <a:r>
              <a:rPr lang="en-GB" sz="2300" baseline="-1363" dirty="0">
                <a:solidFill>
                  <a:srgbClr val="000000">
                    <a:alpha val="84705"/>
                  </a:srgbClr>
                </a:solidFill>
                <a:latin typeface="Arial" panose="020B0604020202020204" pitchFamily="34" charset="0"/>
                <a:ea typeface="+mj-ea"/>
                <a:cs typeface="Arial" panose="020B0604020202020204" pitchFamily="34" charset="0"/>
                <a:sym typeface="Helvetica"/>
              </a:rPr>
              <a:t> data​ (lazy loading)</a:t>
            </a:r>
            <a:endParaRPr lang="en-GB" sz="2300" baseline="-1758" dirty="0">
              <a:solidFill>
                <a:srgbClr val="000000"/>
              </a:solidFill>
              <a:latin typeface="Arial" panose="020B0604020202020204" pitchFamily="34" charset="0"/>
              <a:cs typeface="Arial" panose="020B0604020202020204" pitchFamily="34" charset="0"/>
            </a:endParaRPr>
          </a:p>
          <a:p>
            <a:pPr marL="267455" indent="-185734" defTabSz="267455">
              <a:lnSpc>
                <a:spcPct val="100000"/>
              </a:lnSpc>
              <a:spcBef>
                <a:spcPts val="0"/>
              </a:spcBef>
              <a:buClr>
                <a:srgbClr val="000000">
                  <a:alpha val="84705"/>
                </a:srgbClr>
              </a:buClr>
              <a:buSzPct val="100000"/>
              <a:buFont typeface="Helvetica"/>
              <a:buChar char="•"/>
              <a:defRPr sz="2496" baseline="-1363">
                <a:solidFill>
                  <a:srgbClr val="000000">
                    <a:alpha val="84705"/>
                  </a:srgbClr>
                </a:solidFill>
                <a:latin typeface="+mj-lt"/>
                <a:ea typeface="+mj-ea"/>
                <a:cs typeface="+mj-cs"/>
                <a:sym typeface="Helvetica"/>
              </a:defRPr>
            </a:pPr>
            <a:r>
              <a:rPr lang="en-GB" sz="2300" baseline="-1363" dirty="0">
                <a:solidFill>
                  <a:srgbClr val="000000">
                    <a:alpha val="84705"/>
                  </a:srgbClr>
                </a:solidFill>
                <a:latin typeface="Arial" panose="020B0604020202020204" pitchFamily="34" charset="0"/>
                <a:ea typeface="+mj-ea"/>
                <a:cs typeface="Arial" panose="020B0604020202020204" pitchFamily="34" charset="0"/>
                <a:sym typeface="Helvetica"/>
              </a:rPr>
              <a:t>Support </a:t>
            </a:r>
            <a:r>
              <a:rPr lang="en-GB" sz="2300" b="1" baseline="-1363" dirty="0">
                <a:solidFill>
                  <a:srgbClr val="0070C0"/>
                </a:solidFill>
                <a:latin typeface="Arial" panose="020B0604020202020204" pitchFamily="34" charset="0"/>
                <a:ea typeface="+mj-ea"/>
                <a:cs typeface="Arial" panose="020B0604020202020204" pitchFamily="34" charset="0"/>
                <a:sym typeface="Helvetica"/>
              </a:rPr>
              <a:t>data analysis </a:t>
            </a:r>
            <a:r>
              <a:rPr lang="en-GB" sz="2300" baseline="-1363" dirty="0">
                <a:solidFill>
                  <a:srgbClr val="000000">
                    <a:alpha val="84705"/>
                  </a:srgbClr>
                </a:solidFill>
                <a:latin typeface="Arial" panose="020B0604020202020204" pitchFamily="34" charset="0"/>
                <a:ea typeface="+mj-ea"/>
                <a:cs typeface="Arial" panose="020B0604020202020204" pitchFamily="34" charset="0"/>
                <a:sym typeface="Helvetica"/>
              </a:rPr>
              <a:t>and </a:t>
            </a:r>
            <a:r>
              <a:rPr lang="en-GB" sz="2300" b="1" baseline="-1363" dirty="0">
                <a:solidFill>
                  <a:srgbClr val="0070C0"/>
                </a:solidFill>
                <a:latin typeface="Arial" panose="020B0604020202020204" pitchFamily="34" charset="0"/>
                <a:ea typeface="+mj-ea"/>
                <a:cs typeface="Arial" panose="020B0604020202020204" pitchFamily="34" charset="0"/>
                <a:sym typeface="Helvetica"/>
              </a:rPr>
              <a:t>ML/AI </a:t>
            </a:r>
            <a:r>
              <a:rPr lang="en-GB" sz="2300" baseline="-1363" dirty="0">
                <a:solidFill>
                  <a:srgbClr val="000000">
                    <a:alpha val="84705"/>
                  </a:srgbClr>
                </a:solidFill>
                <a:latin typeface="Arial" panose="020B0604020202020204" pitchFamily="34" charset="0"/>
                <a:ea typeface="+mj-ea"/>
                <a:cs typeface="Arial" panose="020B0604020202020204" pitchFamily="34" charset="0"/>
                <a:sym typeface="Helvetica"/>
              </a:rPr>
              <a:t>frameworks​</a:t>
            </a:r>
          </a:p>
          <a:p>
            <a:pPr marL="267455" indent="-185734" defTabSz="267455">
              <a:lnSpc>
                <a:spcPct val="100000"/>
              </a:lnSpc>
              <a:spcBef>
                <a:spcPts val="0"/>
              </a:spcBef>
              <a:buClr>
                <a:srgbClr val="000000">
                  <a:alpha val="84705"/>
                </a:srgbClr>
              </a:buClr>
              <a:buSzPct val="100000"/>
              <a:buFont typeface="Helvetica"/>
              <a:buChar char="•"/>
              <a:defRPr sz="2496" baseline="-1363">
                <a:solidFill>
                  <a:srgbClr val="000000">
                    <a:alpha val="84705"/>
                  </a:srgbClr>
                </a:solidFill>
                <a:latin typeface="+mj-lt"/>
                <a:ea typeface="+mj-ea"/>
                <a:cs typeface="+mj-cs"/>
                <a:sym typeface="Helvetica"/>
              </a:defRPr>
            </a:pPr>
            <a:r>
              <a:rPr lang="en-GB" sz="2300" baseline="-1363" dirty="0">
                <a:solidFill>
                  <a:srgbClr val="000000">
                    <a:alpha val="84705"/>
                  </a:srgbClr>
                </a:solidFill>
                <a:latin typeface="Arial" panose="020B0604020202020204" pitchFamily="34" charset="0"/>
                <a:ea typeface="+mj-ea"/>
                <a:cs typeface="Arial" panose="020B0604020202020204" pitchFamily="34" charset="0"/>
                <a:sym typeface="Helvetica"/>
              </a:rPr>
              <a:t>Support larger-than-memory &amp; parallel computation</a:t>
            </a:r>
            <a:endParaRPr lang="en-GB" sz="2300" baseline="-1758" dirty="0">
              <a:solidFill>
                <a:srgbClr val="000000"/>
              </a:solidFill>
              <a:latin typeface="Arial" panose="020B0604020202020204" pitchFamily="34" charset="0"/>
              <a:cs typeface="Arial" panose="020B0604020202020204" pitchFamily="34" charset="0"/>
            </a:endParaRPr>
          </a:p>
          <a:p>
            <a:pPr marL="267455" indent="-185734" defTabSz="267455">
              <a:lnSpc>
                <a:spcPct val="100000"/>
              </a:lnSpc>
              <a:spcBef>
                <a:spcPts val="0"/>
              </a:spcBef>
              <a:buClr>
                <a:srgbClr val="000000">
                  <a:alpha val="84705"/>
                </a:srgbClr>
              </a:buClr>
              <a:buSzPct val="100000"/>
              <a:buFont typeface="Helvetica"/>
              <a:buChar char="•"/>
              <a:defRPr sz="2496" baseline="-1363">
                <a:solidFill>
                  <a:srgbClr val="000000">
                    <a:alpha val="84705"/>
                  </a:srgbClr>
                </a:solidFill>
                <a:latin typeface="+mj-lt"/>
                <a:ea typeface="+mj-ea"/>
                <a:cs typeface="+mj-cs"/>
                <a:sym typeface="Helvetica"/>
              </a:defRPr>
            </a:pPr>
            <a:r>
              <a:rPr lang="en-GB" sz="2300" baseline="-1363" dirty="0">
                <a:solidFill>
                  <a:srgbClr val="000000">
                    <a:alpha val="84705"/>
                  </a:srgbClr>
                </a:solidFill>
                <a:latin typeface="Arial" panose="020B0604020202020204" pitchFamily="34" charset="0"/>
                <a:ea typeface="+mj-ea"/>
                <a:cs typeface="Arial" panose="020B0604020202020204" pitchFamily="34" charset="0"/>
                <a:sym typeface="Helvetica"/>
              </a:rPr>
              <a:t>Be </a:t>
            </a:r>
            <a:r>
              <a:rPr lang="en-GB" sz="2300" b="1" baseline="-1363" dirty="0">
                <a:solidFill>
                  <a:srgbClr val="2E75B6"/>
                </a:solidFill>
                <a:latin typeface="Arial" panose="020B0604020202020204" pitchFamily="34" charset="0"/>
                <a:ea typeface="+mj-ea"/>
                <a:cs typeface="Arial" panose="020B0604020202020204" pitchFamily="34" charset="0"/>
                <a:sym typeface="Helvetica"/>
              </a:rPr>
              <a:t>publicly</a:t>
            </a:r>
            <a:r>
              <a:rPr lang="en-GB" sz="2300" b="1" baseline="-1363" dirty="0">
                <a:solidFill>
                  <a:srgbClr val="385723"/>
                </a:solidFill>
                <a:latin typeface="Arial" panose="020B0604020202020204" pitchFamily="34" charset="0"/>
                <a:ea typeface="+mj-ea"/>
                <a:cs typeface="Arial" panose="020B0604020202020204" pitchFamily="34" charset="0"/>
                <a:sym typeface="Helvetica"/>
              </a:rPr>
              <a:t> </a:t>
            </a:r>
            <a:r>
              <a:rPr lang="en-GB" sz="2300" baseline="-1363" dirty="0">
                <a:solidFill>
                  <a:srgbClr val="000000">
                    <a:alpha val="84705"/>
                  </a:srgbClr>
                </a:solidFill>
                <a:latin typeface="Arial" panose="020B0604020202020204" pitchFamily="34" charset="0"/>
                <a:ea typeface="+mj-ea"/>
                <a:cs typeface="Arial" panose="020B0604020202020204" pitchFamily="34" charset="0"/>
                <a:sym typeface="Helvetica"/>
              </a:rPr>
              <a:t>accessible​</a:t>
            </a:r>
            <a:endParaRPr lang="en-GB" sz="2300" baseline="-1758" dirty="0">
              <a:solidFill>
                <a:srgbClr val="000000"/>
              </a:solidFill>
              <a:latin typeface="Arial" panose="020B0604020202020204" pitchFamily="34" charset="0"/>
              <a:cs typeface="Arial" panose="020B0604020202020204" pitchFamily="34" charset="0"/>
            </a:endParaRPr>
          </a:p>
          <a:p>
            <a:pPr defTabSz="267455">
              <a:lnSpc>
                <a:spcPct val="100000"/>
              </a:lnSpc>
              <a:spcBef>
                <a:spcPts val="0"/>
              </a:spcBef>
              <a:defRPr sz="2496">
                <a:solidFill>
                  <a:srgbClr val="000000">
                    <a:alpha val="84705"/>
                  </a:srgbClr>
                </a:solidFill>
                <a:latin typeface="+mj-lt"/>
                <a:ea typeface="+mj-ea"/>
                <a:cs typeface="+mj-cs"/>
                <a:sym typeface="Helvetica"/>
              </a:defRPr>
            </a:pPr>
            <a:r>
              <a:rPr lang="en-GB" sz="2300" dirty="0">
                <a:solidFill>
                  <a:srgbClr val="000000">
                    <a:alpha val="84705"/>
                  </a:srgbClr>
                </a:solidFill>
                <a:latin typeface="Arial" panose="020B0604020202020204" pitchFamily="34" charset="0"/>
                <a:ea typeface="+mj-ea"/>
                <a:cs typeface="Arial" panose="020B0604020202020204" pitchFamily="34" charset="0"/>
                <a:sym typeface="Helvetica"/>
              </a:rPr>
              <a:t>​</a:t>
            </a:r>
            <a:endParaRPr lang="en-GB" sz="2300" dirty="0">
              <a:solidFill>
                <a:srgbClr val="000000">
                  <a:alpha val="84705"/>
                </a:srgbClr>
              </a:solidFill>
              <a:latin typeface="Arial" panose="020B0604020202020204" pitchFamily="34" charset="0"/>
              <a:cs typeface="Arial" panose="020B0604020202020204" pitchFamily="34" charset="0"/>
            </a:endParaRPr>
          </a:p>
          <a:p>
            <a:endParaRPr lang="en-US" sz="23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9DF10B13-4870-61ED-E441-F4FC3580EB2E}"/>
              </a:ext>
            </a:extLst>
          </p:cNvPr>
          <p:cNvSpPr>
            <a:spLocks noGrp="1"/>
          </p:cNvSpPr>
          <p:nvPr>
            <p:ph type="title"/>
          </p:nvPr>
        </p:nvSpPr>
        <p:spPr/>
        <p:txBody>
          <a:bodyPr/>
          <a:lstStyle/>
          <a:p>
            <a:r>
              <a:rPr lang="en-US"/>
              <a:t>FAIR-MAST Project</a:t>
            </a:r>
          </a:p>
        </p:txBody>
      </p:sp>
      <p:sp>
        <p:nvSpPr>
          <p:cNvPr id="7" name="Slide Number">
            <a:extLst>
              <a:ext uri="{FF2B5EF4-FFF2-40B4-BE49-F238E27FC236}">
                <a16:creationId xmlns:a16="http://schemas.microsoft.com/office/drawing/2014/main" id="{CCDADEE8-7F24-BF15-8534-170B1731C903}"/>
              </a:ext>
            </a:extLst>
          </p:cNvPr>
          <p:cNvSpPr txBox="1">
            <a:spLocks noGrp="1"/>
          </p:cNvSpPr>
          <p:nvPr>
            <p:ph type="sldNum" sz="quarter" idx="2"/>
          </p:nvPr>
        </p:nvSpPr>
        <p:spPr>
          <a:xfrm>
            <a:off x="358942" y="6404446"/>
            <a:ext cx="211521" cy="334707"/>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rPr/>
              <a:t>3</a:t>
            </a:fld>
            <a:endParaRPr/>
          </a:p>
        </p:txBody>
      </p:sp>
      <p:sp>
        <p:nvSpPr>
          <p:cNvPr id="8" name="Findable - Metadata and data should be easy to find for both humans and computers…">
            <a:extLst>
              <a:ext uri="{FF2B5EF4-FFF2-40B4-BE49-F238E27FC236}">
                <a16:creationId xmlns:a16="http://schemas.microsoft.com/office/drawing/2014/main" id="{1235FD88-D3BB-68AC-0D5A-A9381C8AEA47}"/>
              </a:ext>
            </a:extLst>
          </p:cNvPr>
          <p:cNvSpPr txBox="1">
            <a:spLocks/>
          </p:cNvSpPr>
          <p:nvPr/>
        </p:nvSpPr>
        <p:spPr>
          <a:xfrm>
            <a:off x="7192487" y="2791338"/>
            <a:ext cx="4640571" cy="1967400"/>
          </a:xfrm>
          <a:prstGeom prst="rect">
            <a:avLst/>
          </a:prstGeom>
        </p:spPr>
        <p:txBody>
          <a:bodyPr vert="horz" lIns="91440" tIns="45720" rIns="91440" bIns="45720" rtlCol="0">
            <a:noAutofit/>
          </a:bodyPr>
          <a:lstStyle>
            <a:lvl1pPr marL="0" indent="0" algn="l" defTabSz="914377" rtl="0" eaLnBrk="1" latinLnBrk="0" hangingPunct="1">
              <a:lnSpc>
                <a:spcPct val="90000"/>
              </a:lnSpc>
              <a:spcBef>
                <a:spcPts val="1000"/>
              </a:spcBef>
              <a:buFont typeface="Arial"/>
              <a:buNone/>
              <a:defRPr sz="2400" kern="1200">
                <a:solidFill>
                  <a:schemeClr val="tx1"/>
                </a:solidFill>
                <a:latin typeface="Arial" charset="0"/>
                <a:ea typeface="Arial" charset="0"/>
                <a:cs typeface="Arial" charset="0"/>
              </a:defRPr>
            </a:lvl1pPr>
            <a:lvl2pPr marL="457189" indent="0" algn="l" defTabSz="914377" rtl="0" eaLnBrk="1" latinLnBrk="0" hangingPunct="1">
              <a:lnSpc>
                <a:spcPct val="90000"/>
              </a:lnSpc>
              <a:spcBef>
                <a:spcPts val="500"/>
              </a:spcBef>
              <a:buFont typeface="Arial"/>
              <a:buNone/>
              <a:defRPr sz="2000" kern="1200">
                <a:solidFill>
                  <a:schemeClr val="tx1"/>
                </a:solidFill>
                <a:latin typeface="Arial" charset="0"/>
                <a:ea typeface="Arial" charset="0"/>
                <a:cs typeface="Arial" charset="0"/>
              </a:defRPr>
            </a:lvl2pPr>
            <a:lvl3pPr marL="914377" indent="0" algn="l" defTabSz="914377" rtl="0" eaLnBrk="1" latinLnBrk="0" hangingPunct="1">
              <a:lnSpc>
                <a:spcPct val="90000"/>
              </a:lnSpc>
              <a:spcBef>
                <a:spcPts val="500"/>
              </a:spcBef>
              <a:buFont typeface="Arial"/>
              <a:buNone/>
              <a:defRPr sz="2000" kern="1200">
                <a:solidFill>
                  <a:schemeClr val="tx1"/>
                </a:solidFill>
                <a:latin typeface="Arial" charset="0"/>
                <a:ea typeface="Arial" charset="0"/>
                <a:cs typeface="Arial" charset="0"/>
              </a:defRPr>
            </a:lvl3pPr>
            <a:lvl4pPr marL="1371566" indent="0" algn="l" defTabSz="914377" rtl="0" eaLnBrk="1" latinLnBrk="0" hangingPunct="1">
              <a:lnSpc>
                <a:spcPct val="90000"/>
              </a:lnSpc>
              <a:spcBef>
                <a:spcPts val="500"/>
              </a:spcBef>
              <a:buFont typeface="Arial"/>
              <a:buNone/>
              <a:defRPr sz="1800" kern="1200">
                <a:solidFill>
                  <a:schemeClr val="tx1"/>
                </a:solidFill>
                <a:latin typeface="Arial" charset="0"/>
                <a:ea typeface="Arial" charset="0"/>
                <a:cs typeface="Arial" charset="0"/>
              </a:defRPr>
            </a:lvl4pPr>
            <a:lvl5pPr marL="1828754" indent="0" algn="l" defTabSz="914377" rtl="0" eaLnBrk="1" latinLnBrk="0" hangingPunct="1">
              <a:lnSpc>
                <a:spcPct val="90000"/>
              </a:lnSpc>
              <a:spcBef>
                <a:spcPts val="500"/>
              </a:spcBef>
              <a:buFont typeface="Arial"/>
              <a:buNone/>
              <a:defRPr sz="1800" kern="1200">
                <a:solidFill>
                  <a:schemeClr val="tx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29938" indent="-129938" defTabSz="493617">
              <a:lnSpc>
                <a:spcPct val="150000"/>
              </a:lnSpc>
              <a:spcBef>
                <a:spcPts val="451"/>
              </a:spcBef>
              <a:buSzPct val="100000"/>
              <a:buFont typeface="Arial"/>
              <a:buChar char="•"/>
              <a:defRPr sz="1727" b="1"/>
            </a:pPr>
            <a:r>
              <a:rPr lang="en-GB" sz="1050" b="1" dirty="0"/>
              <a:t>Findable - </a:t>
            </a:r>
            <a:r>
              <a:rPr lang="en-GB" sz="1050" dirty="0"/>
              <a:t>Metadata and data should be easy to find for both humans and computers</a:t>
            </a:r>
          </a:p>
          <a:p>
            <a:pPr marL="129938" indent="-129938" defTabSz="493617">
              <a:lnSpc>
                <a:spcPct val="150000"/>
              </a:lnSpc>
              <a:spcBef>
                <a:spcPts val="451"/>
              </a:spcBef>
              <a:buSzPct val="100000"/>
              <a:buFont typeface="Arial"/>
              <a:buChar char="•"/>
              <a:defRPr sz="1727" b="1"/>
            </a:pPr>
            <a:r>
              <a:rPr lang="en-GB" sz="1050" b="1" dirty="0"/>
              <a:t>Accessible </a:t>
            </a:r>
            <a:r>
              <a:rPr lang="en-GB" sz="1050" dirty="0"/>
              <a:t>- It should be clear how to access the data once found.</a:t>
            </a:r>
          </a:p>
          <a:p>
            <a:pPr marL="129938" indent="-129938" defTabSz="493617">
              <a:lnSpc>
                <a:spcPct val="150000"/>
              </a:lnSpc>
              <a:spcBef>
                <a:spcPts val="451"/>
              </a:spcBef>
              <a:buSzPct val="100000"/>
              <a:buFont typeface="Arial"/>
              <a:buChar char="•"/>
              <a:defRPr sz="1727" b="1"/>
            </a:pPr>
            <a:r>
              <a:rPr lang="en-GB" sz="1050" b="1" dirty="0"/>
              <a:t>Interoperable - </a:t>
            </a:r>
            <a:r>
              <a:rPr lang="en-GB" sz="1050" dirty="0"/>
              <a:t>Data can be integrated with other data and interoperate with applications or workflows for analysis, storage, and processing.</a:t>
            </a:r>
          </a:p>
          <a:p>
            <a:pPr marL="129938" indent="-129938" defTabSz="493617">
              <a:lnSpc>
                <a:spcPct val="150000"/>
              </a:lnSpc>
              <a:spcBef>
                <a:spcPts val="451"/>
              </a:spcBef>
              <a:buSzPct val="100000"/>
              <a:buFont typeface="Arial"/>
              <a:buChar char="•"/>
              <a:defRPr sz="1727" b="1"/>
            </a:pPr>
            <a:r>
              <a:rPr lang="en-GB" sz="1050" b="1" dirty="0"/>
              <a:t>Reusable - </a:t>
            </a:r>
            <a:r>
              <a:rPr lang="en-GB" sz="1050" dirty="0"/>
              <a:t>Metadata and data should be well-described so that they can be replicated and/or combined in different settings.</a:t>
            </a:r>
          </a:p>
        </p:txBody>
      </p:sp>
      <p:pic>
        <p:nvPicPr>
          <p:cNvPr id="9" name="pasted-movie.png" descr="pasted-movie.png">
            <a:extLst>
              <a:ext uri="{FF2B5EF4-FFF2-40B4-BE49-F238E27FC236}">
                <a16:creationId xmlns:a16="http://schemas.microsoft.com/office/drawing/2014/main" id="{758016D5-D483-EC96-FFF9-98DDE8A1EA99}"/>
              </a:ext>
            </a:extLst>
          </p:cNvPr>
          <p:cNvPicPr>
            <a:picLocks noChangeAspect="1"/>
          </p:cNvPicPr>
          <p:nvPr/>
        </p:nvPicPr>
        <p:blipFill>
          <a:blip r:embed="rId3"/>
          <a:stretch>
            <a:fillRect/>
          </a:stretch>
        </p:blipFill>
        <p:spPr>
          <a:xfrm>
            <a:off x="7306987" y="1284641"/>
            <a:ext cx="4110482" cy="1395853"/>
          </a:xfrm>
          <a:prstGeom prst="rect">
            <a:avLst/>
          </a:prstGeom>
          <a:ln w="12700">
            <a:miter lim="400000"/>
          </a:ln>
        </p:spPr>
      </p:pic>
      <p:sp>
        <p:nvSpPr>
          <p:cNvPr id="4" name="TextBox 3">
            <a:extLst>
              <a:ext uri="{FF2B5EF4-FFF2-40B4-BE49-F238E27FC236}">
                <a16:creationId xmlns:a16="http://schemas.microsoft.com/office/drawing/2014/main" id="{3C7B4017-12BE-A44C-1A15-4C01B13F6EB8}"/>
              </a:ext>
            </a:extLst>
          </p:cNvPr>
          <p:cNvSpPr txBox="1"/>
          <p:nvPr/>
        </p:nvSpPr>
        <p:spPr>
          <a:xfrm>
            <a:off x="2139353" y="6513341"/>
            <a:ext cx="10004670" cy="215444"/>
          </a:xfrm>
          <a:prstGeom prst="rect">
            <a:avLst/>
          </a:prstGeom>
          <a:noFill/>
        </p:spPr>
        <p:txBody>
          <a:bodyPr wrap="square">
            <a:spAutoFit/>
          </a:bodyPr>
          <a:lstStyle/>
          <a:p>
            <a:pPr algn="r"/>
            <a:r>
              <a:rPr lang="en-GB" sz="800" dirty="0"/>
              <a:t>Wilkinson, M., Dumontier, M., </a:t>
            </a:r>
            <a:r>
              <a:rPr lang="en-GB" sz="800" dirty="0" err="1"/>
              <a:t>Aalbersberg</a:t>
            </a:r>
            <a:r>
              <a:rPr lang="en-GB" sz="800" dirty="0"/>
              <a:t>, I. </a:t>
            </a:r>
            <a:r>
              <a:rPr lang="en-GB" sz="800" i="1" dirty="0"/>
              <a:t>et al.</a:t>
            </a:r>
            <a:r>
              <a:rPr lang="en-GB" sz="800" dirty="0"/>
              <a:t> The FAIR Guiding Principles for scientific data management and stewardship. </a:t>
            </a:r>
            <a:r>
              <a:rPr lang="en-GB" sz="800" i="1" dirty="0"/>
              <a:t>Sci Data</a:t>
            </a:r>
            <a:r>
              <a:rPr lang="en-GB" sz="800" dirty="0"/>
              <a:t> </a:t>
            </a:r>
            <a:r>
              <a:rPr lang="en-GB" sz="800" b="1" dirty="0"/>
              <a:t>3</a:t>
            </a:r>
            <a:r>
              <a:rPr lang="en-GB" sz="800" dirty="0"/>
              <a:t>, 160018 (2016). https://</a:t>
            </a:r>
            <a:r>
              <a:rPr lang="en-GB" sz="800" dirty="0" err="1"/>
              <a:t>doi.org</a:t>
            </a:r>
            <a:r>
              <a:rPr lang="en-GB" sz="800" dirty="0"/>
              <a:t>/10.1038/sdata.2016.18</a:t>
            </a:r>
            <a:endParaRPr lang="en-US" sz="1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9906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9D47A-66F9-62DF-D434-8BB8CA3AA825}"/>
            </a:ext>
          </a:extLst>
        </p:cNvPr>
        <p:cNvGrpSpPr/>
        <p:nvPr/>
      </p:nvGrpSpPr>
      <p:grpSpPr>
        <a:xfrm>
          <a:off x="0" y="0"/>
          <a:ext cx="0" cy="0"/>
          <a:chOff x="0" y="0"/>
          <a:chExt cx="0" cy="0"/>
        </a:xfrm>
      </p:grpSpPr>
      <p:sp>
        <p:nvSpPr>
          <p:cNvPr id="288" name="FAIR Data">
            <a:extLst>
              <a:ext uri="{FF2B5EF4-FFF2-40B4-BE49-F238E27FC236}">
                <a16:creationId xmlns:a16="http://schemas.microsoft.com/office/drawing/2014/main" id="{544C2C3A-14D1-C588-AC96-218D534B74BC}"/>
              </a:ext>
            </a:extLst>
          </p:cNvPr>
          <p:cNvSpPr txBox="1">
            <a:spLocks noGrp="1"/>
          </p:cNvSpPr>
          <p:nvPr>
            <p:ph type="title"/>
          </p:nvPr>
        </p:nvSpPr>
        <p:spPr>
          <a:prstGeom prst="rect">
            <a:avLst/>
          </a:prstGeom>
        </p:spPr>
        <p:txBody>
          <a:bodyPr/>
          <a:lstStyle/>
          <a:p>
            <a:r>
              <a:t>FAIR</a:t>
            </a:r>
            <a:r>
              <a:rPr lang="en-GB"/>
              <a:t>-MAST Project</a:t>
            </a:r>
            <a:endParaRPr/>
          </a:p>
        </p:txBody>
      </p:sp>
      <p:sp>
        <p:nvSpPr>
          <p:cNvPr id="292" name="Text">
            <a:extLst>
              <a:ext uri="{FF2B5EF4-FFF2-40B4-BE49-F238E27FC236}">
                <a16:creationId xmlns:a16="http://schemas.microsoft.com/office/drawing/2014/main" id="{35F8BF98-84A1-3721-EBAB-FDAB3682A10C}"/>
              </a:ext>
            </a:extLst>
          </p:cNvPr>
          <p:cNvSpPr txBox="1"/>
          <p:nvPr/>
        </p:nvSpPr>
        <p:spPr>
          <a:xfrm>
            <a:off x="9323237" y="5496678"/>
            <a:ext cx="95251" cy="1846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p>
            <a:pPr algn="r" defTabSz="342891">
              <a:defRPr sz="800">
                <a:solidFill>
                  <a:srgbClr val="000000"/>
                </a:solidFill>
                <a:latin typeface="+mj-lt"/>
                <a:ea typeface="+mj-ea"/>
                <a:cs typeface="+mj-cs"/>
                <a:sym typeface="Helvetica"/>
              </a:defRPr>
            </a:pPr>
            <a:endParaRPr sz="600"/>
          </a:p>
        </p:txBody>
      </p:sp>
      <p:sp>
        <p:nvSpPr>
          <p:cNvPr id="2" name="Slide Number">
            <a:extLst>
              <a:ext uri="{FF2B5EF4-FFF2-40B4-BE49-F238E27FC236}">
                <a16:creationId xmlns:a16="http://schemas.microsoft.com/office/drawing/2014/main" id="{3DAE3B5D-00F9-0B95-03F6-E83AD2DE8E7E}"/>
              </a:ext>
            </a:extLst>
          </p:cNvPr>
          <p:cNvSpPr txBox="1">
            <a:spLocks/>
          </p:cNvSpPr>
          <p:nvPr/>
        </p:nvSpPr>
        <p:spPr>
          <a:xfrm>
            <a:off x="358942" y="6404446"/>
            <a:ext cx="211521" cy="334707"/>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vert="horz" lIns="91440" tIns="45720" rIns="91440" bIns="45720" rtlCol="0" anchor="ctr"/>
          <a:lstStyle>
            <a:defPPr>
              <a:defRPr lang="en-US"/>
            </a:defPPr>
            <a:lvl1pPr marL="0" algn="r" defTabSz="914400" rtl="0" eaLnBrk="1" latinLnBrk="0" hangingPunct="1">
              <a:defRPr sz="2800" b="1" i="0" kern="1200">
                <a:solidFill>
                  <a:srgbClr val="9091B3"/>
                </a:solidFill>
                <a:latin typeface="Arial Black" charset="0"/>
                <a:ea typeface="Arial Black" charset="0"/>
                <a:cs typeface="Arial Black"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GB" smtClean="0"/>
              <a:pPr/>
              <a:t>4</a:t>
            </a:fld>
            <a:endParaRPr lang="en-GB"/>
          </a:p>
        </p:txBody>
      </p:sp>
      <p:pic>
        <p:nvPicPr>
          <p:cNvPr id="6" name="Picture 5" descr="A screenshot of a computer&#10;&#10;AI-generated content may be incorrect.">
            <a:extLst>
              <a:ext uri="{FF2B5EF4-FFF2-40B4-BE49-F238E27FC236}">
                <a16:creationId xmlns:a16="http://schemas.microsoft.com/office/drawing/2014/main" id="{EFBF4408-A7EC-0E34-9F5E-95C4E5227DE2}"/>
              </a:ext>
            </a:extLst>
          </p:cNvPr>
          <p:cNvPicPr>
            <a:picLocks noChangeAspect="1"/>
          </p:cNvPicPr>
          <p:nvPr/>
        </p:nvPicPr>
        <p:blipFill>
          <a:blip r:embed="rId3"/>
          <a:stretch>
            <a:fillRect/>
          </a:stretch>
        </p:blipFill>
        <p:spPr>
          <a:xfrm>
            <a:off x="838200" y="966854"/>
            <a:ext cx="7100630" cy="5182450"/>
          </a:xfrm>
          <a:prstGeom prst="rect">
            <a:avLst/>
          </a:prstGeom>
          <a:ln w="28575">
            <a:solidFill>
              <a:schemeClr val="tx1"/>
            </a:solidFill>
          </a:ln>
        </p:spPr>
      </p:pic>
      <p:pic>
        <p:nvPicPr>
          <p:cNvPr id="7" name="Picture 6">
            <a:extLst>
              <a:ext uri="{FF2B5EF4-FFF2-40B4-BE49-F238E27FC236}">
                <a16:creationId xmlns:a16="http://schemas.microsoft.com/office/drawing/2014/main" id="{2433C389-B5AC-2D66-560D-1178A6886496}"/>
              </a:ext>
            </a:extLst>
          </p:cNvPr>
          <p:cNvPicPr>
            <a:picLocks noChangeAspect="1"/>
          </p:cNvPicPr>
          <p:nvPr/>
        </p:nvPicPr>
        <p:blipFill>
          <a:blip r:embed="rId4"/>
          <a:stretch>
            <a:fillRect/>
          </a:stretch>
        </p:blipFill>
        <p:spPr>
          <a:xfrm>
            <a:off x="8976162" y="3788181"/>
            <a:ext cx="1892300" cy="1016000"/>
          </a:xfrm>
          <a:prstGeom prst="rect">
            <a:avLst/>
          </a:prstGeom>
          <a:solidFill>
            <a:schemeClr val="tx1"/>
          </a:solidFill>
        </p:spPr>
      </p:pic>
      <p:sp>
        <p:nvSpPr>
          <p:cNvPr id="10" name="TextBox 9">
            <a:extLst>
              <a:ext uri="{FF2B5EF4-FFF2-40B4-BE49-F238E27FC236}">
                <a16:creationId xmlns:a16="http://schemas.microsoft.com/office/drawing/2014/main" id="{48A4C6F2-304A-BBAF-DC6F-04EFD4478F70}"/>
              </a:ext>
            </a:extLst>
          </p:cNvPr>
          <p:cNvSpPr txBox="1"/>
          <p:nvPr/>
        </p:nvSpPr>
        <p:spPr>
          <a:xfrm>
            <a:off x="8798443" y="3114048"/>
            <a:ext cx="2249334" cy="369332"/>
          </a:xfrm>
          <a:prstGeom prst="rect">
            <a:avLst/>
          </a:prstGeom>
          <a:noFill/>
        </p:spPr>
        <p:txBody>
          <a:bodyPr wrap="none" rtlCol="0">
            <a:spAutoFit/>
          </a:bodyPr>
          <a:lstStyle/>
          <a:p>
            <a:r>
              <a:rPr lang="en-US" dirty="0"/>
              <a:t>https://mastapp.site/</a:t>
            </a:r>
          </a:p>
        </p:txBody>
      </p:sp>
      <p:sp>
        <p:nvSpPr>
          <p:cNvPr id="11" name="TextBox 10">
            <a:extLst>
              <a:ext uri="{FF2B5EF4-FFF2-40B4-BE49-F238E27FC236}">
                <a16:creationId xmlns:a16="http://schemas.microsoft.com/office/drawing/2014/main" id="{77A6E649-09C5-9AA5-85EA-76A2EDEA01F8}"/>
              </a:ext>
            </a:extLst>
          </p:cNvPr>
          <p:cNvSpPr txBox="1"/>
          <p:nvPr/>
        </p:nvSpPr>
        <p:spPr>
          <a:xfrm>
            <a:off x="8861765" y="4894370"/>
            <a:ext cx="2121093" cy="646331"/>
          </a:xfrm>
          <a:prstGeom prst="rect">
            <a:avLst/>
          </a:prstGeom>
          <a:noFill/>
        </p:spPr>
        <p:txBody>
          <a:bodyPr wrap="none" rtlCol="0">
            <a:spAutoFit/>
          </a:bodyPr>
          <a:lstStyle/>
          <a:p>
            <a:r>
              <a:rPr lang="en-US" dirty="0"/>
              <a:t>Hosted by IRIS on </a:t>
            </a:r>
          </a:p>
          <a:p>
            <a:pPr algn="ctr"/>
            <a:r>
              <a:rPr lang="en-US" dirty="0"/>
              <a:t>STFC Cloud</a:t>
            </a:r>
          </a:p>
        </p:txBody>
      </p:sp>
      <p:sp>
        <p:nvSpPr>
          <p:cNvPr id="3" name="TextBox 2">
            <a:extLst>
              <a:ext uri="{FF2B5EF4-FFF2-40B4-BE49-F238E27FC236}">
                <a16:creationId xmlns:a16="http://schemas.microsoft.com/office/drawing/2014/main" id="{86F4488C-CF8F-3CE1-5035-A10F758259E7}"/>
              </a:ext>
            </a:extLst>
          </p:cNvPr>
          <p:cNvSpPr txBox="1"/>
          <p:nvPr/>
        </p:nvSpPr>
        <p:spPr>
          <a:xfrm>
            <a:off x="5798425" y="6417864"/>
            <a:ext cx="6355475" cy="323165"/>
          </a:xfrm>
          <a:prstGeom prst="rect">
            <a:avLst/>
          </a:prstGeom>
          <a:noFill/>
        </p:spPr>
        <p:txBody>
          <a:bodyPr wrap="square">
            <a:spAutoFit/>
          </a:bodyPr>
          <a:lstStyle/>
          <a:p>
            <a:pPr algn="r"/>
            <a:r>
              <a:rPr lang="en-GB" sz="750" dirty="0">
                <a:solidFill>
                  <a:schemeClr val="tx2"/>
                </a:solidFill>
                <a:latin typeface="Arial" panose="020B0604020202020204" pitchFamily="34" charset="0"/>
                <a:cs typeface="Arial" panose="020B0604020202020204" pitchFamily="34" charset="0"/>
              </a:rPr>
              <a:t>Jackson, Samuel, et al. "FAIR-MAST: A fusion device data management system." </a:t>
            </a:r>
            <a:r>
              <a:rPr lang="en-GB" sz="750" dirty="0" err="1">
                <a:solidFill>
                  <a:schemeClr val="tx2"/>
                </a:solidFill>
                <a:latin typeface="Arial" panose="020B0604020202020204" pitchFamily="34" charset="0"/>
                <a:cs typeface="Arial" panose="020B0604020202020204" pitchFamily="34" charset="0"/>
              </a:rPr>
              <a:t>SoftwareX</a:t>
            </a:r>
            <a:r>
              <a:rPr lang="en-GB" sz="750" dirty="0">
                <a:solidFill>
                  <a:schemeClr val="tx2"/>
                </a:solidFill>
                <a:latin typeface="Arial" panose="020B0604020202020204" pitchFamily="34" charset="0"/>
                <a:cs typeface="Arial" panose="020B0604020202020204" pitchFamily="34" charset="0"/>
              </a:rPr>
              <a:t> 27 (2024): 101869.</a:t>
            </a:r>
          </a:p>
          <a:p>
            <a:pPr algn="r"/>
            <a:r>
              <a:rPr lang="en-GB" sz="750" dirty="0">
                <a:solidFill>
                  <a:schemeClr val="tx2"/>
                </a:solidFill>
                <a:latin typeface="Arial" panose="020B0604020202020204" pitchFamily="34" charset="0"/>
                <a:cs typeface="Arial" panose="020B0604020202020204" pitchFamily="34" charset="0"/>
              </a:rPr>
              <a:t>S. Jackson et al., "An Open Data Service for Supporting Research in Machine Learning on Tokamak Data,” IEEE (2025): 101109 </a:t>
            </a:r>
            <a:endParaRPr lang="en-US" sz="750" dirty="0">
              <a:solidFill>
                <a:schemeClr val="tx2"/>
              </a:solidFill>
              <a:latin typeface="Arial" panose="020B0604020202020204" pitchFamily="34" charset="0"/>
              <a:cs typeface="Arial" panose="020B0604020202020204" pitchFamily="34" charset="0"/>
            </a:endParaRPr>
          </a:p>
        </p:txBody>
      </p:sp>
      <p:pic>
        <p:nvPicPr>
          <p:cNvPr id="4" name="pasted-movie.png" descr="pasted-movie.png">
            <a:extLst>
              <a:ext uri="{FF2B5EF4-FFF2-40B4-BE49-F238E27FC236}">
                <a16:creationId xmlns:a16="http://schemas.microsoft.com/office/drawing/2014/main" id="{80C469D5-CA04-B133-CDB6-BDB918B1FCA8}"/>
              </a:ext>
            </a:extLst>
          </p:cNvPr>
          <p:cNvPicPr>
            <a:picLocks noChangeAspect="1"/>
          </p:cNvPicPr>
          <p:nvPr/>
        </p:nvPicPr>
        <p:blipFill>
          <a:blip r:embed="rId5"/>
          <a:stretch>
            <a:fillRect/>
          </a:stretch>
        </p:blipFill>
        <p:spPr>
          <a:xfrm>
            <a:off x="8798443" y="956272"/>
            <a:ext cx="2249334" cy="2249334"/>
          </a:xfrm>
          <a:prstGeom prst="rect">
            <a:avLst/>
          </a:prstGeom>
          <a:ln w="12700">
            <a:miter lim="400000"/>
          </a:ln>
        </p:spPr>
      </p:pic>
    </p:spTree>
    <p:extLst>
      <p:ext uri="{BB962C8B-B14F-4D97-AF65-F5344CB8AC3E}">
        <p14:creationId xmlns:p14="http://schemas.microsoft.com/office/powerpoint/2010/main" val="117945390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a:extLst>
              <a:ext uri="{FF2B5EF4-FFF2-40B4-BE49-F238E27FC236}">
                <a16:creationId xmlns:a16="http://schemas.microsoft.com/office/drawing/2014/main" id="{A504E0DE-E4F9-E520-10EE-7D859CC26AF2}"/>
              </a:ext>
            </a:extLst>
          </p:cNvPr>
          <p:cNvCxnSpPr>
            <a:cxnSpLocks/>
          </p:cNvCxnSpPr>
          <p:nvPr/>
        </p:nvCxnSpPr>
        <p:spPr>
          <a:xfrm>
            <a:off x="5778500" y="3529186"/>
            <a:ext cx="2879274" cy="604522"/>
          </a:xfrm>
          <a:prstGeom prst="straightConnector1">
            <a:avLst/>
          </a:prstGeom>
          <a:noFill/>
          <a:ln w="28575" cap="flat">
            <a:solidFill>
              <a:srgbClr val="FF0000"/>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342" name="Object storage…"/>
          <p:cNvSpPr txBox="1">
            <a:spLocks noGrp="1"/>
          </p:cNvSpPr>
          <p:nvPr>
            <p:ph type="body" sz="half" idx="1"/>
          </p:nvPr>
        </p:nvSpPr>
        <p:spPr>
          <a:xfrm>
            <a:off x="624028" y="3568797"/>
            <a:ext cx="6864941" cy="2582063"/>
          </a:xfrm>
          <a:prstGeom prst="rect">
            <a:avLst/>
          </a:prstGeom>
        </p:spPr>
        <p:txBody>
          <a:bodyPr>
            <a:noAutofit/>
          </a:bodyPr>
          <a:lstStyle/>
          <a:p>
            <a:pPr marL="129938" indent="-129938" defTabSz="493617">
              <a:spcBef>
                <a:spcPts val="451"/>
              </a:spcBef>
              <a:buSzPct val="100000"/>
              <a:buChar char="•"/>
              <a:defRPr sz="1536"/>
            </a:pPr>
            <a:r>
              <a:rPr sz="1800" b="1" dirty="0"/>
              <a:t>Object storage</a:t>
            </a:r>
            <a:r>
              <a:rPr sz="1800" dirty="0"/>
              <a:t> </a:t>
            </a:r>
          </a:p>
          <a:p>
            <a:pPr marL="404251" lvl="1" indent="-129938" defTabSz="493617">
              <a:spcBef>
                <a:spcPts val="451"/>
              </a:spcBef>
              <a:buSzPct val="100000"/>
              <a:buChar char="•"/>
              <a:defRPr sz="1536"/>
            </a:pPr>
            <a:r>
              <a:rPr sz="1800" dirty="0"/>
              <a:t>Holding </a:t>
            </a:r>
            <a:r>
              <a:rPr lang="en-GB" sz="1800" dirty="0"/>
              <a:t>shot, source, and signal </a:t>
            </a:r>
            <a:r>
              <a:rPr sz="1800" dirty="0"/>
              <a:t>data in a self-describing, cloud </a:t>
            </a:r>
            <a:r>
              <a:rPr lang="en-GB" sz="1800" dirty="0"/>
              <a:t>optimised</a:t>
            </a:r>
            <a:r>
              <a:rPr sz="1800" dirty="0"/>
              <a:t> </a:t>
            </a:r>
            <a:r>
              <a:rPr lang="en-GB" sz="1800" dirty="0"/>
              <a:t>file </a:t>
            </a:r>
            <a:r>
              <a:rPr sz="1800" dirty="0"/>
              <a:t>format. </a:t>
            </a:r>
          </a:p>
          <a:p>
            <a:pPr marL="404251" lvl="1" indent="-129938" defTabSz="493617">
              <a:spcBef>
                <a:spcPts val="451"/>
              </a:spcBef>
              <a:buSzPct val="100000"/>
              <a:buChar char="•"/>
              <a:defRPr sz="1536"/>
            </a:pPr>
            <a:r>
              <a:rPr sz="1800" dirty="0"/>
              <a:t>Accessible by S3</a:t>
            </a:r>
            <a:r>
              <a:rPr lang="en-GB" sz="1800" dirty="0"/>
              <a:t> protocol.</a:t>
            </a:r>
          </a:p>
          <a:p>
            <a:pPr marL="274313" lvl="1" indent="0" defTabSz="493617">
              <a:spcBef>
                <a:spcPts val="451"/>
              </a:spcBef>
              <a:buSzPct val="100000"/>
              <a:defRPr sz="1536"/>
            </a:pPr>
            <a:endParaRPr sz="1800" dirty="0"/>
          </a:p>
          <a:p>
            <a:pPr marL="129938" indent="-129938" defTabSz="493617">
              <a:spcBef>
                <a:spcPts val="451"/>
              </a:spcBef>
              <a:buSzPct val="100000"/>
              <a:buChar char="•"/>
              <a:defRPr sz="1536"/>
            </a:pPr>
            <a:r>
              <a:rPr lang="en-GB" sz="1800" b="1" dirty="0"/>
              <a:t>Metadata database</a:t>
            </a:r>
            <a:r>
              <a:rPr sz="1800" dirty="0"/>
              <a:t> </a:t>
            </a:r>
            <a:endParaRPr lang="en-GB" sz="1800" dirty="0"/>
          </a:p>
          <a:p>
            <a:pPr marL="404251" lvl="1" indent="-129938" defTabSz="493617">
              <a:spcBef>
                <a:spcPts val="451"/>
              </a:spcBef>
              <a:buSzPct val="100000"/>
              <a:buFontTx/>
              <a:buChar char="•"/>
              <a:defRPr sz="1536"/>
            </a:pPr>
            <a:r>
              <a:rPr lang="en-GB" sz="1800" dirty="0"/>
              <a:t>Indexing data in the object storage </a:t>
            </a:r>
          </a:p>
          <a:p>
            <a:pPr marL="404251" lvl="1" indent="-129938" defTabSz="493617">
              <a:spcBef>
                <a:spcPts val="451"/>
              </a:spcBef>
              <a:buSzPct val="100000"/>
              <a:buChar char="•"/>
              <a:defRPr sz="1536"/>
            </a:pPr>
            <a:r>
              <a:rPr sz="1800" dirty="0"/>
              <a:t>For searching and finding data in the object storage</a:t>
            </a:r>
          </a:p>
          <a:p>
            <a:pPr marL="404251" lvl="1" indent="-129938" defTabSz="493617">
              <a:spcBef>
                <a:spcPts val="451"/>
              </a:spcBef>
              <a:buSzPct val="100000"/>
              <a:buChar char="•"/>
              <a:defRPr sz="1536"/>
            </a:pPr>
            <a:r>
              <a:rPr sz="1800" dirty="0"/>
              <a:t>Accessible by web APIs</a:t>
            </a:r>
            <a:r>
              <a:rPr lang="en-GB" sz="1800" dirty="0"/>
              <a:t> </a:t>
            </a:r>
            <a:endParaRPr sz="1800" dirty="0"/>
          </a:p>
        </p:txBody>
      </p:sp>
      <p:sp>
        <p:nvSpPr>
          <p:cNvPr id="343" name="System Architecture"/>
          <p:cNvSpPr txBox="1">
            <a:spLocks noGrp="1"/>
          </p:cNvSpPr>
          <p:nvPr>
            <p:ph type="title"/>
          </p:nvPr>
        </p:nvSpPr>
        <p:spPr>
          <a:prstGeom prst="rect">
            <a:avLst/>
          </a:prstGeom>
        </p:spPr>
        <p:txBody>
          <a:bodyPr/>
          <a:lstStyle/>
          <a:p>
            <a:r>
              <a:t>System Architecture</a:t>
            </a:r>
          </a:p>
        </p:txBody>
      </p:sp>
      <p:sp>
        <p:nvSpPr>
          <p:cNvPr id="344" name="Slide Number"/>
          <p:cNvSpPr txBox="1">
            <a:spLocks noGrp="1"/>
          </p:cNvSpPr>
          <p:nvPr>
            <p:ph type="sldNum" sz="quarter" idx="2"/>
          </p:nvPr>
        </p:nvSpPr>
        <p:spPr>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rPr/>
              <a:t>5</a:t>
            </a:fld>
            <a:endParaRPr/>
          </a:p>
        </p:txBody>
      </p:sp>
      <p:pic>
        <p:nvPicPr>
          <p:cNvPr id="3" name="Picture 2" descr="A diagram of a data storage&#10;&#10;Description automatically generated">
            <a:extLst>
              <a:ext uri="{FF2B5EF4-FFF2-40B4-BE49-F238E27FC236}">
                <a16:creationId xmlns:a16="http://schemas.microsoft.com/office/drawing/2014/main" id="{048574F2-A779-D4A7-4E2E-6D8DDB981B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2920" y="853630"/>
            <a:ext cx="8786159" cy="2715167"/>
          </a:xfrm>
          <a:prstGeom prst="rect">
            <a:avLst/>
          </a:prstGeom>
        </p:spPr>
      </p:pic>
      <p:sp>
        <p:nvSpPr>
          <p:cNvPr id="2" name="Rectangle 1">
            <a:extLst>
              <a:ext uri="{FF2B5EF4-FFF2-40B4-BE49-F238E27FC236}">
                <a16:creationId xmlns:a16="http://schemas.microsoft.com/office/drawing/2014/main" id="{BAC7E61F-6E1E-AF1A-82AB-615E349F47E3}"/>
              </a:ext>
            </a:extLst>
          </p:cNvPr>
          <p:cNvSpPr/>
          <p:nvPr/>
        </p:nvSpPr>
        <p:spPr>
          <a:xfrm>
            <a:off x="4856217" y="966667"/>
            <a:ext cx="922283" cy="2563777"/>
          </a:xfrm>
          <a:prstGeom prst="rect">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783"/>
            <a:endParaRPr lang="en-US" sz="1351"/>
          </a:p>
          <a:p>
            <a:pPr defTabSz="685783"/>
            <a:endParaRPr lang="en-US" sz="1351"/>
          </a:p>
          <a:p>
            <a:pPr defTabSz="685783"/>
            <a:endParaRPr lang="en-US" sz="1351"/>
          </a:p>
          <a:p>
            <a:pPr defTabSz="685783"/>
            <a:endParaRPr lang="en-US" sz="1351"/>
          </a:p>
          <a:p>
            <a:pPr defTabSz="685783"/>
            <a:endParaRPr lang="en-US" sz="1351"/>
          </a:p>
          <a:p>
            <a:pPr defTabSz="685783"/>
            <a:endParaRPr lang="en-US" sz="1351"/>
          </a:p>
          <a:p>
            <a:pPr defTabSz="685783"/>
            <a:endParaRPr lang="en-US" sz="1351"/>
          </a:p>
          <a:p>
            <a:pPr defTabSz="685783"/>
            <a:endParaRPr lang="en-US" sz="1351"/>
          </a:p>
          <a:p>
            <a:pPr defTabSz="685783"/>
            <a:endParaRPr lang="en-US" sz="1351"/>
          </a:p>
          <a:p>
            <a:pPr defTabSz="685783"/>
            <a:endParaRPr lang="en-US" sz="1351"/>
          </a:p>
          <a:p>
            <a:pPr defTabSz="685783"/>
            <a:endParaRPr lang="en-US" sz="1351"/>
          </a:p>
          <a:p>
            <a:pPr defTabSz="685783"/>
            <a:endParaRPr lang="en-US" sz="1351"/>
          </a:p>
        </p:txBody>
      </p:sp>
      <p:pic>
        <p:nvPicPr>
          <p:cNvPr id="1032" name="Picture 8" descr="RSAP – IRIS">
            <a:extLst>
              <a:ext uri="{FF2B5EF4-FFF2-40B4-BE49-F238E27FC236}">
                <a16:creationId xmlns:a16="http://schemas.microsoft.com/office/drawing/2014/main" id="{39106710-06F0-2A3C-6782-9D48D68C10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3875" y="4133708"/>
            <a:ext cx="2225226" cy="119987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976BC33-A80E-B535-6B98-7CBCA5C55830}"/>
              </a:ext>
            </a:extLst>
          </p:cNvPr>
          <p:cNvSpPr txBox="1"/>
          <p:nvPr/>
        </p:nvSpPr>
        <p:spPr>
          <a:xfrm>
            <a:off x="5798425" y="6417864"/>
            <a:ext cx="6355475" cy="323165"/>
          </a:xfrm>
          <a:prstGeom prst="rect">
            <a:avLst/>
          </a:prstGeom>
          <a:noFill/>
        </p:spPr>
        <p:txBody>
          <a:bodyPr wrap="square">
            <a:spAutoFit/>
          </a:bodyPr>
          <a:lstStyle/>
          <a:p>
            <a:pPr algn="r"/>
            <a:r>
              <a:rPr lang="en-GB" sz="750" dirty="0">
                <a:solidFill>
                  <a:schemeClr val="tx2"/>
                </a:solidFill>
                <a:latin typeface="Arial" panose="020B0604020202020204" pitchFamily="34" charset="0"/>
                <a:cs typeface="Arial" panose="020B0604020202020204" pitchFamily="34" charset="0"/>
              </a:rPr>
              <a:t>Jackson, Samuel, et al. "FAIR-MAST: A fusion device data management system." </a:t>
            </a:r>
            <a:r>
              <a:rPr lang="en-GB" sz="750" dirty="0" err="1">
                <a:solidFill>
                  <a:schemeClr val="tx2"/>
                </a:solidFill>
                <a:latin typeface="Arial" panose="020B0604020202020204" pitchFamily="34" charset="0"/>
                <a:cs typeface="Arial" panose="020B0604020202020204" pitchFamily="34" charset="0"/>
              </a:rPr>
              <a:t>SoftwareX</a:t>
            </a:r>
            <a:r>
              <a:rPr lang="en-GB" sz="750" dirty="0">
                <a:solidFill>
                  <a:schemeClr val="tx2"/>
                </a:solidFill>
                <a:latin typeface="Arial" panose="020B0604020202020204" pitchFamily="34" charset="0"/>
                <a:cs typeface="Arial" panose="020B0604020202020204" pitchFamily="34" charset="0"/>
              </a:rPr>
              <a:t> 27 (2024): 101869.</a:t>
            </a:r>
          </a:p>
          <a:p>
            <a:pPr algn="r"/>
            <a:r>
              <a:rPr lang="en-GB" sz="750" dirty="0">
                <a:solidFill>
                  <a:schemeClr val="tx2"/>
                </a:solidFill>
                <a:latin typeface="Arial" panose="020B0604020202020204" pitchFamily="34" charset="0"/>
                <a:cs typeface="Arial" panose="020B0604020202020204" pitchFamily="34" charset="0"/>
              </a:rPr>
              <a:t>S. Jackson et al., "An Open Data Service for Supporting Research in Machine Learning on Tokamak Data,” IEEE (2025): 101109 </a:t>
            </a:r>
            <a:endParaRPr lang="en-US" sz="75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97015D-96AA-B4E0-179A-4F4BA7C6FA41}"/>
              </a:ext>
            </a:extLst>
          </p:cNvPr>
          <p:cNvSpPr>
            <a:spLocks noGrp="1"/>
          </p:cNvSpPr>
          <p:nvPr>
            <p:ph type="body" idx="1"/>
          </p:nvPr>
        </p:nvSpPr>
        <p:spPr>
          <a:xfrm>
            <a:off x="417777" y="962219"/>
            <a:ext cx="6189159" cy="5047274"/>
          </a:xfrm>
        </p:spPr>
        <p:txBody>
          <a:bodyPr anchor="ctr">
            <a:normAutofit/>
          </a:bodyPr>
          <a:lstStyle/>
          <a:p>
            <a:pPr marL="342900" indent="-342900">
              <a:lnSpc>
                <a:spcPct val="120000"/>
              </a:lnSpc>
              <a:buFont typeface="Arial" panose="020B0604020202020204" pitchFamily="34" charset="0"/>
              <a:buChar char="•"/>
            </a:pPr>
            <a:r>
              <a:rPr lang="en-US" dirty="0"/>
              <a:t>Further data curation</a:t>
            </a:r>
          </a:p>
          <a:p>
            <a:pPr marL="799465" lvl="1" indent="-342900">
              <a:lnSpc>
                <a:spcPct val="120000"/>
              </a:lnSpc>
              <a:buFont typeface="Arial" panose="020B0604020202020204" pitchFamily="34" charset="0"/>
              <a:buChar char="•"/>
            </a:pPr>
            <a:r>
              <a:rPr lang="en-US" dirty="0"/>
              <a:t>IMAS naming</a:t>
            </a:r>
            <a:r>
              <a:rPr lang="en-US" baseline="30000" dirty="0"/>
              <a:t>1</a:t>
            </a:r>
          </a:p>
          <a:p>
            <a:pPr marL="799465" lvl="1" indent="-342900">
              <a:lnSpc>
                <a:spcPct val="120000"/>
              </a:lnSpc>
              <a:buFont typeface="Arial" panose="020B0604020202020204" pitchFamily="34" charset="0"/>
              <a:buChar char="•"/>
            </a:pPr>
            <a:r>
              <a:rPr lang="en-US" dirty="0"/>
              <a:t>Filtered shots</a:t>
            </a:r>
          </a:p>
          <a:p>
            <a:pPr marL="342900" indent="-342900">
              <a:lnSpc>
                <a:spcPct val="120000"/>
              </a:lnSpc>
              <a:buFont typeface="Arial" panose="020B0604020202020204" pitchFamily="34" charset="0"/>
              <a:buChar char="•"/>
            </a:pPr>
            <a:r>
              <a:rPr lang="en-US" dirty="0"/>
              <a:t>Improved dev-ops monitoring </a:t>
            </a:r>
          </a:p>
          <a:p>
            <a:pPr marL="342900" indent="-342900">
              <a:lnSpc>
                <a:spcPct val="120000"/>
              </a:lnSpc>
              <a:buFont typeface="Arial" panose="020B0604020202020204" pitchFamily="34" charset="0"/>
              <a:buChar char="•"/>
            </a:pPr>
            <a:r>
              <a:rPr lang="en-US" dirty="0">
                <a:latin typeface="Arial"/>
                <a:cs typeface="Arial"/>
              </a:rPr>
              <a:t>Integration with open-source tools such as Toksearch</a:t>
            </a:r>
            <a:r>
              <a:rPr lang="en-US" baseline="30000" dirty="0">
                <a:latin typeface="Arial"/>
                <a:cs typeface="Arial"/>
              </a:rPr>
              <a:t>2</a:t>
            </a:r>
            <a:r>
              <a:rPr lang="en-US" dirty="0">
                <a:latin typeface="Arial"/>
                <a:cs typeface="Arial"/>
              </a:rPr>
              <a:t> and disruption-py</a:t>
            </a:r>
            <a:r>
              <a:rPr lang="en-US" baseline="30000" dirty="0">
                <a:latin typeface="Arial"/>
                <a:cs typeface="Arial"/>
              </a:rPr>
              <a:t>3</a:t>
            </a:r>
            <a:r>
              <a:rPr lang="en-US" dirty="0">
                <a:latin typeface="Arial"/>
                <a:cs typeface="Arial"/>
              </a:rPr>
              <a:t> </a:t>
            </a:r>
          </a:p>
          <a:p>
            <a:pPr marL="342900" indent="-342900">
              <a:lnSpc>
                <a:spcPct val="120000"/>
              </a:lnSpc>
              <a:buFont typeface="Arial" panose="020B0604020202020204" pitchFamily="34" charset="0"/>
              <a:buChar char="•"/>
            </a:pPr>
            <a:r>
              <a:rPr lang="en-US" dirty="0"/>
              <a:t>Inclusion of MAST geometry which was not before included in UDA</a:t>
            </a:r>
          </a:p>
        </p:txBody>
      </p:sp>
      <p:sp>
        <p:nvSpPr>
          <p:cNvPr id="3" name="Title 2">
            <a:extLst>
              <a:ext uri="{FF2B5EF4-FFF2-40B4-BE49-F238E27FC236}">
                <a16:creationId xmlns:a16="http://schemas.microsoft.com/office/drawing/2014/main" id="{A36BD180-37A8-CC9A-25F1-141A417BBAD4}"/>
              </a:ext>
            </a:extLst>
          </p:cNvPr>
          <p:cNvSpPr>
            <a:spLocks noGrp="1"/>
          </p:cNvSpPr>
          <p:nvPr>
            <p:ph type="title"/>
          </p:nvPr>
        </p:nvSpPr>
        <p:spPr/>
        <p:txBody>
          <a:bodyPr/>
          <a:lstStyle/>
          <a:p>
            <a:r>
              <a:rPr lang="en-US" dirty="0"/>
              <a:t>Recent FAIR-MAST Improvements</a:t>
            </a:r>
          </a:p>
        </p:txBody>
      </p:sp>
      <p:sp>
        <p:nvSpPr>
          <p:cNvPr id="4" name="Slide Number">
            <a:extLst>
              <a:ext uri="{FF2B5EF4-FFF2-40B4-BE49-F238E27FC236}">
                <a16:creationId xmlns:a16="http://schemas.microsoft.com/office/drawing/2014/main" id="{64F9CBFD-413B-4B75-8001-5449B0ADD6E0}"/>
              </a:ext>
            </a:extLst>
          </p:cNvPr>
          <p:cNvSpPr txBox="1">
            <a:spLocks noGrp="1"/>
          </p:cNvSpPr>
          <p:nvPr>
            <p:ph type="sldNum" sz="quarter" idx="2"/>
          </p:nvPr>
        </p:nvSpPr>
        <p:spPr>
          <a:xfrm>
            <a:off x="101600" y="6387702"/>
            <a:ext cx="663451" cy="365125"/>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rPr/>
              <a:t>6</a:t>
            </a:fld>
            <a:endParaRPr/>
          </a:p>
        </p:txBody>
      </p:sp>
      <p:grpSp>
        <p:nvGrpSpPr>
          <p:cNvPr id="8" name="Group 7">
            <a:extLst>
              <a:ext uri="{FF2B5EF4-FFF2-40B4-BE49-F238E27FC236}">
                <a16:creationId xmlns:a16="http://schemas.microsoft.com/office/drawing/2014/main" id="{279DE45F-2793-63E0-FDD3-FB8E84AF3860}"/>
              </a:ext>
            </a:extLst>
          </p:cNvPr>
          <p:cNvGrpSpPr/>
          <p:nvPr/>
        </p:nvGrpSpPr>
        <p:grpSpPr>
          <a:xfrm>
            <a:off x="6743700" y="1650320"/>
            <a:ext cx="5030523" cy="2786348"/>
            <a:chOff x="6421285" y="3547907"/>
            <a:chExt cx="5461797" cy="3055239"/>
          </a:xfrm>
        </p:grpSpPr>
        <p:pic>
          <p:nvPicPr>
            <p:cNvPr id="6" name="Picture 5" descr="A screenshot of a computer&#10;&#10;AI-generated content may be incorrect.">
              <a:extLst>
                <a:ext uri="{FF2B5EF4-FFF2-40B4-BE49-F238E27FC236}">
                  <a16:creationId xmlns:a16="http://schemas.microsoft.com/office/drawing/2014/main" id="{6CD0B414-5502-1933-1164-490E7C694F3F}"/>
                </a:ext>
              </a:extLst>
            </p:cNvPr>
            <p:cNvPicPr>
              <a:picLocks noChangeAspect="1"/>
            </p:cNvPicPr>
            <p:nvPr/>
          </p:nvPicPr>
          <p:blipFill>
            <a:blip r:embed="rId3"/>
            <a:stretch>
              <a:fillRect/>
            </a:stretch>
          </p:blipFill>
          <p:spPr>
            <a:xfrm>
              <a:off x="6421285" y="3547907"/>
              <a:ext cx="5461797" cy="2850243"/>
            </a:xfrm>
            <a:prstGeom prst="rect">
              <a:avLst/>
            </a:prstGeom>
          </p:spPr>
        </p:pic>
        <p:sp>
          <p:nvSpPr>
            <p:cNvPr id="7" name="TextBox 6">
              <a:extLst>
                <a:ext uri="{FF2B5EF4-FFF2-40B4-BE49-F238E27FC236}">
                  <a16:creationId xmlns:a16="http://schemas.microsoft.com/office/drawing/2014/main" id="{BBBC6977-EE69-AE25-BF60-45CEC6C70654}"/>
                </a:ext>
              </a:extLst>
            </p:cNvPr>
            <p:cNvSpPr txBox="1"/>
            <p:nvPr/>
          </p:nvSpPr>
          <p:spPr>
            <a:xfrm>
              <a:off x="6421285" y="6387702"/>
              <a:ext cx="2677886" cy="215444"/>
            </a:xfrm>
            <a:prstGeom prst="rect">
              <a:avLst/>
            </a:prstGeom>
            <a:noFill/>
          </p:spPr>
          <p:txBody>
            <a:bodyPr wrap="square" rtlCol="0">
              <a:spAutoFit/>
            </a:bodyPr>
            <a:lstStyle/>
            <a:p>
              <a:r>
                <a:rPr lang="en-US" sz="800" dirty="0"/>
                <a:t>Monitoring Dashboard</a:t>
              </a:r>
            </a:p>
          </p:txBody>
        </p:sp>
      </p:grpSp>
      <p:pic>
        <p:nvPicPr>
          <p:cNvPr id="9" name="Picture 8">
            <a:extLst>
              <a:ext uri="{FF2B5EF4-FFF2-40B4-BE49-F238E27FC236}">
                <a16:creationId xmlns:a16="http://schemas.microsoft.com/office/drawing/2014/main" id="{7E3816AD-E12C-DA7F-48B5-F0AFA7633957}"/>
              </a:ext>
            </a:extLst>
          </p:cNvPr>
          <p:cNvPicPr>
            <a:picLocks noChangeAspect="1"/>
          </p:cNvPicPr>
          <p:nvPr/>
        </p:nvPicPr>
        <p:blipFill>
          <a:blip r:embed="rId4"/>
          <a:stretch>
            <a:fillRect/>
          </a:stretch>
        </p:blipFill>
        <p:spPr>
          <a:xfrm>
            <a:off x="7883704" y="4816080"/>
            <a:ext cx="2814506" cy="810700"/>
          </a:xfrm>
          <a:prstGeom prst="rect">
            <a:avLst/>
          </a:prstGeom>
        </p:spPr>
      </p:pic>
      <p:sp>
        <p:nvSpPr>
          <p:cNvPr id="11" name="TextBox 10">
            <a:extLst>
              <a:ext uri="{FF2B5EF4-FFF2-40B4-BE49-F238E27FC236}">
                <a16:creationId xmlns:a16="http://schemas.microsoft.com/office/drawing/2014/main" id="{48A48069-84FD-1FAA-BF71-6E7DAD08CDC4}"/>
              </a:ext>
            </a:extLst>
          </p:cNvPr>
          <p:cNvSpPr txBox="1"/>
          <p:nvPr/>
        </p:nvSpPr>
        <p:spPr>
          <a:xfrm>
            <a:off x="4480626" y="6387702"/>
            <a:ext cx="7711374" cy="553998"/>
          </a:xfrm>
          <a:prstGeom prst="rect">
            <a:avLst/>
          </a:prstGeom>
          <a:noFill/>
        </p:spPr>
        <p:txBody>
          <a:bodyPr wrap="square" lIns="91440" tIns="45720" rIns="91440" bIns="45720" anchor="t">
            <a:spAutoFit/>
          </a:bodyPr>
          <a:lstStyle/>
          <a:p>
            <a:pPr marL="228600" indent="-228600" algn="r">
              <a:buAutoNum type="arabicPeriod"/>
            </a:pPr>
            <a:r>
              <a:rPr lang="en-GB" sz="750" dirty="0">
                <a:solidFill>
                  <a:srgbClr val="222222"/>
                </a:solidFill>
                <a:latin typeface="Arial" panose="020B0604020202020204" pitchFamily="34" charset="0"/>
                <a:cs typeface="Arial" panose="020B0604020202020204" pitchFamily="34" charset="0"/>
              </a:rPr>
              <a:t>https://</a:t>
            </a:r>
            <a:r>
              <a:rPr lang="en-GB" sz="750" dirty="0" err="1">
                <a:solidFill>
                  <a:srgbClr val="222222"/>
                </a:solidFill>
                <a:latin typeface="Arial" panose="020B0604020202020204" pitchFamily="34" charset="0"/>
                <a:cs typeface="Arial" panose="020B0604020202020204" pitchFamily="34" charset="0"/>
              </a:rPr>
              <a:t>imas</a:t>
            </a:r>
            <a:r>
              <a:rPr lang="en-GB" sz="750" dirty="0">
                <a:solidFill>
                  <a:srgbClr val="222222"/>
                </a:solidFill>
                <a:latin typeface="Arial" panose="020B0604020202020204" pitchFamily="34" charset="0"/>
                <a:cs typeface="Arial" panose="020B0604020202020204" pitchFamily="34" charset="0"/>
              </a:rPr>
              <a:t>-data-</a:t>
            </a:r>
            <a:r>
              <a:rPr lang="en-GB" sz="750" dirty="0" err="1">
                <a:solidFill>
                  <a:srgbClr val="222222"/>
                </a:solidFill>
                <a:latin typeface="Arial" panose="020B0604020202020204" pitchFamily="34" charset="0"/>
                <a:cs typeface="Arial" panose="020B0604020202020204" pitchFamily="34" charset="0"/>
              </a:rPr>
              <a:t>dictionary.readthedocs.io</a:t>
            </a:r>
            <a:r>
              <a:rPr lang="en-GB" sz="750" dirty="0">
                <a:solidFill>
                  <a:srgbClr val="222222"/>
                </a:solidFill>
                <a:latin typeface="Arial" panose="020B0604020202020204" pitchFamily="34" charset="0"/>
                <a:cs typeface="Arial" panose="020B0604020202020204" pitchFamily="34" charset="0"/>
              </a:rPr>
              <a:t>/</a:t>
            </a:r>
            <a:r>
              <a:rPr lang="en-GB" sz="750" dirty="0" err="1">
                <a:solidFill>
                  <a:srgbClr val="222222"/>
                </a:solidFill>
                <a:latin typeface="Arial" panose="020B0604020202020204" pitchFamily="34" charset="0"/>
                <a:cs typeface="Arial" panose="020B0604020202020204" pitchFamily="34" charset="0"/>
              </a:rPr>
              <a:t>en</a:t>
            </a:r>
            <a:r>
              <a:rPr lang="en-GB" sz="750" dirty="0">
                <a:solidFill>
                  <a:srgbClr val="222222"/>
                </a:solidFill>
                <a:latin typeface="Arial" panose="020B0604020202020204" pitchFamily="34" charset="0"/>
                <a:cs typeface="Arial" panose="020B0604020202020204" pitchFamily="34" charset="0"/>
              </a:rPr>
              <a:t>/latest/</a:t>
            </a:r>
          </a:p>
          <a:p>
            <a:pPr marL="228600" indent="-228600" algn="r">
              <a:buAutoNum type="arabicPeriod"/>
            </a:pPr>
            <a:r>
              <a:rPr lang="en-GB" sz="750" dirty="0">
                <a:solidFill>
                  <a:srgbClr val="222222"/>
                </a:solidFill>
                <a:latin typeface="Arial" panose="020B0604020202020204" pitchFamily="34" charset="0"/>
                <a:cs typeface="Arial" panose="020B0604020202020204" pitchFamily="34" charset="0"/>
              </a:rPr>
              <a:t>B.S. </a:t>
            </a:r>
            <a:r>
              <a:rPr lang="en-GB" sz="750" dirty="0" err="1">
                <a:solidFill>
                  <a:srgbClr val="222222"/>
                </a:solidFill>
                <a:latin typeface="Arial" panose="020B0604020202020204" pitchFamily="34" charset="0"/>
                <a:cs typeface="Arial" panose="020B0604020202020204" pitchFamily="34" charset="0"/>
              </a:rPr>
              <a:t>Sammuli</a:t>
            </a:r>
            <a:r>
              <a:rPr lang="en-GB" sz="750" dirty="0">
                <a:solidFill>
                  <a:srgbClr val="222222"/>
                </a:solidFill>
                <a:latin typeface="Arial" panose="020B0604020202020204" pitchFamily="34" charset="0"/>
                <a:cs typeface="Arial" panose="020B0604020202020204" pitchFamily="34" charset="0"/>
              </a:rPr>
              <a:t> , et al. ”</a:t>
            </a:r>
            <a:r>
              <a:rPr lang="en-GB" sz="750" dirty="0" err="1">
                <a:solidFill>
                  <a:srgbClr val="222222"/>
                </a:solidFill>
                <a:latin typeface="Arial" panose="020B0604020202020204" pitchFamily="34" charset="0"/>
                <a:cs typeface="Arial" panose="020B0604020202020204" pitchFamily="34" charset="0"/>
              </a:rPr>
              <a:t>TokSearch</a:t>
            </a:r>
            <a:r>
              <a:rPr lang="en-GB" sz="750" dirty="0">
                <a:solidFill>
                  <a:srgbClr val="222222"/>
                </a:solidFill>
                <a:latin typeface="Arial" panose="020B0604020202020204" pitchFamily="34" charset="0"/>
                <a:cs typeface="Arial" panose="020B0604020202020204" pitchFamily="34" charset="0"/>
              </a:rPr>
              <a:t>: A search engine for fusion experimental data” (2018): 101016</a:t>
            </a:r>
            <a:endParaRPr lang="en-US" dirty="0"/>
          </a:p>
          <a:p>
            <a:pPr marL="228600" indent="-228600" algn="r">
              <a:buAutoNum type="arabicPeriod"/>
            </a:pPr>
            <a:r>
              <a:rPr lang="en-GB" sz="750" dirty="0">
                <a:latin typeface="Arial"/>
                <a:cs typeface="Arial"/>
              </a:rPr>
              <a:t>GL Trevisan, et al. (2024), "</a:t>
            </a:r>
            <a:r>
              <a:rPr lang="en-GB" sz="750" dirty="0" err="1">
                <a:latin typeface="Arial"/>
                <a:cs typeface="Arial"/>
              </a:rPr>
              <a:t>DisruptionPy</a:t>
            </a:r>
            <a:r>
              <a:rPr lang="en-GB" sz="750" dirty="0">
                <a:latin typeface="Arial"/>
                <a:cs typeface="Arial"/>
              </a:rPr>
              <a:t>: An open-source physics-based scientific framework for disruption analysis of fusion plasmas", </a:t>
            </a:r>
            <a:r>
              <a:rPr lang="en-GB" sz="750" u="sng" dirty="0">
                <a:latin typeface="Arial"/>
                <a:cs typeface="Arial"/>
                <a:hlinkClick r:id="rId5"/>
              </a:rPr>
              <a:t>10.5281/zenodo.13935223</a:t>
            </a:r>
            <a:endParaRPr lang="en-GB" sz="750" dirty="0">
              <a:latin typeface="Arial"/>
              <a:cs typeface="Arial"/>
            </a:endParaRPr>
          </a:p>
          <a:p>
            <a:pPr marL="228600" indent="-228600" algn="r">
              <a:buAutoNum type="arabicPeriod"/>
            </a:pPr>
            <a:endParaRPr lang="en-US" sz="7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996247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AST">
            <a:extLst>
              <a:ext uri="{FF2B5EF4-FFF2-40B4-BE49-F238E27FC236}">
                <a16:creationId xmlns:a16="http://schemas.microsoft.com/office/drawing/2014/main" id="{3E74DC82-03B0-42E9-471E-5A78EDEDF2A9}"/>
              </a:ext>
            </a:extLst>
          </p:cNvPr>
          <p:cNvSpPr txBox="1">
            <a:spLocks noGrp="1"/>
          </p:cNvSpPr>
          <p:nvPr>
            <p:ph type="title"/>
          </p:nvPr>
        </p:nvSpPr>
        <p:spPr>
          <a:xfrm>
            <a:off x="203200" y="190097"/>
            <a:ext cx="11150600" cy="1094544"/>
          </a:xfrm>
          <a:prstGeom prst="rect">
            <a:avLst/>
          </a:prstGeom>
        </p:spPr>
        <p:txBody>
          <a:bodyPr/>
          <a:lstStyle/>
          <a:p>
            <a:r>
              <a:rPr dirty="0"/>
              <a:t>MAST</a:t>
            </a:r>
            <a:r>
              <a:rPr lang="en-GB" dirty="0"/>
              <a:t> Geometry</a:t>
            </a:r>
            <a:endParaRPr dirty="0"/>
          </a:p>
        </p:txBody>
      </p:sp>
      <p:pic>
        <p:nvPicPr>
          <p:cNvPr id="5" name="Picture 4">
            <a:extLst>
              <a:ext uri="{FF2B5EF4-FFF2-40B4-BE49-F238E27FC236}">
                <a16:creationId xmlns:a16="http://schemas.microsoft.com/office/drawing/2014/main" id="{C1D64E4C-4838-E16F-BE2F-F744E536FDE8}"/>
              </a:ext>
            </a:extLst>
          </p:cNvPr>
          <p:cNvPicPr>
            <a:picLocks noChangeAspect="1"/>
          </p:cNvPicPr>
          <p:nvPr/>
        </p:nvPicPr>
        <p:blipFill>
          <a:blip r:embed="rId3"/>
          <a:srcRect l="6066"/>
          <a:stretch>
            <a:fillRect/>
          </a:stretch>
        </p:blipFill>
        <p:spPr>
          <a:xfrm>
            <a:off x="4669052" y="3832581"/>
            <a:ext cx="2362272" cy="2571865"/>
          </a:xfrm>
          <a:prstGeom prst="rect">
            <a:avLst/>
          </a:prstGeom>
          <a:ln w="12700">
            <a:solidFill>
              <a:schemeClr val="accent1"/>
            </a:solidFill>
          </a:ln>
        </p:spPr>
      </p:pic>
      <p:pic>
        <p:nvPicPr>
          <p:cNvPr id="6" name="Picture 5">
            <a:extLst>
              <a:ext uri="{FF2B5EF4-FFF2-40B4-BE49-F238E27FC236}">
                <a16:creationId xmlns:a16="http://schemas.microsoft.com/office/drawing/2014/main" id="{BA6F8EE3-65C9-27EA-ECE8-9975A5BE9DC5}"/>
              </a:ext>
            </a:extLst>
          </p:cNvPr>
          <p:cNvPicPr>
            <a:picLocks noChangeAspect="1"/>
          </p:cNvPicPr>
          <p:nvPr/>
        </p:nvPicPr>
        <p:blipFill>
          <a:blip r:embed="rId4"/>
          <a:srcRect l="4267"/>
          <a:stretch>
            <a:fillRect/>
          </a:stretch>
        </p:blipFill>
        <p:spPr>
          <a:xfrm>
            <a:off x="7031324" y="3832581"/>
            <a:ext cx="2412490" cy="2571865"/>
          </a:xfrm>
          <a:prstGeom prst="rect">
            <a:avLst/>
          </a:prstGeom>
          <a:ln w="12700">
            <a:solidFill>
              <a:schemeClr val="accent1"/>
            </a:solidFill>
          </a:ln>
        </p:spPr>
      </p:pic>
      <p:pic>
        <p:nvPicPr>
          <p:cNvPr id="9" name="Picture 8">
            <a:extLst>
              <a:ext uri="{FF2B5EF4-FFF2-40B4-BE49-F238E27FC236}">
                <a16:creationId xmlns:a16="http://schemas.microsoft.com/office/drawing/2014/main" id="{2BAE2E30-DEE1-DC0D-B02D-D168F0A0C560}"/>
              </a:ext>
            </a:extLst>
          </p:cNvPr>
          <p:cNvPicPr>
            <a:picLocks noChangeAspect="1"/>
          </p:cNvPicPr>
          <p:nvPr/>
        </p:nvPicPr>
        <p:blipFill>
          <a:blip r:embed="rId5"/>
          <a:srcRect l="4657"/>
          <a:stretch>
            <a:fillRect/>
          </a:stretch>
        </p:blipFill>
        <p:spPr>
          <a:xfrm>
            <a:off x="9430393" y="3832581"/>
            <a:ext cx="2402665" cy="2571865"/>
          </a:xfrm>
          <a:prstGeom prst="rect">
            <a:avLst/>
          </a:prstGeom>
          <a:ln w="12700">
            <a:solidFill>
              <a:schemeClr val="accent1"/>
            </a:solidFill>
          </a:ln>
        </p:spPr>
      </p:pic>
      <p:pic>
        <p:nvPicPr>
          <p:cNvPr id="10" name="Picture 9">
            <a:extLst>
              <a:ext uri="{FF2B5EF4-FFF2-40B4-BE49-F238E27FC236}">
                <a16:creationId xmlns:a16="http://schemas.microsoft.com/office/drawing/2014/main" id="{3BC7F952-3D1F-64AB-E078-49BCB6CD8A51}"/>
              </a:ext>
            </a:extLst>
          </p:cNvPr>
          <p:cNvPicPr>
            <a:picLocks noChangeAspect="1"/>
          </p:cNvPicPr>
          <p:nvPr/>
        </p:nvPicPr>
        <p:blipFill>
          <a:blip r:embed="rId6"/>
          <a:stretch>
            <a:fillRect/>
          </a:stretch>
        </p:blipFill>
        <p:spPr>
          <a:xfrm>
            <a:off x="5698018" y="1084466"/>
            <a:ext cx="1819807" cy="2655128"/>
          </a:xfrm>
          <a:prstGeom prst="rect">
            <a:avLst/>
          </a:prstGeom>
          <a:noFill/>
          <a:ln w="12700">
            <a:solidFill>
              <a:schemeClr val="accent1"/>
            </a:solidFill>
          </a:ln>
        </p:spPr>
      </p:pic>
      <p:pic>
        <p:nvPicPr>
          <p:cNvPr id="11" name="Picture 10">
            <a:extLst>
              <a:ext uri="{FF2B5EF4-FFF2-40B4-BE49-F238E27FC236}">
                <a16:creationId xmlns:a16="http://schemas.microsoft.com/office/drawing/2014/main" id="{AF794961-5708-3867-A747-AB020D52DBC4}"/>
              </a:ext>
            </a:extLst>
          </p:cNvPr>
          <p:cNvPicPr>
            <a:picLocks noChangeAspect="1"/>
          </p:cNvPicPr>
          <p:nvPr/>
        </p:nvPicPr>
        <p:blipFill>
          <a:blip r:embed="rId7"/>
          <a:stretch>
            <a:fillRect/>
          </a:stretch>
        </p:blipFill>
        <p:spPr>
          <a:xfrm>
            <a:off x="4067120" y="1084466"/>
            <a:ext cx="1685560" cy="2655129"/>
          </a:xfrm>
          <a:prstGeom prst="rect">
            <a:avLst/>
          </a:prstGeom>
          <a:ln w="12700">
            <a:solidFill>
              <a:schemeClr val="accent1"/>
            </a:solidFill>
          </a:ln>
        </p:spPr>
      </p:pic>
      <p:pic>
        <p:nvPicPr>
          <p:cNvPr id="12" name="Picture 11">
            <a:extLst>
              <a:ext uri="{FF2B5EF4-FFF2-40B4-BE49-F238E27FC236}">
                <a16:creationId xmlns:a16="http://schemas.microsoft.com/office/drawing/2014/main" id="{994F623D-1329-3C35-2E2D-80B4AB26836F}"/>
              </a:ext>
            </a:extLst>
          </p:cNvPr>
          <p:cNvPicPr>
            <a:picLocks noChangeAspect="1"/>
          </p:cNvPicPr>
          <p:nvPr/>
        </p:nvPicPr>
        <p:blipFill>
          <a:blip r:embed="rId8"/>
          <a:stretch>
            <a:fillRect/>
          </a:stretch>
        </p:blipFill>
        <p:spPr>
          <a:xfrm>
            <a:off x="7618377" y="1084466"/>
            <a:ext cx="3669447" cy="2655128"/>
          </a:xfrm>
          <a:prstGeom prst="rect">
            <a:avLst/>
          </a:prstGeom>
          <a:ln w="12700">
            <a:solidFill>
              <a:schemeClr val="accent1"/>
            </a:solidFill>
          </a:ln>
        </p:spPr>
      </p:pic>
      <p:sp>
        <p:nvSpPr>
          <p:cNvPr id="13" name="TextBox 12">
            <a:extLst>
              <a:ext uri="{FF2B5EF4-FFF2-40B4-BE49-F238E27FC236}">
                <a16:creationId xmlns:a16="http://schemas.microsoft.com/office/drawing/2014/main" id="{7AE34FD4-E537-2F8A-FF41-D65F39A47DC8}"/>
              </a:ext>
            </a:extLst>
          </p:cNvPr>
          <p:cNvSpPr txBox="1"/>
          <p:nvPr/>
        </p:nvSpPr>
        <p:spPr>
          <a:xfrm rot="5400000">
            <a:off x="11016532" y="2954030"/>
            <a:ext cx="734496" cy="215444"/>
          </a:xfrm>
          <a:prstGeom prst="rect">
            <a:avLst/>
          </a:prstGeom>
          <a:noFill/>
        </p:spPr>
        <p:txBody>
          <a:bodyPr wrap="none" rtlCol="0">
            <a:spAutoFit/>
          </a:bodyPr>
          <a:lstStyle/>
          <a:p>
            <a:r>
              <a:rPr lang="en-US" sz="800"/>
              <a:t>Soft X-Rays</a:t>
            </a:r>
          </a:p>
        </p:txBody>
      </p:sp>
      <p:sp>
        <p:nvSpPr>
          <p:cNvPr id="15" name="Slide Number">
            <a:extLst>
              <a:ext uri="{FF2B5EF4-FFF2-40B4-BE49-F238E27FC236}">
                <a16:creationId xmlns:a16="http://schemas.microsoft.com/office/drawing/2014/main" id="{5292AEA0-2373-D486-6544-5C897BDD9FFD}"/>
              </a:ext>
            </a:extLst>
          </p:cNvPr>
          <p:cNvSpPr txBox="1">
            <a:spLocks noGrp="1"/>
          </p:cNvSpPr>
          <p:nvPr>
            <p:ph type="sldNum" sz="quarter" idx="2"/>
          </p:nvPr>
        </p:nvSpPr>
        <p:spPr>
          <a:xfrm>
            <a:off x="101600" y="6387702"/>
            <a:ext cx="663451" cy="365125"/>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rPr/>
              <a:t>7</a:t>
            </a:fld>
            <a:endParaRPr/>
          </a:p>
        </p:txBody>
      </p:sp>
      <p:sp>
        <p:nvSpPr>
          <p:cNvPr id="16" name="TextBox 15">
            <a:extLst>
              <a:ext uri="{FF2B5EF4-FFF2-40B4-BE49-F238E27FC236}">
                <a16:creationId xmlns:a16="http://schemas.microsoft.com/office/drawing/2014/main" id="{407BF710-BD38-41B2-6E49-DCC9E21D778A}"/>
              </a:ext>
            </a:extLst>
          </p:cNvPr>
          <p:cNvSpPr txBox="1"/>
          <p:nvPr/>
        </p:nvSpPr>
        <p:spPr>
          <a:xfrm>
            <a:off x="203200" y="1099975"/>
            <a:ext cx="3829402" cy="5078313"/>
          </a:xfrm>
          <a:prstGeom prst="rect">
            <a:avLst/>
          </a:prstGeom>
          <a:noFill/>
        </p:spPr>
        <p:txBody>
          <a:bodyPr wrap="square" rtlCol="0">
            <a:spAutoFit/>
          </a:bodyPr>
          <a:lstStyle/>
          <a:p>
            <a:r>
              <a:rPr lang="en-US"/>
              <a:t>Recently Added to both UDA and FAIR MAST.</a:t>
            </a:r>
          </a:p>
          <a:p>
            <a:endParaRPr lang="en-US"/>
          </a:p>
          <a:p>
            <a:r>
              <a:rPr lang="en-US"/>
              <a:t>Geometry data is organised such as:</a:t>
            </a:r>
          </a:p>
          <a:p>
            <a:endParaRPr lang="en-US"/>
          </a:p>
          <a:p>
            <a:pPr marL="285750" indent="-285750">
              <a:buFont typeface="Arial" panose="020B0604020202020204" pitchFamily="34" charset="0"/>
              <a:buChar char="•"/>
            </a:pPr>
            <a:r>
              <a:rPr lang="en-US" b="1"/>
              <a:t>Magnetics</a:t>
            </a:r>
            <a:r>
              <a:rPr lang="en-US"/>
              <a:t>: Magnetic field probes, flux loops, Mirnov coils, saddle coils</a:t>
            </a:r>
          </a:p>
          <a:p>
            <a:pPr marL="285750" indent="-285750">
              <a:buFont typeface="Arial" panose="020B0604020202020204" pitchFamily="34" charset="0"/>
              <a:buChar char="•"/>
            </a:pPr>
            <a:r>
              <a:rPr lang="en-US" b="1"/>
              <a:t>PF Active</a:t>
            </a:r>
            <a:r>
              <a:rPr lang="en-US"/>
              <a:t>: Poloidal field coil positions</a:t>
            </a:r>
          </a:p>
          <a:p>
            <a:pPr marL="285750" indent="-285750">
              <a:buFont typeface="Arial" panose="020B0604020202020204" pitchFamily="34" charset="0"/>
              <a:buChar char="•"/>
            </a:pPr>
            <a:r>
              <a:rPr lang="en-US" b="1"/>
              <a:t>PF Passive</a:t>
            </a:r>
            <a:r>
              <a:rPr lang="en-US"/>
              <a:t>: Passive structure (e.g. vessel wall, supports)</a:t>
            </a:r>
          </a:p>
          <a:p>
            <a:pPr marL="285750" indent="-285750">
              <a:buFont typeface="Arial" panose="020B0604020202020204" pitchFamily="34" charset="0"/>
              <a:buChar char="•"/>
            </a:pPr>
            <a:r>
              <a:rPr lang="en-US" b="1"/>
              <a:t>Soft X-rays</a:t>
            </a:r>
            <a:r>
              <a:rPr lang="en-US"/>
              <a:t>: Camera positions and lines-of-sight</a:t>
            </a:r>
          </a:p>
          <a:p>
            <a:pPr marL="285750" indent="-285750">
              <a:buFont typeface="Arial" panose="020B0604020202020204" pitchFamily="34" charset="0"/>
              <a:buChar char="•"/>
            </a:pPr>
            <a:r>
              <a:rPr lang="en-US" b="1"/>
              <a:t>Wall</a:t>
            </a:r>
            <a:r>
              <a:rPr lang="en-US"/>
              <a:t>: Limiter and wall geometry</a:t>
            </a:r>
          </a:p>
          <a:p>
            <a:endParaRPr lang="en-US"/>
          </a:p>
          <a:p>
            <a:endParaRPr lang="en-US"/>
          </a:p>
        </p:txBody>
      </p:sp>
    </p:spTree>
    <p:extLst>
      <p:ext uri="{BB962C8B-B14F-4D97-AF65-F5344CB8AC3E}">
        <p14:creationId xmlns:p14="http://schemas.microsoft.com/office/powerpoint/2010/main" val="231811699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We developed a data management solution for the history of the MAST experiment…"/>
          <p:cNvSpPr txBox="1">
            <a:spLocks noGrp="1"/>
          </p:cNvSpPr>
          <p:nvPr>
            <p:ph type="body" idx="1"/>
          </p:nvPr>
        </p:nvSpPr>
        <p:spPr>
          <a:xfrm>
            <a:off x="433325" y="1103811"/>
            <a:ext cx="11758675" cy="3368987"/>
          </a:xfrm>
          <a:prstGeom prst="rect">
            <a:avLst/>
          </a:prstGeom>
        </p:spPr>
        <p:txBody>
          <a:bodyPr>
            <a:normAutofit/>
          </a:bodyPr>
          <a:lstStyle/>
          <a:p>
            <a:r>
              <a:rPr sz="1800"/>
              <a:t>We developed a data </a:t>
            </a:r>
            <a:r>
              <a:rPr lang="en-GB" sz="1800"/>
              <a:t>infrastructure</a:t>
            </a:r>
            <a:r>
              <a:rPr sz="1800"/>
              <a:t> solution for the history of the MAST experiment</a:t>
            </a:r>
          </a:p>
          <a:p>
            <a:r>
              <a:rPr sz="1800"/>
              <a:t>We provide a public REST API </a:t>
            </a:r>
            <a:r>
              <a:rPr lang="en-GB" sz="1800"/>
              <a:t>for</a:t>
            </a:r>
            <a:r>
              <a:rPr sz="1800"/>
              <a:t> the metadata</a:t>
            </a:r>
          </a:p>
          <a:p>
            <a:r>
              <a:rPr sz="1800"/>
              <a:t>We provide a public</a:t>
            </a:r>
            <a:r>
              <a:rPr lang="en-GB" sz="1800"/>
              <a:t>ally accessible version </a:t>
            </a:r>
            <a:r>
              <a:rPr sz="1800"/>
              <a:t>of MAST data in cloud object storage</a:t>
            </a:r>
            <a:endParaRPr lang="en-GB" sz="1800"/>
          </a:p>
          <a:p>
            <a:r>
              <a:rPr lang="en-GB" sz="1800"/>
              <a:t>We provide a processed version of the data for optimal use</a:t>
            </a:r>
          </a:p>
          <a:p>
            <a:r>
              <a:rPr lang="en-GB" sz="1800"/>
              <a:t>We provide MAST data with diagnostics mapped to IMAS naming conventions</a:t>
            </a:r>
          </a:p>
          <a:p>
            <a:pPr algn="ctr"/>
            <a:r>
              <a:rPr lang="en-GB" sz="1800" b="1"/>
              <a:t>All developed and hosted on IRIS resources!</a:t>
            </a:r>
            <a:endParaRPr sz="1800" b="1"/>
          </a:p>
        </p:txBody>
      </p:sp>
      <p:sp>
        <p:nvSpPr>
          <p:cNvPr id="452" name="Slide Number"/>
          <p:cNvSpPr txBox="1">
            <a:spLocks noGrp="1"/>
          </p:cNvSpPr>
          <p:nvPr>
            <p:ph type="sldNum" sz="quarter" idx="2"/>
          </p:nvPr>
        </p:nvSpPr>
        <p:spPr>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rPr/>
              <a:t>8</a:t>
            </a:fld>
            <a:endParaRPr/>
          </a:p>
        </p:txBody>
      </p:sp>
      <p:sp>
        <p:nvSpPr>
          <p:cNvPr id="454" name="Test site: https://mastapp.site/"/>
          <p:cNvSpPr txBox="1"/>
          <p:nvPr/>
        </p:nvSpPr>
        <p:spPr>
          <a:xfrm>
            <a:off x="7672695" y="5741371"/>
            <a:ext cx="3683381" cy="64633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34289" rIns="34289">
            <a:spAutoFit/>
          </a:bodyPr>
          <a:lstStyle/>
          <a:p>
            <a:r>
              <a:rPr lang="en-GB"/>
              <a:t>Demo</a:t>
            </a:r>
            <a:r>
              <a:t> site:</a:t>
            </a:r>
            <a:endParaRPr lang="en-GB"/>
          </a:p>
          <a:p>
            <a:r>
              <a:rPr u="sng">
                <a:uFill>
                  <a:solidFill>
                    <a:schemeClr val="accent1"/>
                  </a:solidFill>
                </a:uFill>
                <a:hlinkClick r:id="rId3">
                  <a:extLst>
                    <a:ext uri="{A12FA001-AC4F-418D-AE19-62706E023703}">
                      <ahyp:hlinkClr xmlns:ahyp="http://schemas.microsoft.com/office/drawing/2018/hyperlinkcolor" val="tx"/>
                    </a:ext>
                  </a:extLst>
                </a:hlinkClick>
              </a:rPr>
              <a:t>https://mastapp.site/</a:t>
            </a:r>
          </a:p>
        </p:txBody>
      </p:sp>
      <p:pic>
        <p:nvPicPr>
          <p:cNvPr id="455" name="pasted-movie.png" descr="pasted-movie.png"/>
          <p:cNvPicPr>
            <a:picLocks noChangeAspect="1"/>
          </p:cNvPicPr>
          <p:nvPr/>
        </p:nvPicPr>
        <p:blipFill>
          <a:blip r:embed="rId4"/>
          <a:stretch>
            <a:fillRect/>
          </a:stretch>
        </p:blipFill>
        <p:spPr>
          <a:xfrm>
            <a:off x="7672695" y="3429000"/>
            <a:ext cx="2327969" cy="2327969"/>
          </a:xfrm>
          <a:prstGeom prst="rect">
            <a:avLst/>
          </a:prstGeom>
          <a:ln w="12700">
            <a:miter lim="400000"/>
          </a:ln>
        </p:spPr>
      </p:pic>
      <p:sp>
        <p:nvSpPr>
          <p:cNvPr id="4" name="User Documentation">
            <a:extLst>
              <a:ext uri="{FF2B5EF4-FFF2-40B4-BE49-F238E27FC236}">
                <a16:creationId xmlns:a16="http://schemas.microsoft.com/office/drawing/2014/main" id="{5ACC7B78-93A0-F4BF-8376-237E34144671}"/>
              </a:ext>
            </a:extLst>
          </p:cNvPr>
          <p:cNvSpPr txBox="1">
            <a:spLocks/>
          </p:cNvSpPr>
          <p:nvPr/>
        </p:nvSpPr>
        <p:spPr>
          <a:xfrm>
            <a:off x="355600" y="342497"/>
            <a:ext cx="11150600" cy="1094544"/>
          </a:xfrm>
          <a:prstGeom prst="rect">
            <a:avLst/>
          </a:prstGeom>
        </p:spPr>
        <p:txBody>
          <a:bodyPr vert="horz" lIns="91440" tIns="45720" rIns="91440" bIns="45720" rtlCol="0" anchor="t" anchorCtr="0">
            <a:normAutofit/>
          </a:bodyPr>
          <a:lstStyle>
            <a:lvl1pPr algn="l" defTabSz="914377" rtl="0" eaLnBrk="1" latinLnBrk="0" hangingPunct="1">
              <a:lnSpc>
                <a:spcPct val="100000"/>
              </a:lnSpc>
              <a:spcBef>
                <a:spcPct val="0"/>
              </a:spcBef>
              <a:buNone/>
              <a:defRPr sz="3600" b="1" i="0" kern="1200">
                <a:solidFill>
                  <a:schemeClr val="tx1"/>
                </a:solidFill>
                <a:latin typeface="Arial Black" charset="0"/>
                <a:ea typeface="Arial Black" charset="0"/>
                <a:cs typeface="Arial Black" charset="0"/>
              </a:defRPr>
            </a:lvl1pPr>
          </a:lstStyle>
          <a:p>
            <a:r>
              <a:rPr lang="en-GB"/>
              <a:t>Summary</a:t>
            </a:r>
          </a:p>
        </p:txBody>
      </p:sp>
      <p:pic>
        <p:nvPicPr>
          <p:cNvPr id="5" name="pasted-movie.png">
            <a:extLst>
              <a:ext uri="{FF2B5EF4-FFF2-40B4-BE49-F238E27FC236}">
                <a16:creationId xmlns:a16="http://schemas.microsoft.com/office/drawing/2014/main" id="{FEB83582-DD27-2B9F-0A50-2DB862F387ED}"/>
              </a:ext>
            </a:extLst>
          </p:cNvPr>
          <p:cNvPicPr>
            <a:picLocks noChangeAspect="1"/>
          </p:cNvPicPr>
          <p:nvPr/>
        </p:nvPicPr>
        <p:blipFill>
          <a:blip r:embed="rId5"/>
          <a:srcRect/>
          <a:stretch/>
        </p:blipFill>
        <p:spPr>
          <a:xfrm>
            <a:off x="1690227" y="3429000"/>
            <a:ext cx="4368136" cy="3188118"/>
          </a:xfrm>
          <a:prstGeom prst="rect">
            <a:avLst/>
          </a:prstGeom>
          <a:ln w="12700">
            <a:miter lim="400000"/>
          </a:ln>
          <a:effectLst>
            <a:outerShdw blurRad="63500" dist="25400" dir="5400000" rotWithShape="0">
              <a:srgbClr val="000000">
                <a:alpha val="50000"/>
              </a:srgbClr>
            </a:outerShdw>
          </a:effectLst>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Slide Number"/>
          <p:cNvSpPr txBox="1">
            <a:spLocks noGrp="1"/>
          </p:cNvSpPr>
          <p:nvPr>
            <p:ph type="sldNum" sz="quarter" idx="2"/>
          </p:nvPr>
        </p:nvSpPr>
        <p:spPr>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rPr/>
              <a:t>9</a:t>
            </a:fld>
            <a:endParaRPr/>
          </a:p>
        </p:txBody>
      </p:sp>
      <p:sp>
        <p:nvSpPr>
          <p:cNvPr id="459" name="UKAEA"/>
          <p:cNvSpPr txBox="1"/>
          <p:nvPr/>
        </p:nvSpPr>
        <p:spPr>
          <a:xfrm>
            <a:off x="8510076" y="3183972"/>
            <a:ext cx="1184559" cy="32316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34289" rIns="34289">
            <a:spAutoFit/>
          </a:bodyPr>
          <a:lstStyle>
            <a:lvl1pPr>
              <a:defRPr b="1"/>
            </a:lvl1pPr>
          </a:lstStyle>
          <a:p>
            <a:r>
              <a:rPr sz="1500"/>
              <a:t>UKAEA</a:t>
            </a:r>
          </a:p>
        </p:txBody>
      </p:sp>
      <p:sp>
        <p:nvSpPr>
          <p:cNvPr id="460" name="STFC"/>
          <p:cNvSpPr txBox="1"/>
          <p:nvPr/>
        </p:nvSpPr>
        <p:spPr>
          <a:xfrm>
            <a:off x="1802651" y="2069153"/>
            <a:ext cx="775657" cy="36933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34289" rIns="34289">
            <a:spAutoFit/>
          </a:bodyPr>
          <a:lstStyle>
            <a:lvl1pPr>
              <a:defRPr b="1"/>
            </a:lvl1pPr>
          </a:lstStyle>
          <a:p>
            <a:r>
              <a:t>STFC</a:t>
            </a:r>
          </a:p>
        </p:txBody>
      </p:sp>
      <p:sp>
        <p:nvSpPr>
          <p:cNvPr id="461" name="Samuel Jackson…"/>
          <p:cNvSpPr txBox="1">
            <a:spLocks noGrp="1"/>
          </p:cNvSpPr>
          <p:nvPr>
            <p:ph type="body" sz="quarter" idx="1"/>
          </p:nvPr>
        </p:nvSpPr>
        <p:spPr>
          <a:xfrm>
            <a:off x="1148845" y="2467015"/>
            <a:ext cx="2083268" cy="1101163"/>
          </a:xfrm>
          <a:prstGeom prst="rect">
            <a:avLst/>
          </a:prstGeom>
        </p:spPr>
        <p:txBody>
          <a:bodyPr>
            <a:normAutofit/>
          </a:bodyPr>
          <a:lstStyle/>
          <a:p>
            <a:pPr algn="ctr">
              <a:defRPr sz="1600"/>
            </a:pPr>
            <a:r>
              <a:rPr sz="1500"/>
              <a:t>Saiful Khan</a:t>
            </a:r>
          </a:p>
          <a:p>
            <a:pPr algn="ctr">
              <a:defRPr sz="1600"/>
            </a:pPr>
            <a:r>
              <a:rPr sz="1500"/>
              <a:t>Jeyan </a:t>
            </a:r>
            <a:r>
              <a:rPr sz="1500" err="1"/>
              <a:t>Thiyagalingam</a:t>
            </a:r>
            <a:endParaRPr sz="1500"/>
          </a:p>
        </p:txBody>
      </p:sp>
      <p:sp>
        <p:nvSpPr>
          <p:cNvPr id="462" name="Samuel Jackson…"/>
          <p:cNvSpPr txBox="1"/>
          <p:nvPr/>
        </p:nvSpPr>
        <p:spPr>
          <a:xfrm>
            <a:off x="7792312" y="3461542"/>
            <a:ext cx="2130956" cy="178306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4289" tIns="34291" rIns="34289" bIns="34291" anchor="t">
            <a:noAutofit/>
          </a:bodyPr>
          <a:lstStyle/>
          <a:p>
            <a:pPr algn="ctr" defTabSz="514183">
              <a:lnSpc>
                <a:spcPct val="90000"/>
              </a:lnSpc>
              <a:spcBef>
                <a:spcPts val="525"/>
              </a:spcBef>
              <a:defRPr sz="1600"/>
            </a:pPr>
            <a:r>
              <a:rPr sz="1500"/>
              <a:t>Samuel Jackson</a:t>
            </a:r>
          </a:p>
          <a:p>
            <a:pPr algn="ctr" defTabSz="514183">
              <a:lnSpc>
                <a:spcPct val="90000"/>
              </a:lnSpc>
              <a:spcBef>
                <a:spcPts val="525"/>
              </a:spcBef>
              <a:defRPr sz="1600"/>
            </a:pPr>
            <a:r>
              <a:rPr sz="1500"/>
              <a:t>Nathan Cummings</a:t>
            </a:r>
          </a:p>
          <a:p>
            <a:pPr algn="ctr" defTabSz="514183">
              <a:lnSpc>
                <a:spcPct val="90000"/>
              </a:lnSpc>
              <a:spcBef>
                <a:spcPts val="525"/>
              </a:spcBef>
              <a:defRPr sz="1600"/>
            </a:pPr>
            <a:r>
              <a:rPr sz="1500"/>
              <a:t>James Hodson</a:t>
            </a:r>
            <a:endParaRPr lang="en-GB" sz="1500"/>
          </a:p>
          <a:p>
            <a:pPr algn="ctr" defTabSz="514183">
              <a:lnSpc>
                <a:spcPct val="90000"/>
              </a:lnSpc>
              <a:spcBef>
                <a:spcPts val="525"/>
              </a:spcBef>
              <a:defRPr sz="1600"/>
            </a:pPr>
            <a:r>
              <a:rPr lang="en-GB" sz="1500"/>
              <a:t>Khalid Lawal</a:t>
            </a:r>
          </a:p>
          <a:p>
            <a:pPr algn="ctr" defTabSz="514183">
              <a:lnSpc>
                <a:spcPct val="90000"/>
              </a:lnSpc>
              <a:spcBef>
                <a:spcPts val="525"/>
              </a:spcBef>
              <a:defRPr sz="1600"/>
            </a:pPr>
            <a:r>
              <a:rPr lang="en-GB" sz="1500"/>
              <a:t>Larisa Dorman-Gajic</a:t>
            </a:r>
          </a:p>
          <a:p>
            <a:pPr algn="ctr" defTabSz="514183">
              <a:lnSpc>
                <a:spcPct val="90000"/>
              </a:lnSpc>
              <a:spcBef>
                <a:spcPts val="525"/>
              </a:spcBef>
              <a:defRPr sz="1600"/>
            </a:pPr>
            <a:r>
              <a:rPr lang="en-GB" sz="1500"/>
              <a:t>Daniel Brennand</a:t>
            </a:r>
            <a:endParaRPr sz="1500"/>
          </a:p>
          <a:p>
            <a:pPr algn="ctr" defTabSz="514183">
              <a:lnSpc>
                <a:spcPct val="90000"/>
              </a:lnSpc>
              <a:spcBef>
                <a:spcPts val="525"/>
              </a:spcBef>
              <a:defRPr sz="1600"/>
            </a:pPr>
            <a:r>
              <a:rPr lang="en-US" sz="1500"/>
              <a:t>Shaun De Witt</a:t>
            </a:r>
          </a:p>
          <a:p>
            <a:pPr algn="ctr" defTabSz="514183">
              <a:lnSpc>
                <a:spcPct val="90000"/>
              </a:lnSpc>
              <a:spcBef>
                <a:spcPts val="525"/>
              </a:spcBef>
              <a:defRPr sz="1600"/>
            </a:pPr>
            <a:r>
              <a:rPr sz="1500"/>
              <a:t>Stanislas Pamela</a:t>
            </a:r>
          </a:p>
          <a:p>
            <a:pPr algn="ctr" defTabSz="514183">
              <a:lnSpc>
                <a:spcPct val="90000"/>
              </a:lnSpc>
              <a:spcBef>
                <a:spcPts val="525"/>
              </a:spcBef>
              <a:defRPr sz="1600"/>
            </a:pPr>
            <a:r>
              <a:rPr sz="1500"/>
              <a:t>Rob Akers</a:t>
            </a:r>
          </a:p>
        </p:txBody>
      </p:sp>
      <p:pic>
        <p:nvPicPr>
          <p:cNvPr id="463" name="pasted-movie.png" descr="pasted-movie.png"/>
          <p:cNvPicPr>
            <a:picLocks noChangeAspect="1"/>
          </p:cNvPicPr>
          <p:nvPr/>
        </p:nvPicPr>
        <p:blipFill>
          <a:blip r:embed="rId2"/>
          <a:stretch>
            <a:fillRect/>
          </a:stretch>
        </p:blipFill>
        <p:spPr>
          <a:xfrm>
            <a:off x="986805" y="3464965"/>
            <a:ext cx="2505903" cy="1665689"/>
          </a:xfrm>
          <a:prstGeom prst="rect">
            <a:avLst/>
          </a:prstGeom>
          <a:ln w="12700">
            <a:solidFill>
              <a:schemeClr val="accent1"/>
            </a:solidFill>
            <a:miter/>
          </a:ln>
          <a:effectLst>
            <a:outerShdw blurRad="63500" dist="25400" dir="5400000" rotWithShape="0">
              <a:srgbClr val="000000">
                <a:alpha val="50000"/>
              </a:srgbClr>
            </a:outerShdw>
          </a:effectLst>
        </p:spPr>
      </p:pic>
      <p:pic>
        <p:nvPicPr>
          <p:cNvPr id="464" name="pasted-movie.png" descr="pasted-movie.png"/>
          <p:cNvPicPr>
            <a:picLocks noChangeAspect="1"/>
          </p:cNvPicPr>
          <p:nvPr/>
        </p:nvPicPr>
        <p:blipFill>
          <a:blip r:embed="rId3"/>
          <a:stretch>
            <a:fillRect/>
          </a:stretch>
        </p:blipFill>
        <p:spPr>
          <a:xfrm>
            <a:off x="7639351" y="1448102"/>
            <a:ext cx="2749998" cy="1393363"/>
          </a:xfrm>
          <a:prstGeom prst="rect">
            <a:avLst/>
          </a:prstGeom>
          <a:ln w="12700">
            <a:solidFill>
              <a:schemeClr val="accent1"/>
            </a:solidFill>
            <a:miter/>
          </a:ln>
          <a:effectLst>
            <a:outerShdw blurRad="63500" dist="25400" dir="5400000" rotWithShape="0">
              <a:srgbClr val="000000">
                <a:alpha val="50000"/>
              </a:srgbClr>
            </a:outerShdw>
          </a:effectLst>
        </p:spPr>
      </p:pic>
      <p:pic>
        <p:nvPicPr>
          <p:cNvPr id="465" name="pasted-movie.png" descr="pasted-movie.png"/>
          <p:cNvPicPr>
            <a:picLocks noChangeAspect="1"/>
          </p:cNvPicPr>
          <p:nvPr/>
        </p:nvPicPr>
        <p:blipFill>
          <a:blip r:embed="rId4"/>
          <a:stretch>
            <a:fillRect/>
          </a:stretch>
        </p:blipFill>
        <p:spPr>
          <a:xfrm>
            <a:off x="4256961" y="1698925"/>
            <a:ext cx="2591079" cy="3915763"/>
          </a:xfrm>
          <a:prstGeom prst="rect">
            <a:avLst/>
          </a:prstGeom>
          <a:ln w="12700">
            <a:solidFill>
              <a:schemeClr val="accent1"/>
            </a:solidFill>
            <a:miter/>
          </a:ln>
          <a:effectLst>
            <a:outerShdw blurRad="63500" dist="25400" dir="5400000" rotWithShape="0">
              <a:srgbClr val="000000">
                <a:alpha val="50000"/>
              </a:srgbClr>
            </a:outerShdw>
          </a:effectLst>
        </p:spPr>
      </p:pic>
      <p:sp>
        <p:nvSpPr>
          <p:cNvPr id="466" name="Culham Centre for Fusion Energy"/>
          <p:cNvSpPr txBox="1"/>
          <p:nvPr/>
        </p:nvSpPr>
        <p:spPr>
          <a:xfrm>
            <a:off x="8159803" y="2869230"/>
            <a:ext cx="2130955" cy="21544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34289" rIns="34289">
            <a:spAutoFit/>
          </a:bodyPr>
          <a:lstStyle>
            <a:lvl1pPr defTabSz="457200">
              <a:defRPr sz="800">
                <a:solidFill>
                  <a:srgbClr val="222222"/>
                </a:solidFill>
              </a:defRPr>
            </a:lvl1pPr>
          </a:lstStyle>
          <a:p>
            <a:r>
              <a:t>Culham Centre for Fusion Energy</a:t>
            </a:r>
          </a:p>
        </p:txBody>
      </p:sp>
      <p:sp>
        <p:nvSpPr>
          <p:cNvPr id="467" name="Rutherford Appleton Laboratory"/>
          <p:cNvSpPr txBox="1"/>
          <p:nvPr/>
        </p:nvSpPr>
        <p:spPr>
          <a:xfrm>
            <a:off x="1479952" y="5234700"/>
            <a:ext cx="1519608" cy="21544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34289" rIns="34289">
            <a:spAutoFit/>
          </a:bodyPr>
          <a:lstStyle>
            <a:lvl1pPr defTabSz="457200">
              <a:defRPr sz="800">
                <a:solidFill>
                  <a:srgbClr val="222222"/>
                </a:solidFill>
              </a:defRPr>
            </a:lvl1pPr>
          </a:lstStyle>
          <a:p>
            <a:pPr algn="ctr"/>
            <a:r>
              <a:t>Rutherford Appleton Laboratory</a:t>
            </a:r>
          </a:p>
        </p:txBody>
      </p:sp>
      <p:sp>
        <p:nvSpPr>
          <p:cNvPr id="468" name="A cross-organisation collaboration between STFC and UKAEA and was funded as part of the UK Fusion Lab."/>
          <p:cNvSpPr txBox="1"/>
          <p:nvPr/>
        </p:nvSpPr>
        <p:spPr>
          <a:xfrm>
            <a:off x="433325" y="1061117"/>
            <a:ext cx="9173744" cy="50813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4289" rIns="34289">
            <a:noAutofit/>
          </a:bodyPr>
          <a:lstStyle>
            <a:lvl1pPr defTabSz="685595">
              <a:lnSpc>
                <a:spcPct val="90000"/>
              </a:lnSpc>
              <a:spcBef>
                <a:spcPts val="700"/>
              </a:spcBef>
              <a:defRPr sz="1600"/>
            </a:lvl1pPr>
          </a:lstStyle>
          <a:p>
            <a:r>
              <a:rPr lang="en-GB" sz="1800"/>
              <a:t>A cross-organisation collaboration between STFC and UKAEA and was funded as part of the Fusion Computing Lab programme.</a:t>
            </a:r>
          </a:p>
        </p:txBody>
      </p:sp>
      <p:sp>
        <p:nvSpPr>
          <p:cNvPr id="469" name="With special thanks to Jonathan Hollocombe, Stephen Dixon, Jimmy Measures, Lucy Kogan, Adam Parker, Deniza Chekrygina, Alejandra Gonzalez-Beltran and the STFC Cloud Team."/>
          <p:cNvSpPr txBox="1"/>
          <p:nvPr/>
        </p:nvSpPr>
        <p:spPr>
          <a:xfrm>
            <a:off x="1814597" y="5971074"/>
            <a:ext cx="8232605" cy="50813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4289" rIns="34289">
            <a:noAutofit/>
          </a:bodyPr>
          <a:lstStyle>
            <a:lvl1pPr algn="ctr" defTabSz="644460">
              <a:lnSpc>
                <a:spcPct val="90000"/>
              </a:lnSpc>
              <a:spcBef>
                <a:spcPts val="600"/>
              </a:spcBef>
              <a:defRPr sz="1504"/>
            </a:lvl1pPr>
          </a:lstStyle>
          <a:p>
            <a:r>
              <a:rPr sz="1500"/>
              <a:t>With special thanks to Jonathan </a:t>
            </a:r>
            <a:r>
              <a:rPr sz="1500" err="1"/>
              <a:t>Hollocombe</a:t>
            </a:r>
            <a:r>
              <a:rPr sz="1500"/>
              <a:t>, Stephen Dixon, Jimmy Measures, Lucy Kogan, Adam Parker, Deniza </a:t>
            </a:r>
            <a:r>
              <a:rPr sz="1500" err="1"/>
              <a:t>Chekrygina</a:t>
            </a:r>
            <a:r>
              <a:rPr sz="1500"/>
              <a:t>, Alejandra Gonzalez-Beltran</a:t>
            </a:r>
            <a:r>
              <a:rPr lang="en-GB" sz="1500"/>
              <a:t>, IRIS, </a:t>
            </a:r>
            <a:r>
              <a:rPr sz="1500"/>
              <a:t>the STFC Cloud </a:t>
            </a:r>
            <a:r>
              <a:rPr lang="en-GB" sz="1500"/>
              <a:t>and STFC Data Services Groups</a:t>
            </a:r>
            <a:r>
              <a:rPr sz="1500"/>
              <a:t>.</a:t>
            </a:r>
          </a:p>
        </p:txBody>
      </p:sp>
      <p:sp>
        <p:nvSpPr>
          <p:cNvPr id="3" name="TextBox 2">
            <a:extLst>
              <a:ext uri="{FF2B5EF4-FFF2-40B4-BE49-F238E27FC236}">
                <a16:creationId xmlns:a16="http://schemas.microsoft.com/office/drawing/2014/main" id="{81D5D6F4-5953-F2EE-654B-FB3D6F03D38F}"/>
              </a:ext>
            </a:extLst>
          </p:cNvPr>
          <p:cNvSpPr txBox="1"/>
          <p:nvPr/>
        </p:nvSpPr>
        <p:spPr>
          <a:xfrm>
            <a:off x="7484301" y="6568161"/>
            <a:ext cx="4572000"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r"/>
            <a:r>
              <a:rPr lang="en-GB" sz="600">
                <a:solidFill>
                  <a:srgbClr val="000000"/>
                </a:solidFill>
                <a:latin typeface="Helvetica" pitchFamily="2" charset="0"/>
              </a:rPr>
              <a:t>(C) Google (2024) Didcot Area, Accessed June 2024</a:t>
            </a:r>
          </a:p>
        </p:txBody>
      </p:sp>
      <p:sp>
        <p:nvSpPr>
          <p:cNvPr id="5" name="User Documentation">
            <a:extLst>
              <a:ext uri="{FF2B5EF4-FFF2-40B4-BE49-F238E27FC236}">
                <a16:creationId xmlns:a16="http://schemas.microsoft.com/office/drawing/2014/main" id="{89601134-73AC-ECA6-58AE-4CD1C75E4816}"/>
              </a:ext>
            </a:extLst>
          </p:cNvPr>
          <p:cNvSpPr txBox="1">
            <a:spLocks/>
          </p:cNvSpPr>
          <p:nvPr/>
        </p:nvSpPr>
        <p:spPr>
          <a:xfrm>
            <a:off x="355600" y="342497"/>
            <a:ext cx="11150600" cy="1094544"/>
          </a:xfrm>
          <a:prstGeom prst="rect">
            <a:avLst/>
          </a:prstGeom>
        </p:spPr>
        <p:txBody>
          <a:bodyPr vert="horz" lIns="91440" tIns="45720" rIns="91440" bIns="45720" rtlCol="0" anchor="t" anchorCtr="0">
            <a:normAutofit/>
          </a:bodyPr>
          <a:lstStyle>
            <a:lvl1pPr algn="l" defTabSz="914377" rtl="0" eaLnBrk="1" latinLnBrk="0" hangingPunct="1">
              <a:lnSpc>
                <a:spcPct val="100000"/>
              </a:lnSpc>
              <a:spcBef>
                <a:spcPct val="0"/>
              </a:spcBef>
              <a:buNone/>
              <a:defRPr sz="3600" b="1" i="0" kern="1200">
                <a:solidFill>
                  <a:schemeClr val="tx1"/>
                </a:solidFill>
                <a:latin typeface="Arial Black" charset="0"/>
                <a:ea typeface="Arial Black" charset="0"/>
                <a:cs typeface="Arial Black" charset="0"/>
              </a:defRPr>
            </a:lvl1pPr>
          </a:lstStyle>
          <a:p>
            <a:r>
              <a:rPr lang="en-GB"/>
              <a:t>With Thanks</a:t>
            </a:r>
          </a:p>
        </p:txBody>
      </p:sp>
    </p:spTree>
  </p:cSld>
  <p:clrMapOvr>
    <a:masterClrMapping/>
  </p:clrMapOvr>
  <p:transition spd="med"/>
</p:sld>
</file>

<file path=ppt/theme/theme1.xml><?xml version="1.0" encoding="utf-8"?>
<a:theme xmlns:a="http://schemas.openxmlformats.org/drawingml/2006/main" name="1_Office Theme">
  <a:themeElements>
    <a:clrScheme name="Custom 1">
      <a:dk1>
        <a:srgbClr val="002F56"/>
      </a:dk1>
      <a:lt1>
        <a:srgbClr val="FFFFFF"/>
      </a:lt1>
      <a:dk2>
        <a:srgbClr val="000000"/>
      </a:dk2>
      <a:lt2>
        <a:srgbClr val="D1D2D3"/>
      </a:lt2>
      <a:accent1>
        <a:srgbClr val="002F56"/>
      </a:accent1>
      <a:accent2>
        <a:srgbClr val="F6D34D"/>
      </a:accent2>
      <a:accent3>
        <a:srgbClr val="006F45"/>
      </a:accent3>
      <a:accent4>
        <a:srgbClr val="0082CA"/>
      </a:accent4>
      <a:accent5>
        <a:srgbClr val="C9242C"/>
      </a:accent5>
      <a:accent6>
        <a:srgbClr val="808283"/>
      </a:accent6>
      <a:hlink>
        <a:srgbClr val="002F56"/>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82449154-2A6A-A84A-AD7D-D88E06F0126F}" vid="{754DCD73-1E51-0B42-81A0-7881E83FD4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1_Office Theme</Template>
  <TotalTime>0</TotalTime>
  <Words>1674</Words>
  <Application>Microsoft Macintosh PowerPoint</Application>
  <PresentationFormat>Widescreen</PresentationFormat>
  <Paragraphs>159</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Black</vt:lpstr>
      <vt:lpstr>Calibri</vt:lpstr>
      <vt:lpstr>Helvetica</vt:lpstr>
      <vt:lpstr>1_Office Theme</vt:lpstr>
      <vt:lpstr>UKAEA</vt:lpstr>
      <vt:lpstr>MAST</vt:lpstr>
      <vt:lpstr>FAIR-MAST Project</vt:lpstr>
      <vt:lpstr>FAIR-MAST Project</vt:lpstr>
      <vt:lpstr>System Architecture</vt:lpstr>
      <vt:lpstr>Recent FAIR-MAST Improvements</vt:lpstr>
      <vt:lpstr>MAST Geometry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Dorman-Gajic, Larisa</dc:creator>
  <cp:lastModifiedBy>Dorman-Gajic, Larisa</cp:lastModifiedBy>
  <cp:revision>1</cp:revision>
  <dcterms:created xsi:type="dcterms:W3CDTF">2026-01-05T13:57:49Z</dcterms:created>
  <dcterms:modified xsi:type="dcterms:W3CDTF">2026-01-12T15:50:06Z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2759de7-3255-46b5-8dfe-736652f9c6c1_Enabled">
    <vt:lpwstr>true</vt:lpwstr>
  </property>
  <property fmtid="{D5CDD505-2E9C-101B-9397-08002B2CF9AE}" pid="3" name="MSIP_Label_22759de7-3255-46b5-8dfe-736652f9c6c1_SetDate">
    <vt:lpwstr>2026-01-09T13:02:56Z</vt:lpwstr>
  </property>
  <property fmtid="{D5CDD505-2E9C-101B-9397-08002B2CF9AE}" pid="4" name="MSIP_Label_22759de7-3255-46b5-8dfe-736652f9c6c1_Method">
    <vt:lpwstr>Privileged</vt:lpwstr>
  </property>
  <property fmtid="{D5CDD505-2E9C-101B-9397-08002B2CF9AE}" pid="5" name="MSIP_Label_22759de7-3255-46b5-8dfe-736652f9c6c1_Name">
    <vt:lpwstr>22759de7-3255-46b5-8dfe-736652f9c6c1</vt:lpwstr>
  </property>
  <property fmtid="{D5CDD505-2E9C-101B-9397-08002B2CF9AE}" pid="6" name="MSIP_Label_22759de7-3255-46b5-8dfe-736652f9c6c1_SiteId">
    <vt:lpwstr>c6ac664b-ae27-4d5d-b4e6-bb5717196fc7</vt:lpwstr>
  </property>
  <property fmtid="{D5CDD505-2E9C-101B-9397-08002B2CF9AE}" pid="7" name="MSIP_Label_22759de7-3255-46b5-8dfe-736652f9c6c1_ActionId">
    <vt:lpwstr>3db9a091-fef6-446b-a719-18838149215f</vt:lpwstr>
  </property>
  <property fmtid="{D5CDD505-2E9C-101B-9397-08002B2CF9AE}" pid="8" name="MSIP_Label_22759de7-3255-46b5-8dfe-736652f9c6c1_ContentBits">
    <vt:lpwstr>0</vt:lpwstr>
  </property>
  <property fmtid="{D5CDD505-2E9C-101B-9397-08002B2CF9AE}" pid="9" name="MSIP_Label_22759de7-3255-46b5-8dfe-736652f9c6c1_Tag">
    <vt:lpwstr>50, 0, 1, 1</vt:lpwstr>
  </property>
</Properties>
</file>