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1B3"/>
    <a:srgbClr val="132B4E"/>
    <a:srgbClr val="90919C"/>
    <a:srgbClr val="B0B8C9"/>
    <a:srgbClr val="F6A704"/>
    <a:srgbClr val="F8971D"/>
    <a:srgbClr val="EF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2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1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1/11/2026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actory&#10;&#10;Description automatically generated">
            <a:extLst>
              <a:ext uri="{FF2B5EF4-FFF2-40B4-BE49-F238E27FC236}">
                <a16:creationId xmlns:a16="http://schemas.microsoft.com/office/drawing/2014/main" id="{74378655-6313-4BA8-FD7F-E1652BEBA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30" y="-14623"/>
            <a:ext cx="12236064" cy="5308999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factory&#10;&#10;Description automatically generated">
            <a:extLst>
              <a:ext uri="{FF2B5EF4-FFF2-40B4-BE49-F238E27FC236}">
                <a16:creationId xmlns:a16="http://schemas.microsoft.com/office/drawing/2014/main" id="{EE1D502D-9674-88B5-CAD8-36A8D1F7F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22"/>
            <a:ext cx="12192000" cy="5245528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25107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riangle 6">
            <a:extLst>
              <a:ext uri="{FF2B5EF4-FFF2-40B4-BE49-F238E27FC236}">
                <a16:creationId xmlns:a16="http://schemas.microsoft.com/office/drawing/2014/main" id="{85CB16D8-6C40-ED27-0031-9D09E1430FEC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09DEB-91FF-C0C2-9FD8-2F5AD05DB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53"/>
            <a:ext cx="12207532" cy="5283899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0028596E-A45E-F435-570F-F20AA63E964D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57A5D-FE21-5BE2-9560-6C23CCC72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front of computers&#10;&#10;Description automatically generated">
            <a:extLst>
              <a:ext uri="{FF2B5EF4-FFF2-40B4-BE49-F238E27FC236}">
                <a16:creationId xmlns:a16="http://schemas.microsoft.com/office/drawing/2014/main" id="{A2B4C594-311C-4543-E27E-8C147C83E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24" y="0"/>
            <a:ext cx="12198724" cy="522895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7561F1F0-0D5F-B033-FD79-56D0A61EBBCB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50E3-1653-5DE2-D1C5-EC5BA3B9B6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sign on the side of it&#10;&#10;Description automatically generated">
            <a:extLst>
              <a:ext uri="{FF2B5EF4-FFF2-40B4-BE49-F238E27FC236}">
                <a16:creationId xmlns:a16="http://schemas.microsoft.com/office/drawing/2014/main" id="{E0DA9190-BE64-2177-9CB0-12E229368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22"/>
            <a:ext cx="12192000" cy="5337989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5D799A25-0458-1ACE-F73F-F8E4AFCCC42B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0194C-040C-5DA4-A94C-28A3595F6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3C9D6F55-F3B9-0388-A008-C5CFC72E6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22"/>
            <a:ext cx="12192000" cy="5332934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light on a black background&#10;&#10;Description automatically generated">
            <a:extLst>
              <a:ext uri="{FF2B5EF4-FFF2-40B4-BE49-F238E27FC236}">
                <a16:creationId xmlns:a16="http://schemas.microsoft.com/office/drawing/2014/main" id="{B1D632BA-73F6-2CAA-7E76-C94956A6C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30" y="0"/>
            <a:ext cx="12210930" cy="536537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sitting in front of several monitors&#10;&#10;Description automatically generated">
            <a:extLst>
              <a:ext uri="{FF2B5EF4-FFF2-40B4-BE49-F238E27FC236}">
                <a16:creationId xmlns:a16="http://schemas.microsoft.com/office/drawing/2014/main" id="{29F38B8C-B0F7-4DFD-E3CD-D105B0F1F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76"/>
          <a:stretch/>
        </p:blipFill>
        <p:spPr>
          <a:xfrm>
            <a:off x="-18930" y="-14622"/>
            <a:ext cx="12236064" cy="540247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8959FC96-E3F0-4A79-531C-ECCF4D086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30" y="-14622"/>
            <a:ext cx="12210930" cy="6359368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1A284294-3C35-458B-013F-88D137987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30" y="-20320"/>
            <a:ext cx="12238414" cy="535770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F1B9A15D-34F0-32AE-A6E3-A67F8A8B1F97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FBA85-64D3-3742-3AC5-32E5CEC89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2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riangle 6">
            <a:extLst>
              <a:ext uri="{FF2B5EF4-FFF2-40B4-BE49-F238E27FC236}">
                <a16:creationId xmlns:a16="http://schemas.microsoft.com/office/drawing/2014/main" id="{EB6ACF58-AF63-EB3C-6171-45E1A7703C71}"/>
              </a:ext>
            </a:extLst>
          </p:cNvPr>
          <p:cNvSpPr/>
          <p:nvPr userDrawn="1"/>
        </p:nvSpPr>
        <p:spPr>
          <a:xfrm rot="10800000">
            <a:off x="10200902" y="-14621"/>
            <a:ext cx="2016232" cy="199878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  <a:gd name="connsiteX0" fmla="*/ 0 w 1996672"/>
              <a:gd name="connsiteY0" fmla="*/ 1991922 h 1993891"/>
              <a:gd name="connsiteX1" fmla="*/ 0 w 1996672"/>
              <a:gd name="connsiteY1" fmla="*/ 0 h 1993891"/>
              <a:gd name="connsiteX2" fmla="*/ 1996672 w 1996672"/>
              <a:gd name="connsiteY2" fmla="*/ 1993891 h 1993891"/>
              <a:gd name="connsiteX3" fmla="*/ 0 w 1996672"/>
              <a:gd name="connsiteY3" fmla="*/ 1991922 h 1993891"/>
              <a:gd name="connsiteX0" fmla="*/ 19560 w 2016232"/>
              <a:gd name="connsiteY0" fmla="*/ 1996812 h 1998781"/>
              <a:gd name="connsiteX1" fmla="*/ 0 w 2016232"/>
              <a:gd name="connsiteY1" fmla="*/ 0 h 1998781"/>
              <a:gd name="connsiteX2" fmla="*/ 2016232 w 2016232"/>
              <a:gd name="connsiteY2" fmla="*/ 1998781 h 1998781"/>
              <a:gd name="connsiteX3" fmla="*/ 19560 w 2016232"/>
              <a:gd name="connsiteY3" fmla="*/ 1996812 h 19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32" h="1998781">
                <a:moveTo>
                  <a:pt x="19560" y="1996812"/>
                </a:moveTo>
                <a:lnTo>
                  <a:pt x="0" y="0"/>
                </a:lnTo>
                <a:lnTo>
                  <a:pt x="2016232" y="1998781"/>
                </a:lnTo>
                <a:lnTo>
                  <a:pt x="19560" y="1996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4DD4F-8ACB-51DB-8E00-180A379A2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 dirty="0"/>
              <a:t>Insert text or logos as necessary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 dirty="0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67" r:id="rId15"/>
    <p:sldLayoutId id="2147483680" r:id="rId16"/>
    <p:sldLayoutId id="2147483681" r:id="rId17"/>
    <p:sldLayoutId id="2147483685" r:id="rId18"/>
    <p:sldLayoutId id="2147483683" r:id="rId19"/>
    <p:sldLayoutId id="2147483684" r:id="rId20"/>
    <p:sldLayoutId id="2147483672" r:id="rId21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minence-eos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minence-eosc.github.io/doc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i.org/10.1088/1741-4326/ad6ea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33249-C5BE-8C5E-2ECC-95D59EB5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406647"/>
            <a:ext cx="11309626" cy="485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 work for UK Atomic Energy Authority (UKAEA), running and developing models for integrated simulations of tokamak plasmas (mainly for STEP and ITER)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Primarily work with JINTRAC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IRIS resources are being used routinely </a:t>
            </a:r>
            <a:br>
              <a:rPr lang="en-GB" sz="1800" dirty="0"/>
            </a:br>
            <a:r>
              <a:rPr lang="en-GB" sz="1800" dirty="0"/>
              <a:t>in our work, e.g.: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Large parameter scans with simple</a:t>
            </a:r>
            <a:br>
              <a:rPr lang="en-GB" sz="1800" dirty="0"/>
            </a:br>
            <a:r>
              <a:rPr lang="en-GB" sz="1800" dirty="0"/>
              <a:t>models (1 processor/simulation)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Advanced transport model simulations</a:t>
            </a:r>
            <a:br>
              <a:rPr lang="en-GB" sz="1800" dirty="0"/>
            </a:br>
            <a:r>
              <a:rPr lang="en-GB" sz="1800" dirty="0"/>
              <a:t>(~60 processors, one simulation lasting</a:t>
            </a:r>
            <a:br>
              <a:rPr lang="en-GB" sz="1800" dirty="0"/>
            </a:br>
            <a:r>
              <a:rPr lang="en-GB" sz="1800" dirty="0"/>
              <a:t>days or weeks)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Core/SOL-plasma integrated </a:t>
            </a:r>
            <a:r>
              <a:rPr lang="en-GB" sz="1800" dirty="0" err="1"/>
              <a:t>simu</a:t>
            </a:r>
            <a:r>
              <a:rPr lang="en-GB" sz="1800" dirty="0"/>
              <a:t>-</a:t>
            </a:r>
            <a:br>
              <a:rPr lang="en-GB" sz="1800" dirty="0"/>
            </a:br>
            <a:r>
              <a:rPr lang="en-GB" sz="1800" dirty="0" err="1"/>
              <a:t>lations</a:t>
            </a:r>
            <a:r>
              <a:rPr lang="en-GB" sz="1800" dirty="0"/>
              <a:t>, requiring to resolve short time</a:t>
            </a:r>
            <a:br>
              <a:rPr lang="en-GB" sz="1800" dirty="0"/>
            </a:br>
            <a:r>
              <a:rPr lang="en-GB" sz="1800" dirty="0"/>
              <a:t>scales (~16 processors, days or weeks</a:t>
            </a:r>
            <a:br>
              <a:rPr lang="en-GB" sz="1800" dirty="0"/>
            </a:br>
            <a:r>
              <a:rPr lang="en-GB" sz="1800" dirty="0"/>
              <a:t>of runtime per plasma second)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In the future, we could also use IRIS</a:t>
            </a:r>
            <a:br>
              <a:rPr lang="en-GB" sz="1800" dirty="0"/>
            </a:br>
            <a:r>
              <a:rPr lang="en-GB" sz="1800" dirty="0"/>
              <a:t>resources for machine learning of</a:t>
            </a:r>
            <a:br>
              <a:rPr lang="en-GB" sz="1800" dirty="0"/>
            </a:br>
            <a:r>
              <a:rPr lang="en-GB" sz="1800" dirty="0"/>
              <a:t>surrogate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91339-8E0B-31EE-5989-E021088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205430"/>
            <a:ext cx="10242596" cy="1325564"/>
          </a:xfrm>
        </p:spPr>
        <p:txBody>
          <a:bodyPr/>
          <a:lstStyle/>
          <a:p>
            <a:r>
              <a:rPr lang="en-GB" dirty="0"/>
              <a:t>JINTRAC integrated plasma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38315-352D-DD55-77A0-B1B2AD52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1904598"/>
            <a:ext cx="7321557" cy="4118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410F9-FA76-2DAE-9F97-D99E3A1D3C4F}"/>
              </a:ext>
            </a:extLst>
          </p:cNvPr>
          <p:cNvSpPr txBox="1"/>
          <p:nvPr/>
        </p:nvSpPr>
        <p:spPr>
          <a:xfrm>
            <a:off x="5138057" y="5653642"/>
            <a:ext cx="686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Block diagram of the JINTRAC integrated modelling structure</a:t>
            </a:r>
          </a:p>
        </p:txBody>
      </p:sp>
    </p:spTree>
    <p:extLst>
      <p:ext uri="{BB962C8B-B14F-4D97-AF65-F5344CB8AC3E}">
        <p14:creationId xmlns:p14="http://schemas.microsoft.com/office/powerpoint/2010/main" val="16226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5A3AA9-14B7-3FCD-CBCB-168C4EFB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PROMINENCE as interface against IRIS resources</a:t>
            </a:r>
          </a:p>
        </p:txBody>
      </p:sp>
      <p:pic>
        <p:nvPicPr>
          <p:cNvPr id="5" name="Picture 4" descr="A group of orange clouds&#10;&#10;AI-generated content may be incorrect.">
            <a:extLst>
              <a:ext uri="{FF2B5EF4-FFF2-40B4-BE49-F238E27FC236}">
                <a16:creationId xmlns:a16="http://schemas.microsoft.com/office/drawing/2014/main" id="{28864574-9044-5B3E-CC45-391DD4FA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49" y="2226849"/>
            <a:ext cx="5192714" cy="2563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6DFA5-EBF9-7D3B-D713-6B3F349E4E14}"/>
              </a:ext>
            </a:extLst>
          </p:cNvPr>
          <p:cNvSpPr txBox="1"/>
          <p:nvPr/>
        </p:nvSpPr>
        <p:spPr>
          <a:xfrm>
            <a:off x="6096000" y="5486197"/>
            <a:ext cx="568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Documentation:</a:t>
            </a:r>
            <a:endParaRPr lang="en-GB" sz="2400" b="1" dirty="0">
              <a:hlinkClick r:id="rId3"/>
            </a:endParaRPr>
          </a:p>
          <a:p>
            <a:pPr algn="ctr"/>
            <a:r>
              <a:rPr lang="en-GB" sz="2400" dirty="0">
                <a:hlinkClick r:id="rId4"/>
              </a:rPr>
              <a:t>https://prominence-eosc.github.io/docs/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2C422-F1BE-479C-A0DD-EAAC0E60E680}"/>
              </a:ext>
            </a:extLst>
          </p:cNvPr>
          <p:cNvSpPr txBox="1"/>
          <p:nvPr/>
        </p:nvSpPr>
        <p:spPr>
          <a:xfrm>
            <a:off x="483151" y="2226849"/>
            <a:ext cx="5309091" cy="256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platform </a:t>
            </a:r>
            <a:r>
              <a:rPr lang="en-GB" sz="2000"/>
              <a:t>that allows users </a:t>
            </a:r>
            <a:r>
              <a:rPr lang="en-GB" sz="2000" dirty="0"/>
              <a:t>to exploit cloud resources for running containerised batch workloads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be accessed from command line, or programmatically via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Allows submission of groups of jobs organised in workflows – Useful for e.g. parameter scans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9330B-C304-ED2E-36A6-3FE4275468C3}"/>
              </a:ext>
            </a:extLst>
          </p:cNvPr>
          <p:cNvSpPr txBox="1"/>
          <p:nvPr/>
        </p:nvSpPr>
        <p:spPr>
          <a:xfrm>
            <a:off x="414987" y="5486198"/>
            <a:ext cx="568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GitHub:</a:t>
            </a:r>
          </a:p>
          <a:p>
            <a:pPr algn="ctr"/>
            <a:r>
              <a:rPr lang="en-GB" sz="2400" dirty="0">
                <a:hlinkClick r:id="rId4"/>
              </a:rPr>
              <a:t>https://github.com/prominence-eosc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396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2C5E53-6809-F8C0-DC0F-67633788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Extensive parameter scans for STEP design and scenario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E2E0B7-6E23-163B-4E9F-356763BE3C2E}"/>
              </a:ext>
            </a:extLst>
          </p:cNvPr>
          <p:cNvSpPr txBox="1"/>
          <p:nvPr/>
        </p:nvSpPr>
        <p:spPr>
          <a:xfrm>
            <a:off x="310216" y="5693454"/>
            <a:ext cx="4857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Paper published in IOP Nuclear Fusion</a:t>
            </a:r>
            <a:br>
              <a:rPr lang="en-GB" dirty="0"/>
            </a:br>
            <a:r>
              <a:rPr lang="en-GB" sz="400" dirty="0"/>
              <a:t> </a:t>
            </a:r>
            <a:br>
              <a:rPr lang="en-GB" dirty="0"/>
            </a:br>
            <a:r>
              <a:rPr lang="en-GB" sz="1600" dirty="0">
                <a:hlinkClick r:id="rId2"/>
              </a:rPr>
              <a:t>E. Tholerus et al. 2024 </a:t>
            </a:r>
            <a:r>
              <a:rPr lang="en-GB" sz="1600" i="1" dirty="0" err="1">
                <a:hlinkClick r:id="rId2"/>
              </a:rPr>
              <a:t>Nucl</a:t>
            </a:r>
            <a:r>
              <a:rPr lang="en-GB" sz="1600" i="1" dirty="0">
                <a:hlinkClick r:id="rId2"/>
              </a:rPr>
              <a:t>. Fusion </a:t>
            </a:r>
            <a:r>
              <a:rPr lang="en-GB" sz="1600" b="1" dirty="0">
                <a:hlinkClick r:id="rId2"/>
              </a:rPr>
              <a:t>64</a:t>
            </a:r>
            <a:r>
              <a:rPr lang="en-GB" sz="1600" dirty="0">
                <a:hlinkClick r:id="rId2"/>
              </a:rPr>
              <a:t> 106030</a:t>
            </a:r>
            <a:br>
              <a:rPr lang="en-GB" sz="1600" dirty="0"/>
            </a:br>
            <a:r>
              <a:rPr lang="en-GB" sz="4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9FA9C4-B202-4CD3-3990-9C4BB2D9B7BF}"/>
              </a:ext>
            </a:extLst>
          </p:cNvPr>
          <p:cNvSpPr txBox="1"/>
          <p:nvPr/>
        </p:nvSpPr>
        <p:spPr>
          <a:xfrm>
            <a:off x="5305628" y="1683925"/>
            <a:ext cx="345022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/>
              <a:t>STEP</a:t>
            </a:r>
            <a:r>
              <a:rPr lang="en-GB" sz="1500" dirty="0"/>
              <a:t> (Spherical Tokamak for Energy Production) is a prototype power plant planned to be built in UK, Nottinghamshire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Plasma parameter scans to assess and optimise performance of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Each pixel in the figures below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GB" sz="1500" dirty="0"/>
              <a:t> corresponds to a core plasma simulation with JETTO</a:t>
            </a:r>
            <a:r>
              <a:rPr lang="en-GB" sz="1500"/>
              <a:t>, run </a:t>
            </a:r>
            <a:r>
              <a:rPr lang="en-GB" sz="1500" dirty="0"/>
              <a:t>on IRIS resources (several CPU hours per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Nearly 1,500 simulations in total for this paper alone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380B8-4D3B-BCF9-A77F-5DF90B06E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223" y="1683925"/>
            <a:ext cx="2686540" cy="303579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EDEA569-D926-C1E3-5228-AAA6F38CB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4671" y="4905804"/>
            <a:ext cx="6761170" cy="1794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CCBE4-CE63-D7DC-ECD4-ECEE449BF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89" y="1683925"/>
            <a:ext cx="4618871" cy="3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AEA presentation (widescreen)-v4" id="{60BF19D2-2AFC-7D40-B10F-E02292CED2D6}" vid="{344D2DA7-7D26-A847-8A27-E85A15182C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UKAEA presentation widescreen</Template>
  <TotalTime>560</TotalTime>
  <Words>304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JINTRAC integrated plasma simulations</vt:lpstr>
      <vt:lpstr>PROMINENCE as interface against IRIS resources</vt:lpstr>
      <vt:lpstr>Extensive parameter scans for STEP design and scenario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Tholerus, Emmi</dc:creator>
  <cp:lastModifiedBy>Tholerus, Emmi</cp:lastModifiedBy>
  <cp:revision>17</cp:revision>
  <cp:lastPrinted>2017-03-10T11:43:47Z</cp:lastPrinted>
  <dcterms:created xsi:type="dcterms:W3CDTF">2026-01-06T13:24:01Z</dcterms:created>
  <dcterms:modified xsi:type="dcterms:W3CDTF">2026-01-11T16:34:14Z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2022-10-14T08:35:44Z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05906721-d4f5-4961-97bc-efe86c56c4c4</vt:lpwstr>
  </property>
  <property fmtid="{D5CDD505-2E9C-101B-9397-08002B2CF9AE}" pid="8" name="MSIP_Label_22759de7-3255-46b5-8dfe-736652f9c6c1_ContentBits">
    <vt:lpwstr>0</vt:lpwstr>
  </property>
</Properties>
</file>