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2"/>
  </p:notesMasterIdLst>
  <p:sldIdLst>
    <p:sldId id="339" r:id="rId2"/>
    <p:sldId id="2343" r:id="rId3"/>
    <p:sldId id="4554" r:id="rId4"/>
    <p:sldId id="2440" r:id="rId5"/>
    <p:sldId id="2521" r:id="rId6"/>
    <p:sldId id="4555" r:id="rId7"/>
    <p:sldId id="4557" r:id="rId8"/>
    <p:sldId id="4558" r:id="rId9"/>
    <p:sldId id="4552" r:id="rId10"/>
    <p:sldId id="45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E50B3-9565-0144-834F-D0E8DE1B0310}" v="193" dt="2026-01-14T11:13:26.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3"/>
    <p:restoredTop sz="94694"/>
  </p:normalViewPr>
  <p:slideViewPr>
    <p:cSldViewPr snapToGrid="0">
      <p:cViewPr varScale="1">
        <p:scale>
          <a:sx n="121" d="100"/>
          <a:sy n="121" d="100"/>
        </p:scale>
        <p:origin x="2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32C1-D453-D844-9F55-8EB85D2E362A}" type="datetimeFigureOut">
              <a:rPr lang="en-US" smtClean="0"/>
              <a:t>1/14/26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0E4DF-76B3-0846-A973-1B45FFF1C283}" type="slidenum">
              <a:rPr lang="en-US" smtClean="0"/>
              <a:t>‹#›</a:t>
            </a:fld>
            <a:endParaRPr lang="en-US"/>
          </a:p>
        </p:txBody>
      </p:sp>
    </p:spTree>
    <p:extLst>
      <p:ext uri="{BB962C8B-B14F-4D97-AF65-F5344CB8AC3E}">
        <p14:creationId xmlns:p14="http://schemas.microsoft.com/office/powerpoint/2010/main" val="325221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abstract pattern can be removed or repositioned if required. Be careful to ‘Send to Back’ so that it does not obscure any important information.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755474C-F4DA-4692-90E4-7FBE2827CD0F}" type="slidenum">
              <a:rPr lang="en-GB"/>
              <a:pPr/>
              <a:t>2</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GB" dirty="0" err="1"/>
              <a:t>eBIC</a:t>
            </a:r>
            <a:r>
              <a:rPr lang="en-GB" dirty="0"/>
              <a:t> is the </a:t>
            </a:r>
            <a:r>
              <a:rPr lang="en-GB" dirty="0" err="1"/>
              <a:t>Uks</a:t>
            </a:r>
            <a:r>
              <a:rPr lang="en-GB" dirty="0"/>
              <a:t> national facility for </a:t>
            </a:r>
            <a:r>
              <a:rPr lang="en-GB" dirty="0" err="1"/>
              <a:t>cryo</a:t>
            </a:r>
            <a:r>
              <a:rPr lang="en-GB" baseline="0" dirty="0"/>
              <a:t> electron microscopy, and is an associated facility to DLS, which is the </a:t>
            </a:r>
            <a:r>
              <a:rPr lang="en-GB" baseline="0" dirty="0" err="1"/>
              <a:t>Uks</a:t>
            </a:r>
            <a:r>
              <a:rPr lang="en-GB" baseline="0" dirty="0"/>
              <a:t> national </a:t>
            </a:r>
            <a:r>
              <a:rPr lang="en-GB" baseline="0" dirty="0" err="1"/>
              <a:t>synchotron</a:t>
            </a:r>
            <a:r>
              <a:rPr lang="en-GB" baseline="0" dirty="0"/>
              <a:t> facility. DLS was opened in 2007, is currently in the third phase of construction with 32 operational beamlines. </a:t>
            </a:r>
          </a:p>
          <a:p>
            <a:pPr eaLnBrk="1" hangingPunct="1"/>
            <a:endParaRPr lang="en-GB" baseline="0" dirty="0"/>
          </a:p>
          <a:p>
            <a:pPr eaLnBrk="1" hangingPunct="1"/>
            <a:r>
              <a:rPr lang="en-GB" baseline="0" dirty="0"/>
              <a:t>DLS has a total of 12,000 registered users, with over 9,000 user visits per year and over 100 industrial users paying for proprietary use of the equipment. </a:t>
            </a:r>
          </a:p>
          <a:p>
            <a:pPr eaLnBrk="1" hangingPunct="1"/>
            <a:endParaRPr lang="en-GB" baseline="0" dirty="0"/>
          </a:p>
          <a:p>
            <a:pPr eaLnBrk="1" hangingPunct="1"/>
            <a:r>
              <a:rPr lang="en-GB" baseline="0" dirty="0"/>
              <a:t>Diamond light source is located on the </a:t>
            </a:r>
            <a:r>
              <a:rPr lang="en-GB" baseline="0" dirty="0" err="1"/>
              <a:t>harwell</a:t>
            </a:r>
            <a:r>
              <a:rPr lang="en-GB" baseline="0" dirty="0"/>
              <a:t> research complex, which also contains many other national facilities including a neutron source (ISIS), Central laser facility, CCP-4 and CCP-EM, as well as the European Space Agency. </a:t>
            </a:r>
            <a:endParaRPr lang="en-GB" dirty="0"/>
          </a:p>
        </p:txBody>
      </p:sp>
    </p:spTree>
    <p:extLst>
      <p:ext uri="{BB962C8B-B14F-4D97-AF65-F5344CB8AC3E}">
        <p14:creationId xmlns:p14="http://schemas.microsoft.com/office/powerpoint/2010/main" val="168842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9D95-BBE4-28D7-3694-9670B7F4E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48ADF-EAB0-2A30-FD36-2A1A8BCB6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D95CDC-5422-3A79-23AB-6C31C0760943}"/>
              </a:ext>
            </a:extLst>
          </p:cNvPr>
          <p:cNvSpPr>
            <a:spLocks noGrp="1"/>
          </p:cNvSpPr>
          <p:nvPr>
            <p:ph type="body" idx="1"/>
          </p:nvPr>
        </p:nvSpPr>
        <p:spPr/>
        <p:txBody>
          <a:bodyPr/>
          <a:lstStyle/>
          <a:p>
            <a:endParaRPr lang="en-GB" sz="1200" u="none" strike="noStrike" kern="120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5E40ACE5-36B0-62D6-1C6B-F858301EDC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60251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AA5B-2DFC-37BB-C7E5-63FB0C618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24613-1578-C01C-4B56-BE5A5239F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C21D0-5C0B-1DDE-C9B9-4DFE65768375}"/>
              </a:ext>
            </a:extLst>
          </p:cNvPr>
          <p:cNvSpPr>
            <a:spLocks noGrp="1"/>
          </p:cNvSpPr>
          <p:nvPr>
            <p:ph type="body" idx="1"/>
          </p:nvPr>
        </p:nvSpPr>
        <p:spPr/>
        <p:txBody>
          <a:bodyPr/>
          <a:lstStyle/>
          <a:p>
            <a:r>
              <a:rPr lang="en-GB" altLang="en-US" dirty="0">
                <a:latin typeface="Lucida Grande" charset="0"/>
                <a:cs typeface="ヒラギノ角ゴ Pro W3" charset="0"/>
              </a:rPr>
              <a:t>Experiment lifecycle: Users will come on site for a short time (maybe 2 days) then never come back.</a:t>
            </a:r>
          </a:p>
          <a:p>
            <a:r>
              <a:rPr lang="en-GB" altLang="en-US" dirty="0">
                <a:latin typeface="Lucida Grande" charset="0"/>
                <a:cs typeface="ヒラギノ角ゴ Pro W3" charset="0"/>
              </a:rPr>
              <a:t>Lots of people visit the facilities each year, this may be the only big experiment they ever do (PhD students)</a:t>
            </a:r>
          </a:p>
          <a:p>
            <a:r>
              <a:rPr lang="en-GB" altLang="en-US" dirty="0">
                <a:latin typeface="Lucida Grande" charset="0"/>
                <a:cs typeface="ヒラギノ角ゴ Pro W3" charset="0"/>
              </a:rPr>
              <a:t>Once they leave, they have 3 problems. They need to access their data which is stored at RAL behind the site firewall</a:t>
            </a:r>
          </a:p>
          <a:p>
            <a:r>
              <a:rPr lang="en-GB" altLang="en-US" dirty="0">
                <a:latin typeface="Lucida Grande" charset="0"/>
                <a:cs typeface="ヒラギノ角ゴ Pro W3" charset="0"/>
              </a:rPr>
              <a:t>They need compute</a:t>
            </a:r>
          </a:p>
          <a:p>
            <a:r>
              <a:rPr lang="en-GB" altLang="en-US" dirty="0">
                <a:latin typeface="Lucida Grande" charset="0"/>
                <a:cs typeface="ヒラギノ角ゴ Pro W3" charset="0"/>
              </a:rPr>
              <a:t>They need an environment to </a:t>
            </a:r>
            <a:r>
              <a:rPr lang="en-GB" altLang="en-US" dirty="0" err="1">
                <a:latin typeface="Lucida Grande" charset="0"/>
                <a:cs typeface="ヒラギノ角ゴ Pro W3" charset="0"/>
              </a:rPr>
              <a:t>analyze</a:t>
            </a:r>
            <a:r>
              <a:rPr lang="en-GB" altLang="en-US" dirty="0">
                <a:latin typeface="Lucida Grande" charset="0"/>
                <a:cs typeface="ヒラギノ角ゴ Pro W3" charset="0"/>
              </a:rPr>
              <a:t> their data</a:t>
            </a:r>
          </a:p>
          <a:p>
            <a:endParaRPr lang="en-GB" dirty="0"/>
          </a:p>
        </p:txBody>
      </p:sp>
      <p:sp>
        <p:nvSpPr>
          <p:cNvPr id="4" name="Slide Number Placeholder 3">
            <a:extLst>
              <a:ext uri="{FF2B5EF4-FFF2-40B4-BE49-F238E27FC236}">
                <a16:creationId xmlns:a16="http://schemas.microsoft.com/office/drawing/2014/main" id="{B75AF9E7-537A-2CAF-67C4-81006C8EB2C2}"/>
              </a:ext>
            </a:extLst>
          </p:cNvPr>
          <p:cNvSpPr>
            <a:spLocks noGrp="1"/>
          </p:cNvSpPr>
          <p:nvPr>
            <p:ph type="sldNum" sz="quarter" idx="5"/>
          </p:nvPr>
        </p:nvSpPr>
        <p:spPr/>
        <p:txBody>
          <a:bodyPr/>
          <a:lstStyle/>
          <a:p>
            <a:fld id="{C0F3BA1D-A00F-DB41-84DA-BE26C4853B35}" type="slidenum">
              <a:rPr lang="en-US" smtClean="0"/>
              <a:pPr/>
              <a:t>5</a:t>
            </a:fld>
            <a:endParaRPr lang="en-US"/>
          </a:p>
        </p:txBody>
      </p:sp>
    </p:spTree>
    <p:extLst>
      <p:ext uri="{BB962C8B-B14F-4D97-AF65-F5344CB8AC3E}">
        <p14:creationId xmlns:p14="http://schemas.microsoft.com/office/powerpoint/2010/main" val="248841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0E4DF-76B3-0846-A973-1B45FFF1C283}" type="slidenum">
              <a:rPr lang="en-US" smtClean="0"/>
              <a:t>8</a:t>
            </a:fld>
            <a:endParaRPr lang="en-US"/>
          </a:p>
        </p:txBody>
      </p:sp>
    </p:spTree>
    <p:extLst>
      <p:ext uri="{BB962C8B-B14F-4D97-AF65-F5344CB8AC3E}">
        <p14:creationId xmlns:p14="http://schemas.microsoft.com/office/powerpoint/2010/main" val="4138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5194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1162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4214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86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15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0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53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2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59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28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05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15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5150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8516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082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900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58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043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1/14/26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248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1/14/26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12" name="Picture 11" descr="A blue and black logo&#10;&#10;AI-generated content may be incorrect.">
            <a:extLst>
              <a:ext uri="{FF2B5EF4-FFF2-40B4-BE49-F238E27FC236}">
                <a16:creationId xmlns:a16="http://schemas.microsoft.com/office/drawing/2014/main" id="{61360DA6-243B-362F-32DA-A85631C27898}"/>
              </a:ext>
            </a:extLst>
          </p:cNvPr>
          <p:cNvPicPr>
            <a:picLocks noChangeAspect="1"/>
          </p:cNvPicPr>
          <p:nvPr userDrawn="1"/>
        </p:nvPicPr>
        <p:blipFill>
          <a:blip r:embed="rId23"/>
          <a:stretch>
            <a:fillRect/>
          </a:stretch>
        </p:blipFill>
        <p:spPr>
          <a:xfrm>
            <a:off x="220716" y="5978836"/>
            <a:ext cx="1989084" cy="755027"/>
          </a:xfrm>
          <a:prstGeom prst="rect">
            <a:avLst/>
          </a:prstGeom>
        </p:spPr>
      </p:pic>
    </p:spTree>
    <p:extLst>
      <p:ext uri="{BB962C8B-B14F-4D97-AF65-F5344CB8AC3E}">
        <p14:creationId xmlns:p14="http://schemas.microsoft.com/office/powerpoint/2010/main" val="30338019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666" r:id="rId15"/>
    <p:sldLayoutId id="2147483667" r:id="rId16"/>
    <p:sldLayoutId id="2147483668" r:id="rId17"/>
    <p:sldLayoutId id="2147483691" r:id="rId18"/>
    <p:sldLayoutId id="2147483692" r:id="rId19"/>
    <p:sldLayoutId id="2147483693" r:id="rId20"/>
    <p:sldLayoutId id="2147483660" r:id="rId2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hyperlink" Target="https://www.isis.stfc.ac.uk/Pages/Endeavour.aspx" TargetMode="Externa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s://www.clf.stfc.ac.uk/Pages/EPAC-introduction-page.aspx"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diamond.ac.uk/Home/About/Vision/Diamond-II.html" TargetMode="External"/><Relationship Id="rId11" Type="http://schemas.openxmlformats.org/officeDocument/2006/relationships/image" Target="../media/image23.jpeg"/><Relationship Id="rId5" Type="http://schemas.openxmlformats.org/officeDocument/2006/relationships/image" Target="../media/image20.png"/><Relationship Id="rId10" Type="http://schemas.openxmlformats.org/officeDocument/2006/relationships/hyperlink" Target="https://www.clf.stfc.ac.uk/Pages/HiLUX.aspx" TargetMode="External"/><Relationship Id="rId4" Type="http://schemas.openxmlformats.org/officeDocument/2006/relationships/hyperlink" Target="https://www.clf.stfc.ac.uk/Pages/UK-XFEL-science-case.aspx" TargetMode="External"/><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CF5DAF-3795-FB27-298F-7BCE3EB1472F}"/>
              </a:ext>
            </a:extLst>
          </p:cNvPr>
          <p:cNvPicPr>
            <a:picLocks noChangeAspect="1"/>
          </p:cNvPicPr>
          <p:nvPr/>
        </p:nvPicPr>
        <p:blipFill rotWithShape="1">
          <a:blip r:embed="rId3"/>
          <a:srcRect l="7013" t="44946" r="19707" b="27096"/>
          <a:stretch/>
        </p:blipFill>
        <p:spPr>
          <a:xfrm rot="10800000">
            <a:off x="5647200" y="0"/>
            <a:ext cx="6544800" cy="6858000"/>
          </a:xfrm>
          <a:prstGeom prst="rect">
            <a:avLst/>
          </a:prstGeom>
          <a:solidFill>
            <a:schemeClr val="accent3"/>
          </a:solidFill>
        </p:spPr>
      </p:pic>
      <p:pic>
        <p:nvPicPr>
          <p:cNvPr id="6" name="Picture 5">
            <a:extLst>
              <a:ext uri="{FF2B5EF4-FFF2-40B4-BE49-F238E27FC236}">
                <a16:creationId xmlns:a16="http://schemas.microsoft.com/office/drawing/2014/main" id="{71905EFB-B6F4-434F-8144-48C5D9C45E4B}"/>
              </a:ext>
            </a:extLst>
          </p:cNvPr>
          <p:cNvPicPr>
            <a:picLocks noChangeAspect="1"/>
          </p:cNvPicPr>
          <p:nvPr/>
        </p:nvPicPr>
        <p:blipFill>
          <a:blip r:embed="rId4"/>
          <a:stretch>
            <a:fillRect/>
          </a:stretch>
        </p:blipFill>
        <p:spPr>
          <a:xfrm>
            <a:off x="146050" y="141003"/>
            <a:ext cx="3619500" cy="1554480"/>
          </a:xfrm>
          <a:prstGeom prst="rect">
            <a:avLst/>
          </a:prstGeom>
        </p:spPr>
      </p:pic>
      <p:sp>
        <p:nvSpPr>
          <p:cNvPr id="7" name="Rectangle 6">
            <a:extLst>
              <a:ext uri="{FF2B5EF4-FFF2-40B4-BE49-F238E27FC236}">
                <a16:creationId xmlns:a16="http://schemas.microsoft.com/office/drawing/2014/main" id="{80099F7F-DA60-C3B7-BE48-9348B34412A4}"/>
              </a:ext>
            </a:extLst>
          </p:cNvPr>
          <p:cNvSpPr/>
          <p:nvPr/>
        </p:nvSpPr>
        <p:spPr>
          <a:xfrm>
            <a:off x="187939" y="2751173"/>
            <a:ext cx="5745669" cy="738664"/>
          </a:xfrm>
          <a:prstGeom prst="rect">
            <a:avLst/>
          </a:prstGeom>
        </p:spPr>
        <p:txBody>
          <a:bodyPr wrap="square">
            <a:spAutoFit/>
          </a:bodyPr>
          <a:lstStyle/>
          <a:p>
            <a:r>
              <a:rPr lang="en-GB" sz="2400" b="1" dirty="0">
                <a:solidFill>
                  <a:srgbClr val="626262"/>
                </a:solidFill>
                <a:latin typeface="Arial" panose="020B0604020202020204" pitchFamily="34" charset="0"/>
                <a:cs typeface="Arial" panose="020B0604020202020204" pitchFamily="34" charset="0"/>
              </a:rPr>
              <a:t>Paul Quinn</a:t>
            </a:r>
          </a:p>
          <a:p>
            <a:r>
              <a:rPr lang="en-US" i="1" dirty="0" err="1">
                <a:solidFill>
                  <a:srgbClr val="626262"/>
                </a:solidFill>
                <a:latin typeface="Arial" panose="020B0604020202020204" pitchFamily="34" charset="0"/>
                <a:cs typeface="Arial" panose="020B0604020202020204" pitchFamily="34" charset="0"/>
              </a:rPr>
              <a:t>Paul.quinn@stfc.ac.uk</a:t>
            </a:r>
            <a:endParaRPr lang="en-GB" i="1" dirty="0">
              <a:solidFill>
                <a:srgbClr val="626262"/>
              </a:solidFill>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7BF0D490-4EA2-A9F2-43BB-7DC7A12A2B72}"/>
              </a:ext>
            </a:extLst>
          </p:cNvPr>
          <p:cNvSpPr/>
          <p:nvPr/>
        </p:nvSpPr>
        <p:spPr>
          <a:xfrm>
            <a:off x="5647200" y="-1"/>
            <a:ext cx="6544800" cy="6858001"/>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BCDD615-6180-9C38-B15B-3A58EF47CBB0}"/>
              </a:ext>
            </a:extLst>
          </p:cNvPr>
          <p:cNvSpPr txBox="1"/>
          <p:nvPr/>
        </p:nvSpPr>
        <p:spPr>
          <a:xfrm>
            <a:off x="187938" y="3788078"/>
            <a:ext cx="8799307" cy="1299715"/>
          </a:xfrm>
          <a:prstGeom prst="rect">
            <a:avLst/>
          </a:prstGeom>
          <a:solidFill>
            <a:schemeClr val="bg1"/>
          </a:solidFill>
        </p:spPr>
        <p:txBody>
          <a:bodyPr wrap="square" rtlCol="0" anchor="t">
            <a:spAutoFit/>
          </a:bodyPr>
          <a:lstStyle/>
          <a:p>
            <a:pPr>
              <a:lnSpc>
                <a:spcPct val="120000"/>
              </a:lnSpc>
            </a:pPr>
            <a:r>
              <a:rPr lang="en-GB" sz="7200" dirty="0"/>
              <a:t>STFC Facilities</a:t>
            </a:r>
            <a:endParaRPr lang="en-US" sz="2400" b="1" i="1"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02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0542-5C20-4E37-3878-C633AECA1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775D6-A592-A5C7-CE5A-B49F8D6364B9}"/>
              </a:ext>
            </a:extLst>
          </p:cNvPr>
          <p:cNvSpPr>
            <a:spLocks noGrp="1"/>
          </p:cNvSpPr>
          <p:nvPr>
            <p:ph type="title"/>
          </p:nvPr>
        </p:nvSpPr>
        <p:spPr>
          <a:xfrm>
            <a:off x="584200" y="288925"/>
            <a:ext cx="10515600" cy="1325563"/>
          </a:xfrm>
        </p:spPr>
        <p:txBody>
          <a:bodyPr/>
          <a:lstStyle/>
          <a:p>
            <a:r>
              <a:rPr lang="en-US" dirty="0"/>
              <a:t>Questions</a:t>
            </a:r>
          </a:p>
        </p:txBody>
      </p:sp>
      <p:sp>
        <p:nvSpPr>
          <p:cNvPr id="3" name="Content Placeholder 2">
            <a:extLst>
              <a:ext uri="{FF2B5EF4-FFF2-40B4-BE49-F238E27FC236}">
                <a16:creationId xmlns:a16="http://schemas.microsoft.com/office/drawing/2014/main" id="{71817B1D-6DE8-D826-C653-0073EF825B3C}"/>
              </a:ext>
            </a:extLst>
          </p:cNvPr>
          <p:cNvSpPr>
            <a:spLocks noGrp="1"/>
          </p:cNvSpPr>
          <p:nvPr>
            <p:ph idx="1"/>
          </p:nvPr>
        </p:nvSpPr>
        <p:spPr>
          <a:xfrm>
            <a:off x="838200" y="1614488"/>
            <a:ext cx="10515600" cy="4351338"/>
          </a:xfrm>
        </p:spPr>
        <p:txBody>
          <a:bodyPr>
            <a:normAutofit lnSpcReduction="10000"/>
          </a:bodyPr>
          <a:lstStyle/>
          <a:p>
            <a:pPr lvl="0">
              <a:lnSpc>
                <a:spcPct val="120000"/>
              </a:lnSpc>
            </a:pPr>
            <a:r>
              <a:rPr lang="en-GB" dirty="0"/>
              <a:t>How do you balance diverse projects with competing priorities, and what allocation/charging/accounting approach best reflects real value?</a:t>
            </a:r>
          </a:p>
          <a:p>
            <a:pPr lvl="0">
              <a:lnSpc>
                <a:spcPct val="120000"/>
              </a:lnSpc>
            </a:pPr>
            <a:r>
              <a:rPr lang="en-GB" dirty="0"/>
              <a:t>Which capabilities should be standardised across projects (identity, data management, workflow orchestration, observability), and where is bespoke unavoidable?</a:t>
            </a:r>
          </a:p>
          <a:p>
            <a:pPr lvl="0">
              <a:lnSpc>
                <a:spcPct val="120000"/>
              </a:lnSpc>
            </a:pPr>
            <a:r>
              <a:rPr lang="en-GB" dirty="0"/>
              <a:t>How are you measuring and reducing energy/carbon impact without reducing scientific output?</a:t>
            </a:r>
          </a:p>
          <a:p>
            <a:pPr lvl="0">
              <a:lnSpc>
                <a:spcPct val="120000"/>
              </a:lnSpc>
            </a:pPr>
            <a:endParaRPr lang="en-GB" dirty="0"/>
          </a:p>
          <a:p>
            <a:pPr marL="0" indent="0">
              <a:buNone/>
            </a:pPr>
            <a:endParaRPr lang="en-US" dirty="0"/>
          </a:p>
        </p:txBody>
      </p:sp>
    </p:spTree>
    <p:extLst>
      <p:ext uri="{BB962C8B-B14F-4D97-AF65-F5344CB8AC3E}">
        <p14:creationId xmlns:p14="http://schemas.microsoft.com/office/powerpoint/2010/main" val="42053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8184" y="106172"/>
            <a:ext cx="8561896" cy="681869"/>
          </a:xfrm>
        </p:spPr>
        <p:txBody>
          <a:bodyPr>
            <a:normAutofit fontScale="90000"/>
          </a:bodyPr>
          <a:lstStyle/>
          <a:p>
            <a:pPr algn="ctr"/>
            <a:r>
              <a:rPr lang="en-GB" b="1" dirty="0"/>
              <a:t>Harwell and Daresbury Campus</a:t>
            </a:r>
          </a:p>
        </p:txBody>
      </p:sp>
      <p:pic>
        <p:nvPicPr>
          <p:cNvPr id="28" name="Picture 27" descr="C:\Users\ndq35668\AppData\Local\Microsoft\Windows\Temporary Internet Files\Content.Outlook\8VUS5YA8\P1160417 Harwell campu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01" r="8947" b="10484"/>
          <a:stretch/>
        </p:blipFill>
        <p:spPr bwMode="auto">
          <a:xfrm>
            <a:off x="677718" y="1131342"/>
            <a:ext cx="6244442" cy="451678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14826" y="1309033"/>
            <a:ext cx="75422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ISIS</a:t>
            </a:r>
          </a:p>
        </p:txBody>
      </p:sp>
      <p:sp>
        <p:nvSpPr>
          <p:cNvPr id="32" name="TextBox 31"/>
          <p:cNvSpPr txBox="1"/>
          <p:nvPr/>
        </p:nvSpPr>
        <p:spPr>
          <a:xfrm>
            <a:off x="5538326" y="3485173"/>
            <a:ext cx="73885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none" rtlCol="0">
            <a:spAutoFit/>
          </a:bodyPr>
          <a:lstStyle/>
          <a:p>
            <a:r>
              <a:rPr lang="en-GB" dirty="0"/>
              <a:t>RCaH</a:t>
            </a:r>
            <a:r>
              <a:rPr lang="en-GB" dirty="0">
                <a:solidFill>
                  <a:srgbClr val="FFFF00"/>
                </a:solidFill>
              </a:rPr>
              <a:t> </a:t>
            </a:r>
          </a:p>
        </p:txBody>
      </p:sp>
      <p:cxnSp>
        <p:nvCxnSpPr>
          <p:cNvPr id="34" name="Straight Arrow Connector 33"/>
          <p:cNvCxnSpPr>
            <a:cxnSpLocks/>
            <a:stCxn id="39" idx="2"/>
          </p:cNvCxnSpPr>
          <p:nvPr/>
        </p:nvCxnSpPr>
        <p:spPr bwMode="auto">
          <a:xfrm>
            <a:off x="2025041" y="2242481"/>
            <a:ext cx="158861" cy="657388"/>
          </a:xfrm>
          <a:prstGeom prst="straightConnector1">
            <a:avLst/>
          </a:prstGeom>
          <a:no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flipH="1" flipV="1">
            <a:off x="3431218" y="3374840"/>
            <a:ext cx="2124407" cy="264821"/>
          </a:xfrm>
          <a:prstGeom prst="straightConnector1">
            <a:avLst/>
          </a:prstGeom>
          <a:noFill/>
          <a:ln w="25400" cap="flat" cmpd="sng" algn="ctr">
            <a:solidFill>
              <a:srgbClr val="FFFF00"/>
            </a:solidFill>
            <a:prstDash val="solid"/>
            <a:round/>
            <a:headEnd type="none" w="med" len="med"/>
            <a:tailEnd type="arrow"/>
          </a:ln>
          <a:effectLst/>
        </p:spPr>
      </p:cxnSp>
      <p:sp>
        <p:nvSpPr>
          <p:cNvPr id="39" name="TextBox 38"/>
          <p:cNvSpPr txBox="1"/>
          <p:nvPr/>
        </p:nvSpPr>
        <p:spPr>
          <a:xfrm>
            <a:off x="1569050" y="1319151"/>
            <a:ext cx="911981"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none" rtlCol="0">
            <a:spAutoFit/>
          </a:bodyPr>
          <a:lstStyle/>
          <a:p>
            <a:r>
              <a:rPr lang="en-GB" dirty="0"/>
              <a:t>Central </a:t>
            </a:r>
          </a:p>
          <a:p>
            <a:r>
              <a:rPr lang="en-GB" dirty="0"/>
              <a:t>Laser </a:t>
            </a:r>
          </a:p>
          <a:p>
            <a:r>
              <a:rPr lang="en-GB" dirty="0"/>
              <a:t>Facility</a:t>
            </a:r>
          </a:p>
        </p:txBody>
      </p:sp>
      <p:cxnSp>
        <p:nvCxnSpPr>
          <p:cNvPr id="40" name="Straight Arrow Connector 39"/>
          <p:cNvCxnSpPr>
            <a:cxnSpLocks/>
          </p:cNvCxnSpPr>
          <p:nvPr/>
        </p:nvCxnSpPr>
        <p:spPr bwMode="auto">
          <a:xfrm>
            <a:off x="1210117" y="1645777"/>
            <a:ext cx="362597" cy="969582"/>
          </a:xfrm>
          <a:prstGeom prst="straightConnector1">
            <a:avLst/>
          </a:prstGeom>
          <a:no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flipH="1">
            <a:off x="3076588" y="2830191"/>
            <a:ext cx="1201868" cy="269594"/>
          </a:xfrm>
          <a:prstGeom prst="straightConnector1">
            <a:avLst/>
          </a:prstGeom>
          <a:noFill/>
          <a:ln w="25400" cap="flat" cmpd="sng" algn="ctr">
            <a:solidFill>
              <a:srgbClr val="FFFF00"/>
            </a:solidFill>
            <a:prstDash val="solid"/>
            <a:round/>
            <a:headEnd type="none" w="med" len="med"/>
            <a:tailEnd type="arrow"/>
          </a:ln>
          <a:effectLst/>
        </p:spPr>
      </p:cxnSp>
      <p:sp>
        <p:nvSpPr>
          <p:cNvPr id="48" name="TextBox 47"/>
          <p:cNvSpPr txBox="1"/>
          <p:nvPr/>
        </p:nvSpPr>
        <p:spPr>
          <a:xfrm>
            <a:off x="4237022" y="2629302"/>
            <a:ext cx="285945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STFC Scientific computing</a:t>
            </a:r>
          </a:p>
        </p:txBody>
      </p:sp>
      <p:sp>
        <p:nvSpPr>
          <p:cNvPr id="26" name="TextBox 25"/>
          <p:cNvSpPr txBox="1"/>
          <p:nvPr/>
        </p:nvSpPr>
        <p:spPr>
          <a:xfrm>
            <a:off x="2307140" y="4426712"/>
            <a:ext cx="24107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Diamond Light Source</a:t>
            </a:r>
          </a:p>
        </p:txBody>
      </p:sp>
      <p:cxnSp>
        <p:nvCxnSpPr>
          <p:cNvPr id="49" name="Straight Arrow Connector 48"/>
          <p:cNvCxnSpPr/>
          <p:nvPr/>
        </p:nvCxnSpPr>
        <p:spPr bwMode="auto">
          <a:xfrm flipH="1" flipV="1">
            <a:off x="3270713" y="4058236"/>
            <a:ext cx="90449" cy="416624"/>
          </a:xfrm>
          <a:prstGeom prst="straightConnector1">
            <a:avLst/>
          </a:prstGeom>
          <a:noFill/>
          <a:ln w="25400" cap="flat" cmpd="sng" algn="ctr">
            <a:solidFill>
              <a:srgbClr val="FFFF00"/>
            </a:solidFill>
            <a:prstDash val="solid"/>
            <a:round/>
            <a:headEnd type="none" w="med" len="med"/>
            <a:tailEnd type="arrow"/>
          </a:ln>
          <a:effectLst/>
        </p:spPr>
      </p:cxnSp>
      <p:cxnSp>
        <p:nvCxnSpPr>
          <p:cNvPr id="6" name="Straight Connector 5"/>
          <p:cNvCxnSpPr/>
          <p:nvPr/>
        </p:nvCxnSpPr>
        <p:spPr>
          <a:xfrm flipH="1">
            <a:off x="2198831" y="3982795"/>
            <a:ext cx="2324660" cy="3663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7350" y="2616438"/>
            <a:ext cx="1510716" cy="176879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02274" y="2706120"/>
            <a:ext cx="1621216" cy="12796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09134" y="2051675"/>
            <a:ext cx="1802381" cy="65834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17350" y="2051675"/>
            <a:ext cx="387194" cy="56476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039650" y="4481950"/>
            <a:ext cx="964046" cy="692497"/>
          </a:xfrm>
          <a:prstGeom prst="rect">
            <a:avLst/>
          </a:prstGeom>
          <a:noFill/>
        </p:spPr>
        <p:txBody>
          <a:bodyPr wrap="non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5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RAL</a:t>
            </a:r>
          </a:p>
        </p:txBody>
      </p:sp>
      <p:sp>
        <p:nvSpPr>
          <p:cNvPr id="54" name="TextBox 53"/>
          <p:cNvSpPr txBox="1"/>
          <p:nvPr/>
        </p:nvSpPr>
        <p:spPr>
          <a:xfrm>
            <a:off x="972607" y="5076015"/>
            <a:ext cx="2566240" cy="507831"/>
          </a:xfrm>
          <a:prstGeom prst="rect">
            <a:avLst/>
          </a:prstGeom>
          <a:solidFill>
            <a:schemeClr val="tx2">
              <a:lumMod val="20000"/>
              <a:lumOff val="80000"/>
              <a:alpha val="60000"/>
            </a:schemeClr>
          </a:solidFill>
        </p:spPr>
        <p:txBody>
          <a:bodyPr wrap="square" rtlCol="0">
            <a:spAutoFit/>
          </a:bodyPr>
          <a:lstStyle/>
          <a:p>
            <a:r>
              <a:rPr lang="en-GB" sz="1350" dirty="0">
                <a:solidFill>
                  <a:schemeClr val="tx2"/>
                </a:solidFill>
              </a:rPr>
              <a:t>Rutherford Appleton Laboratory</a:t>
            </a:r>
          </a:p>
        </p:txBody>
      </p:sp>
      <p:cxnSp>
        <p:nvCxnSpPr>
          <p:cNvPr id="55" name="Straight Arrow Connector 54"/>
          <p:cNvCxnSpPr/>
          <p:nvPr/>
        </p:nvCxnSpPr>
        <p:spPr bwMode="auto">
          <a:xfrm flipH="1" flipV="1">
            <a:off x="4892154" y="3935620"/>
            <a:ext cx="305545" cy="739946"/>
          </a:xfrm>
          <a:prstGeom prst="straightConnector1">
            <a:avLst/>
          </a:prstGeom>
          <a:noFill/>
          <a:ln w="25400" cap="flat" cmpd="sng" algn="ctr">
            <a:solidFill>
              <a:srgbClr val="FFFF00"/>
            </a:solidFill>
            <a:prstDash val="solid"/>
            <a:round/>
            <a:headEnd type="none" w="med" len="med"/>
            <a:tailEnd type="arrow"/>
          </a:ln>
          <a:effectLst/>
        </p:spPr>
      </p:cxnSp>
      <p:sp>
        <p:nvSpPr>
          <p:cNvPr id="57" name="TextBox 56"/>
          <p:cNvSpPr txBox="1"/>
          <p:nvPr/>
        </p:nvSpPr>
        <p:spPr>
          <a:xfrm>
            <a:off x="4626131" y="4675566"/>
            <a:ext cx="1275905"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RAL Space</a:t>
            </a:r>
          </a:p>
        </p:txBody>
      </p:sp>
      <p:cxnSp>
        <p:nvCxnSpPr>
          <p:cNvPr id="58" name="Straight Arrow Connector 57">
            <a:extLst>
              <a:ext uri="{FF2B5EF4-FFF2-40B4-BE49-F238E27FC236}">
                <a16:creationId xmlns:a16="http://schemas.microsoft.com/office/drawing/2014/main" id="{431C248F-E382-8646-ACD0-9BAD4809C8CE}"/>
              </a:ext>
            </a:extLst>
          </p:cNvPr>
          <p:cNvCxnSpPr>
            <a:cxnSpLocks/>
          </p:cNvCxnSpPr>
          <p:nvPr/>
        </p:nvCxnSpPr>
        <p:spPr bwMode="auto">
          <a:xfrm flipH="1">
            <a:off x="2671797" y="1970126"/>
            <a:ext cx="82088" cy="1158851"/>
          </a:xfrm>
          <a:prstGeom prst="straightConnector1">
            <a:avLst/>
          </a:prstGeom>
          <a:noFill/>
          <a:ln w="25400" cap="flat" cmpd="sng" algn="ctr">
            <a:solidFill>
              <a:srgbClr val="FFFF00"/>
            </a:solidFill>
            <a:prstDash val="solid"/>
            <a:round/>
            <a:headEnd type="none" w="med" len="med"/>
            <a:tailEnd type="arrow"/>
          </a:ln>
          <a:effectLst/>
        </p:spPr>
      </p:cxnSp>
      <p:sp>
        <p:nvSpPr>
          <p:cNvPr id="59" name="TextBox 58">
            <a:extLst>
              <a:ext uri="{FF2B5EF4-FFF2-40B4-BE49-F238E27FC236}">
                <a16:creationId xmlns:a16="http://schemas.microsoft.com/office/drawing/2014/main" id="{F9B537E7-53AE-C54B-BBB5-594F99F6889E}"/>
              </a:ext>
            </a:extLst>
          </p:cNvPr>
          <p:cNvSpPr txBox="1"/>
          <p:nvPr/>
        </p:nvSpPr>
        <p:spPr>
          <a:xfrm>
            <a:off x="2524819" y="1094474"/>
            <a:ext cx="1712203"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The Rosalind</a:t>
            </a:r>
          </a:p>
          <a:p>
            <a:r>
              <a:rPr lang="en-GB" dirty="0"/>
              <a:t>Franklin</a:t>
            </a:r>
          </a:p>
          <a:p>
            <a:r>
              <a:rPr lang="en-GB" dirty="0"/>
              <a:t>Institute</a:t>
            </a:r>
          </a:p>
        </p:txBody>
      </p:sp>
      <p:sp>
        <p:nvSpPr>
          <p:cNvPr id="2" name="TextBox 1">
            <a:extLst>
              <a:ext uri="{FF2B5EF4-FFF2-40B4-BE49-F238E27FC236}">
                <a16:creationId xmlns:a16="http://schemas.microsoft.com/office/drawing/2014/main" id="{C4EA21A8-AE68-4434-2985-16318D32C069}"/>
              </a:ext>
            </a:extLst>
          </p:cNvPr>
          <p:cNvSpPr txBox="1"/>
          <p:nvPr/>
        </p:nvSpPr>
        <p:spPr>
          <a:xfrm>
            <a:off x="4317420" y="1699372"/>
            <a:ext cx="285945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National Quantum Computing Centre</a:t>
            </a:r>
          </a:p>
        </p:txBody>
      </p:sp>
      <p:cxnSp>
        <p:nvCxnSpPr>
          <p:cNvPr id="3" name="Straight Arrow Connector 2">
            <a:extLst>
              <a:ext uri="{FF2B5EF4-FFF2-40B4-BE49-F238E27FC236}">
                <a16:creationId xmlns:a16="http://schemas.microsoft.com/office/drawing/2014/main" id="{CB5FEF3A-D550-4DDB-7FA3-574C66656F4F}"/>
              </a:ext>
            </a:extLst>
          </p:cNvPr>
          <p:cNvCxnSpPr>
            <a:cxnSpLocks/>
            <a:stCxn id="2" idx="1"/>
          </p:cNvCxnSpPr>
          <p:nvPr/>
        </p:nvCxnSpPr>
        <p:spPr bwMode="auto">
          <a:xfrm flipH="1">
            <a:off x="2827159" y="2022538"/>
            <a:ext cx="1490261" cy="787622"/>
          </a:xfrm>
          <a:prstGeom prst="straightConnector1">
            <a:avLst/>
          </a:prstGeom>
          <a:noFill/>
          <a:ln w="25400" cap="flat" cmpd="sng" algn="ctr">
            <a:solidFill>
              <a:srgbClr val="FFFF00"/>
            </a:solidFill>
            <a:prstDash val="solid"/>
            <a:round/>
            <a:headEnd type="none" w="med" len="med"/>
            <a:tailEnd type="arrow"/>
          </a:ln>
          <a:effectLst/>
        </p:spPr>
      </p:cxnSp>
      <p:pic>
        <p:nvPicPr>
          <p:cNvPr id="2050" name="Picture 2">
            <a:extLst>
              <a:ext uri="{FF2B5EF4-FFF2-40B4-BE49-F238E27FC236}">
                <a16:creationId xmlns:a16="http://schemas.microsoft.com/office/drawing/2014/main" id="{3D53BE4C-C89B-A480-12C5-37E8131B6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6" y="2549551"/>
            <a:ext cx="4508497" cy="3381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8FCD14-F0EB-920D-4646-E6F09D96C4FA}"/>
              </a:ext>
            </a:extLst>
          </p:cNvPr>
          <p:cNvSpPr txBox="1"/>
          <p:nvPr/>
        </p:nvSpPr>
        <p:spPr>
          <a:xfrm>
            <a:off x="9834257" y="1945902"/>
            <a:ext cx="1940127"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Hartree Centre</a:t>
            </a:r>
          </a:p>
        </p:txBody>
      </p:sp>
      <p:cxnSp>
        <p:nvCxnSpPr>
          <p:cNvPr id="7" name="Straight Arrow Connector 6">
            <a:extLst>
              <a:ext uri="{FF2B5EF4-FFF2-40B4-BE49-F238E27FC236}">
                <a16:creationId xmlns:a16="http://schemas.microsoft.com/office/drawing/2014/main" id="{62C91208-6C22-8BBB-EF3E-4D03E6F9D99A}"/>
              </a:ext>
            </a:extLst>
          </p:cNvPr>
          <p:cNvCxnSpPr>
            <a:cxnSpLocks/>
          </p:cNvCxnSpPr>
          <p:nvPr/>
        </p:nvCxnSpPr>
        <p:spPr bwMode="auto">
          <a:xfrm>
            <a:off x="10779987" y="2334056"/>
            <a:ext cx="24333" cy="1742688"/>
          </a:xfrm>
          <a:prstGeom prst="straightConnector1">
            <a:avLst/>
          </a:prstGeom>
          <a:noFill/>
          <a:ln w="25400" cap="flat" cmpd="sng" algn="ctr">
            <a:solidFill>
              <a:srgbClr val="FFFF00"/>
            </a:solidFill>
            <a:prstDash val="solid"/>
            <a:round/>
            <a:headEnd type="none" w="med" len="med"/>
            <a:tailEnd type="arrow"/>
          </a:ln>
          <a:effectLst/>
        </p:spPr>
      </p:cxnSp>
      <p:sp>
        <p:nvSpPr>
          <p:cNvPr id="10" name="TextBox 9">
            <a:extLst>
              <a:ext uri="{FF2B5EF4-FFF2-40B4-BE49-F238E27FC236}">
                <a16:creationId xmlns:a16="http://schemas.microsoft.com/office/drawing/2014/main" id="{CCAEDB7F-E897-6DF6-49FF-A55A8CCD3D54}"/>
              </a:ext>
            </a:extLst>
          </p:cNvPr>
          <p:cNvSpPr txBox="1"/>
          <p:nvPr/>
        </p:nvSpPr>
        <p:spPr>
          <a:xfrm>
            <a:off x="7340628" y="1131342"/>
            <a:ext cx="2859452"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a:t>STFC Scientific computing</a:t>
            </a:r>
          </a:p>
        </p:txBody>
      </p:sp>
      <p:cxnSp>
        <p:nvCxnSpPr>
          <p:cNvPr id="11" name="Straight Arrow Connector 10">
            <a:extLst>
              <a:ext uri="{FF2B5EF4-FFF2-40B4-BE49-F238E27FC236}">
                <a16:creationId xmlns:a16="http://schemas.microsoft.com/office/drawing/2014/main" id="{53928F99-801D-02F0-E514-4F511D56DD17}"/>
              </a:ext>
            </a:extLst>
          </p:cNvPr>
          <p:cNvCxnSpPr>
            <a:cxnSpLocks/>
          </p:cNvCxnSpPr>
          <p:nvPr/>
        </p:nvCxnSpPr>
        <p:spPr bwMode="auto">
          <a:xfrm>
            <a:off x="8627466" y="1777673"/>
            <a:ext cx="1206791" cy="2205122"/>
          </a:xfrm>
          <a:prstGeom prst="straightConnector1">
            <a:avLst/>
          </a:prstGeom>
          <a:noFill/>
          <a:ln w="25400" cap="flat" cmpd="sng" algn="ctr">
            <a:solidFill>
              <a:srgbClr val="FFFF00"/>
            </a:solidFill>
            <a:prstDash val="solid"/>
            <a:round/>
            <a:headEnd type="none" w="med" len="med"/>
            <a:tailEnd type="arrow"/>
          </a:ln>
          <a:effectLst/>
        </p:spPr>
      </p:cxnSp>
      <p:sp>
        <p:nvSpPr>
          <p:cNvPr id="8" name="TextBox 7">
            <a:extLst>
              <a:ext uri="{FF2B5EF4-FFF2-40B4-BE49-F238E27FC236}">
                <a16:creationId xmlns:a16="http://schemas.microsoft.com/office/drawing/2014/main" id="{7E6CEBB4-B0B3-5E6A-5C74-5D064798D453}"/>
              </a:ext>
            </a:extLst>
          </p:cNvPr>
          <p:cNvSpPr txBox="1"/>
          <p:nvPr/>
        </p:nvSpPr>
        <p:spPr>
          <a:xfrm>
            <a:off x="6986902" y="5660164"/>
            <a:ext cx="205549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GB" dirty="0" err="1"/>
              <a:t>ASTeC</a:t>
            </a:r>
            <a:r>
              <a:rPr lang="en-GB" dirty="0"/>
              <a:t>, REUDI</a:t>
            </a:r>
          </a:p>
        </p:txBody>
      </p:sp>
      <p:cxnSp>
        <p:nvCxnSpPr>
          <p:cNvPr id="9" name="Straight Arrow Connector 8">
            <a:extLst>
              <a:ext uri="{FF2B5EF4-FFF2-40B4-BE49-F238E27FC236}">
                <a16:creationId xmlns:a16="http://schemas.microsoft.com/office/drawing/2014/main" id="{7161C2A0-841D-88D0-0C5E-DFC66F1AEB57}"/>
              </a:ext>
            </a:extLst>
          </p:cNvPr>
          <p:cNvCxnSpPr>
            <a:cxnSpLocks/>
            <a:stCxn id="8" idx="0"/>
          </p:cNvCxnSpPr>
          <p:nvPr/>
        </p:nvCxnSpPr>
        <p:spPr bwMode="auto">
          <a:xfrm flipV="1">
            <a:off x="8014651" y="4076744"/>
            <a:ext cx="1092491" cy="1583420"/>
          </a:xfrm>
          <a:prstGeom prst="straightConnector1">
            <a:avLst/>
          </a:prstGeom>
          <a:noFill/>
          <a:ln w="254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142572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Beaker with solid fill">
            <a:extLst>
              <a:ext uri="{FF2B5EF4-FFF2-40B4-BE49-F238E27FC236}">
                <a16:creationId xmlns:a16="http://schemas.microsoft.com/office/drawing/2014/main" id="{CFBFCDC3-3410-97D1-DB85-C370E6D84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0995" y="4118215"/>
            <a:ext cx="914400" cy="914400"/>
          </a:xfrm>
          <a:prstGeom prst="rect">
            <a:avLst/>
          </a:prstGeom>
        </p:spPr>
      </p:pic>
      <p:pic>
        <p:nvPicPr>
          <p:cNvPr id="12" name="Graphic 11" descr="Books with solid fill">
            <a:extLst>
              <a:ext uri="{FF2B5EF4-FFF2-40B4-BE49-F238E27FC236}">
                <a16:creationId xmlns:a16="http://schemas.microsoft.com/office/drawing/2014/main" id="{802AA141-185B-50CB-C052-499445E81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0451" y="4230684"/>
            <a:ext cx="914400" cy="914400"/>
          </a:xfrm>
          <a:prstGeom prst="rect">
            <a:avLst/>
          </a:prstGeom>
        </p:spPr>
      </p:pic>
      <p:pic>
        <p:nvPicPr>
          <p:cNvPr id="15" name="Graphic 14" descr="Target Audience with solid fill">
            <a:extLst>
              <a:ext uri="{FF2B5EF4-FFF2-40B4-BE49-F238E27FC236}">
                <a16:creationId xmlns:a16="http://schemas.microsoft.com/office/drawing/2014/main" id="{48A046F9-9C2F-C766-55BA-22F0F259FB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818" y="4210087"/>
            <a:ext cx="914400" cy="914400"/>
          </a:xfrm>
          <a:prstGeom prst="rect">
            <a:avLst/>
          </a:prstGeom>
        </p:spPr>
      </p:pic>
      <p:sp>
        <p:nvSpPr>
          <p:cNvPr id="16" name="TextBox 15">
            <a:extLst>
              <a:ext uri="{FF2B5EF4-FFF2-40B4-BE49-F238E27FC236}">
                <a16:creationId xmlns:a16="http://schemas.microsoft.com/office/drawing/2014/main" id="{2507D2E4-91B8-EAC4-5870-F71A10775A87}"/>
              </a:ext>
            </a:extLst>
          </p:cNvPr>
          <p:cNvSpPr txBox="1"/>
          <p:nvPr/>
        </p:nvSpPr>
        <p:spPr>
          <a:xfrm>
            <a:off x="887485" y="5145084"/>
            <a:ext cx="1441420" cy="646331"/>
          </a:xfrm>
          <a:prstGeom prst="rect">
            <a:avLst/>
          </a:prstGeom>
          <a:noFill/>
        </p:spPr>
        <p:txBody>
          <a:bodyPr wrap="none" rtlCol="0">
            <a:spAutoFit/>
          </a:bodyPr>
          <a:lstStyle/>
          <a:p>
            <a:pPr algn="ctr"/>
            <a:r>
              <a:rPr lang="en-US" dirty="0"/>
              <a:t>2500</a:t>
            </a:r>
          </a:p>
          <a:p>
            <a:pPr algn="ctr"/>
            <a:r>
              <a:rPr lang="en-US" dirty="0"/>
              <a:t>experiments</a:t>
            </a:r>
          </a:p>
        </p:txBody>
      </p:sp>
      <p:sp>
        <p:nvSpPr>
          <p:cNvPr id="17" name="TextBox 16">
            <a:extLst>
              <a:ext uri="{FF2B5EF4-FFF2-40B4-BE49-F238E27FC236}">
                <a16:creationId xmlns:a16="http://schemas.microsoft.com/office/drawing/2014/main" id="{8B3C072C-87E2-0003-6277-C67CCBDEFC06}"/>
              </a:ext>
            </a:extLst>
          </p:cNvPr>
          <p:cNvSpPr txBox="1"/>
          <p:nvPr/>
        </p:nvSpPr>
        <p:spPr>
          <a:xfrm>
            <a:off x="3287544" y="5145084"/>
            <a:ext cx="1402948" cy="646331"/>
          </a:xfrm>
          <a:prstGeom prst="rect">
            <a:avLst/>
          </a:prstGeom>
          <a:noFill/>
        </p:spPr>
        <p:txBody>
          <a:bodyPr wrap="none" rtlCol="0">
            <a:spAutoFit/>
          </a:bodyPr>
          <a:lstStyle/>
          <a:p>
            <a:pPr algn="ctr"/>
            <a:r>
              <a:rPr lang="en-US" dirty="0"/>
              <a:t>8000 </a:t>
            </a:r>
          </a:p>
          <a:p>
            <a:pPr algn="ctr"/>
            <a:r>
              <a:rPr lang="en-US" dirty="0"/>
              <a:t>researchers</a:t>
            </a:r>
          </a:p>
        </p:txBody>
      </p:sp>
      <p:sp>
        <p:nvSpPr>
          <p:cNvPr id="18" name="TextBox 17">
            <a:extLst>
              <a:ext uri="{FF2B5EF4-FFF2-40B4-BE49-F238E27FC236}">
                <a16:creationId xmlns:a16="http://schemas.microsoft.com/office/drawing/2014/main" id="{EDBE9F98-681C-BF93-4F32-FC9BB0BF89FD}"/>
              </a:ext>
            </a:extLst>
          </p:cNvPr>
          <p:cNvSpPr txBox="1"/>
          <p:nvPr/>
        </p:nvSpPr>
        <p:spPr>
          <a:xfrm>
            <a:off x="5649131" y="5145084"/>
            <a:ext cx="1428596" cy="646331"/>
          </a:xfrm>
          <a:prstGeom prst="rect">
            <a:avLst/>
          </a:prstGeom>
          <a:noFill/>
        </p:spPr>
        <p:txBody>
          <a:bodyPr wrap="none" rtlCol="0">
            <a:spAutoFit/>
          </a:bodyPr>
          <a:lstStyle/>
          <a:p>
            <a:pPr algn="ctr"/>
            <a:r>
              <a:rPr lang="en-US" dirty="0"/>
              <a:t>1500 </a:t>
            </a:r>
          </a:p>
          <a:p>
            <a:pPr algn="ctr"/>
            <a:r>
              <a:rPr lang="en-US" dirty="0"/>
              <a:t>Publications</a:t>
            </a:r>
          </a:p>
        </p:txBody>
      </p:sp>
      <p:pic>
        <p:nvPicPr>
          <p:cNvPr id="20" name="Graphic 19" descr="Disk with solid fill">
            <a:extLst>
              <a:ext uri="{FF2B5EF4-FFF2-40B4-BE49-F238E27FC236}">
                <a16:creationId xmlns:a16="http://schemas.microsoft.com/office/drawing/2014/main" id="{562F54EA-6ED8-FA90-3F24-D24ACAFB9D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61812" y="4216911"/>
            <a:ext cx="914400" cy="914400"/>
          </a:xfrm>
          <a:prstGeom prst="rect">
            <a:avLst/>
          </a:prstGeom>
        </p:spPr>
      </p:pic>
      <p:sp>
        <p:nvSpPr>
          <p:cNvPr id="23" name="TextBox 22">
            <a:extLst>
              <a:ext uri="{FF2B5EF4-FFF2-40B4-BE49-F238E27FC236}">
                <a16:creationId xmlns:a16="http://schemas.microsoft.com/office/drawing/2014/main" id="{240EEC7A-6C57-08A4-4806-D6A26F507922}"/>
              </a:ext>
            </a:extLst>
          </p:cNvPr>
          <p:cNvSpPr txBox="1"/>
          <p:nvPr/>
        </p:nvSpPr>
        <p:spPr>
          <a:xfrm>
            <a:off x="8193255" y="5145084"/>
            <a:ext cx="851515" cy="646331"/>
          </a:xfrm>
          <a:prstGeom prst="rect">
            <a:avLst/>
          </a:prstGeom>
          <a:noFill/>
        </p:spPr>
        <p:txBody>
          <a:bodyPr wrap="none" rtlCol="0">
            <a:spAutoFit/>
          </a:bodyPr>
          <a:lstStyle/>
          <a:p>
            <a:pPr algn="ctr"/>
            <a:r>
              <a:rPr lang="en-US" dirty="0"/>
              <a:t>18 Pb </a:t>
            </a:r>
          </a:p>
          <a:p>
            <a:pPr algn="ctr"/>
            <a:r>
              <a:rPr lang="en-US" dirty="0"/>
              <a:t>stored</a:t>
            </a:r>
          </a:p>
        </p:txBody>
      </p:sp>
      <p:pic>
        <p:nvPicPr>
          <p:cNvPr id="26" name="Picture 2" descr="Central Laser Facility (CLF) - Harwell Campus">
            <a:extLst>
              <a:ext uri="{FF2B5EF4-FFF2-40B4-BE49-F238E27FC236}">
                <a16:creationId xmlns:a16="http://schemas.microsoft.com/office/drawing/2014/main" id="{0180D0A4-0A8B-F425-108A-669BCB814B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556" y="168779"/>
            <a:ext cx="2328905" cy="100070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6C2CE5B-BDFE-B4CF-8AEA-988DF77A628E}"/>
              </a:ext>
            </a:extLst>
          </p:cNvPr>
          <p:cNvSpPr txBox="1"/>
          <p:nvPr/>
        </p:nvSpPr>
        <p:spPr>
          <a:xfrm>
            <a:off x="1700008" y="1281021"/>
            <a:ext cx="10000183"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5 laser labs, each with an array of instruments</a:t>
            </a:r>
          </a:p>
          <a:p>
            <a:pPr marL="285750" indent="-285750">
              <a:buFont typeface="Arial" panose="020B0604020202020204" pitchFamily="34" charset="0"/>
              <a:buChar char="•"/>
            </a:pPr>
            <a:r>
              <a:rPr lang="en-US" sz="2800" dirty="0"/>
              <a:t>35 X-ray instruments, 10 electron microscopes</a:t>
            </a:r>
          </a:p>
          <a:p>
            <a:pPr marL="285750" indent="-285750">
              <a:buFont typeface="Arial" panose="020B0604020202020204" pitchFamily="34" charset="0"/>
              <a:buChar char="•"/>
            </a:pPr>
            <a:r>
              <a:rPr lang="en-US" sz="2800" dirty="0"/>
              <a:t>Over 30 neutron and muon instruments</a:t>
            </a:r>
          </a:p>
          <a:p>
            <a:pPr marL="285750" indent="-285750">
              <a:buFont typeface="Arial" panose="020B0604020202020204" pitchFamily="34" charset="0"/>
              <a:buChar char="•"/>
            </a:pPr>
            <a:r>
              <a:rPr lang="en-US" sz="2800" dirty="0"/>
              <a:t>Each focused on a different science areas</a:t>
            </a:r>
          </a:p>
          <a:p>
            <a:pPr marL="285750" indent="-285750">
              <a:buFont typeface="Arial" panose="020B0604020202020204" pitchFamily="34" charset="0"/>
              <a:buChar char="•"/>
            </a:pPr>
            <a:r>
              <a:rPr lang="en-US" sz="2800" dirty="0"/>
              <a:t>Each having different analysis needs</a:t>
            </a:r>
          </a:p>
        </p:txBody>
      </p:sp>
      <p:pic>
        <p:nvPicPr>
          <p:cNvPr id="1030" name="Picture 6" descr="Diamond Light Source - Panosc">
            <a:extLst>
              <a:ext uri="{FF2B5EF4-FFF2-40B4-BE49-F238E27FC236}">
                <a16:creationId xmlns:a16="http://schemas.microsoft.com/office/drawing/2014/main" id="{671D0BA8-2488-ECB3-4BDB-C17FB3F1DD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6218" y="266724"/>
            <a:ext cx="2586925" cy="7302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IS Materials to help you talk about ISIS">
            <a:extLst>
              <a:ext uri="{FF2B5EF4-FFF2-40B4-BE49-F238E27FC236}">
                <a16:creationId xmlns:a16="http://schemas.microsoft.com/office/drawing/2014/main" id="{8B4488BD-78F2-01F6-E5EC-3FC75E5FAB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7632" y="168779"/>
            <a:ext cx="2049534" cy="999773"/>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Globe with solid fill">
            <a:extLst>
              <a:ext uri="{FF2B5EF4-FFF2-40B4-BE49-F238E27FC236}">
                <a16:creationId xmlns:a16="http://schemas.microsoft.com/office/drawing/2014/main" id="{D95B2E81-A93A-C12A-6DEF-BD06879E9D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16701" y="4251275"/>
            <a:ext cx="914400" cy="914400"/>
          </a:xfrm>
          <a:prstGeom prst="rect">
            <a:avLst/>
          </a:prstGeom>
        </p:spPr>
      </p:pic>
      <p:sp>
        <p:nvSpPr>
          <p:cNvPr id="37" name="TextBox 36">
            <a:extLst>
              <a:ext uri="{FF2B5EF4-FFF2-40B4-BE49-F238E27FC236}">
                <a16:creationId xmlns:a16="http://schemas.microsoft.com/office/drawing/2014/main" id="{18296FDA-8C1D-DD29-251F-8DF361ED3EAD}"/>
              </a:ext>
            </a:extLst>
          </p:cNvPr>
          <p:cNvSpPr txBox="1"/>
          <p:nvPr/>
        </p:nvSpPr>
        <p:spPr>
          <a:xfrm>
            <a:off x="10132399" y="5188467"/>
            <a:ext cx="1172116" cy="646331"/>
          </a:xfrm>
          <a:prstGeom prst="rect">
            <a:avLst/>
          </a:prstGeom>
          <a:noFill/>
        </p:spPr>
        <p:txBody>
          <a:bodyPr wrap="none" rtlCol="0">
            <a:spAutoFit/>
          </a:bodyPr>
          <a:lstStyle/>
          <a:p>
            <a:pPr algn="ctr"/>
            <a:r>
              <a:rPr lang="en-US" dirty="0"/>
              <a:t>30 </a:t>
            </a:r>
          </a:p>
          <a:p>
            <a:pPr algn="ctr"/>
            <a:r>
              <a:rPr lang="en-US" dirty="0"/>
              <a:t>Countries</a:t>
            </a:r>
          </a:p>
        </p:txBody>
      </p:sp>
      <p:sp>
        <p:nvSpPr>
          <p:cNvPr id="2" name="TextBox 1">
            <a:extLst>
              <a:ext uri="{FF2B5EF4-FFF2-40B4-BE49-F238E27FC236}">
                <a16:creationId xmlns:a16="http://schemas.microsoft.com/office/drawing/2014/main" id="{87147643-FA4A-3C40-D593-9B9D1D3F607B}"/>
              </a:ext>
            </a:extLst>
          </p:cNvPr>
          <p:cNvSpPr txBox="1"/>
          <p:nvPr/>
        </p:nvSpPr>
        <p:spPr>
          <a:xfrm>
            <a:off x="4590236" y="3782439"/>
            <a:ext cx="2142574" cy="369332"/>
          </a:xfrm>
          <a:prstGeom prst="rect">
            <a:avLst/>
          </a:prstGeom>
          <a:noFill/>
        </p:spPr>
        <p:txBody>
          <a:bodyPr wrap="none" rtlCol="0">
            <a:spAutoFit/>
          </a:bodyPr>
          <a:lstStyle/>
          <a:p>
            <a:r>
              <a:rPr lang="en-US" dirty="0"/>
              <a:t>Annual Throughput</a:t>
            </a:r>
          </a:p>
        </p:txBody>
      </p:sp>
    </p:spTree>
    <p:extLst>
      <p:ext uri="{BB962C8B-B14F-4D97-AF65-F5344CB8AC3E}">
        <p14:creationId xmlns:p14="http://schemas.microsoft.com/office/powerpoint/2010/main" val="12327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03316-39E5-CE04-474E-1E646962AC0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D64F08-AD86-B7CB-5D54-FFEEF163CBD3}"/>
              </a:ext>
            </a:extLst>
          </p:cNvPr>
          <p:cNvSpPr txBox="1"/>
          <p:nvPr/>
        </p:nvSpPr>
        <p:spPr>
          <a:xfrm>
            <a:off x="237988" y="81705"/>
            <a:ext cx="11900852"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150" dirty="0">
                <a:solidFill>
                  <a:srgbClr val="2E2D62"/>
                </a:solidFill>
                <a:latin typeface="Arial" panose="020B0604020202020204" pitchFamily="34" charset="0"/>
                <a:cs typeface="Arial" panose="020B0604020202020204" pitchFamily="34" charset="0"/>
              </a:rPr>
              <a:t>New Facilities and Upgrades</a:t>
            </a:r>
            <a:endParaRPr kumimoji="0" lang="en-US" sz="32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A73A1AF9-ECEC-2762-9B24-D86E7E0E13D2}"/>
              </a:ext>
            </a:extLst>
          </p:cNvPr>
          <p:cNvSpPr txBox="1"/>
          <p:nvPr/>
        </p:nvSpPr>
        <p:spPr>
          <a:xfrm>
            <a:off x="11825934" y="6497063"/>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E3AA5-BC9C-41B0-9D1E-DF77B3426DE0}" type="slidenum">
              <a:rPr kumimoji="0" lang="en-US" sz="1800" b="0" i="0" u="none" strike="noStrike" kern="1200" cap="none" spc="0" normalizeH="0" baseline="0" noProof="0" smtClean="0">
                <a:ln>
                  <a:noFill/>
                </a:ln>
                <a:solidFill>
                  <a:srgbClr val="2E2C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2E2C61"/>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E4D103E4-CF36-3BBF-6973-6F22CDC20834}"/>
              </a:ext>
            </a:extLst>
          </p:cNvPr>
          <p:cNvSpPr/>
          <p:nvPr/>
        </p:nvSpPr>
        <p:spPr>
          <a:xfrm>
            <a:off x="0" y="5438737"/>
            <a:ext cx="2902688" cy="180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54E8B7A5-D091-FEED-8ADC-7BC4C5C385F0}"/>
              </a:ext>
            </a:extLst>
          </p:cNvPr>
          <p:cNvGrpSpPr/>
          <p:nvPr/>
        </p:nvGrpSpPr>
        <p:grpSpPr>
          <a:xfrm>
            <a:off x="237988" y="598972"/>
            <a:ext cx="2618312" cy="1428108"/>
            <a:chOff x="237988" y="598972"/>
            <a:chExt cx="2618312" cy="1428108"/>
          </a:xfrm>
        </p:grpSpPr>
        <p:pic>
          <p:nvPicPr>
            <p:cNvPr id="8" name="Picture 7" descr="A blue and white background&#10;&#10;Description automatically generated with medium confidence">
              <a:extLst>
                <a:ext uri="{FF2B5EF4-FFF2-40B4-BE49-F238E27FC236}">
                  <a16:creationId xmlns:a16="http://schemas.microsoft.com/office/drawing/2014/main" id="{389D388E-348D-4DFB-E9E6-1376D141C398}"/>
                </a:ext>
              </a:extLst>
            </p:cNvPr>
            <p:cNvPicPr>
              <a:picLocks noChangeAspect="1"/>
            </p:cNvPicPr>
            <p:nvPr/>
          </p:nvPicPr>
          <p:blipFill rotWithShape="1">
            <a:blip r:embed="rId3"/>
            <a:srcRect l="57581" r="80"/>
            <a:stretch/>
          </p:blipFill>
          <p:spPr>
            <a:xfrm>
              <a:off x="304800" y="947080"/>
              <a:ext cx="2551500" cy="1080000"/>
            </a:xfrm>
            <a:prstGeom prst="rect">
              <a:avLst/>
            </a:prstGeom>
          </p:spPr>
        </p:pic>
        <p:sp>
          <p:nvSpPr>
            <p:cNvPr id="9" name="TextBox 8">
              <a:extLst>
                <a:ext uri="{FF2B5EF4-FFF2-40B4-BE49-F238E27FC236}">
                  <a16:creationId xmlns:a16="http://schemas.microsoft.com/office/drawing/2014/main" id="{04D0DF34-DB11-74C3-BAED-05DBB881DAE8}"/>
                </a:ext>
              </a:extLst>
            </p:cNvPr>
            <p:cNvSpPr txBox="1"/>
            <p:nvPr/>
          </p:nvSpPr>
          <p:spPr>
            <a:xfrm>
              <a:off x="237988" y="598972"/>
              <a:ext cx="994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hlinkClick r:id="rId4"/>
                </a:rPr>
                <a:t> UK XFEL</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0138399-72F8-E89F-ECAB-E773A75294CE}"/>
              </a:ext>
            </a:extLst>
          </p:cNvPr>
          <p:cNvGrpSpPr/>
          <p:nvPr/>
        </p:nvGrpSpPr>
        <p:grpSpPr>
          <a:xfrm>
            <a:off x="273871" y="2240971"/>
            <a:ext cx="3583930" cy="2083446"/>
            <a:chOff x="213835" y="2936412"/>
            <a:chExt cx="3583930" cy="2083446"/>
          </a:xfrm>
        </p:grpSpPr>
        <p:pic>
          <p:nvPicPr>
            <p:cNvPr id="12" name="Picture 11" descr="A diagram of a cell layer&#10;&#10;Description automatically generated">
              <a:extLst>
                <a:ext uri="{FF2B5EF4-FFF2-40B4-BE49-F238E27FC236}">
                  <a16:creationId xmlns:a16="http://schemas.microsoft.com/office/drawing/2014/main" id="{E85F70EA-5A5B-E57C-19C4-96C8A9B5B957}"/>
                </a:ext>
              </a:extLst>
            </p:cNvPr>
            <p:cNvPicPr>
              <a:picLocks noChangeAspect="1"/>
            </p:cNvPicPr>
            <p:nvPr/>
          </p:nvPicPr>
          <p:blipFill>
            <a:blip r:embed="rId5"/>
            <a:stretch>
              <a:fillRect/>
            </a:stretch>
          </p:blipFill>
          <p:spPr>
            <a:xfrm>
              <a:off x="213835" y="2936412"/>
              <a:ext cx="3083665" cy="1800000"/>
            </a:xfrm>
            <a:prstGeom prst="rect">
              <a:avLst/>
            </a:prstGeom>
          </p:spPr>
        </p:pic>
        <p:sp>
          <p:nvSpPr>
            <p:cNvPr id="13" name="TextBox 12">
              <a:extLst>
                <a:ext uri="{FF2B5EF4-FFF2-40B4-BE49-F238E27FC236}">
                  <a16:creationId xmlns:a16="http://schemas.microsoft.com/office/drawing/2014/main" id="{0D26443C-C49B-D5D1-59B7-75FECE7B846C}"/>
                </a:ext>
              </a:extLst>
            </p:cNvPr>
            <p:cNvSpPr txBox="1"/>
            <p:nvPr/>
          </p:nvSpPr>
          <p:spPr>
            <a:xfrm>
              <a:off x="213835" y="4650526"/>
              <a:ext cx="35839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hlinkClick r:id="rId6"/>
                </a:rPr>
                <a:t>Diamond-II - - Diamond Light Source</a:t>
              </a:r>
              <a:endPar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1F08DA09-81B7-1715-D384-6F8EC6252301}"/>
              </a:ext>
            </a:extLst>
          </p:cNvPr>
          <p:cNvGrpSpPr/>
          <p:nvPr/>
        </p:nvGrpSpPr>
        <p:grpSpPr>
          <a:xfrm>
            <a:off x="167460" y="4662861"/>
            <a:ext cx="4190955" cy="1747867"/>
            <a:chOff x="4760435" y="3375062"/>
            <a:chExt cx="4190955" cy="1747867"/>
          </a:xfrm>
        </p:grpSpPr>
        <p:pic>
          <p:nvPicPr>
            <p:cNvPr id="16" name="Picture 15" descr="A blue background with text and colorful objects&#10;&#10;Description automatically generated with medium confidence">
              <a:extLst>
                <a:ext uri="{FF2B5EF4-FFF2-40B4-BE49-F238E27FC236}">
                  <a16:creationId xmlns:a16="http://schemas.microsoft.com/office/drawing/2014/main" id="{095907B3-BC2B-976C-0C3B-50D7688D7F9B}"/>
                </a:ext>
              </a:extLst>
            </p:cNvPr>
            <p:cNvPicPr>
              <a:picLocks noChangeAspect="1"/>
            </p:cNvPicPr>
            <p:nvPr/>
          </p:nvPicPr>
          <p:blipFill>
            <a:blip r:embed="rId7"/>
            <a:stretch>
              <a:fillRect/>
            </a:stretch>
          </p:blipFill>
          <p:spPr>
            <a:xfrm>
              <a:off x="4851400" y="3375062"/>
              <a:ext cx="2560000" cy="1440000"/>
            </a:xfrm>
            <a:prstGeom prst="rect">
              <a:avLst/>
            </a:prstGeom>
          </p:spPr>
        </p:pic>
        <p:sp>
          <p:nvSpPr>
            <p:cNvPr id="17" name="TextBox 16">
              <a:extLst>
                <a:ext uri="{FF2B5EF4-FFF2-40B4-BE49-F238E27FC236}">
                  <a16:creationId xmlns:a16="http://schemas.microsoft.com/office/drawing/2014/main" id="{0E1CF275-195C-BA8C-E911-FE9047FBE790}"/>
                </a:ext>
              </a:extLst>
            </p:cNvPr>
            <p:cNvSpPr txBox="1"/>
            <p:nvPr/>
          </p:nvSpPr>
          <p:spPr>
            <a:xfrm>
              <a:off x="4760435" y="4753597"/>
              <a:ext cx="41909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hlinkClick r:id="rId8"/>
                </a:rPr>
                <a:t>ISIS The Endeavour Programme (stfc.ac.uk)</a:t>
              </a:r>
              <a:endPar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44019692-F429-8CB8-2FAB-732F977DD50F}"/>
              </a:ext>
            </a:extLst>
          </p:cNvPr>
          <p:cNvGrpSpPr/>
          <p:nvPr/>
        </p:nvGrpSpPr>
        <p:grpSpPr>
          <a:xfrm>
            <a:off x="4044182" y="578239"/>
            <a:ext cx="3996672" cy="1425552"/>
            <a:chOff x="4878281" y="3054203"/>
            <a:chExt cx="3996672" cy="1425552"/>
          </a:xfrm>
        </p:grpSpPr>
        <p:pic>
          <p:nvPicPr>
            <p:cNvPr id="22" name="Picture 21" descr="A black and white image of a letter u&#10;&#10;Description automatically generated">
              <a:extLst>
                <a:ext uri="{FF2B5EF4-FFF2-40B4-BE49-F238E27FC236}">
                  <a16:creationId xmlns:a16="http://schemas.microsoft.com/office/drawing/2014/main" id="{BDC5C682-1046-F146-97E6-56E76E2F537A}"/>
                </a:ext>
              </a:extLst>
            </p:cNvPr>
            <p:cNvPicPr>
              <a:picLocks noChangeAspect="1"/>
            </p:cNvPicPr>
            <p:nvPr/>
          </p:nvPicPr>
          <p:blipFill>
            <a:blip r:embed="rId9"/>
            <a:stretch>
              <a:fillRect/>
            </a:stretch>
          </p:blipFill>
          <p:spPr>
            <a:xfrm>
              <a:off x="4969565" y="3399755"/>
              <a:ext cx="3240000" cy="1080000"/>
            </a:xfrm>
            <a:prstGeom prst="rect">
              <a:avLst/>
            </a:prstGeom>
          </p:spPr>
        </p:pic>
        <p:sp>
          <p:nvSpPr>
            <p:cNvPr id="23" name="TextBox 22">
              <a:extLst>
                <a:ext uri="{FF2B5EF4-FFF2-40B4-BE49-F238E27FC236}">
                  <a16:creationId xmlns:a16="http://schemas.microsoft.com/office/drawing/2014/main" id="{C56D9B8E-1BFC-E155-D21C-E0850AAF29EB}"/>
                </a:ext>
              </a:extLst>
            </p:cNvPr>
            <p:cNvSpPr txBox="1"/>
            <p:nvPr/>
          </p:nvSpPr>
          <p:spPr>
            <a:xfrm>
              <a:off x="4878281" y="3054203"/>
              <a:ext cx="39966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hlinkClick r:id="rId10"/>
                </a:rPr>
                <a:t>CLF </a:t>
              </a:r>
              <a:r>
                <a:rPr kumimoji="0" lang="en-GB" sz="1800" b="0" i="0" u="none" strike="noStrike" kern="1200" cap="none" spc="0" normalizeH="0" baseline="0" noProof="0" err="1">
                  <a:ln>
                    <a:noFill/>
                  </a:ln>
                  <a:solidFill>
                    <a:srgbClr val="2E2C61"/>
                  </a:solidFill>
                  <a:effectLst/>
                  <a:uLnTx/>
                  <a:uFillTx/>
                  <a:latin typeface="Calibri" panose="020F0502020204030204"/>
                  <a:ea typeface="+mn-ea"/>
                  <a:cs typeface="+mn-cs"/>
                  <a:hlinkClick r:id="rId10"/>
                </a:rPr>
                <a:t>HiLUX</a:t>
              </a:r>
              <a:r>
                <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hlinkClick r:id="rId10"/>
                </a:rPr>
                <a:t> upgrades to Ultra and Artemis</a:t>
              </a:r>
              <a:endPar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8FF3E728-F3B9-0231-47DA-B88FFDD551E2}"/>
              </a:ext>
            </a:extLst>
          </p:cNvPr>
          <p:cNvGrpSpPr/>
          <p:nvPr/>
        </p:nvGrpSpPr>
        <p:grpSpPr>
          <a:xfrm>
            <a:off x="9228735" y="578239"/>
            <a:ext cx="1919603" cy="1414561"/>
            <a:chOff x="8177870" y="598972"/>
            <a:chExt cx="1919603" cy="1414561"/>
          </a:xfrm>
        </p:grpSpPr>
        <p:pic>
          <p:nvPicPr>
            <p:cNvPr id="3" name="Picture 2" descr="A building with glass windows&#10;&#10;Description automatically generated">
              <a:extLst>
                <a:ext uri="{FF2B5EF4-FFF2-40B4-BE49-F238E27FC236}">
                  <a16:creationId xmlns:a16="http://schemas.microsoft.com/office/drawing/2014/main" id="{BE76BFC0-E7B6-1259-6F10-D9801D9763A6}"/>
                </a:ext>
              </a:extLst>
            </p:cNvPr>
            <p:cNvPicPr>
              <a:picLocks noChangeAspect="1"/>
            </p:cNvPicPr>
            <p:nvPr/>
          </p:nvPicPr>
          <p:blipFill>
            <a:blip r:embed="rId11"/>
            <a:stretch>
              <a:fillRect/>
            </a:stretch>
          </p:blipFill>
          <p:spPr>
            <a:xfrm>
              <a:off x="8177870" y="933533"/>
              <a:ext cx="1919603" cy="1080000"/>
            </a:xfrm>
            <a:prstGeom prst="rect">
              <a:avLst/>
            </a:prstGeom>
          </p:spPr>
        </p:pic>
        <p:sp>
          <p:nvSpPr>
            <p:cNvPr id="4" name="TextBox 3">
              <a:extLst>
                <a:ext uri="{FF2B5EF4-FFF2-40B4-BE49-F238E27FC236}">
                  <a16:creationId xmlns:a16="http://schemas.microsoft.com/office/drawing/2014/main" id="{A79EEFCC-0A81-9E84-D151-8F172231D93C}"/>
                </a:ext>
              </a:extLst>
            </p:cNvPr>
            <p:cNvSpPr txBox="1"/>
            <p:nvPr/>
          </p:nvSpPr>
          <p:spPr>
            <a:xfrm>
              <a:off x="8177870" y="598972"/>
              <a:ext cx="10508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hlinkClick r:id="rId12"/>
                </a:rPr>
                <a:t>CLF-EPAC</a:t>
              </a:r>
              <a:endParaRPr kumimoji="0" lang="en-GB" sz="1800" b="0" i="0" u="none" strike="noStrike" kern="1200" cap="none" spc="0" normalizeH="0" baseline="0" noProof="0">
                <a:ln>
                  <a:noFill/>
                </a:ln>
                <a:solidFill>
                  <a:srgbClr val="2E2C61"/>
                </a:solidFill>
                <a:effectLst/>
                <a:uLnTx/>
                <a:uFillTx/>
                <a:latin typeface="Calibri" panose="020F0502020204030204"/>
                <a:ea typeface="+mn-ea"/>
                <a:cs typeface="+mn-cs"/>
              </a:endParaRPr>
            </a:p>
          </p:txBody>
        </p:sp>
      </p:grpSp>
      <p:pic>
        <p:nvPicPr>
          <p:cNvPr id="2050" name="Picture 2" descr="RUEDI logo">
            <a:extLst>
              <a:ext uri="{FF2B5EF4-FFF2-40B4-BE49-F238E27FC236}">
                <a16:creationId xmlns:a16="http://schemas.microsoft.com/office/drawing/2014/main" id="{28F56A15-9D5E-4A5E-8736-58A2718337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4498" y="4953492"/>
            <a:ext cx="5241935" cy="8879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CEF932-4F18-3B92-AF82-58DE6729673E}"/>
              </a:ext>
            </a:extLst>
          </p:cNvPr>
          <p:cNvSpPr txBox="1"/>
          <p:nvPr/>
        </p:nvSpPr>
        <p:spPr>
          <a:xfrm>
            <a:off x="4754498" y="5860134"/>
            <a:ext cx="5466561" cy="646331"/>
          </a:xfrm>
          <a:prstGeom prst="rect">
            <a:avLst/>
          </a:prstGeom>
          <a:noFill/>
        </p:spPr>
        <p:txBody>
          <a:bodyPr wrap="none" rtlCol="0">
            <a:spAutoFit/>
          </a:bodyPr>
          <a:lstStyle/>
          <a:p>
            <a:r>
              <a:rPr lang="en-US" dirty="0" err="1"/>
              <a:t>Relatvistic</a:t>
            </a:r>
            <a:r>
              <a:rPr lang="en-US" dirty="0"/>
              <a:t> </a:t>
            </a:r>
            <a:r>
              <a:rPr lang="en-GB" i="0" dirty="0">
                <a:solidFill>
                  <a:srgbClr val="222649"/>
                </a:solidFill>
                <a:effectLst/>
                <a:highlight>
                  <a:srgbClr val="FFFFFF"/>
                </a:highlight>
                <a:latin typeface="Raleway" panose="020F0502020204030204" pitchFamily="34" charset="0"/>
              </a:rPr>
              <a:t>Ultrafast Electron Diffraction &amp; Imaging</a:t>
            </a:r>
          </a:p>
          <a:p>
            <a:endParaRPr lang="en-US" dirty="0"/>
          </a:p>
        </p:txBody>
      </p:sp>
      <p:sp>
        <p:nvSpPr>
          <p:cNvPr id="7" name="TextBox 6">
            <a:extLst>
              <a:ext uri="{FF2B5EF4-FFF2-40B4-BE49-F238E27FC236}">
                <a16:creationId xmlns:a16="http://schemas.microsoft.com/office/drawing/2014/main" id="{C953406A-626C-305C-3694-608F9058A17D}"/>
              </a:ext>
            </a:extLst>
          </p:cNvPr>
          <p:cNvSpPr txBox="1"/>
          <p:nvPr/>
        </p:nvSpPr>
        <p:spPr>
          <a:xfrm>
            <a:off x="8682498" y="2061101"/>
            <a:ext cx="3535270" cy="369332"/>
          </a:xfrm>
          <a:prstGeom prst="rect">
            <a:avLst/>
          </a:prstGeom>
          <a:noFill/>
        </p:spPr>
        <p:txBody>
          <a:bodyPr wrap="square" rtlCol="0">
            <a:spAutoFit/>
          </a:bodyPr>
          <a:lstStyle/>
          <a:p>
            <a:r>
              <a:rPr lang="en-US" dirty="0" err="1"/>
              <a:t>PetaWatt</a:t>
            </a:r>
            <a:r>
              <a:rPr lang="en-US" dirty="0"/>
              <a:t> laser and X-ray source</a:t>
            </a:r>
          </a:p>
        </p:txBody>
      </p:sp>
      <p:sp>
        <p:nvSpPr>
          <p:cNvPr id="11" name="Content Placeholder 2">
            <a:extLst>
              <a:ext uri="{FF2B5EF4-FFF2-40B4-BE49-F238E27FC236}">
                <a16:creationId xmlns:a16="http://schemas.microsoft.com/office/drawing/2014/main" id="{7DB4A05B-4E5D-A507-EE7E-E54A6DAD9D84}"/>
              </a:ext>
            </a:extLst>
          </p:cNvPr>
          <p:cNvSpPr txBox="1">
            <a:spLocks/>
          </p:cNvSpPr>
          <p:nvPr/>
        </p:nvSpPr>
        <p:spPr>
          <a:xfrm>
            <a:off x="4151400" y="2606450"/>
            <a:ext cx="6655145" cy="2247760"/>
          </a:xfrm>
          <a:prstGeom prst="rect">
            <a:avLst/>
          </a:prstGeom>
        </p:spPr>
        <p:txBody>
          <a:bodyPr>
            <a:norm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x10-100 fold increases in power, flux, brightness</a:t>
            </a:r>
          </a:p>
          <a:p>
            <a:pPr lvl="1"/>
            <a:r>
              <a:rPr lang="en-US" dirty="0"/>
              <a:t>Diamond “dark period” 2028 – 18 months</a:t>
            </a:r>
          </a:p>
          <a:p>
            <a:pPr lvl="1"/>
            <a:r>
              <a:rPr lang="en-US" dirty="0"/>
              <a:t>Faster Timescales </a:t>
            </a:r>
          </a:p>
          <a:p>
            <a:pPr lvl="1"/>
            <a:r>
              <a:rPr lang="en-US" dirty="0"/>
              <a:t>New instruments/techniques</a:t>
            </a:r>
          </a:p>
          <a:p>
            <a:pPr marL="457200" lvl="1" indent="0">
              <a:buNone/>
            </a:pPr>
            <a:endParaRPr lang="en-US" dirty="0"/>
          </a:p>
        </p:txBody>
      </p:sp>
    </p:spTree>
    <p:extLst>
      <p:ext uri="{BB962C8B-B14F-4D97-AF65-F5344CB8AC3E}">
        <p14:creationId xmlns:p14="http://schemas.microsoft.com/office/powerpoint/2010/main" val="181830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DF4F-E187-EBE6-00ED-FC9E8525F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0C694-919F-B1EE-0880-DAC34B3CEEA8}"/>
              </a:ext>
            </a:extLst>
          </p:cNvPr>
          <p:cNvSpPr>
            <a:spLocks noGrp="1"/>
          </p:cNvSpPr>
          <p:nvPr>
            <p:ph type="title"/>
          </p:nvPr>
        </p:nvSpPr>
        <p:spPr>
          <a:xfrm>
            <a:off x="235649" y="180111"/>
            <a:ext cx="10515600" cy="701731"/>
          </a:xfrm>
          <a:noFill/>
        </p:spPr>
        <p:txBody>
          <a:bodyPr wrap="square" lIns="91440" tIns="45720" rIns="91440" bIns="45720" rtlCol="0" anchor="t">
            <a:spAutoFit/>
          </a:bodyPr>
          <a:lstStyle/>
          <a:p>
            <a:r>
              <a:rPr lang="en-GB" b="1" spc="-150" dirty="0">
                <a:solidFill>
                  <a:srgbClr val="2E2D62"/>
                </a:solidFill>
                <a:latin typeface="Arial"/>
                <a:ea typeface="+mn-ea"/>
                <a:cs typeface="Arial"/>
              </a:rPr>
              <a:t>Experiment Life</a:t>
            </a:r>
          </a:p>
        </p:txBody>
      </p:sp>
      <p:pic>
        <p:nvPicPr>
          <p:cNvPr id="6" name="Picture 4">
            <a:extLst>
              <a:ext uri="{FF2B5EF4-FFF2-40B4-BE49-F238E27FC236}">
                <a16:creationId xmlns:a16="http://schemas.microsoft.com/office/drawing/2014/main" id="{2866EAD6-1B32-C2A7-3917-98C3C60D1F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378" y="1792152"/>
            <a:ext cx="12118622" cy="39984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 name="Straight Arrow Connector 3">
            <a:extLst>
              <a:ext uri="{FF2B5EF4-FFF2-40B4-BE49-F238E27FC236}">
                <a16:creationId xmlns:a16="http://schemas.microsoft.com/office/drawing/2014/main" id="{BC279254-E480-D329-B366-94BEB597501C}"/>
              </a:ext>
            </a:extLst>
          </p:cNvPr>
          <p:cNvCxnSpPr>
            <a:cxnSpLocks/>
          </p:cNvCxnSpPr>
          <p:nvPr/>
        </p:nvCxnSpPr>
        <p:spPr>
          <a:xfrm>
            <a:off x="1003300" y="1392266"/>
            <a:ext cx="4624442" cy="674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56CC45D-90B8-015F-F507-746B1AE3DAC5}"/>
              </a:ext>
            </a:extLst>
          </p:cNvPr>
          <p:cNvCxnSpPr>
            <a:cxnSpLocks/>
          </p:cNvCxnSpPr>
          <p:nvPr/>
        </p:nvCxnSpPr>
        <p:spPr>
          <a:xfrm>
            <a:off x="5613546" y="1459687"/>
            <a:ext cx="85277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BD5DF1-FD3D-D3E3-F2FE-8B318AFA4761}"/>
              </a:ext>
            </a:extLst>
          </p:cNvPr>
          <p:cNvCxnSpPr>
            <a:cxnSpLocks/>
          </p:cNvCxnSpPr>
          <p:nvPr/>
        </p:nvCxnSpPr>
        <p:spPr>
          <a:xfrm>
            <a:off x="6484979" y="1459687"/>
            <a:ext cx="473586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F46595F-3F9E-B26F-E01F-BAD0AC9BDDFB}"/>
              </a:ext>
            </a:extLst>
          </p:cNvPr>
          <p:cNvSpPr txBox="1"/>
          <p:nvPr/>
        </p:nvSpPr>
        <p:spPr>
          <a:xfrm>
            <a:off x="2748699" y="919256"/>
            <a:ext cx="1133644" cy="369332"/>
          </a:xfrm>
          <a:prstGeom prst="rect">
            <a:avLst/>
          </a:prstGeom>
          <a:noFill/>
        </p:spPr>
        <p:txBody>
          <a:bodyPr wrap="none" rtlCol="0">
            <a:spAutoFit/>
          </a:bodyPr>
          <a:lstStyle/>
          <a:p>
            <a:r>
              <a:rPr lang="en-US" dirty="0"/>
              <a:t>6 months</a:t>
            </a:r>
          </a:p>
        </p:txBody>
      </p:sp>
      <p:sp>
        <p:nvSpPr>
          <p:cNvPr id="13" name="TextBox 12">
            <a:extLst>
              <a:ext uri="{FF2B5EF4-FFF2-40B4-BE49-F238E27FC236}">
                <a16:creationId xmlns:a16="http://schemas.microsoft.com/office/drawing/2014/main" id="{42D58049-2567-C420-1219-844951BBC730}"/>
              </a:ext>
            </a:extLst>
          </p:cNvPr>
          <p:cNvSpPr txBox="1"/>
          <p:nvPr/>
        </p:nvSpPr>
        <p:spPr>
          <a:xfrm>
            <a:off x="5561238" y="885546"/>
            <a:ext cx="1069524" cy="369332"/>
          </a:xfrm>
          <a:prstGeom prst="rect">
            <a:avLst/>
          </a:prstGeom>
          <a:noFill/>
        </p:spPr>
        <p:txBody>
          <a:bodyPr wrap="none" rtlCol="0">
            <a:spAutoFit/>
          </a:bodyPr>
          <a:lstStyle/>
          <a:p>
            <a:r>
              <a:rPr lang="en-US" dirty="0"/>
              <a:t>1-5 days</a:t>
            </a:r>
          </a:p>
        </p:txBody>
      </p:sp>
      <p:sp>
        <p:nvSpPr>
          <p:cNvPr id="14" name="TextBox 13">
            <a:extLst>
              <a:ext uri="{FF2B5EF4-FFF2-40B4-BE49-F238E27FC236}">
                <a16:creationId xmlns:a16="http://schemas.microsoft.com/office/drawing/2014/main" id="{0A924F5D-D3D3-125A-92FD-E63EBC17C6B0}"/>
              </a:ext>
            </a:extLst>
          </p:cNvPr>
          <p:cNvSpPr txBox="1"/>
          <p:nvPr/>
        </p:nvSpPr>
        <p:spPr>
          <a:xfrm>
            <a:off x="7700318" y="740924"/>
            <a:ext cx="3695812" cy="646331"/>
          </a:xfrm>
          <a:prstGeom prst="rect">
            <a:avLst/>
          </a:prstGeom>
          <a:noFill/>
        </p:spPr>
        <p:txBody>
          <a:bodyPr wrap="square" rtlCol="0">
            <a:spAutoFit/>
          </a:bodyPr>
          <a:lstStyle/>
          <a:p>
            <a:r>
              <a:rPr lang="en-US" dirty="0"/>
              <a:t>Average 2.5 years</a:t>
            </a:r>
          </a:p>
          <a:p>
            <a:r>
              <a:rPr lang="en-US" dirty="0"/>
              <a:t>Production rate varies 30%-95%</a:t>
            </a:r>
          </a:p>
        </p:txBody>
      </p:sp>
    </p:spTree>
    <p:extLst>
      <p:ext uri="{BB962C8B-B14F-4D97-AF65-F5344CB8AC3E}">
        <p14:creationId xmlns:p14="http://schemas.microsoft.com/office/powerpoint/2010/main" val="226865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C2F6-1F8C-4935-CBB4-4BE563EBB65D}"/>
              </a:ext>
            </a:extLst>
          </p:cNvPr>
          <p:cNvSpPr>
            <a:spLocks noGrp="1"/>
          </p:cNvSpPr>
          <p:nvPr>
            <p:ph type="title"/>
          </p:nvPr>
        </p:nvSpPr>
        <p:spPr>
          <a:xfrm>
            <a:off x="5688" y="0"/>
            <a:ext cx="10515600" cy="1325563"/>
          </a:xfrm>
        </p:spPr>
        <p:txBody>
          <a:bodyPr anchor="ctr">
            <a:normAutofit/>
          </a:bodyPr>
          <a:lstStyle/>
          <a:p>
            <a:r>
              <a:rPr lang="en-US" dirty="0"/>
              <a:t>Activity Streams </a:t>
            </a:r>
          </a:p>
        </p:txBody>
      </p:sp>
      <p:grpSp>
        <p:nvGrpSpPr>
          <p:cNvPr id="43" name="Group 42">
            <a:extLst>
              <a:ext uri="{FF2B5EF4-FFF2-40B4-BE49-F238E27FC236}">
                <a16:creationId xmlns:a16="http://schemas.microsoft.com/office/drawing/2014/main" id="{2F9BCBD0-3025-D7F8-50DF-E974A38B580B}"/>
              </a:ext>
            </a:extLst>
          </p:cNvPr>
          <p:cNvGrpSpPr/>
          <p:nvPr/>
        </p:nvGrpSpPr>
        <p:grpSpPr>
          <a:xfrm>
            <a:off x="715369" y="1498609"/>
            <a:ext cx="10515600" cy="4350274"/>
            <a:chOff x="715369" y="1498609"/>
            <a:chExt cx="10515600" cy="4350274"/>
          </a:xfrm>
        </p:grpSpPr>
        <p:sp>
          <p:nvSpPr>
            <p:cNvPr id="44" name="Rounded Rectangle 43">
              <a:extLst>
                <a:ext uri="{FF2B5EF4-FFF2-40B4-BE49-F238E27FC236}">
                  <a16:creationId xmlns:a16="http://schemas.microsoft.com/office/drawing/2014/main" id="{0E59B497-2EEB-2534-EE1F-32D349DCA750}"/>
                </a:ext>
              </a:extLst>
            </p:cNvPr>
            <p:cNvSpPr/>
            <p:nvPr/>
          </p:nvSpPr>
          <p:spPr>
            <a:xfrm>
              <a:off x="715369" y="1498609"/>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5" name="Rectangle 44" descr="User">
              <a:extLst>
                <a:ext uri="{FF2B5EF4-FFF2-40B4-BE49-F238E27FC236}">
                  <a16:creationId xmlns:a16="http://schemas.microsoft.com/office/drawing/2014/main" id="{652C7F5D-4C32-923C-65C0-DD4DD18BA69E}"/>
                </a:ext>
              </a:extLst>
            </p:cNvPr>
            <p:cNvSpPr/>
            <p:nvPr/>
          </p:nvSpPr>
          <p:spPr>
            <a:xfrm>
              <a:off x="1091357" y="1778269"/>
              <a:ext cx="683614" cy="68361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6" name="Freeform 45">
              <a:extLst>
                <a:ext uri="{FF2B5EF4-FFF2-40B4-BE49-F238E27FC236}">
                  <a16:creationId xmlns:a16="http://schemas.microsoft.com/office/drawing/2014/main" id="{4DF0657E-FEA8-62D0-BBF1-D8B9FB365FC6}"/>
                </a:ext>
              </a:extLst>
            </p:cNvPr>
            <p:cNvSpPr/>
            <p:nvPr/>
          </p:nvSpPr>
          <p:spPr>
            <a:xfrm>
              <a:off x="2150959" y="1498609"/>
              <a:ext cx="9080009" cy="1242935"/>
            </a:xfrm>
            <a:custGeom>
              <a:avLst/>
              <a:gdLst>
                <a:gd name="csX0" fmla="*/ 0 w 9080009"/>
                <a:gd name="csY0" fmla="*/ 0 h 1242935"/>
                <a:gd name="csX1" fmla="*/ 9080009 w 9080009"/>
                <a:gd name="csY1" fmla="*/ 0 h 1242935"/>
                <a:gd name="csX2" fmla="*/ 9080009 w 9080009"/>
                <a:gd name="csY2" fmla="*/ 1242935 h 1242935"/>
                <a:gd name="csX3" fmla="*/ 0 w 9080009"/>
                <a:gd name="csY3" fmla="*/ 1242935 h 1242935"/>
                <a:gd name="csX4" fmla="*/ 0 w 9080009"/>
                <a:gd name="csY4" fmla="*/ 0 h 1242935"/>
              </a:gdLst>
              <a:ahLst/>
              <a:cxnLst>
                <a:cxn ang="0">
                  <a:pos x="csX0" y="csY0"/>
                </a:cxn>
                <a:cxn ang="0">
                  <a:pos x="csX1" y="csY1"/>
                </a:cxn>
                <a:cxn ang="0">
                  <a:pos x="csX2" y="csY2"/>
                </a:cxn>
                <a:cxn ang="0">
                  <a:pos x="csX3" y="csY3"/>
                </a:cxn>
                <a:cxn ang="0">
                  <a:pos x="csX4" y="csY4"/>
                </a:cxn>
              </a:cxnLst>
              <a:rect l="l" t="t" r="r" b="b"/>
              <a:pathLst>
                <a:path w="9080009" h="1242935">
                  <a:moveTo>
                    <a:pt x="0" y="0"/>
                  </a:moveTo>
                  <a:lnTo>
                    <a:pt x="9080009" y="0"/>
                  </a:lnTo>
                  <a:lnTo>
                    <a:pt x="908000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Facilities adapting IRIS to their user needs </a:t>
              </a:r>
            </a:p>
          </p:txBody>
        </p:sp>
        <p:sp>
          <p:nvSpPr>
            <p:cNvPr id="47" name="Rounded Rectangle 46">
              <a:extLst>
                <a:ext uri="{FF2B5EF4-FFF2-40B4-BE49-F238E27FC236}">
                  <a16:creationId xmlns:a16="http://schemas.microsoft.com/office/drawing/2014/main" id="{E1574B00-C389-8008-9450-693BD0392F39}"/>
                </a:ext>
              </a:extLst>
            </p:cNvPr>
            <p:cNvSpPr/>
            <p:nvPr/>
          </p:nvSpPr>
          <p:spPr>
            <a:xfrm>
              <a:off x="715369" y="3052279"/>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9" name="Freeform 48">
              <a:extLst>
                <a:ext uri="{FF2B5EF4-FFF2-40B4-BE49-F238E27FC236}">
                  <a16:creationId xmlns:a16="http://schemas.microsoft.com/office/drawing/2014/main" id="{13D494A0-1AD0-2CE6-EA94-00053402C8C0}"/>
                </a:ext>
              </a:extLst>
            </p:cNvPr>
            <p:cNvSpPr/>
            <p:nvPr/>
          </p:nvSpPr>
          <p:spPr>
            <a:xfrm>
              <a:off x="2150959" y="3052279"/>
              <a:ext cx="9080009" cy="1242935"/>
            </a:xfrm>
            <a:custGeom>
              <a:avLst/>
              <a:gdLst>
                <a:gd name="csX0" fmla="*/ 0 w 9080009"/>
                <a:gd name="csY0" fmla="*/ 0 h 1242935"/>
                <a:gd name="csX1" fmla="*/ 9080009 w 9080009"/>
                <a:gd name="csY1" fmla="*/ 0 h 1242935"/>
                <a:gd name="csX2" fmla="*/ 9080009 w 9080009"/>
                <a:gd name="csY2" fmla="*/ 1242935 h 1242935"/>
                <a:gd name="csX3" fmla="*/ 0 w 9080009"/>
                <a:gd name="csY3" fmla="*/ 1242935 h 1242935"/>
                <a:gd name="csX4" fmla="*/ 0 w 9080009"/>
                <a:gd name="csY4" fmla="*/ 0 h 1242935"/>
              </a:gdLst>
              <a:ahLst/>
              <a:cxnLst>
                <a:cxn ang="0">
                  <a:pos x="csX0" y="csY0"/>
                </a:cxn>
                <a:cxn ang="0">
                  <a:pos x="csX1" y="csY1"/>
                </a:cxn>
                <a:cxn ang="0">
                  <a:pos x="csX2" y="csY2"/>
                </a:cxn>
                <a:cxn ang="0">
                  <a:pos x="csX3" y="csY3"/>
                </a:cxn>
                <a:cxn ang="0">
                  <a:pos x="csX4" y="csY4"/>
                </a:cxn>
              </a:cxnLst>
              <a:rect l="l" t="t" r="r" b="b"/>
              <a:pathLst>
                <a:path w="9080009" h="1242935">
                  <a:moveTo>
                    <a:pt x="0" y="0"/>
                  </a:moveTo>
                  <a:lnTo>
                    <a:pt x="9080009" y="0"/>
                  </a:lnTo>
                  <a:lnTo>
                    <a:pt x="908000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Supporting researcher projects</a:t>
              </a:r>
            </a:p>
          </p:txBody>
        </p:sp>
        <p:sp>
          <p:nvSpPr>
            <p:cNvPr id="50" name="Rounded Rectangle 49">
              <a:extLst>
                <a:ext uri="{FF2B5EF4-FFF2-40B4-BE49-F238E27FC236}">
                  <a16:creationId xmlns:a16="http://schemas.microsoft.com/office/drawing/2014/main" id="{84D7ADDB-32AF-114E-FFBC-68565EF49456}"/>
                </a:ext>
              </a:extLst>
            </p:cNvPr>
            <p:cNvSpPr/>
            <p:nvPr/>
          </p:nvSpPr>
          <p:spPr>
            <a:xfrm>
              <a:off x="715369" y="4605948"/>
              <a:ext cx="10515600" cy="124293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2" name="Freeform 51">
              <a:extLst>
                <a:ext uri="{FF2B5EF4-FFF2-40B4-BE49-F238E27FC236}">
                  <a16:creationId xmlns:a16="http://schemas.microsoft.com/office/drawing/2014/main" id="{8068E576-0385-C4DA-B702-CAB047A464AD}"/>
                </a:ext>
              </a:extLst>
            </p:cNvPr>
            <p:cNvSpPr/>
            <p:nvPr/>
          </p:nvSpPr>
          <p:spPr>
            <a:xfrm>
              <a:off x="2150959" y="4605948"/>
              <a:ext cx="4732020" cy="1242935"/>
            </a:xfrm>
            <a:custGeom>
              <a:avLst/>
              <a:gdLst>
                <a:gd name="csX0" fmla="*/ 0 w 4732020"/>
                <a:gd name="csY0" fmla="*/ 0 h 1242935"/>
                <a:gd name="csX1" fmla="*/ 4732020 w 4732020"/>
                <a:gd name="csY1" fmla="*/ 0 h 1242935"/>
                <a:gd name="csX2" fmla="*/ 4732020 w 4732020"/>
                <a:gd name="csY2" fmla="*/ 1242935 h 1242935"/>
                <a:gd name="csX3" fmla="*/ 0 w 4732020"/>
                <a:gd name="csY3" fmla="*/ 1242935 h 1242935"/>
                <a:gd name="csX4" fmla="*/ 0 w 4732020"/>
                <a:gd name="csY4" fmla="*/ 0 h 1242935"/>
              </a:gdLst>
              <a:ahLst/>
              <a:cxnLst>
                <a:cxn ang="0">
                  <a:pos x="csX0" y="csY0"/>
                </a:cxn>
                <a:cxn ang="0">
                  <a:pos x="csX1" y="csY1"/>
                </a:cxn>
                <a:cxn ang="0">
                  <a:pos x="csX2" y="csY2"/>
                </a:cxn>
                <a:cxn ang="0">
                  <a:pos x="csX3" y="csY3"/>
                </a:cxn>
                <a:cxn ang="0">
                  <a:pos x="csX4" y="csY4"/>
                </a:cxn>
              </a:cxnLst>
              <a:rect l="l" t="t" r="r" b="b"/>
              <a:pathLst>
                <a:path w="4732020" h="1242935">
                  <a:moveTo>
                    <a:pt x="0" y="0"/>
                  </a:moveTo>
                  <a:lnTo>
                    <a:pt x="4732020" y="0"/>
                  </a:lnTo>
                  <a:lnTo>
                    <a:pt x="4732020"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Ada Lovelace Centre</a:t>
              </a:r>
            </a:p>
          </p:txBody>
        </p:sp>
        <p:sp>
          <p:nvSpPr>
            <p:cNvPr id="53" name="Freeform 52">
              <a:extLst>
                <a:ext uri="{FF2B5EF4-FFF2-40B4-BE49-F238E27FC236}">
                  <a16:creationId xmlns:a16="http://schemas.microsoft.com/office/drawing/2014/main" id="{CB63ACC3-A101-3392-8626-61D2BCFE834F}"/>
                </a:ext>
              </a:extLst>
            </p:cNvPr>
            <p:cNvSpPr/>
            <p:nvPr/>
          </p:nvSpPr>
          <p:spPr>
            <a:xfrm>
              <a:off x="6882979" y="4605948"/>
              <a:ext cx="4347989" cy="1242935"/>
            </a:xfrm>
            <a:custGeom>
              <a:avLst/>
              <a:gdLst>
                <a:gd name="csX0" fmla="*/ 0 w 4347989"/>
                <a:gd name="csY0" fmla="*/ 0 h 1242935"/>
                <a:gd name="csX1" fmla="*/ 4347989 w 4347989"/>
                <a:gd name="csY1" fmla="*/ 0 h 1242935"/>
                <a:gd name="csX2" fmla="*/ 4347989 w 4347989"/>
                <a:gd name="csY2" fmla="*/ 1242935 h 1242935"/>
                <a:gd name="csX3" fmla="*/ 0 w 4347989"/>
                <a:gd name="csY3" fmla="*/ 1242935 h 1242935"/>
                <a:gd name="csX4" fmla="*/ 0 w 4347989"/>
                <a:gd name="csY4" fmla="*/ 0 h 1242935"/>
              </a:gdLst>
              <a:ahLst/>
              <a:cxnLst>
                <a:cxn ang="0">
                  <a:pos x="csX0" y="csY0"/>
                </a:cxn>
                <a:cxn ang="0">
                  <a:pos x="csX1" y="csY1"/>
                </a:cxn>
                <a:cxn ang="0">
                  <a:pos x="csX2" y="csY2"/>
                </a:cxn>
                <a:cxn ang="0">
                  <a:pos x="csX3" y="csY3"/>
                </a:cxn>
                <a:cxn ang="0">
                  <a:pos x="csX4" y="csY4"/>
                </a:cxn>
              </a:cxnLst>
              <a:rect l="l" t="t" r="r" b="b"/>
              <a:pathLst>
                <a:path w="4347989" h="1242935">
                  <a:moveTo>
                    <a:pt x="0" y="0"/>
                  </a:moveTo>
                  <a:lnTo>
                    <a:pt x="4347989" y="0"/>
                  </a:lnTo>
                  <a:lnTo>
                    <a:pt x="43479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dirty="0"/>
                <a:t>To expand use of advanced tools</a:t>
              </a:r>
            </a:p>
            <a:p>
              <a:pPr marL="0" lvl="0" indent="0" algn="l" defTabSz="800100">
                <a:lnSpc>
                  <a:spcPct val="100000"/>
                </a:lnSpc>
                <a:spcBef>
                  <a:spcPct val="0"/>
                </a:spcBef>
                <a:spcAft>
                  <a:spcPct val="35000"/>
                </a:spcAft>
                <a:buNone/>
              </a:pPr>
              <a:r>
                <a:rPr lang="en-US" sz="1800" kern="1200" dirty="0"/>
                <a:t>Increase impact </a:t>
              </a:r>
            </a:p>
          </p:txBody>
        </p:sp>
      </p:grpSp>
      <p:pic>
        <p:nvPicPr>
          <p:cNvPr id="38" name="Graphic 37" descr="Flask outline">
            <a:extLst>
              <a:ext uri="{FF2B5EF4-FFF2-40B4-BE49-F238E27FC236}">
                <a16:creationId xmlns:a16="http://schemas.microsoft.com/office/drawing/2014/main" id="{C641E809-394F-0EBD-46AD-79A07F004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031" y="3216547"/>
            <a:ext cx="914400" cy="914400"/>
          </a:xfrm>
          <a:prstGeom prst="rect">
            <a:avLst/>
          </a:prstGeom>
        </p:spPr>
      </p:pic>
      <p:pic>
        <p:nvPicPr>
          <p:cNvPr id="40" name="Graphic 39" descr="Research outline">
            <a:extLst>
              <a:ext uri="{FF2B5EF4-FFF2-40B4-BE49-F238E27FC236}">
                <a16:creationId xmlns:a16="http://schemas.microsoft.com/office/drawing/2014/main" id="{B45C0F90-55E6-76A3-BDE8-041E654605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216" y="4770215"/>
            <a:ext cx="914400" cy="914400"/>
          </a:xfrm>
          <a:prstGeom prst="rect">
            <a:avLst/>
          </a:prstGeom>
        </p:spPr>
      </p:pic>
    </p:spTree>
    <p:extLst>
      <p:ext uri="{BB962C8B-B14F-4D97-AF65-F5344CB8AC3E}">
        <p14:creationId xmlns:p14="http://schemas.microsoft.com/office/powerpoint/2010/main" val="296578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9934-4DA7-5C8D-100C-580B0BC5991F}"/>
              </a:ext>
            </a:extLst>
          </p:cNvPr>
          <p:cNvSpPr>
            <a:spLocks noGrp="1"/>
          </p:cNvSpPr>
          <p:nvPr>
            <p:ph type="title"/>
          </p:nvPr>
        </p:nvSpPr>
        <p:spPr>
          <a:xfrm>
            <a:off x="0" y="-177011"/>
            <a:ext cx="10515600" cy="1325563"/>
          </a:xfrm>
        </p:spPr>
        <p:txBody>
          <a:bodyPr/>
          <a:lstStyle/>
          <a:p>
            <a:r>
              <a:rPr lang="en-US" dirty="0"/>
              <a:t>Highlight – IRIS supporting discovery</a:t>
            </a:r>
          </a:p>
        </p:txBody>
      </p:sp>
      <p:pic>
        <p:nvPicPr>
          <p:cNvPr id="2050" name="Picture 2">
            <a:extLst>
              <a:ext uri="{FF2B5EF4-FFF2-40B4-BE49-F238E27FC236}">
                <a16:creationId xmlns:a16="http://schemas.microsoft.com/office/drawing/2014/main" id="{03E3CF0C-71B2-E642-CDE1-9E37D5DD9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804" y="1688462"/>
            <a:ext cx="3810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13F5D051-0313-85DF-8258-DAE70B262771}"/>
              </a:ext>
            </a:extLst>
          </p:cNvPr>
          <p:cNvSpPr>
            <a:spLocks noChangeArrowheads="1"/>
          </p:cNvSpPr>
          <p:nvPr/>
        </p:nvSpPr>
        <p:spPr bwMode="auto">
          <a:xfrm>
            <a:off x="7220804" y="4168858"/>
            <a:ext cx="3810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B0C0C"/>
                </a:solidFill>
                <a:effectLst/>
                <a:latin typeface="GDS Transport"/>
              </a:rPr>
              <a:t>Sovereign AI flagship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GDS Transport"/>
              </a:rPr>
              <a:t>Professor Charlotte Deane of the University of Oxford said:</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chemeClr val="tx1"/>
                </a:solidFill>
                <a:effectLst/>
                <a:latin typeface="GDS Transport"/>
              </a:rPr>
              <a:t>OpenBind</a:t>
            </a:r>
            <a:r>
              <a:rPr kumimoji="0" lang="en-US" altLang="en-US" sz="1800" b="0" i="1" u="none" strike="noStrike" cap="none" normalizeH="0" baseline="0" dirty="0">
                <a:ln>
                  <a:noFill/>
                </a:ln>
                <a:solidFill>
                  <a:schemeClr val="tx1"/>
                </a:solidFill>
                <a:effectLst/>
                <a:latin typeface="GDS Transport"/>
              </a:rPr>
              <a:t> </a:t>
            </a:r>
            <a:r>
              <a:rPr kumimoji="0" lang="en-US" altLang="en-US" sz="1800" b="0" i="1" u="none" strike="noStrike" cap="none" normalizeH="0" baseline="0" dirty="0" err="1">
                <a:ln>
                  <a:noFill/>
                </a:ln>
                <a:solidFill>
                  <a:schemeClr val="tx1"/>
                </a:solidFill>
                <a:effectLst/>
                <a:latin typeface="GDS Transport"/>
              </a:rPr>
              <a:t>realises</a:t>
            </a:r>
            <a:r>
              <a:rPr kumimoji="0" lang="en-US" altLang="en-US" sz="1800" b="0" i="1" u="none" strike="noStrike" cap="none" normalizeH="0" baseline="0" dirty="0">
                <a:ln>
                  <a:noFill/>
                </a:ln>
                <a:solidFill>
                  <a:schemeClr val="tx1"/>
                </a:solidFill>
                <a:effectLst/>
                <a:latin typeface="GDS Transport"/>
              </a:rPr>
              <a:t> a major gear-shift for AI in drug discovery by investing in the data that powers it. </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AA7F5F4-998C-7F7A-E4E4-FD05FEAD3448}"/>
              </a:ext>
            </a:extLst>
          </p:cNvPr>
          <p:cNvSpPr txBox="1"/>
          <p:nvPr/>
        </p:nvSpPr>
        <p:spPr>
          <a:xfrm>
            <a:off x="305929" y="4698162"/>
            <a:ext cx="6141492" cy="1264449"/>
          </a:xfrm>
          <a:prstGeom prst="rect">
            <a:avLst/>
          </a:prstGeom>
          <a:noFill/>
        </p:spPr>
        <p:txBody>
          <a:bodyPr wrap="square">
            <a:spAutoFit/>
          </a:bodyPr>
          <a:lstStyle/>
          <a:p>
            <a:pPr algn="l">
              <a:spcAft>
                <a:spcPts val="525"/>
              </a:spcAft>
              <a:buNone/>
            </a:pPr>
            <a:r>
              <a:rPr lang="en-GB" b="1" i="0" dirty="0">
                <a:solidFill>
                  <a:srgbClr val="000000"/>
                </a:solidFill>
                <a:effectLst/>
                <a:latin typeface="Outfit"/>
              </a:rPr>
              <a:t>Moonshot Project</a:t>
            </a:r>
          </a:p>
          <a:p>
            <a:pPr algn="l">
              <a:spcAft>
                <a:spcPts val="1125"/>
              </a:spcAft>
              <a:buNone/>
            </a:pPr>
            <a:r>
              <a:rPr lang="en-GB" i="0" dirty="0">
                <a:solidFill>
                  <a:srgbClr val="000000"/>
                </a:solidFill>
                <a:effectLst/>
                <a:latin typeface="Outfit"/>
              </a:rPr>
              <a:t>Covid Moonshot was a global open-science project started in 2020 with the aim to develop a safe, globally accessible and affordable antiviral pill for Covid-19</a:t>
            </a:r>
          </a:p>
        </p:txBody>
      </p:sp>
      <p:sp>
        <p:nvSpPr>
          <p:cNvPr id="9" name="TextBox 8">
            <a:extLst>
              <a:ext uri="{FF2B5EF4-FFF2-40B4-BE49-F238E27FC236}">
                <a16:creationId xmlns:a16="http://schemas.microsoft.com/office/drawing/2014/main" id="{8FEB56F5-17F3-EEA0-1528-B629902E946A}"/>
              </a:ext>
            </a:extLst>
          </p:cNvPr>
          <p:cNvSpPr txBox="1"/>
          <p:nvPr/>
        </p:nvSpPr>
        <p:spPr>
          <a:xfrm>
            <a:off x="7220804" y="1197063"/>
            <a:ext cx="1980029" cy="369332"/>
          </a:xfrm>
          <a:prstGeom prst="rect">
            <a:avLst/>
          </a:prstGeom>
          <a:noFill/>
        </p:spPr>
        <p:txBody>
          <a:bodyPr wrap="none" rtlCol="0">
            <a:spAutoFit/>
          </a:bodyPr>
          <a:lstStyle/>
          <a:p>
            <a:r>
              <a:rPr lang="en-US" b="1" dirty="0"/>
              <a:t>2025 - </a:t>
            </a:r>
            <a:r>
              <a:rPr lang="en-US" b="1" dirty="0" err="1"/>
              <a:t>Openbind</a:t>
            </a:r>
            <a:endParaRPr lang="en-US" b="1" dirty="0"/>
          </a:p>
        </p:txBody>
      </p:sp>
      <p:sp>
        <p:nvSpPr>
          <p:cNvPr id="10" name="TextBox 9">
            <a:extLst>
              <a:ext uri="{FF2B5EF4-FFF2-40B4-BE49-F238E27FC236}">
                <a16:creationId xmlns:a16="http://schemas.microsoft.com/office/drawing/2014/main" id="{61D02207-998C-DE6B-F76C-20318565BE5A}"/>
              </a:ext>
            </a:extLst>
          </p:cNvPr>
          <p:cNvSpPr txBox="1"/>
          <p:nvPr/>
        </p:nvSpPr>
        <p:spPr>
          <a:xfrm>
            <a:off x="257032" y="1323278"/>
            <a:ext cx="2077906" cy="2462213"/>
          </a:xfrm>
          <a:prstGeom prst="rect">
            <a:avLst/>
          </a:prstGeom>
          <a:noFill/>
        </p:spPr>
        <p:txBody>
          <a:bodyPr wrap="square" rtlCol="0">
            <a:spAutoFit/>
          </a:bodyPr>
          <a:lstStyle/>
          <a:p>
            <a:r>
              <a:rPr lang="en-US" sz="2800" b="1" dirty="0" err="1"/>
              <a:t>XChem</a:t>
            </a:r>
            <a:endParaRPr lang="en-US" sz="2800" b="1" dirty="0"/>
          </a:p>
          <a:p>
            <a:endParaRPr lang="en-US" dirty="0"/>
          </a:p>
          <a:p>
            <a:r>
              <a:rPr lang="en-US" dirty="0" err="1"/>
              <a:t>Fragalysis</a:t>
            </a:r>
            <a:r>
              <a:rPr lang="en-US" dirty="0"/>
              <a:t> platform</a:t>
            </a:r>
          </a:p>
          <a:p>
            <a:endParaRPr lang="en-US" dirty="0"/>
          </a:p>
          <a:p>
            <a:r>
              <a:rPr lang="en-US" dirty="0"/>
              <a:t>Fragment screening for drug discovery</a:t>
            </a:r>
          </a:p>
        </p:txBody>
      </p:sp>
      <p:pic>
        <p:nvPicPr>
          <p:cNvPr id="2054" name="Picture 6" descr="Overview of the fragment discovery approach for SARS-CoV-2 Nsp3 Mac1 presented in this study. (A) Surface representation of Nsp3 Mac1 with ADPr bound (cyan) in a deep and open binding cleft. (B) Nsp3 Mac1 has (ADP-ribosyl)hydrolase activity, which removes ADP-ribosylation modifications attached to host and pathogen targets. ADPr is conjugated through C1 of the distal ribose. (C) Summary of the fragment discovery campaign presented in this work. Three fragment libraries were screened by crystallography: two general-purpose [XChem and University of California San Francisco (UCSF)] and a third bespoke library of 60 compounds, curated for Mac1 by molecular docking of more than 20 million fragments. Crystallographic studies identified 214 unique fragments binding to Mac1, while the molecular docking effort yielded in 20 crystallographically confirmed hits. Several crystallographic and docking fragments were validated by isothermal titration calorimetry (ITC), differential scanning fluorimetry (DSF), and a HTRF-based ADPr-peptide displac ">
            <a:extLst>
              <a:ext uri="{FF2B5EF4-FFF2-40B4-BE49-F238E27FC236}">
                <a16:creationId xmlns:a16="http://schemas.microsoft.com/office/drawing/2014/main" id="{7F071290-A223-5D85-615B-31FD90282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283" y="1041550"/>
            <a:ext cx="4305830" cy="36566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9BA568-A05D-6F6A-3C1B-F9C8E56230B5}"/>
              </a:ext>
            </a:extLst>
          </p:cNvPr>
          <p:cNvSpPr txBox="1"/>
          <p:nvPr/>
        </p:nvSpPr>
        <p:spPr>
          <a:xfrm>
            <a:off x="7220804" y="6488668"/>
            <a:ext cx="6223378" cy="369332"/>
          </a:xfrm>
          <a:prstGeom prst="rect">
            <a:avLst/>
          </a:prstGeom>
          <a:noFill/>
        </p:spPr>
        <p:txBody>
          <a:bodyPr wrap="square">
            <a:spAutoFit/>
          </a:bodyPr>
          <a:lstStyle/>
          <a:p>
            <a:r>
              <a:rPr lang="en-GB" b="0" i="1" dirty="0">
                <a:solidFill>
                  <a:srgbClr val="000000"/>
                </a:solidFill>
                <a:effectLst/>
                <a:latin typeface="Outfit"/>
              </a:rPr>
              <a:t>Science Advances</a:t>
            </a:r>
            <a:r>
              <a:rPr lang="en-GB" b="0" i="0" dirty="0">
                <a:solidFill>
                  <a:srgbClr val="000000"/>
                </a:solidFill>
                <a:effectLst/>
                <a:latin typeface="Outfit"/>
              </a:rPr>
              <a:t> DOI:10.1126/sciadv.abf8711</a:t>
            </a:r>
            <a:endParaRPr lang="en-US" dirty="0"/>
          </a:p>
        </p:txBody>
      </p:sp>
    </p:spTree>
    <p:extLst>
      <p:ext uri="{BB962C8B-B14F-4D97-AF65-F5344CB8AC3E}">
        <p14:creationId xmlns:p14="http://schemas.microsoft.com/office/powerpoint/2010/main" val="296055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EF36-F48F-8E47-C238-49869E543B9D}"/>
              </a:ext>
            </a:extLst>
          </p:cNvPr>
          <p:cNvSpPr>
            <a:spLocks noGrp="1"/>
          </p:cNvSpPr>
          <p:nvPr>
            <p:ph type="title"/>
          </p:nvPr>
        </p:nvSpPr>
        <p:spPr>
          <a:xfrm>
            <a:off x="128517" y="12013"/>
            <a:ext cx="10515600" cy="1325563"/>
          </a:xfrm>
        </p:spPr>
        <p:txBody>
          <a:bodyPr/>
          <a:lstStyle/>
          <a:p>
            <a:r>
              <a:rPr lang="en-US" dirty="0"/>
              <a:t>Outlook</a:t>
            </a:r>
          </a:p>
        </p:txBody>
      </p:sp>
      <p:sp>
        <p:nvSpPr>
          <p:cNvPr id="3" name="Content Placeholder 2">
            <a:extLst>
              <a:ext uri="{FF2B5EF4-FFF2-40B4-BE49-F238E27FC236}">
                <a16:creationId xmlns:a16="http://schemas.microsoft.com/office/drawing/2014/main" id="{C2B1CA4A-197C-6B6F-6D08-96A6A16B1C91}"/>
              </a:ext>
            </a:extLst>
          </p:cNvPr>
          <p:cNvSpPr>
            <a:spLocks noGrp="1"/>
          </p:cNvSpPr>
          <p:nvPr>
            <p:ph idx="1"/>
          </p:nvPr>
        </p:nvSpPr>
        <p:spPr>
          <a:xfrm>
            <a:off x="578893" y="1253331"/>
            <a:ext cx="10515600" cy="4724388"/>
          </a:xfrm>
        </p:spPr>
        <p:txBody>
          <a:bodyPr>
            <a:normAutofit lnSpcReduction="10000"/>
          </a:bodyPr>
          <a:lstStyle/>
          <a:p>
            <a:r>
              <a:rPr lang="en-US" b="1" dirty="0"/>
              <a:t>A lot of exciting impact </a:t>
            </a:r>
            <a:endParaRPr lang="en-US" dirty="0"/>
          </a:p>
          <a:p>
            <a:r>
              <a:rPr lang="en-US" dirty="0"/>
              <a:t>Refine the platform offering – an integrated discovery platform (moving data, workflow standards, </a:t>
            </a:r>
            <a:r>
              <a:rPr lang="en-US" dirty="0" err="1"/>
              <a:t>Slurm</a:t>
            </a:r>
            <a:r>
              <a:rPr lang="en-US" dirty="0"/>
              <a:t>, VM’s , AI tools, notebooks )</a:t>
            </a:r>
          </a:p>
          <a:p>
            <a:r>
              <a:rPr lang="en-US" dirty="0"/>
              <a:t>“Next year we need 10x more” – IRIS flexibility is a big plus</a:t>
            </a:r>
          </a:p>
          <a:p>
            <a:pPr lvl="1"/>
            <a:r>
              <a:rPr lang="en-US" dirty="0"/>
              <a:t>Models of how we use data/compute changing</a:t>
            </a:r>
          </a:p>
          <a:p>
            <a:pPr lvl="1"/>
            <a:r>
              <a:rPr lang="en-US" dirty="0"/>
              <a:t>New tools and user communities </a:t>
            </a:r>
          </a:p>
          <a:p>
            <a:pPr lvl="1"/>
            <a:r>
              <a:rPr lang="en-US" dirty="0"/>
              <a:t>Varying role of AI </a:t>
            </a:r>
          </a:p>
          <a:p>
            <a:r>
              <a:rPr lang="en-US" dirty="0"/>
              <a:t> Positioning, Redundancy and Service level</a:t>
            </a:r>
          </a:p>
          <a:p>
            <a:pPr lvl="1"/>
            <a:r>
              <a:rPr lang="en-US" dirty="0"/>
              <a:t>Experiments are short and access is limited </a:t>
            </a:r>
          </a:p>
          <a:p>
            <a:pPr lvl="1"/>
            <a:r>
              <a:rPr lang="en-US" dirty="0"/>
              <a:t>Drive for automation and </a:t>
            </a:r>
            <a:r>
              <a:rPr lang="en-US" b="1" i="1" dirty="0"/>
              <a:t>in-experiment decisions</a:t>
            </a:r>
          </a:p>
        </p:txBody>
      </p:sp>
    </p:spTree>
    <p:extLst>
      <p:ext uri="{BB962C8B-B14F-4D97-AF65-F5344CB8AC3E}">
        <p14:creationId xmlns:p14="http://schemas.microsoft.com/office/powerpoint/2010/main" val="48582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74B2-DC02-89B1-2AE9-B03C1F78F192}"/>
              </a:ext>
            </a:extLst>
          </p:cNvPr>
          <p:cNvSpPr>
            <a:spLocks noGrp="1"/>
          </p:cNvSpPr>
          <p:nvPr>
            <p:ph type="title"/>
          </p:nvPr>
        </p:nvSpPr>
        <p:spPr>
          <a:xfrm>
            <a:off x="584200" y="288925"/>
            <a:ext cx="10515600" cy="1325563"/>
          </a:xfrm>
        </p:spPr>
        <p:txBody>
          <a:bodyPr/>
          <a:lstStyle/>
          <a:p>
            <a:r>
              <a:rPr lang="en-US" dirty="0"/>
              <a:t>Questions</a:t>
            </a:r>
          </a:p>
        </p:txBody>
      </p:sp>
      <p:sp>
        <p:nvSpPr>
          <p:cNvPr id="3" name="Content Placeholder 2">
            <a:extLst>
              <a:ext uri="{FF2B5EF4-FFF2-40B4-BE49-F238E27FC236}">
                <a16:creationId xmlns:a16="http://schemas.microsoft.com/office/drawing/2014/main" id="{03184A03-1807-33C3-B316-0E229184C3B9}"/>
              </a:ext>
            </a:extLst>
          </p:cNvPr>
          <p:cNvSpPr>
            <a:spLocks noGrp="1"/>
          </p:cNvSpPr>
          <p:nvPr>
            <p:ph idx="1"/>
          </p:nvPr>
        </p:nvSpPr>
        <p:spPr>
          <a:xfrm>
            <a:off x="838200" y="1614488"/>
            <a:ext cx="10515600" cy="4351338"/>
          </a:xfrm>
        </p:spPr>
        <p:txBody>
          <a:bodyPr>
            <a:normAutofit/>
          </a:bodyPr>
          <a:lstStyle/>
          <a:p>
            <a:pPr lvl="0">
              <a:lnSpc>
                <a:spcPct val="120000"/>
              </a:lnSpc>
            </a:pPr>
            <a:r>
              <a:rPr lang="en-GB" dirty="0"/>
              <a:t>What IRIS enabled you to achieve?</a:t>
            </a:r>
          </a:p>
          <a:p>
            <a:pPr lvl="0">
              <a:lnSpc>
                <a:spcPct val="120000"/>
              </a:lnSpc>
            </a:pPr>
            <a:r>
              <a:rPr lang="en-GB" dirty="0"/>
              <a:t>In the next 2-3 years, which capabilities should IRIS prioritise to unlock the biggest step-change for you?</a:t>
            </a:r>
          </a:p>
          <a:p>
            <a:pPr lvl="0">
              <a:lnSpc>
                <a:spcPct val="120000"/>
              </a:lnSpc>
            </a:pPr>
            <a:r>
              <a:rPr lang="en-GB" dirty="0"/>
              <a:t>How can we better capture impact of IRIS on your community?</a:t>
            </a:r>
          </a:p>
          <a:p>
            <a:pPr marL="0" indent="0">
              <a:buNone/>
            </a:pPr>
            <a:endParaRPr lang="en-US" dirty="0"/>
          </a:p>
        </p:txBody>
      </p:sp>
    </p:spTree>
    <p:extLst>
      <p:ext uri="{BB962C8B-B14F-4D97-AF65-F5344CB8AC3E}">
        <p14:creationId xmlns:p14="http://schemas.microsoft.com/office/powerpoint/2010/main" val="3309655554"/>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82967</TotalTime>
  <Words>706</Words>
  <Application>Microsoft Macintosh PowerPoint</Application>
  <PresentationFormat>Widescreen</PresentationFormat>
  <Paragraphs>108</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Regular</vt:lpstr>
      <vt:lpstr>Calibri</vt:lpstr>
      <vt:lpstr>GDS Transport</vt:lpstr>
      <vt:lpstr>Lucida Grande</vt:lpstr>
      <vt:lpstr>Outfit</vt:lpstr>
      <vt:lpstr>Raleway</vt:lpstr>
      <vt:lpstr>Wingdings</vt:lpstr>
      <vt:lpstr>Font and logo master</vt:lpstr>
      <vt:lpstr>PowerPoint Presentation</vt:lpstr>
      <vt:lpstr>Harwell and Daresbury Campus</vt:lpstr>
      <vt:lpstr>PowerPoint Presentation</vt:lpstr>
      <vt:lpstr>PowerPoint Presentation</vt:lpstr>
      <vt:lpstr>Experiment Life</vt:lpstr>
      <vt:lpstr>Activity Streams </vt:lpstr>
      <vt:lpstr>Highlight – IRIS supporting discovery</vt:lpstr>
      <vt:lpstr>Outlook</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Paul (STFC,RAL,SC)</dc:creator>
  <cp:lastModifiedBy>Quinn, Paul (STFC,RAL,SC)</cp:lastModifiedBy>
  <cp:revision>241</cp:revision>
  <dcterms:created xsi:type="dcterms:W3CDTF">2023-12-12T14:26:39Z</dcterms:created>
  <dcterms:modified xsi:type="dcterms:W3CDTF">2026-01-14T11:13:53Z</dcterms:modified>
</cp:coreProperties>
</file>