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4"/>
    <p:sldMasterId id="2147483700" r:id="rId5"/>
  </p:sldMasterIdLst>
  <p:notesMasterIdLst>
    <p:notesMasterId r:id="rId9"/>
  </p:notesMasterIdLst>
  <p:sldIdLst>
    <p:sldId id="257" r:id="rId6"/>
    <p:sldId id="307" r:id="rId7"/>
    <p:sldId id="32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688" userDrawn="1">
          <p15:clr>
            <a:srgbClr val="A4A3A4"/>
          </p15:clr>
        </p15:guide>
        <p15:guide id="9" orient="horz" pos="3884" userDrawn="1">
          <p15:clr>
            <a:srgbClr val="A4A3A4"/>
          </p15:clr>
        </p15:guide>
        <p15:guide id="10" pos="1209" userDrawn="1">
          <p15:clr>
            <a:srgbClr val="A4A3A4"/>
          </p15:clr>
        </p15:guide>
        <p15:guide id="11" pos="1391" userDrawn="1">
          <p15:clr>
            <a:srgbClr val="A4A3A4"/>
          </p15:clr>
        </p15:guide>
        <p15:guide id="12" pos="1844" userDrawn="1">
          <p15:clr>
            <a:srgbClr val="A4A3A4"/>
          </p15:clr>
        </p15:guide>
        <p15:guide id="13" orient="horz" pos="1026" userDrawn="1">
          <p15:clr>
            <a:srgbClr val="A4A3A4"/>
          </p15:clr>
        </p15:guide>
        <p15:guide id="14" orient="horz" pos="41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FFF3CD"/>
    <a:srgbClr val="505050"/>
    <a:srgbClr val="F1F2F3"/>
    <a:srgbClr val="626262"/>
    <a:srgbClr val="003088"/>
    <a:srgbClr val="F08900"/>
    <a:srgbClr val="FF6900"/>
    <a:srgbClr val="1E5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/>
    <p:restoredTop sz="96327" autoAdjust="0"/>
  </p:normalViewPr>
  <p:slideViewPr>
    <p:cSldViewPr snapToGrid="0" snapToObjects="1">
      <p:cViewPr varScale="1">
        <p:scale>
          <a:sx n="122" d="100"/>
          <a:sy n="122" d="100"/>
        </p:scale>
        <p:origin x="224" y="224"/>
      </p:cViewPr>
      <p:guideLst>
        <p:guide orient="horz" pos="323"/>
        <p:guide pos="234"/>
        <p:guide orient="horz" pos="3974"/>
        <p:guide pos="7355"/>
        <p:guide pos="3840"/>
        <p:guide orient="horz" pos="867"/>
        <p:guide orient="horz" pos="3634"/>
        <p:guide pos="688"/>
        <p:guide orient="horz" pos="3884"/>
        <p:guide pos="1209"/>
        <p:guide pos="1391"/>
        <p:guide pos="1844"/>
        <p:guide orient="horz" pos="1026"/>
        <p:guide orient="horz" pos="41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1/14/26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820B6-30C4-477F-A121-DE70BEED3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3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ROI</a:t>
            </a:r>
            <a:r>
              <a:rPr lang="en-GB" baseline="0"/>
              <a:t> detection – UNET</a:t>
            </a:r>
          </a:p>
          <a:p>
            <a:r>
              <a:rPr lang="en-GB" baseline="0"/>
              <a:t>Autofocus - ?</a:t>
            </a:r>
          </a:p>
          <a:p>
            <a:r>
              <a:rPr lang="en-GB" baseline="0"/>
              <a:t>Drift – fiducials, average track, cross validation &amp; bootstrap resampling</a:t>
            </a:r>
          </a:p>
          <a:p>
            <a:r>
              <a:rPr lang="en-GB" baseline="0"/>
              <a:t>Track selection – </a:t>
            </a:r>
            <a:r>
              <a:rPr lang="en-GB" baseline="0" err="1"/>
              <a:t>mulitple</a:t>
            </a:r>
            <a:r>
              <a:rPr lang="en-GB" baseline="0"/>
              <a:t> filtering steps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B7C190-4E04-4232-B625-3303D341F66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03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5F13A-BDE8-4252-922A-BCAF4B279601}" type="datetime1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B3257-164C-4F17-AABA-2F11E20F534F}" type="datetime1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1888-DE2F-4868-A74E-FE02B9EA053C}" type="datetime1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11F6-AB43-422F-8EB9-A92A6EBEA3C4}" type="datetime1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B307-31CB-4B21-99B0-4380B1715B37}" type="datetime1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0505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6C6E7-1B73-444D-A658-571959E687DB}" type="datetime1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8AB13-FFAF-4ED2-BC0E-220C9042122B}" type="datetime1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4510-0357-45B2-8588-8E209AD2EAC9}" type="datetime1">
              <a:rPr lang="en-US" smtClean="0"/>
              <a:t>1/14/26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C7A0-B063-4833-B790-797AEAA7434D}" type="datetime1">
              <a:rPr lang="en-US" smtClean="0"/>
              <a:t>1/14/26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95F-F039-4D24-85C6-46D759B2E66A}" type="datetime1">
              <a:rPr lang="en-US" smtClean="0"/>
              <a:t>1/14/26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70438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4DDF-4548-4599-AED3-E4A9B1224299}" type="datetime1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13E46-714D-41E7-B24F-9D223EA345E0}" type="datetime1">
              <a:rPr lang="en-US" smtClean="0"/>
              <a:t>1/14/26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3AE1-F605-4388-9297-6C0E47D02182}" type="datetime1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1F9F-3250-487B-ACC7-45C3E0DBE820}" type="datetime1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D605-61AB-410A-9514-DA4E65EEABA1}" type="datetime1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A4DA-2C34-4124-8996-E36D92EFE165}" type="datetime1">
              <a:rPr lang="en-US" smtClean="0"/>
              <a:t>1/14/26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F6B6B-B6E9-46F3-9233-AADFAF22BCBA}" type="datetime1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08AF7-62CC-4045-BFC9-501A46A34337}" type="datetime1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9318-35A3-4107-A393-7FC001B5F9C7}" type="datetime1">
              <a:rPr lang="en-US" smtClean="0"/>
              <a:t>1/14/26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E307-6DC7-4A47-B018-80E3821DE5D9}" type="datetime1">
              <a:rPr lang="en-US" smtClean="0"/>
              <a:t>1/14/26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8663-B3A5-44F8-A437-59A7662C8148}" type="datetime1">
              <a:rPr lang="en-US" smtClean="0"/>
              <a:t>1/14/26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36C3-1556-499B-9DF5-13F56CFAEAEF}" type="datetime1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EEE63-638B-4DFF-A3B8-2E87703E2D29}" type="datetime1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ONI Super-resolution Summit, July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13E46-714D-41E7-B24F-9D223EA345E0}" type="datetime1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ONI Super-resolution Summit, July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C9D652-65AB-4343-BCB3-4B63BB29F5C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200" y="5760000"/>
            <a:ext cx="2352675" cy="1010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172" y="5860429"/>
            <a:ext cx="812456" cy="81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orient="horz" pos="41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4D6C0-0BE7-4A17-A52C-B2DEECE893B4}" type="datetime1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ONI Super-resolution Summit, July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857562" y="2883334"/>
            <a:ext cx="854898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CLF Octopus Imaging Cluster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857562" y="5175532"/>
            <a:ext cx="5745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Rolfe, Octopus Facility</a:t>
            </a:r>
          </a:p>
          <a:p>
            <a:r>
              <a:rPr lang="en-GB" sz="24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UKRI STFC Central Laser Facility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B49D74-38CF-E745-930F-260705EF0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00" y="140400"/>
            <a:ext cx="3619500" cy="1554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556" y="246318"/>
            <a:ext cx="1342644" cy="134264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74" r="127" b="16998"/>
          <a:stretch/>
        </p:blipFill>
        <p:spPr>
          <a:xfrm>
            <a:off x="-122830" y="-6824"/>
            <a:ext cx="12314830" cy="68648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B828AE-A8A6-46F6-8C4C-0F6441F35474}"/>
              </a:ext>
            </a:extLst>
          </p:cNvPr>
          <p:cNvSpPr txBox="1">
            <a:spLocks/>
          </p:cNvSpPr>
          <p:nvPr/>
        </p:nvSpPr>
        <p:spPr>
          <a:xfrm>
            <a:off x="6310608" y="380806"/>
            <a:ext cx="5361179" cy="605731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bg1"/>
            </a:glow>
            <a:softEdge rad="0"/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defRPr/>
            </a:pPr>
            <a:endParaRPr lang="en-GB" sz="8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>
              <a:defRPr/>
            </a:pPr>
            <a:endParaRPr lang="en-GB" sz="1600" dirty="0"/>
          </a:p>
          <a:p>
            <a:pPr>
              <a:defRPr/>
            </a:pPr>
            <a:endParaRPr lang="en-GB" sz="1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9C900F-BC1E-6A04-4F25-BF72CAA3A2ED}"/>
              </a:ext>
            </a:extLst>
          </p:cNvPr>
          <p:cNvSpPr txBox="1">
            <a:spLocks/>
          </p:cNvSpPr>
          <p:nvPr/>
        </p:nvSpPr>
        <p:spPr>
          <a:xfrm>
            <a:off x="6330029" y="390097"/>
            <a:ext cx="5102543" cy="6046165"/>
          </a:xfrm>
          <a:prstGeom prst="rect">
            <a:avLst/>
          </a:prstGeom>
          <a:noFill/>
          <a:effectLst>
            <a:glow rad="228600">
              <a:schemeClr val="bg1"/>
            </a:glow>
            <a:softEdge rad="0"/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dirty="0"/>
              <a:t>FLImP </a:t>
            </a:r>
            <a:r>
              <a:rPr lang="en-GB" sz="1200" dirty="0"/>
              <a:t>Fluorophore Localisation Imaging with Photobleaching</a:t>
            </a:r>
          </a:p>
          <a:p>
            <a:pPr lvl="1">
              <a:defRPr/>
            </a:pPr>
            <a:r>
              <a:rPr lang="en-GB" sz="1200" dirty="0"/>
              <a:t>Cell membrane receptor protein organisation at ~nm resolution</a:t>
            </a:r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r>
              <a:rPr lang="en-GB" sz="1200" dirty="0"/>
              <a:t>Automation of acquisition -&gt; 30x increase in acquisition rate </a:t>
            </a:r>
            <a:r>
              <a:rPr lang="en-GB" sz="1200" dirty="0">
                <a:highlight>
                  <a:srgbClr val="FFFF00"/>
                </a:highlight>
              </a:rPr>
              <a:t>:o)</a:t>
            </a:r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r>
              <a:rPr lang="en-GB" sz="1200" dirty="0"/>
              <a:t>30x increase in data processing &amp; storage needs </a:t>
            </a:r>
            <a:r>
              <a:rPr lang="en-GB" sz="1200" dirty="0">
                <a:highlight>
                  <a:srgbClr val="FFFF00"/>
                </a:highlight>
              </a:rPr>
              <a:t>:o|</a:t>
            </a:r>
          </a:p>
          <a:p>
            <a:pPr lvl="2">
              <a:defRPr/>
            </a:pPr>
            <a:r>
              <a:rPr lang="en-GB" sz="800" dirty="0"/>
              <a:t>~1TB/day per microscope</a:t>
            </a:r>
          </a:p>
          <a:p>
            <a:pPr lvl="2">
              <a:defRPr/>
            </a:pPr>
            <a:r>
              <a:rPr lang="en-GB" sz="800" dirty="0"/>
              <a:t>1000s of independent jobs per day per microscope</a:t>
            </a:r>
          </a:p>
          <a:p>
            <a:pPr lvl="1">
              <a:defRPr/>
            </a:pPr>
            <a:r>
              <a:rPr lang="en-GB" sz="1200" dirty="0"/>
              <a:t>Drove development of HTC pipeline</a:t>
            </a:r>
          </a:p>
          <a:p>
            <a:pPr lvl="2">
              <a:defRPr/>
            </a:pPr>
            <a:r>
              <a:rPr lang="en-GB" sz="800" dirty="0"/>
              <a:t>To run our workflow and automated analysis pipeline</a:t>
            </a:r>
          </a:p>
          <a:p>
            <a:pPr lvl="2">
              <a:defRPr/>
            </a:pPr>
            <a:endParaRPr lang="en-GB" sz="8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>
              <a:defRPr/>
            </a:pPr>
            <a:endParaRPr lang="en-GB" sz="1600" dirty="0"/>
          </a:p>
          <a:p>
            <a:pPr>
              <a:defRPr/>
            </a:pPr>
            <a:endParaRPr lang="en-GB" sz="1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D0EDE4-48B4-19C5-BC3E-513825A8BAC5}"/>
              </a:ext>
            </a:extLst>
          </p:cNvPr>
          <p:cNvGrpSpPr/>
          <p:nvPr/>
        </p:nvGrpSpPr>
        <p:grpSpPr>
          <a:xfrm>
            <a:off x="7085102" y="3261837"/>
            <a:ext cx="4192498" cy="944514"/>
            <a:chOff x="7085102" y="3261837"/>
            <a:chExt cx="4192498" cy="9445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135" y="3261837"/>
              <a:ext cx="1943465" cy="944514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916CE50-EA45-5E7C-8761-DC1CB58A69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5102" y="3302765"/>
              <a:ext cx="2090250" cy="886320"/>
              <a:chOff x="3634307" y="1217997"/>
              <a:chExt cx="4539403" cy="1924824"/>
            </a:xfrm>
          </p:grpSpPr>
          <p:pic>
            <p:nvPicPr>
              <p:cNvPr id="14" name="Picture 8">
                <a:extLst>
                  <a:ext uri="{FF2B5EF4-FFF2-40B4-BE49-F238E27FC236}">
                    <a16:creationId xmlns:a16="http://schemas.microsoft.com/office/drawing/2014/main" id="{842ED160-2D1D-AC84-CD8A-D827A6168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>
              <a:xfrm>
                <a:off x="3634307" y="1217998"/>
                <a:ext cx="2566430" cy="192482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Picture 12">
                <a:extLst>
                  <a:ext uri="{FF2B5EF4-FFF2-40B4-BE49-F238E27FC236}">
                    <a16:creationId xmlns:a16="http://schemas.microsoft.com/office/drawing/2014/main" id="{5C1E0A9F-5AA5-AC1A-FAA9-F4160E306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47523" t="31281" r="28189" b="23000"/>
              <a:stretch/>
            </p:blipFill>
            <p:spPr>
              <a:xfrm>
                <a:off x="6302337" y="1217997"/>
                <a:ext cx="1871373" cy="1924823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5" y="3472775"/>
            <a:ext cx="4621425" cy="259955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bg1"/>
            </a:glow>
            <a:softEdge rad="0"/>
          </a:effectLst>
        </p:spPr>
      </p:pic>
      <p:sp>
        <p:nvSpPr>
          <p:cNvPr id="52" name="Content Placeholder 2"/>
          <p:cNvSpPr>
            <a:spLocks noGrp="1"/>
          </p:cNvSpPr>
          <p:nvPr>
            <p:ph idx="1"/>
          </p:nvPr>
        </p:nvSpPr>
        <p:spPr>
          <a:xfrm>
            <a:off x="324397" y="1252569"/>
            <a:ext cx="4582582" cy="1689807"/>
          </a:xfrm>
          <a:solidFill>
            <a:schemeClr val="bg1"/>
          </a:solidFill>
          <a:effectLst>
            <a:glow rad="228600">
              <a:schemeClr val="bg1"/>
            </a:glow>
            <a:softEdge rad="0"/>
          </a:effectLst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GB" sz="1600" dirty="0"/>
              <a:t>National imaging facility with peer-reviewed, funded access, part of Central Laser Facility at RAL, Harwell</a:t>
            </a:r>
          </a:p>
          <a:p>
            <a:pPr>
              <a:defRPr/>
            </a:pPr>
            <a:r>
              <a:rPr lang="en-GB" sz="1600" dirty="0"/>
              <a:t>Cluster of microscopes and lasers and expert end-to-end multidisciplinary support – from design of experiment to publication</a:t>
            </a:r>
          </a:p>
          <a:p>
            <a:pPr>
              <a:defRPr/>
            </a:pPr>
            <a:r>
              <a:rPr lang="en-GB" sz="1600" dirty="0"/>
              <a:t>Single molecule microscopy, super resolution fluorescence microscopy &amp; now </a:t>
            </a:r>
            <a:r>
              <a:rPr lang="en-GB" sz="1600" dirty="0" err="1"/>
              <a:t>superresolution</a:t>
            </a:r>
            <a:r>
              <a:rPr lang="en-GB" sz="1600" dirty="0"/>
              <a:t> correlative light and electron microscopy (</a:t>
            </a:r>
            <a:r>
              <a:rPr lang="en-GB" sz="1600" dirty="0" err="1"/>
              <a:t>cryoCLEM</a:t>
            </a:r>
            <a:r>
              <a:rPr lang="en-GB" sz="1600" dirty="0"/>
              <a:t>) at cryogenic temperatures</a:t>
            </a:r>
          </a:p>
          <a:p>
            <a:pPr>
              <a:defRPr/>
            </a:pPr>
            <a:r>
              <a:rPr lang="en-GB" sz="1600" dirty="0"/>
              <a:t>Method development from instrumentation to analysis and interpretation</a:t>
            </a:r>
          </a:p>
          <a:p>
            <a:pPr>
              <a:defRPr/>
            </a:pPr>
            <a:r>
              <a:rPr lang="en-GB" sz="1600" dirty="0"/>
              <a:t>Automation for efficiency and throughput and to enable complex studies</a:t>
            </a:r>
          </a:p>
          <a:p>
            <a:pPr>
              <a:defRPr/>
            </a:pPr>
            <a:endParaRPr lang="en-GB" sz="16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231175" y="110703"/>
            <a:ext cx="6665592" cy="928599"/>
            <a:chOff x="591659" y="24075"/>
            <a:chExt cx="6665592" cy="928599"/>
          </a:xfrm>
        </p:grpSpPr>
        <p:sp>
          <p:nvSpPr>
            <p:cNvPr id="56" name="Title 1"/>
            <p:cNvSpPr txBox="1">
              <a:spLocks/>
            </p:cNvSpPr>
            <p:nvPr/>
          </p:nvSpPr>
          <p:spPr>
            <a:xfrm>
              <a:off x="1336597" y="24075"/>
              <a:ext cx="3025403" cy="7672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en-GB" dirty="0"/>
                <a:t>OCTOPUS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57" name="Title 1"/>
            <p:cNvSpPr txBox="1">
              <a:spLocks/>
            </p:cNvSpPr>
            <p:nvPr/>
          </p:nvSpPr>
          <p:spPr>
            <a:xfrm>
              <a:off x="1354181" y="569052"/>
              <a:ext cx="5903070" cy="3836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en-GB" sz="1800" dirty="0">
                  <a:solidFill>
                    <a:schemeClr val="bg1"/>
                  </a:solidFill>
                </a:rPr>
                <a:t>Optics Clustered To </a:t>
              </a:r>
              <a:r>
                <a:rPr lang="en-GB" sz="1800" dirty="0" err="1">
                  <a:solidFill>
                    <a:schemeClr val="bg1"/>
                  </a:solidFill>
                </a:rPr>
                <a:t>OutPut</a:t>
              </a:r>
              <a:r>
                <a:rPr lang="en-GB" sz="1800" dirty="0">
                  <a:solidFill>
                    <a:schemeClr val="bg1"/>
                  </a:solidFill>
                </a:rPr>
                <a:t> Unique Solutions</a:t>
              </a: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59" y="163897"/>
              <a:ext cx="727183" cy="727183"/>
            </a:xfrm>
            <a:prstGeom prst="rect">
              <a:avLst/>
            </a:prstGeom>
          </p:spPr>
        </p:pic>
      </p:grpSp>
      <p:pic>
        <p:nvPicPr>
          <p:cNvPr id="7" name="Picture 6" descr="A collage of images of a star&#10;&#10;AI-generated content may be incorrect.">
            <a:extLst>
              <a:ext uri="{FF2B5EF4-FFF2-40B4-BE49-F238E27FC236}">
                <a16:creationId xmlns:a16="http://schemas.microsoft.com/office/drawing/2014/main" id="{EE9DDB75-B9DB-C544-FC15-99E2B825B7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5102" y="877947"/>
            <a:ext cx="4112590" cy="20596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1186CF-81AC-5B2F-C084-7D68FF8FCD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7"/>
          <a:stretch>
            <a:fillRect/>
          </a:stretch>
        </p:blipFill>
        <p:spPr>
          <a:xfrm>
            <a:off x="7548887" y="5332576"/>
            <a:ext cx="3252929" cy="9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0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892" y="126594"/>
            <a:ext cx="9100109" cy="72008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2842CA-98BA-628A-0D42-7DA951A1F705}"/>
              </a:ext>
            </a:extLst>
          </p:cNvPr>
          <p:cNvSpPr txBox="1">
            <a:spLocks/>
          </p:cNvSpPr>
          <p:nvPr/>
        </p:nvSpPr>
        <p:spPr>
          <a:xfrm>
            <a:off x="7009125" y="915465"/>
            <a:ext cx="4545566" cy="5430335"/>
          </a:xfrm>
          <a:prstGeom prst="rect">
            <a:avLst/>
          </a:prstGeom>
          <a:noFill/>
          <a:effectLst>
            <a:glow rad="228600">
              <a:schemeClr val="bg1"/>
            </a:glow>
            <a:softEdge rad="0"/>
          </a:effectLst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dirty="0"/>
              <a:t>FLImP user projects and outputs</a:t>
            </a:r>
          </a:p>
          <a:p>
            <a:pPr>
              <a:defRPr/>
            </a:pPr>
            <a:r>
              <a:rPr lang="en-GB" sz="1600" dirty="0"/>
              <a:t>Automated FLImP development and first user - Non Small Cell Lung Cancer</a:t>
            </a:r>
          </a:p>
          <a:p>
            <a:pPr lvl="1">
              <a:defRPr/>
            </a:pPr>
            <a:r>
              <a:rPr lang="en-GB" sz="1200" dirty="0"/>
              <a:t>Identified new molecular interfaces to target NSCLC with fewer side effects and opening new doors in precise drug design </a:t>
            </a:r>
            <a:r>
              <a:rPr lang="en-GB" sz="1200" b="1" dirty="0"/>
              <a:t>(Nat. Comm., 2024, Iyer et al)</a:t>
            </a:r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marL="457200" lvl="1" indent="0">
              <a:buNone/>
              <a:defRPr/>
            </a:pPr>
            <a:endParaRPr lang="en-GB" sz="1200" dirty="0"/>
          </a:p>
          <a:p>
            <a:pPr>
              <a:defRPr/>
            </a:pPr>
            <a:endParaRPr lang="en-GB" sz="1600" dirty="0"/>
          </a:p>
          <a:p>
            <a:pPr>
              <a:defRPr/>
            </a:pPr>
            <a:endParaRPr lang="en-GB" sz="1600" dirty="0"/>
          </a:p>
          <a:p>
            <a:pPr lvl="1">
              <a:defRPr/>
            </a:pPr>
            <a:r>
              <a:rPr lang="en-GB" sz="1200" dirty="0"/>
              <a:t>2026 paper in prep – Identified common thread in NSCLC receptor mutations which will enable currently ineffective drugs to work well </a:t>
            </a:r>
          </a:p>
          <a:p>
            <a:pPr>
              <a:defRPr/>
            </a:pPr>
            <a:r>
              <a:rPr lang="en-GB" sz="1600" dirty="0"/>
              <a:t>Understanding membrane protein arrangements and their function in lung fibrosis</a:t>
            </a:r>
          </a:p>
          <a:p>
            <a:pPr>
              <a:defRPr/>
            </a:pPr>
            <a:endParaRPr lang="en-GB" sz="1600" dirty="0"/>
          </a:p>
          <a:p>
            <a:pPr>
              <a:defRPr/>
            </a:pPr>
            <a:endParaRPr lang="en-GB" sz="1600" dirty="0"/>
          </a:p>
          <a:p>
            <a:pPr>
              <a:defRPr/>
            </a:pPr>
            <a:endParaRPr lang="en-GB" sz="1600" dirty="0"/>
          </a:p>
          <a:p>
            <a:pPr marL="0" indent="0">
              <a:buNone/>
              <a:defRPr/>
            </a:pPr>
            <a:endParaRPr lang="en-GB" sz="1600" dirty="0"/>
          </a:p>
          <a:p>
            <a:pPr marL="0" indent="0">
              <a:buNone/>
              <a:defRPr/>
            </a:pPr>
            <a:endParaRPr lang="en-GB" sz="1600" dirty="0"/>
          </a:p>
          <a:p>
            <a:pPr>
              <a:defRPr/>
            </a:pPr>
            <a:r>
              <a:rPr lang="en-GB" sz="1600" dirty="0"/>
              <a:t>Material science – molecular data storage </a:t>
            </a:r>
          </a:p>
          <a:p>
            <a:pPr>
              <a:defRPr/>
            </a:pPr>
            <a:endParaRPr lang="en-GB" sz="1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2E4D14-8B68-CECC-210D-58E8DEE986F3}"/>
              </a:ext>
            </a:extLst>
          </p:cNvPr>
          <p:cNvSpPr txBox="1">
            <a:spLocks/>
          </p:cNvSpPr>
          <p:nvPr/>
        </p:nvSpPr>
        <p:spPr>
          <a:xfrm>
            <a:off x="786158" y="915465"/>
            <a:ext cx="5594720" cy="44785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bg1"/>
            </a:glow>
            <a:softEdge rad="0"/>
          </a:effectLst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000" dirty="0"/>
              <a:t>Compute infrastructure</a:t>
            </a:r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 lvl="1">
              <a:defRPr/>
            </a:pPr>
            <a:endParaRPr lang="en-GB" sz="1200" dirty="0"/>
          </a:p>
          <a:p>
            <a:pPr>
              <a:defRPr/>
            </a:pPr>
            <a:r>
              <a:rPr lang="en-GB" sz="1600" dirty="0"/>
              <a:t>SLURM cluster on STFC Cloud, </a:t>
            </a:r>
            <a:r>
              <a:rPr lang="en-GB" sz="1600" dirty="0" err="1"/>
              <a:t>CephFS</a:t>
            </a:r>
            <a:r>
              <a:rPr lang="en-GB" sz="1600" dirty="0"/>
              <a:t> fileserver, Antares archiving, services on STFC Cloud VMS</a:t>
            </a:r>
          </a:p>
          <a:p>
            <a:pPr lvl="1">
              <a:defRPr/>
            </a:pPr>
            <a:r>
              <a:rPr lang="en-GB" sz="1200" dirty="0"/>
              <a:t>IRIS - STFC Cloud 120 CPU nodes and 50 GPU nodes, </a:t>
            </a:r>
            <a:r>
              <a:rPr lang="en-GB" sz="1200" dirty="0" err="1"/>
              <a:t>CephFS</a:t>
            </a:r>
            <a:r>
              <a:rPr lang="en-GB" sz="1200" dirty="0"/>
              <a:t> backup and Antares tape storage resources</a:t>
            </a:r>
          </a:p>
          <a:p>
            <a:pPr lvl="1">
              <a:defRPr/>
            </a:pPr>
            <a:r>
              <a:rPr lang="en-GB" sz="1200" dirty="0"/>
              <a:t>STFC SCD teams – operating and supporting STFC Cloud SLURM cluster &amp;  storage resources </a:t>
            </a:r>
          </a:p>
          <a:p>
            <a:pPr lvl="1">
              <a:defRPr/>
            </a:pPr>
            <a:r>
              <a:rPr lang="en-GB" sz="1200" dirty="0"/>
              <a:t>ALC funded development of initial prototypes in Octopus (SCARF, Octopus fileservers, STFC Cloud SLURM)</a:t>
            </a:r>
          </a:p>
          <a:p>
            <a:pPr>
              <a:defRPr/>
            </a:pPr>
            <a:r>
              <a:rPr lang="en-GB" sz="1600" dirty="0"/>
              <a:t>Will be used </a:t>
            </a:r>
            <a:r>
              <a:rPr lang="en-GB" sz="1600"/>
              <a:t>in future by </a:t>
            </a:r>
            <a:r>
              <a:rPr lang="en-GB" sz="1600" dirty="0"/>
              <a:t>additional Octopus workflows, e.g. </a:t>
            </a:r>
            <a:r>
              <a:rPr lang="en-GB" sz="1600" dirty="0" err="1"/>
              <a:t>superresolution</a:t>
            </a:r>
            <a:r>
              <a:rPr lang="en-GB" sz="1600" dirty="0"/>
              <a:t> </a:t>
            </a:r>
            <a:r>
              <a:rPr lang="en-GB" sz="1600" dirty="0" err="1"/>
              <a:t>cryoCLEM</a:t>
            </a:r>
            <a:r>
              <a:rPr lang="en-GB" sz="1600" dirty="0"/>
              <a:t> currently in development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6BACB2DB-F1F8-F2FB-C1EF-BD6721AF9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4372324"/>
            <a:ext cx="1507184" cy="110412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BE8D870-011C-D6D5-70C8-C5D24E682237}"/>
              </a:ext>
            </a:extLst>
          </p:cNvPr>
          <p:cNvSpPr txBox="1">
            <a:spLocks/>
          </p:cNvSpPr>
          <p:nvPr/>
        </p:nvSpPr>
        <p:spPr>
          <a:xfrm>
            <a:off x="3197997" y="5572723"/>
            <a:ext cx="3352801" cy="11487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228600">
              <a:schemeClr val="bg1"/>
            </a:glow>
            <a:softEdge rad="0"/>
          </a:effec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400" b="1" dirty="0"/>
              <a:t>Challenges </a:t>
            </a:r>
            <a:r>
              <a:rPr lang="en-GB" sz="1400" dirty="0"/>
              <a:t>(for a small team)</a:t>
            </a:r>
          </a:p>
          <a:p>
            <a:pPr>
              <a:defRPr/>
            </a:pPr>
            <a:r>
              <a:rPr lang="en-GB" sz="1200" dirty="0"/>
              <a:t>Swiss army knives or experts in team with external support available (e.g. RSEs)</a:t>
            </a:r>
          </a:p>
          <a:p>
            <a:pPr>
              <a:defRPr/>
            </a:pPr>
            <a:r>
              <a:rPr lang="en-GB" sz="1200" dirty="0"/>
              <a:t>People to develop and apply methods in facility efficiently (e.g. code optimisation, cloud-optimised pipelines…)</a:t>
            </a:r>
          </a:p>
          <a:p>
            <a:pPr>
              <a:defRPr/>
            </a:pPr>
            <a:endParaRPr lang="en-GB" sz="1200" dirty="0"/>
          </a:p>
          <a:p>
            <a:pPr>
              <a:defRPr/>
            </a:pPr>
            <a:endParaRPr lang="en-GB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37DC30-90FB-A911-1231-91B4BA8C1D78}"/>
              </a:ext>
            </a:extLst>
          </p:cNvPr>
          <p:cNvGrpSpPr>
            <a:grpSpLocks noChangeAspect="1"/>
          </p:cNvGrpSpPr>
          <p:nvPr/>
        </p:nvGrpSpPr>
        <p:grpSpPr>
          <a:xfrm>
            <a:off x="1743075" y="1199675"/>
            <a:ext cx="3793549" cy="2429350"/>
            <a:chOff x="1608685" y="1199675"/>
            <a:chExt cx="3173711" cy="2032412"/>
          </a:xfrm>
        </p:grpSpPr>
        <p:pic>
          <p:nvPicPr>
            <p:cNvPr id="14" name="Picture 13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8347402F-E447-D104-E2C2-DC22712B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8685" y="1199675"/>
              <a:ext cx="3173711" cy="2032412"/>
            </a:xfrm>
            <a:prstGeom prst="rect">
              <a:avLst/>
            </a:prstGeom>
          </p:spPr>
        </p:pic>
        <p:pic>
          <p:nvPicPr>
            <p:cNvPr id="24" name="Picture 23" descr="A logo with blue and yellow dots&#10;&#10;AI-generated content may be incorrect.">
              <a:extLst>
                <a:ext uri="{FF2B5EF4-FFF2-40B4-BE49-F238E27FC236}">
                  <a16:creationId xmlns:a16="http://schemas.microsoft.com/office/drawing/2014/main" id="{9170BE0B-5DF0-3C70-F297-30B26E090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3087" y="1260352"/>
              <a:ext cx="391284" cy="21051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54E8F33-4073-AF19-E356-C8D1B9DA4216}"/>
              </a:ext>
            </a:extLst>
          </p:cNvPr>
          <p:cNvGrpSpPr/>
          <p:nvPr/>
        </p:nvGrpSpPr>
        <p:grpSpPr>
          <a:xfrm>
            <a:off x="7364399" y="1876023"/>
            <a:ext cx="4256820" cy="1710205"/>
            <a:chOff x="7364399" y="1876023"/>
            <a:chExt cx="4256820" cy="17102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B31E93-5237-1C44-56A9-E7A0C93B9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399" y="2065758"/>
              <a:ext cx="2003896" cy="1478841"/>
            </a:xfrm>
            <a:prstGeom prst="rect">
              <a:avLst/>
            </a:prstGeom>
          </p:spPr>
        </p:pic>
        <p:pic>
          <p:nvPicPr>
            <p:cNvPr id="20" name="Picture 19" descr="Diagram, schematic&#10;&#10;Description automatically generated">
              <a:extLst>
                <a:ext uri="{FF2B5EF4-FFF2-40B4-BE49-F238E27FC236}">
                  <a16:creationId xmlns:a16="http://schemas.microsoft.com/office/drawing/2014/main" id="{B2B973EC-E562-2BB5-63DA-EE8D7FB0B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019" t="66903" r="-11061" b="2896"/>
            <a:stretch/>
          </p:blipFill>
          <p:spPr>
            <a:xfrm>
              <a:off x="9412851" y="1876023"/>
              <a:ext cx="2208368" cy="5383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555C55-3265-7AD9-A41B-3CE6DF90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9768" y="2362417"/>
              <a:ext cx="1898313" cy="1223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28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4E38F5E-B46F-4080-9EA5-4A405AC33CE2}">
  <we:reference id="wa104380121" version="2.0.0.0" store="en-US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38DED1542C1943A1290884108DB0E9" ma:contentTypeVersion="2" ma:contentTypeDescription="Create a new document." ma:contentTypeScope="" ma:versionID="75948dd912159fd788ffcd9de450d66e">
  <xsd:schema xmlns:xsd="http://www.w3.org/2001/XMLSchema" xmlns:xs="http://www.w3.org/2001/XMLSchema" xmlns:p="http://schemas.microsoft.com/office/2006/metadata/properties" xmlns:ns2="84978530-c7a6-42d8-babd-8b8d2b751aa6" targetNamespace="http://schemas.microsoft.com/office/2006/metadata/properties" ma:root="true" ma:fieldsID="c49709bdc75a7754cac99811eaeb298a" ns2:_="">
    <xsd:import namespace="84978530-c7a6-42d8-babd-8b8d2b751a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978530-c7a6-42d8-babd-8b8d2b751a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1CFCFD9-BCFF-4A6A-86D4-886CF5E35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978530-c7a6-42d8-babd-8b8d2b751a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F806B6-10F9-49CD-A92F-39D6AAC914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4E1E4C-B4E0-4252-BC84-2C85D5160FC2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84978530-c7a6-42d8-babd-8b8d2b751aa6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16020</TotalTime>
  <Words>408</Words>
  <Application>Microsoft Macintosh PowerPoint</Application>
  <PresentationFormat>Widescreen</PresentationFormat>
  <Paragraphs>100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Arial Regular</vt:lpstr>
      <vt:lpstr>Calibri</vt:lpstr>
      <vt:lpstr>Wingdings</vt:lpstr>
      <vt:lpstr>Font and logo master</vt:lpstr>
      <vt:lpstr>Font WITHOUT logo master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Rolfe, Daniel (STFC,RAL,CLF)</cp:lastModifiedBy>
  <cp:revision>418</cp:revision>
  <cp:lastPrinted>2019-10-02T08:27:37Z</cp:lastPrinted>
  <dcterms:created xsi:type="dcterms:W3CDTF">2019-09-17T08:04:08Z</dcterms:created>
  <dcterms:modified xsi:type="dcterms:W3CDTF">2026-01-14T09:59:44Z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0x0101005038DED1542C1943A1290884108DB0E9</vt:lpwstr>
  </property>
  <property fmtid="{D5CDD505-2E9C-101B-9397-08002B2CF9AE}" pid="3" name="_dlc_DocIdItemGuid">
    <vt:lpwstr>135feeb0-1e46-4549-be51-f2caa8a23389</vt:lpwstr>
  </property>
</Properties>
</file>