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2" r:id="rId4"/>
  </p:sldMasterIdLst>
  <p:notesMasterIdLst>
    <p:notesMasterId r:id="rId8"/>
  </p:notesMasterIdLst>
  <p:handoutMasterIdLst>
    <p:handoutMasterId r:id="rId9"/>
  </p:handoutMasterIdLst>
  <p:sldIdLst>
    <p:sldId id="942" r:id="rId5"/>
    <p:sldId id="918" r:id="rId6"/>
    <p:sldId id="1045" r:id="rId7"/>
  </p:sldIdLst>
  <p:sldSz cx="12192000" cy="6858000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3399FF"/>
    <a:srgbClr val="0066CC"/>
    <a:srgbClr val="99CCFF"/>
    <a:srgbClr val="000000"/>
    <a:srgbClr val="333399"/>
    <a:srgbClr val="FF0000"/>
    <a:srgbClr val="66FF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E50EC-EA6A-624D-9C1A-34EAE6AC0924}" v="25" dt="2026-01-13T21:10:2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778"/>
  </p:normalViewPr>
  <p:slideViewPr>
    <p:cSldViewPr snapToGrid="0">
      <p:cViewPr>
        <p:scale>
          <a:sx n="90" d="100"/>
          <a:sy n="90" d="100"/>
        </p:scale>
        <p:origin x="122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15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238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15" y="9411238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fld id="{5517F4BE-6E24-4244-85C6-5D453F80F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04850"/>
            <a:ext cx="5436208" cy="44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fld id="{CEFC690F-749E-41C3-8544-CF164E88C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6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F23A-4A4D-4B0E-A2E5-B979E1F099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3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6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4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715" y="-10583"/>
            <a:ext cx="10196384" cy="1076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4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899ACF-B253-D341-93DA-6856DA8B39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2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88913"/>
            <a:ext cx="10972800" cy="5937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7AD3-B011-4D4B-AD15-9BDFF8923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2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1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677" y="212645"/>
            <a:ext cx="11232000" cy="495907"/>
          </a:xfrm>
        </p:spPr>
        <p:txBody>
          <a:bodyPr/>
          <a:lstStyle/>
          <a:p>
            <a:r>
              <a:rPr lang="de-DE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258848926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339" y="197768"/>
            <a:ext cx="11809312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27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63408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3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3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0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9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4604F9A-F3A1-4A66-90B1-070DA5EF3A97}" type="datetimeFigureOut">
              <a:rPr lang="en-GB" smtClean="0">
                <a:solidFill>
                  <a:prstClr val="white"/>
                </a:solidFill>
              </a:rPr>
              <a:pPr/>
              <a:t>11/01/2026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2F1C2B6-C638-413D-99DE-8EB356E8675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472" y="260648"/>
            <a:ext cx="10238928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814992" cy="34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82010-7390-B26F-7A73-8312E3ACA08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" y="22621"/>
            <a:ext cx="864389" cy="119813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80C6B30-CEDE-E7ED-8E55-2EB252214C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395" y="5879837"/>
            <a:ext cx="2351584" cy="60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3212976"/>
            <a:ext cx="734481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/>
              <a:t>Impact of IRIS in CLF “other” facilities</a:t>
            </a:r>
          </a:p>
          <a:p>
            <a:pPr marL="0" indent="0">
              <a:buNone/>
            </a:pPr>
            <a:r>
              <a:rPr lang="en-GB" sz="2400" b="1" i="1" dirty="0"/>
              <a:t>Rajeev Pattathil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8"/>
            <a:ext cx="2844800" cy="476251"/>
          </a:xfrm>
          <a:prstGeom prst="rect">
            <a:avLst/>
          </a:prstGeom>
        </p:spPr>
        <p:txBody>
          <a:bodyPr/>
          <a:lstStyle/>
          <a:p>
            <a:fld id="{74E12BD9-0B8E-4924-AD35-5AF3D7965D3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55557-D241-281F-F5EA-4EB6AF0B57C3}"/>
              </a:ext>
            </a:extLst>
          </p:cNvPr>
          <p:cNvSpPr txBox="1"/>
          <p:nvPr/>
        </p:nvSpPr>
        <p:spPr>
          <a:xfrm>
            <a:off x="284205" y="624522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IRIS Collaboration Meeting, January 2026</a:t>
            </a:r>
          </a:p>
        </p:txBody>
      </p:sp>
    </p:spTree>
    <p:extLst>
      <p:ext uri="{BB962C8B-B14F-4D97-AF65-F5344CB8AC3E}">
        <p14:creationId xmlns:p14="http://schemas.microsoft.com/office/powerpoint/2010/main" val="64504020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6EFD7E3-FBDC-5BE0-FBFB-CCF481EF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985"/>
            <a:ext cx="5231120" cy="37576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964738-B3A1-8220-D65E-C2C8CAB75BBB}"/>
              </a:ext>
            </a:extLst>
          </p:cNvPr>
          <p:cNvSpPr txBox="1"/>
          <p:nvPr/>
        </p:nvSpPr>
        <p:spPr>
          <a:xfrm>
            <a:off x="1003838" y="140439"/>
            <a:ext cx="924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IRIS helped “smarten” existing CLF facilities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8FD4E3-CB37-95D1-E63A-57CA12F27B87}"/>
              </a:ext>
            </a:extLst>
          </p:cNvPr>
          <p:cNvSpPr txBox="1"/>
          <p:nvPr/>
        </p:nvSpPr>
        <p:spPr>
          <a:xfrm>
            <a:off x="5888307" y="848324"/>
            <a:ext cx="65382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Historically low data volumes (except Octopus)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Bespoke data handling solutions – mostly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DAaaS</a:t>
            </a:r>
            <a:r>
              <a:rPr lang="en-GB" dirty="0">
                <a:solidFill>
                  <a:schemeClr val="bg1"/>
                </a:solidFill>
              </a:rPr>
              <a:t> (ADA), enabled via IRIS, changed this considerably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Allows academic users to access and analyse experimental data remotely – increasingly being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3" name="Picture 3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A2DB5F-CD97-0F7E-EDA7-CED6E4D6D8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919" y="3711077"/>
            <a:ext cx="4518924" cy="276929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3D6ED6-B6BD-437D-4CAC-FCC80681F25B}"/>
              </a:ext>
            </a:extLst>
          </p:cNvPr>
          <p:cNvSpPr txBox="1"/>
          <p:nvPr/>
        </p:nvSpPr>
        <p:spPr>
          <a:xfrm>
            <a:off x="0" y="112519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CLF science spans from understanding cancer at cellular levels to creating  stellar interiors in the lab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&gt; 500 unique users </a:t>
            </a:r>
            <a:r>
              <a:rPr lang="en-GB">
                <a:solidFill>
                  <a:srgbClr val="FFC000"/>
                </a:solidFill>
              </a:rPr>
              <a:t>per year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59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A6065-CF45-94ED-ECA8-F644F7D768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5030"/>
            <a:ext cx="4583575" cy="2578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639AD-AF19-8DEA-3795-2931724FEAD8}"/>
              </a:ext>
            </a:extLst>
          </p:cNvPr>
          <p:cNvSpPr txBox="1"/>
          <p:nvPr/>
        </p:nvSpPr>
        <p:spPr>
          <a:xfrm>
            <a:off x="1003838" y="140439"/>
            <a:ext cx="9472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IRIS will be critical for upcoming CLF facilities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6BDE05-50A1-EA27-7D59-147BDF623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0152"/>
            <a:ext cx="4583575" cy="3154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339E41-6AD4-B0DE-5C06-3D643BFCCA2D}"/>
              </a:ext>
            </a:extLst>
          </p:cNvPr>
          <p:cNvSpPr txBox="1"/>
          <p:nvPr/>
        </p:nvSpPr>
        <p:spPr>
          <a:xfrm>
            <a:off x="5086350" y="1285875"/>
            <a:ext cx="7048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EPAC and </a:t>
            </a:r>
            <a:r>
              <a:rPr lang="en-GB" dirty="0" err="1">
                <a:solidFill>
                  <a:schemeClr val="bg1"/>
                </a:solidFill>
              </a:rPr>
              <a:t>HiLUX</a:t>
            </a:r>
            <a:r>
              <a:rPr lang="en-GB" dirty="0">
                <a:solidFill>
                  <a:schemeClr val="bg1"/>
                </a:solidFill>
              </a:rPr>
              <a:t> will be very data intensive</a:t>
            </a:r>
          </a:p>
          <a:p>
            <a:r>
              <a:rPr lang="en-GB" dirty="0">
                <a:solidFill>
                  <a:schemeClr val="bg1"/>
                </a:solidFill>
              </a:rPr>
              <a:t>EPAC could accumulate ~PB/yr if we save all the data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IRIS supported solutions (ADA, storage etc.) will be critical for successful operation of these facilities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1FBFFA-F4AA-2B5D-BFA0-D88DA3895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30848"/>
              </p:ext>
            </p:extLst>
          </p:nvPr>
        </p:nvGraphicFramePr>
        <p:xfrm>
          <a:off x="4957762" y="2956733"/>
          <a:ext cx="7048500" cy="2942655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456129">
                  <a:extLst>
                    <a:ext uri="{9D8B030D-6E8A-4147-A177-3AD203B41FA5}">
                      <a16:colId xmlns:a16="http://schemas.microsoft.com/office/drawing/2014/main" val="4235009261"/>
                    </a:ext>
                  </a:extLst>
                </a:gridCol>
                <a:gridCol w="1638169">
                  <a:extLst>
                    <a:ext uri="{9D8B030D-6E8A-4147-A177-3AD203B41FA5}">
                      <a16:colId xmlns:a16="http://schemas.microsoft.com/office/drawing/2014/main" val="1700493751"/>
                    </a:ext>
                  </a:extLst>
                </a:gridCol>
                <a:gridCol w="1158016">
                  <a:extLst>
                    <a:ext uri="{9D8B030D-6E8A-4147-A177-3AD203B41FA5}">
                      <a16:colId xmlns:a16="http://schemas.microsoft.com/office/drawing/2014/main" val="3286901090"/>
                    </a:ext>
                  </a:extLst>
                </a:gridCol>
                <a:gridCol w="1398093">
                  <a:extLst>
                    <a:ext uri="{9D8B030D-6E8A-4147-A177-3AD203B41FA5}">
                      <a16:colId xmlns:a16="http://schemas.microsoft.com/office/drawing/2014/main" val="1172068799"/>
                    </a:ext>
                  </a:extLst>
                </a:gridCol>
                <a:gridCol w="1398093">
                  <a:extLst>
                    <a:ext uri="{9D8B030D-6E8A-4147-A177-3AD203B41FA5}">
                      <a16:colId xmlns:a16="http://schemas.microsoft.com/office/drawing/2014/main" val="182999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GPU (note type)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CPU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Storage/Disk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Storage/Tape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37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2027-2028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10 – (RTX4000  or similar)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10 - Visualisation 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1600 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RAL – Echo 150 TB </a:t>
                      </a:r>
                    </a:p>
                    <a:p>
                      <a:pPr fontAlgn="base"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RAL – Deneb 2000 TB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RAL – 2000 TB 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836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2028-2029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10 – (RTX4000  or similar)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10 - Visualisation 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1700 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RAL – Echo 200 TB </a:t>
                      </a:r>
                    </a:p>
                    <a:p>
                      <a:pPr fontAlgn="base"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RAL – Deneb 2000 TB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3000TB 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00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70889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5bfd95-df77-4763-a8bb-d1749333d4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68D37498C9244AAB026A47A996F03" ma:contentTypeVersion="16" ma:contentTypeDescription="Create a new document." ma:contentTypeScope="" ma:versionID="bd32e105488756fbaff304a2bcf8cb4b">
  <xsd:schema xmlns:xsd="http://www.w3.org/2001/XMLSchema" xmlns:xs="http://www.w3.org/2001/XMLSchema" xmlns:p="http://schemas.microsoft.com/office/2006/metadata/properties" xmlns:ns3="eb5bfd95-df77-4763-a8bb-d1749333d4e0" xmlns:ns4="f6685455-0c2c-4e82-96e3-12dccbbeeb5b" targetNamespace="http://schemas.microsoft.com/office/2006/metadata/properties" ma:root="true" ma:fieldsID="aec739cd419322dc20cef2bf4bd8ef8a" ns3:_="" ns4:_="">
    <xsd:import namespace="eb5bfd95-df77-4763-a8bb-d1749333d4e0"/>
    <xsd:import namespace="f6685455-0c2c-4e82-96e3-12dccbbeeb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bfd95-df77-4763-a8bb-d1749333d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5455-0c2c-4e82-96e3-12dccbbee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C814D-751E-491C-81C0-432B096A86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48D0A5-CD8B-443C-88A1-933DA8FEB16A}">
  <ds:schemaRefs>
    <ds:schemaRef ds:uri="f6685455-0c2c-4e82-96e3-12dccbbeeb5b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5bfd95-df77-4763-a8bb-d1749333d4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1B7E86-CE83-4A6B-A0A8-9D4E9FC47768}">
  <ds:schemaRefs>
    <ds:schemaRef ds:uri="eb5bfd95-df77-4763-a8bb-d1749333d4e0"/>
    <ds:schemaRef ds:uri="f6685455-0c2c-4e82-96e3-12dccbbeeb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200</Words>
  <Application>Microsoft Macintosh PowerPoint</Application>
  <PresentationFormat>Widescreen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Lucida Sans</vt:lpstr>
      <vt:lpstr>1_Custom Design</vt:lpstr>
      <vt:lpstr>PowerPoint Presentation</vt:lpstr>
      <vt:lpstr>PowerPoint Presentation</vt:lpstr>
      <vt:lpstr>PowerPoint Presentation</vt:lpstr>
    </vt:vector>
  </TitlesOfParts>
  <Company>Rutherford Appleton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think this job about is …</dc:title>
  <dc:creator>Dr. John Collier</dc:creator>
  <cp:lastModifiedBy>Pattathil, Rajeev (STFC,RAL,CLF)</cp:lastModifiedBy>
  <cp:revision>4</cp:revision>
  <dcterms:created xsi:type="dcterms:W3CDTF">2007-03-27T11:13:58Z</dcterms:created>
  <dcterms:modified xsi:type="dcterms:W3CDTF">2026-01-13T21:24:47Z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0x010100C5568D37498C9244AAB026A47A996F03</vt:lpwstr>
  </property>
</Properties>
</file>