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261" r:id="rId7"/>
    <p:sldId id="263" r:id="rId8"/>
    <p:sldId id="271" r:id="rId9"/>
    <p:sldId id="272" r:id="rId10"/>
    <p:sldId id="273" r:id="rId11"/>
    <p:sldId id="276" r:id="rId12"/>
    <p:sldId id="257" r:id="rId13"/>
    <p:sldId id="277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3B6568-FA82-023A-D859-72E74BCD64B8}" name="Reynolds, Christopher (DLSLtd,RAL,LSCI)" initials="R(" userId="S::christopher.reynolds@diamond.ac.uk::ddd92ede-01d6-42c9-a89b-c9a3764f27b5" providerId="AD"/>
  <p188:author id="{69CBC1E6-4B3B-149A-05B2-8D65EC2D048E}" name="Maheswaran, Satheesh (DLSLtd,RAL,LSCI)" initials="M(" userId="S::satheesh.maheswaran@diamond.ac.uk::637f2729-6438-4069-8c13-ad385dabbd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7A26C-6007-4532-1B23-59B2FFE295A1}" v="35" dt="2026-01-12T13:36:12.038"/>
    <p1510:client id="{D763DD1D-F21E-64AC-A1E5-6289E046D4A6}" v="406" dt="2026-01-12T13:08:54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1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5FB-F34A-467B-826C-41DB03F7C0F7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D37D-567C-441D-A417-AD5408D2A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D37D-567C-441D-A417-AD5408D2A8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4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D37D-567C-441D-A417-AD5408D2A8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3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HostPath</a:t>
            </a:r>
            <a:r>
              <a:rPr lang="en-US">
                <a:ea typeface="Calibri"/>
                <a:cs typeface="Calibri"/>
              </a:rPr>
              <a:t> and </a:t>
            </a:r>
            <a:r>
              <a:rPr lang="en-US" err="1">
                <a:ea typeface="Calibri"/>
                <a:cs typeface="Calibri"/>
              </a:rPr>
              <a:t>Kyverno</a:t>
            </a:r>
            <a:r>
              <a:rPr lang="en-US">
                <a:ea typeface="Calibri"/>
                <a:cs typeface="Calibri"/>
              </a:rPr>
              <a:t> act together to negate the need for separate Cloud and HPC storage pools. Single biggest factor for K8s adoption.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Training, one to ones, certs and </a:t>
            </a:r>
            <a:r>
              <a:rPr lang="en-US" err="1">
                <a:ea typeface="Calibri"/>
                <a:cs typeface="Calibri"/>
              </a:rPr>
              <a:t>rbac</a:t>
            </a:r>
            <a:r>
              <a:rPr lang="en-US">
                <a:ea typeface="Calibri"/>
                <a:cs typeface="Calibri"/>
              </a:rPr>
              <a:t>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D37D-567C-441D-A417-AD5408D2A8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BD0-E4A6-4879-9460-B40D83D3E92F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IRIS Collab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  <p:transition spd="slow">
    <p:wip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ABDE-90C0-438B-8223-343251B1EDEC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  <p:transition spd="slow">
    <p:wip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2AA0-7B99-4AEA-8F77-1687ED8746E0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  <p:transition spd="slow">
    <p:wip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4607-D595-4175-ADBF-664845823312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  <p:transition spd="slow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660D-8BAE-4F68-9DF0-709DAB8DD3C2}" type="datetime1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  <p:transition spd="slow">
    <p:wip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6AF-2F8A-4813-B21A-A73B888245AE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  <p:transition spd="slow"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20B-9043-4E85-83E0-E5DF6AA7D556}" type="datetime1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  <p:transition spd="slow">
    <p:wip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0749-CEDF-487F-B491-CC07D4599368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  <p:transition spd="slow">
    <p:wip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A577-DF13-4A2B-AB48-0219B1C198BF}" type="datetime1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  <p:transition spd="slow">
    <p:wip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0B61-3E36-4A5C-A687-F035054D64D0}" type="datetime1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IRIS Collab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EE5C9-72AC-E8B8-7F92-669D157F1AE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54650" y="6626860"/>
            <a:ext cx="13112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agalysis.diamond.ac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loud.manager@diamond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agalysis.diamond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discovery.org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ndm.ox.ac.uk/news/covid-moonshot-initiative-delivers-promising-pre-clinical-coronavirus-antiviral-drug-candidat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- </a:t>
            </a:r>
            <a:endParaRPr lang="en-US"/>
          </a:p>
        </p:txBody>
      </p:sp>
      <p:pic>
        <p:nvPicPr>
          <p:cNvPr id="29" name="Picture 17" descr="Low angle view of cables against the sky">
            <a:extLst>
              <a:ext uri="{FF2B5EF4-FFF2-40B4-BE49-F238E27FC236}">
                <a16:creationId xmlns:a16="http://schemas.microsoft.com/office/drawing/2014/main" id="{EE29B8F3-F8E1-4D1F-C989-E89D2894E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7" t="9092" r="2005" b="-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C6F79-92BC-4CEE-872A-4C4AFE5B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87" y="2667030"/>
            <a:ext cx="10321057" cy="671290"/>
          </a:xfrm>
        </p:spPr>
        <p:txBody>
          <a:bodyPr anchor="b">
            <a:noAutofit/>
          </a:bodyPr>
          <a:lstStyle/>
          <a:p>
            <a:pPr algn="l"/>
            <a:r>
              <a:rPr lang="en-GB" sz="4800" dirty="0">
                <a:ea typeface="+mj-lt"/>
                <a:cs typeface="+mj-lt"/>
              </a:rPr>
              <a:t>How IRIS Enables Science At </a:t>
            </a:r>
            <a:br>
              <a:rPr lang="en-GB" sz="4800" dirty="0">
                <a:ea typeface="+mj-lt"/>
                <a:cs typeface="+mj-lt"/>
              </a:rPr>
            </a:br>
            <a:r>
              <a:rPr lang="en-GB" sz="4800" dirty="0">
                <a:ea typeface="+mj-lt"/>
                <a:cs typeface="+mj-lt"/>
              </a:rPr>
              <a:t>Diamond Light Source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5F0F6-F72F-4284-907C-7CEEDF00D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956610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latin typeface="Calibri Light"/>
                <a:ea typeface="+mn-lt"/>
                <a:cs typeface="+mn-lt"/>
              </a:rPr>
              <a:t>Chris Reynolds – Principal Platform Engineer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algn="l"/>
            <a:r>
              <a:rPr lang="en-GB" sz="2000" dirty="0">
                <a:latin typeface="Calibri Light"/>
                <a:ea typeface="+mn-lt"/>
                <a:cs typeface="+mn-lt"/>
              </a:rPr>
              <a:t>DLS Scientific Computing</a:t>
            </a:r>
            <a:endParaRPr lang="en-US" dirty="0">
              <a:latin typeface="Calibri Light"/>
              <a:cs typeface="Calibri"/>
            </a:endParaRPr>
          </a:p>
          <a:p>
            <a:pPr algn="l"/>
            <a:r>
              <a:rPr lang="en-GB" sz="2000" dirty="0">
                <a:latin typeface="Calibri Light"/>
                <a:ea typeface="Calibri"/>
                <a:cs typeface="Calibri"/>
              </a:rPr>
              <a:t>IRIS Collaboration Meeting Jan 2026</a:t>
            </a:r>
          </a:p>
          <a:p>
            <a:pPr algn="l"/>
            <a:endParaRPr lang="en-GB" sz="2000">
              <a:ea typeface="Calibri" panose="020F0502020204030204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0A552-6481-A261-95ED-D32A91F3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87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02293-096B-E9F8-B5BD-28E58AFD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9CA6-6B1F-7504-31FF-85AA58CF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 Light"/>
                <a:cs typeface="Calibri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EDBD-4B3C-295C-2915-1008B1EB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353"/>
            <a:ext cx="10515600" cy="3524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dirty="0" err="1">
                <a:latin typeface="Calibri Light"/>
                <a:ea typeface="Calibri"/>
                <a:cs typeface="Calibri"/>
              </a:rPr>
              <a:t>Slurm</a:t>
            </a:r>
            <a:r>
              <a:rPr lang="en-US" sz="2400" dirty="0">
                <a:latin typeface="Calibri Light"/>
                <a:ea typeface="Calibri"/>
                <a:cs typeface="Calibri"/>
              </a:rPr>
              <a:t> +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Apptainer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built on the IaaS parts of IRIS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Scientists mostly interact with </a:t>
            </a:r>
            <a:r>
              <a:rPr lang="en-US" sz="2400" err="1">
                <a:latin typeface="Calibri Light"/>
                <a:ea typeface="Calibri"/>
                <a:cs typeface="Calibri"/>
              </a:rPr>
              <a:t>Slurm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and a data mover API only (no </a:t>
            </a:r>
            <a:r>
              <a:rPr lang="en-US" sz="2400" err="1">
                <a:latin typeface="Calibri Light"/>
                <a:ea typeface="Calibri"/>
                <a:cs typeface="Calibri"/>
              </a:rPr>
              <a:t>Openstack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access)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Hosts </a:t>
            </a:r>
            <a:r>
              <a:rPr lang="en-US" sz="2400" dirty="0">
                <a:latin typeface="Calibri Light"/>
                <a:ea typeface="Calibri"/>
                <a:cs typeface="Calibri"/>
                <a:hlinkClick r:id="rId2"/>
              </a:rPr>
              <a:t>https://fragalysis.diamond.ac.uk</a:t>
            </a:r>
            <a:r>
              <a:rPr lang="en-US" sz="2400" dirty="0">
                <a:latin typeface="Calibri Light"/>
                <a:ea typeface="Calibri"/>
                <a:cs typeface="Calibri"/>
              </a:rPr>
              <a:t> web application allowing fragment hit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visualisation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and investigation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IRIS is driving the "Open Source" contribution of high throughput drug discovery by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xChem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Real time experiment steering for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eBIC</a:t>
            </a:r>
          </a:p>
          <a:p>
            <a:pPr marL="0" indent="0">
              <a:buNone/>
            </a:pPr>
            <a:endParaRPr lang="en-US" sz="2400" dirty="0"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>
              <a:latin typeface="Calibri Light"/>
              <a:ea typeface="Calibri"/>
              <a:cs typeface="Calibri"/>
            </a:endParaRPr>
          </a:p>
          <a:p>
            <a:pPr marL="457200" indent="-457200"/>
            <a:endParaRPr lang="en-US" sz="2400"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Calibri Light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562D3-FA83-71E2-B9D2-11828137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34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CBF5-E270-4A18-83DF-A471640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/>
              <a:t>Thanks! Questions?</a:t>
            </a:r>
            <a:endParaRPr lang="en-GB" sz="4100">
              <a:cs typeface="Calibri Light"/>
            </a:endParaRP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3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0AE8B-2437-2EB2-4EF4-381ED4BD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755073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000">
              <a:latin typeface="Calibri Light"/>
              <a:ea typeface="Calibri"/>
              <a:cs typeface="Calibri"/>
            </a:endParaRPr>
          </a:p>
          <a:p>
            <a:endParaRPr lang="en-GB" sz="2000">
              <a:latin typeface="Calibri Light"/>
              <a:ea typeface="+mn-lt"/>
              <a:cs typeface="+mn-lt"/>
            </a:endParaRPr>
          </a:p>
          <a:p>
            <a:endParaRPr lang="en-GB" sz="2000">
              <a:latin typeface="Calibri Light"/>
              <a:ea typeface="+mn-lt"/>
              <a:cs typeface="+mn-lt"/>
            </a:endParaRPr>
          </a:p>
          <a:p>
            <a:endParaRPr lang="en-GB" sz="2000">
              <a:latin typeface="Calibri Light"/>
              <a:ea typeface="+mn-lt"/>
              <a:cs typeface="+mn-lt"/>
            </a:endParaRPr>
          </a:p>
          <a:p>
            <a:r>
              <a:rPr lang="en-GB" sz="2000">
                <a:latin typeface="Calibri Light"/>
                <a:ea typeface="+mn-lt"/>
                <a:cs typeface="+mn-lt"/>
                <a:hlinkClick r:id="rId2"/>
              </a:rPr>
              <a:t>cloud.manager@diamond.ac.uk</a:t>
            </a:r>
            <a:r>
              <a:rPr lang="en-GB" sz="2000">
                <a:latin typeface="Calibri Light"/>
                <a:ea typeface="+mn-lt"/>
                <a:cs typeface="+mn-lt"/>
              </a:rPr>
              <a:t>  for future questions</a:t>
            </a:r>
          </a:p>
          <a:p>
            <a:endParaRPr lang="en-GB" sz="2000">
              <a:latin typeface="Calibri Light"/>
              <a:ea typeface="+mn-lt"/>
              <a:cs typeface="+mn-lt"/>
            </a:endParaRPr>
          </a:p>
          <a:p>
            <a:endParaRPr lang="en-GB" sz="2000">
              <a:ea typeface="+mn-lt"/>
              <a:cs typeface="+mn-lt"/>
            </a:endParaRPr>
          </a:p>
          <a:p>
            <a:endParaRPr lang="en-GB" sz="2000">
              <a:ea typeface="+mn-lt"/>
              <a:cs typeface="+mn-lt"/>
            </a:endParaRPr>
          </a:p>
          <a:p>
            <a:pPr lvl="1"/>
            <a:endParaRPr lang="en-GB" sz="2000">
              <a:ea typeface="+mn-lt"/>
              <a:cs typeface="+mn-lt"/>
            </a:endParaRPr>
          </a:p>
          <a:p>
            <a:pPr lvl="1"/>
            <a:endParaRPr lang="en-GB" sz="200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F31E1-4866-FBBD-390C-52E0BC7A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0892" y="6359908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11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CA1694-1CFF-22CE-8482-5FFEAC6C0B61}"/>
              </a:ext>
            </a:extLst>
          </p:cNvPr>
          <p:cNvSpPr txBox="1">
            <a:spLocks/>
          </p:cNvSpPr>
          <p:nvPr/>
        </p:nvSpPr>
        <p:spPr>
          <a:xfrm>
            <a:off x="415398" y="2439773"/>
            <a:ext cx="3919883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Calibri Light"/>
                <a:ea typeface="Calibri"/>
                <a:cs typeface="Calibri"/>
              </a:rPr>
              <a:t>Acknowledgements Past and Present:</a:t>
            </a:r>
          </a:p>
          <a:p>
            <a:pPr marL="0" indent="0">
              <a:buNone/>
            </a:pPr>
            <a:r>
              <a:rPr lang="en-GB" sz="2000">
                <a:solidFill>
                  <a:srgbClr val="0070C0"/>
                </a:solidFill>
                <a:latin typeface="Calibri Light"/>
                <a:ea typeface="Calibri"/>
                <a:cs typeface="Calibri"/>
              </a:rPr>
              <a:t>DLS Cloud Team:</a:t>
            </a:r>
          </a:p>
          <a:p>
            <a:pPr marL="0" indent="0">
              <a:buNone/>
            </a:pPr>
            <a:r>
              <a:rPr lang="en-GB" sz="2000">
                <a:latin typeface="Calibri Light"/>
                <a:ea typeface="Calibri"/>
                <a:cs typeface="Calibri"/>
              </a:rPr>
              <a:t>Thomas Hartland, Sachin Gautam, Godson Alex, John Davies, Subin Saji,  Richard Parke, </a:t>
            </a:r>
            <a:r>
              <a:rPr lang="en-GB" sz="2000" err="1">
                <a:latin typeface="Calibri Light"/>
                <a:ea typeface="Calibri"/>
                <a:cs typeface="Calibri"/>
              </a:rPr>
              <a:t>Althaf</a:t>
            </a:r>
            <a:r>
              <a:rPr lang="en-GB" sz="2000">
                <a:latin typeface="Calibri Light"/>
                <a:ea typeface="Calibri"/>
                <a:cs typeface="Calibri"/>
              </a:rPr>
              <a:t> Mohamed-Koya, </a:t>
            </a:r>
            <a:r>
              <a:rPr lang="en-GB" sz="2000">
                <a:latin typeface="Calibri Light"/>
                <a:ea typeface="+mn-lt"/>
                <a:cs typeface="+mn-lt"/>
              </a:rPr>
              <a:t>Sam Diserens</a:t>
            </a:r>
          </a:p>
          <a:p>
            <a:pPr marL="0" indent="0">
              <a:buNone/>
            </a:pPr>
            <a:endParaRPr lang="en-GB" sz="2000">
              <a:solidFill>
                <a:srgbClr val="0070C0"/>
              </a:solidFill>
              <a:latin typeface="Calibri Light"/>
              <a:ea typeface="+mn-lt"/>
              <a:cs typeface="+mn-lt"/>
            </a:endParaRPr>
          </a:p>
          <a:p>
            <a:endParaRPr lang="en-GB" sz="2000">
              <a:ea typeface="+mn-lt"/>
              <a:cs typeface="+mn-lt"/>
            </a:endParaRPr>
          </a:p>
          <a:p>
            <a:endParaRPr lang="en-GB" sz="2000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endParaRPr lang="en-GB" sz="2000">
              <a:ea typeface="+mn-lt"/>
              <a:cs typeface="+mn-lt"/>
            </a:endParaRPr>
          </a:p>
          <a:p>
            <a:pPr lvl="1"/>
            <a:endParaRPr lang="en-GB" sz="200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1693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CBF5-E270-4A18-83DF-A471640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268" y="629268"/>
            <a:ext cx="6254653" cy="1286160"/>
          </a:xfrm>
        </p:spPr>
        <p:txBody>
          <a:bodyPr anchor="b">
            <a:normAutofit/>
          </a:bodyPr>
          <a:lstStyle/>
          <a:p>
            <a:r>
              <a:rPr lang="en-GB"/>
              <a:t>Contents </a:t>
            </a: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F52-F93F-4E12-A41B-5CFF1871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269" y="2438400"/>
            <a:ext cx="62546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Calibri Light"/>
                <a:cs typeface="Calibri"/>
              </a:rPr>
              <a:t>The science Diamond does on IRIS</a:t>
            </a:r>
            <a:endParaRPr lang="en-GB" sz="2000">
              <a:latin typeface="Calibri Light"/>
              <a:ea typeface="Calibri Light"/>
              <a:cs typeface="Calibri Light"/>
            </a:endParaRPr>
          </a:p>
          <a:p>
            <a:r>
              <a:rPr lang="en-GB" sz="2000" dirty="0">
                <a:latin typeface="Calibri Light"/>
                <a:ea typeface="Calibri Light"/>
                <a:cs typeface="Calibri"/>
              </a:rPr>
              <a:t>Some history</a:t>
            </a:r>
          </a:p>
          <a:p>
            <a:r>
              <a:rPr lang="en-GB" sz="2000" dirty="0">
                <a:latin typeface="Calibri Light"/>
                <a:ea typeface="Calibri Light"/>
                <a:cs typeface="Calibri"/>
              </a:rPr>
              <a:t>Compute and storage architecture</a:t>
            </a:r>
          </a:p>
          <a:p>
            <a:r>
              <a:rPr lang="en-GB" sz="2000" dirty="0">
                <a:latin typeface="Calibri Light"/>
                <a:ea typeface="Calibri Light"/>
                <a:cs typeface="Calibri"/>
              </a:rPr>
              <a:t>Queue configuration</a:t>
            </a:r>
          </a:p>
          <a:p>
            <a:r>
              <a:rPr lang="en-GB" sz="2000" dirty="0" err="1">
                <a:latin typeface="Calibri Light"/>
                <a:ea typeface="Calibri Light"/>
                <a:cs typeface="Calibri"/>
              </a:rPr>
              <a:t>xChem</a:t>
            </a:r>
            <a:r>
              <a:rPr lang="en-GB" sz="2000" dirty="0">
                <a:latin typeface="Calibri Light"/>
                <a:ea typeface="Calibri Light"/>
                <a:cs typeface="Calibri"/>
              </a:rPr>
              <a:t> &amp; </a:t>
            </a:r>
            <a:r>
              <a:rPr lang="en-GB" sz="2000" dirty="0" err="1">
                <a:latin typeface="Calibri Light"/>
                <a:ea typeface="Calibri Light"/>
                <a:cs typeface="Calibri"/>
              </a:rPr>
              <a:t>eBIC</a:t>
            </a:r>
            <a:endParaRPr lang="en-GB" sz="2000">
              <a:latin typeface="Calibri Light"/>
              <a:ea typeface="Calibri Light"/>
              <a:cs typeface="Calibri"/>
            </a:endParaRPr>
          </a:p>
          <a:p>
            <a:r>
              <a:rPr lang="en-GB" sz="2000" dirty="0">
                <a:latin typeface="Calibri Light"/>
                <a:ea typeface="Calibri Light"/>
                <a:cs typeface="Calibri"/>
              </a:rPr>
              <a:t>Summary</a:t>
            </a:r>
          </a:p>
          <a:p>
            <a:endParaRPr lang="en-GB" sz="2000">
              <a:latin typeface="Calibri Light"/>
              <a:ea typeface="Calibri Light"/>
              <a:cs typeface="Calibri"/>
            </a:endParaRPr>
          </a:p>
          <a:p>
            <a:endParaRPr lang="en-GB" sz="2000">
              <a:latin typeface="Calibri Light"/>
              <a:ea typeface="Calibri Light"/>
              <a:cs typeface="Calibri"/>
            </a:endParaRPr>
          </a:p>
          <a:p>
            <a:pPr marL="0" indent="0">
              <a:buNone/>
            </a:pPr>
            <a:endParaRPr lang="en-GB" sz="2000"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  <a:p>
            <a:pPr lvl="1"/>
            <a:endParaRPr lang="en-GB" sz="2000">
              <a:ea typeface="Calibri"/>
              <a:cs typeface="Calibri"/>
            </a:endParaRPr>
          </a:p>
          <a:p>
            <a:pPr lvl="2"/>
            <a:endParaRPr lang="en-GB" sz="1600">
              <a:ea typeface="Calibri"/>
              <a:cs typeface="Calibri"/>
            </a:endParaRPr>
          </a:p>
          <a:p>
            <a:pPr lvl="1"/>
            <a:endParaRPr lang="en-GB" sz="2000">
              <a:ea typeface="Calibri"/>
              <a:cs typeface="Calibri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2BFDD52-7489-FB3C-1B22-80394A011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0" r="19620"/>
          <a:stretch/>
        </p:blipFill>
        <p:spPr>
          <a:xfrm>
            <a:off x="20" y="10"/>
            <a:ext cx="5188635" cy="6857990"/>
          </a:xfrm>
          <a:prstGeom prst="rect">
            <a:avLst/>
          </a:prstGeom>
          <a:effectLst/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D6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01160-A11A-B8B6-3E1C-715E4F21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473" y="6372199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263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CBF5-E270-4A18-83DF-A471640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576" y="678829"/>
            <a:ext cx="4802296" cy="1286160"/>
          </a:xfrm>
        </p:spPr>
        <p:txBody>
          <a:bodyPr anchor="b"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Diamond on IRIS: Science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F52-F93F-4E12-A41B-5CFF1871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525" y="2313796"/>
            <a:ext cx="6888413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Calibri Light"/>
                <a:ea typeface="Calibri"/>
                <a:cs typeface="Calibri"/>
              </a:rPr>
              <a:t>Macromolecular Crystallography (MX) Pipelines *</a:t>
            </a:r>
          </a:p>
          <a:p>
            <a:pPr lvl="1"/>
            <a:r>
              <a:rPr lang="en-GB" sz="1600" dirty="0">
                <a:latin typeface="Calibri Light"/>
                <a:ea typeface="Calibri"/>
                <a:cs typeface="Calibri"/>
              </a:rPr>
              <a:t>Automated, submitted by a workflow engine/middleware</a:t>
            </a:r>
          </a:p>
          <a:p>
            <a:pPr lvl="1"/>
            <a:r>
              <a:rPr lang="en-GB" sz="1600" dirty="0">
                <a:latin typeface="Calibri Light"/>
                <a:ea typeface="Calibri"/>
                <a:cs typeface="Calibri"/>
              </a:rPr>
              <a:t>Electron Density Maps built from beamline X-Ray Data</a:t>
            </a:r>
          </a:p>
          <a:p>
            <a:r>
              <a:rPr lang="en-GB" sz="2000" dirty="0" err="1">
                <a:latin typeface="Calibri Light"/>
                <a:ea typeface="Calibri"/>
                <a:cs typeface="Calibri"/>
              </a:rPr>
              <a:t>eBIC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(electron Bio-Imaging Centre) *</a:t>
            </a:r>
          </a:p>
          <a:p>
            <a:pPr lvl="1"/>
            <a:r>
              <a:rPr lang="en-GB" sz="1600" dirty="0">
                <a:latin typeface="Calibri Light"/>
                <a:ea typeface="Calibri"/>
                <a:cs typeface="Calibri"/>
              </a:rPr>
              <a:t>Tomogram reconstruction</a:t>
            </a:r>
          </a:p>
          <a:p>
            <a:r>
              <a:rPr lang="en-GB" sz="2000" dirty="0">
                <a:latin typeface="Calibri Light"/>
                <a:ea typeface="Calibri"/>
                <a:cs typeface="Calibri"/>
              </a:rPr>
              <a:t>Spectroscopy</a:t>
            </a:r>
          </a:p>
          <a:p>
            <a:pPr lvl="1"/>
            <a:r>
              <a:rPr lang="en-GB" sz="1600" dirty="0">
                <a:latin typeface="Calibri Light"/>
                <a:ea typeface="Calibri"/>
                <a:cs typeface="Calibri"/>
              </a:rPr>
              <a:t>Pre-visit simulations, prototype application</a:t>
            </a:r>
          </a:p>
          <a:p>
            <a:r>
              <a:rPr lang="en-GB" sz="2000" err="1">
                <a:latin typeface="Calibri Light"/>
                <a:ea typeface="Calibri"/>
                <a:cs typeface="Calibri"/>
              </a:rPr>
              <a:t>XChem</a:t>
            </a:r>
            <a:endParaRPr lang="en-GB" sz="2000">
              <a:latin typeface="Calibri Light"/>
              <a:ea typeface="Calibri"/>
              <a:cs typeface="Calibri"/>
            </a:endParaRPr>
          </a:p>
          <a:p>
            <a:pPr lvl="1"/>
            <a:r>
              <a:rPr lang="en-GB" sz="1600" dirty="0">
                <a:latin typeface="Calibri Light"/>
                <a:ea typeface="Calibri"/>
                <a:cs typeface="Calibri"/>
              </a:rPr>
              <a:t>Fragment Screening Web Application: </a:t>
            </a:r>
            <a:endParaRPr lang="en-GB" sz="1600" dirty="0">
              <a:latin typeface="Calibri Light"/>
              <a:ea typeface="+mn-lt"/>
              <a:cs typeface="+mn-lt"/>
            </a:endParaRPr>
          </a:p>
          <a:p>
            <a:pPr lvl="1"/>
            <a:r>
              <a:rPr lang="en-GB" sz="1600" dirty="0">
                <a:ea typeface="+mn-lt"/>
                <a:cs typeface="+mn-lt"/>
                <a:hlinkClick r:id="rId3"/>
              </a:rPr>
              <a:t>https://fragalysis.diamond.ac.uk</a:t>
            </a:r>
            <a:r>
              <a:rPr lang="en-GB" sz="1600" dirty="0">
                <a:ea typeface="+mn-lt"/>
                <a:cs typeface="+mn-lt"/>
              </a:rPr>
              <a:t> </a:t>
            </a:r>
            <a:endParaRPr lang="en-GB" dirty="0"/>
          </a:p>
          <a:p>
            <a:endParaRPr lang="en-GB" sz="2000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  <a:p>
            <a:pPr lvl="1"/>
            <a:endParaRPr lang="en-GB" sz="2000"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sz="2000">
              <a:ea typeface="+mn-lt"/>
              <a:cs typeface="+mn-lt"/>
            </a:endParaRP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357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655BC-8E2C-0919-91A9-F0B99467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0892" y="6335327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3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84260F-5F2E-DBAD-85F4-486EA936195A}"/>
              </a:ext>
            </a:extLst>
          </p:cNvPr>
          <p:cNvSpPr txBox="1">
            <a:spLocks/>
          </p:cNvSpPr>
          <p:nvPr/>
        </p:nvSpPr>
        <p:spPr>
          <a:xfrm>
            <a:off x="5286524" y="5845613"/>
            <a:ext cx="4235175" cy="854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Calibri Light"/>
                <a:ea typeface="+mn-lt"/>
                <a:cs typeface="+mn-lt"/>
              </a:rPr>
              <a:t>* </a:t>
            </a:r>
            <a:r>
              <a:rPr lang="en-GB" sz="1600" err="1">
                <a:latin typeface="Calibri Light"/>
                <a:ea typeface="+mn-lt"/>
                <a:cs typeface="+mn-lt"/>
              </a:rPr>
              <a:t>Cloudbursting</a:t>
            </a:r>
            <a:r>
              <a:rPr lang="en-GB" sz="1600">
                <a:latin typeface="Calibri Light"/>
                <a:ea typeface="+mn-lt"/>
                <a:cs typeface="+mn-lt"/>
              </a:rPr>
              <a:t> based on high demand </a:t>
            </a:r>
          </a:p>
          <a:p>
            <a:pPr lvl="1"/>
            <a:endParaRPr lang="en-GB" sz="200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sz="2000"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</p:txBody>
      </p:sp>
      <p:pic>
        <p:nvPicPr>
          <p:cNvPr id="6" name="Picture 5" descr="Several large machines in a room&#10;&#10;AI-generated content may be incorrect.">
            <a:extLst>
              <a:ext uri="{FF2B5EF4-FFF2-40B4-BE49-F238E27FC236}">
                <a16:creationId xmlns:a16="http://schemas.microsoft.com/office/drawing/2014/main" id="{FBCAB987-8A23-3C45-38F5-90C52EB33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7" y="538975"/>
            <a:ext cx="3354184" cy="502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94E9B7-C837-B43A-0F97-A42C7A8F3E7F}"/>
              </a:ext>
            </a:extLst>
          </p:cNvPr>
          <p:cNvSpPr txBox="1">
            <a:spLocks/>
          </p:cNvSpPr>
          <p:nvPr/>
        </p:nvSpPr>
        <p:spPr>
          <a:xfrm>
            <a:off x="603011" y="5789856"/>
            <a:ext cx="4148444" cy="929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err="1">
                <a:latin typeface="Calibri Light"/>
                <a:ea typeface="+mn-lt"/>
                <a:cs typeface="+mn-lt"/>
              </a:rPr>
              <a:t>eBIC</a:t>
            </a:r>
            <a:r>
              <a:rPr lang="en-GB" sz="1600" i="1">
                <a:latin typeface="Calibri Light"/>
                <a:ea typeface="+mn-lt"/>
                <a:cs typeface="+mn-lt"/>
              </a:rPr>
              <a:t> Titan </a:t>
            </a:r>
            <a:r>
              <a:rPr lang="en-GB" sz="1600" i="1" err="1">
                <a:latin typeface="Calibri Light"/>
                <a:ea typeface="+mn-lt"/>
                <a:cs typeface="+mn-lt"/>
              </a:rPr>
              <a:t>Krios</a:t>
            </a:r>
            <a:r>
              <a:rPr lang="en-GB" sz="1600" i="1">
                <a:latin typeface="Calibri Light"/>
                <a:ea typeface="+mn-lt"/>
                <a:cs typeface="+mn-lt"/>
              </a:rPr>
              <a:t> Electron Microscope (EM)</a:t>
            </a:r>
            <a:endParaRPr lang="en-US" i="1"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i="1">
                <a:latin typeface="Calibri Light"/>
                <a:ea typeface="+mn-lt"/>
                <a:cs typeface="+mn-lt"/>
              </a:rPr>
              <a:t>DLS has 8 EMs</a:t>
            </a:r>
            <a:endParaRPr lang="en-US" i="1">
              <a:ea typeface="Calibri"/>
              <a:cs typeface="Calibri"/>
            </a:endParaRPr>
          </a:p>
          <a:p>
            <a:pPr lvl="1"/>
            <a:endParaRPr lang="en-GB" sz="200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lvl="1"/>
            <a:endParaRPr lang="en-GB" sz="2000"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en-GB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571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B13C-F894-2D77-EFBF-8861BDC6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Calibri Light"/>
                <a:cs typeface="Calibri Light"/>
              </a:rPr>
              <a:t>Some History...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F0EC8-EFB9-38BC-C7F1-98E9416EF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97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Diamond has been using IRIS for approx. 7 years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STFC has been our IRIS provider. They do an awesome job!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Various science use cases have come and gone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Always "opportunistic" or "post-visit-processing" 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The compute scheduling infrastructure DLS runs on IRIS has been through several iterations</a:t>
            </a:r>
            <a:endParaRPr lang="en-US"/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Much experience gained about how to offer DLS Scientists reliable and performant computing infra based on IRIS components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This experience guides our current choice of tools and architecture</a:t>
            </a:r>
          </a:p>
          <a:p>
            <a:pPr marL="0" indent="0">
              <a:buNone/>
            </a:pPr>
            <a:endParaRPr lang="en-US">
              <a:latin typeface="Calibri Light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F6616-B4AE-7DFD-16FD-4DBD0E5D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68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6FB62-BD3C-04B0-6599-2EF6FDA3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18D6-B471-8641-4591-4E485B71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3031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ea typeface="Calibri Light"/>
                <a:cs typeface="Calibri Light"/>
              </a:rPr>
              <a:t>Current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8211-2A2A-42AE-F5F0-2904824E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57" y="1255675"/>
            <a:ext cx="4803698" cy="51133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endParaRPr lang="en-US" sz="2400">
              <a:latin typeface="Calibri Light"/>
              <a:ea typeface="Calibri"/>
              <a:cs typeface="Calibri"/>
            </a:endParaRP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Data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syncer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REST API moves data from DLS GPFS to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Arided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Flash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CephFS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(retains POSIX ACLs)</a:t>
            </a:r>
          </a:p>
          <a:p>
            <a:pPr marL="457200" indent="-457200"/>
            <a:r>
              <a:rPr lang="en-US" sz="2400" dirty="0">
                <a:latin typeface="Calibri Light"/>
                <a:ea typeface="Calibri Light"/>
                <a:cs typeface="Calibri Light"/>
              </a:rPr>
              <a:t>Some data also held in Echo/S3</a:t>
            </a:r>
            <a:endParaRPr lang="en-US" sz="2400" dirty="0">
              <a:latin typeface="Calibri Light"/>
              <a:ea typeface="Calibri"/>
              <a:cs typeface="Calibri"/>
            </a:endParaRPr>
          </a:p>
          <a:p>
            <a:pPr marL="457200" indent="-457200"/>
            <a:r>
              <a:rPr lang="en-US" sz="2200" dirty="0">
                <a:latin typeface="Calibri Light"/>
                <a:ea typeface="Calibri Light"/>
                <a:cs typeface="Calibri Light"/>
              </a:rPr>
              <a:t>Workflow Engine or User interacts with REST API or </a:t>
            </a:r>
            <a:r>
              <a:rPr lang="en-US" sz="2200" dirty="0" err="1">
                <a:latin typeface="Calibri Light"/>
                <a:ea typeface="Calibri Light"/>
                <a:cs typeface="Calibri Light"/>
              </a:rPr>
              <a:t>Slurm</a:t>
            </a:r>
            <a:r>
              <a:rPr lang="en-US" sz="2200" dirty="0">
                <a:latin typeface="Calibri Light"/>
                <a:ea typeface="Calibri Light"/>
                <a:cs typeface="Calibri Light"/>
              </a:rPr>
              <a:t> CLI to submit</a:t>
            </a:r>
            <a:endParaRPr lang="en-US" sz="2400" dirty="0">
              <a:latin typeface="Calibri Light"/>
              <a:ea typeface="Calibri"/>
              <a:cs typeface="Calibri"/>
            </a:endParaRP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OpenVPN connects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Slurm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submitter to workers (allows interactive jobs, no direct login)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DLS based AuthN/Z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Singularity/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Apptainer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only for bins &amp; libs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Bulk of DLS IRIS allocation lives in 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Slurm</a:t>
            </a:r>
            <a:r>
              <a:rPr lang="en-US" sz="2400" dirty="0">
                <a:latin typeface="Calibri Light"/>
                <a:ea typeface="Calibri"/>
                <a:cs typeface="Calibri"/>
              </a:rPr>
              <a:t> (GPUs, ~7000 CPU Cores)</a:t>
            </a:r>
          </a:p>
          <a:p>
            <a:pPr marL="0" indent="0">
              <a:buNone/>
            </a:pPr>
            <a:endParaRPr lang="en-US">
              <a:latin typeface="Calibri Light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9E3E-D5D1-D4B6-E525-E38BE2BB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diagram of a system&#10;&#10;AI-generated content may be incorrect.">
            <a:extLst>
              <a:ext uri="{FF2B5EF4-FFF2-40B4-BE49-F238E27FC236}">
                <a16:creationId xmlns:a16="http://schemas.microsoft.com/office/drawing/2014/main" id="{01ED1504-6FAC-4E66-E5CC-AFA94A0E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28" y="1383253"/>
            <a:ext cx="6737660" cy="44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50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8D8D5-3CB4-9033-29DC-0F3CA894D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1AC6-F66C-6BFB-C502-BDCF37DD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ea typeface="Calibri Light"/>
                <a:cs typeface="Calibri Light"/>
              </a:rPr>
              <a:t>Queue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D1A9-3CED-28C6-DD4F-7C8E652B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674"/>
            <a:ext cx="10515600" cy="3025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A queue (</a:t>
            </a:r>
            <a:r>
              <a:rPr lang="en-US" sz="2400" dirty="0" err="1">
                <a:latin typeface="Calibri Light"/>
                <a:ea typeface="Calibri"/>
                <a:cs typeface="Calibri"/>
              </a:rPr>
              <a:t>Slurm</a:t>
            </a:r>
            <a:r>
              <a:rPr lang="en-US" sz="2400" dirty="0">
                <a:latin typeface="Calibri Light"/>
                <a:ea typeface="Calibri"/>
                <a:cs typeface="Calibri"/>
              </a:rPr>
              <a:t> partition) per science use case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Some science use case partitions/queues only present on some instances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A preemptible </a:t>
            </a:r>
            <a:r>
              <a:rPr lang="en-US" sz="2400" i="1" dirty="0">
                <a:latin typeface="Calibri Light"/>
                <a:ea typeface="Calibri"/>
                <a:cs typeface="Calibri"/>
              </a:rPr>
              <a:t>main </a:t>
            </a:r>
            <a:r>
              <a:rPr lang="en-US" sz="2400" dirty="0">
                <a:latin typeface="Calibri Light"/>
                <a:ea typeface="Calibri"/>
                <a:cs typeface="Calibri"/>
              </a:rPr>
              <a:t>partition/queue that is present on all instances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A separate GPU partition/queue that is first come first served</a:t>
            </a:r>
          </a:p>
          <a:p>
            <a:pPr marL="457200" indent="-457200"/>
            <a:r>
              <a:rPr lang="en-US" sz="2400" dirty="0">
                <a:latin typeface="Calibri Light"/>
                <a:ea typeface="Calibri"/>
                <a:cs typeface="Calibri"/>
              </a:rPr>
              <a:t>Effectively guarantees resource for the science use case, but offers the resource to anyone (via main partition/queue) if the science use case is not using it</a:t>
            </a:r>
          </a:p>
          <a:p>
            <a:pPr marL="457200" indent="-457200"/>
            <a:endParaRPr lang="en-US" sz="2400">
              <a:latin typeface="Calibri Light"/>
              <a:ea typeface="Calibri"/>
              <a:cs typeface="Calibri"/>
            </a:endParaRPr>
          </a:p>
          <a:p>
            <a:pPr marL="457200" indent="-457200"/>
            <a:endParaRPr lang="en-US" sz="2400">
              <a:latin typeface="Calibri Light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529B0-482F-7546-C5A4-7A6844F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69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6" y="298121"/>
            <a:ext cx="10486148" cy="491837"/>
          </a:xfrm>
        </p:spPr>
        <p:txBody>
          <a:bodyPr>
            <a:noAutofit/>
          </a:bodyPr>
          <a:lstStyle/>
          <a:p>
            <a:r>
              <a:rPr lang="en-US" sz="2800" i="1" dirty="0">
                <a:ea typeface="+mj-lt"/>
                <a:cs typeface="+mj-lt"/>
              </a:rPr>
              <a:t>Accelerating Drug Discovery Through Computational Speed – MX/</a:t>
            </a:r>
            <a:r>
              <a:rPr lang="en-US" sz="2800" i="1" dirty="0" err="1">
                <a:ea typeface="+mj-lt"/>
                <a:cs typeface="+mj-lt"/>
              </a:rPr>
              <a:t>xChem</a:t>
            </a:r>
            <a:endParaRPr lang="en-US" i="1" dirty="0" err="1">
              <a:ea typeface="+mj-lt"/>
              <a:cs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BCE981-1EA0-1FEF-816B-87738E951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721" y="966355"/>
            <a:ext cx="3533918" cy="5248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The Challenge: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Traditional drug discovery: Finding the right molecule = months or years of lab time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We used </a:t>
            </a:r>
            <a:r>
              <a:rPr lang="en-US" b="1" dirty="0">
                <a:ea typeface="+mn-lt"/>
                <a:cs typeface="+mn-lt"/>
              </a:rPr>
              <a:t>Fragment Screens</a:t>
            </a:r>
            <a:r>
              <a:rPr lang="en-US" dirty="0">
                <a:ea typeface="+mn-lt"/>
                <a:cs typeface="+mn-lt"/>
              </a:rPr>
              <a:t> to speed up the process to give '</a:t>
            </a:r>
            <a:r>
              <a:rPr lang="en-US" b="1" dirty="0">
                <a:ea typeface="+mn-lt"/>
                <a:cs typeface="+mn-lt"/>
              </a:rPr>
              <a:t>hot starts</a:t>
            </a:r>
            <a:r>
              <a:rPr lang="en-US" dirty="0">
                <a:ea typeface="+mn-lt"/>
                <a:cs typeface="+mn-lt"/>
              </a:rPr>
              <a:t>' on </a:t>
            </a:r>
            <a:r>
              <a:rPr lang="en-US" dirty="0" err="1">
                <a:ea typeface="+mn-lt"/>
                <a:cs typeface="+mn-lt"/>
              </a:rPr>
              <a:t>target:drug</a:t>
            </a:r>
            <a:r>
              <a:rPr lang="en-US" dirty="0">
                <a:ea typeface="+mn-lt"/>
                <a:cs typeface="+mn-lt"/>
              </a:rPr>
              <a:t> interactions. Combining </a:t>
            </a:r>
            <a:r>
              <a:rPr lang="en-US" b="1" dirty="0">
                <a:ea typeface="+mn-lt"/>
                <a:cs typeface="+mn-lt"/>
              </a:rPr>
              <a:t>Crystallography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chemical data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Design → Make → Test → Analyze"</a:t>
            </a:r>
            <a:r>
              <a:rPr lang="en-US" dirty="0">
                <a:ea typeface="+mn-lt"/>
                <a:cs typeface="+mn-lt"/>
              </a:rPr>
              <a:t>(the DMTA cycle)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Each step generates </a:t>
            </a:r>
            <a:r>
              <a:rPr lang="en-US" b="1" dirty="0">
                <a:ea typeface="+mn-lt"/>
                <a:cs typeface="+mn-lt"/>
              </a:rPr>
              <a:t>massive amounts of data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71886F0-2157-0472-BA08-5B56F0AA6F88}"/>
              </a:ext>
            </a:extLst>
          </p:cNvPr>
          <p:cNvSpPr txBox="1">
            <a:spLocks/>
          </p:cNvSpPr>
          <p:nvPr/>
        </p:nvSpPr>
        <p:spPr>
          <a:xfrm>
            <a:off x="4170076" y="962890"/>
            <a:ext cx="3533918" cy="5248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+mn-lt"/>
                <a:cs typeface="+mn-lt"/>
              </a:rPr>
              <a:t>The IRIS Solution:</a:t>
            </a:r>
            <a:endParaRPr lang="en-US" b="1"/>
          </a:p>
          <a:p>
            <a:pPr marL="285750" indent="-285750">
              <a:buChar char="•"/>
            </a:pPr>
            <a:r>
              <a:rPr lang="en-US" b="1" dirty="0">
                <a:ea typeface="+mn-lt"/>
                <a:cs typeface="+mn-lt"/>
              </a:rPr>
              <a:t>1000x Algorithmic Merging</a:t>
            </a:r>
            <a:r>
              <a:rPr lang="en-US" dirty="0">
                <a:ea typeface="+mn-lt"/>
                <a:cs typeface="+mn-lt"/>
              </a:rPr>
              <a:t>: IRIS performed </a:t>
            </a:r>
            <a:r>
              <a:rPr lang="en-US" b="1" dirty="0">
                <a:ea typeface="+mn-lt"/>
                <a:cs typeface="+mn-lt"/>
              </a:rPr>
              <a:t>docking</a:t>
            </a:r>
            <a:r>
              <a:rPr lang="en-US" dirty="0">
                <a:ea typeface="+mn-lt"/>
                <a:cs typeface="+mn-lt"/>
              </a:rPr>
              <a:t> to computationally merge fragment hits into larger molecules</a:t>
            </a:r>
          </a:p>
          <a:p>
            <a:pPr marL="285750" indent="-285750">
              <a:buChar char="•"/>
            </a:pPr>
            <a:r>
              <a:rPr lang="en-US" b="1" dirty="0">
                <a:ea typeface="+mn-lt"/>
                <a:cs typeface="+mn-lt"/>
              </a:rPr>
              <a:t>1000x Retrosynthetic Elaboration</a:t>
            </a:r>
            <a:r>
              <a:rPr lang="en-US" dirty="0">
                <a:ea typeface="+mn-lt"/>
                <a:cs typeface="+mn-lt"/>
              </a:rPr>
              <a:t>: IRIS ran </a:t>
            </a:r>
            <a:r>
              <a:rPr lang="en-US" b="1" dirty="0">
                <a:ea typeface="+mn-lt"/>
                <a:cs typeface="+mn-lt"/>
              </a:rPr>
              <a:t>enumeration</a:t>
            </a:r>
            <a:r>
              <a:rPr lang="en-US" dirty="0">
                <a:ea typeface="+mn-lt"/>
                <a:cs typeface="+mn-lt"/>
              </a:rPr>
              <a:t> of building block combinations to design synthetic routes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US" b="1" dirty="0">
                <a:ea typeface="+mn-lt"/>
                <a:cs typeface="+mn-lt"/>
              </a:rPr>
              <a:t>Procurement Analysis</a:t>
            </a:r>
            <a:r>
              <a:rPr lang="en-US" dirty="0">
                <a:ea typeface="+mn-lt"/>
                <a:cs typeface="+mn-lt"/>
              </a:rPr>
              <a:t>: IRIS identified which building blocks were </a:t>
            </a:r>
            <a:r>
              <a:rPr lang="en-US" b="1" dirty="0">
                <a:ea typeface="+mn-lt"/>
                <a:cs typeface="+mn-lt"/>
              </a:rPr>
              <a:t>actually available</a:t>
            </a:r>
            <a:r>
              <a:rPr lang="en-US" dirty="0">
                <a:ea typeface="+mn-lt"/>
                <a:cs typeface="+mn-lt"/>
              </a:rPr>
              <a:t> for purchase—making designs practical to synthesize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i="1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2C4A84B-BE8C-4235-8C20-6D0F81A36065}"/>
              </a:ext>
            </a:extLst>
          </p:cNvPr>
          <p:cNvSpPr txBox="1">
            <a:spLocks/>
          </p:cNvSpPr>
          <p:nvPr/>
        </p:nvSpPr>
        <p:spPr>
          <a:xfrm>
            <a:off x="8185667" y="977734"/>
            <a:ext cx="3533918" cy="5248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a typeface="+mn-lt"/>
                <a:cs typeface="+mn-lt"/>
              </a:rPr>
              <a:t>The Impact: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From 10¹ fragment hits → 10³ merges → 10⁶ elaborations → 10³ selected → 10¹ validated hits</a:t>
            </a:r>
          </a:p>
          <a:p>
            <a:pPr marL="285750" indent="-285750">
              <a:buChar char="•"/>
            </a:pPr>
            <a:r>
              <a:rPr lang="en-US" b="1" dirty="0">
                <a:ea typeface="+mn-lt"/>
                <a:cs typeface="+mn-lt"/>
              </a:rPr>
              <a:t>Chemists could focus on making only the most promising compounds</a:t>
            </a:r>
            <a:r>
              <a:rPr lang="en-US" dirty="0">
                <a:ea typeface="+mn-lt"/>
                <a:cs typeface="+mn-lt"/>
              </a:rPr>
              <a:t>, not guessing blindly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Entire DMTA cycle compressed from months to weeks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These cycles supported </a:t>
            </a:r>
            <a:r>
              <a:rPr lang="en-US" dirty="0">
                <a:ea typeface="+mn-lt"/>
                <a:cs typeface="+mn-lt"/>
                <a:hlinkClick r:id="rId2"/>
              </a:rPr>
              <a:t>Moonshot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dirty="0">
                <a:ea typeface="+mn-lt"/>
                <a:cs typeface="+mn-lt"/>
                <a:hlinkClick r:id="rId3"/>
              </a:rPr>
              <a:t>ASAP antiviral discovery</a:t>
            </a:r>
            <a:r>
              <a:rPr lang="en-US" dirty="0">
                <a:ea typeface="+mn-lt"/>
                <a:cs typeface="+mn-lt"/>
              </a:rPr>
              <a:t> projects. Many antiviral targets using IRIS cluster computing for drug discovery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4" name="Picture 13" descr="What is IRIS? – IRIS">
            <a:extLst>
              <a:ext uri="{FF2B5EF4-FFF2-40B4-BE49-F238E27FC236}">
                <a16:creationId xmlns:a16="http://schemas.microsoft.com/office/drawing/2014/main" id="{891AFCA8-391D-DCFA-FE2E-FB55C190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810" y="5127747"/>
            <a:ext cx="2845128" cy="1518147"/>
          </a:xfrm>
          <a:prstGeom prst="rect">
            <a:avLst/>
          </a:prstGeom>
        </p:spPr>
      </p:pic>
      <p:pic>
        <p:nvPicPr>
          <p:cNvPr id="15" name="Picture 14" descr="A cartoon of a person and a machine&#10;&#10;AI-generated content may be incorrect.">
            <a:extLst>
              <a:ext uri="{FF2B5EF4-FFF2-40B4-BE49-F238E27FC236}">
                <a16:creationId xmlns:a16="http://schemas.microsoft.com/office/drawing/2014/main" id="{DF5F34DF-84C9-8001-C758-1C0BC9EC4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117" y="4640615"/>
            <a:ext cx="2701236" cy="2058118"/>
          </a:xfrm>
          <a:prstGeom prst="rect">
            <a:avLst/>
          </a:prstGeom>
        </p:spPr>
      </p:pic>
      <p:pic>
        <p:nvPicPr>
          <p:cNvPr id="20" name="Picture 19" descr="A white and orange text&#10;&#10;AI-generated content may be incorrect.">
            <a:extLst>
              <a:ext uri="{FF2B5EF4-FFF2-40B4-BE49-F238E27FC236}">
                <a16:creationId xmlns:a16="http://schemas.microsoft.com/office/drawing/2014/main" id="{59158939-C8B9-1F9E-DF4B-C144E66C5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641" y="4580164"/>
            <a:ext cx="2826203" cy="462642"/>
          </a:xfrm>
          <a:prstGeom prst="rect">
            <a:avLst/>
          </a:prstGeom>
        </p:spPr>
      </p:pic>
      <p:pic>
        <p:nvPicPr>
          <p:cNvPr id="21" name="Picture 20" descr="A diagram of a cell structure&#10;&#10;Description automatically generated with medium confidence">
            <a:extLst>
              <a:ext uri="{FF2B5EF4-FFF2-40B4-BE49-F238E27FC236}">
                <a16:creationId xmlns:a16="http://schemas.microsoft.com/office/drawing/2014/main" id="{F2E7A52D-FC05-D859-D112-06B5F24B0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20" y="4460422"/>
            <a:ext cx="3539218" cy="21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GB" sz="3100" b="1" i="0" u="none" strike="noStrike" baseline="0" dirty="0">
                <a:solidFill>
                  <a:srgbClr val="1F3863"/>
                </a:solidFill>
                <a:latin typeface="Arial"/>
                <a:cs typeface="Arial"/>
              </a:rPr>
              <a:t>Macromolecular Crystallography</a:t>
            </a:r>
            <a:r>
              <a:rPr lang="en-GB" sz="3100" b="1" dirty="0">
                <a:solidFill>
                  <a:srgbClr val="1F3863"/>
                </a:solidFill>
                <a:latin typeface="Arial"/>
                <a:cs typeface="Arial"/>
              </a:rPr>
              <a:t> – IRIS Driven Protein Structure Determination</a:t>
            </a:r>
            <a:endParaRPr lang="en-GB" sz="2800" b="1" dirty="0" err="1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7293"/>
            <a:ext cx="10515600" cy="1757162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GB" sz="45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Structural biology output is unprecedented</a:t>
            </a:r>
            <a:r>
              <a:rPr lang="en-GB" sz="45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GB" sz="45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GB" sz="4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Structural Biology Core </a:t>
            </a:r>
            <a:r>
              <a:rPr lang="en-GB" sz="4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has collected 18,353 datasets </a:t>
            </a:r>
            <a:r>
              <a:rPr lang="en-GB" sz="4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 of 1st of April 2024</a:t>
            </a:r>
          </a:p>
          <a:p>
            <a:r>
              <a:rPr lang="en-GB" sz="45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601 structures deposited in Protein Data Bank </a:t>
            </a:r>
            <a:r>
              <a:rPr lang="en-GB" sz="45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by ASAP</a:t>
            </a:r>
            <a:r>
              <a:rPr lang="en-GB" sz="4500" dirty="0">
                <a:solidFill>
                  <a:srgbClr val="000000"/>
                </a:solidFill>
                <a:latin typeface="Arial"/>
                <a:cs typeface="Arial"/>
              </a:rPr>
              <a:t> project</a:t>
            </a:r>
            <a:r>
              <a:rPr lang="en-GB" sz="45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in 2023 </a:t>
            </a:r>
          </a:p>
          <a:p>
            <a:pPr marL="0" indent="0">
              <a:buNone/>
            </a:pPr>
            <a:r>
              <a:rPr lang="en-GB" sz="45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sz="4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955 for all of Diamond, 916 for all American synchrotrons</a:t>
            </a:r>
          </a:p>
          <a:p>
            <a:r>
              <a:rPr lang="en-GB" sz="4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Open Science: 5 preprints, 63 </a:t>
            </a:r>
            <a:r>
              <a:rPr lang="en-GB" sz="4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Addgene</a:t>
            </a:r>
            <a:r>
              <a:rPr lang="en-GB" sz="4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24 protocols.io, 138 assays, 2104 compounds on </a:t>
            </a:r>
            <a:r>
              <a:rPr lang="en-GB" sz="4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ChEMBL</a:t>
            </a:r>
            <a:endParaRPr lang="en-GB" sz="4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73D68-14BF-7FAD-2735-F8480E2C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6312"/>
            <a:ext cx="9220200" cy="2952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B071C-CA32-AAE3-043C-6958369A1799}"/>
              </a:ext>
            </a:extLst>
          </p:cNvPr>
          <p:cNvSpPr txBox="1"/>
          <p:nvPr/>
        </p:nvSpPr>
        <p:spPr>
          <a:xfrm>
            <a:off x="277613" y="6172175"/>
            <a:ext cx="251635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http://asapdiscovery.org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01B3D-C203-25EB-7666-C5C1073FBB4B}"/>
              </a:ext>
            </a:extLst>
          </p:cNvPr>
          <p:cNvSpPr txBox="1"/>
          <p:nvPr/>
        </p:nvSpPr>
        <p:spPr>
          <a:xfrm>
            <a:off x="3049735" y="6223636"/>
            <a:ext cx="319226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https://covid.postera.ai/covid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B2BC-0389-0EA5-370F-91257A21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1" y="344751"/>
            <a:ext cx="10515600" cy="1325563"/>
          </a:xfrm>
        </p:spPr>
        <p:txBody>
          <a:bodyPr/>
          <a:lstStyle/>
          <a:p>
            <a:r>
              <a:rPr lang="en-GB" dirty="0" err="1"/>
              <a:t>eBIC</a:t>
            </a:r>
            <a:endParaRPr lang="en-GB" dirty="0" err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808D-8F8A-C6BE-C994-762D6222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1" y="1662630"/>
            <a:ext cx="4606496" cy="43859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000" dirty="0"/>
              <a:t>We use IRIS to opportunistically reconstruct 3D tomogram volumes and then denoise them</a:t>
            </a:r>
          </a:p>
          <a:p>
            <a:r>
              <a:rPr lang="en-GB" sz="2000" dirty="0"/>
              <a:t>Both tasks are GPU processes taking around 5 minutes each</a:t>
            </a:r>
          </a:p>
          <a:p>
            <a:r>
              <a:rPr lang="en-GB" sz="2000" dirty="0"/>
              <a:t>Data collection of tomograms is completed in bursts, so IRIS allows us to overflow processing from the Argus cluster at times of high demand</a:t>
            </a:r>
          </a:p>
          <a:p>
            <a:r>
              <a:rPr lang="en-GB" sz="2000" dirty="0"/>
              <a:t>This means we give users feedback about the quality of their data quicker</a:t>
            </a:r>
          </a:p>
          <a:p>
            <a:r>
              <a:rPr lang="en-GB" sz="2000" dirty="0"/>
              <a:t>Fast feedback allows users to decide whether to continue collection or make changes to fix any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18904-7DA2-CD22-A00B-37E23C54C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4" t="20376" r="12573" b="15009"/>
          <a:stretch>
            <a:fillRect/>
          </a:stretch>
        </p:blipFill>
        <p:spPr>
          <a:xfrm>
            <a:off x="5093916" y="3330748"/>
            <a:ext cx="6808086" cy="331021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CF0A71-FD71-EB22-D72B-A79FE5C04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9814" r="60322" b="6224"/>
          <a:stretch>
            <a:fillRect/>
          </a:stretch>
        </p:blipFill>
        <p:spPr>
          <a:xfrm>
            <a:off x="6175987" y="119240"/>
            <a:ext cx="3767098" cy="37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15cbd45-f755-4ee1-afe2-cb99cd952efc">3JQJ6ZW2THTD-335022841-151</_dlc_DocId>
    <_dlc_DocIdUrl xmlns="415cbd45-f755-4ee1-afe2-cb99cd952efc">
      <Url>https://dlsltd.sharepoint.com/sites/Diamond-II-Programme-opn/_layouts/15/DocIdRedir.aspx?ID=3JQJ6ZW2THTD-335022841-151</Url>
      <Description>3JQJ6ZW2THTD-335022841-151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40425AD382849948B2466D105A817" ma:contentTypeVersion="20" ma:contentTypeDescription="Create a new document." ma:contentTypeScope="" ma:versionID="c1fb39578169f278cb408bb43c7dc3d0">
  <xsd:schema xmlns:xsd="http://www.w3.org/2001/XMLSchema" xmlns:xs="http://www.w3.org/2001/XMLSchema" xmlns:p="http://schemas.microsoft.com/office/2006/metadata/properties" xmlns:ns2="415cbd45-f755-4ee1-afe2-cb99cd952efc" xmlns:ns3="b83712a0-1b0a-4a53-831b-91366f3f82a8" targetNamespace="http://schemas.microsoft.com/office/2006/metadata/properties" ma:root="true" ma:fieldsID="d5f54b94b43fa34327340ccc79c43c6b" ns2:_="" ns3:_="">
    <xsd:import namespace="415cbd45-f755-4ee1-afe2-cb99cd952efc"/>
    <xsd:import namespace="b83712a0-1b0a-4a53-831b-91366f3f82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cbd45-f755-4ee1-afe2-cb99cd952e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712a0-1b0a-4a53-831b-91366f3f8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64F344-CCD8-44F3-B2FC-C7734219664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3440920-8707-4BEF-9203-A5F30381682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b83712a0-1b0a-4a53-831b-91366f3f82a8"/>
    <ds:schemaRef ds:uri="http://schemas.microsoft.com/office/2006/documentManagement/types"/>
    <ds:schemaRef ds:uri="http://schemas.microsoft.com/office/infopath/2007/PartnerControls"/>
    <ds:schemaRef ds:uri="415cbd45-f755-4ee1-afe2-cb99cd952e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B967CC-0755-4490-973F-CB958B88EB33}">
  <ds:schemaRefs>
    <ds:schemaRef ds:uri="415cbd45-f755-4ee1-afe2-cb99cd952efc"/>
    <ds:schemaRef ds:uri="b83712a0-1b0a-4a53-831b-91366f3f82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7B9EE8B-AF86-4B5B-9A7A-74D8528F9F1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4710696-f0fd-4659-9c41-342689838806}" enabled="1" method="Privileged" siteId="{9d27ba74-0100-4d0d-81ff-1d728dae8d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135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IRIS Enables Science At  Diamond Light Source</vt:lpstr>
      <vt:lpstr>Contents </vt:lpstr>
      <vt:lpstr>Diamond on IRIS: Science Use Cases</vt:lpstr>
      <vt:lpstr>Some History...</vt:lpstr>
      <vt:lpstr>Current Infrastructure</vt:lpstr>
      <vt:lpstr>Queue Configurations</vt:lpstr>
      <vt:lpstr>Accelerating Drug Discovery Through Computational Speed – MX/xChem</vt:lpstr>
      <vt:lpstr>Macromolecular Crystallography – IRIS Driven Protein Structure Determination</vt:lpstr>
      <vt:lpstr>eBIC</vt:lpstr>
      <vt:lpstr>Summary</vt:lpstr>
      <vt:lpstr>Thanks!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Matthews</dc:creator>
  <cp:lastModifiedBy>Jenkins, David (DLSLtd,RAL,LSCI)</cp:lastModifiedBy>
  <cp:revision>166</cp:revision>
  <dcterms:created xsi:type="dcterms:W3CDTF">2017-11-16T11:38:27Z</dcterms:created>
  <dcterms:modified xsi:type="dcterms:W3CDTF">2026-01-12T13:36:50Z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0x0101005F040425AD382849948B2466D105A817</vt:lpwstr>
  </property>
  <property fmtid="{D5CDD505-2E9C-101B-9397-08002B2CF9AE}" pid="3" name="_dlc_DocIdItemGuid">
    <vt:lpwstr>662d3251-9d06-4d1e-a7fa-dcc85ecb119c</vt:lpwstr>
  </property>
  <property fmtid="{D5CDD505-2E9C-101B-9397-08002B2CF9AE}" pid="4" name="ClassificationContentMarkingFooterLocations">
    <vt:lpwstr>Office Theme:9</vt:lpwstr>
  </property>
  <property fmtid="{D5CDD505-2E9C-101B-9397-08002B2CF9AE}" pid="5" name="ClassificationContentMarkingFooterText">
    <vt:lpwstr>Classification: Public</vt:lpwstr>
  </property>
</Properties>
</file>