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15" r:id="rId5"/>
    <p:sldMasterId id="2147483700" r:id="rId6"/>
  </p:sldMasterIdLst>
  <p:notesMasterIdLst>
    <p:notesMasterId r:id="rId13"/>
  </p:notesMasterIdLst>
  <p:handoutMasterIdLst>
    <p:handoutMasterId r:id="rId14"/>
  </p:handoutMasterIdLst>
  <p:sldIdLst>
    <p:sldId id="832" r:id="rId7"/>
    <p:sldId id="848" r:id="rId8"/>
    <p:sldId id="836" r:id="rId9"/>
    <p:sldId id="2559" r:id="rId10"/>
    <p:sldId id="256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1708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7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9966FF"/>
    <a:srgbClr val="0066FF"/>
    <a:srgbClr val="0033CC"/>
    <a:srgbClr val="0099FF"/>
    <a:srgbClr val="9900CC"/>
    <a:srgbClr val="000000"/>
    <a:srgbClr val="F08900"/>
    <a:srgbClr val="2E2D62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95B1F-2C16-AC2D-359C-1F77D3760C12}" v="1" dt="2023-07-18T15:33:50.210"/>
    <p1510:client id="{BE5042CB-F9A4-144A-2E96-23401199AC96}" v="5" dt="2023-08-09T12:34:50.193"/>
    <p1510:client id="{D9BCA3FD-204F-E7DE-04F3-A7FE77D3EE09}" v="20" dt="2023-08-09T12:29:56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80145" autoAdjust="0"/>
  </p:normalViewPr>
  <p:slideViewPr>
    <p:cSldViewPr snapToGrid="0">
      <p:cViewPr varScale="1">
        <p:scale>
          <a:sx n="88" d="100"/>
          <a:sy n="88" d="100"/>
        </p:scale>
        <p:origin x="1470" y="96"/>
      </p:cViewPr>
      <p:guideLst>
        <p:guide orient="horz" pos="323"/>
        <p:guide pos="234"/>
        <p:guide orient="horz" pos="3974"/>
        <p:guide pos="7355"/>
        <p:guide pos="1708"/>
        <p:guide orient="horz" pos="867"/>
        <p:guide orient="horz" pos="3634"/>
        <p:guide pos="7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0891A3-B3BF-EE4A-B72F-9DC5677D83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CA953-6AA9-784D-AA53-0836BF688D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19C7E-7B24-274E-8CB7-52C4522250E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7EFAB-CFCF-A74D-B725-295B520F7A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AB5E6-26B5-1D41-A451-AE363F4C6B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41029-40F4-D847-893E-D265EE59D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25ED7-8A1E-51CA-B812-F1E1B8DD7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35D865-BC87-B0C4-5ED9-251E88C95B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302E21-B986-C853-3A81-C019E80AC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145A4-9551-DC09-B482-FA2331E6F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3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7BA0F-A911-2D7F-2673-10CD69EE2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3587A1-A56A-D6EC-1029-23ADB6F0B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9C2E1D-9CFE-F0D5-9E86-9317566F0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EE25E-BF5C-FCAC-DA00-69581B07C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6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07844-17DD-2E30-EA2F-B69DD065E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57122A-91FC-8272-5F84-476ACEC61B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8CB0BD-744C-7040-BB38-010E06CBF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FEE79-99F5-23C8-52EF-4DD6F3D0F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9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E2D8B-93FD-D03D-B303-8226BCB75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2E5943-256F-CA46-BC81-AFD41C78C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A21E8A-6045-C9D5-8749-CAF0B92F7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BB756-3938-F7B6-60F0-1FEA47294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0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1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1A27-3A46-6548-A658-AF078FEDC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235BA-4644-F742-B68A-58857ABFA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258F6-501F-DF4D-BC61-AD3F27C1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1A04B-89FD-BB4A-BE38-11423AD0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82FEF-A672-D74A-818C-FD7E25F8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97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BE78-2DAE-784C-8BDD-1ACFE932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A6CBD-752B-C54A-9472-476012303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EB16F-2AF7-AF4F-BAC0-66A9F203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97A28-8E57-8849-B304-4BD747CD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34E1A-BF2D-3F43-B5E9-97AA6F77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33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472D-C6B8-F544-BCBA-6D34B6B8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73B32-686A-E649-86AB-3479FB66E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5A8D1-9377-1742-BBD6-21C94A27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9E8E3-692C-EB47-AE32-1D59637A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299E9-66F9-CC49-AF60-86ECA79F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61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006E-3602-3240-801F-364000B4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A57B7-EF2C-3044-B58B-175EDDFEA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75FEF-E26D-7D4C-9207-D0510ACF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407D9-439C-464B-B83C-AD392B6C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BC8E8-C96E-A644-AFCF-9A484B2E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BDBDA-2F87-E140-8669-57B9B712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97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6AA6-F7E1-E941-BB92-88330D63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13033-E229-2848-A214-6BD8D631D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6FF0D-44BC-1845-ADBF-A1BDA30F4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3DBC9-6028-9A46-8CF4-7F90F03B2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0AFFD-F8E0-FA48-8C05-C1EA3B817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2EF13E-80AE-2F4B-99DD-2E1E85D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D6405-91B4-B742-BE0F-74FC8409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47248F-EB72-3A40-8C00-44A631D3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7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9E50-BA89-B14D-B9B0-2C2D4142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3D20A-A613-5C4C-A2D9-3F3716F2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34657-A7D5-C94F-8190-795F9A70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68932-BF18-6D41-AAA1-AA62712F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63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4FA24-B38B-8E42-AD9A-46A8FE74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B9E2C-DF1C-3348-A7D0-868403EF1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C3B7E-3AE4-3248-816B-42AEABE3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9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6E7B-2B21-4349-A5E8-F51BDA4F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00EC2-20B6-564C-B497-8BC94D18A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D7AB7-03F9-CB44-8B65-1FA651581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43C11-7DE1-A040-A366-66CFE077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8A39E-CEDC-5D45-B7A7-427E12AD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3EE87-F227-0641-991C-BC2504CB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50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6682-8C5D-5446-8420-6965F374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59B58-CA83-2541-BFBB-72A596B18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9452C-75B1-A440-9A3E-16096BEA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ABED3-0D2E-C24F-AB08-D6551BC9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B2E6C-CD2C-CD47-A952-D2C835A6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FB704-2EF3-024E-A7B5-B19083B6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49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4499-2F4D-F54B-B034-112AA6F6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2BD32-AEFC-9C43-9EC4-4770BA5A5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B193B-4C5C-8349-A401-B84C817E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25579-668C-6E4A-9506-5AD2E00C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93645-915D-A945-A086-86CD1350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99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6932E-B973-1440-8C8A-A20FC31CE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55602-66E9-6A44-8E3B-7944447C1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233EE-C4AC-3944-8F41-167DE075E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DC9E0-7443-FC45-B98E-6EEECFAD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199EE-E38E-C842-82B0-22CAA11B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07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8177F7-A449-9A4A-A435-C2D7910F8B4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3600" y="5760000"/>
            <a:ext cx="2352675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F700E1-8806-684B-92DD-38F427D7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4E7C5-4BAD-EE4F-97FA-4ABC35C18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F891B-020E-3848-8F43-83411742E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F4130-B4A6-894D-B490-953E3F85E7B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B35C3-6F52-0E4C-9B18-32A0FD1E7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25824-A379-764C-93C6-08FD5AE0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E8E88D-0124-334D-9A62-B379BDAB517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200" y="5760000"/>
            <a:ext cx="2338676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5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690.png"/><Relationship Id="rId23" Type="http://schemas.openxmlformats.org/officeDocument/2006/relationships/image" Target="../media/image68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CF5DAF-3795-FB27-298F-7BCE3EB14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13" t="44946" r="19707" b="27096"/>
          <a:stretch/>
        </p:blipFill>
        <p:spPr>
          <a:xfrm rot="10800000">
            <a:off x="5154052" y="0"/>
            <a:ext cx="65448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635425" y="2092367"/>
            <a:ext cx="5906889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ko-KR" sz="3600" b="1" dirty="0">
                <a:solidFill>
                  <a:srgbClr val="002060"/>
                </a:solidFill>
              </a:rPr>
              <a:t>AI for Automated Facilities and Scientific Discovery at Rutherford Appleton Laboratory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05EFB-B6F4-434F-8144-48C5D9C45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50" y="141003"/>
            <a:ext cx="3619500" cy="1554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EC4D69-5989-6D24-2444-12C62E20299E}"/>
              </a:ext>
            </a:extLst>
          </p:cNvPr>
          <p:cNvSpPr txBox="1"/>
          <p:nvPr/>
        </p:nvSpPr>
        <p:spPr>
          <a:xfrm>
            <a:off x="635426" y="4607742"/>
            <a:ext cx="6320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i="0" dirty="0">
                <a:solidFill>
                  <a:schemeClr val="bg2">
                    <a:lumMod val="65000"/>
                  </a:schemeClr>
                </a:solidFill>
                <a:effectLst/>
                <a:latin typeface="Roboto" panose="02000000000000000000" pitchFamily="2" charset="0"/>
              </a:rPr>
              <a:t>IRIS Collaboration Meeting- IRIS: A Decade of Discovery &amp; Collaboration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C183B6-9EC6-F791-40A9-E98459E2CE53}"/>
              </a:ext>
            </a:extLst>
          </p:cNvPr>
          <p:cNvSpPr/>
          <p:nvPr/>
        </p:nvSpPr>
        <p:spPr>
          <a:xfrm>
            <a:off x="612772" y="5779208"/>
            <a:ext cx="57456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Jaehoon Cha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A8B27-7D10-9610-AB9A-4D2ED642A192}"/>
              </a:ext>
            </a:extLst>
          </p:cNvPr>
          <p:cNvSpPr txBox="1"/>
          <p:nvPr/>
        </p:nvSpPr>
        <p:spPr>
          <a:xfrm>
            <a:off x="635426" y="5254073"/>
            <a:ext cx="6320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i="0" dirty="0">
                <a:solidFill>
                  <a:schemeClr val="bg2">
                    <a:lumMod val="65000"/>
                  </a:schemeClr>
                </a:solidFill>
                <a:effectLst/>
                <a:latin typeface="Roboto" panose="02000000000000000000" pitchFamily="2" charset="0"/>
              </a:rPr>
              <a:t>January 13 to 14, 2026</a:t>
            </a:r>
          </a:p>
        </p:txBody>
      </p:sp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0F292-8B03-DF61-40A9-593005C4D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4155E940-5D0A-A531-586F-E58C817D5997}"/>
              </a:ext>
            </a:extLst>
          </p:cNvPr>
          <p:cNvGrpSpPr/>
          <p:nvPr/>
        </p:nvGrpSpPr>
        <p:grpSpPr>
          <a:xfrm>
            <a:off x="326501" y="4171778"/>
            <a:ext cx="11538997" cy="2303639"/>
            <a:chOff x="326501" y="2584046"/>
            <a:chExt cx="11538997" cy="230363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26777A4-C588-EF01-85E9-7698D8CE2F07}"/>
                </a:ext>
              </a:extLst>
            </p:cNvPr>
            <p:cNvCxnSpPr>
              <a:cxnSpLocks/>
              <a:stCxn id="25" idx="3"/>
              <a:endCxn id="22" idx="1"/>
            </p:cNvCxnSpPr>
            <p:nvPr/>
          </p:nvCxnSpPr>
          <p:spPr>
            <a:xfrm>
              <a:off x="4497885" y="3735866"/>
              <a:ext cx="39913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44E9FB5-709C-FFED-8C65-03D898C41FD9}"/>
                </a:ext>
              </a:extLst>
            </p:cNvPr>
            <p:cNvCxnSpPr>
              <a:cxnSpLocks/>
              <a:stCxn id="22" idx="3"/>
              <a:endCxn id="19" idx="1"/>
            </p:cNvCxnSpPr>
            <p:nvPr/>
          </p:nvCxnSpPr>
          <p:spPr>
            <a:xfrm>
              <a:off x="6953757" y="3735866"/>
              <a:ext cx="39913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9C6853-196B-43D0-C5CE-DAE9DE955634}"/>
                </a:ext>
              </a:extLst>
            </p:cNvPr>
            <p:cNvSpPr txBox="1"/>
            <p:nvPr/>
          </p:nvSpPr>
          <p:spPr>
            <a:xfrm>
              <a:off x="1813621" y="2874849"/>
              <a:ext cx="8559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/>
                <a:t>Data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A0FE0BE-BEEE-D6C3-FF94-BD83E6248E48}"/>
                </a:ext>
              </a:extLst>
            </p:cNvPr>
            <p:cNvCxnSpPr>
              <a:cxnSpLocks/>
              <a:stCxn id="4" idx="3"/>
              <a:endCxn id="25" idx="1"/>
            </p:cNvCxnSpPr>
            <p:nvPr/>
          </p:nvCxnSpPr>
          <p:spPr>
            <a:xfrm>
              <a:off x="2042013" y="3735866"/>
              <a:ext cx="39913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062E971-D70C-A98C-1727-66D6CEFB724E}"/>
                </a:ext>
              </a:extLst>
            </p:cNvPr>
            <p:cNvGrpSpPr/>
            <p:nvPr/>
          </p:nvGrpSpPr>
          <p:grpSpPr>
            <a:xfrm>
              <a:off x="326501" y="2584046"/>
              <a:ext cx="11538997" cy="2303639"/>
              <a:chOff x="831309" y="2475190"/>
              <a:chExt cx="10420526" cy="2080348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98AAABD-2699-A8EF-E7DC-2E554155EBCA}"/>
                  </a:ext>
                </a:extLst>
              </p:cNvPr>
              <p:cNvSpPr/>
              <p:nvPr/>
            </p:nvSpPr>
            <p:spPr>
              <a:xfrm>
                <a:off x="831309" y="3108169"/>
                <a:ext cx="1549228" cy="814390"/>
              </a:xfrm>
              <a:prstGeom prst="roundRect">
                <a:avLst/>
              </a:prstGeom>
              <a:solidFill>
                <a:srgbClr val="FF660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52007" tIns="17336" rIns="17336" bIns="17336" numCol="1" spcCol="1270" anchor="ctr" anchorCtr="0">
                <a:no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Facilities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F8030D35-6338-C015-4AE2-634EEDBFF0DF}"/>
                  </a:ext>
                </a:extLst>
              </p:cNvPr>
              <p:cNvSpPr/>
              <p:nvPr/>
            </p:nvSpPr>
            <p:spPr>
              <a:xfrm>
                <a:off x="2740986" y="3108169"/>
                <a:ext cx="1857376" cy="814390"/>
              </a:xfrm>
              <a:prstGeom prst="roundRect">
                <a:avLst/>
              </a:prstGeom>
              <a:solidFill>
                <a:srgbClr val="99CC0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Preprocessing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4B2A6493-544E-83DA-A971-F5A211E2DDA4}"/>
                  </a:ext>
                </a:extLst>
              </p:cNvPr>
              <p:cNvSpPr/>
              <p:nvPr/>
            </p:nvSpPr>
            <p:spPr>
              <a:xfrm>
                <a:off x="4958811" y="3108169"/>
                <a:ext cx="1857376" cy="814390"/>
              </a:xfrm>
              <a:prstGeom prst="roundRect">
                <a:avLst/>
              </a:prstGeom>
              <a:solidFill>
                <a:srgbClr val="00800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52007" tIns="17336" rIns="17336" bIns="17336" numCol="1" spcCol="1270" anchor="ctr" anchorCtr="0">
                <a:no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Detection</a:t>
                </a: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FB427AC4-6B23-274F-EE45-924185E6C451}"/>
                  </a:ext>
                </a:extLst>
              </p:cNvPr>
              <p:cNvSpPr/>
              <p:nvPr/>
            </p:nvSpPr>
            <p:spPr>
              <a:xfrm>
                <a:off x="7176636" y="3108169"/>
                <a:ext cx="1857376" cy="814390"/>
              </a:xfrm>
              <a:prstGeom prst="roundRect">
                <a:avLst/>
              </a:prstGeom>
              <a:solidFill>
                <a:srgbClr val="009999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Feature Extraction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9B9117B-B9D7-601E-A4A1-1329E723B8A0}"/>
                  </a:ext>
                </a:extLst>
              </p:cNvPr>
              <p:cNvGrpSpPr/>
              <p:nvPr/>
            </p:nvGrpSpPr>
            <p:grpSpPr>
              <a:xfrm>
                <a:off x="9394459" y="2475190"/>
                <a:ext cx="1857376" cy="2080348"/>
                <a:chOff x="9448887" y="1755847"/>
                <a:chExt cx="1857376" cy="2080348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8E01438-3F25-DF06-C95D-1B1617700D79}"/>
                    </a:ext>
                  </a:extLst>
                </p:cNvPr>
                <p:cNvSpPr/>
                <p:nvPr/>
              </p:nvSpPr>
              <p:spPr>
                <a:xfrm>
                  <a:off x="9448887" y="1755847"/>
                  <a:ext cx="1857376" cy="814390"/>
                </a:xfrm>
                <a:prstGeom prst="roundRect">
                  <a:avLst/>
                </a:prstGeom>
                <a:solidFill>
                  <a:srgbClr val="0033CC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spcFirstLastPara="0" vert="horz" wrap="square" lIns="68009" tIns="22670" rIns="22670" bIns="22670" numCol="1" spcCol="1270" anchor="ctr" anchorCtr="0">
                  <a:noAutofit/>
                </a:bodyPr>
                <a:lstStyle/>
                <a:p>
                  <a:pPr algn="ctr"/>
                  <a:r>
                    <a:rPr lang="en-GB" sz="2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Data Analysis</a:t>
                  </a: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6C12E788-BDEA-392A-8372-D460034B9D5B}"/>
                    </a:ext>
                  </a:extLst>
                </p:cNvPr>
                <p:cNvSpPr/>
                <p:nvPr/>
              </p:nvSpPr>
              <p:spPr>
                <a:xfrm>
                  <a:off x="9448887" y="3021805"/>
                  <a:ext cx="1857376" cy="814390"/>
                </a:xfrm>
                <a:prstGeom prst="roundRect">
                  <a:avLst/>
                </a:prstGeom>
                <a:solidFill>
                  <a:srgbClr val="6699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spcFirstLastPara="0" vert="horz" wrap="square" lIns="68009" tIns="22670" rIns="22670" bIns="22670" numCol="1" spcCol="1270" anchor="ctr" anchorCtr="0">
                  <a:noAutofit/>
                </a:bodyPr>
                <a:lstStyle/>
                <a:p>
                  <a:pPr algn="ctr"/>
                  <a:r>
                    <a:rPr lang="en-GB" sz="2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Data Collection</a:t>
                  </a:r>
                </a:p>
              </p:txBody>
            </p:sp>
          </p:grpSp>
        </p:grp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F4D5C813-6B7B-2A1F-29F3-3087C5E47304}"/>
                </a:ext>
              </a:extLst>
            </p:cNvPr>
            <p:cNvCxnSpPr>
              <a:stCxn id="19" idx="3"/>
              <a:endCxn id="28" idx="1"/>
            </p:cNvCxnSpPr>
            <p:nvPr/>
          </p:nvCxnSpPr>
          <p:spPr>
            <a:xfrm>
              <a:off x="9409629" y="3735866"/>
              <a:ext cx="399134" cy="70091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33FF44C2-CAF3-52E0-9CBA-C97570D78ACE}"/>
                </a:ext>
              </a:extLst>
            </p:cNvPr>
            <p:cNvCxnSpPr>
              <a:cxnSpLocks/>
              <a:stCxn id="19" idx="3"/>
              <a:endCxn id="16" idx="1"/>
            </p:cNvCxnSpPr>
            <p:nvPr/>
          </p:nvCxnSpPr>
          <p:spPr>
            <a:xfrm flipV="1">
              <a:off x="9409629" y="3034947"/>
              <a:ext cx="399134" cy="700919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0B7BBB-1585-66E5-6BC0-621D750DB6E8}"/>
              </a:ext>
            </a:extLst>
          </p:cNvPr>
          <p:cNvSpPr txBox="1"/>
          <p:nvPr/>
        </p:nvSpPr>
        <p:spPr>
          <a:xfrm>
            <a:off x="555741" y="497582"/>
            <a:ext cx="1147480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GB" sz="36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Programmes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F8F291-11A4-8A20-8E85-8AE0B5CBB0BD}"/>
              </a:ext>
            </a:extLst>
          </p:cNvPr>
          <p:cNvGrpSpPr/>
          <p:nvPr/>
        </p:nvGrpSpPr>
        <p:grpSpPr>
          <a:xfrm>
            <a:off x="79760" y="1752613"/>
            <a:ext cx="11691257" cy="1811470"/>
            <a:chOff x="950990" y="2576174"/>
            <a:chExt cx="10507528" cy="162806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FFA04F8-FB1B-BA97-113D-3EB9B68F31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9520" y="3384996"/>
              <a:ext cx="427131" cy="104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B03E1A8-8E61-7965-91B3-657CB9D06A31}"/>
                </a:ext>
              </a:extLst>
            </p:cNvPr>
            <p:cNvCxnSpPr>
              <a:cxnSpLocks/>
            </p:cNvCxnSpPr>
            <p:nvPr/>
          </p:nvCxnSpPr>
          <p:spPr>
            <a:xfrm>
              <a:off x="7134027" y="3390204"/>
              <a:ext cx="23095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3BEAD81-7D62-5B43-6875-5154B758BE16}"/>
                </a:ext>
              </a:extLst>
            </p:cNvPr>
            <p:cNvSpPr/>
            <p:nvPr/>
          </p:nvSpPr>
          <p:spPr>
            <a:xfrm>
              <a:off x="5276651" y="2983009"/>
              <a:ext cx="1857376" cy="814390"/>
            </a:xfrm>
            <a:prstGeom prst="roundRect">
              <a:avLst/>
            </a:prstGeom>
            <a:solidFill>
              <a:srgbClr val="008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52007" tIns="17336" rIns="17336" bIns="17336" numCol="1" spcCol="1270" anchor="ctr" anchorCtr="0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Efficient Optimisation Strategies 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CC0DF7C-C4C1-95E9-BDE0-7A7B99CE2617}"/>
                </a:ext>
              </a:extLst>
            </p:cNvPr>
            <p:cNvSpPr/>
            <p:nvPr/>
          </p:nvSpPr>
          <p:spPr>
            <a:xfrm>
              <a:off x="7364984" y="2983009"/>
              <a:ext cx="1857376" cy="814390"/>
            </a:xfrm>
            <a:prstGeom prst="roundRect">
              <a:avLst/>
            </a:prstGeom>
            <a:solidFill>
              <a:srgbClr val="009999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Feedback System/Continual Learning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D799066-E2D0-CCAC-BBAE-E3239E7AA4AE}"/>
                </a:ext>
              </a:extLst>
            </p:cNvPr>
            <p:cNvGrpSpPr/>
            <p:nvPr/>
          </p:nvGrpSpPr>
          <p:grpSpPr>
            <a:xfrm>
              <a:off x="950990" y="2576174"/>
              <a:ext cx="2006370" cy="1628060"/>
              <a:chOff x="550079" y="2506488"/>
              <a:chExt cx="2006370" cy="1628060"/>
            </a:xfrm>
          </p:grpSpPr>
          <p:pic>
            <p:nvPicPr>
              <p:cNvPr id="41" name="Picture 40" descr="A high angle view of a factory&#10;&#10;AI-generated content may be incorrect.">
                <a:extLst>
                  <a:ext uri="{FF2B5EF4-FFF2-40B4-BE49-F238E27FC236}">
                    <a16:creationId xmlns:a16="http://schemas.microsoft.com/office/drawing/2014/main" id="{65EF61DB-9E87-832E-56FD-6305AA3FA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48" t="19026" r="14198" b="11344"/>
              <a:stretch/>
            </p:blipFill>
            <p:spPr>
              <a:xfrm>
                <a:off x="550079" y="2506488"/>
                <a:ext cx="2006370" cy="1351061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6A347EE-8F68-128E-486D-66B9081E63DE}"/>
                  </a:ext>
                </a:extLst>
              </p:cNvPr>
              <p:cNvSpPr/>
              <p:nvPr/>
            </p:nvSpPr>
            <p:spPr>
              <a:xfrm>
                <a:off x="550079" y="3857549"/>
                <a:ext cx="2006370" cy="276999"/>
              </a:xfrm>
              <a:prstGeom prst="rect">
                <a:avLst/>
              </a:prstGeom>
              <a:solidFill>
                <a:schemeClr val="tx2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52007" tIns="17336" rIns="17336" bIns="17336" numCol="1" spcCol="1270" anchor="ctr" anchorCtr="0">
                <a:noAutofit/>
              </a:bodyPr>
              <a:lstStyle/>
              <a:p>
                <a:pPr algn="ctr"/>
                <a:r>
                  <a:rPr lang="en-GB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Real Machine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1A7F861-CCF7-A7F2-6BF8-AB4D84BFC7C7}"/>
                </a:ext>
              </a:extLst>
            </p:cNvPr>
            <p:cNvGrpSpPr/>
            <p:nvPr/>
          </p:nvGrpSpPr>
          <p:grpSpPr>
            <a:xfrm>
              <a:off x="9453318" y="2589813"/>
              <a:ext cx="2005200" cy="1600783"/>
              <a:chOff x="6074019" y="4589141"/>
              <a:chExt cx="2005200" cy="1600783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D9CC17B-5F9D-29E7-98FC-27B68740666D}"/>
                  </a:ext>
                </a:extLst>
              </p:cNvPr>
              <p:cNvSpPr/>
              <p:nvPr/>
            </p:nvSpPr>
            <p:spPr>
              <a:xfrm>
                <a:off x="6074019" y="5912724"/>
                <a:ext cx="2005200" cy="277200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52007" tIns="17336" rIns="17336" bIns="17336" numCol="1" spcCol="1270" anchor="ctr" anchorCtr="0">
                <a:noAutofit/>
              </a:bodyPr>
              <a:lstStyle/>
              <a:p>
                <a:pPr algn="ctr"/>
                <a:r>
                  <a:rPr lang="en-GB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Digital Twin</a:t>
                </a: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CF4EACE4-3874-8134-FE7C-BD0D1AED2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4019" y="4589141"/>
                <a:ext cx="2005200" cy="1323583"/>
              </a:xfrm>
              <a:prstGeom prst="rect">
                <a:avLst/>
              </a:prstGeom>
            </p:spPr>
          </p:pic>
          <p:pic>
            <p:nvPicPr>
              <p:cNvPr id="40" name="Picture 39" descr="A high angle view of a factory&#10;&#10;AI-generated content may be incorrect.">
                <a:extLst>
                  <a:ext uri="{FF2B5EF4-FFF2-40B4-BE49-F238E27FC236}">
                    <a16:creationId xmlns:a16="http://schemas.microsoft.com/office/drawing/2014/main" id="{CBD2C4AC-52A2-8DAA-0BCA-3B958008A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48" t="19026" r="14198" b="11344"/>
              <a:stretch/>
            </p:blipFill>
            <p:spPr>
              <a:xfrm>
                <a:off x="6738896" y="4908553"/>
                <a:ext cx="1309649" cy="881900"/>
              </a:xfrm>
              <a:prstGeom prst="rect">
                <a:avLst/>
              </a:prstGeom>
            </p:spPr>
          </p:pic>
        </p:grp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F6F66CB-8BC4-FAAD-BCA0-170D2A0E9287}"/>
                </a:ext>
              </a:extLst>
            </p:cNvPr>
            <p:cNvSpPr/>
            <p:nvPr/>
          </p:nvSpPr>
          <p:spPr>
            <a:xfrm>
              <a:off x="3188317" y="2983009"/>
              <a:ext cx="1857376" cy="814390"/>
            </a:xfrm>
            <a:prstGeom prst="roundRect">
              <a:avLst/>
            </a:prstGeom>
            <a:solidFill>
              <a:srgbClr val="99CC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Uncertainty-Aware Surrogate Modelling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228DCCF-DC96-C4C8-8EE6-2A819CB26E48}"/>
                </a:ext>
              </a:extLst>
            </p:cNvPr>
            <p:cNvCxnSpPr>
              <a:cxnSpLocks/>
            </p:cNvCxnSpPr>
            <p:nvPr/>
          </p:nvCxnSpPr>
          <p:spPr>
            <a:xfrm>
              <a:off x="9222360" y="3390204"/>
              <a:ext cx="23095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45C0844-8B12-862C-9BCA-244ACC117071}"/>
                </a:ext>
              </a:extLst>
            </p:cNvPr>
            <p:cNvCxnSpPr>
              <a:cxnSpLocks/>
            </p:cNvCxnSpPr>
            <p:nvPr/>
          </p:nvCxnSpPr>
          <p:spPr>
            <a:xfrm>
              <a:off x="2957360" y="3390204"/>
              <a:ext cx="23095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46D774F-179D-DB80-22D1-4D99D899697B}"/>
              </a:ext>
            </a:extLst>
          </p:cNvPr>
          <p:cNvSpPr txBox="1"/>
          <p:nvPr/>
        </p:nvSpPr>
        <p:spPr>
          <a:xfrm>
            <a:off x="187986" y="3932579"/>
            <a:ext cx="1147480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GB" sz="2000" b="1" spc="-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 Scientific Discovery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1177DB-FA59-D4B7-664F-E7F2AB42ABBE}"/>
              </a:ext>
            </a:extLst>
          </p:cNvPr>
          <p:cNvSpPr txBox="1"/>
          <p:nvPr/>
        </p:nvSpPr>
        <p:spPr>
          <a:xfrm>
            <a:off x="187986" y="1206444"/>
            <a:ext cx="1147480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GB" sz="2000" b="1" spc="-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for Accelerators</a:t>
            </a:r>
          </a:p>
        </p:txBody>
      </p:sp>
    </p:spTree>
    <p:extLst>
      <p:ext uri="{BB962C8B-B14F-4D97-AF65-F5344CB8AC3E}">
        <p14:creationId xmlns:p14="http://schemas.microsoft.com/office/powerpoint/2010/main" val="121867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BB169-B7BC-3B1A-BE58-E100A69DC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1A3330-DCA7-5E8B-197B-A5C771224EA2}"/>
              </a:ext>
            </a:extLst>
          </p:cNvPr>
          <p:cNvSpPr txBox="1"/>
          <p:nvPr/>
        </p:nvSpPr>
        <p:spPr>
          <a:xfrm>
            <a:off x="555741" y="497582"/>
            <a:ext cx="1147480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6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for the Low Energy Beam Transport (LEBT)</a:t>
            </a:r>
          </a:p>
        </p:txBody>
      </p:sp>
      <p:pic>
        <p:nvPicPr>
          <p:cNvPr id="3" name="Picture 2" descr="http://pd.chem.ucl.ac.uk/pdnn/inst3/ral.gif">
            <a:extLst>
              <a:ext uri="{FF2B5EF4-FFF2-40B4-BE49-F238E27FC236}">
                <a16:creationId xmlns:a16="http://schemas.microsoft.com/office/drawing/2014/main" id="{8E95830E-A0D3-A477-FA4E-17AFF7E9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41" y="1300064"/>
            <a:ext cx="3215828" cy="17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EC0A49-B373-8D7D-02DA-813B6A0FF7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67" t="20664"/>
          <a:stretch/>
        </p:blipFill>
        <p:spPr>
          <a:xfrm>
            <a:off x="8442055" y="2462891"/>
            <a:ext cx="3450010" cy="132231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754C255-98B8-61F9-6923-5BC0E9EAE40E}"/>
              </a:ext>
            </a:extLst>
          </p:cNvPr>
          <p:cNvSpPr/>
          <p:nvPr/>
        </p:nvSpPr>
        <p:spPr>
          <a:xfrm>
            <a:off x="403341" y="1784371"/>
            <a:ext cx="56926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Objective is to maximise pre-injector Transmission.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Constraint is to keep IHT5 current above a threshold.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Tuning 3 solenoids and 3 dipole magnets.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Surrogates help test safer versions of BO.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Able to achieve ~70% transmission in 20-30 mins.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9B6544B-B741-053A-E2F0-0A087AA2C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932" y="3859756"/>
            <a:ext cx="3798068" cy="28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8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91FFE-2493-A755-C684-6E00159D2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0D7DA9-C816-17DE-6BCA-625BA359DB84}"/>
              </a:ext>
            </a:extLst>
          </p:cNvPr>
          <p:cNvSpPr txBox="1"/>
          <p:nvPr/>
        </p:nvSpPr>
        <p:spPr>
          <a:xfrm>
            <a:off x="555741" y="497582"/>
            <a:ext cx="1147480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600" b="1" spc="-10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CryoEM</a:t>
            </a:r>
            <a:r>
              <a:rPr lang="en-GB" sz="36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single particle analysis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C583E8-415C-A670-D1EA-CE60D98841D6}"/>
              </a:ext>
            </a:extLst>
          </p:cNvPr>
          <p:cNvSpPr/>
          <p:nvPr/>
        </p:nvSpPr>
        <p:spPr>
          <a:xfrm>
            <a:off x="403339" y="1240085"/>
            <a:ext cx="7336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</a:t>
            </a:r>
            <a:r>
              <a:rPr lang="en-GB" sz="2000" dirty="0" err="1"/>
              <a:t>cryoEM</a:t>
            </a:r>
            <a:r>
              <a:rPr lang="en-GB" sz="2000" dirty="0"/>
              <a:t> single particle analysis method generates 2D projection images with low signal-to-noise ratios.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Grouping 2D projections of the molecule captured from similar viewing angles (or object poses) and aligning them improves the signal-to-noise ratio.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8CDE8E-0347-7BCE-935A-F1CE9A55ACD0}"/>
              </a:ext>
            </a:extLst>
          </p:cNvPr>
          <p:cNvGrpSpPr/>
          <p:nvPr/>
        </p:nvGrpSpPr>
        <p:grpSpPr>
          <a:xfrm>
            <a:off x="8479354" y="497582"/>
            <a:ext cx="2137058" cy="2631644"/>
            <a:chOff x="1443913" y="3509293"/>
            <a:chExt cx="2335632" cy="287617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E6919ED-E3AA-BECB-357C-E2C0AD12D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443913" y="4045871"/>
              <a:ext cx="2335632" cy="2339597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C80790-3A4A-F401-EB54-E23D335B9131}"/>
                </a:ext>
              </a:extLst>
            </p:cNvPr>
            <p:cNvSpPr txBox="1"/>
            <p:nvPr/>
          </p:nvSpPr>
          <p:spPr>
            <a:xfrm>
              <a:off x="1443913" y="3509293"/>
              <a:ext cx="233563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Examples of 2D Protein Projections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7BC8BA-BB61-E89A-F413-5CF6617110BC}"/>
              </a:ext>
            </a:extLst>
          </p:cNvPr>
          <p:cNvGrpSpPr/>
          <p:nvPr/>
        </p:nvGrpSpPr>
        <p:grpSpPr>
          <a:xfrm>
            <a:off x="555741" y="3179077"/>
            <a:ext cx="6527324" cy="2515559"/>
            <a:chOff x="2541753" y="4483060"/>
            <a:chExt cx="5527370" cy="2130186"/>
          </a:xfrm>
        </p:grpSpPr>
        <p:pic>
          <p:nvPicPr>
            <p:cNvPr id="36" name="Picture 35" descr="A group of holes in a grey surface&#10;&#10;Description automatically generated">
              <a:extLst>
                <a:ext uri="{FF2B5EF4-FFF2-40B4-BE49-F238E27FC236}">
                  <a16:creationId xmlns:a16="http://schemas.microsoft.com/office/drawing/2014/main" id="{8FF0BAAA-A254-4AB4-222C-B2C02293D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25" y="4740799"/>
              <a:ext cx="4384494" cy="185767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EA998C2-989B-7255-9BDD-4E600798D81C}"/>
                    </a:ext>
                  </a:extLst>
                </p:cNvPr>
                <p:cNvSpPr txBox="1"/>
                <p:nvPr/>
              </p:nvSpPr>
              <p:spPr>
                <a:xfrm>
                  <a:off x="2627487" y="4790450"/>
                  <a:ext cx="932323" cy="2419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GB" sz="12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GB" sz="1200" b="1" dirty="0">
                      <a:latin typeface="Californian FB" panose="0207040306080B030204" pitchFamily="18" charset="0"/>
                    </a:rPr>
                    <a:t> position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519BA72-B33E-9A41-2CB7-B5A2A3E1D7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487" y="4790450"/>
                  <a:ext cx="932323" cy="241927"/>
                </a:xfrm>
                <a:prstGeom prst="rect">
                  <a:avLst/>
                </a:prstGeom>
                <a:blipFill>
                  <a:blip r:embed="rId23"/>
                  <a:stretch>
                    <a:fillRect t="-4348" r="-552" b="-130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E10260C-A2FF-72B0-581A-FC4F1EE88813}"/>
                    </a:ext>
                  </a:extLst>
                </p:cNvPr>
                <p:cNvSpPr txBox="1"/>
                <p:nvPr/>
              </p:nvSpPr>
              <p:spPr>
                <a:xfrm>
                  <a:off x="2745985" y="5141075"/>
                  <a:ext cx="813824" cy="2419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GB" sz="12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en-GB" sz="1200" b="1" dirty="0">
                      <a:latin typeface="Californian FB" panose="0207040306080B030204" pitchFamily="18" charset="0"/>
                    </a:rPr>
                    <a:t> position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D46E28D-39AD-1985-65B3-5189CB4C0E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5985" y="5141075"/>
                  <a:ext cx="813824" cy="241927"/>
                </a:xfrm>
                <a:prstGeom prst="rect">
                  <a:avLst/>
                </a:prstGeom>
                <a:blipFill>
                  <a:blip r:embed="rId24"/>
                  <a:stretch>
                    <a:fillRect t="-4348" r="-633" b="-130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B16023-453F-2220-E3BB-1BB19ACB147A}"/>
                </a:ext>
              </a:extLst>
            </p:cNvPr>
            <p:cNvSpPr txBox="1"/>
            <p:nvPr/>
          </p:nvSpPr>
          <p:spPr>
            <a:xfrm>
              <a:off x="2627486" y="5457734"/>
              <a:ext cx="932322" cy="3984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1200" b="1" dirty="0">
                  <a:latin typeface="Californian FB" panose="0207040306080B030204" pitchFamily="18" charset="0"/>
                </a:rPr>
                <a:t>in</a:t>
              </a:r>
              <a:r>
                <a:rPr lang="en-GB" sz="12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-</a:t>
              </a:r>
              <a:r>
                <a:rPr lang="en-GB" sz="1200" b="1" dirty="0">
                  <a:latin typeface="Californian FB" panose="0207040306080B030204" pitchFamily="18" charset="0"/>
                </a:rPr>
                <a:t>plane orientation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D73CCF4-A99F-9918-F4EA-3E239E91BDE0}"/>
                </a:ext>
              </a:extLst>
            </p:cNvPr>
            <p:cNvSpPr txBox="1"/>
            <p:nvPr/>
          </p:nvSpPr>
          <p:spPr>
            <a:xfrm>
              <a:off x="2541753" y="5918886"/>
              <a:ext cx="1018056" cy="2419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1200" b="1" dirty="0">
                  <a:latin typeface="Californian FB" panose="0207040306080B030204" pitchFamily="18" charset="0"/>
                </a:rPr>
                <a:t>background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EB2012-CADD-6705-77D9-1246A53F5D09}"/>
                </a:ext>
              </a:extLst>
            </p:cNvPr>
            <p:cNvSpPr txBox="1"/>
            <p:nvPr/>
          </p:nvSpPr>
          <p:spPr>
            <a:xfrm>
              <a:off x="2541753" y="6214778"/>
              <a:ext cx="1018056" cy="3984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1200" b="1" dirty="0">
                  <a:latin typeface="Californian FB" panose="0207040306080B030204" pitchFamily="18" charset="0"/>
                </a:rPr>
                <a:t>out</a:t>
              </a:r>
              <a:r>
                <a:rPr lang="en-GB" sz="12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-</a:t>
              </a:r>
              <a:r>
                <a:rPr lang="en-GB" sz="1200" b="1" dirty="0">
                  <a:latin typeface="Californian FB" panose="0207040306080B030204" pitchFamily="18" charset="0"/>
                </a:rPr>
                <a:t>of</a:t>
              </a:r>
              <a:r>
                <a:rPr lang="en-GB" sz="12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-</a:t>
              </a:r>
              <a:r>
                <a:rPr lang="en-GB" sz="1200" b="1" dirty="0">
                  <a:latin typeface="Californian FB" panose="0207040306080B030204" pitchFamily="18" charset="0"/>
                </a:rPr>
                <a:t>plane orientation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A2C96CA-D0B6-EBC3-F980-380CB7C26BDA}"/>
                </a:ext>
              </a:extLst>
            </p:cNvPr>
            <p:cNvSpPr txBox="1"/>
            <p:nvPr/>
          </p:nvSpPr>
          <p:spPr>
            <a:xfrm>
              <a:off x="3559525" y="4483060"/>
              <a:ext cx="4509598" cy="260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Latent traversals</a:t>
              </a:r>
            </a:p>
          </p:txBody>
        </p:sp>
      </p:grpSp>
      <p:pic>
        <p:nvPicPr>
          <p:cNvPr id="44" name="Picture 2" descr="EMD-21491">
            <a:extLst>
              <a:ext uri="{FF2B5EF4-FFF2-40B4-BE49-F238E27FC236}">
                <a16:creationId xmlns:a16="http://schemas.microsoft.com/office/drawing/2014/main" id="{888A0CEB-64A5-16D0-1B04-4736FB806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093" y="4241828"/>
            <a:ext cx="2219580" cy="2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2554C59-CD67-B035-7485-85EC4AC3DEEB}"/>
              </a:ext>
            </a:extLst>
          </p:cNvPr>
          <p:cNvCxnSpPr>
            <a:cxnSpLocks/>
          </p:cNvCxnSpPr>
          <p:nvPr/>
        </p:nvCxnSpPr>
        <p:spPr>
          <a:xfrm>
            <a:off x="9547883" y="3362781"/>
            <a:ext cx="0" cy="64549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25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7922D-FC9B-87E0-D4EB-6048779F4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9A3922-3779-CAFC-DBC6-F1889D2068E6}"/>
              </a:ext>
            </a:extLst>
          </p:cNvPr>
          <p:cNvSpPr txBox="1"/>
          <p:nvPr/>
        </p:nvSpPr>
        <p:spPr>
          <a:xfrm>
            <a:off x="555741" y="497582"/>
            <a:ext cx="1147480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6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C0236A-22B5-BD50-9C85-53484768BD1A}"/>
              </a:ext>
            </a:extLst>
          </p:cNvPr>
          <p:cNvSpPr/>
          <p:nvPr/>
        </p:nvSpPr>
        <p:spPr>
          <a:xfrm>
            <a:off x="403339" y="1240085"/>
            <a:ext cx="112988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Advancing UK research through world-leading facilities (ISIS Neutron and Muon Source, Diamond Light Source, and CLF) by developing AI pipelines that accelerate data collection, analysis, and scientific discovery.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Enhancing accelerator performance, reliability, and control using machine learning, including surrogate modelling, optimisations and feedback systems.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Enabling data-driven scientific insight across modalities, through preprocessing and segmentation, and disentangled representation learning methods that uncover physically meaningful features and support more efficient experiment design and data interpretation.</a:t>
            </a:r>
          </a:p>
        </p:txBody>
      </p:sp>
    </p:spTree>
    <p:extLst>
      <p:ext uri="{BB962C8B-B14F-4D97-AF65-F5344CB8AC3E}">
        <p14:creationId xmlns:p14="http://schemas.microsoft.com/office/powerpoint/2010/main" val="404111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52F047-B258-DA96-7471-2B9F8793C6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92" t="18723" r="24695" b="36333"/>
          <a:stretch/>
        </p:blipFill>
        <p:spPr>
          <a:xfrm rot="10800000">
            <a:off x="6825653" y="910499"/>
            <a:ext cx="5366345" cy="5947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6A358-CF8A-9741-9C85-A77CCE375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000" y="2813050"/>
            <a:ext cx="7442200" cy="1231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ADC1DB-59A1-C947-A1DF-E1F6257963DC}"/>
              </a:ext>
            </a:extLst>
          </p:cNvPr>
          <p:cNvSpPr/>
          <p:nvPr/>
        </p:nvSpPr>
        <p:spPr>
          <a:xfrm>
            <a:off x="275082" y="6111890"/>
            <a:ext cx="1708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scd.stfc.ac.uk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313CC-F7A7-EE54-8373-1710B45B4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50" y="141003"/>
            <a:ext cx="3619500" cy="15544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324D175-A78D-6F79-656A-A87C7E119957}"/>
              </a:ext>
            </a:extLst>
          </p:cNvPr>
          <p:cNvGrpSpPr/>
          <p:nvPr/>
        </p:nvGrpSpPr>
        <p:grpSpPr>
          <a:xfrm>
            <a:off x="2194478" y="6111890"/>
            <a:ext cx="2124750" cy="338554"/>
            <a:chOff x="2332868" y="6111890"/>
            <a:chExt cx="2124750" cy="3385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273127-A4C8-B643-890C-2DC4FD2D6A30}"/>
                </a:ext>
              </a:extLst>
            </p:cNvPr>
            <p:cNvSpPr/>
            <p:nvPr/>
          </p:nvSpPr>
          <p:spPr>
            <a:xfrm>
              <a:off x="2525654" y="6111890"/>
              <a:ext cx="19319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>
                  <a:solidFill>
                    <a:srgbClr val="2E2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GB" sz="1600" err="1">
                  <a:solidFill>
                    <a:srgbClr val="2E2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SciComp_STFC</a:t>
              </a:r>
              <a:endParaRPr lang="en-GB" sz="160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C4F6B7-D848-AB7E-A6D3-556882535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2868" y="6201634"/>
              <a:ext cx="238951" cy="194401"/>
            </a:xfrm>
            <a:prstGeom prst="rect">
              <a:avLst/>
            </a:prstGeom>
          </p:spPr>
        </p:pic>
      </p:grpSp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6671B340-566B-5413-BEF4-C7AB18EE85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0071" y="5645898"/>
            <a:ext cx="2116032" cy="8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0942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19D85083640C458DB225BC1B6B112F" ma:contentTypeVersion="16" ma:contentTypeDescription="Create a new document." ma:contentTypeScope="" ma:versionID="ecb6fdbc95b7128ae6c855aead06ca3b">
  <xsd:schema xmlns:xsd="http://www.w3.org/2001/XMLSchema" xmlns:xs="http://www.w3.org/2001/XMLSchema" xmlns:p="http://schemas.microsoft.com/office/2006/metadata/properties" xmlns:ns2="3e32309d-f48d-4471-8991-55b065ac2ec9" xmlns:ns3="5d2a7bdf-96b0-4308-940e-3e68c236cfe2" targetNamespace="http://schemas.microsoft.com/office/2006/metadata/properties" ma:root="true" ma:fieldsID="e3228109375aff0327da3a13bdda0be5" ns2:_="" ns3:_="">
    <xsd:import namespace="3e32309d-f48d-4471-8991-55b065ac2ec9"/>
    <xsd:import namespace="5d2a7bdf-96b0-4308-940e-3e68c236c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2309d-f48d-4471-8991-55b065ac2e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a7bdf-96b0-4308-940e-3e68c236cfe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5a07ff4-85b6-4698-9293-e5256f19a7d9}" ma:internalName="TaxCatchAll" ma:showField="CatchAllData" ma:web="5d2a7bdf-96b0-4308-940e-3e68c236cf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32309d-f48d-4471-8991-55b065ac2ec9">
      <Terms xmlns="http://schemas.microsoft.com/office/infopath/2007/PartnerControls"/>
    </lcf76f155ced4ddcb4097134ff3c332f>
    <TaxCatchAll xmlns="5d2a7bdf-96b0-4308-940e-3e68c236cfe2" xsi:nil="true"/>
  </documentManagement>
</p:properties>
</file>

<file path=customXml/itemProps1.xml><?xml version="1.0" encoding="utf-8"?>
<ds:datastoreItem xmlns:ds="http://schemas.openxmlformats.org/officeDocument/2006/customXml" ds:itemID="{65D5D5B8-BF10-44EC-A741-7A15D8CEAE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0A03AA-C9AC-447B-B6A9-A64B71A06482}">
  <ds:schemaRefs>
    <ds:schemaRef ds:uri="3e32309d-f48d-4471-8991-55b065ac2ec9"/>
    <ds:schemaRef ds:uri="5d2a7bdf-96b0-4308-940e-3e68c236cf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5F1C4F4-B514-46B5-BA53-F3136A038A55}">
  <ds:schemaRefs>
    <ds:schemaRef ds:uri="3e32309d-f48d-4471-8991-55b065ac2ec9"/>
    <ds:schemaRef ds:uri="5d2a7bdf-96b0-4308-940e-3e68c236cf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2736</TotalTime>
  <Words>282</Words>
  <Application>Microsoft Office PowerPoint</Application>
  <PresentationFormat>Widescreen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 Regular</vt:lpstr>
      <vt:lpstr>Arial</vt:lpstr>
      <vt:lpstr>Calibri</vt:lpstr>
      <vt:lpstr>Calibri Light</vt:lpstr>
      <vt:lpstr>Californian FB</vt:lpstr>
      <vt:lpstr>Cambria Math</vt:lpstr>
      <vt:lpstr>Roboto</vt:lpstr>
      <vt:lpstr>Wingdings</vt:lpstr>
      <vt:lpstr>Font and logo master</vt:lpstr>
      <vt:lpstr>Custom Design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Cha, Jaehoon (STFC,RAL,SC)</cp:lastModifiedBy>
  <cp:revision>139</cp:revision>
  <cp:lastPrinted>2019-10-02T08:27:37Z</cp:lastPrinted>
  <dcterms:created xsi:type="dcterms:W3CDTF">2019-09-17T08:04:08Z</dcterms:created>
  <dcterms:modified xsi:type="dcterms:W3CDTF">2026-01-12T09:49:23Z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0x0101000419D85083640C458DB225BC1B6B112F</vt:lpwstr>
  </property>
  <property fmtid="{D5CDD505-2E9C-101B-9397-08002B2CF9AE}" pid="3" name="_dlc_DocIdItemGuid">
    <vt:lpwstr>7d6dd9f8-2757-4d2f-b6c5-c8fdb553a0d1</vt:lpwstr>
  </property>
  <property fmtid="{D5CDD505-2E9C-101B-9397-08002B2CF9AE}" pid="4" name="MediaServiceImageTags">
    <vt:lpwstr/>
  </property>
</Properties>
</file>