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  <p:sldMasterId id="2147483715" r:id="rId5"/>
    <p:sldMasterId id="2147483700" r:id="rId6"/>
  </p:sldMasterIdLst>
  <p:notesMasterIdLst>
    <p:notesMasterId r:id="rId14"/>
  </p:notesMasterIdLst>
  <p:handoutMasterIdLst>
    <p:handoutMasterId r:id="rId15"/>
  </p:handoutMasterIdLst>
  <p:sldIdLst>
    <p:sldId id="257" r:id="rId7"/>
    <p:sldId id="291" r:id="rId8"/>
    <p:sldId id="293" r:id="rId9"/>
    <p:sldId id="294" r:id="rId10"/>
    <p:sldId id="296" r:id="rId11"/>
    <p:sldId id="297" r:id="rId12"/>
    <p:sldId id="29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" userDrawn="1">
          <p15:clr>
            <a:srgbClr val="A4A3A4"/>
          </p15:clr>
        </p15:guide>
        <p15:guide id="2" pos="234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7355" userDrawn="1">
          <p15:clr>
            <a:srgbClr val="A4A3A4"/>
          </p15:clr>
        </p15:guide>
        <p15:guide id="5" pos="1708" userDrawn="1">
          <p15:clr>
            <a:srgbClr val="A4A3A4"/>
          </p15:clr>
        </p15:guide>
        <p15:guide id="6" orient="horz" pos="867" userDrawn="1">
          <p15:clr>
            <a:srgbClr val="A4A3A4"/>
          </p15:clr>
        </p15:guide>
        <p15:guide id="7" orient="horz" pos="3634" userDrawn="1">
          <p15:clr>
            <a:srgbClr val="A4A3A4"/>
          </p15:clr>
        </p15:guide>
        <p15:guide id="8" pos="7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D62"/>
    <a:srgbClr val="000000"/>
    <a:srgbClr val="F08900"/>
    <a:srgbClr val="0563C1"/>
    <a:srgbClr val="1E5DF8"/>
    <a:srgbClr val="003088"/>
    <a:srgbClr val="FF6900"/>
    <a:srgbClr val="626262"/>
    <a:srgbClr val="FFFFFF"/>
    <a:srgbClr val="00B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46"/>
  </p:normalViewPr>
  <p:slideViewPr>
    <p:cSldViewPr snapToGrid="0">
      <p:cViewPr varScale="1">
        <p:scale>
          <a:sx n="111" d="100"/>
          <a:sy n="111" d="100"/>
        </p:scale>
        <p:origin x="1176" y="1800"/>
      </p:cViewPr>
      <p:guideLst>
        <p:guide orient="horz" pos="323"/>
        <p:guide pos="234"/>
        <p:guide orient="horz" pos="3974"/>
        <p:guide pos="7355"/>
        <p:guide pos="1708"/>
        <p:guide orient="horz" pos="867"/>
        <p:guide orient="horz" pos="3634"/>
        <p:guide pos="7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0891A3-B3BF-EE4A-B72F-9DC5677D83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CCA953-6AA9-784D-AA53-0836BF688D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19C7E-7B24-274E-8CB7-52C4522250E3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F7EFAB-CFCF-A74D-B725-295B520F7A8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AB5E6-26B5-1D41-A451-AE363F4C6B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41029-40F4-D847-893E-D265EE59D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45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 Regular"/>
              </a:defRPr>
            </a:lvl1pPr>
          </a:lstStyle>
          <a:p>
            <a:fld id="{48FE9A4A-3203-D544-A0F2-9B4A7A1B021E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 Regular"/>
              </a:defRPr>
            </a:lvl1pPr>
          </a:lstStyle>
          <a:p>
            <a:fld id="{C0F3BA1D-A00F-DB41-84DA-BE26C4853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6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The abstract pattern can be removed or repositioned if required. Be careful to ‘Send to Back’ so that it does not obscure any important information.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72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0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4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70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161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51A27-3A46-6548-A658-AF078FEDC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235BA-4644-F742-B68A-58857ABFA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258F6-501F-DF4D-BC61-AD3F27C1A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1A04B-89FD-BB4A-BE38-11423AD0E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82FEF-A672-D74A-818C-FD7E25F8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97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7BE78-2DAE-784C-8BDD-1ACFE9325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A6CBD-752B-C54A-9472-476012303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EB16F-2AF7-AF4F-BAC0-66A9F203F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97A28-8E57-8849-B304-4BD747CD2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34E1A-BF2D-3F43-B5E9-97AA6F77E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33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4472D-C6B8-F544-BCBA-6D34B6B8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73B32-686A-E649-86AB-3479FB66E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5A8D1-9377-1742-BBD6-21C94A27E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9E8E3-692C-EB47-AE32-1D59637AE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299E9-66F9-CC49-AF60-86ECA79F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61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006E-3602-3240-801F-364000B4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A57B7-EF2C-3044-B58B-175EDDFEAF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875FEF-E26D-7D4C-9207-D0510ACF4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407D9-439C-464B-B83C-AD392B6C6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BC8E8-C96E-A644-AFCF-9A484B2E3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BDBDA-2F87-E140-8669-57B9B7121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972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C6AA6-F7E1-E941-BB92-88330D63E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13033-E229-2848-A214-6BD8D631D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6FF0D-44BC-1845-ADBF-A1BDA30F4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3DBC9-6028-9A46-8CF4-7F90F03B2D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0AFFD-F8E0-FA48-8C05-C1EA3B817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2EF13E-80AE-2F4B-99DD-2E1E85DF1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5D6405-91B4-B742-BE0F-74FC84097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47248F-EB72-3A40-8C00-44A631D34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871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29E50-BA89-B14D-B9B0-2C2D41422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3D20A-A613-5C4C-A2D9-3F3716F24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34657-A7D5-C94F-8190-795F9A70A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F68932-BF18-6D41-AAA1-AA62712FC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63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04FA24-B38B-8E42-AD9A-46A8FE745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5B9E2C-DF1C-3348-A7D0-868403EF1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0C3B7E-3AE4-3248-816B-42AEABE3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9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290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46E7B-2B21-4349-A5E8-F51BDA4FD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00EC2-20B6-564C-B497-8BC94D18A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3D7AB7-03F9-CB44-8B65-1FA651581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543C11-7DE1-A040-A366-66CFE0770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8A39E-CEDC-5D45-B7A7-427E12ADC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3EE87-F227-0641-991C-BC2504CBA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8507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36682-8C5D-5446-8420-6965F374F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959B58-CA83-2541-BFBB-72A596B18F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69452C-75B1-A440-9A3E-16096BEAA1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ABED3-0D2E-C24F-AB08-D6551BC9B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B2E6C-CD2C-CD47-A952-D2C835A6B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CFB704-2EF3-024E-A7B5-B19083B6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4491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64499-2F4D-F54B-B034-112AA6F6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82BD32-AEFC-9C43-9EC4-4770BA5A5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B193B-4C5C-8349-A401-B84C817E4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25579-668C-6E4A-9506-5AD2E00C5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93645-915D-A945-A086-86CD13508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992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D6932E-B973-1440-8C8A-A20FC31CE2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C55602-66E9-6A44-8E3B-7944447C1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233EE-C4AC-3944-8F41-167DE075E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DC9E0-7443-FC45-B98E-6EEECFAD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199EE-E38E-C842-82B0-22CAA11B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07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703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43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999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614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096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95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987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849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98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14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69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56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228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0670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54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7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6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5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9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77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8177F7-A449-9A4A-A435-C2D7910F8B4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3600" y="5760000"/>
            <a:ext cx="2352675" cy="101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8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F700E1-8806-684B-92DD-38F427D72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4E7C5-4BAD-EE4F-97FA-4ABC35C18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F891B-020E-3848-8F43-83411742EA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F4130-B4A6-894D-B490-953E3F85E7B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B35C3-6F52-0E4C-9B18-32A0FD1E7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25824-A379-764C-93C6-08FD5AE01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36594-A73E-E649-A4D8-85AD0E0F546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E8E88D-0124-334D-9A62-B379BDAB517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7200" y="5760000"/>
            <a:ext cx="2338676" cy="100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28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8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CF5DAF-3795-FB27-298F-7BCE3EB1472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013" t="44946" r="19707" b="27096"/>
          <a:stretch/>
        </p:blipFill>
        <p:spPr>
          <a:xfrm rot="10800000">
            <a:off x="5154052" y="0"/>
            <a:ext cx="65448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DB0FE0-A4AF-D848-8925-91A37993D74D}"/>
              </a:ext>
            </a:extLst>
          </p:cNvPr>
          <p:cNvSpPr txBox="1"/>
          <p:nvPr/>
        </p:nvSpPr>
        <p:spPr>
          <a:xfrm>
            <a:off x="972169" y="3189600"/>
            <a:ext cx="5322305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0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 &amp; Service Development Panel Introduction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EB0AE4-391E-6F41-84C6-D4EEDF519A31}"/>
              </a:ext>
            </a:extLst>
          </p:cNvPr>
          <p:cNvSpPr/>
          <p:nvPr/>
        </p:nvSpPr>
        <p:spPr>
          <a:xfrm>
            <a:off x="972169" y="5128592"/>
            <a:ext cx="574566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 Dack</a:t>
            </a:r>
          </a:p>
          <a:p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Federating Services Group Leader,</a:t>
            </a:r>
          </a:p>
          <a:p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STFC Scientific Computing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905EFB-B6F4-434F-8144-48C5D9C45E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050" y="141003"/>
            <a:ext cx="3619500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8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F903A-58F1-AFF8-7B87-09ABEE794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89EA6F0-D2A7-A35C-2E95-237255C3AFB8}"/>
              </a:ext>
            </a:extLst>
          </p:cNvPr>
          <p:cNvSpPr/>
          <p:nvPr/>
        </p:nvSpPr>
        <p:spPr>
          <a:xfrm>
            <a:off x="416314" y="1387942"/>
            <a:ext cx="107194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develop cutting-edge Digital Research Infrastructure, IRIS needs to support the development, iteration, and delivery of cutting-edge technology and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However, IRIS’ investment in supporting and driving these areas in turn enables the growth and development of these activities, increasing the impact and delivered value – not just to IRIS, but to partner communities and organisations too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04E8C9-F504-C419-72FF-049CE65D41F7}"/>
              </a:ext>
            </a:extLst>
          </p:cNvPr>
          <p:cNvSpPr txBox="1"/>
          <p:nvPr/>
        </p:nvSpPr>
        <p:spPr>
          <a:xfrm>
            <a:off x="403341" y="345182"/>
            <a:ext cx="7340122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 Underpins IRIS</a:t>
            </a:r>
          </a:p>
        </p:txBody>
      </p:sp>
    </p:spTree>
    <p:extLst>
      <p:ext uri="{BB962C8B-B14F-4D97-AF65-F5344CB8AC3E}">
        <p14:creationId xmlns:p14="http://schemas.microsoft.com/office/powerpoint/2010/main" val="4188105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54FD9-71B1-2EA5-7DE5-B520974CC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E60BC6-5947-4C5A-E98C-5AD40D9EC567}"/>
              </a:ext>
            </a:extLst>
          </p:cNvPr>
          <p:cNvSpPr/>
          <p:nvPr/>
        </p:nvSpPr>
        <p:spPr>
          <a:xfrm>
            <a:off x="416314" y="1387942"/>
            <a:ext cx="58609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development of the service that would become the IAM started in 2018, and has grown alongside the IRIS 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Initially funded via Digital Assets for proof of concept for the value of a federated identity and attribute management platform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2DB103-500D-977A-8304-E688FC9611B2}"/>
              </a:ext>
            </a:extLst>
          </p:cNvPr>
          <p:cNvSpPr txBox="1"/>
          <p:nvPr/>
        </p:nvSpPr>
        <p:spPr>
          <a:xfrm>
            <a:off x="403341" y="345182"/>
            <a:ext cx="7340122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Experience – IRIS IAM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7223FE3-C7F0-5C92-22CC-DDB66E11A5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805" y="1114623"/>
            <a:ext cx="5694951" cy="40530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C19B3E4-8DB4-9B30-A8FF-3946D7ACE188}"/>
              </a:ext>
            </a:extLst>
          </p:cNvPr>
          <p:cNvSpPr txBox="1"/>
          <p:nvPr/>
        </p:nvSpPr>
        <p:spPr>
          <a:xfrm>
            <a:off x="6444805" y="5310891"/>
            <a:ext cx="569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Architecture Blueprint for IRIS IAM, ca. 2019</a:t>
            </a:r>
          </a:p>
        </p:txBody>
      </p:sp>
    </p:spTree>
    <p:extLst>
      <p:ext uri="{BB962C8B-B14F-4D97-AF65-F5344CB8AC3E}">
        <p14:creationId xmlns:p14="http://schemas.microsoft.com/office/powerpoint/2010/main" val="1965125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217C7-BCBD-BF61-F2C8-14C5EDC29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D008D36-68E8-748C-246B-8F6FC5D98BEE}"/>
              </a:ext>
            </a:extLst>
          </p:cNvPr>
          <p:cNvSpPr/>
          <p:nvPr/>
        </p:nvSpPr>
        <p:spPr>
          <a:xfrm>
            <a:off x="416314" y="1387942"/>
            <a:ext cx="1124760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IRIS IAM has grown to a core underpinning service for IRIS, and facilitated the development of federated workflows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experience and expertise built within IAM and linked activities has provided clear value to both IRIS, and partners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Federated systems and technologies an underpinning concept within the UKRI DRI programme, an initiative to develop a coherent, federated, and world-class national digital research infrastructure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7F0C64-CA92-121B-3DE8-5066B86B4E94}"/>
              </a:ext>
            </a:extLst>
          </p:cNvPr>
          <p:cNvSpPr txBox="1"/>
          <p:nvPr/>
        </p:nvSpPr>
        <p:spPr>
          <a:xfrm>
            <a:off x="403341" y="345182"/>
            <a:ext cx="7340122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Federation and IRIS</a:t>
            </a:r>
          </a:p>
        </p:txBody>
      </p:sp>
    </p:spTree>
    <p:extLst>
      <p:ext uri="{BB962C8B-B14F-4D97-AF65-F5344CB8AC3E}">
        <p14:creationId xmlns:p14="http://schemas.microsoft.com/office/powerpoint/2010/main" val="740884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6BB296-EB5B-C1E5-AAA3-52058127F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E805DB7-7637-DAFD-336A-FC01F93C4F2F}"/>
              </a:ext>
            </a:extLst>
          </p:cNvPr>
          <p:cNvSpPr/>
          <p:nvPr/>
        </p:nvSpPr>
        <p:spPr>
          <a:xfrm>
            <a:off x="416314" y="1387942"/>
            <a:ext cx="1124760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IRIS’s ongoing support of technologies and services have been a major step towards Federation within STFC science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Notable activities and success include: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Identity management – as mentioned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 and Data Transfer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Accounting and Grid Topology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well as Platforms, such as Ada, and Cloud Providers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32BE3A-BE31-387F-F353-457E5ED2FB63}"/>
              </a:ext>
            </a:extLst>
          </p:cNvPr>
          <p:cNvSpPr txBox="1"/>
          <p:nvPr/>
        </p:nvSpPr>
        <p:spPr>
          <a:xfrm>
            <a:off x="403341" y="345182"/>
            <a:ext cx="7340122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Federation and IRIS</a:t>
            </a:r>
          </a:p>
        </p:txBody>
      </p:sp>
    </p:spTree>
    <p:extLst>
      <p:ext uri="{BB962C8B-B14F-4D97-AF65-F5344CB8AC3E}">
        <p14:creationId xmlns:p14="http://schemas.microsoft.com/office/powerpoint/2010/main" val="2497000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AB1D7-3776-BC58-28D1-3A0E898E7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5BE702-7967-D055-B077-5CA3B2387F6F}"/>
              </a:ext>
            </a:extLst>
          </p:cNvPr>
          <p:cNvSpPr/>
          <p:nvPr/>
        </p:nvSpPr>
        <p:spPr>
          <a:xfrm>
            <a:off x="416314" y="1387942"/>
            <a:ext cx="1124760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STFC Scientific Computing has taken steps to unify its provision of many of these services through restructuring in 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Platforms &amp; Services theme, led by Alastair Dewhurst, brings together technology and service activities, for more cohesive delivery to communities and customers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includes the Tier-1, SCARF, Jasmin, Ada as platforms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well as Federation Enabling Services, such as IAM, APEL, FTS, among others.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68303E-F5E7-4045-F3DC-F76407BAECFA}"/>
              </a:ext>
            </a:extLst>
          </p:cNvPr>
          <p:cNvSpPr txBox="1"/>
          <p:nvPr/>
        </p:nvSpPr>
        <p:spPr>
          <a:xfrm>
            <a:off x="403341" y="345182"/>
            <a:ext cx="7340122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Platforms &amp; Services</a:t>
            </a:r>
          </a:p>
        </p:txBody>
      </p:sp>
    </p:spTree>
    <p:extLst>
      <p:ext uri="{BB962C8B-B14F-4D97-AF65-F5344CB8AC3E}">
        <p14:creationId xmlns:p14="http://schemas.microsoft.com/office/powerpoint/2010/main" val="3148442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5C6C5-AC54-E19F-2E63-5AB2A8146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700D46D-7D71-EDBD-5E34-9A943C844865}"/>
              </a:ext>
            </a:extLst>
          </p:cNvPr>
          <p:cNvSpPr/>
          <p:nvPr/>
        </p:nvSpPr>
        <p:spPr>
          <a:xfrm>
            <a:off x="416314" y="1387942"/>
            <a:ext cx="107194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</a:t>
            </a:r>
            <a:r>
              <a:rPr lang="en-GB" sz="280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Ceph</a:t>
            </a: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-	Tom Byrne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Identity Management: IRIS IAM		- 	Donald Chung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Accounting: APEL				-	Adrian Coveney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Movement: FTS			-	Rose Cooper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Security: Policies and Communities	-	David Crooks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CBBB77-6697-82CA-DFAF-E56EDF3980FB}"/>
              </a:ext>
            </a:extLst>
          </p:cNvPr>
          <p:cNvSpPr txBox="1"/>
          <p:nvPr/>
        </p:nvSpPr>
        <p:spPr>
          <a:xfrm>
            <a:off x="403341" y="345182"/>
            <a:ext cx="7340122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Panelists</a:t>
            </a:r>
          </a:p>
        </p:txBody>
      </p:sp>
    </p:spTree>
    <p:extLst>
      <p:ext uri="{BB962C8B-B14F-4D97-AF65-F5344CB8AC3E}">
        <p14:creationId xmlns:p14="http://schemas.microsoft.com/office/powerpoint/2010/main" val="3822437279"/>
      </p:ext>
    </p:extLst>
  </p:cSld>
  <p:clrMapOvr>
    <a:masterClrMapping/>
  </p:clrMapOvr>
</p:sld>
</file>

<file path=ppt/theme/theme1.xml><?xml version="1.0" encoding="utf-8"?>
<a:theme xmlns:a="http://schemas.openxmlformats.org/drawingml/2006/main" name="Font and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FC_Scientific-Computing_PowerPoint-Master_2023.V1" id="{613F600A-5208-C34E-9A4E-0A03BD9AC0E8}" vid="{167B892F-A72F-DF49-BBFF-C8B76DF184B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FC_Scientific-Computing_PowerPoint-Master_2023.V1" id="{613F600A-5208-C34E-9A4E-0A03BD9AC0E8}" vid="{79E2534F-FDC3-FA4E-996B-2F0BB0A5DC3D}"/>
    </a:ext>
  </a:extLst>
</a:theme>
</file>

<file path=ppt/theme/theme3.xml><?xml version="1.0" encoding="utf-8"?>
<a:theme xmlns:a="http://schemas.openxmlformats.org/drawingml/2006/main" name="Font WITHOUT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FC_Scientific-Computing_PowerPoint-Master_2023.V1" id="{613F600A-5208-C34E-9A4E-0A03BD9AC0E8}" vid="{18803981-93B7-1F4F-901F-63294188FC2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e32309d-f48d-4471-8991-55b065ac2ec9">
      <Terms xmlns="http://schemas.microsoft.com/office/infopath/2007/PartnerControls"/>
    </lcf76f155ced4ddcb4097134ff3c332f>
    <TaxCatchAll xmlns="5d2a7bdf-96b0-4308-940e-3e68c236cfe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19D85083640C458DB225BC1B6B112F" ma:contentTypeVersion="16" ma:contentTypeDescription="Create a new document." ma:contentTypeScope="" ma:versionID="ecb6fdbc95b7128ae6c855aead06ca3b">
  <xsd:schema xmlns:xsd="http://www.w3.org/2001/XMLSchema" xmlns:xs="http://www.w3.org/2001/XMLSchema" xmlns:p="http://schemas.microsoft.com/office/2006/metadata/properties" xmlns:ns2="3e32309d-f48d-4471-8991-55b065ac2ec9" xmlns:ns3="5d2a7bdf-96b0-4308-940e-3e68c236cfe2" targetNamespace="http://schemas.microsoft.com/office/2006/metadata/properties" ma:root="true" ma:fieldsID="e3228109375aff0327da3a13bdda0be5" ns2:_="" ns3:_="">
    <xsd:import namespace="3e32309d-f48d-4471-8991-55b065ac2ec9"/>
    <xsd:import namespace="5d2a7bdf-96b0-4308-940e-3e68c236cf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2309d-f48d-4471-8991-55b065ac2e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e07c91c-676c-4292-ab42-0332d43006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2a7bdf-96b0-4308-940e-3e68c236cfe2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a07ff4-85b6-4698-9293-e5256f19a7d9}" ma:internalName="TaxCatchAll" ma:showField="CatchAllData" ma:web="5d2a7bdf-96b0-4308-940e-3e68c236cf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D5D5B8-BF10-44EC-A741-7A15D8CEAE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F1C4F4-B514-46B5-BA53-F3136A038A55}">
  <ds:schemaRefs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3e32309d-f48d-4471-8991-55b065ac2ec9"/>
    <ds:schemaRef ds:uri="http://purl.org/dc/terms/"/>
    <ds:schemaRef ds:uri="5d2a7bdf-96b0-4308-940e-3e68c236cfe2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60A03AA-C9AC-447B-B6A9-A64B71A06482}">
  <ds:schemaRefs>
    <ds:schemaRef ds:uri="3e32309d-f48d-4471-8991-55b065ac2ec9"/>
    <ds:schemaRef ds:uri="5d2a7bdf-96b0-4308-940e-3e68c236cfe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Font and logo master</Template>
  <TotalTime>4380</TotalTime>
  <Words>422</Words>
  <Application>Microsoft Office PowerPoint</Application>
  <PresentationFormat>Widescreen</PresentationFormat>
  <Paragraphs>43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Font and logo master</vt:lpstr>
      <vt:lpstr>Custom Design</vt:lpstr>
      <vt:lpstr>Font WITHOUT logo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Dack</dc:creator>
  <cp:lastModifiedBy>Tom Dack</cp:lastModifiedBy>
  <cp:revision>2</cp:revision>
  <cp:lastPrinted>2019-10-02T08:27:37Z</cp:lastPrinted>
  <dcterms:created xsi:type="dcterms:W3CDTF">2026-01-09T16:51:42Z</dcterms:created>
  <dcterms:modified xsi:type="dcterms:W3CDTF">2026-01-13T15:06:06Z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0x0101000419D85083640C458DB225BC1B6B112F</vt:lpwstr>
  </property>
  <property fmtid="{D5CDD505-2E9C-101B-9397-08002B2CF9AE}" pid="3" name="_dlc_DocIdItemGuid">
    <vt:lpwstr>7d6dd9f8-2757-4d2f-b6c5-c8fdb553a0d1</vt:lpwstr>
  </property>
  <property fmtid="{D5CDD505-2E9C-101B-9397-08002B2CF9AE}" pid="4" name="MediaServiceImageTags">
    <vt:lpwstr/>
  </property>
</Properties>
</file>