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86" r:id="rId2"/>
    <p:sldId id="387" r:id="rId3"/>
    <p:sldId id="388" r:id="rId4"/>
    <p:sldId id="3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ECC08-36AE-4D26-98BD-31EC39AE40A7}" v="46" dt="2026-01-14T10:58:04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2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ne, Thomas (STFC,RAL,SC)" userId="9d4b01c6-673a-4e49-827c-109b449a309c" providerId="ADAL" clId="{777BB0FC-358C-4014-9B76-CF96CBB270F0}"/>
    <pc:docChg chg="undo custSel addSld delSld modSld sldOrd">
      <pc:chgData name="Byrne, Thomas (STFC,RAL,SC)" userId="9d4b01c6-673a-4e49-827c-109b449a309c" providerId="ADAL" clId="{777BB0FC-358C-4014-9B76-CF96CBB270F0}" dt="2026-01-14T10:59:36.128" v="1065" actId="20577"/>
      <pc:docMkLst>
        <pc:docMk/>
      </pc:docMkLst>
      <pc:sldChg chg="addSp modSp mod">
        <pc:chgData name="Byrne, Thomas (STFC,RAL,SC)" userId="9d4b01c6-673a-4e49-827c-109b449a309c" providerId="ADAL" clId="{777BB0FC-358C-4014-9B76-CF96CBB270F0}" dt="2026-01-14T10:58:07.645" v="1050" actId="1076"/>
        <pc:sldMkLst>
          <pc:docMk/>
          <pc:sldMk cId="3251576093" sldId="386"/>
        </pc:sldMkLst>
        <pc:spChg chg="mod">
          <ac:chgData name="Byrne, Thomas (STFC,RAL,SC)" userId="9d4b01c6-673a-4e49-827c-109b449a309c" providerId="ADAL" clId="{777BB0FC-358C-4014-9B76-CF96CBB270F0}" dt="2026-01-14T10:44:44.830" v="954" actId="20577"/>
          <ac:spMkLst>
            <pc:docMk/>
            <pc:sldMk cId="3251576093" sldId="386"/>
            <ac:spMk id="3" creationId="{78DB0FE0-A4AF-D848-8925-91A37993D74D}"/>
          </ac:spMkLst>
        </pc:spChg>
        <pc:spChg chg="mod">
          <ac:chgData name="Byrne, Thomas (STFC,RAL,SC)" userId="9d4b01c6-673a-4e49-827c-109b449a309c" providerId="ADAL" clId="{777BB0FC-358C-4014-9B76-CF96CBB270F0}" dt="2026-01-14T10:44:50.655" v="956" actId="20577"/>
          <ac:spMkLst>
            <pc:docMk/>
            <pc:sldMk cId="3251576093" sldId="386"/>
            <ac:spMk id="5" creationId="{0BEB0AE4-391E-6F41-84C6-D4EEDF519A31}"/>
          </ac:spMkLst>
        </pc:spChg>
        <pc:picChg chg="mod">
          <ac:chgData name="Byrne, Thomas (STFC,RAL,SC)" userId="9d4b01c6-673a-4e49-827c-109b449a309c" providerId="ADAL" clId="{777BB0FC-358C-4014-9B76-CF96CBB270F0}" dt="2026-01-14T10:58:07.645" v="1050" actId="1076"/>
          <ac:picMkLst>
            <pc:docMk/>
            <pc:sldMk cId="3251576093" sldId="386"/>
            <ac:picMk id="7" creationId="{0B460467-1FF7-C745-9E17-03FC0ADFFE40}"/>
          </ac:picMkLst>
        </pc:picChg>
        <pc:picChg chg="add mod">
          <ac:chgData name="Byrne, Thomas (STFC,RAL,SC)" userId="9d4b01c6-673a-4e49-827c-109b449a309c" providerId="ADAL" clId="{777BB0FC-358C-4014-9B76-CF96CBB270F0}" dt="2026-01-14T10:58:04.189" v="1049" actId="1076"/>
          <ac:picMkLst>
            <pc:docMk/>
            <pc:sldMk cId="3251576093" sldId="386"/>
            <ac:picMk id="2050" creationId="{279289E5-503F-0428-70DB-81B184B95E6D}"/>
          </ac:picMkLst>
        </pc:picChg>
      </pc:sldChg>
      <pc:sldChg chg="addSp delSp modSp mod">
        <pc:chgData name="Byrne, Thomas (STFC,RAL,SC)" userId="9d4b01c6-673a-4e49-827c-109b449a309c" providerId="ADAL" clId="{777BB0FC-358C-4014-9B76-CF96CBB270F0}" dt="2026-01-14T10:57:07.731" v="1047" actId="20577"/>
        <pc:sldMkLst>
          <pc:docMk/>
          <pc:sldMk cId="1799585684" sldId="387"/>
        </pc:sldMkLst>
        <pc:spChg chg="mod">
          <ac:chgData name="Byrne, Thomas (STFC,RAL,SC)" userId="9d4b01c6-673a-4e49-827c-109b449a309c" providerId="ADAL" clId="{777BB0FC-358C-4014-9B76-CF96CBB270F0}" dt="2026-01-14T10:57:07.731" v="1047" actId="20577"/>
          <ac:spMkLst>
            <pc:docMk/>
            <pc:sldMk cId="1799585684" sldId="387"/>
            <ac:spMk id="3" creationId="{42A5FE89-C362-D515-3D16-F1831BD3F150}"/>
          </ac:spMkLst>
        </pc:spChg>
        <pc:picChg chg="add del mod">
          <ac:chgData name="Byrne, Thomas (STFC,RAL,SC)" userId="9d4b01c6-673a-4e49-827c-109b449a309c" providerId="ADAL" clId="{777BB0FC-358C-4014-9B76-CF96CBB270F0}" dt="2026-01-14T09:55:49.384" v="562" actId="478"/>
          <ac:picMkLst>
            <pc:docMk/>
            <pc:sldMk cId="1799585684" sldId="387"/>
            <ac:picMk id="3074" creationId="{AE8F9DC2-D741-85CC-0423-0CD44D2A0E0A}"/>
          </ac:picMkLst>
        </pc:picChg>
      </pc:sldChg>
      <pc:sldChg chg="modSp mod">
        <pc:chgData name="Byrne, Thomas (STFC,RAL,SC)" userId="9d4b01c6-673a-4e49-827c-109b449a309c" providerId="ADAL" clId="{777BB0FC-358C-4014-9B76-CF96CBB270F0}" dt="2026-01-14T10:46:31.663" v="963" actId="27636"/>
        <pc:sldMkLst>
          <pc:docMk/>
          <pc:sldMk cId="911254699" sldId="388"/>
        </pc:sldMkLst>
        <pc:spChg chg="mod">
          <ac:chgData name="Byrne, Thomas (STFC,RAL,SC)" userId="9d4b01c6-673a-4e49-827c-109b449a309c" providerId="ADAL" clId="{777BB0FC-358C-4014-9B76-CF96CBB270F0}" dt="2026-01-14T10:46:31.663" v="963" actId="27636"/>
          <ac:spMkLst>
            <pc:docMk/>
            <pc:sldMk cId="911254699" sldId="388"/>
            <ac:spMk id="3" creationId="{4F221ABD-A374-8F50-9930-7514CBA989B6}"/>
          </ac:spMkLst>
        </pc:spChg>
      </pc:sldChg>
      <pc:sldChg chg="addSp delSp modSp mod">
        <pc:chgData name="Byrne, Thomas (STFC,RAL,SC)" userId="9d4b01c6-673a-4e49-827c-109b449a309c" providerId="ADAL" clId="{777BB0FC-358C-4014-9B76-CF96CBB270F0}" dt="2026-01-14T10:59:36.128" v="1065" actId="20577"/>
        <pc:sldMkLst>
          <pc:docMk/>
          <pc:sldMk cId="3809158805" sldId="389"/>
        </pc:sldMkLst>
        <pc:spChg chg="mod">
          <ac:chgData name="Byrne, Thomas (STFC,RAL,SC)" userId="9d4b01c6-673a-4e49-827c-109b449a309c" providerId="ADAL" clId="{777BB0FC-358C-4014-9B76-CF96CBB270F0}" dt="2026-01-14T10:56:11.996" v="1034" actId="20577"/>
          <ac:spMkLst>
            <pc:docMk/>
            <pc:sldMk cId="3809158805" sldId="389"/>
            <ac:spMk id="2" creationId="{DE8F48BC-0B01-29D7-8F82-9F40479E6992}"/>
          </ac:spMkLst>
        </pc:spChg>
        <pc:spChg chg="mod">
          <ac:chgData name="Byrne, Thomas (STFC,RAL,SC)" userId="9d4b01c6-673a-4e49-827c-109b449a309c" providerId="ADAL" clId="{777BB0FC-358C-4014-9B76-CF96CBB270F0}" dt="2026-01-14T10:59:36.128" v="1065" actId="20577"/>
          <ac:spMkLst>
            <pc:docMk/>
            <pc:sldMk cId="3809158805" sldId="389"/>
            <ac:spMk id="3" creationId="{1AA3138C-F40B-2F97-6925-0384B984BE4D}"/>
          </ac:spMkLst>
        </pc:spChg>
        <pc:spChg chg="add del">
          <ac:chgData name="Byrne, Thomas (STFC,RAL,SC)" userId="9d4b01c6-673a-4e49-827c-109b449a309c" providerId="ADAL" clId="{777BB0FC-358C-4014-9B76-CF96CBB270F0}" dt="2026-01-14T09:56:13.116" v="564" actId="22"/>
          <ac:spMkLst>
            <pc:docMk/>
            <pc:sldMk cId="3809158805" sldId="389"/>
            <ac:spMk id="5" creationId="{E6DB5228-9ADD-877C-2191-FFDD8EE46387}"/>
          </ac:spMkLst>
        </pc:spChg>
        <pc:picChg chg="mod">
          <ac:chgData name="Byrne, Thomas (STFC,RAL,SC)" userId="9d4b01c6-673a-4e49-827c-109b449a309c" providerId="ADAL" clId="{777BB0FC-358C-4014-9B76-CF96CBB270F0}" dt="2026-01-14T09:18:59.737" v="142" actId="14100"/>
          <ac:picMkLst>
            <pc:docMk/>
            <pc:sldMk cId="3809158805" sldId="389"/>
            <ac:picMk id="6" creationId="{D8C07586-C1D3-8C7C-9AF9-97AF112DEDD1}"/>
          </ac:picMkLst>
        </pc:picChg>
        <pc:picChg chg="add del mod">
          <ac:chgData name="Byrne, Thomas (STFC,RAL,SC)" userId="9d4b01c6-673a-4e49-827c-109b449a309c" providerId="ADAL" clId="{777BB0FC-358C-4014-9B76-CF96CBB270F0}" dt="2026-01-14T09:50:38.271" v="491" actId="478"/>
          <ac:picMkLst>
            <pc:docMk/>
            <pc:sldMk cId="3809158805" sldId="389"/>
            <ac:picMk id="1026" creationId="{545D33E3-3CFA-FD57-A212-91A3727EA3F3}"/>
          </ac:picMkLst>
        </pc:picChg>
        <pc:picChg chg="add mod">
          <ac:chgData name="Byrne, Thomas (STFC,RAL,SC)" userId="9d4b01c6-673a-4e49-827c-109b449a309c" providerId="ADAL" clId="{777BB0FC-358C-4014-9B76-CF96CBB270F0}" dt="2026-01-14T09:56:49.081" v="571" actId="1076"/>
          <ac:picMkLst>
            <pc:docMk/>
            <pc:sldMk cId="3809158805" sldId="389"/>
            <ac:picMk id="1028" creationId="{DED1666F-E242-AC86-1F32-8E436895D038}"/>
          </ac:picMkLst>
        </pc:picChg>
      </pc:sldChg>
      <pc:sldChg chg="new del ord">
        <pc:chgData name="Byrne, Thomas (STFC,RAL,SC)" userId="9d4b01c6-673a-4e49-827c-109b449a309c" providerId="ADAL" clId="{777BB0FC-358C-4014-9B76-CF96CBB270F0}" dt="2026-01-14T09:40:04.129" v="407" actId="47"/>
        <pc:sldMkLst>
          <pc:docMk/>
          <pc:sldMk cId="1049826380" sldId="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075E-2F64-492F-B0F2-3372E8FDC6E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7CDC5-1D10-4C4F-9694-A2DE55972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2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AB528-0DFA-3509-34E5-8283B8F425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Tom Byrne, 10</a:t>
            </a:r>
            <a:r>
              <a:rPr lang="en-US" baseline="30000"/>
              <a:t>th</a:t>
            </a:r>
            <a:r>
              <a:rPr lang="en-US"/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5793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6FA2D3-DEDF-B246-972B-691B3DC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7261B4-859C-9C47-863F-59A78F2C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86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Tom Byrne, 10</a:t>
            </a:r>
            <a:r>
              <a:rPr lang="en-US" baseline="30000"/>
              <a:t>th</a:t>
            </a:r>
            <a:r>
              <a:rPr lang="en-US"/>
              <a:t> December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760" y="182562"/>
            <a:ext cx="46228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6E4775-5B60-8DDD-C75F-874670DA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8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2CE04-59A3-C04F-AA6C-DC38E766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696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F97B46-4485-E047-8737-FACD437E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2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19D7CA-022A-584B-87B0-B814446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5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AF64-DF42-2E47-807F-1272FDA4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A68DFC-A4A9-514B-BCAE-000DBB4A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FED766-DADC-604F-A11D-9505DF06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Tom Byrne, 10th December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0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874"/>
            <a:ext cx="10515600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080" y="182562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194100"/>
            <a:ext cx="2111379" cy="53975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136AD-903A-FD40-8C6C-D6B745641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Tom Byrne, 10</a:t>
            </a:r>
            <a:r>
              <a:rPr lang="en-US" baseline="30000"/>
              <a:t>th</a:t>
            </a:r>
            <a:r>
              <a:rPr lang="en-US"/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49273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indi.to/p2Cy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9289E5-503F-0428-70DB-81B184B95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r="29888"/>
          <a:stretch>
            <a:fillRect/>
          </a:stretch>
        </p:blipFill>
        <p:spPr bwMode="auto">
          <a:xfrm>
            <a:off x="0" y="5047671"/>
            <a:ext cx="1782185" cy="17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1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68828" y="2850611"/>
            <a:ext cx="55546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Ceph Storage</a:t>
            </a:r>
            <a:endParaRPr kumimoji="0" lang="en-US" sz="14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68828" y="3496942"/>
            <a:ext cx="5745669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~10 years of Open Source SDS at 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Tom Byrne – SCD Storage Architect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January 2026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7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2E4A-5EE0-58CA-A2CD-72F6ECA1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220662"/>
            <a:ext cx="10515600" cy="1065212"/>
          </a:xfrm>
        </p:spPr>
        <p:txBody>
          <a:bodyPr/>
          <a:lstStyle/>
          <a:p>
            <a:r>
              <a:rPr lang="en-GB" dirty="0"/>
              <a:t>2018: what we had 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5FE89-C362-D515-3D16-F1831BD3F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85874"/>
            <a:ext cx="5710084" cy="4891089"/>
          </a:xfrm>
        </p:spPr>
        <p:txBody>
          <a:bodyPr/>
          <a:lstStyle/>
          <a:p>
            <a:r>
              <a:rPr lang="en-GB" dirty="0"/>
              <a:t>Self-service block storage access for the STFC Cloud</a:t>
            </a:r>
          </a:p>
          <a:p>
            <a:r>
              <a:rPr lang="en-GB" dirty="0"/>
              <a:t>Standalone S3 object storage service</a:t>
            </a:r>
          </a:p>
          <a:p>
            <a:pPr lvl="1"/>
            <a:r>
              <a:rPr lang="en-GB" dirty="0"/>
              <a:t>No self-service user access</a:t>
            </a:r>
          </a:p>
          <a:p>
            <a:r>
              <a:rPr lang="en-GB" dirty="0"/>
              <a:t>No filesystem service for STFC Cloud</a:t>
            </a:r>
          </a:p>
          <a:p>
            <a:pPr lvl="1"/>
            <a:r>
              <a:rPr lang="en-GB" dirty="0"/>
              <a:t>Leading in-part to some creative solutions from the community - “Ad-hoc filesystems for dynamic science workloads” (</a:t>
            </a:r>
            <a:r>
              <a:rPr lang="en-GB" dirty="0">
                <a:hlinkClick r:id="rId2"/>
              </a:rPr>
              <a:t>https://indi.to/p2CyW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5" name="Picture 4" descr="A person in a chair in a room with a computer server&#10;&#10;AI-generated content may be incorrect.">
            <a:extLst>
              <a:ext uri="{FF2B5EF4-FFF2-40B4-BE49-F238E27FC236}">
                <a16:creationId xmlns:a16="http://schemas.microsoft.com/office/drawing/2014/main" id="{79775A7A-B64B-2FC4-3056-B262BBCEC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90" y="220662"/>
            <a:ext cx="4840305" cy="64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8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87AC-9770-2BC0-B5B7-574FCE633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CDD0-12AC-54D0-48D1-8E47ECBA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5" y="220662"/>
            <a:ext cx="10515600" cy="1065212"/>
          </a:xfrm>
        </p:spPr>
        <p:txBody>
          <a:bodyPr/>
          <a:lstStyle/>
          <a:p>
            <a:r>
              <a:rPr lang="en-GB" dirty="0"/>
              <a:t>2026: what we have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1ABD-A374-8F50-9930-7514CBA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85874"/>
            <a:ext cx="6756132" cy="489108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Self-service block storage access for the STFC cloud</a:t>
            </a:r>
          </a:p>
          <a:p>
            <a:pPr lvl="1"/>
            <a:r>
              <a:rPr lang="en-GB" dirty="0"/>
              <a:t>Moved to </a:t>
            </a:r>
            <a:r>
              <a:rPr lang="en-GB" dirty="0" err="1"/>
              <a:t>NVMe</a:t>
            </a:r>
            <a:r>
              <a:rPr lang="en-GB" dirty="0"/>
              <a:t> (2020)</a:t>
            </a:r>
          </a:p>
          <a:p>
            <a:r>
              <a:rPr lang="en-GB" dirty="0"/>
              <a:t>S3 object storage service with OpenStack Integration (2022)</a:t>
            </a:r>
          </a:p>
          <a:p>
            <a:pPr lvl="1"/>
            <a:r>
              <a:rPr lang="en-GB" dirty="0"/>
              <a:t>Self-service user access and cross project data sharing for cloud users</a:t>
            </a:r>
          </a:p>
          <a:p>
            <a:pPr lvl="1"/>
            <a:r>
              <a:rPr lang="en-GB" dirty="0"/>
              <a:t>Quota by default for all new cloud users</a:t>
            </a:r>
          </a:p>
          <a:p>
            <a:pPr lvl="1"/>
            <a:r>
              <a:rPr lang="en-GB" dirty="0"/>
              <a:t>&gt;10 million GETs a day</a:t>
            </a:r>
          </a:p>
          <a:p>
            <a:r>
              <a:rPr lang="en-GB" dirty="0"/>
              <a:t>Two Ceph filesystem services</a:t>
            </a:r>
          </a:p>
          <a:p>
            <a:pPr lvl="1"/>
            <a:r>
              <a:rPr lang="en-GB" dirty="0"/>
              <a:t>Bulk storage for organised experimental workspaces (2019)</a:t>
            </a:r>
          </a:p>
          <a:p>
            <a:pPr lvl="1"/>
            <a:r>
              <a:rPr lang="en-GB" dirty="0"/>
              <a:t>Self-service fast shares for scratch storage (2021)</a:t>
            </a:r>
          </a:p>
          <a:p>
            <a:r>
              <a:rPr lang="en-GB" dirty="0"/>
              <a:t>Archival tape storage for some users (2024)</a:t>
            </a:r>
          </a:p>
          <a:p>
            <a:pPr lvl="1"/>
            <a:r>
              <a:rPr lang="en-GB" dirty="0"/>
              <a:t>(Not Ceph based, CTA+EOS stack)</a:t>
            </a:r>
          </a:p>
        </p:txBody>
      </p:sp>
      <p:pic>
        <p:nvPicPr>
          <p:cNvPr id="9" name="Picture 8" descr="A large black server room&#10;&#10;AI-generated content may be incorrect.">
            <a:extLst>
              <a:ext uri="{FF2B5EF4-FFF2-40B4-BE49-F238E27FC236}">
                <a16:creationId xmlns:a16="http://schemas.microsoft.com/office/drawing/2014/main" id="{0575C46A-7CE6-75C0-1E09-704EBF66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77" y="1662764"/>
            <a:ext cx="4709962" cy="35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5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8F1C8-870F-E63F-67FF-DAAE58F5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a dog in a futuristic city&#10;&#10;AI-generated content may be incorrect.">
            <a:extLst>
              <a:ext uri="{FF2B5EF4-FFF2-40B4-BE49-F238E27FC236}">
                <a16:creationId xmlns:a16="http://schemas.microsoft.com/office/drawing/2014/main" id="{D8C07586-C1D3-8C7C-9AF9-97AF112DED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F48BC-0B01-29D7-8F82-9F40479E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20XX: the glorious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3138C-F40B-2F97-6925-0384B984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874"/>
            <a:ext cx="8807508" cy="4645799"/>
          </a:xfrm>
        </p:spPr>
        <p:txBody>
          <a:bodyPr>
            <a:normAutofit fontScale="92500"/>
          </a:bodyPr>
          <a:lstStyle/>
          <a:p>
            <a:r>
              <a:rPr lang="en-GB" dirty="0"/>
              <a:t>Ceph continues to be a reliable underlying storage technology with a strong, diverse community</a:t>
            </a:r>
          </a:p>
          <a:p>
            <a:r>
              <a:rPr lang="en-GB" dirty="0"/>
              <a:t>Our Ceph storage offerings cover most of our user's disk use-cases, with increasing uptake of object storage</a:t>
            </a:r>
          </a:p>
          <a:p>
            <a:r>
              <a:rPr lang="en-GB" b="1" dirty="0"/>
              <a:t>But reducing friction for users is key, and much can be achieved with new (to us) Ceph features:</a:t>
            </a:r>
          </a:p>
          <a:p>
            <a:pPr lvl="1"/>
            <a:r>
              <a:rPr lang="en-GB" dirty="0"/>
              <a:t>Ceph IAM account support for S3 - </a:t>
            </a:r>
            <a:r>
              <a:rPr lang="en-GB" i="1" dirty="0"/>
              <a:t>better self-service support for more complex object storage models and usage</a:t>
            </a:r>
          </a:p>
          <a:p>
            <a:pPr lvl="1"/>
            <a:r>
              <a:rPr lang="en-GB" dirty="0"/>
              <a:t>Ceph Multisite - </a:t>
            </a:r>
            <a:r>
              <a:rPr lang="en-GB" i="1" dirty="0"/>
              <a:t>additional</a:t>
            </a:r>
            <a:r>
              <a:rPr lang="en-GB" i="1" baseline="30000" dirty="0"/>
              <a:t> </a:t>
            </a:r>
            <a:r>
              <a:rPr lang="en-GB" i="1" dirty="0"/>
              <a:t>copies spanning availability zones for critical data</a:t>
            </a:r>
          </a:p>
          <a:p>
            <a:pPr lvl="1"/>
            <a:r>
              <a:rPr lang="en-GB" dirty="0"/>
              <a:t>S3 cloud transition options - </a:t>
            </a:r>
            <a:r>
              <a:rPr lang="en-GB" i="1" dirty="0"/>
              <a:t>potential routes to tape for smaller data volumes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D1666F-E242-AC86-1F32-8E436895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22" y="1361910"/>
            <a:ext cx="3384740" cy="42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5880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304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Arial Regular</vt:lpstr>
      <vt:lpstr>Wingdings</vt:lpstr>
      <vt:lpstr>Font and logo master</vt:lpstr>
      <vt:lpstr>PowerPoint Presentation</vt:lpstr>
      <vt:lpstr>2018: what we had then</vt:lpstr>
      <vt:lpstr>2026: what we have now</vt:lpstr>
      <vt:lpstr>20XX: the glorious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Byrne, Thomas (STFC,RAL,SC)</dc:creator>
  <cp:lastModifiedBy>Byrne, Thomas (STFC,RAL,SC)</cp:lastModifiedBy>
  <cp:revision>1</cp:revision>
  <dcterms:created xsi:type="dcterms:W3CDTF">2026-01-12T17:39:42Z</dcterms:created>
  <dcterms:modified xsi:type="dcterms:W3CDTF">2026-01-14T10:59:37Z</dcterms:modified>
</cp:coreProperties>
</file>