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1" r:id="rId4"/>
    <p:sldMasterId id="2147483715" r:id="rId5"/>
    <p:sldMasterId id="2147483700" r:id="rId6"/>
  </p:sldMasterIdLst>
  <p:notesMasterIdLst>
    <p:notesMasterId r:id="rId14"/>
  </p:notesMasterIdLst>
  <p:handoutMasterIdLst>
    <p:handoutMasterId r:id="rId15"/>
  </p:handoutMasterIdLst>
  <p:sldIdLst>
    <p:sldId id="257" r:id="rId7"/>
    <p:sldId id="298" r:id="rId8"/>
    <p:sldId id="291" r:id="rId9"/>
    <p:sldId id="299" r:id="rId10"/>
    <p:sldId id="300" r:id="rId11"/>
    <p:sldId id="302" r:id="rId12"/>
    <p:sldId id="30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 userDrawn="1">
          <p15:clr>
            <a:srgbClr val="A4A3A4"/>
          </p15:clr>
        </p15:guide>
        <p15:guide id="2" pos="234" userDrawn="1">
          <p15:clr>
            <a:srgbClr val="A4A3A4"/>
          </p15:clr>
        </p15:guide>
        <p15:guide id="3" orient="horz" pos="3974" userDrawn="1">
          <p15:clr>
            <a:srgbClr val="A4A3A4"/>
          </p15:clr>
        </p15:guide>
        <p15:guide id="4" pos="7355" userDrawn="1">
          <p15:clr>
            <a:srgbClr val="A4A3A4"/>
          </p15:clr>
        </p15:guide>
        <p15:guide id="5" pos="1708" userDrawn="1">
          <p15:clr>
            <a:srgbClr val="A4A3A4"/>
          </p15:clr>
        </p15:guide>
        <p15:guide id="6" orient="horz" pos="867" userDrawn="1">
          <p15:clr>
            <a:srgbClr val="A4A3A4"/>
          </p15:clr>
        </p15:guide>
        <p15:guide id="7" orient="horz" pos="3634" userDrawn="1">
          <p15:clr>
            <a:srgbClr val="A4A3A4"/>
          </p15:clr>
        </p15:guide>
        <p15:guide id="8" pos="7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D62"/>
    <a:srgbClr val="000000"/>
    <a:srgbClr val="F08900"/>
    <a:srgbClr val="0563C1"/>
    <a:srgbClr val="1E5DF8"/>
    <a:srgbClr val="003088"/>
    <a:srgbClr val="FF6900"/>
    <a:srgbClr val="626262"/>
    <a:srgbClr val="FFFFFF"/>
    <a:srgbClr val="00B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60"/>
    <p:restoredTop sz="94608"/>
  </p:normalViewPr>
  <p:slideViewPr>
    <p:cSldViewPr snapToGrid="0">
      <p:cViewPr varScale="1">
        <p:scale>
          <a:sx n="89" d="100"/>
          <a:sy n="89" d="100"/>
        </p:scale>
        <p:origin x="168" y="1024"/>
      </p:cViewPr>
      <p:guideLst>
        <p:guide orient="horz" pos="323"/>
        <p:guide pos="234"/>
        <p:guide orient="horz" pos="3974"/>
        <p:guide pos="7355"/>
        <p:guide pos="1708"/>
        <p:guide orient="horz" pos="867"/>
        <p:guide orient="horz" pos="3634"/>
        <p:guide pos="7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0891A3-B3BF-EE4A-B72F-9DC5677D83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5CCA953-6AA9-784D-AA53-0836BF688D6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5219C7E-7B24-274E-8CB7-52C4522250E3}" type="datetimeFigureOut">
              <a:rPr lang="en-US" smtClean="0"/>
              <a:t>1/14/26</a:t>
            </a:fld>
            <a:endParaRPr lang="en-US"/>
          </a:p>
        </p:txBody>
      </p:sp>
      <p:sp>
        <p:nvSpPr>
          <p:cNvPr id="4" name="Footer Placeholder 3">
            <a:extLst>
              <a:ext uri="{FF2B5EF4-FFF2-40B4-BE49-F238E27FC236}">
                <a16:creationId xmlns:a16="http://schemas.microsoft.com/office/drawing/2014/main" id="{C1F7EFAB-CFCF-A74D-B725-295B520F7A8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F8AB5E6-26B5-1D41-A451-AE363F4C6B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741029-40F4-D847-893E-D265EE59D33B}" type="slidenum">
              <a:rPr lang="en-US" smtClean="0"/>
              <a:t>‹#›</a:t>
            </a:fld>
            <a:endParaRPr lang="en-US"/>
          </a:p>
        </p:txBody>
      </p:sp>
    </p:spTree>
    <p:extLst>
      <p:ext uri="{BB962C8B-B14F-4D97-AF65-F5344CB8AC3E}">
        <p14:creationId xmlns:p14="http://schemas.microsoft.com/office/powerpoint/2010/main" val="8391450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Regular"/>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Regular"/>
              </a:defRPr>
            </a:lvl1pPr>
          </a:lstStyle>
          <a:p>
            <a:fld id="{48FE9A4A-3203-D544-A0F2-9B4A7A1B021E}" type="datetimeFigureOut">
              <a:rPr lang="en-US" smtClean="0"/>
              <a:pPr/>
              <a:t>1/14/26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Regular"/>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Regular"/>
              </a:defRPr>
            </a:lvl1pPr>
          </a:lstStyle>
          <a:p>
            <a:fld id="{C0F3BA1D-A00F-DB41-84DA-BE26C4853B35}" type="slidenum">
              <a:rPr lang="en-US" smtClean="0"/>
              <a:pPr/>
              <a:t>‹#›</a:t>
            </a:fld>
            <a:endParaRPr lang="en-US"/>
          </a:p>
        </p:txBody>
      </p:sp>
    </p:spTree>
    <p:extLst>
      <p:ext uri="{BB962C8B-B14F-4D97-AF65-F5344CB8AC3E}">
        <p14:creationId xmlns:p14="http://schemas.microsoft.com/office/powerpoint/2010/main" val="66186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Regular"/>
        <a:ea typeface="+mn-ea"/>
        <a:cs typeface="+mn-cs"/>
      </a:defRPr>
    </a:lvl1pPr>
    <a:lvl2pPr marL="457200" algn="l" defTabSz="914400" rtl="0" eaLnBrk="1" latinLnBrk="0" hangingPunct="1">
      <a:defRPr sz="1200" b="0" i="0" kern="1200">
        <a:solidFill>
          <a:schemeClr val="tx1"/>
        </a:solidFill>
        <a:latin typeface="Arial Regular"/>
        <a:ea typeface="+mn-ea"/>
        <a:cs typeface="+mn-cs"/>
      </a:defRPr>
    </a:lvl2pPr>
    <a:lvl3pPr marL="914400" algn="l" defTabSz="914400" rtl="0" eaLnBrk="1" latinLnBrk="0" hangingPunct="1">
      <a:defRPr sz="1200" b="0" i="0" kern="1200">
        <a:solidFill>
          <a:schemeClr val="tx1"/>
        </a:solidFill>
        <a:latin typeface="Arial Regular"/>
        <a:ea typeface="+mn-ea"/>
        <a:cs typeface="+mn-cs"/>
      </a:defRPr>
    </a:lvl3pPr>
    <a:lvl4pPr marL="1371600" algn="l" defTabSz="914400" rtl="0" eaLnBrk="1" latinLnBrk="0" hangingPunct="1">
      <a:defRPr sz="1200" b="0" i="0" kern="1200">
        <a:solidFill>
          <a:schemeClr val="tx1"/>
        </a:solidFill>
        <a:latin typeface="Arial Regular"/>
        <a:ea typeface="+mn-ea"/>
        <a:cs typeface="+mn-cs"/>
      </a:defRPr>
    </a:lvl4pPr>
    <a:lvl5pPr marL="1828800" algn="l" defTabSz="914400" rtl="0" eaLnBrk="1" latinLnBrk="0" hangingPunct="1">
      <a:defRPr sz="1200" b="0" i="0" kern="1200">
        <a:solidFill>
          <a:schemeClr val="tx1"/>
        </a:solidFill>
        <a:latin typeface="Arial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The abstract pattern can be removed or repositioned if required. Be careful to ‘Send to Back’ so that it does not obscure any important information.</a:t>
            </a:r>
          </a:p>
          <a:p>
            <a:endParaRPr lang="en-US"/>
          </a:p>
        </p:txBody>
      </p:sp>
      <p:sp>
        <p:nvSpPr>
          <p:cNvPr id="4" name="Slide Number Placeholder 3"/>
          <p:cNvSpPr>
            <a:spLocks noGrp="1"/>
          </p:cNvSpPr>
          <p:nvPr>
            <p:ph type="sldNum" sz="quarter" idx="5"/>
          </p:nvPr>
        </p:nvSpPr>
        <p:spPr/>
        <p:txBody>
          <a:bodyPr/>
          <a:lstStyle/>
          <a:p>
            <a:fld id="{C0F3BA1D-A00F-DB41-84DA-BE26C4853B35}" type="slidenum">
              <a:rPr lang="en-US" smtClean="0"/>
              <a:t>1</a:t>
            </a:fld>
            <a:endParaRPr lang="en-US"/>
          </a:p>
        </p:txBody>
      </p:sp>
    </p:spTree>
    <p:extLst>
      <p:ext uri="{BB962C8B-B14F-4D97-AF65-F5344CB8AC3E}">
        <p14:creationId xmlns:p14="http://schemas.microsoft.com/office/powerpoint/2010/main" val="79267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CAE69-592D-6D48-8D37-1AF709B0432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ECE34F9-FD31-954C-90A9-25364BF3A3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381E6B-7D41-F84E-B286-61EBCE0535F6}"/>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73CE29A8-E8C2-784C-9495-F0D437E95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039A4-CB11-B346-94E7-20D66FCAC610}"/>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2937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9B2-85B2-8A4B-8008-EE871C7A57D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62A1684-4147-4E4A-BE1D-647E280F681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E7061D-97DA-5D45-A717-D8A7EEF03D1B}"/>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F08C7700-26C6-804B-9BEF-4E4886CE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D442D-6AED-C347-A737-1092964EAE8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7491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F360F0-A2C2-BC4E-AC8F-28FB5C10E34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5D444D-2CB3-C84E-AFAB-6E36673058E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CCCC5E-1493-D445-AD8B-A3A5697A2531}"/>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0036B37B-4148-1847-B7D0-E506A8B43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48933-1B9F-6140-A9E4-6AC0E5BF3C6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600670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0161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51A27-3A46-6548-A658-AF078FEDCD4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53235BA-4644-F742-B68A-58857ABFA7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A3258F6-501F-DF4D-BC61-AD3F27C1AF26}"/>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5" name="Footer Placeholder 4">
            <a:extLst>
              <a:ext uri="{FF2B5EF4-FFF2-40B4-BE49-F238E27FC236}">
                <a16:creationId xmlns:a16="http://schemas.microsoft.com/office/drawing/2014/main" id="{B851A04B-89FD-BB4A-BE38-11423AD0E8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282FEF-A672-D74A-818C-FD7E25F8DB7A}"/>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2070397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7BE78-2DAE-784C-8BDD-1ACFE932502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B5A6CBD-752B-C54A-9472-476012303DC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7EEB16F-2AF7-AF4F-BAC0-66A9F203FCDF}"/>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5" name="Footer Placeholder 4">
            <a:extLst>
              <a:ext uri="{FF2B5EF4-FFF2-40B4-BE49-F238E27FC236}">
                <a16:creationId xmlns:a16="http://schemas.microsoft.com/office/drawing/2014/main" id="{23C97A28-8E57-8849-B304-4BD747CD24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F34E1A-BF2D-3F43-B5E9-97AA6F77E6FA}"/>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3209333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4472D-C6B8-F544-BCBA-6D34B6B81A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90E73B32-686A-E649-86AB-3479FB66E9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FF5A8D1-9377-1742-BBD6-21C94A27ED6A}"/>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5" name="Footer Placeholder 4">
            <a:extLst>
              <a:ext uri="{FF2B5EF4-FFF2-40B4-BE49-F238E27FC236}">
                <a16:creationId xmlns:a16="http://schemas.microsoft.com/office/drawing/2014/main" id="{B2D9E8E3-692C-EB47-AE32-1D59637AE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C299E9-66F9-CC49-AF60-86ECA79F2AA8}"/>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26997617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E006E-3602-3240-801F-364000B45F1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C5A57B7-EF2C-3044-B58B-175EDDFEAF5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D875FEF-E26D-7D4C-9207-D0510ACF4D4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30407D9-439C-464B-B83C-AD392B6C6CF6}"/>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6" name="Footer Placeholder 5">
            <a:extLst>
              <a:ext uri="{FF2B5EF4-FFF2-40B4-BE49-F238E27FC236}">
                <a16:creationId xmlns:a16="http://schemas.microsoft.com/office/drawing/2014/main" id="{2AFBC8E8-C96E-A644-AFCF-9A484B2E30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4BDBDA-2F87-E140-8669-57B9B7121EFC}"/>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11562972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C6AA6-F7E1-E941-BB92-88330D63E91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4413033-E229-2848-A214-6BD8D631DB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BB6FF0D-44BC-1845-ADBF-A1BDA30F40C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E43DBC9-6028-9A46-8CF4-7F90F03B2D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B30AFFD-F8E0-FA48-8C05-C1EA3B81749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7A2EF13E-80AE-2F4B-99DD-2E1E85DF1FD7}"/>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8" name="Footer Placeholder 7">
            <a:extLst>
              <a:ext uri="{FF2B5EF4-FFF2-40B4-BE49-F238E27FC236}">
                <a16:creationId xmlns:a16="http://schemas.microsoft.com/office/drawing/2014/main" id="{265D6405-91B4-B742-BE0F-74FC84097E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47248F-EB72-3A40-8C00-44A631D3466B}"/>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27144871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29E50-BA89-B14D-B9B0-2C2D41422DF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B63D20A-A613-5C4C-A2D9-3F3716F248FE}"/>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4" name="Footer Placeholder 3">
            <a:extLst>
              <a:ext uri="{FF2B5EF4-FFF2-40B4-BE49-F238E27FC236}">
                <a16:creationId xmlns:a16="http://schemas.microsoft.com/office/drawing/2014/main" id="{2B434657-A7D5-C94F-8190-795F9A70A3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F68932-BF18-6D41-AAA1-AA62712FCFF6}"/>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4276663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04FA24-B38B-8E42-AD9A-46A8FE7451A1}"/>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3" name="Footer Placeholder 2">
            <a:extLst>
              <a:ext uri="{FF2B5EF4-FFF2-40B4-BE49-F238E27FC236}">
                <a16:creationId xmlns:a16="http://schemas.microsoft.com/office/drawing/2014/main" id="{845B9E2C-DF1C-3348-A7D0-868403EF10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0C3B7E-3AE4-3248-816B-42AEABE3282A}"/>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3016297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EF2C8-66D4-EF4A-AAFD-01BC50FA7EA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5AD9361-0DDC-EE4E-A740-F93892B369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AD9F65C-3FCD-8B46-A28D-257FA8F28C4F}"/>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1A88163C-7F3C-9B44-A028-C4886506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7796D-644C-B740-8C2E-356ECAB6D30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0239290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46E7B-2B21-4349-A5E8-F51BDA4FDD7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4800EC2-20B6-564C-B497-8BC94D18A0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A3D7AB7-03F9-CB44-8B65-1FA6515812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8543C11-7DE1-A040-A366-66CFE0770690}"/>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6" name="Footer Placeholder 5">
            <a:extLst>
              <a:ext uri="{FF2B5EF4-FFF2-40B4-BE49-F238E27FC236}">
                <a16:creationId xmlns:a16="http://schemas.microsoft.com/office/drawing/2014/main" id="{F6F8A39E-CEDC-5D45-B7A7-427E12ADCB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53EE87-F227-0641-991C-BC2504CBAFD1}"/>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3455850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36682-8C5D-5446-8420-6965F374F3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A959B58-CA83-2541-BFBB-72A596B18F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269452C-75B1-A440-9A3E-16096BEAA1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03ABED3-0D2E-C24F-AB08-D6551BC9B18D}"/>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6" name="Footer Placeholder 5">
            <a:extLst>
              <a:ext uri="{FF2B5EF4-FFF2-40B4-BE49-F238E27FC236}">
                <a16:creationId xmlns:a16="http://schemas.microsoft.com/office/drawing/2014/main" id="{9EDB2E6C-CD2C-CD47-A952-D2C835A6B4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CFB704-2EF3-024E-A7B5-B19083B6B48F}"/>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34004491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64499-2F4D-F54B-B034-112AA6F6780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182BD32-AEFC-9C43-9EC4-4770BA5A5BB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F9B193B-4C5C-8349-A401-B84C817E4DEA}"/>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5" name="Footer Placeholder 4">
            <a:extLst>
              <a:ext uri="{FF2B5EF4-FFF2-40B4-BE49-F238E27FC236}">
                <a16:creationId xmlns:a16="http://schemas.microsoft.com/office/drawing/2014/main" id="{90025579-668C-6E4A-9506-5AD2E00C5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093645-915D-A945-A086-86CD13508646}"/>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24201992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D6932E-B973-1440-8C8A-A20FC31CE29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C55602-66E9-6A44-8E3B-7944447C11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D233EE-C4AC-3944-8F41-167DE075E4B3}"/>
              </a:ext>
            </a:extLst>
          </p:cNvPr>
          <p:cNvSpPr>
            <a:spLocks noGrp="1"/>
          </p:cNvSpPr>
          <p:nvPr>
            <p:ph type="dt" sz="half" idx="10"/>
          </p:nvPr>
        </p:nvSpPr>
        <p:spPr/>
        <p:txBody>
          <a:bodyPr/>
          <a:lstStyle/>
          <a:p>
            <a:fld id="{388F4130-B4A6-894D-B490-953E3F85E7B4}" type="datetimeFigureOut">
              <a:rPr lang="en-US" smtClean="0"/>
              <a:t>1/14/26</a:t>
            </a:fld>
            <a:endParaRPr lang="en-US"/>
          </a:p>
        </p:txBody>
      </p:sp>
      <p:sp>
        <p:nvSpPr>
          <p:cNvPr id="5" name="Footer Placeholder 4">
            <a:extLst>
              <a:ext uri="{FF2B5EF4-FFF2-40B4-BE49-F238E27FC236}">
                <a16:creationId xmlns:a16="http://schemas.microsoft.com/office/drawing/2014/main" id="{3FFDC9E0-7443-FC45-B98E-6EEECFAD31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0199EE-E38E-C842-82B0-22CAA11BEA07}"/>
              </a:ext>
            </a:extLst>
          </p:cNvPr>
          <p:cNvSpPr>
            <a:spLocks noGrp="1"/>
          </p:cNvSpPr>
          <p:nvPr>
            <p:ph type="sldNum" sz="quarter" idx="12"/>
          </p:nvPr>
        </p:nvSpPr>
        <p:spPr/>
        <p:txBody>
          <a:bodyPr/>
          <a:lstStyle/>
          <a:p>
            <a:fld id="{E4036594-A73E-E649-A4D8-85AD0E0F546E}" type="slidenum">
              <a:rPr lang="en-US" smtClean="0"/>
              <a:t>‹#›</a:t>
            </a:fld>
            <a:endParaRPr lang="en-US"/>
          </a:p>
        </p:txBody>
      </p:sp>
    </p:spTree>
    <p:extLst>
      <p:ext uri="{BB962C8B-B14F-4D97-AF65-F5344CB8AC3E}">
        <p14:creationId xmlns:p14="http://schemas.microsoft.com/office/powerpoint/2010/main" val="20977073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CAE69-592D-6D48-8D37-1AF709B0432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1ECE34F9-FD31-954C-90A9-25364BF3A3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381E6B-7D41-F84E-B286-61EBCE0535F6}"/>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73CE29A8-E8C2-784C-9495-F0D437E955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039A4-CB11-B346-94E7-20D66FCAC610}"/>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6363703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EF2C8-66D4-EF4A-AAFD-01BC50FA7EA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5AD9361-0DDC-EE4E-A740-F93892B369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AD9F65C-3FCD-8B46-A28D-257FA8F28C4F}"/>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1A88163C-7F3C-9B44-A028-C4886506F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7796D-644C-B740-8C2E-356ECAB6D30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453743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CB58-4758-1C42-8DAA-2AAA3F98FE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AB7D025-4B39-8D45-811F-5B1E30D5E7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2683CA-90A4-5E49-AA2C-3DCED63A8EBC}"/>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97E1DED1-CD68-AC4C-ABC6-F8EEE292B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83341-F52D-D14B-A417-6C66E51D03C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3914999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51C6-2D17-C14E-8DC1-418227C698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A0F791E-6CBD-2747-86C9-A91E120F506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76279C1-F68E-7E4B-B565-93EC951F8A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CD866C6-99FF-2F4A-936E-613FC9DB3BB2}"/>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6" name="Footer Placeholder 5">
            <a:extLst>
              <a:ext uri="{FF2B5EF4-FFF2-40B4-BE49-F238E27FC236}">
                <a16:creationId xmlns:a16="http://schemas.microsoft.com/office/drawing/2014/main" id="{45D0DB7C-BDCE-D146-9584-809FFC25D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D1283-F062-2E4B-8DD8-A11DB5311AF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1716614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CD01-DE9B-A849-A35D-9F761E7A293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B213394-3DB5-5A4C-965B-35CC3D1F29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0C87B7-015A-EE48-9BA2-392DACDC00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3A97E02-FB0B-A048-9274-06CF174361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DCF4DD-E248-C543-910E-BAFFB18831D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573B90-35AD-3E43-B0CA-8BA2F2BBBC62}"/>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8" name="Footer Placeholder 7">
            <a:extLst>
              <a:ext uri="{FF2B5EF4-FFF2-40B4-BE49-F238E27FC236}">
                <a16:creationId xmlns:a16="http://schemas.microsoft.com/office/drawing/2014/main" id="{126E709E-0F2B-524A-BB14-376202A26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8CED43-5180-C24B-8196-24914383E7BA}"/>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9815096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4D60-AC0C-044F-8925-BE12978C554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080422E-D871-AC4C-A0FF-BA911179FDAA}"/>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4" name="Footer Placeholder 3">
            <a:extLst>
              <a:ext uri="{FF2B5EF4-FFF2-40B4-BE49-F238E27FC236}">
                <a16:creationId xmlns:a16="http://schemas.microsoft.com/office/drawing/2014/main" id="{3FA61A44-CE7E-2E47-A2C7-EFD19C4D40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A8DBD8-7206-5A45-8701-1C5BFDD6468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07595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1CB58-4758-1C42-8DAA-2AAA3F98FED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AB7D025-4B39-8D45-811F-5B1E30D5E7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42683CA-90A4-5E49-AA2C-3DCED63A8EBC}"/>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97E1DED1-CD68-AC4C-ABC6-F8EEE292B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83341-F52D-D14B-A417-6C66E51D03C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41189987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31B14-AAAA-D746-8A4F-C3E1BB0AC402}"/>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3" name="Footer Placeholder 2">
            <a:extLst>
              <a:ext uri="{FF2B5EF4-FFF2-40B4-BE49-F238E27FC236}">
                <a16:creationId xmlns:a16="http://schemas.microsoft.com/office/drawing/2014/main" id="{0E54D6A3-2EE2-B640-B0F3-7408BA955A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3CF3B5-8136-464C-B9CE-C289E9FE88E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9673849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D96A-43E5-A645-B273-977F074EA4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2B250C-BB32-7348-BE3C-383B51A8F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C78973E-998F-6D41-9801-A3099129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45CC00-44DF-1E48-95F7-E532F4C69D56}"/>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6" name="Footer Placeholder 5">
            <a:extLst>
              <a:ext uri="{FF2B5EF4-FFF2-40B4-BE49-F238E27FC236}">
                <a16:creationId xmlns:a16="http://schemas.microsoft.com/office/drawing/2014/main" id="{B984893D-3FFC-6749-AD92-18B78F33A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03AAAD-3463-B142-AEB9-CFB5F3DCA4FF}"/>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9409198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AEEA-03B0-C845-83C2-A99DE7CF45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4D0810E-8148-AB45-8D0B-5492633BC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CE66B3-4F01-3148-9B21-03E05C599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80305A-EC70-204D-A203-97127CF60F29}"/>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6" name="Footer Placeholder 5">
            <a:extLst>
              <a:ext uri="{FF2B5EF4-FFF2-40B4-BE49-F238E27FC236}">
                <a16:creationId xmlns:a16="http://schemas.microsoft.com/office/drawing/2014/main" id="{0FCDF6F2-688B-AC47-8BE3-B3918FD0BB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CE4F3-8FAC-C647-B187-2C76584703E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7314143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D39B2-85B2-8A4B-8008-EE871C7A57D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62A1684-4147-4E4A-BE1D-647E280F681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E7061D-97DA-5D45-A717-D8A7EEF03D1B}"/>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F08C7700-26C6-804B-9BEF-4E4886CEB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8D442D-6AED-C347-A737-1092964EAE8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6369692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F360F0-A2C2-BC4E-AC8F-28FB5C10E34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35D444D-2CB3-C84E-AFAB-6E36673058E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1CCCC5E-1493-D445-AD8B-A3A5697A2531}"/>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0036B37B-4148-1847-B7D0-E506A8B43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948933-1B9F-6140-A9E4-6AC0E5BF3C61}"/>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6133560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72286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380670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454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51C6-2D17-C14E-8DC1-418227C6986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A0F791E-6CBD-2747-86C9-A91E120F506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76279C1-F68E-7E4B-B565-93EC951F8AF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CD866C6-99FF-2F4A-936E-613FC9DB3BB2}"/>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6" name="Footer Placeholder 5">
            <a:extLst>
              <a:ext uri="{FF2B5EF4-FFF2-40B4-BE49-F238E27FC236}">
                <a16:creationId xmlns:a16="http://schemas.microsoft.com/office/drawing/2014/main" id="{45D0DB7C-BDCE-D146-9584-809FFC25DD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D1283-F062-2E4B-8DD8-A11DB5311AF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1594672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CD01-DE9B-A849-A35D-9F761E7A293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B213394-3DB5-5A4C-965B-35CC3D1F29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80C87B7-015A-EE48-9BA2-392DACDC00E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3A97E02-FB0B-A048-9274-06CF174361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DCF4DD-E248-C543-910E-BAFFB18831D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C573B90-35AD-3E43-B0CA-8BA2F2BBBC62}"/>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8" name="Footer Placeholder 7">
            <a:extLst>
              <a:ext uri="{FF2B5EF4-FFF2-40B4-BE49-F238E27FC236}">
                <a16:creationId xmlns:a16="http://schemas.microsoft.com/office/drawing/2014/main" id="{126E709E-0F2B-524A-BB14-376202A26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8CED43-5180-C24B-8196-24914383E7BA}"/>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8487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E4D60-AC0C-044F-8925-BE12978C554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080422E-D871-AC4C-A0FF-BA911179FDAA}"/>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4" name="Footer Placeholder 3">
            <a:extLst>
              <a:ext uri="{FF2B5EF4-FFF2-40B4-BE49-F238E27FC236}">
                <a16:creationId xmlns:a16="http://schemas.microsoft.com/office/drawing/2014/main" id="{3FA61A44-CE7E-2E47-A2C7-EFD19C4D40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A8DBD8-7206-5A45-8701-1C5BFDD6468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918961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A31B14-AAAA-D746-8A4F-C3E1BB0AC402}"/>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3" name="Footer Placeholder 2">
            <a:extLst>
              <a:ext uri="{FF2B5EF4-FFF2-40B4-BE49-F238E27FC236}">
                <a16:creationId xmlns:a16="http://schemas.microsoft.com/office/drawing/2014/main" id="{0E54D6A3-2EE2-B640-B0F3-7408BA955A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3CF3B5-8136-464C-B9CE-C289E9FE88E2}"/>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3995455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BD96A-43E5-A645-B273-977F074EA4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C02B250C-BB32-7348-BE3C-383B51A8F8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C78973E-998F-6D41-9801-A3099129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45CC00-44DF-1E48-95F7-E532F4C69D56}"/>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6" name="Footer Placeholder 5">
            <a:extLst>
              <a:ext uri="{FF2B5EF4-FFF2-40B4-BE49-F238E27FC236}">
                <a16:creationId xmlns:a16="http://schemas.microsoft.com/office/drawing/2014/main" id="{B984893D-3FFC-6749-AD92-18B78F33A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03AAAD-3463-B142-AEB9-CFB5F3DCA4FF}"/>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818596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AEEA-03B0-C845-83C2-A99DE7CF45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4D0810E-8148-AB45-8D0B-5492633BC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a:extLst>
              <a:ext uri="{FF2B5EF4-FFF2-40B4-BE49-F238E27FC236}">
                <a16:creationId xmlns:a16="http://schemas.microsoft.com/office/drawing/2014/main" id="{B4CE66B3-4F01-3148-9B21-03E05C5998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180305A-EC70-204D-A203-97127CF60F29}"/>
              </a:ext>
            </a:extLst>
          </p:cNvPr>
          <p:cNvSpPr>
            <a:spLocks noGrp="1"/>
          </p:cNvSpPr>
          <p:nvPr>
            <p:ph type="dt" sz="half" idx="10"/>
          </p:nvPr>
        </p:nvSpPr>
        <p:spPr/>
        <p:txBody>
          <a:bodyPr/>
          <a:lstStyle/>
          <a:p>
            <a:fld id="{14BD68BC-1AD8-B640-8B1E-602BF3073AFD}" type="datetimeFigureOut">
              <a:rPr lang="en-US" smtClean="0"/>
              <a:t>1/14/26</a:t>
            </a:fld>
            <a:endParaRPr lang="en-US"/>
          </a:p>
        </p:txBody>
      </p:sp>
      <p:sp>
        <p:nvSpPr>
          <p:cNvPr id="6" name="Footer Placeholder 5">
            <a:extLst>
              <a:ext uri="{FF2B5EF4-FFF2-40B4-BE49-F238E27FC236}">
                <a16:creationId xmlns:a16="http://schemas.microsoft.com/office/drawing/2014/main" id="{0FCDF6F2-688B-AC47-8BE3-B3918FD0BB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CE4F3-8FAC-C647-B187-2C76584703EE}"/>
              </a:ext>
            </a:extLst>
          </p:cNvPr>
          <p:cNvSpPr>
            <a:spLocks noGrp="1"/>
          </p:cNvSpPr>
          <p:nvPr>
            <p:ph type="sldNum" sz="quarter" idx="12"/>
          </p:nvPr>
        </p:nvSpPr>
        <p:spPr/>
        <p:txBody>
          <a:bodyPr/>
          <a:lstStyle/>
          <a:p>
            <a:fld id="{BBAAB195-B577-5546-8349-9DDA93B6129E}" type="slidenum">
              <a:rPr lang="en-US" smtClean="0"/>
              <a:t>‹#›</a:t>
            </a:fld>
            <a:endParaRPr lang="en-US"/>
          </a:p>
        </p:txBody>
      </p:sp>
    </p:spTree>
    <p:extLst>
      <p:ext uri="{BB962C8B-B14F-4D97-AF65-F5344CB8AC3E}">
        <p14:creationId xmlns:p14="http://schemas.microsoft.com/office/powerpoint/2010/main" val="2985277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heme" Target="../theme/theme3.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944EB6-27EE-0E47-84EB-753C79CA3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51CE029-EB58-6B41-8EAC-704F548C31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134E693-13CD-E14F-A36D-9E3FC3ABC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A5C84B2D-1B08-DB46-ACAA-271FBB735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BDCA95-5F3D-D940-BE0E-5DFB11030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AB195-B577-5546-8349-9DDA93B6129E}" type="slidenum">
              <a:rPr lang="en-US" smtClean="0"/>
              <a:t>‹#›</a:t>
            </a:fld>
            <a:endParaRPr lang="en-US"/>
          </a:p>
        </p:txBody>
      </p:sp>
      <p:pic>
        <p:nvPicPr>
          <p:cNvPr id="8" name="Picture 7">
            <a:extLst>
              <a:ext uri="{FF2B5EF4-FFF2-40B4-BE49-F238E27FC236}">
                <a16:creationId xmlns:a16="http://schemas.microsoft.com/office/drawing/2014/main" id="{4F8177F7-A449-9A4A-A435-C2D7910F8B49}"/>
              </a:ext>
            </a:extLst>
          </p:cNvPr>
          <p:cNvPicPr>
            <a:picLocks noChangeAspect="1"/>
          </p:cNvPicPr>
          <p:nvPr userDrawn="1"/>
        </p:nvPicPr>
        <p:blipFill>
          <a:blip r:embed="rId14"/>
          <a:stretch>
            <a:fillRect/>
          </a:stretch>
        </p:blipFill>
        <p:spPr>
          <a:xfrm>
            <a:off x="93600" y="5760000"/>
            <a:ext cx="2352675" cy="1010412"/>
          </a:xfrm>
          <a:prstGeom prst="rect">
            <a:avLst/>
          </a:prstGeom>
        </p:spPr>
      </p:pic>
    </p:spTree>
    <p:extLst>
      <p:ext uri="{BB962C8B-B14F-4D97-AF65-F5344CB8AC3E}">
        <p14:creationId xmlns:p14="http://schemas.microsoft.com/office/powerpoint/2010/main" val="967685184"/>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9" r:id="rId12"/>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chemeClr val="accent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chemeClr val="accent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chemeClr val="accent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F700E1-8806-684B-92DD-38F427D72C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064E7C5-4BAD-EE4F-97FA-4ABC35C182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C4F891B-020E-3848-8F43-83411742EA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F4130-B4A6-894D-B490-953E3F85E7B4}" type="datetimeFigureOut">
              <a:rPr lang="en-US" smtClean="0"/>
              <a:t>1/14/26</a:t>
            </a:fld>
            <a:endParaRPr lang="en-US"/>
          </a:p>
        </p:txBody>
      </p:sp>
      <p:sp>
        <p:nvSpPr>
          <p:cNvPr id="5" name="Footer Placeholder 4">
            <a:extLst>
              <a:ext uri="{FF2B5EF4-FFF2-40B4-BE49-F238E27FC236}">
                <a16:creationId xmlns:a16="http://schemas.microsoft.com/office/drawing/2014/main" id="{55EB35C3-6F52-0E4C-9B18-32A0FD1E72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F25824-A379-764C-93C6-08FD5AE01C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36594-A73E-E649-A4D8-85AD0E0F546E}" type="slidenum">
              <a:rPr lang="en-US" smtClean="0"/>
              <a:t>‹#›</a:t>
            </a:fld>
            <a:endParaRPr lang="en-US"/>
          </a:p>
        </p:txBody>
      </p:sp>
      <p:pic>
        <p:nvPicPr>
          <p:cNvPr id="9" name="Picture 8">
            <a:extLst>
              <a:ext uri="{FF2B5EF4-FFF2-40B4-BE49-F238E27FC236}">
                <a16:creationId xmlns:a16="http://schemas.microsoft.com/office/drawing/2014/main" id="{F7E8E88D-0124-334D-9A62-B379BDAB517D}"/>
              </a:ext>
            </a:extLst>
          </p:cNvPr>
          <p:cNvPicPr>
            <a:picLocks noChangeAspect="1"/>
          </p:cNvPicPr>
          <p:nvPr userDrawn="1"/>
        </p:nvPicPr>
        <p:blipFill>
          <a:blip r:embed="rId14"/>
          <a:stretch>
            <a:fillRect/>
          </a:stretch>
        </p:blipFill>
        <p:spPr>
          <a:xfrm>
            <a:off x="97200" y="5760000"/>
            <a:ext cx="2338676" cy="1004400"/>
          </a:xfrm>
          <a:prstGeom prst="rect">
            <a:avLst/>
          </a:prstGeom>
        </p:spPr>
      </p:pic>
    </p:spTree>
    <p:extLst>
      <p:ext uri="{BB962C8B-B14F-4D97-AF65-F5344CB8AC3E}">
        <p14:creationId xmlns:p14="http://schemas.microsoft.com/office/powerpoint/2010/main" val="4293283017"/>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944EB6-27EE-0E47-84EB-753C79CA3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51CE029-EB58-6B41-8EAC-704F548C31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134E693-13CD-E14F-A36D-9E3FC3ABC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BD68BC-1AD8-B640-8B1E-602BF3073AFD}" type="datetimeFigureOut">
              <a:rPr lang="en-US" smtClean="0"/>
              <a:t>1/14/26</a:t>
            </a:fld>
            <a:endParaRPr lang="en-US"/>
          </a:p>
        </p:txBody>
      </p:sp>
      <p:sp>
        <p:nvSpPr>
          <p:cNvPr id="5" name="Footer Placeholder 4">
            <a:extLst>
              <a:ext uri="{FF2B5EF4-FFF2-40B4-BE49-F238E27FC236}">
                <a16:creationId xmlns:a16="http://schemas.microsoft.com/office/drawing/2014/main" id="{A5C84B2D-1B08-DB46-ACAA-271FBB7351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BDCA95-5F3D-D940-BE0E-5DFB11030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AB195-B577-5546-8349-9DDA93B6129E}" type="slidenum">
              <a:rPr lang="en-US" smtClean="0"/>
              <a:t>‹#›</a:t>
            </a:fld>
            <a:endParaRPr lang="en-US"/>
          </a:p>
        </p:txBody>
      </p:sp>
    </p:spTree>
    <p:extLst>
      <p:ext uri="{BB962C8B-B14F-4D97-AF65-F5344CB8AC3E}">
        <p14:creationId xmlns:p14="http://schemas.microsoft.com/office/powerpoint/2010/main" val="314338042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tx1"/>
        </a:buClr>
        <a:buFont typeface="Wingdings" pitchFamily="2" charset="2"/>
        <a:buChar char="§"/>
        <a:defRPr sz="2800" kern="1200">
          <a:solidFill>
            <a:schemeClr val="accent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tx1"/>
        </a:buClr>
        <a:buFont typeface="Wingdings" pitchFamily="2" charset="2"/>
        <a:buChar char="§"/>
        <a:defRPr sz="2400" kern="1200">
          <a:solidFill>
            <a:schemeClr val="accent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tx1"/>
        </a:buClr>
        <a:buFont typeface="Wingdings" pitchFamily="2" charset="2"/>
        <a:buChar char="§"/>
        <a:defRPr sz="2000" kern="1200">
          <a:solidFill>
            <a:schemeClr val="accent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tx1"/>
        </a:buClr>
        <a:buFont typeface="Wingdings" pitchFamily="2" charset="2"/>
        <a:buChar char="§"/>
        <a:defRPr sz="180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image" Target="../media/image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hyperlink" Target="https://www.iris.ac.uk/security/"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aarc-community.org/" TargetMode="Externa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s://aarc-community.org/guidelines/aarc-g071/"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8CF5DAF-3795-FB27-298F-7BCE3EB1472F}"/>
              </a:ext>
            </a:extLst>
          </p:cNvPr>
          <p:cNvPicPr>
            <a:picLocks noChangeAspect="1"/>
          </p:cNvPicPr>
          <p:nvPr/>
        </p:nvPicPr>
        <p:blipFill rotWithShape="1">
          <a:blip r:embed="rId4"/>
          <a:srcRect l="7013" t="44946" r="19707" b="27096"/>
          <a:stretch/>
        </p:blipFill>
        <p:spPr>
          <a:xfrm rot="10800000">
            <a:off x="5154052" y="0"/>
            <a:ext cx="6544800" cy="6858000"/>
          </a:xfrm>
          <a:prstGeom prst="rect">
            <a:avLst/>
          </a:prstGeom>
        </p:spPr>
      </p:pic>
      <p:sp>
        <p:nvSpPr>
          <p:cNvPr id="3" name="TextBox 2">
            <a:extLst>
              <a:ext uri="{FF2B5EF4-FFF2-40B4-BE49-F238E27FC236}">
                <a16:creationId xmlns:a16="http://schemas.microsoft.com/office/drawing/2014/main" id="{78DB0FE0-A4AF-D848-8925-91A37993D74D}"/>
              </a:ext>
            </a:extLst>
          </p:cNvPr>
          <p:cNvSpPr txBox="1"/>
          <p:nvPr/>
        </p:nvSpPr>
        <p:spPr>
          <a:xfrm>
            <a:off x="972169" y="3189600"/>
            <a:ext cx="5322305" cy="1323439"/>
          </a:xfrm>
          <a:prstGeom prst="rect">
            <a:avLst/>
          </a:prstGeom>
          <a:noFill/>
        </p:spPr>
        <p:txBody>
          <a:bodyPr wrap="square" rtlCol="0" anchor="t">
            <a:spAutoFit/>
          </a:bodyPr>
          <a:lstStyle/>
          <a:p>
            <a:r>
              <a:rPr lang="en-US" sz="4000" b="1" spc="-150" dirty="0">
                <a:solidFill>
                  <a:srgbClr val="002060"/>
                </a:solidFill>
                <a:latin typeface="Arial" panose="020B0604020202020204" pitchFamily="34" charset="0"/>
                <a:cs typeface="Arial" panose="020B0604020202020204" pitchFamily="34" charset="0"/>
              </a:rPr>
              <a:t>Security Policies and Communities</a:t>
            </a:r>
          </a:p>
        </p:txBody>
      </p:sp>
      <p:sp>
        <p:nvSpPr>
          <p:cNvPr id="5" name="Rectangle 4">
            <a:extLst>
              <a:ext uri="{FF2B5EF4-FFF2-40B4-BE49-F238E27FC236}">
                <a16:creationId xmlns:a16="http://schemas.microsoft.com/office/drawing/2014/main" id="{0BEB0AE4-391E-6F41-84C6-D4EEDF519A31}"/>
              </a:ext>
            </a:extLst>
          </p:cNvPr>
          <p:cNvSpPr/>
          <p:nvPr/>
        </p:nvSpPr>
        <p:spPr>
          <a:xfrm>
            <a:off x="972169" y="4513039"/>
            <a:ext cx="5745669" cy="461665"/>
          </a:xfrm>
          <a:prstGeom prst="rect">
            <a:avLst/>
          </a:prstGeom>
        </p:spPr>
        <p:txBody>
          <a:bodyPr wrap="square">
            <a:spAutoFit/>
          </a:bodyPr>
          <a:lstStyle/>
          <a:p>
            <a:r>
              <a:rPr lang="en-GB" sz="2400" dirty="0">
                <a:solidFill>
                  <a:srgbClr val="626262"/>
                </a:solidFill>
                <a:latin typeface="Arial" panose="020B0604020202020204" pitchFamily="34" charset="0"/>
                <a:cs typeface="Arial" panose="020B0604020202020204" pitchFamily="34" charset="0"/>
              </a:rPr>
              <a:t>David Crooks</a:t>
            </a:r>
            <a:endParaRPr lang="en-GB" sz="2000" dirty="0">
              <a:solidFill>
                <a:srgbClr val="6262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71905EFB-B6F4-434F-8144-48C5D9C45E4B}"/>
              </a:ext>
            </a:extLst>
          </p:cNvPr>
          <p:cNvPicPr>
            <a:picLocks noChangeAspect="1"/>
          </p:cNvPicPr>
          <p:nvPr/>
        </p:nvPicPr>
        <p:blipFill>
          <a:blip r:embed="rId5"/>
          <a:stretch>
            <a:fillRect/>
          </a:stretch>
        </p:blipFill>
        <p:spPr>
          <a:xfrm>
            <a:off x="146050" y="141003"/>
            <a:ext cx="3619500" cy="1554480"/>
          </a:xfrm>
          <a:prstGeom prst="rect">
            <a:avLst/>
          </a:prstGeom>
        </p:spPr>
      </p:pic>
    </p:spTree>
    <p:extLst>
      <p:ext uri="{BB962C8B-B14F-4D97-AF65-F5344CB8AC3E}">
        <p14:creationId xmlns:p14="http://schemas.microsoft.com/office/powerpoint/2010/main" val="3224382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D7E5A-FA16-4F28-9A49-3103698967F6}"/>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E9785681-C034-37C9-0E7E-8191A9377459}"/>
              </a:ext>
            </a:extLst>
          </p:cNvPr>
          <p:cNvSpPr/>
          <p:nvPr/>
        </p:nvSpPr>
        <p:spPr>
          <a:xfrm>
            <a:off x="416314" y="1387942"/>
            <a:ext cx="10719460" cy="2123658"/>
          </a:xfrm>
          <a:prstGeom prst="rect">
            <a:avLst/>
          </a:prstGeom>
        </p:spPr>
        <p:txBody>
          <a:bodyPr wrap="square">
            <a:spAutoFit/>
          </a:bodyPr>
          <a:lstStyle/>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Having IRIS Security Team in place has enabled relationships to be built and maintained with other infrastructure and national security teams </a:t>
            </a:r>
          </a:p>
          <a:p>
            <a:pPr marL="914400" lvl="1"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EGI CSIRT + WLCG security</a:t>
            </a:r>
          </a:p>
          <a:p>
            <a:pPr marL="914400" lvl="1"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Jisc CSIRT</a:t>
            </a:r>
          </a:p>
          <a:p>
            <a:pPr marL="914400" lvl="1" indent="-457200">
              <a:buFont typeface="Arial" panose="020B0604020202020204" pitchFamily="34" charset="0"/>
              <a:buChar char="•"/>
            </a:pPr>
            <a:endParaRPr lang="en-GB" sz="20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Enabling engagement with broader security and CSIRT community</a:t>
            </a:r>
          </a:p>
        </p:txBody>
      </p:sp>
      <p:sp>
        <p:nvSpPr>
          <p:cNvPr id="7" name="TextBox 6">
            <a:extLst>
              <a:ext uri="{FF2B5EF4-FFF2-40B4-BE49-F238E27FC236}">
                <a16:creationId xmlns:a16="http://schemas.microsoft.com/office/drawing/2014/main" id="{D38AFF63-2199-4F7A-A2CC-CFD9838FA2C8}"/>
              </a:ext>
            </a:extLst>
          </p:cNvPr>
          <p:cNvSpPr txBox="1"/>
          <p:nvPr/>
        </p:nvSpPr>
        <p:spPr>
          <a:xfrm>
            <a:off x="403341" y="345182"/>
            <a:ext cx="9676324"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Operational security community</a:t>
            </a:r>
          </a:p>
        </p:txBody>
      </p:sp>
    </p:spTree>
    <p:extLst>
      <p:ext uri="{BB962C8B-B14F-4D97-AF65-F5344CB8AC3E}">
        <p14:creationId xmlns:p14="http://schemas.microsoft.com/office/powerpoint/2010/main" val="3711757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F903A-58F1-AFF8-7B87-09ABEE794C04}"/>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89EA6F0-D2A7-A35C-2E95-237255C3AFB8}"/>
              </a:ext>
            </a:extLst>
          </p:cNvPr>
          <p:cNvSpPr/>
          <p:nvPr/>
        </p:nvSpPr>
        <p:spPr>
          <a:xfrm>
            <a:off x="416314" y="1387942"/>
            <a:ext cx="11098746" cy="4278094"/>
          </a:xfrm>
          <a:prstGeom prst="rect">
            <a:avLst/>
          </a:prstGeom>
        </p:spPr>
        <p:txBody>
          <a:bodyPr wrap="square">
            <a:spAutoFit/>
          </a:bodyPr>
          <a:lstStyle/>
          <a:p>
            <a:r>
              <a:rPr lang="en-GB" sz="2400" dirty="0">
                <a:solidFill>
                  <a:srgbClr val="626262"/>
                </a:solidFill>
                <a:latin typeface="Arial" panose="020B0604020202020204" pitchFamily="34" charset="0"/>
                <a:cs typeface="Arial" panose="020B0604020202020204" pitchFamily="34" charset="0"/>
              </a:rPr>
              <a:t>2019+2020: IRIS Digital Assets to build an IRIS Trust Framework</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Infrastructure Security Policy</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Acceptable Use Policy</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Service Operations Security Policy</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Community Security Policy</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Incident Response Procedure</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IRIS IAM Privacy Notice</a:t>
            </a:r>
            <a:endParaRPr lang="en-GB" sz="2400" dirty="0">
              <a:solidFill>
                <a:srgbClr val="626262"/>
              </a:solidFill>
              <a:latin typeface="Arial" panose="020B0604020202020204" pitchFamily="34" charset="0"/>
              <a:cs typeface="Arial" panose="020B0604020202020204" pitchFamily="34" charset="0"/>
            </a:endParaRPr>
          </a:p>
          <a:p>
            <a:pPr>
              <a:spcBef>
                <a:spcPts val="1200"/>
              </a:spcBef>
            </a:pPr>
            <a:r>
              <a:rPr lang="en-GB" sz="2400" dirty="0">
                <a:solidFill>
                  <a:srgbClr val="626262"/>
                </a:solidFill>
                <a:latin typeface="Arial" panose="020B0604020202020204" pitchFamily="34" charset="0"/>
                <a:cs typeface="Arial" panose="020B0604020202020204" pitchFamily="34" charset="0"/>
              </a:rPr>
              <a:t>Built on existing work led and contributed to by members of IRIS</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AARC Policy Development Kit</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Directly linked to development of federated structures enabled by IRIS IAM</a:t>
            </a:r>
          </a:p>
          <a:p>
            <a:pPr>
              <a:spcBef>
                <a:spcPts val="1200"/>
              </a:spcBef>
            </a:pPr>
            <a:r>
              <a:rPr lang="en-GB" sz="2400" dirty="0">
                <a:solidFill>
                  <a:srgbClr val="626262"/>
                </a:solidFill>
                <a:latin typeface="Arial" panose="020B0604020202020204" pitchFamily="34" charset="0"/>
                <a:cs typeface="Arial" panose="020B0604020202020204" pitchFamily="34" charset="0"/>
              </a:rPr>
              <a:t>Consultation with DB, TWG and other stakeholders</a:t>
            </a:r>
          </a:p>
          <a:p>
            <a:pPr marL="800100" lvl="1" indent="-3429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Focus of policy is not to replace local policies, but augment with federation requirements</a:t>
            </a:r>
          </a:p>
        </p:txBody>
      </p:sp>
      <p:sp>
        <p:nvSpPr>
          <p:cNvPr id="7" name="TextBox 6">
            <a:extLst>
              <a:ext uri="{FF2B5EF4-FFF2-40B4-BE49-F238E27FC236}">
                <a16:creationId xmlns:a16="http://schemas.microsoft.com/office/drawing/2014/main" id="{1304E8C9-F504-C419-72FF-049CE65D41F7}"/>
              </a:ext>
            </a:extLst>
          </p:cNvPr>
          <p:cNvSpPr txBox="1"/>
          <p:nvPr/>
        </p:nvSpPr>
        <p:spPr>
          <a:xfrm>
            <a:off x="403341" y="345182"/>
            <a:ext cx="7340122"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Security policy for IRIS [1]</a:t>
            </a:r>
          </a:p>
        </p:txBody>
      </p:sp>
      <p:sp>
        <p:nvSpPr>
          <p:cNvPr id="3" name="TextBox 2">
            <a:extLst>
              <a:ext uri="{FF2B5EF4-FFF2-40B4-BE49-F238E27FC236}">
                <a16:creationId xmlns:a16="http://schemas.microsoft.com/office/drawing/2014/main" id="{118F19D2-0885-030E-EB0C-638E44488F06}"/>
              </a:ext>
            </a:extLst>
          </p:cNvPr>
          <p:cNvSpPr txBox="1"/>
          <p:nvPr/>
        </p:nvSpPr>
        <p:spPr>
          <a:xfrm>
            <a:off x="6865974" y="2723337"/>
            <a:ext cx="3320017" cy="369332"/>
          </a:xfrm>
          <a:prstGeom prst="rect">
            <a:avLst/>
          </a:prstGeom>
          <a:noFill/>
        </p:spPr>
        <p:txBody>
          <a:bodyPr wrap="square">
            <a:spAutoFit/>
          </a:bodyPr>
          <a:lstStyle/>
          <a:p>
            <a:r>
              <a:rPr lang="en-US" dirty="0">
                <a:hlinkClick r:id="rId2"/>
              </a:rPr>
              <a:t>https://</a:t>
            </a:r>
            <a:r>
              <a:rPr lang="en-US" dirty="0" err="1">
                <a:hlinkClick r:id="rId2"/>
              </a:rPr>
              <a:t>www.iris.ac.uk</a:t>
            </a:r>
            <a:r>
              <a:rPr lang="en-US" dirty="0">
                <a:hlinkClick r:id="rId2"/>
              </a:rPr>
              <a:t>/security/</a:t>
            </a:r>
            <a:endParaRPr lang="en-US" dirty="0"/>
          </a:p>
        </p:txBody>
      </p:sp>
    </p:spTree>
    <p:extLst>
      <p:ext uri="{BB962C8B-B14F-4D97-AF65-F5344CB8AC3E}">
        <p14:creationId xmlns:p14="http://schemas.microsoft.com/office/powerpoint/2010/main" val="4188105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5D7A5-31F4-8D56-3D42-1C37509EB30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07AD3D8-A5A2-F2B0-BE48-76832F511F7B}"/>
              </a:ext>
            </a:extLst>
          </p:cNvPr>
          <p:cNvSpPr txBox="1"/>
          <p:nvPr/>
        </p:nvSpPr>
        <p:spPr>
          <a:xfrm>
            <a:off x="403341" y="345182"/>
            <a:ext cx="7340122"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AARC PDK</a:t>
            </a:r>
          </a:p>
        </p:txBody>
      </p:sp>
      <p:graphicFrame>
        <p:nvGraphicFramePr>
          <p:cNvPr id="2" name="Table 1">
            <a:extLst>
              <a:ext uri="{FF2B5EF4-FFF2-40B4-BE49-F238E27FC236}">
                <a16:creationId xmlns:a16="http://schemas.microsoft.com/office/drawing/2014/main" id="{28FA5401-7AE0-8939-357B-70C7C1862391}"/>
              </a:ext>
            </a:extLst>
          </p:cNvPr>
          <p:cNvGraphicFramePr>
            <a:graphicFrameLocks noGrp="1"/>
          </p:cNvGraphicFramePr>
          <p:nvPr>
            <p:extLst>
              <p:ext uri="{D42A27DB-BD31-4B8C-83A1-F6EECF244321}">
                <p14:modId xmlns:p14="http://schemas.microsoft.com/office/powerpoint/2010/main" val="2531584716"/>
              </p:ext>
            </p:extLst>
          </p:nvPr>
        </p:nvGraphicFramePr>
        <p:xfrm>
          <a:off x="80434" y="1491251"/>
          <a:ext cx="12031132" cy="5268549"/>
        </p:xfrm>
        <a:graphic>
          <a:graphicData uri="http://schemas.openxmlformats.org/drawingml/2006/table">
            <a:tbl>
              <a:tblPr firstRow="1" bandRow="1">
                <a:tableStyleId>{21E4AEA4-8DFA-4A89-87EB-49C32662AFE0}</a:tableStyleId>
              </a:tblPr>
              <a:tblGrid>
                <a:gridCol w="2137142">
                  <a:extLst>
                    <a:ext uri="{9D8B030D-6E8A-4147-A177-3AD203B41FA5}">
                      <a16:colId xmlns:a16="http://schemas.microsoft.com/office/drawing/2014/main" val="1118173524"/>
                    </a:ext>
                  </a:extLst>
                </a:gridCol>
                <a:gridCol w="3100478">
                  <a:extLst>
                    <a:ext uri="{9D8B030D-6E8A-4147-A177-3AD203B41FA5}">
                      <a16:colId xmlns:a16="http://schemas.microsoft.com/office/drawing/2014/main" val="2922784945"/>
                    </a:ext>
                  </a:extLst>
                </a:gridCol>
                <a:gridCol w="2283986">
                  <a:extLst>
                    <a:ext uri="{9D8B030D-6E8A-4147-A177-3AD203B41FA5}">
                      <a16:colId xmlns:a16="http://schemas.microsoft.com/office/drawing/2014/main" val="2500285940"/>
                    </a:ext>
                  </a:extLst>
                </a:gridCol>
                <a:gridCol w="4509526">
                  <a:extLst>
                    <a:ext uri="{9D8B030D-6E8A-4147-A177-3AD203B41FA5}">
                      <a16:colId xmlns:a16="http://schemas.microsoft.com/office/drawing/2014/main" val="2028859327"/>
                    </a:ext>
                  </a:extLst>
                </a:gridCol>
              </a:tblGrid>
              <a:tr h="376509">
                <a:tc>
                  <a:txBody>
                    <a:bodyPr/>
                    <a:lstStyle/>
                    <a:p>
                      <a:pPr algn="l" fontAlgn="ctr"/>
                      <a:r>
                        <a:rPr lang="en-GB" sz="1100" b="1" dirty="0">
                          <a:solidFill>
                            <a:schemeClr val="bg1"/>
                          </a:solidFill>
                          <a:effectLst/>
                          <a:latin typeface="Arial" panose="020B0604020202020204" pitchFamily="34" charset="0"/>
                          <a:cs typeface="Arial" panose="020B0604020202020204" pitchFamily="34" charset="0"/>
                        </a:rPr>
                        <a:t>Document</a:t>
                      </a:r>
                    </a:p>
                  </a:txBody>
                  <a:tcPr marL="76200" marR="190500" marT="76200" marB="76200" anchor="ctr"/>
                </a:tc>
                <a:tc>
                  <a:txBody>
                    <a:bodyPr/>
                    <a:lstStyle/>
                    <a:p>
                      <a:pPr algn="l" fontAlgn="ctr"/>
                      <a:r>
                        <a:rPr lang="en-GB" sz="1100" b="1" dirty="0">
                          <a:solidFill>
                            <a:schemeClr val="bg1"/>
                          </a:solidFill>
                          <a:effectLst/>
                          <a:latin typeface="Arial" panose="020B0604020202020204" pitchFamily="34" charset="0"/>
                          <a:cs typeface="Arial" panose="020B0604020202020204" pitchFamily="34" charset="0"/>
                        </a:rPr>
                        <a:t>Who should complete the template?</a:t>
                      </a:r>
                    </a:p>
                  </a:txBody>
                  <a:tcPr marL="76200" marR="190500" marT="76200" marB="76200" anchor="ctr"/>
                </a:tc>
                <a:tc>
                  <a:txBody>
                    <a:bodyPr/>
                    <a:lstStyle/>
                    <a:p>
                      <a:pPr algn="l" fontAlgn="ctr"/>
                      <a:r>
                        <a:rPr lang="en-GB" sz="1100" b="1" dirty="0">
                          <a:solidFill>
                            <a:schemeClr val="bg1"/>
                          </a:solidFill>
                          <a:effectLst/>
                          <a:latin typeface="Arial" panose="020B0604020202020204" pitchFamily="34" charset="0"/>
                          <a:cs typeface="Arial" panose="020B0604020202020204" pitchFamily="34" charset="0"/>
                        </a:rPr>
                        <a:t>Audience</a:t>
                      </a:r>
                    </a:p>
                  </a:txBody>
                  <a:tcPr marL="76200" marR="190500" marT="76200" marB="76200" anchor="ctr"/>
                </a:tc>
                <a:tc>
                  <a:txBody>
                    <a:bodyPr/>
                    <a:lstStyle/>
                    <a:p>
                      <a:pPr algn="l" fontAlgn="ctr"/>
                      <a:r>
                        <a:rPr lang="en-GB" sz="1100" b="1" dirty="0">
                          <a:solidFill>
                            <a:schemeClr val="bg1"/>
                          </a:solidFill>
                          <a:effectLst/>
                          <a:latin typeface="Arial" panose="020B0604020202020204" pitchFamily="34" charset="0"/>
                          <a:cs typeface="Arial" panose="020B0604020202020204" pitchFamily="34" charset="0"/>
                        </a:rPr>
                        <a:t>Description</a:t>
                      </a:r>
                    </a:p>
                  </a:txBody>
                  <a:tcPr marL="76200" marR="190500" marT="76200" marB="76200" anchor="ctr"/>
                </a:tc>
                <a:extLst>
                  <a:ext uri="{0D108BD9-81ED-4DB2-BD59-A6C34878D82A}">
                    <a16:rowId xmlns:a16="http://schemas.microsoft.com/office/drawing/2014/main" val="1229277213"/>
                  </a:ext>
                </a:extLst>
              </a:tr>
              <a:tr h="376509">
                <a:tc>
                  <a:txBody>
                    <a:bodyPr/>
                    <a:lstStyle/>
                    <a:p>
                      <a:pPr algn="l" fontAlgn="t"/>
                      <a:r>
                        <a:rPr lang="en-GB" sz="1100" b="0" i="0" dirty="0">
                          <a:solidFill>
                            <a:srgbClr val="004461"/>
                          </a:solidFill>
                          <a:effectLst/>
                          <a:latin typeface="Arial" panose="020B0604020202020204" pitchFamily="34" charset="0"/>
                          <a:cs typeface="Arial" panose="020B0604020202020204" pitchFamily="34" charset="0"/>
                        </a:rPr>
                        <a:t>Top Level Infrastructure Policy</a:t>
                      </a:r>
                    </a:p>
                  </a:txBody>
                  <a:tcPr marL="76200" marR="76200" marT="76200" marB="76200"/>
                </a:tc>
                <a:tc>
                  <a:txBody>
                    <a:bodyPr/>
                    <a:lstStyle/>
                    <a:p>
                      <a:pPr algn="l" fontAlgn="t"/>
                      <a:r>
                        <a:rPr lang="en-GB" sz="1100" b="0" i="0">
                          <a:solidFill>
                            <a:srgbClr val="004461"/>
                          </a:solidFill>
                          <a:effectLst/>
                          <a:latin typeface="Arial" panose="020B0604020202020204" pitchFamily="34" charset="0"/>
                          <a:cs typeface="Arial" panose="020B0604020202020204" pitchFamily="34" charset="0"/>
                        </a:rPr>
                        <a:t>Infrastructure Management</a:t>
                      </a:r>
                    </a:p>
                  </a:txBody>
                  <a:tcPr marL="76200" marR="76200" marT="76200" marB="76200"/>
                </a:tc>
                <a:tc>
                  <a:txBody>
                    <a:bodyPr/>
                    <a:lstStyle/>
                    <a:p>
                      <a:pPr algn="l" fontAlgn="t"/>
                      <a:r>
                        <a:rPr lang="en-GB" sz="1100" b="0" i="0">
                          <a:solidFill>
                            <a:srgbClr val="004461"/>
                          </a:solidFill>
                          <a:effectLst/>
                          <a:latin typeface="Arial" panose="020B0604020202020204" pitchFamily="34" charset="0"/>
                          <a:cs typeface="Arial" panose="020B0604020202020204" pitchFamily="34" charset="0"/>
                        </a:rPr>
                        <a:t>All Infrastructure Participants (abides by)</a:t>
                      </a:r>
                    </a:p>
                  </a:txBody>
                  <a:tcPr marL="76200" marR="76200" marT="76200" marB="76200"/>
                </a:tc>
                <a:tc>
                  <a:txBody>
                    <a:bodyPr/>
                    <a:lstStyle/>
                    <a:p>
                      <a:pPr algn="l" fontAlgn="t"/>
                      <a:r>
                        <a:rPr lang="en-GB" sz="1100" b="0" i="0" dirty="0">
                          <a:solidFill>
                            <a:srgbClr val="004461"/>
                          </a:solidFill>
                          <a:effectLst/>
                          <a:latin typeface="Arial" panose="020B0604020202020204" pitchFamily="34" charset="0"/>
                          <a:cs typeface="Arial" panose="020B0604020202020204" pitchFamily="34" charset="0"/>
                        </a:rPr>
                        <a:t>This policy template defines the roles of actors in the Research Infrastructure and binds the policy set together</a:t>
                      </a:r>
                    </a:p>
                  </a:txBody>
                  <a:tcPr marL="76200" marR="76200" marT="76200" marB="76200"/>
                </a:tc>
                <a:extLst>
                  <a:ext uri="{0D108BD9-81ED-4DB2-BD59-A6C34878D82A}">
                    <a16:rowId xmlns:a16="http://schemas.microsoft.com/office/drawing/2014/main" val="3367352949"/>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Incident Response Procedure</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Infrastructure Management &amp; Security Contact</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Infrastructure Security Contact, Services (abides by)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template procedure provides a step-by-step breakdown of actions to take following a security incident.</a:t>
                      </a:r>
                    </a:p>
                  </a:txBody>
                  <a:tcPr marL="76200" marR="76200" marT="76200" marB="76200"/>
                </a:tc>
                <a:extLst>
                  <a:ext uri="{0D108BD9-81ED-4DB2-BD59-A6C34878D82A}">
                    <a16:rowId xmlns:a16="http://schemas.microsoft.com/office/drawing/2014/main" val="1909579904"/>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Membership Management Policy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Infrastructure Management</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Research Community (abides by)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policy template defines how Research Communities should manage their members, including registration and expiration.</a:t>
                      </a:r>
                    </a:p>
                  </a:txBody>
                  <a:tcPr marL="76200" marR="76200" marT="76200" marB="76200"/>
                </a:tc>
                <a:extLst>
                  <a:ext uri="{0D108BD9-81ED-4DB2-BD59-A6C34878D82A}">
                    <a16:rowId xmlns:a16="http://schemas.microsoft.com/office/drawing/2014/main" val="4045961113"/>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Acceptable Authentication Assurance</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Infrastructure Management</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Research Community, Services (abide by)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is a placeholder for the Infrastructure to determine rules for the acceptable assurance profiles of user credentials.</a:t>
                      </a:r>
                    </a:p>
                  </a:txBody>
                  <a:tcPr marL="76200" marR="76200" marT="76200" marB="76200"/>
                </a:tc>
                <a:extLst>
                  <a:ext uri="{0D108BD9-81ED-4DB2-BD59-A6C34878D82A}">
                    <a16:rowId xmlns:a16="http://schemas.microsoft.com/office/drawing/2014/main" val="441245419"/>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Risk Assessment</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Infrastructure Management, Services &amp; Security Contact</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Infrastructure Management (completes)</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table can be used as a starting point for identifying whether a full Data Protection Impact Assessment is required.</a:t>
                      </a:r>
                    </a:p>
                  </a:txBody>
                  <a:tcPr marL="76200" marR="76200" marT="76200" marB="76200"/>
                </a:tc>
                <a:extLst>
                  <a:ext uri="{0D108BD9-81ED-4DB2-BD59-A6C34878D82A}">
                    <a16:rowId xmlns:a16="http://schemas.microsoft.com/office/drawing/2014/main" val="4037228436"/>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Policy on the Processing of Personal Data</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Infrastructure Management &amp; Data Protection Contact</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Research Community, Services (abide by)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document defines the obligations on Infrastructure Participants when processing personal data.</a:t>
                      </a:r>
                    </a:p>
                  </a:txBody>
                  <a:tcPr marL="76200" marR="76200" marT="76200" marB="76200"/>
                </a:tc>
                <a:extLst>
                  <a:ext uri="{0D108BD9-81ED-4DB2-BD59-A6C34878D82A}">
                    <a16:rowId xmlns:a16="http://schemas.microsoft.com/office/drawing/2014/main" val="1182419296"/>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Privacy Policy</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Infrastructure Management (for general policy) &amp; Services (for service specific policies)</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Users (view)</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can be used to document the data collected and processed by the Infrastructure and its participants. Each service in the infrastructure, as well as the infrastructure itself, should complete the template.</a:t>
                      </a:r>
                    </a:p>
                  </a:txBody>
                  <a:tcPr marL="76200" marR="76200" marT="76200" marB="76200"/>
                </a:tc>
                <a:extLst>
                  <a:ext uri="{0D108BD9-81ED-4DB2-BD59-A6C34878D82A}">
                    <a16:rowId xmlns:a16="http://schemas.microsoft.com/office/drawing/2014/main" val="691009438"/>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Service Operations Security Policy</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Infrastructure Management</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Services (abide by)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policy defines requirements for running a service within the Infrastructure.</a:t>
                      </a:r>
                    </a:p>
                  </a:txBody>
                  <a:tcPr marL="76200" marR="76200" marT="76200" marB="76200"/>
                </a:tc>
                <a:extLst>
                  <a:ext uri="{0D108BD9-81ED-4DB2-BD59-A6C34878D82A}">
                    <a16:rowId xmlns:a16="http://schemas.microsoft.com/office/drawing/2014/main" val="3635531062"/>
                  </a:ext>
                </a:extLst>
              </a:tr>
              <a:tr h="376509">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Acceptable Use Policy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Infrastructure Management (for baseline) &amp; Research Communities (for community specific restrictions)</a:t>
                      </a:r>
                    </a:p>
                  </a:txBody>
                  <a:tcPr marL="76200" marR="76200" marT="76200" marB="76200"/>
                </a:tc>
                <a:tc>
                  <a:txBody>
                    <a:bodyPr/>
                    <a:lstStyle/>
                    <a:p>
                      <a:pPr algn="l" fontAlgn="t"/>
                      <a:r>
                        <a:rPr lang="en-GB" sz="1100" b="0">
                          <a:solidFill>
                            <a:srgbClr val="004461"/>
                          </a:solidFill>
                          <a:effectLst/>
                          <a:latin typeface="Arial" panose="020B0604020202020204" pitchFamily="34" charset="0"/>
                          <a:cs typeface="Arial" panose="020B0604020202020204" pitchFamily="34" charset="0"/>
                        </a:rPr>
                        <a:t>Users (abide by)</a:t>
                      </a:r>
                    </a:p>
                  </a:txBody>
                  <a:tcPr marL="76200" marR="76200" marT="76200" marB="76200"/>
                </a:tc>
                <a:tc>
                  <a:txBody>
                    <a:bodyPr/>
                    <a:lstStyle/>
                    <a:p>
                      <a:pPr algn="l" fontAlgn="t"/>
                      <a:r>
                        <a:rPr lang="en-GB" sz="1100" b="0" dirty="0">
                          <a:solidFill>
                            <a:srgbClr val="004461"/>
                          </a:solidFill>
                          <a:effectLst/>
                          <a:latin typeface="Arial" panose="020B0604020202020204" pitchFamily="34" charset="0"/>
                          <a:cs typeface="Arial" panose="020B0604020202020204" pitchFamily="34" charset="0"/>
                        </a:rPr>
                        <a:t>This is a template for the acceptable use policy that users must accept to use the Research Infrastructure. It should be augmented by the Research Community.</a:t>
                      </a:r>
                    </a:p>
                  </a:txBody>
                  <a:tcPr marL="76200" marR="76200" marT="76200" marB="76200"/>
                </a:tc>
                <a:extLst>
                  <a:ext uri="{0D108BD9-81ED-4DB2-BD59-A6C34878D82A}">
                    <a16:rowId xmlns:a16="http://schemas.microsoft.com/office/drawing/2014/main" val="3360662957"/>
                  </a:ext>
                </a:extLst>
              </a:tr>
            </a:tbl>
          </a:graphicData>
        </a:graphic>
      </p:graphicFrame>
    </p:spTree>
    <p:extLst>
      <p:ext uri="{BB962C8B-B14F-4D97-AF65-F5344CB8AC3E}">
        <p14:creationId xmlns:p14="http://schemas.microsoft.com/office/powerpoint/2010/main" val="2413592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113FB-F17A-1F79-EC60-C43BE5DD49B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A85EBAD1-4B81-70AF-DD5E-E2E760EB127C}"/>
              </a:ext>
            </a:extLst>
          </p:cNvPr>
          <p:cNvSpPr/>
          <p:nvPr/>
        </p:nvSpPr>
        <p:spPr>
          <a:xfrm>
            <a:off x="416314" y="1387942"/>
            <a:ext cx="10719460" cy="4278094"/>
          </a:xfrm>
          <a:prstGeom prst="rect">
            <a:avLst/>
          </a:prstGeom>
        </p:spPr>
        <p:txBody>
          <a:bodyPr wrap="square">
            <a:spAutoFit/>
          </a:bodyPr>
          <a:lstStyle/>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Process of policy development engaged IRIS structure and allowed for introspection</a:t>
            </a:r>
          </a:p>
          <a:p>
            <a:pPr marL="914400" lvl="1"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What is an IRIS user?</a:t>
            </a:r>
          </a:p>
          <a:p>
            <a:pPr marL="914400" lvl="1" indent="-457200">
              <a:buFont typeface="Arial" panose="020B0604020202020204" pitchFamily="34" charset="0"/>
              <a:buChar char="•"/>
            </a:pPr>
            <a:endParaRPr lang="en-GB" sz="28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Building on experience from AARC PDK, IRIS gave environment to continue broader development</a:t>
            </a:r>
          </a:p>
          <a:p>
            <a:pPr marL="914400" lvl="1"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Community Security Policy: example of merging and extending existing templates</a:t>
            </a:r>
          </a:p>
          <a:p>
            <a:pPr marL="914400" lvl="1"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Directly leading to ongoing international policy development such as AARC TREE</a:t>
            </a:r>
          </a:p>
          <a:p>
            <a:pPr marL="1371600" lvl="2"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hlinkClick r:id="rId2"/>
              </a:rPr>
              <a:t>https://aarc-community.org</a:t>
            </a:r>
            <a:endParaRPr lang="en-GB" sz="2000" dirty="0">
              <a:solidFill>
                <a:srgbClr val="626262"/>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pPr>
            <a:endParaRPr lang="en-GB" sz="20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From a policy and procedure perspective, IRIS is an ideal case study</a:t>
            </a:r>
          </a:p>
          <a:p>
            <a:pPr marL="914400" lvl="1" indent="-457200">
              <a:buFont typeface="Arial" panose="020B0604020202020204" pitchFamily="34" charset="0"/>
              <a:buChar char="•"/>
            </a:pPr>
            <a:r>
              <a:rPr lang="en-GB" sz="2000" dirty="0">
                <a:solidFill>
                  <a:srgbClr val="626262"/>
                </a:solidFill>
                <a:latin typeface="Arial" panose="020B0604020202020204" pitchFamily="34" charset="0"/>
                <a:cs typeface="Arial" panose="020B0604020202020204" pitchFamily="34" charset="0"/>
              </a:rPr>
              <a:t>Mindful in a DRI context of broader multi-disciplinary environment</a:t>
            </a:r>
          </a:p>
        </p:txBody>
      </p:sp>
      <p:sp>
        <p:nvSpPr>
          <p:cNvPr id="7" name="TextBox 6">
            <a:extLst>
              <a:ext uri="{FF2B5EF4-FFF2-40B4-BE49-F238E27FC236}">
                <a16:creationId xmlns:a16="http://schemas.microsoft.com/office/drawing/2014/main" id="{EAF06C0B-9468-FF92-715F-6C7642B84E88}"/>
              </a:ext>
            </a:extLst>
          </p:cNvPr>
          <p:cNvSpPr txBox="1"/>
          <p:nvPr/>
        </p:nvSpPr>
        <p:spPr>
          <a:xfrm>
            <a:off x="403341" y="345182"/>
            <a:ext cx="7340122"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Impact for IRIS and by IRIS</a:t>
            </a:r>
          </a:p>
        </p:txBody>
      </p:sp>
      <p:sp>
        <p:nvSpPr>
          <p:cNvPr id="2" name="TextBox 1">
            <a:extLst>
              <a:ext uri="{FF2B5EF4-FFF2-40B4-BE49-F238E27FC236}">
                <a16:creationId xmlns:a16="http://schemas.microsoft.com/office/drawing/2014/main" id="{B8D7BAD0-14A3-BDF4-434D-5576BBFF8148}"/>
              </a:ext>
            </a:extLst>
          </p:cNvPr>
          <p:cNvSpPr txBox="1"/>
          <p:nvPr/>
        </p:nvSpPr>
        <p:spPr>
          <a:xfrm>
            <a:off x="403341" y="1297172"/>
            <a:ext cx="11600817" cy="1477328"/>
          </a:xfrm>
          <a:prstGeom prst="rect">
            <a:avLst/>
          </a:prstGeom>
          <a:noFill/>
          <a:ln w="50800">
            <a:solidFill>
              <a:schemeClr val="tx2"/>
            </a:solidFill>
          </a:ln>
        </p:spPr>
        <p:txBody>
          <a:bodyPr wrap="square" rtlCol="0">
            <a:spAutoFit/>
          </a:bodyPr>
          <a:lstStyle/>
          <a:p>
            <a:endParaRPr lang="en-US" dirty="0"/>
          </a:p>
          <a:p>
            <a:endParaRPr lang="en-US" dirty="0"/>
          </a:p>
          <a:p>
            <a:endParaRPr lang="en-US" dirty="0"/>
          </a:p>
          <a:p>
            <a:endParaRPr lang="en-US" dirty="0"/>
          </a:p>
          <a:p>
            <a:pPr algn="r"/>
            <a:r>
              <a:rPr lang="en-US" dirty="0"/>
              <a:t>Impact for IRIS</a:t>
            </a:r>
          </a:p>
        </p:txBody>
      </p:sp>
      <p:sp>
        <p:nvSpPr>
          <p:cNvPr id="3" name="TextBox 2">
            <a:extLst>
              <a:ext uri="{FF2B5EF4-FFF2-40B4-BE49-F238E27FC236}">
                <a16:creationId xmlns:a16="http://schemas.microsoft.com/office/drawing/2014/main" id="{9282A482-5416-EFFA-3E91-8FFF702321A9}"/>
              </a:ext>
            </a:extLst>
          </p:cNvPr>
          <p:cNvSpPr txBox="1"/>
          <p:nvPr/>
        </p:nvSpPr>
        <p:spPr>
          <a:xfrm>
            <a:off x="403340" y="2865270"/>
            <a:ext cx="11600817" cy="2862322"/>
          </a:xfrm>
          <a:prstGeom prst="rect">
            <a:avLst/>
          </a:prstGeom>
          <a:noFill/>
          <a:ln w="50800">
            <a:solidFill>
              <a:schemeClr val="accent3"/>
            </a:solidFill>
          </a:ln>
        </p:spPr>
        <p:txBody>
          <a:bodyPr wrap="square" rtlCol="0">
            <a:spAutoFit/>
          </a:bodyPr>
          <a:lstStyle/>
          <a:p>
            <a:endParaRPr lang="en-US" dirty="0"/>
          </a:p>
          <a:p>
            <a:endParaRPr lang="en-US" dirty="0"/>
          </a:p>
          <a:p>
            <a:endParaRPr lang="en-US" dirty="0"/>
          </a:p>
          <a:p>
            <a:endParaRPr lang="en-US" dirty="0"/>
          </a:p>
          <a:p>
            <a:pPr algn="r"/>
            <a:endParaRPr lang="en-US" dirty="0"/>
          </a:p>
          <a:p>
            <a:pPr algn="r"/>
            <a:endParaRPr lang="en-US" dirty="0"/>
          </a:p>
          <a:p>
            <a:pPr algn="r"/>
            <a:endParaRPr lang="en-US" dirty="0"/>
          </a:p>
          <a:p>
            <a:pPr algn="r"/>
            <a:endParaRPr lang="en-US" dirty="0"/>
          </a:p>
          <a:p>
            <a:pPr algn="r"/>
            <a:endParaRPr lang="en-US" dirty="0"/>
          </a:p>
          <a:p>
            <a:pPr algn="r"/>
            <a:r>
              <a:rPr lang="en-US" dirty="0">
                <a:solidFill>
                  <a:schemeClr val="accent3"/>
                </a:solidFill>
              </a:rPr>
              <a:t>Impact by IRIS</a:t>
            </a:r>
          </a:p>
        </p:txBody>
      </p:sp>
    </p:spTree>
    <p:extLst>
      <p:ext uri="{BB962C8B-B14F-4D97-AF65-F5344CB8AC3E}">
        <p14:creationId xmlns:p14="http://schemas.microsoft.com/office/powerpoint/2010/main" val="87163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C4F45-7AF0-04D6-3452-D117D01A2D5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AA4BC584-499D-48B3-F357-87103C897FF8}"/>
              </a:ext>
            </a:extLst>
          </p:cNvPr>
          <p:cNvSpPr/>
          <p:nvPr/>
        </p:nvSpPr>
        <p:spPr>
          <a:xfrm>
            <a:off x="416314" y="1387942"/>
            <a:ext cx="10719460" cy="4154984"/>
          </a:xfrm>
          <a:prstGeom prst="rect">
            <a:avLst/>
          </a:prstGeom>
        </p:spPr>
        <p:txBody>
          <a:bodyPr wrap="square">
            <a:spAutoFit/>
          </a:bodyPr>
          <a:lstStyle/>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Another part of the AARC work: </a:t>
            </a:r>
          </a:p>
          <a:p>
            <a:pPr marL="914400" lvl="1" indent="-457200">
              <a:buFont typeface="Arial" panose="020B0604020202020204" pitchFamily="34" charset="0"/>
              <a:buChar char="•"/>
            </a:pPr>
            <a:r>
              <a:rPr lang="en-GB" sz="2400" i="1" dirty="0">
                <a:solidFill>
                  <a:srgbClr val="626262"/>
                </a:solidFill>
                <a:latin typeface="Arial" panose="020B0604020202020204" pitchFamily="34" charset="0"/>
                <a:cs typeface="Arial" panose="020B0604020202020204" pitchFamily="34" charset="0"/>
                <a:hlinkClick r:id="rId2"/>
              </a:rPr>
              <a:t>Guidelines for Secure Operation of Attribute Authorities and issuers of statements for entities </a:t>
            </a:r>
            <a:endParaRPr lang="en-GB" sz="2400" i="1" dirty="0">
              <a:solidFill>
                <a:srgbClr val="626262"/>
              </a:solidFill>
              <a:latin typeface="Arial" panose="020B0604020202020204" pitchFamily="34" charset="0"/>
              <a:cs typeface="Arial" panose="020B0604020202020204" pitchFamily="34" charset="0"/>
            </a:endParaRPr>
          </a:p>
          <a:p>
            <a:pPr marL="914400" lvl="1"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Self assessment process to help providers meet the guidelines</a:t>
            </a:r>
          </a:p>
          <a:p>
            <a:pPr marL="914400" lvl="1" indent="-457200">
              <a:buFont typeface="Arial" panose="020B0604020202020204" pitchFamily="34" charset="0"/>
              <a:buChar char="•"/>
            </a:pPr>
            <a:endParaRPr lang="en-GB" sz="24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IRIS members contributed to the overall development of the guidelines </a:t>
            </a: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IRIS-IAM was part of the first round of self-assessments alongside WLCG (CERN) and </a:t>
            </a:r>
            <a:r>
              <a:rPr lang="en-GB" sz="2400" dirty="0" err="1">
                <a:solidFill>
                  <a:srgbClr val="626262"/>
                </a:solidFill>
                <a:latin typeface="Arial" panose="020B0604020202020204" pitchFamily="34" charset="0"/>
                <a:cs typeface="Arial" panose="020B0604020202020204" pitchFamily="34" charset="0"/>
              </a:rPr>
              <a:t>eduTEAMS</a:t>
            </a:r>
            <a:r>
              <a:rPr lang="en-GB" sz="2400" dirty="0">
                <a:solidFill>
                  <a:srgbClr val="626262"/>
                </a:solidFill>
                <a:latin typeface="Arial" panose="020B0604020202020204" pitchFamily="34" charset="0"/>
                <a:cs typeface="Arial" panose="020B0604020202020204" pitchFamily="34" charset="0"/>
              </a:rPr>
              <a:t> (GÉANT)</a:t>
            </a:r>
          </a:p>
          <a:p>
            <a:pPr marL="914400" lvl="1"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The results of IRIS-IAM self assessment have been used as a reference for other </a:t>
            </a:r>
            <a:r>
              <a:rPr lang="en-GB" sz="2400" dirty="0" err="1">
                <a:solidFill>
                  <a:srgbClr val="626262"/>
                </a:solidFill>
                <a:latin typeface="Arial" panose="020B0604020202020204" pitchFamily="34" charset="0"/>
                <a:cs typeface="Arial" panose="020B0604020202020204" pitchFamily="34" charset="0"/>
              </a:rPr>
              <a:t>communites</a:t>
            </a:r>
            <a:endParaRPr lang="en-GB" sz="2400" dirty="0">
              <a:solidFill>
                <a:srgbClr val="626262"/>
              </a:solidFill>
              <a:latin typeface="Arial" panose="020B0604020202020204" pitchFamily="34" charset="0"/>
              <a:cs typeface="Arial" panose="020B0604020202020204" pitchFamily="34" charset="0"/>
            </a:endParaRPr>
          </a:p>
          <a:p>
            <a:pPr marL="914400" lvl="1" indent="-457200">
              <a:buFont typeface="Arial" panose="020B0604020202020204" pitchFamily="34" charset="0"/>
              <a:buChar char="•"/>
            </a:pPr>
            <a:endParaRPr lang="en-GB" sz="2400" dirty="0">
              <a:solidFill>
                <a:srgbClr val="626262"/>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F2E5A75-E04E-F727-A217-77114851F6FB}"/>
              </a:ext>
            </a:extLst>
          </p:cNvPr>
          <p:cNvSpPr txBox="1"/>
          <p:nvPr/>
        </p:nvSpPr>
        <p:spPr>
          <a:xfrm>
            <a:off x="403340" y="345182"/>
            <a:ext cx="10994761"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Impact by IRIS: AAOPS</a:t>
            </a:r>
          </a:p>
        </p:txBody>
      </p:sp>
      <p:sp>
        <p:nvSpPr>
          <p:cNvPr id="3" name="TextBox 2">
            <a:extLst>
              <a:ext uri="{FF2B5EF4-FFF2-40B4-BE49-F238E27FC236}">
                <a16:creationId xmlns:a16="http://schemas.microsoft.com/office/drawing/2014/main" id="{FD1F9044-43F7-0C65-0F05-49DFBBB259C4}"/>
              </a:ext>
            </a:extLst>
          </p:cNvPr>
          <p:cNvSpPr txBox="1"/>
          <p:nvPr/>
        </p:nvSpPr>
        <p:spPr>
          <a:xfrm>
            <a:off x="403340" y="1315074"/>
            <a:ext cx="11600817" cy="3970318"/>
          </a:xfrm>
          <a:prstGeom prst="rect">
            <a:avLst/>
          </a:prstGeom>
          <a:noFill/>
          <a:ln w="50800">
            <a:solidFill>
              <a:schemeClr val="accent3"/>
            </a:solidFill>
          </a:ln>
        </p:spPr>
        <p:txBody>
          <a:bodyPr wrap="square" rtlCol="0">
            <a:spAutoFit/>
          </a:bodyPr>
          <a:lstStyle/>
          <a:p>
            <a:endParaRPr lang="en-US" dirty="0"/>
          </a:p>
          <a:p>
            <a:endParaRPr lang="en-US" dirty="0"/>
          </a:p>
          <a:p>
            <a:endParaRPr lang="en-US" dirty="0"/>
          </a:p>
          <a:p>
            <a:endParaRPr lang="en-US" dirty="0"/>
          </a:p>
          <a:p>
            <a:pPr algn="r"/>
            <a:endParaRPr lang="en-US" dirty="0"/>
          </a:p>
          <a:p>
            <a:pPr algn="r"/>
            <a:endParaRPr lang="en-US" dirty="0"/>
          </a:p>
          <a:p>
            <a:pPr algn="r"/>
            <a:endParaRPr lang="en-US" dirty="0"/>
          </a:p>
          <a:p>
            <a:pPr algn="r"/>
            <a:endParaRPr lang="en-US" dirty="0"/>
          </a:p>
          <a:p>
            <a:pPr algn="r"/>
            <a:endParaRPr lang="en-US" dirty="0"/>
          </a:p>
          <a:p>
            <a:pPr algn="r"/>
            <a:endParaRPr lang="en-US" dirty="0"/>
          </a:p>
          <a:p>
            <a:pPr algn="r"/>
            <a:endParaRPr lang="en-US" dirty="0"/>
          </a:p>
          <a:p>
            <a:pPr algn="r"/>
            <a:endParaRPr lang="en-US" dirty="0"/>
          </a:p>
          <a:p>
            <a:pPr algn="r"/>
            <a:endParaRPr lang="en-US" dirty="0"/>
          </a:p>
          <a:p>
            <a:pPr algn="r"/>
            <a:r>
              <a:rPr lang="en-US" dirty="0">
                <a:solidFill>
                  <a:schemeClr val="accent3"/>
                </a:solidFill>
              </a:rPr>
              <a:t>Impact by IRIS</a:t>
            </a:r>
          </a:p>
        </p:txBody>
      </p:sp>
    </p:spTree>
    <p:extLst>
      <p:ext uri="{BB962C8B-B14F-4D97-AF65-F5344CB8AC3E}">
        <p14:creationId xmlns:p14="http://schemas.microsoft.com/office/powerpoint/2010/main" val="47518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70DD9-500A-F652-33CB-BB06A467486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9B7592B9-E37D-DC0F-4C3A-BCDBE4E555E3}"/>
              </a:ext>
            </a:extLst>
          </p:cNvPr>
          <p:cNvSpPr/>
          <p:nvPr/>
        </p:nvSpPr>
        <p:spPr>
          <a:xfrm>
            <a:off x="416314" y="1387942"/>
            <a:ext cx="10719460" cy="2246769"/>
          </a:xfrm>
          <a:prstGeom prst="rect">
            <a:avLst/>
          </a:prstGeom>
        </p:spPr>
        <p:txBody>
          <a:bodyPr wrap="square">
            <a:spAutoFit/>
          </a:bodyPr>
          <a:lstStyle/>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As discussed yesterday, we’re due a review of our policy set</a:t>
            </a:r>
            <a:endParaRPr lang="en-GB" sz="20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endParaRPr lang="en-GB" sz="20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Identify anything that would be useful at IRIS level (again noting augmentation to address federation needs)</a:t>
            </a:r>
          </a:p>
          <a:p>
            <a:pPr marL="457200" indent="-457200">
              <a:buFont typeface="Arial" panose="020B0604020202020204" pitchFamily="34" charset="0"/>
              <a:buChar char="•"/>
            </a:pPr>
            <a:endParaRPr lang="en-GB" sz="2400" dirty="0">
              <a:solidFill>
                <a:srgbClr val="626262"/>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400" dirty="0">
                <a:solidFill>
                  <a:srgbClr val="626262"/>
                </a:solidFill>
                <a:latin typeface="Arial" panose="020B0604020202020204" pitchFamily="34" charset="0"/>
                <a:cs typeface="Arial" panose="020B0604020202020204" pitchFamily="34" charset="0"/>
              </a:rPr>
              <a:t>Pull in outcomes from AARC TREE project to continue the beneficial cycle</a:t>
            </a:r>
          </a:p>
        </p:txBody>
      </p:sp>
      <p:sp>
        <p:nvSpPr>
          <p:cNvPr id="7" name="TextBox 6">
            <a:extLst>
              <a:ext uri="{FF2B5EF4-FFF2-40B4-BE49-F238E27FC236}">
                <a16:creationId xmlns:a16="http://schemas.microsoft.com/office/drawing/2014/main" id="{9E9C0303-A09D-61FE-BC9C-08DA0B5EFAB5}"/>
              </a:ext>
            </a:extLst>
          </p:cNvPr>
          <p:cNvSpPr txBox="1"/>
          <p:nvPr/>
        </p:nvSpPr>
        <p:spPr>
          <a:xfrm>
            <a:off x="403341" y="345182"/>
            <a:ext cx="7340122" cy="769441"/>
          </a:xfrm>
          <a:prstGeom prst="rect">
            <a:avLst/>
          </a:prstGeom>
          <a:noFill/>
        </p:spPr>
        <p:txBody>
          <a:bodyPr wrap="square" rtlCol="0" anchor="t">
            <a:spAutoFit/>
          </a:bodyPr>
          <a:lstStyle/>
          <a:p>
            <a:r>
              <a:rPr lang="en-US" sz="4400" b="1" spc="-150" dirty="0">
                <a:solidFill>
                  <a:srgbClr val="2E2D62"/>
                </a:solidFill>
                <a:latin typeface="Arial" panose="020B0604020202020204" pitchFamily="34" charset="0"/>
                <a:cs typeface="Arial" panose="020B0604020202020204" pitchFamily="34" charset="0"/>
              </a:rPr>
              <a:t>Future plans</a:t>
            </a:r>
          </a:p>
        </p:txBody>
      </p:sp>
    </p:spTree>
    <p:extLst>
      <p:ext uri="{BB962C8B-B14F-4D97-AF65-F5344CB8AC3E}">
        <p14:creationId xmlns:p14="http://schemas.microsoft.com/office/powerpoint/2010/main" val="2610203998"/>
      </p:ext>
    </p:extLst>
  </p:cSld>
  <p:clrMapOvr>
    <a:masterClrMapping/>
  </p:clrMapOvr>
</p:sld>
</file>

<file path=ppt/theme/theme1.xml><?xml version="1.0" encoding="utf-8"?>
<a:theme xmlns:a="http://schemas.openxmlformats.org/drawingml/2006/main" name="Font and logo master">
  <a:themeElements>
    <a:clrScheme name="STFC theme">
      <a:dk1>
        <a:srgbClr val="2E2C61"/>
      </a:dk1>
      <a:lt1>
        <a:srgbClr val="FFFFFF"/>
      </a:lt1>
      <a:dk2>
        <a:srgbClr val="2E2C61"/>
      </a:dk2>
      <a:lt2>
        <a:srgbClr val="FFFFFF"/>
      </a:lt2>
      <a:accent1>
        <a:srgbClr val="1E5DF8"/>
      </a:accent1>
      <a:accent2>
        <a:srgbClr val="003088"/>
      </a:accent2>
      <a:accent3>
        <a:srgbClr val="F08900"/>
      </a:accent3>
      <a:accent4>
        <a:srgbClr val="616161"/>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FC_Scientific-Computing_PowerPoint-Master_2023.V1" id="{613F600A-5208-C34E-9A4E-0A03BD9AC0E8}" vid="{167B892F-A72F-DF49-BBFF-C8B76DF184B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FC_Scientific-Computing_PowerPoint-Master_2023.V1" id="{613F600A-5208-C34E-9A4E-0A03BD9AC0E8}" vid="{79E2534F-FDC3-FA4E-996B-2F0BB0A5DC3D}"/>
    </a:ext>
  </a:extLst>
</a:theme>
</file>

<file path=ppt/theme/theme3.xml><?xml version="1.0" encoding="utf-8"?>
<a:theme xmlns:a="http://schemas.openxmlformats.org/drawingml/2006/main" name="Font WITHOUT logo master">
  <a:themeElements>
    <a:clrScheme name="STFC theme">
      <a:dk1>
        <a:srgbClr val="2E2C61"/>
      </a:dk1>
      <a:lt1>
        <a:srgbClr val="FFFFFF"/>
      </a:lt1>
      <a:dk2>
        <a:srgbClr val="2E2C61"/>
      </a:dk2>
      <a:lt2>
        <a:srgbClr val="FFFFFF"/>
      </a:lt2>
      <a:accent1>
        <a:srgbClr val="1E5DF8"/>
      </a:accent1>
      <a:accent2>
        <a:srgbClr val="003088"/>
      </a:accent2>
      <a:accent3>
        <a:srgbClr val="F08900"/>
      </a:accent3>
      <a:accent4>
        <a:srgbClr val="616161"/>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FC_Scientific-Computing_PowerPoint-Master_2023.V1" id="{613F600A-5208-C34E-9A4E-0A03BD9AC0E8}" vid="{18803981-93B7-1F4F-901F-63294188FC2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19D85083640C458DB225BC1B6B112F" ma:contentTypeVersion="16" ma:contentTypeDescription="Create a new document." ma:contentTypeScope="" ma:versionID="ecb6fdbc95b7128ae6c855aead06ca3b">
  <xsd:schema xmlns:xsd="http://www.w3.org/2001/XMLSchema" xmlns:xs="http://www.w3.org/2001/XMLSchema" xmlns:p="http://schemas.microsoft.com/office/2006/metadata/properties" xmlns:ns2="3e32309d-f48d-4471-8991-55b065ac2ec9" xmlns:ns3="5d2a7bdf-96b0-4308-940e-3e68c236cfe2" targetNamespace="http://schemas.microsoft.com/office/2006/metadata/properties" ma:root="true" ma:fieldsID="e3228109375aff0327da3a13bdda0be5" ns2:_="" ns3:_="">
    <xsd:import namespace="3e32309d-f48d-4471-8991-55b065ac2ec9"/>
    <xsd:import namespace="5d2a7bdf-96b0-4308-940e-3e68c236cfe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32309d-f48d-4471-8991-55b065ac2e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fe07c91c-676c-4292-ab42-0332d43006d1"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2a7bdf-96b0-4308-940e-3e68c236cfe2"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5a07ff4-85b6-4698-9293-e5256f19a7d9}" ma:internalName="TaxCatchAll" ma:showField="CatchAllData" ma:web="5d2a7bdf-96b0-4308-940e-3e68c236cfe2">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e32309d-f48d-4471-8991-55b065ac2ec9">
      <Terms xmlns="http://schemas.microsoft.com/office/infopath/2007/PartnerControls"/>
    </lcf76f155ced4ddcb4097134ff3c332f>
    <TaxCatchAll xmlns="5d2a7bdf-96b0-4308-940e-3e68c236cfe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0A03AA-C9AC-447B-B6A9-A64B71A06482}">
  <ds:schemaRefs>
    <ds:schemaRef ds:uri="3e32309d-f48d-4471-8991-55b065ac2ec9"/>
    <ds:schemaRef ds:uri="5d2a7bdf-96b0-4308-940e-3e68c236cfe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5F1C4F4-B514-46B5-BA53-F3136A038A55}">
  <ds:schemaRefs>
    <ds:schemaRef ds:uri="http://schemas.microsoft.com/office/infopath/2007/PartnerControls"/>
    <ds:schemaRef ds:uri="http://purl.org/dc/elements/1.1/"/>
    <ds:schemaRef ds:uri="http://www.w3.org/XML/1998/namespace"/>
    <ds:schemaRef ds:uri="http://schemas.openxmlformats.org/package/2006/metadata/core-properties"/>
    <ds:schemaRef ds:uri="http://schemas.microsoft.com/office/2006/metadata/properties"/>
    <ds:schemaRef ds:uri="http://schemas.microsoft.com/office/2006/documentManagement/types"/>
    <ds:schemaRef ds:uri="3e32309d-f48d-4471-8991-55b065ac2ec9"/>
    <ds:schemaRef ds:uri="http://purl.org/dc/terms/"/>
    <ds:schemaRef ds:uri="5d2a7bdf-96b0-4308-940e-3e68c236cfe2"/>
    <ds:schemaRef ds:uri="http://purl.org/dc/dcmitype/"/>
  </ds:schemaRefs>
</ds:datastoreItem>
</file>

<file path=customXml/itemProps3.xml><?xml version="1.0" encoding="utf-8"?>
<ds:datastoreItem xmlns:ds="http://schemas.openxmlformats.org/officeDocument/2006/customXml" ds:itemID="{65D5D5B8-BF10-44EC-A741-7A15D8CEAE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Font and logo master</Template>
  <TotalTime>4546</TotalTime>
  <Words>727</Words>
  <Application>Microsoft Macintosh PowerPoint</Application>
  <PresentationFormat>Widescreen</PresentationFormat>
  <Paragraphs>119</Paragraphs>
  <Slides>7</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Arial</vt:lpstr>
      <vt:lpstr>Arial Regular</vt:lpstr>
      <vt:lpstr>Calibri</vt:lpstr>
      <vt:lpstr>Calibri Light</vt:lpstr>
      <vt:lpstr>Wingdings</vt:lpstr>
      <vt:lpstr>Font and logo master</vt:lpstr>
      <vt:lpstr>Custom Design</vt:lpstr>
      <vt:lpstr>Font WITHOUT logo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Dack</dc:creator>
  <cp:lastModifiedBy>Crooks, David (STFC,RAL,SC)</cp:lastModifiedBy>
  <cp:revision>10</cp:revision>
  <cp:lastPrinted>2019-10-02T08:27:37Z</cp:lastPrinted>
  <dcterms:created xsi:type="dcterms:W3CDTF">2026-01-09T16:51:42Z</dcterms:created>
  <dcterms:modified xsi:type="dcterms:W3CDTF">2026-01-14T11:46:41Z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0x0101000419D85083640C458DB225BC1B6B112F</vt:lpwstr>
  </property>
  <property fmtid="{D5CDD505-2E9C-101B-9397-08002B2CF9AE}" pid="3" name="_dlc_DocIdItemGuid">
    <vt:lpwstr>7d6dd9f8-2757-4d2f-b6c5-c8fdb553a0d1</vt:lpwstr>
  </property>
  <property fmtid="{D5CDD505-2E9C-101B-9397-08002B2CF9AE}" pid="4" name="MediaServiceImageTags">
    <vt:lpwstr/>
  </property>
</Properties>
</file>