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5470">
          <p15:clr>
            <a:srgbClr val="A4A3A4"/>
          </p15:clr>
        </p15:guide>
        <p15:guide id="3" pos="28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6" roundtripDataSignature="AMtx7mgHX5qK5C3jdKN2b05z3z9v3+F8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5470"/>
        <p:guide pos="28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720727bf8_1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3b720727bf8_1_3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720727bf8_1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b720727bf8_1_5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-657" y="1409510"/>
            <a:ext cx="9144000" cy="2552100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880" y="379907"/>
            <a:ext cx="2429999" cy="5051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/>
          <p:nvPr/>
        </p:nvSpPr>
        <p:spPr>
          <a:xfrm>
            <a:off x="0" y="3961590"/>
            <a:ext cx="9144000" cy="4380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405880" y="2410047"/>
            <a:ext cx="833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type="ctrTitle"/>
          </p:nvPr>
        </p:nvSpPr>
        <p:spPr>
          <a:xfrm>
            <a:off x="405880" y="1838734"/>
            <a:ext cx="83307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3" name="Google Shape;23;p21"/>
          <p:cNvSpPr/>
          <p:nvPr/>
        </p:nvSpPr>
        <p:spPr>
          <a:xfrm>
            <a:off x="0" y="4399466"/>
            <a:ext cx="9144000" cy="253800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Right Image">
  <p:cSld name="Text and Right Imag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>
            <p:ph idx="2" type="pic"/>
          </p:nvPr>
        </p:nvSpPr>
        <p:spPr>
          <a:xfrm>
            <a:off x="4678363" y="1"/>
            <a:ext cx="4465500" cy="47688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  <p:sp>
        <p:nvSpPr>
          <p:cNvPr id="67" name="Google Shape;67;p30"/>
          <p:cNvSpPr txBox="1"/>
          <p:nvPr>
            <p:ph type="title"/>
          </p:nvPr>
        </p:nvSpPr>
        <p:spPr>
          <a:xfrm>
            <a:off x="455613" y="308848"/>
            <a:ext cx="40068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6872352" y="48243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30"/>
          <p:cNvSpPr txBox="1"/>
          <p:nvPr>
            <p:ph idx="1" type="body"/>
          </p:nvPr>
        </p:nvSpPr>
        <p:spPr>
          <a:xfrm>
            <a:off x="455614" y="1325244"/>
            <a:ext cx="40068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Section Break">
  <p:cSld name="White Section Brea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455613" y="2108062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sz="5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455613" y="3241150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31"/>
          <p:cNvSpPr txBox="1"/>
          <p:nvPr/>
        </p:nvSpPr>
        <p:spPr>
          <a:xfrm>
            <a:off x="8043746" y="4906537"/>
            <a:ext cx="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Section Break" showMasterSp="0" type="secHead">
  <p:cSld name="SECTION_HEADER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59863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455613" y="2108062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>
            <a:off x="455613" y="3241150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3D54E"/>
              </a:buClr>
              <a:buSzPts val="1600"/>
              <a:buNone/>
              <a:defRPr b="0" i="0" sz="1600">
                <a:solidFill>
                  <a:srgbClr val="F3D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ro Text">
  <p:cSld name="Hero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idx="1" type="body"/>
          </p:nvPr>
        </p:nvSpPr>
        <p:spPr>
          <a:xfrm>
            <a:off x="455613" y="2234882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0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33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3"/>
          <p:cNvSpPr txBox="1"/>
          <p:nvPr>
            <p:ph type="title"/>
          </p:nvPr>
        </p:nvSpPr>
        <p:spPr>
          <a:xfrm>
            <a:off x="455613" y="1101794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sz="40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Section Break Image" showMasterSp="0">
  <p:cSld name="Blue Section Break Image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59863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>
            <a:off x="455613" y="2260088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>
            <a:off x="455613" y="3348787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34"/>
          <p:cNvSpPr/>
          <p:nvPr>
            <p:ph idx="2" type="pic"/>
          </p:nvPr>
        </p:nvSpPr>
        <p:spPr>
          <a:xfrm>
            <a:off x="0" y="1"/>
            <a:ext cx="9144000" cy="25740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5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 Radial Gradient" showMasterSp="0" type="blank">
  <p:cSld name="BLANK">
    <p:bg>
      <p:bgPr>
        <a:gradFill>
          <a:gsLst>
            <a:gs pos="0">
              <a:schemeClr val="dk2"/>
            </a:gs>
            <a:gs pos="32000">
              <a:schemeClr val="dk2"/>
            </a:gs>
            <a:gs pos="78000">
              <a:srgbClr val="0071C5"/>
            </a:gs>
            <a:gs pos="95000">
              <a:srgbClr val="009FDF"/>
            </a:gs>
            <a:gs pos="100000">
              <a:srgbClr val="009FDF"/>
            </a:gs>
          </a:gsLst>
          <a:lin ang="19859863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.psf\Home\Desktop\Intel.png" id="92" name="Google Shape;9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77432" y="1875130"/>
            <a:ext cx="2108795" cy="138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b6db2e875_0_5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g35b6db2e875_0_532"/>
          <p:cNvGrpSpPr/>
          <p:nvPr/>
        </p:nvGrpSpPr>
        <p:grpSpPr>
          <a:xfrm>
            <a:off x="830392" y="581656"/>
            <a:ext cx="745763" cy="45826"/>
            <a:chOff x="4580561" y="2589004"/>
            <a:chExt cx="1064464" cy="25200"/>
          </a:xfrm>
        </p:grpSpPr>
        <p:sp>
          <p:nvSpPr>
            <p:cNvPr id="96" name="Google Shape;96;g35b6db2e875_0_5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5b6db2e875_0_5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g35b6db2e875_0_53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g35b6db2e875_0_532"/>
          <p:cNvSpPr txBox="1"/>
          <p:nvPr>
            <p:ph idx="1" type="body"/>
          </p:nvPr>
        </p:nvSpPr>
        <p:spPr>
          <a:xfrm>
            <a:off x="729450" y="1247950"/>
            <a:ext cx="76887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▪"/>
              <a:defRPr>
                <a:solidFill>
                  <a:srgbClr val="000000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>
                <a:solidFill>
                  <a:srgbClr val="000000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0" name="Google Shape;100;g35b6db2e875_0_5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720727bf8_1_2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g3b720727bf8_1_2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4" name="Google Shape;104;g3b720727bf8_1_2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g3b720727bf8_1_2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g3b720727bf8_1_2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7" name="Google Shape;107;g3b720727bf8_1_2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ed Text">
  <p:cSld name="Title and Bulleted 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894759" y="480611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2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5613" y="1203325"/>
            <a:ext cx="82281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>
                <a:solidFill>
                  <a:srgbClr val="0071C5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cam" id="28" name="Google Shape;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71" y="4708840"/>
            <a:ext cx="517388" cy="50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with Linear Gradient" showMasterSp="0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ctrTitle"/>
          </p:nvPr>
        </p:nvSpPr>
        <p:spPr>
          <a:xfrm>
            <a:off x="444687" y="2479422"/>
            <a:ext cx="8212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sz="6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subTitle"/>
          </p:nvPr>
        </p:nvSpPr>
        <p:spPr>
          <a:xfrm>
            <a:off x="455613" y="3493008"/>
            <a:ext cx="63303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gradFill>
          <a:gsLst>
            <a:gs pos="0">
              <a:schemeClr val="dk2"/>
            </a:gs>
            <a:gs pos="30000">
              <a:schemeClr val="dk2"/>
            </a:gs>
            <a:gs pos="65000">
              <a:srgbClr val="0071C5"/>
            </a:gs>
            <a:gs pos="100000">
              <a:srgbClr val="009FDF"/>
            </a:gs>
          </a:gsLst>
          <a:lin ang="19859863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>
            <p:ph idx="2" type="pic"/>
          </p:nvPr>
        </p:nvSpPr>
        <p:spPr>
          <a:xfrm>
            <a:off x="0" y="0"/>
            <a:ext cx="9144000" cy="47688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  <p:pic>
        <p:nvPicPr>
          <p:cNvPr id="34" name="Google Shape;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1797" y="383169"/>
            <a:ext cx="1248049" cy="8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4"/>
          <p:cNvSpPr txBox="1"/>
          <p:nvPr>
            <p:ph type="ctrTitle"/>
          </p:nvPr>
        </p:nvSpPr>
        <p:spPr>
          <a:xfrm>
            <a:off x="444687" y="2479422"/>
            <a:ext cx="82128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b="0"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" type="subTitle"/>
          </p:nvPr>
        </p:nvSpPr>
        <p:spPr>
          <a:xfrm>
            <a:off x="455613" y="3493008"/>
            <a:ext cx="63303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i="0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Image">
  <p:cSld name="Two Content with Imag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5613" y="1203324"/>
            <a:ext cx="40068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/>
          <p:nvPr>
            <p:ph idx="2" type="pic"/>
          </p:nvPr>
        </p:nvSpPr>
        <p:spPr>
          <a:xfrm>
            <a:off x="4830763" y="943430"/>
            <a:ext cx="3181200" cy="16710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  <p:sp>
        <p:nvSpPr>
          <p:cNvPr id="42" name="Google Shape;42;p25"/>
          <p:cNvSpPr/>
          <p:nvPr>
            <p:ph idx="3" type="pic"/>
          </p:nvPr>
        </p:nvSpPr>
        <p:spPr>
          <a:xfrm>
            <a:off x="4830763" y="2843897"/>
            <a:ext cx="3181200" cy="16710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455613" y="1203324"/>
            <a:ext cx="40068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2" type="body"/>
          </p:nvPr>
        </p:nvSpPr>
        <p:spPr>
          <a:xfrm>
            <a:off x="4678363" y="1203324"/>
            <a:ext cx="40053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72352" y="4891175"/>
            <a:ext cx="1078986" cy="140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" id="49" name="Google Shape;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95962"/>
            <a:ext cx="517388" cy="50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Attribute">
  <p:cSld name="Quote with Attribut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455613" y="1203325"/>
            <a:ext cx="82281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–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7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leed Image">
  <p:cSld name="Full Bleed Imag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>
            <p:ph idx="2" type="pic"/>
          </p:nvPr>
        </p:nvSpPr>
        <p:spPr>
          <a:xfrm>
            <a:off x="0" y="0"/>
            <a:ext cx="9144000" cy="47688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6872352" y="48243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28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Bottom Half Image">
  <p:cSld name="Text and Bottom Half Imag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/>
          <p:nvPr>
            <p:ph idx="2" type="pic"/>
          </p:nvPr>
        </p:nvSpPr>
        <p:spPr>
          <a:xfrm>
            <a:off x="0" y="2574131"/>
            <a:ext cx="9144000" cy="2194800"/>
          </a:xfrm>
          <a:prstGeom prst="rect">
            <a:avLst/>
          </a:prstGeom>
          <a:solidFill>
            <a:srgbClr val="CFD5D8"/>
          </a:solidFill>
          <a:ln>
            <a:noFill/>
          </a:ln>
        </p:spPr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872352" y="48243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455613" y="1203325"/>
            <a:ext cx="40068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3" type="body"/>
          </p:nvPr>
        </p:nvSpPr>
        <p:spPr>
          <a:xfrm>
            <a:off x="4678363" y="1203325"/>
            <a:ext cx="40053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9"/>
          <p:cNvSpPr txBox="1"/>
          <p:nvPr/>
        </p:nvSpPr>
        <p:spPr>
          <a:xfrm>
            <a:off x="1009487" y="4975795"/>
            <a:ext cx="18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1587" y="4759452"/>
            <a:ext cx="9144000" cy="384000"/>
          </a:xfrm>
          <a:prstGeom prst="rect">
            <a:avLst/>
          </a:prstGeom>
          <a:gradFill>
            <a:gsLst>
              <a:gs pos="0">
                <a:schemeClr val="dk2"/>
              </a:gs>
              <a:gs pos="32000">
                <a:schemeClr val="dk2"/>
              </a:gs>
              <a:gs pos="78000">
                <a:srgbClr val="0071C5"/>
              </a:gs>
              <a:gs pos="95000">
                <a:srgbClr val="009FDF"/>
              </a:gs>
              <a:gs pos="100000">
                <a:srgbClr val="009FDF"/>
              </a:gs>
            </a:gsLst>
            <a:lin ang="1985986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.psf\Home\Desktop\Intel.png" id="11" name="Google Shape;1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76451" y="4153397"/>
            <a:ext cx="364336" cy="240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0"/>
          <p:cNvCxnSpPr/>
          <p:nvPr/>
        </p:nvCxnSpPr>
        <p:spPr>
          <a:xfrm>
            <a:off x="8827238" y="4839502"/>
            <a:ext cx="2400" cy="23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0"/>
          <p:cNvSpPr txBox="1"/>
          <p:nvPr>
            <p:ph type="title"/>
          </p:nvPr>
        </p:nvSpPr>
        <p:spPr>
          <a:xfrm>
            <a:off x="455613" y="310130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" type="body"/>
          </p:nvPr>
        </p:nvSpPr>
        <p:spPr>
          <a:xfrm>
            <a:off x="455613" y="1203325"/>
            <a:ext cx="82281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1C5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71C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6893718" y="482723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0"/>
          <p:cNvSpPr/>
          <p:nvPr/>
        </p:nvSpPr>
        <p:spPr>
          <a:xfrm>
            <a:off x="4157984" y="4523830"/>
            <a:ext cx="581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HP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23.jpg"/><Relationship Id="rId6" Type="http://schemas.openxmlformats.org/officeDocument/2006/relationships/image" Target="../media/image32.jpg"/><Relationship Id="rId7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0.png"/><Relationship Id="rId22" Type="http://schemas.openxmlformats.org/officeDocument/2006/relationships/image" Target="../media/image42.png"/><Relationship Id="rId21" Type="http://schemas.openxmlformats.org/officeDocument/2006/relationships/image" Target="../media/image38.png"/><Relationship Id="rId24" Type="http://schemas.openxmlformats.org/officeDocument/2006/relationships/image" Target="../media/image43.png"/><Relationship Id="rId2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26" Type="http://schemas.openxmlformats.org/officeDocument/2006/relationships/image" Target="../media/image49.jpg"/><Relationship Id="rId25" Type="http://schemas.openxmlformats.org/officeDocument/2006/relationships/image" Target="../media/image46.jpg"/><Relationship Id="rId27" Type="http://schemas.openxmlformats.org/officeDocument/2006/relationships/image" Target="../media/image47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Relationship Id="rId11" Type="http://schemas.openxmlformats.org/officeDocument/2006/relationships/image" Target="../media/image29.png"/><Relationship Id="rId10" Type="http://schemas.openxmlformats.org/officeDocument/2006/relationships/image" Target="../media/image24.png"/><Relationship Id="rId13" Type="http://schemas.openxmlformats.org/officeDocument/2006/relationships/image" Target="../media/image26.png"/><Relationship Id="rId12" Type="http://schemas.openxmlformats.org/officeDocument/2006/relationships/image" Target="../media/image27.png"/><Relationship Id="rId15" Type="http://schemas.openxmlformats.org/officeDocument/2006/relationships/image" Target="../media/image28.png"/><Relationship Id="rId14" Type="http://schemas.openxmlformats.org/officeDocument/2006/relationships/image" Target="../media/image35.png"/><Relationship Id="rId17" Type="http://schemas.openxmlformats.org/officeDocument/2006/relationships/image" Target="../media/image33.png"/><Relationship Id="rId16" Type="http://schemas.openxmlformats.org/officeDocument/2006/relationships/image" Target="../media/image31.png"/><Relationship Id="rId19" Type="http://schemas.openxmlformats.org/officeDocument/2006/relationships/image" Target="../media/image39.png"/><Relationship Id="rId18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5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44.jpg"/><Relationship Id="rId9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48.jpg"/><Relationship Id="rId7" Type="http://schemas.openxmlformats.org/officeDocument/2006/relationships/image" Target="../media/image51.jpg"/><Relationship Id="rId8" Type="http://schemas.openxmlformats.org/officeDocument/2006/relationships/image" Target="../media/image56.png"/><Relationship Id="rId11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idx="4294967295" type="ctrTitle"/>
          </p:nvPr>
        </p:nvSpPr>
        <p:spPr>
          <a:xfrm>
            <a:off x="235255" y="1808998"/>
            <a:ext cx="4048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Computing Services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Cambridge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0" y="4399466"/>
            <a:ext cx="9144000" cy="253800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vision name appears here" id="114" name="Google Shape;114;p1"/>
          <p:cNvSpPr txBox="1"/>
          <p:nvPr/>
        </p:nvSpPr>
        <p:spPr>
          <a:xfrm>
            <a:off x="405881" y="4050782"/>
            <a:ext cx="8330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4"/>
              <a:buFont typeface="Arial"/>
              <a:buNone/>
            </a:pPr>
            <a:r>
              <a:rPr b="1" lang="en-US">
                <a:solidFill>
                  <a:schemeClr val="lt1"/>
                </a:solidFill>
              </a:rPr>
              <a:t>IRIS Collaboration Meeting</a:t>
            </a: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chemeClr val="lt1"/>
                </a:solidFill>
              </a:rPr>
              <a:t>January</a:t>
            </a: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US">
                <a:solidFill>
                  <a:schemeClr val="lt1"/>
                </a:solidFill>
              </a:rPr>
              <a:t>6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272209" y="3230218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600" y="1415150"/>
            <a:ext cx="4447401" cy="29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idx="12" type="sldNum"/>
          </p:nvPr>
        </p:nvSpPr>
        <p:spPr>
          <a:xfrm>
            <a:off x="6894759" y="480611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2"/>
              </a:buClr>
              <a:buSzPts val="2800"/>
              <a:buFont typeface="Arial"/>
              <a:buNone/>
            </a:pPr>
            <a:r>
              <a:rPr lang="en-US">
                <a:solidFill>
                  <a:srgbClr val="003862"/>
                </a:solidFill>
                <a:latin typeface="Arial"/>
                <a:ea typeface="Arial"/>
                <a:cs typeface="Arial"/>
                <a:sym typeface="Arial"/>
              </a:rPr>
              <a:t>Cambridge RCS - overview 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55625" y="847438"/>
            <a:ext cx="5821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Formed </a:t>
            </a:r>
            <a:r>
              <a:rPr lang="en-US">
                <a:solidFill>
                  <a:schemeClr val="dk1"/>
                </a:solidFill>
              </a:rPr>
              <a:t>20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years ago pioneering the use of large scale HPC clusters as leadership class HPC systems, back in 2006 the fastest HPC system in the UK at #20 in top500 (Darwin)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RCS is significant UKRI and DSIT national AI &amp; HPC centre excellence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7" lvl="1" marL="5746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national / International HPC / AI activities   - AIRR, EPSRC Tier2, DiRAC, IRIS, UKAEA, SKA-SRC</a:t>
            </a:r>
            <a:endParaRPr>
              <a:solidFill>
                <a:schemeClr val="dk1"/>
              </a:solidFill>
            </a:endParaRPr>
          </a:p>
          <a:p>
            <a:pPr indent="-223837" lvl="1" marL="5746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Serving a cross domain HPC user community of  ~4000 users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7" lvl="1" marL="5746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~48% of UK Top500 performance over last 7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Successful Industry partnership model, over £80M industry investment over last 4 years,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Strong in-house technology team - system design, implementation and operations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5691" y="308822"/>
            <a:ext cx="1801905" cy="5302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 b="39138" l="17878" r="15857" t="38745"/>
          <a:stretch/>
        </p:blipFill>
        <p:spPr>
          <a:xfrm>
            <a:off x="6721949" y="4166221"/>
            <a:ext cx="2189415" cy="5203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Text, logo&#10;&#10;Description automatically generated" id="126" name="Google Shape;12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0927" y="2043350"/>
            <a:ext cx="1354424" cy="13329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7753" y="899901"/>
            <a:ext cx="1918581" cy="108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6025" y="2775950"/>
            <a:ext cx="1145225" cy="6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49433" y="2102712"/>
            <a:ext cx="1061816" cy="4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0706" y="3407474"/>
            <a:ext cx="1475871" cy="61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title="Screenshot 2026-01-14 at 01.14.5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02505" y="3489073"/>
            <a:ext cx="1061826" cy="55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idx="12" type="sldNum"/>
          </p:nvPr>
        </p:nvSpPr>
        <p:spPr>
          <a:xfrm>
            <a:off x="6894759" y="480611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Cambridge RCS - infrastructure &amp; people </a:t>
            </a:r>
            <a:endParaRPr/>
          </a:p>
        </p:txBody>
      </p:sp>
      <p:pic>
        <p:nvPicPr>
          <p:cNvPr id="138" name="Google Shape;13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54" l="7786" r="22754" t="0"/>
          <a:stretch/>
        </p:blipFill>
        <p:spPr>
          <a:xfrm>
            <a:off x="5085500" y="930225"/>
            <a:ext cx="2018400" cy="13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66885" y="1009854"/>
            <a:ext cx="48837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£100M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HPC / AI equipment in operation (&lt;5years old)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60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staff  across Platforms, DevOpps, RSE, outreach business development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1.8 MW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Leading UKRI water cooled AI HPC Data center 100 Racks - £30M University investment in UK national service provision infrastructure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33 PFlops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heterogeneous HPC/AI system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 servers X86/GPU Intel &amp; NVIDIA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70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PB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(disk/NVMe/tape)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ISO27001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compliant secure computing for commercial &amp; medical users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Private cloud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system stack using OpenStack in collaboration with StackHPC leading UK SME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857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228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DSC_2990.jpg" id="140" name="Google Shape;14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775" y="930225"/>
            <a:ext cx="1892700" cy="134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500" y="2418399"/>
            <a:ext cx="2018268" cy="134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8700" y="2439928"/>
            <a:ext cx="1952102" cy="130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title="Screenshot 2026-01-14 at 01.41.0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975" y="3906578"/>
            <a:ext cx="4058501" cy="78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6894759" y="480611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4"/>
          <p:cNvSpPr txBox="1"/>
          <p:nvPr>
            <p:ph idx="1" type="body"/>
          </p:nvPr>
        </p:nvSpPr>
        <p:spPr>
          <a:xfrm>
            <a:off x="5254950" y="1139576"/>
            <a:ext cx="36423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 HPC &amp; AI via cloud APIs</a:t>
            </a:r>
            <a:endParaRPr sz="15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strong active development in partnership with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StackHPC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with funding from UKRI, SKA, Industry &amp; AIRR</a:t>
            </a:r>
            <a:endParaRPr sz="15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UK “Community Cloud Middleware Stack”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UKRI project</a:t>
            </a:r>
            <a:endParaRPr sz="15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Revolutionises flexibility and end user functionality of HPC systems</a:t>
            </a:r>
            <a:endParaRPr sz="15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Controlling all Cambridge infrastructure </a:t>
            </a:r>
            <a:endParaRPr sz="15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Gaining traction within large HPC centres in UK and Europe </a:t>
            </a:r>
            <a:endParaRPr sz="1500"/>
          </a:p>
          <a:p>
            <a:pPr indent="-26035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2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62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62"/>
              </a:buClr>
              <a:buSzPts val="2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>
            <p:ph type="title"/>
          </p:nvPr>
        </p:nvSpPr>
        <p:spPr>
          <a:xfrm>
            <a:off x="114200" y="308850"/>
            <a:ext cx="88689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Scientific OpenStack</a:t>
            </a:r>
            <a:r>
              <a:rPr lang="en-US"/>
              <a:t> - </a:t>
            </a:r>
            <a:r>
              <a:rPr lang="en-US"/>
              <a:t>Arcus On premise science cloud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 rot="-5400000">
            <a:off x="1531451" y="511972"/>
            <a:ext cx="3124500" cy="4531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81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785460" y="3575666"/>
            <a:ext cx="2618100" cy="7107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574394" y="2806940"/>
            <a:ext cx="829200" cy="710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785502" y="2038206"/>
            <a:ext cx="3512400" cy="710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785502" y="1269476"/>
            <a:ext cx="3512400" cy="7107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">
                <a:latin typeface="Helvetica"/>
                <a:ea typeface="Helvetica"/>
                <a:cs typeface="Helvetica"/>
                <a:sym typeface="Helvetica"/>
              </a:rPr>
              <a:t>Science Workflows</a:t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2679923" y="2806940"/>
            <a:ext cx="829200" cy="710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785451" y="2806940"/>
            <a:ext cx="829200" cy="710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890989" y="1269476"/>
            <a:ext cx="829200" cy="3017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78" y="2815556"/>
            <a:ext cx="748359" cy="62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379" y="3501537"/>
            <a:ext cx="748359" cy="74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8106" y="3636996"/>
            <a:ext cx="959947" cy="41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6">
            <a:alphaModFix/>
          </a:blip>
          <a:srcRect b="17427" l="0" r="0" t="20131"/>
          <a:stretch/>
        </p:blipFill>
        <p:spPr>
          <a:xfrm>
            <a:off x="1896581" y="2107325"/>
            <a:ext cx="1009725" cy="56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1900" y="2815566"/>
            <a:ext cx="376597" cy="4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0167" y="3284018"/>
            <a:ext cx="704136" cy="20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9">
            <a:alphaModFix/>
          </a:blip>
          <a:srcRect b="0" l="0" r="47137" t="0"/>
          <a:stretch/>
        </p:blipFill>
        <p:spPr>
          <a:xfrm>
            <a:off x="3068489" y="2911298"/>
            <a:ext cx="439291" cy="27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34253" y="2876274"/>
            <a:ext cx="704128" cy="15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7217" y="1388713"/>
            <a:ext cx="858678" cy="52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4494" y="2002768"/>
            <a:ext cx="704128" cy="25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13">
            <a:alphaModFix/>
          </a:blip>
          <a:srcRect b="6785" l="20693" r="20734" t="0"/>
          <a:stretch/>
        </p:blipFill>
        <p:spPr>
          <a:xfrm>
            <a:off x="4672294" y="2159307"/>
            <a:ext cx="522010" cy="46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33516" y="4024730"/>
            <a:ext cx="522003" cy="25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86438" y="3123686"/>
            <a:ext cx="439289" cy="33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80327" y="2199030"/>
            <a:ext cx="748359" cy="1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68288" y="2412163"/>
            <a:ext cx="676539" cy="27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037877" y="2878152"/>
            <a:ext cx="306543" cy="27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"/>
          <p:cNvSpPr/>
          <p:nvPr/>
        </p:nvSpPr>
        <p:spPr>
          <a:xfrm>
            <a:off x="4468875" y="2806932"/>
            <a:ext cx="829200" cy="14796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74800" lIns="74800" spcFirstLastPara="1" rIns="74800" wrap="square" tIns="74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45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508260" y="3182845"/>
            <a:ext cx="748361" cy="7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543687" y="2886596"/>
            <a:ext cx="677184" cy="41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508260" y="4063953"/>
            <a:ext cx="748359" cy="1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531164" y="3851773"/>
            <a:ext cx="704127" cy="1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509118" y="2416853"/>
            <a:ext cx="1009720" cy="27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790961" y="3690630"/>
            <a:ext cx="962799" cy="34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204047" y="3079157"/>
            <a:ext cx="370860" cy="24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810756" y="3210227"/>
            <a:ext cx="375222" cy="30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716863" y="3695264"/>
            <a:ext cx="794695" cy="2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720727bf8_1_307"/>
          <p:cNvSpPr txBox="1"/>
          <p:nvPr>
            <p:ph idx="12" type="sldNum"/>
          </p:nvPr>
        </p:nvSpPr>
        <p:spPr>
          <a:xfrm>
            <a:off x="6894759" y="480611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g3b720727bf8_1_307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Supporting </a:t>
            </a:r>
            <a:r>
              <a:rPr lang="en-US"/>
              <a:t>IRIS  @ Cambridge</a:t>
            </a:r>
            <a:endParaRPr/>
          </a:p>
        </p:txBody>
      </p:sp>
      <p:sp>
        <p:nvSpPr>
          <p:cNvPr id="191" name="Google Shape;191;g3b720727bf8_1_307"/>
          <p:cNvSpPr txBox="1"/>
          <p:nvPr/>
        </p:nvSpPr>
        <p:spPr>
          <a:xfrm>
            <a:off x="66875" y="1009850"/>
            <a:ext cx="49401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FF0000"/>
                </a:solidFill>
              </a:rPr>
              <a:t>10 years of supporting IRIS</a:t>
            </a:r>
            <a:r>
              <a:rPr lang="en-US" sz="1300"/>
              <a:t> as a service provider</a:t>
            </a:r>
            <a:endParaRPr sz="1300"/>
          </a:p>
          <a:p>
            <a:pPr indent="-2159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Initially provided HPC resource on CSD3 and </a:t>
            </a:r>
            <a:r>
              <a:rPr lang="en-US" sz="1300"/>
              <a:t>managed</a:t>
            </a:r>
            <a:r>
              <a:rPr lang="en-US" sz="1300"/>
              <a:t>  Data Analytics Hadoop cluster for the Gaia project. </a:t>
            </a:r>
            <a:endParaRPr sz="1300"/>
          </a:p>
          <a:p>
            <a:pPr indent="-2159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in 2018 started transition to  Openstack cloud native </a:t>
            </a:r>
            <a:r>
              <a:rPr lang="en-US" sz="1300"/>
              <a:t>infrastructure - </a:t>
            </a:r>
            <a:r>
              <a:rPr lang="en-US" sz="1300">
                <a:solidFill>
                  <a:srgbClr val="FF0000"/>
                </a:solidFill>
              </a:rPr>
              <a:t>Arcus Cloud</a:t>
            </a:r>
            <a:endParaRPr sz="1300">
              <a:solidFill>
                <a:srgbClr val="FF0000"/>
              </a:solidFill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To date Arcus has moved through </a:t>
            </a:r>
            <a:r>
              <a:rPr lang="en-US" sz="1300">
                <a:solidFill>
                  <a:srgbClr val="FF0000"/>
                </a:solidFill>
              </a:rPr>
              <a:t>12 OpenStack major releases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Currently IRIS Infrastructure at Cambridge consists of 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>
                <a:solidFill>
                  <a:srgbClr val="FF0000"/>
                </a:solidFill>
              </a:rPr>
              <a:t>170 servers</a:t>
            </a:r>
            <a:r>
              <a:rPr lang="en-US" sz="1300"/>
              <a:t> (IceLake and Sapphire Rapids)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>
                <a:solidFill>
                  <a:srgbClr val="FF0000"/>
                </a:solidFill>
              </a:rPr>
              <a:t>18 PB of Ceph</a:t>
            </a:r>
            <a:r>
              <a:rPr lang="en-US" sz="1300"/>
              <a:t> Storage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>
                <a:solidFill>
                  <a:srgbClr val="FF0000"/>
                </a:solidFill>
              </a:rPr>
              <a:t>1.5 PB of Lustre</a:t>
            </a:r>
            <a:r>
              <a:rPr lang="en-US" sz="1300"/>
              <a:t> Storage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Supporting IRIS has been major driver of innovation and progress in delivering cloud native infrastructure for scientific workflows. 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Currently supporting following projects: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CASU, Euclid, Gaia Science Data Platform, Gaia Core, LSST/Vera Rubin, PLATO, SKA-UKSRC, Jetscape</a:t>
            </a:r>
            <a:endParaRPr sz="1300"/>
          </a:p>
          <a:p>
            <a:pPr indent="-139700" lvl="0" marL="228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" name="Google Shape;192;g3b720727bf8_1_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925" y="2012100"/>
            <a:ext cx="3788800" cy="25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b720727bf8_1_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575" y="1177650"/>
            <a:ext cx="1145225" cy="6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b720727bf8_1_307"/>
          <p:cNvPicPr preferRelativeResize="0"/>
          <p:nvPr/>
        </p:nvPicPr>
        <p:blipFill rotWithShape="1">
          <a:blip r:embed="rId5">
            <a:alphaModFix/>
          </a:blip>
          <a:srcRect b="39138" l="17878" r="15857" t="38744"/>
          <a:stretch/>
        </p:blipFill>
        <p:spPr>
          <a:xfrm>
            <a:off x="6716499" y="1225533"/>
            <a:ext cx="2189415" cy="5203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720727bf8_1_538"/>
          <p:cNvSpPr txBox="1"/>
          <p:nvPr>
            <p:ph idx="12" type="sldNum"/>
          </p:nvPr>
        </p:nvSpPr>
        <p:spPr>
          <a:xfrm>
            <a:off x="6894759" y="480611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g3b720727bf8_1_538"/>
          <p:cNvSpPr txBox="1"/>
          <p:nvPr>
            <p:ph type="title"/>
          </p:nvPr>
        </p:nvSpPr>
        <p:spPr>
          <a:xfrm>
            <a:off x="455613" y="308848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Innovation  @ Cambridge</a:t>
            </a:r>
            <a:endParaRPr/>
          </a:p>
        </p:txBody>
      </p:sp>
      <p:sp>
        <p:nvSpPr>
          <p:cNvPr id="201" name="Google Shape;201;g3b720727bf8_1_538"/>
          <p:cNvSpPr txBox="1"/>
          <p:nvPr/>
        </p:nvSpPr>
        <p:spPr>
          <a:xfrm>
            <a:off x="66875" y="1009850"/>
            <a:ext cx="55464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/>
              <a:t>Development of AI Research Resource (AIRR) Service in collaboration with Bristol Centre for Supercomputing</a:t>
            </a:r>
            <a:endParaRPr sz="1300"/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/>
              <a:t>Dawn AI system - 1024 Intel GPUs</a:t>
            </a:r>
            <a:endParaRPr sz="1300"/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/>
              <a:t>AIRR Federation - federated access with my MyAccessID</a:t>
            </a:r>
            <a:endParaRPr sz="1300"/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300"/>
              <a:t>AIRR Portal - </a:t>
            </a:r>
            <a:r>
              <a:rPr lang="en-US" sz="1300"/>
              <a:t>Self</a:t>
            </a:r>
            <a:r>
              <a:rPr lang="en-US" sz="1300"/>
              <a:t> service portal for project allocations and resource </a:t>
            </a:r>
            <a:r>
              <a:rPr lang="en-US" sz="1300"/>
              <a:t>management</a:t>
            </a:r>
            <a:endParaRPr sz="1300"/>
          </a:p>
          <a:p>
            <a:pPr indent="-2159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Azimuth self service portal - continuing work with StackHPC on </a:t>
            </a:r>
            <a:r>
              <a:rPr lang="en-US" sz="1300"/>
              <a:t>enabling</a:t>
            </a:r>
            <a:r>
              <a:rPr lang="en-US" sz="1300"/>
              <a:t> further functionalities and AI support</a:t>
            </a:r>
            <a:endParaRPr sz="1300"/>
          </a:p>
          <a:p>
            <a:pPr indent="-2159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OpenOnDemand portal - working on enhancing our HPC user environment to enable native AI workloads. </a:t>
            </a:r>
            <a:endParaRPr sz="1300"/>
          </a:p>
          <a:p>
            <a:pPr indent="-2159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Trusted Research Environments (TRE) - enhancing security and enabling researchers to work on highly sensitive data. </a:t>
            </a:r>
            <a:endParaRPr sz="1300"/>
          </a:p>
          <a:p>
            <a:pPr indent="-2159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NFCS Network Plus projects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AI containers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MyAccessID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Federated</a:t>
            </a:r>
            <a:r>
              <a:rPr lang="en-US" sz="1300"/>
              <a:t> K8s Storage for TREs </a:t>
            </a:r>
            <a:endParaRPr sz="1300"/>
          </a:p>
          <a:p>
            <a:pPr indent="0" lvl="0" marL="88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889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g3b720727bf8_1_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347" y="700801"/>
            <a:ext cx="1202901" cy="6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arge advertisement on a wall&#10;&#10;Description automatically generated" id="203" name="Google Shape;203;g3b720727bf8_1_5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7953" y="700801"/>
            <a:ext cx="1024773" cy="6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b720727bf8_1_5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8000" y="1538227"/>
            <a:ext cx="3312150" cy="4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b720727bf8_1_5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91075" y="2261412"/>
            <a:ext cx="1749161" cy="99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logos on a white background&#10;&#10;AI-generated content may be incorrect." id="206" name="Google Shape;206;g3b720727bf8_1_538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8000" y="3668874"/>
            <a:ext cx="1980300" cy="90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AI-generated content may be incorrect." id="207" name="Google Shape;207;g3b720727bf8_1_5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5424" y="4192424"/>
            <a:ext cx="1102928" cy="31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b720727bf8_1_5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47330" y="2201904"/>
            <a:ext cx="1496669" cy="6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b720727bf8_1_5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96381" y="2936904"/>
            <a:ext cx="1647622" cy="5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b720727bf8_1_5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38312" y="3438901"/>
            <a:ext cx="1221412" cy="8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_PPT Template_ClearPro_16x9">
  <a:themeElements>
    <a:clrScheme name="Intel Color Palette">
      <a:dk1>
        <a:srgbClr val="000000"/>
      </a:dk1>
      <a:lt1>
        <a:srgbClr val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2020-08-19T17:12:53Z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0x010100CEE48AB44E8EEC468F064A5BE22D5AD6</vt:lpwstr>
  </property>
</Properties>
</file>