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4.png" ContentType="image/png"/>
  <Override PartName="/ppt/media/image3.png" ContentType="image/png"/>
  <Override PartName="/ppt/media/image5.png" ContentType="image/png"/>
  <Override PartName="/ppt/media/image7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ldImg"/>
          </p:nvPr>
        </p:nvSpPr>
        <p:spPr>
          <a:xfrm>
            <a:off x="0" y="949680"/>
            <a:ext cx="258120" cy="34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42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move the slide</a:t>
            </a:r>
            <a:endParaRPr b="0" lang="en-GB" sz="42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3040" y="5938200"/>
            <a:ext cx="6666840" cy="562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328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GB" sz="328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616560" cy="6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dt" idx="6"/>
          </p:nvPr>
        </p:nvSpPr>
        <p:spPr>
          <a:xfrm>
            <a:off x="4716720" y="0"/>
            <a:ext cx="3616560" cy="6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7"/>
          </p:nvPr>
        </p:nvSpPr>
        <p:spPr>
          <a:xfrm>
            <a:off x="0" y="11876760"/>
            <a:ext cx="3616560" cy="6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8"/>
          </p:nvPr>
        </p:nvSpPr>
        <p:spPr>
          <a:xfrm>
            <a:off x="4716720" y="11876760"/>
            <a:ext cx="3616560" cy="62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07F40EDD-6FC9-467E-89AB-4B743AB56FB3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39280" cy="4008600"/>
          </a:xfrm>
          <a:prstGeom prst="rect">
            <a:avLst/>
          </a:prstGeom>
          <a:ln w="0">
            <a:noFill/>
          </a:ln>
        </p:spPr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008000" y="5078520"/>
            <a:ext cx="5543280" cy="4810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sldNum" idx="9"/>
          </p:nvPr>
        </p:nvSpPr>
        <p:spPr>
          <a:xfrm>
            <a:off x="4284000" y="10157040"/>
            <a:ext cx="3275280" cy="5338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GB" sz="1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2197371-3D5E-46DA-9C51-8C8C65CB2BD4}" type="slidenum">
              <a:rPr b="0" lang="en-GB" sz="1200" strike="noStrike" u="none">
                <a:solidFill>
                  <a:schemeClr val="dk1"/>
                </a:solidFill>
                <a:effectLst/>
                <a:uFillTx/>
                <a:latin typeface="Times New Roman"/>
                <a:ea typeface="Arial"/>
              </a:rPr>
              <a:t>&lt;number&gt;</a:t>
            </a:fld>
            <a:endParaRPr b="0" lang="en-GB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246CC1-82DC-4007-BA0A-2006A5E5D44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1751D0-EF40-425A-9AEA-FDA2A28061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p>
            <a:r>
              <a:rPr lang="en-GB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</a:t>
            </a: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text format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GB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GB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9CB9ED21-FBDD-48B9-9CCE-086C88D7D0F9}" type="slidenum"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/>
          <p:nvPr/>
        </p:nvSpPr>
        <p:spPr>
          <a:xfrm>
            <a:off x="8706240" y="5451120"/>
            <a:ext cx="862560" cy="258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550"/>
              </a:spcBef>
            </a:pPr>
            <a:r>
              <a:rPr b="0" lang="en-GB" sz="1100" strike="noStrike" u="none">
                <a:solidFill>
                  <a:srgbClr val="00c1c3"/>
                </a:solidFill>
                <a:effectLst/>
                <a:uFillTx/>
                <a:latin typeface="Bierstadt Display"/>
                <a:ea typeface="Arial"/>
              </a:rPr>
              <a:t>Slide          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Slide Number Placeholder 5"/>
          <p:cNvSpPr/>
          <p:nvPr/>
        </p:nvSpPr>
        <p:spPr>
          <a:xfrm>
            <a:off x="9104760" y="5448600"/>
            <a:ext cx="725400" cy="208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r">
              <a:lnSpc>
                <a:spcPct val="100000"/>
              </a:lnSpc>
            </a:pPr>
            <a:fld id="{95514744-06DD-4512-A6B4-484727E88B3E}" type="slidenum">
              <a:rPr b="0" lang="en-US" sz="1100" strike="noStrike" u="none">
                <a:solidFill>
                  <a:srgbClr val="00c1c3"/>
                </a:solidFill>
                <a:effectLst/>
                <a:uFillTx/>
                <a:latin typeface="Bierstadt Display"/>
                <a:ea typeface="Arial"/>
              </a:rPr>
              <a:t>&lt;number&gt;</a:t>
            </a:fld>
            <a:r>
              <a:rPr b="0" lang="en-US" sz="1100" strike="noStrike" u="none">
                <a:solidFill>
                  <a:srgbClr val="00c1c3"/>
                </a:solidFill>
                <a:effectLst/>
                <a:uFillTx/>
                <a:latin typeface="Bierstadt Display"/>
                <a:ea typeface="Arial"/>
              </a:rPr>
              <a:t> of 27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TextBox 6"/>
          <p:cNvSpPr/>
          <p:nvPr/>
        </p:nvSpPr>
        <p:spPr>
          <a:xfrm>
            <a:off x="9624600" y="5787720"/>
            <a:ext cx="202680" cy="304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endParaRPr b="0" lang="en-GB" sz="1800" strike="noStrike" u="none">
              <a:solidFill>
                <a:srgbClr val="000090"/>
              </a:solidFill>
              <a:effectLst/>
              <a:uFillTx/>
              <a:latin typeface="Trebuchet MS"/>
              <a:ea typeface="Arial"/>
            </a:endParaRPr>
          </a:p>
        </p:txBody>
      </p:sp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2160" y="381960"/>
            <a:ext cx="5963040" cy="27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spAutoFit/>
          </a:bodyPr>
          <a:p>
            <a:pPr indent="0">
              <a:buNone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35880" y="1259640"/>
            <a:ext cx="9407520" cy="39052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228600" rotWithShape="0">
              <a:srgbClr val="000000">
                <a:alpha val="40000"/>
              </a:srgbClr>
            </a:outerShdw>
          </a:effectLst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17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7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ftr" idx="4"/>
          </p:nvPr>
        </p:nvSpPr>
        <p:spPr>
          <a:xfrm>
            <a:off x="3536640" y="5451840"/>
            <a:ext cx="4031280" cy="2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100" strike="noStrike" u="none">
                <a:solidFill>
                  <a:srgbClr val="00c1c3"/>
                </a:solidFill>
                <a:effectLst/>
                <a:uFillTx/>
                <a:latin typeface="Trebuchet MS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100" strike="noStrike" u="none">
                <a:solidFill>
                  <a:srgbClr val="00c1c3"/>
                </a:solidFill>
                <a:effectLst/>
                <a:uFillTx/>
                <a:latin typeface="Trebuchet MS"/>
                <a:ea typeface="Arial"/>
              </a:rPr>
              <a:t>&lt;footer&gt;</a:t>
            </a:r>
            <a:endParaRPr b="0" lang="en-GB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dt" idx="5"/>
          </p:nvPr>
        </p:nvSpPr>
        <p:spPr>
          <a:xfrm>
            <a:off x="13680" y="5458320"/>
            <a:ext cx="3737160" cy="2592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GB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/>
          </p:nvPr>
        </p:nvSpPr>
        <p:spPr>
          <a:xfrm>
            <a:off x="94320" y="1046880"/>
            <a:ext cx="9889920" cy="2243520"/>
          </a:xfrm>
          <a:prstGeom prst="rect">
            <a:avLst/>
          </a:prstGeom>
          <a:noFill/>
          <a:ln w="9360">
            <a:noFill/>
          </a:ln>
          <a:effectLst>
            <a:outerShdw dist="37674" dir="2700000" blurRad="228600" rotWithShape="0">
              <a:srgbClr val="000000">
                <a:alpha val="40000"/>
              </a:srgbClr>
            </a:outerShdw>
          </a:effectLst>
        </p:spPr>
        <p:txBody>
          <a:bodyPr numCol="1" spcCol="0" lIns="91440" rIns="91440" tIns="45720" bIns="45720" anchor="t">
            <a:noAutofit/>
          </a:bodyPr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333399"/>
              </a:buClr>
              <a:buFont typeface="Symbol" charset="2"/>
              <a:buChar char=""/>
            </a:pPr>
            <a:r>
              <a:rPr b="0" lang="en-GB" sz="2000" strike="noStrike" u="none">
                <a:solidFill>
                  <a:schemeClr val="accent2"/>
                </a:solidFill>
                <a:effectLst/>
                <a:uFillTx/>
                <a:latin typeface="Bierstadt Display"/>
              </a:rPr>
              <a:t>GridPP is a leading partner in the Worldwide LHC computing Grid (WLCG):</a:t>
            </a:r>
            <a:endParaRPr b="0" lang="en-GB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Symbol" charset="2"/>
              <a:buChar char=""/>
            </a:pPr>
            <a:r>
              <a:rPr b="0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WLCG is 40+ countries, 164 sites, bound together by 64 MoUs.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Symbol" charset="2"/>
              <a:buChar char=""/>
            </a:pPr>
            <a:r>
              <a:rPr b="0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Tier-0 @ CERN; ~12 Tier-1; 150+ Tier-2 sites.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Symbol" charset="2"/>
              <a:buChar char=""/>
            </a:pPr>
            <a:r>
              <a:rPr b="0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Global  networking up to ~500 Gbit/s.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Symbol" charset="2"/>
              <a:buChar char=""/>
            </a:pPr>
            <a:r>
              <a:rPr b="1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1+ Million cores and several Exabytes of data.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Symbol" charset="2"/>
              <a:buChar char=""/>
            </a:pPr>
            <a:r>
              <a:rPr b="1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GridPP is 13.5% of the Tier-1/Tier-2 infrastructure of WLCG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0070c0"/>
              </a:buClr>
              <a:buFont typeface="Symbol" charset="2"/>
              <a:buChar char=""/>
            </a:pPr>
            <a:r>
              <a:rPr b="0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Worldwide context brings constraints and responsibilities: Long established </a:t>
            </a:r>
            <a:r>
              <a:rPr b="0" lang="en-GB" sz="1800" strike="noStrike" u="none">
                <a:solidFill>
                  <a:srgbClr val="0070c0"/>
                </a:solidFill>
                <a:effectLst/>
                <a:uFillTx/>
                <a:latin typeface="Bierstadt Display"/>
              </a:rPr>
              <a:t>international, standards, agreements, authorisation and security requirements.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br>
              <a:rPr sz="1800"/>
            </a:b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title"/>
          </p:nvPr>
        </p:nvSpPr>
        <p:spPr>
          <a:xfrm>
            <a:off x="3782160" y="78840"/>
            <a:ext cx="5963040" cy="881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3400" strike="noStrike" u="none">
                <a:solidFill>
                  <a:srgbClr val="333333"/>
                </a:solidFill>
                <a:effectLst/>
                <a:uFillTx/>
                <a:latin typeface="Bierstadt Display"/>
              </a:rPr>
              <a:t>What is GridPP?</a:t>
            </a:r>
            <a:endParaRPr b="0" lang="en-GB" sz="3400" strike="noStrike" u="none">
              <a:solidFill>
                <a:srgbClr val="333333"/>
              </a:solidFill>
              <a:effectLst/>
              <a:uFillTx/>
              <a:latin typeface="Arial"/>
            </a:endParaRPr>
          </a:p>
        </p:txBody>
      </p:sp>
      <p:pic>
        <p:nvPicPr>
          <p:cNvPr id="26" name="Picture 2" descr=""/>
          <p:cNvPicPr/>
          <p:nvPr/>
        </p:nvPicPr>
        <p:blipFill>
          <a:blip r:embed="rId1"/>
          <a:stretch/>
        </p:blipFill>
        <p:spPr>
          <a:xfrm rot="1800">
            <a:off x="794880" y="3722400"/>
            <a:ext cx="8332920" cy="1937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" name=""/>
          <p:cNvSpPr txBox="1"/>
          <p:nvPr/>
        </p:nvSpPr>
        <p:spPr>
          <a:xfrm>
            <a:off x="0" y="41760"/>
            <a:ext cx="3960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GB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(see Pete’s slides earlier in the day)</a:t>
            </a: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"/>
          <p:cNvGrpSpPr/>
          <p:nvPr/>
        </p:nvGrpSpPr>
        <p:grpSpPr>
          <a:xfrm>
            <a:off x="5409000" y="0"/>
            <a:ext cx="5031000" cy="3777120"/>
            <a:chOff x="5409000" y="0"/>
            <a:chExt cx="5031000" cy="3777120"/>
          </a:xfrm>
        </p:grpSpPr>
        <p:pic>
          <p:nvPicPr>
            <p:cNvPr id="29" name="" descr=""/>
            <p:cNvPicPr/>
            <p:nvPr/>
          </p:nvPicPr>
          <p:blipFill>
            <a:blip r:embed="rId1"/>
            <a:stretch/>
          </p:blipFill>
          <p:spPr>
            <a:xfrm>
              <a:off x="5409000" y="0"/>
              <a:ext cx="5031000" cy="37771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0" name=""/>
            <p:cNvGrpSpPr/>
            <p:nvPr/>
          </p:nvGrpSpPr>
          <p:grpSpPr>
            <a:xfrm>
              <a:off x="7531920" y="1126080"/>
              <a:ext cx="1310040" cy="2178720"/>
              <a:chOff x="7531920" y="1126080"/>
              <a:chExt cx="1310040" cy="2178720"/>
            </a:xfrm>
          </p:grpSpPr>
          <p:sp>
            <p:nvSpPr>
              <p:cNvPr id="31" name=""/>
              <p:cNvSpPr/>
              <p:nvPr/>
            </p:nvSpPr>
            <p:spPr>
              <a:xfrm>
                <a:off x="7531920" y="1126080"/>
                <a:ext cx="787680" cy="774360"/>
              </a:xfrm>
              <a:prstGeom prst="ellipse">
                <a:avLst/>
              </a:prstGeom>
              <a:noFill/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2" name=""/>
              <p:cNvSpPr/>
              <p:nvPr/>
            </p:nvSpPr>
            <p:spPr>
              <a:xfrm>
                <a:off x="7728840" y="1907280"/>
                <a:ext cx="787680" cy="587520"/>
              </a:xfrm>
              <a:prstGeom prst="ellipse">
                <a:avLst/>
              </a:prstGeom>
              <a:noFill/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3" name=""/>
              <p:cNvSpPr/>
              <p:nvPr/>
            </p:nvSpPr>
            <p:spPr>
              <a:xfrm>
                <a:off x="8367840" y="2901240"/>
                <a:ext cx="339120" cy="256680"/>
              </a:xfrm>
              <a:prstGeom prst="ellipse">
                <a:avLst/>
              </a:prstGeom>
              <a:noFill/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34" name=""/>
              <p:cNvSpPr/>
              <p:nvPr/>
            </p:nvSpPr>
            <p:spPr>
              <a:xfrm>
                <a:off x="7922160" y="2530080"/>
                <a:ext cx="919800" cy="774720"/>
              </a:xfrm>
              <a:prstGeom prst="ellipse">
                <a:avLst/>
              </a:prstGeom>
              <a:noFill/>
              <a:ln w="0"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en-GB" sz="18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</p:grpSp>
      </p:grpSp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0"/>
            <a:ext cx="2196000" cy="7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r>
              <a:rPr b="0" lang="en-GB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GridPP</a:t>
            </a: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504000" y="719280"/>
            <a:ext cx="5256000" cy="162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marL="216000" indent="0">
              <a:buNone/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STFC funded project that provides UK’s share of compute to CERN (WLCG) – see Pete’s slides!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7</a:t>
            </a:r>
            <a:r>
              <a:rPr b="0" lang="en-GB" sz="1200" strike="noStrike" u="none" baseline="33000">
                <a:solidFill>
                  <a:srgbClr val="000000"/>
                </a:solidFill>
                <a:effectLst/>
                <a:uFillTx/>
                <a:latin typeface="Arial"/>
              </a:rPr>
              <a:t>th</a:t>
            </a: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(and a bit) round of 4 year projects (“GridPP7”, started 2024)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Hosted at: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RAL (Tier 1) – Tape, Disk and Compute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Universities (Tier 2s) – Disk and Compute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“Founding” IRIS member</a:t>
            </a:r>
            <a:endParaRPr b="0" lang="en-GB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7" name=""/>
          <p:cNvGrpSpPr/>
          <p:nvPr/>
        </p:nvGrpSpPr>
        <p:grpSpPr>
          <a:xfrm>
            <a:off x="0" y="2341080"/>
            <a:ext cx="10120320" cy="3328920"/>
            <a:chOff x="0" y="2341080"/>
            <a:chExt cx="10120320" cy="3328920"/>
          </a:xfrm>
        </p:grpSpPr>
        <p:pic>
          <p:nvPicPr>
            <p:cNvPr id="38" name="" descr=""/>
            <p:cNvPicPr/>
            <p:nvPr/>
          </p:nvPicPr>
          <p:blipFill>
            <a:blip r:embed="rId2"/>
            <a:stretch/>
          </p:blipFill>
          <p:spPr>
            <a:xfrm>
              <a:off x="4339080" y="2411280"/>
              <a:ext cx="5781240" cy="32436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9" name=""/>
            <p:cNvSpPr txBox="1"/>
            <p:nvPr/>
          </p:nvSpPr>
          <p:spPr>
            <a:xfrm>
              <a:off x="5220000" y="2520000"/>
              <a:ext cx="3700800" cy="5137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spAutoFit/>
            </a:bodyPr>
            <a:p>
              <a:r>
                <a:rPr b="0" lang="en-GB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IRIS CPU resource (normalised to HS23) per month on GridPP resources</a:t>
              </a:r>
              <a:endParaRPr b="0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40" name="" descr=""/>
            <p:cNvPicPr/>
            <p:nvPr/>
          </p:nvPicPr>
          <p:blipFill>
            <a:blip r:embed="rId3"/>
            <a:stretch/>
          </p:blipFill>
          <p:spPr>
            <a:xfrm>
              <a:off x="0" y="2341080"/>
              <a:ext cx="4632120" cy="33289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1" name=""/>
            <p:cNvSpPr txBox="1"/>
            <p:nvPr/>
          </p:nvSpPr>
          <p:spPr>
            <a:xfrm>
              <a:off x="360000" y="2520000"/>
              <a:ext cx="3700800" cy="5137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 anchor="t">
              <a:spAutoFit/>
            </a:bodyPr>
            <a:p>
              <a:r>
                <a:rPr b="0" lang="en-GB" sz="15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IRIS job numbers per month for the last decade on GridPP resources.</a:t>
              </a:r>
              <a:endParaRPr b="0" lang="en-GB" sz="15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</a:pPr>
            <a:endParaRPr b="0" lang="en-GB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" name="Picture 8" descr=""/>
          <p:cNvPicPr/>
          <p:nvPr/>
        </p:nvPicPr>
        <p:blipFill>
          <a:blip r:embed="rId1"/>
          <a:stretch/>
        </p:blipFill>
        <p:spPr>
          <a:xfrm>
            <a:off x="3316320" y="0"/>
            <a:ext cx="6763680" cy="3135240"/>
          </a:xfrm>
          <a:prstGeom prst="rect">
            <a:avLst/>
          </a:prstGeom>
          <a:noFill/>
          <a:ln w="0">
            <a:noFill/>
          </a:ln>
          <a:effectLst>
            <a:outerShdw algn="tl" blurRad="177840" dir="2700000" dist="37674" rotWithShape="0" sx="101000" sy="101000">
              <a:srgbClr val="000000">
                <a:alpha val="40000"/>
              </a:srgbClr>
            </a:outerShdw>
          </a:effectLst>
        </p:spPr>
      </p:pic>
      <p:pic>
        <p:nvPicPr>
          <p:cNvPr id="44" name="Picture 1" descr=""/>
          <p:cNvPicPr/>
          <p:nvPr/>
        </p:nvPicPr>
        <p:blipFill>
          <a:blip r:embed="rId2"/>
          <a:stretch/>
        </p:blipFill>
        <p:spPr>
          <a:xfrm>
            <a:off x="3494880" y="2014200"/>
            <a:ext cx="6585120" cy="3655800"/>
          </a:xfrm>
          <a:prstGeom prst="rect">
            <a:avLst/>
          </a:prstGeom>
          <a:noFill/>
          <a:ln w="0">
            <a:noFill/>
          </a:ln>
          <a:effectLst>
            <a:outerShdw algn="tl" blurRad="177840" dir="2700000" dist="37674" rotWithShape="0" sx="101000" sy="101000">
              <a:srgbClr val="000000">
                <a:alpha val="40000"/>
              </a:srgbClr>
            </a:outerShdw>
          </a:effectLst>
        </p:spPr>
      </p:pic>
      <p:sp>
        <p:nvSpPr>
          <p:cNvPr id="45" name=""/>
          <p:cNvSpPr txBox="1"/>
          <p:nvPr/>
        </p:nvSpPr>
        <p:spPr>
          <a:xfrm>
            <a:off x="180000" y="360000"/>
            <a:ext cx="3070800" cy="4439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spAutoFit/>
          </a:bodyPr>
          <a:p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IRIS resource allocations\ - 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help us efficiently handle hardware acquisition (especially at Tier-2s)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additional funding sources on different timescales help smooth hardware profiles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help efficiently “fill” slots – IRIS jobs schedule on different patterns to WLCG workloads, and with different IO/memory/CPU profiles</a:t>
            </a:r>
            <a:br>
              <a:rPr sz="1600"/>
            </a:b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help us to support GridPP as a valuable resource for STFC!</a:t>
            </a:r>
            <a:endParaRPr b="0" lang="en-GB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ridPP_Liverpool_040914">
  <a:themeElements>
    <a:clrScheme name="GridPP_Liverpool_04091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</TotalTime>
  <Application>LibreOffice/25.2.7.2$Linux_X86_64 LibreOffice_project/520$Build-2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2026-01-05T11:30:45Z</dcterms:created>
  <dc:creator/>
  <dc:description/>
  <dc:language>en-GB</dc:language>
  <cp:lastModifiedBy/>
  <dcterms:modified xsi:type="dcterms:W3CDTF">2026-01-13T23:02:24Z</dcterms:modified>
  <cp:revision>10</cp:revision>
  <dc:subject/>
  <dc:title/>
</cp:coreProperties>
</file>