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4"/>
  </p:sldMasterIdLst>
  <p:notesMasterIdLst>
    <p:notesMasterId r:id="rId9"/>
  </p:notesMasterIdLst>
  <p:handoutMasterIdLst>
    <p:handoutMasterId r:id="rId10"/>
  </p:handoutMasterIdLst>
  <p:sldIdLst>
    <p:sldId id="283" r:id="rId5"/>
    <p:sldId id="288" r:id="rId6"/>
    <p:sldId id="289" r:id="rId7"/>
    <p:sldId id="277" r:id="rId8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8" userDrawn="1">
          <p15:clr>
            <a:srgbClr val="A4A3A4"/>
          </p15:clr>
        </p15:guide>
        <p15:guide id="2" pos="7080" userDrawn="1">
          <p15:clr>
            <a:srgbClr val="A4A3A4"/>
          </p15:clr>
        </p15:guide>
        <p15:guide id="3" pos="5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6432" autoAdjust="0"/>
  </p:normalViewPr>
  <p:slideViewPr>
    <p:cSldViewPr snapToGrid="0">
      <p:cViewPr varScale="1">
        <p:scale>
          <a:sx n="95" d="100"/>
          <a:sy n="95" d="100"/>
        </p:scale>
        <p:origin x="67" y="72"/>
      </p:cViewPr>
      <p:guideLst>
        <p:guide orient="horz" pos="1848"/>
        <p:guide pos="7080"/>
        <p:guide pos="5112"/>
      </p:guideLst>
    </p:cSldViewPr>
  </p:slideViewPr>
  <p:outlineViewPr>
    <p:cViewPr>
      <p:scale>
        <a:sx n="33" d="100"/>
        <a:sy n="33" d="100"/>
      </p:scale>
      <p:origin x="0" y="-481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olliman" userId="9d0d54a3-0cbd-492c-a46e-600f99130c36" providerId="ADAL" clId="{F304EA74-EAC7-46A1-93AA-A21497F36ACA}"/>
    <pc:docChg chg="custSel modSld">
      <pc:chgData name="Mark Holliman" userId="9d0d54a3-0cbd-492c-a46e-600f99130c36" providerId="ADAL" clId="{F304EA74-EAC7-46A1-93AA-A21497F36ACA}" dt="2026-01-12T08:00:28.540" v="613" actId="20577"/>
      <pc:docMkLst>
        <pc:docMk/>
      </pc:docMkLst>
      <pc:sldChg chg="modSp mod">
        <pc:chgData name="Mark Holliman" userId="9d0d54a3-0cbd-492c-a46e-600f99130c36" providerId="ADAL" clId="{F304EA74-EAC7-46A1-93AA-A21497F36ACA}" dt="2026-01-12T07:45:31.939" v="237" actId="20577"/>
        <pc:sldMkLst>
          <pc:docMk/>
          <pc:sldMk cId="3561214517" sldId="283"/>
        </pc:sldMkLst>
        <pc:spChg chg="mod">
          <ac:chgData name="Mark Holliman" userId="9d0d54a3-0cbd-492c-a46e-600f99130c36" providerId="ADAL" clId="{F304EA74-EAC7-46A1-93AA-A21497F36ACA}" dt="2026-01-12T07:45:31.939" v="237" actId="20577"/>
          <ac:spMkLst>
            <pc:docMk/>
            <pc:sldMk cId="3561214517" sldId="283"/>
            <ac:spMk id="4" creationId="{1F723696-6F95-FC83-90FB-11D10341F0A5}"/>
          </ac:spMkLst>
        </pc:spChg>
      </pc:sldChg>
      <pc:sldChg chg="modSp mod">
        <pc:chgData name="Mark Holliman" userId="9d0d54a3-0cbd-492c-a46e-600f99130c36" providerId="ADAL" clId="{F304EA74-EAC7-46A1-93AA-A21497F36ACA}" dt="2026-01-12T08:00:28.540" v="613" actId="20577"/>
        <pc:sldMkLst>
          <pc:docMk/>
          <pc:sldMk cId="2611671380" sldId="289"/>
        </pc:sldMkLst>
        <pc:spChg chg="mod">
          <ac:chgData name="Mark Holliman" userId="9d0d54a3-0cbd-492c-a46e-600f99130c36" providerId="ADAL" clId="{F304EA74-EAC7-46A1-93AA-A21497F36ACA}" dt="2026-01-12T08:00:28.540" v="613" actId="20577"/>
          <ac:spMkLst>
            <pc:docMk/>
            <pc:sldMk cId="2611671380" sldId="289"/>
            <ac:spMk id="5" creationId="{1A9265B9-3307-E49E-549F-6F16B021F1AC}"/>
          </ac:spMkLst>
        </pc:spChg>
      </pc:sldChg>
    </pc:docChg>
  </pc:docChgLst>
  <pc:docChgLst>
    <pc:chgData name="Mark Holliman" userId="9d0d54a3-0cbd-492c-a46e-600f99130c36" providerId="ADAL" clId="{286DDD26-EFD3-45DB-8C94-B2540A6CA3A2}"/>
    <pc:docChg chg="custSel delSld modSld">
      <pc:chgData name="Mark Holliman" userId="9d0d54a3-0cbd-492c-a46e-600f99130c36" providerId="ADAL" clId="{286DDD26-EFD3-45DB-8C94-B2540A6CA3A2}" dt="2026-01-09T12:06:30.577" v="341" actId="20577"/>
      <pc:docMkLst>
        <pc:docMk/>
      </pc:docMkLst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2563119616" sldId="265"/>
        </pc:sldMkLst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2593787646" sldId="279"/>
        </pc:sldMkLst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1537880234" sldId="280"/>
        </pc:sldMkLst>
      </pc:sldChg>
      <pc:sldChg chg="modSp mod">
        <pc:chgData name="Mark Holliman" userId="9d0d54a3-0cbd-492c-a46e-600f99130c36" providerId="ADAL" clId="{286DDD26-EFD3-45DB-8C94-B2540A6CA3A2}" dt="2026-01-09T11:48:15.317" v="85" actId="20577"/>
        <pc:sldMkLst>
          <pc:docMk/>
          <pc:sldMk cId="3561214517" sldId="283"/>
        </pc:sldMkLst>
        <pc:spChg chg="mod">
          <ac:chgData name="Mark Holliman" userId="9d0d54a3-0cbd-492c-a46e-600f99130c36" providerId="ADAL" clId="{286DDD26-EFD3-45DB-8C94-B2540A6CA3A2}" dt="2026-01-09T11:48:15.317" v="85" actId="20577"/>
          <ac:spMkLst>
            <pc:docMk/>
            <pc:sldMk cId="3561214517" sldId="283"/>
            <ac:spMk id="4" creationId="{1F723696-6F95-FC83-90FB-11D10341F0A5}"/>
          </ac:spMkLst>
        </pc:spChg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4117625653" sldId="285"/>
        </pc:sldMkLst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847875042" sldId="286"/>
        </pc:sldMkLst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3688331659" sldId="287"/>
        </pc:sldMkLst>
      </pc:sldChg>
      <pc:sldChg chg="modSp mod">
        <pc:chgData name="Mark Holliman" userId="9d0d54a3-0cbd-492c-a46e-600f99130c36" providerId="ADAL" clId="{286DDD26-EFD3-45DB-8C94-B2540A6CA3A2}" dt="2026-01-09T12:06:30.577" v="341" actId="20577"/>
        <pc:sldMkLst>
          <pc:docMk/>
          <pc:sldMk cId="3079216715" sldId="288"/>
        </pc:sldMkLst>
        <pc:spChg chg="mod">
          <ac:chgData name="Mark Holliman" userId="9d0d54a3-0cbd-492c-a46e-600f99130c36" providerId="ADAL" clId="{286DDD26-EFD3-45DB-8C94-B2540A6CA3A2}" dt="2026-01-09T12:06:22.162" v="329" actId="20577"/>
          <ac:spMkLst>
            <pc:docMk/>
            <pc:sldMk cId="3079216715" sldId="288"/>
            <ac:spMk id="5" creationId="{0AB9831E-CBA8-6550-E410-2D7C851EB973}"/>
          </ac:spMkLst>
        </pc:spChg>
        <pc:spChg chg="mod">
          <ac:chgData name="Mark Holliman" userId="9d0d54a3-0cbd-492c-a46e-600f99130c36" providerId="ADAL" clId="{286DDD26-EFD3-45DB-8C94-B2540A6CA3A2}" dt="2026-01-09T12:06:30.577" v="341" actId="20577"/>
          <ac:spMkLst>
            <pc:docMk/>
            <pc:sldMk cId="3079216715" sldId="288"/>
            <ac:spMk id="6" creationId="{084ED00D-EE03-21DA-985D-ACA68A65A868}"/>
          </ac:spMkLst>
        </pc:spChg>
      </pc:sldChg>
      <pc:sldChg chg="addSp delSp modSp mod">
        <pc:chgData name="Mark Holliman" userId="9d0d54a3-0cbd-492c-a46e-600f99130c36" providerId="ADAL" clId="{286DDD26-EFD3-45DB-8C94-B2540A6CA3A2}" dt="2026-01-09T12:05:11.491" v="316" actId="20577"/>
        <pc:sldMkLst>
          <pc:docMk/>
          <pc:sldMk cId="2611671380" sldId="289"/>
        </pc:sldMkLst>
        <pc:spChg chg="mod">
          <ac:chgData name="Mark Holliman" userId="9d0d54a3-0cbd-492c-a46e-600f99130c36" providerId="ADAL" clId="{286DDD26-EFD3-45DB-8C94-B2540A6CA3A2}" dt="2026-01-09T11:56:19.826" v="309" actId="20577"/>
          <ac:spMkLst>
            <pc:docMk/>
            <pc:sldMk cId="2611671380" sldId="289"/>
            <ac:spMk id="4" creationId="{11BAD64A-458F-018C-D544-68C8EAB2B86C}"/>
          </ac:spMkLst>
        </pc:spChg>
        <pc:spChg chg="mod">
          <ac:chgData name="Mark Holliman" userId="9d0d54a3-0cbd-492c-a46e-600f99130c36" providerId="ADAL" clId="{286DDD26-EFD3-45DB-8C94-B2540A6CA3A2}" dt="2026-01-09T12:05:11.491" v="316" actId="20577"/>
          <ac:spMkLst>
            <pc:docMk/>
            <pc:sldMk cId="2611671380" sldId="289"/>
            <ac:spMk id="5" creationId="{1A9265B9-3307-E49E-549F-6F16B021F1AC}"/>
          </ac:spMkLst>
        </pc:spChg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1588268759" sldId="290"/>
        </pc:sldMkLst>
      </pc:sldChg>
      <pc:sldChg chg="del">
        <pc:chgData name="Mark Holliman" userId="9d0d54a3-0cbd-492c-a46e-600f99130c36" providerId="ADAL" clId="{286DDD26-EFD3-45DB-8C94-B2540A6CA3A2}" dt="2026-01-09T11:45:20.114" v="0" actId="2696"/>
        <pc:sldMkLst>
          <pc:docMk/>
          <pc:sldMk cId="2389628351" sldId="29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0AE3C0-C0E9-40F8-963A-C710B0868C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B19749-4C26-46F6-A13E-4F2E91EC14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EBDFC85-A4BF-4468-8720-A972D5EC5F2C}" type="datetime1">
              <a:rPr lang="en-GB" smtClean="0"/>
              <a:t>14/01/2026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26E5B-3572-4EEA-91A0-FE0838ED61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1D8116-DB0F-4C4A-85AD-5331C0D78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4DB74FA-BCF5-412C-B474-5CA730E53D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45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18DF7A2-6F18-4123-ADF9-E8A9C8607367}" type="datetime1">
              <a:rPr lang="en-GB" noProof="0" smtClean="0"/>
              <a:t>14/01/2026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5ADF348-2A86-4531-BD4E-BD8C0BBDAD47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788769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608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BC829-8C1D-EDBF-BDD0-3AF39256D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CC897A-95D4-49DC-E070-0CEFB1605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5938F0-C46E-0F12-0436-7E29DF8AA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9BEA7-D009-0C1E-33E2-8BB3D8F16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401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0BD92-4FD3-70A8-60C7-774248DA9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E86803-8660-58C0-E676-F2C3138585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68CB36-E73B-3272-108C-AD98D351A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D2429-5302-233E-B2A5-CEC0C4F262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ADF348-2A86-4531-BD4E-BD8C0BBDAD4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92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ED51245-A7A5-4517-A4C5-F741FAE668F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1947BE1-D586-49AE-B2E6-EE426AA23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532914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C316E-D918-422D-AC5F-D93C59AB6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8" y="627016"/>
            <a:ext cx="6389027" cy="5601790"/>
          </a:xfrm>
        </p:spPr>
        <p:txBody>
          <a:bodyPr rtlCol="0">
            <a:noAutofit/>
          </a:bodyPr>
          <a:lstStyle>
            <a:lvl1pPr algn="r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sz="8000" baseline="0"/>
            </a:lvl1pPr>
          </a:lstStyle>
          <a:p>
            <a:pPr rtl="0"/>
            <a:r>
              <a:rPr lang="en-GB" noProof="0"/>
              <a:t>Click to edit Master TEXT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B4012DC-9879-489B-B525-C474C5DD29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29797" y="627016"/>
            <a:ext cx="3199034" cy="5590903"/>
          </a:xfrm>
        </p:spPr>
        <p:txBody>
          <a:bodyPr rtlCol="0" anchor="ctr">
            <a:normAutofit/>
          </a:bodyPr>
          <a:lstStyle>
            <a:lvl1pPr>
              <a:defRPr lang="en-US" sz="2600" kern="1200" spc="50" baseline="0" dirty="0" smtClean="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405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984A150-581C-4608-9034-48767311A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DF7571-A130-4054-9513-4BDAC9AE5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830" y="635000"/>
            <a:ext cx="5171770" cy="2039374"/>
          </a:xfrm>
        </p:spPr>
        <p:txBody>
          <a:bodyPr rtlCol="0" anchor="b">
            <a:noAutofit/>
          </a:bodyPr>
          <a:lstStyle>
            <a:lvl1pPr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sz="6600" baseline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CA27FA5-F6EE-4784-AC43-76381FC2CD9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1998" y="2911475"/>
            <a:ext cx="4500563" cy="3311525"/>
          </a:xfrm>
        </p:spPr>
        <p:txBody>
          <a:bodyPr rtlCol="0">
            <a:normAutofit/>
          </a:bodyPr>
          <a:lstStyle>
            <a:lvl1pPr>
              <a:defRPr lang="en-US" sz="2200" kern="1200" spc="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7094F8F4-63E4-4A00-8F98-09219DA987A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42113" y="639763"/>
            <a:ext cx="2198687" cy="25463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B34D9F00-72E9-433A-9427-8DA07653B25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337675" y="638175"/>
            <a:ext cx="2198688" cy="25463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AD0C148-B6DB-4D32-B139-403A6AEC3D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42113" y="3668713"/>
            <a:ext cx="2198687" cy="2554287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D9D424B8-9E08-469D-88C8-019306CA38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37675" y="3668713"/>
            <a:ext cx="2198688" cy="25463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05492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9D15A25-1111-478B-8F77-D992652C7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90108" y="1225106"/>
            <a:ext cx="8201891" cy="39518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66A3D1-C594-4520-A142-F0D3F59C5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5193" y="3036762"/>
            <a:ext cx="7136064" cy="1700784"/>
          </a:xfrm>
        </p:spPr>
        <p:txBody>
          <a:bodyPr rtlCol="0"/>
          <a:lstStyle>
            <a:lvl1pPr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baseline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2FBE291-E88A-44C5-884C-183EE7F67EE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804" y="1225484"/>
            <a:ext cx="4059934" cy="3951807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FF791A-8D73-49AD-8569-7F4FE146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7779" y="5355583"/>
            <a:ext cx="2270162" cy="577153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US" noProof="0">
                <a:cs typeface="Calibri"/>
              </a:rPr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16F6145-A1AE-4CDA-AE26-E8FDEFAAB39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984437" y="5355583"/>
            <a:ext cx="2270162" cy="577153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US" noProof="0">
                <a:cs typeface="Calibri"/>
              </a:rPr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FDD02FA-6843-4E54-ACDC-AFEAFB4EFAA9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9421095" y="5355583"/>
            <a:ext cx="2270162" cy="577153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US" noProof="0">
                <a:cs typeface="Calibri"/>
              </a:rPr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B99AED-D702-41BF-B21E-9BFB06308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05051" cy="365125"/>
          </a:xfrm>
        </p:spPr>
        <p:txBody>
          <a:bodyPr rtlCol="0"/>
          <a:lstStyle/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4C4BB-67B0-4BF7-A7D4-4222652E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2C385-1FC3-453C-952E-8DDB1B05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15824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9D15A25-1111-478B-8F77-D992652C7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264985"/>
            <a:ext cx="5297764" cy="39521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93472D-332A-4010-9FEA-8E1E9AE7E1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6213" y="336958"/>
            <a:ext cx="10616187" cy="1700784"/>
          </a:xfrm>
        </p:spPr>
        <p:txBody>
          <a:bodyPr rtlCol="0"/>
          <a:lstStyle>
            <a:lvl1pPr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defRPr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Master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FF791A-8D73-49AD-8569-7F4FE14648E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0120" y="2587752"/>
            <a:ext cx="3694176" cy="3258102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>
                <a:cs typeface="Calibri"/>
              </a:rPr>
              <a:t>Click to edit master text style</a:t>
            </a:r>
          </a:p>
          <a:p>
            <a:pPr rtl="0"/>
            <a:endParaRPr lang="en-GB" noProof="0">
              <a:cs typeface="Calibri"/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9D1BED5-2D39-40ED-92F5-CF06BE8A75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97764" y="2265363"/>
            <a:ext cx="3479524" cy="3951287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2FBE291-E88A-44C5-884C-183EE7F67EE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777288" y="2265363"/>
            <a:ext cx="3414712" cy="3951287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B99AED-D702-41BF-B21E-9BFB06308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1" y="6356350"/>
            <a:ext cx="3353262" cy="365125"/>
          </a:xfrm>
        </p:spPr>
        <p:txBody>
          <a:bodyPr rtlCol="0"/>
          <a:lstStyle/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4C4BB-67B0-4BF7-A7D4-4222652E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2C385-1FC3-453C-952E-8DDB1B05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35907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984A150-581C-4608-9034-48767311A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447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E19D4B2-6593-465B-9A8E-03DFC94344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0438" y="317499"/>
            <a:ext cx="4500737" cy="2095501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en-GB" sz="5400" noProof="0"/>
              <a:t>Click to edit master text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09CC8E-0532-4674-9535-1514DA3C14B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0438" y="2587625"/>
            <a:ext cx="4500737" cy="35941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en-GB" sz="2000" noProof="0">
                <a:solidFill>
                  <a:schemeClr val="bg1"/>
                </a:solidFill>
                <a:cs typeface="Calibri"/>
              </a:rPr>
              <a:t>Click to edit master text style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468A676-C4AD-4F50-936D-1C858E8136CE}"/>
              </a:ext>
            </a:extLst>
          </p:cNvPr>
          <p:cNvSpPr txBox="1">
            <a:spLocks/>
          </p:cNvSpPr>
          <p:nvPr userDrawn="1"/>
        </p:nvSpPr>
        <p:spPr>
          <a:xfrm>
            <a:off x="960438" y="6356350"/>
            <a:ext cx="4981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10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>
                <a:solidFill>
                  <a:schemeClr val="bg1"/>
                </a:solidFill>
              </a:rPr>
              <a:t>Sample Footer Text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537098-0CB9-40F0-99EE-35DF790670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74" y="0"/>
            <a:ext cx="3046351" cy="34283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B54A389-080E-45CE-8275-215B7C9B58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148763" y="0"/>
            <a:ext cx="3048000" cy="34290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F5006F58-5D95-4392-9D32-BE333EA549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02350" y="3429000"/>
            <a:ext cx="6076950" cy="34290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5173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rtlCol="0" anchor="b">
            <a:normAutofit/>
          </a:bodyPr>
          <a:lstStyle>
            <a:lvl1pPr>
              <a:defRPr sz="7200" baseline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 rtlCol="0"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384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236976" cy="365125"/>
          </a:xfrm>
        </p:spPr>
        <p:txBody>
          <a:bodyPr rtlCol="0"/>
          <a:lstStyle/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7CE633F-9882-4A5C-83A2-1109D0C73261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8828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984A150-581C-4608-9034-48767311A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57345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E19D4B2-6593-465B-9A8E-03DFC94344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55771" y="1004205"/>
            <a:ext cx="6096000" cy="3725183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en-GB" sz="5400" noProof="0"/>
              <a:t>Click to edit master text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537098-0CB9-40F0-99EE-35DF790670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7345" cy="68580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468A676-C4AD-4F50-936D-1C858E8136CE}"/>
              </a:ext>
            </a:extLst>
          </p:cNvPr>
          <p:cNvSpPr txBox="1">
            <a:spLocks/>
          </p:cNvSpPr>
          <p:nvPr userDrawn="1"/>
        </p:nvSpPr>
        <p:spPr>
          <a:xfrm>
            <a:off x="960438" y="6356350"/>
            <a:ext cx="4981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100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>
                <a:solidFill>
                  <a:schemeClr val="bg1"/>
                </a:solidFill>
              </a:rPr>
              <a:t>Sample Footer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09CC8E-0532-4674-9535-1514DA3C14B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5771" y="4865914"/>
            <a:ext cx="6096000" cy="532038"/>
          </a:xfrm>
        </p:spPr>
        <p:txBody>
          <a:bodyPr rtlCol="0"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 rtl="0"/>
            <a:r>
              <a:rPr lang="en-GB" sz="2000" noProof="0">
                <a:solidFill>
                  <a:schemeClr val="bg1"/>
                </a:solidFill>
                <a:cs typeface="Calibri"/>
              </a:rPr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634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91DF4D9E-FD4F-4244-ACD6-44EC4C0494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6800" y="3048000"/>
            <a:ext cx="1790700" cy="17907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44F5B526-8975-4F7C-B558-830FCEE068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21762" y="3048000"/>
            <a:ext cx="1790700" cy="17907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ED20DBB5-D24E-40D6-AFFB-428692A51AD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76021" y="3048000"/>
            <a:ext cx="1790700" cy="17907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F6F7262C-3E29-4219-AF83-B7A71B97A13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34500" y="3048000"/>
            <a:ext cx="1790700" cy="17907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3861F78-BD42-4F29-8487-1641CFD039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66800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FFAB1F8B-1CEE-4068-86DE-561A12A0418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66800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D5AE44CD-B78E-4EE2-B0F2-E0D436C2BA1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21762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3C4FE2DB-091F-4F7A-B6B6-9A6F22AC0B5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821762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2" name="Text Placeholder 27">
            <a:extLst>
              <a:ext uri="{FF2B5EF4-FFF2-40B4-BE49-F238E27FC236}">
                <a16:creationId xmlns:a16="http://schemas.microsoft.com/office/drawing/2014/main" id="{3A3F9D5D-A5CF-482B-A14C-E5BFADB76F7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576021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A4F265B4-1FBB-4396-A938-862D45713AE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76021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4" name="Text Placeholder 27">
            <a:extLst>
              <a:ext uri="{FF2B5EF4-FFF2-40B4-BE49-F238E27FC236}">
                <a16:creationId xmlns:a16="http://schemas.microsoft.com/office/drawing/2014/main" id="{AC1BA7DC-98B0-4261-8F1E-8101FB5D48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334500" y="5124103"/>
            <a:ext cx="1790700" cy="350292"/>
          </a:xfrm>
        </p:spPr>
        <p:txBody>
          <a:bodyPr rtlCol="0">
            <a:normAutofit/>
          </a:bodyPr>
          <a:lstStyle>
            <a:lvl1pPr algn="ctr"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5" name="Text Placeholder 27">
            <a:extLst>
              <a:ext uri="{FF2B5EF4-FFF2-40B4-BE49-F238E27FC236}">
                <a16:creationId xmlns:a16="http://schemas.microsoft.com/office/drawing/2014/main" id="{2E4EF69E-34E2-46FF-A0FA-3F136396D3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334500" y="5458421"/>
            <a:ext cx="1790700" cy="350292"/>
          </a:xfrm>
        </p:spPr>
        <p:txBody>
          <a:bodyPr rtlCol="0">
            <a:noAutofit/>
          </a:bodyPr>
          <a:lstStyle>
            <a:lvl1pPr algn="ctr"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17916" cy="365125"/>
          </a:xfrm>
        </p:spPr>
        <p:txBody>
          <a:bodyPr rtlCol="0"/>
          <a:lstStyle/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6468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593407" cy="365125"/>
          </a:xfrm>
        </p:spPr>
        <p:txBody>
          <a:bodyPr rtlCol="0"/>
          <a:lstStyle/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230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3236976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3236976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17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77512" y="2587752"/>
            <a:ext cx="3236976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77512" y="3594538"/>
            <a:ext cx="3236976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17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054C03E-8FD4-4345-A971-0A2CCF5C4A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94903" y="2587752"/>
            <a:ext cx="3236976" cy="892048"/>
          </a:xfrm>
        </p:spPr>
        <p:txBody>
          <a:bodyPr rtlCol="0"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56D09A0C-509F-447E-AFB1-5531727D7DF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94903" y="3594538"/>
            <a:ext cx="3236976" cy="2586806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1700"/>
            </a:lvl1pPr>
            <a:lvl2pPr>
              <a:defRPr sz="1800"/>
            </a:lvl2pPr>
            <a:lvl3pPr marL="560070" indent="-285750">
              <a:buFont typeface="Arial" panose="020B0604020202020204" pitchFamily="34" charset="0"/>
              <a:buChar char="•"/>
              <a:defRPr sz="1400"/>
            </a:lvl3pPr>
            <a:lvl4pPr>
              <a:defRPr sz="1400"/>
            </a:lvl4pPr>
            <a:lvl5pPr marL="880110" indent="-285750">
              <a:buFont typeface="Arial" panose="020B0604020202020204" pitchFamily="34" charset="0"/>
              <a:buChar char="•"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17916" cy="365125"/>
          </a:xfrm>
        </p:spPr>
        <p:txBody>
          <a:bodyPr rtlCol="0"/>
          <a:lstStyle/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4045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Jan 14 2026</a:t>
            </a:r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Somerville Cloud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2917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3" r:id="rId4"/>
    <p:sldLayoutId id="2147483672" r:id="rId5"/>
    <p:sldLayoutId id="2147483686" r:id="rId6"/>
    <p:sldLayoutId id="2147483687" r:id="rId7"/>
    <p:sldLayoutId id="2147483675" r:id="rId8"/>
    <p:sldLayoutId id="2147483688" r:id="rId9"/>
    <p:sldLayoutId id="2147483682" r:id="rId10"/>
    <p:sldLayoutId id="214748368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pc.cam.ac.uk/scientific-openstack" TargetMode="External"/><Relationship Id="rId13" Type="http://schemas.openxmlformats.org/officeDocument/2006/relationships/image" Target="../media/image3.png"/><Relationship Id="rId3" Type="http://schemas.openxmlformats.org/officeDocument/2006/relationships/image" Target="../media/image1.gif"/><Relationship Id="rId7" Type="http://schemas.openxmlformats.org/officeDocument/2006/relationships/hyperlink" Target="https://www.roe.ac.uk/ifa/wfau/" TargetMode="External"/><Relationship Id="rId12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epcc.ed.ac.uk/hpc-services/advanced-computing-facility" TargetMode="External"/><Relationship Id="rId11" Type="http://schemas.openxmlformats.org/officeDocument/2006/relationships/hyperlink" Target="https://www.stackhpc.com/" TargetMode="External"/><Relationship Id="rId5" Type="http://schemas.openxmlformats.org/officeDocument/2006/relationships/hyperlink" Target="https://www.iris.ac.uk/what-is-iris/" TargetMode="External"/><Relationship Id="rId10" Type="http://schemas.openxmlformats.org/officeDocument/2006/relationships/hyperlink" Target="https://qserv.lsst.io/index.html" TargetMode="External"/><Relationship Id="rId4" Type="http://schemas.openxmlformats.org/officeDocument/2006/relationships/hyperlink" Target="https://www.lsst.ac.uk/" TargetMode="External"/><Relationship Id="rId9" Type="http://schemas.openxmlformats.org/officeDocument/2006/relationships/hyperlink" Target="https://cassandra.apache.org/_/index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rxiv.org/abs/2501.16311" TargetMode="External"/><Relationship Id="rId3" Type="http://schemas.openxmlformats.org/officeDocument/2006/relationships/hyperlink" Target="http://vsa.roe.ac.uk/" TargetMode="External"/><Relationship Id="rId7" Type="http://schemas.openxmlformats.org/officeDocument/2006/relationships/hyperlink" Target="https://data.lsst.cloud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qserv.lsst.io/index.html" TargetMode="External"/><Relationship Id="rId5" Type="http://schemas.openxmlformats.org/officeDocument/2006/relationships/hyperlink" Target="https://lasair-ztf.lsst.ac.uk/" TargetMode="External"/><Relationship Id="rId10" Type="http://schemas.openxmlformats.org/officeDocument/2006/relationships/image" Target="../media/image2.gif"/><Relationship Id="rId4" Type="http://schemas.openxmlformats.org/officeDocument/2006/relationships/hyperlink" Target="https://www.gaia.ac.uk/data-releases/mining-platform/the-uk-gaia-data-mining-platform/" TargetMode="External"/><Relationship Id="rId9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gi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sh@roe.ac.u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gif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6B7E-1633-44AB-8584-82DF5B72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/>
          <a:lstStyle/>
          <a:p>
            <a:pPr rtl="0"/>
            <a:r>
              <a:rPr lang="en-GB" dirty="0"/>
              <a:t>Somerville Cloud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0AB4-D228-4548-B072-726498212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8231" y="2050345"/>
            <a:ext cx="5049648" cy="892048"/>
          </a:xfrm>
        </p:spPr>
        <p:txBody>
          <a:bodyPr rtlCol="0"/>
          <a:lstStyle/>
          <a:p>
            <a:pPr rtl="0"/>
            <a:r>
              <a:rPr lang="en-US" dirty="0"/>
              <a:t>C</a:t>
            </a:r>
            <a:r>
              <a:rPr lang="en-GB" dirty="0"/>
              <a:t>loud for science Archives</a:t>
            </a:r>
          </a:p>
        </p:txBody>
      </p:sp>
      <p:pic>
        <p:nvPicPr>
          <p:cNvPr id="13" name="Content Placeholder 12" descr="Diagram&#10;&#10;Description automatically generated">
            <a:extLst>
              <a:ext uri="{FF2B5EF4-FFF2-40B4-BE49-F238E27FC236}">
                <a16:creationId xmlns:a16="http://schemas.microsoft.com/office/drawing/2014/main" id="{4C8543CE-90A5-AC37-8D67-4BD593E45D7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163197" y="615246"/>
            <a:ext cx="2790571" cy="1127829"/>
          </a:xfrm>
        </p:spPr>
      </p:pic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B67120C1-6A9D-44FA-9A16-F092E4881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593407" cy="365125"/>
          </a:xfrm>
        </p:spPr>
        <p:txBody>
          <a:bodyPr rtlCol="0"/>
          <a:lstStyle/>
          <a:p>
            <a:pPr rtl="0"/>
            <a:r>
              <a:rPr lang="en-GB"/>
              <a:t>Somerville Cloud</a:t>
            </a:r>
            <a:endParaRPr lang="en-GB" dirty="0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85BB0149-5446-495F-8B82-4AD0DE6C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/>
          <a:p>
            <a:pPr rtl="0"/>
            <a:r>
              <a:rPr lang="en-US"/>
              <a:t>Jan 14 2026</a:t>
            </a:r>
            <a:endParaRPr lang="en-GB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CC302B43-8755-4B25-A036-68EFC8791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fld id="{F97E8200-1950-409B-82E7-99938E7AE355}" type="slidenum">
              <a:rPr lang="en-GB" smtClean="0"/>
              <a:pPr rtl="0"/>
              <a:t>1</a:t>
            </a:fld>
            <a:endParaRPr lang="en-GB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1F723696-6F95-FC83-90FB-11D10341F0A5}"/>
              </a:ext>
            </a:extLst>
          </p:cNvPr>
          <p:cNvSpPr txBox="1">
            <a:spLocks/>
          </p:cNvSpPr>
          <p:nvPr/>
        </p:nvSpPr>
        <p:spPr>
          <a:xfrm>
            <a:off x="329975" y="2720249"/>
            <a:ext cx="11485036" cy="36361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007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8011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The Somerville Cloud provides STFC science projects with cloud resources that cater to database and archive use cases. Funding is from </a:t>
            </a:r>
            <a:r>
              <a:rPr lang="en-GB" dirty="0">
                <a:hlinkClick r:id="rId4"/>
              </a:rPr>
              <a:t>LSST:UK</a:t>
            </a:r>
            <a:r>
              <a:rPr lang="en-GB" dirty="0"/>
              <a:t> and </a:t>
            </a:r>
            <a:r>
              <a:rPr lang="en-GB" dirty="0">
                <a:hlinkClick r:id="rId5"/>
              </a:rPr>
              <a:t>IRIS</a:t>
            </a:r>
            <a:r>
              <a:rPr lang="en-GB" dirty="0"/>
              <a:t>, while the administrative effort is provided by the University of Edinburgh (through the </a:t>
            </a:r>
            <a:r>
              <a:rPr lang="en-GB" dirty="0">
                <a:hlinkClick r:id="rId6"/>
              </a:rPr>
              <a:t>ACF</a:t>
            </a:r>
            <a:r>
              <a:rPr lang="en-GB" dirty="0"/>
              <a:t> and </a:t>
            </a:r>
            <a:r>
              <a:rPr lang="en-GB" dirty="0">
                <a:hlinkClick r:id="rId7"/>
              </a:rPr>
              <a:t>WFAU</a:t>
            </a:r>
            <a:r>
              <a:rPr lang="en-GB" dirty="0"/>
              <a:t>). It was started in 2018 as a testbed for LSST:UK use cases and then officially entered operation in 2021 to serve the needs of multiple astronomy archives. </a:t>
            </a:r>
          </a:p>
          <a:p>
            <a:pPr marL="0" indent="0">
              <a:buNone/>
            </a:pPr>
            <a:r>
              <a:rPr lang="en-GB" dirty="0"/>
              <a:t>Infrastructure Details:</a:t>
            </a:r>
          </a:p>
          <a:p>
            <a:r>
              <a:rPr lang="en-GB" dirty="0"/>
              <a:t>OpenStack Cloud, using the Scientific OpenStack standard: </a:t>
            </a:r>
            <a:r>
              <a:rPr lang="en-GB" dirty="0">
                <a:hlinkClick r:id="rId8"/>
              </a:rPr>
              <a:t>https://www.hpc.cam.ac.uk/scientific-openstack</a:t>
            </a:r>
            <a:r>
              <a:rPr lang="en-GB" dirty="0"/>
              <a:t> </a:t>
            </a:r>
          </a:p>
          <a:p>
            <a:r>
              <a:rPr lang="en-GB" dirty="0"/>
              <a:t>Cloud resources are tailored to meet the specific needs of science data archive projects</a:t>
            </a:r>
          </a:p>
          <a:p>
            <a:pPr lvl="2"/>
            <a:r>
              <a:rPr lang="en-GB" dirty="0" err="1"/>
              <a:t>Ceph</a:t>
            </a:r>
            <a:r>
              <a:rPr lang="en-GB" dirty="0"/>
              <a:t> storage cluster with multiple pools configured to meet project specific metrics, with both HDD and SSD backed resource. Serving volumes, </a:t>
            </a:r>
            <a:r>
              <a:rPr lang="en-GB" dirty="0" err="1"/>
              <a:t>CephFS</a:t>
            </a:r>
            <a:r>
              <a:rPr lang="en-GB" dirty="0"/>
              <a:t>, and S3 access methods. Current raw capacity of ~13PB. </a:t>
            </a:r>
          </a:p>
          <a:p>
            <a:pPr lvl="2"/>
            <a:r>
              <a:rPr lang="en-GB" dirty="0"/>
              <a:t>Hypervisors with significant </a:t>
            </a:r>
            <a:r>
              <a:rPr lang="en-GB" dirty="0" err="1"/>
              <a:t>NVMe</a:t>
            </a:r>
            <a:r>
              <a:rPr lang="en-GB" dirty="0"/>
              <a:t> SSDs (HVs with 4 x 3.2TB, 6 x 6.4TB, and 14 x 6.4TB) served via PCI passthrough, intended for use by distributed database technologies such as Apache Cassandra (</a:t>
            </a:r>
            <a:r>
              <a:rPr lang="en-GB" dirty="0">
                <a:hlinkClick r:id="rId9"/>
              </a:rPr>
              <a:t>https://cassandra.apache.org/_/index.html</a:t>
            </a:r>
            <a:r>
              <a:rPr lang="en-GB" dirty="0"/>
              <a:t>) and </a:t>
            </a:r>
            <a:r>
              <a:rPr lang="en-GB" dirty="0" err="1"/>
              <a:t>Qserv</a:t>
            </a:r>
            <a:r>
              <a:rPr lang="en-GB" dirty="0"/>
              <a:t> (</a:t>
            </a:r>
            <a:r>
              <a:rPr lang="en-GB" dirty="0">
                <a:hlinkClick r:id="rId10"/>
              </a:rPr>
              <a:t>https://qserv.lsst.io/index.html</a:t>
            </a:r>
            <a:r>
              <a:rPr lang="en-GB" dirty="0"/>
              <a:t>) </a:t>
            </a:r>
          </a:p>
          <a:p>
            <a:pPr lvl="2"/>
            <a:r>
              <a:rPr lang="en-GB" dirty="0"/>
              <a:t>High speed interconnect at both LAN and WAN level (100Gbps from cloud to JANET backbone interconnect)</a:t>
            </a:r>
          </a:p>
          <a:p>
            <a:r>
              <a:rPr lang="en-GB" dirty="0"/>
              <a:t>Administration assistance contracted through StackHPC (</a:t>
            </a:r>
            <a:r>
              <a:rPr lang="en-GB" dirty="0">
                <a:hlinkClick r:id="rId11"/>
              </a:rPr>
              <a:t>https://www.stackhpc.com/</a:t>
            </a:r>
            <a:r>
              <a:rPr lang="en-GB" dirty="0"/>
              <a:t>) </a:t>
            </a:r>
          </a:p>
        </p:txBody>
      </p:sp>
      <p:pic>
        <p:nvPicPr>
          <p:cNvPr id="15" name="Picture 14" descr="A picture containing shape&#10;&#10;Description automatically generated">
            <a:extLst>
              <a:ext uri="{FF2B5EF4-FFF2-40B4-BE49-F238E27FC236}">
                <a16:creationId xmlns:a16="http://schemas.microsoft.com/office/drawing/2014/main" id="{43899622-36A1-13C9-CBBA-B9486EF7DFB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047" y="6353305"/>
            <a:ext cx="719597" cy="504695"/>
          </a:xfrm>
          <a:prstGeom prst="rect">
            <a:avLst/>
          </a:prstGeom>
        </p:spPr>
      </p:pic>
      <p:pic>
        <p:nvPicPr>
          <p:cNvPr id="6" name="Picture 5" descr="A black background with blue and grey letters&#10;&#10;AI-generated content may be incorrect.">
            <a:extLst>
              <a:ext uri="{FF2B5EF4-FFF2-40B4-BE49-F238E27FC236}">
                <a16:creationId xmlns:a16="http://schemas.microsoft.com/office/drawing/2014/main" id="{D528A793-93A6-431B-5581-3FACD2976C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96153" y="5668151"/>
            <a:ext cx="1632679" cy="87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1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28464-9139-AC03-4FC4-554E65C07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A397F-A7AD-C0F5-19F7-4293309D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/>
          <a:lstStyle/>
          <a:p>
            <a:pPr rtl="0"/>
            <a:r>
              <a:rPr lang="en-US" dirty="0"/>
              <a:t>Tenant Projects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97FBC-6C4D-465A-3474-01D47D104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8231" y="2050345"/>
            <a:ext cx="4818888" cy="892048"/>
          </a:xfrm>
        </p:spPr>
        <p:txBody>
          <a:bodyPr rtlCol="0"/>
          <a:lstStyle/>
          <a:p>
            <a:pPr rtl="0"/>
            <a:r>
              <a:rPr lang="en-US" dirty="0"/>
              <a:t>Vera Rubin/</a:t>
            </a:r>
            <a:r>
              <a:rPr lang="en-US" dirty="0" err="1"/>
              <a:t>Lsst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84ED00D-EE03-21DA-985D-ACA68A65A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55976" y="2050345"/>
            <a:ext cx="4818888" cy="892048"/>
          </a:xfrm>
        </p:spPr>
        <p:txBody>
          <a:bodyPr rtlCol="0"/>
          <a:lstStyle/>
          <a:p>
            <a:pPr rtl="0"/>
            <a:r>
              <a:rPr lang="en-US" dirty="0"/>
              <a:t>Other Projects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B9831E-CBA8-6550-E410-2D7C851EB9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0137" y="2720248"/>
            <a:ext cx="6233631" cy="3636101"/>
          </a:xfrm>
        </p:spPr>
        <p:txBody>
          <a:bodyPr rtlCol="0">
            <a:normAutofit lnSpcReduction="10000"/>
          </a:bodyPr>
          <a:lstStyle/>
          <a:p>
            <a:r>
              <a:rPr lang="en-US" dirty="0"/>
              <a:t>WFAU Archives</a:t>
            </a:r>
          </a:p>
          <a:p>
            <a:pPr lvl="2"/>
            <a:r>
              <a:rPr lang="en-US" b="0" dirty="0"/>
              <a:t>Database and image archive of the WFCAM and VISTA surveys</a:t>
            </a:r>
          </a:p>
          <a:p>
            <a:pPr lvl="2"/>
            <a:r>
              <a:rPr lang="en-US" b="0" dirty="0"/>
              <a:t>~.8PB of MS SQL Databases, ~1.8PB of image data</a:t>
            </a:r>
          </a:p>
          <a:p>
            <a:pPr lvl="2"/>
            <a:r>
              <a:rPr lang="en-US" b="0" dirty="0"/>
              <a:t>More info: </a:t>
            </a:r>
            <a:r>
              <a:rPr lang="en-US" b="0" dirty="0">
                <a:hlinkClick r:id="rId3"/>
              </a:rPr>
              <a:t>http://vsa.roe.ac.uk/</a:t>
            </a:r>
            <a:r>
              <a:rPr lang="en-US" b="0" dirty="0"/>
              <a:t> </a:t>
            </a:r>
          </a:p>
          <a:p>
            <a:r>
              <a:rPr lang="en-US" dirty="0"/>
              <a:t>Gaia Data Mining Platform</a:t>
            </a:r>
          </a:p>
          <a:p>
            <a:pPr lvl="2"/>
            <a:r>
              <a:rPr lang="en-GB" b="0" dirty="0"/>
              <a:t>Science platform for large-scale exploitation of the publicly released Gaia data products</a:t>
            </a:r>
          </a:p>
          <a:p>
            <a:pPr lvl="2"/>
            <a:r>
              <a:rPr lang="en-GB" b="0" dirty="0"/>
              <a:t>Deployed via Kubernetes, utilizes Apache Spark, </a:t>
            </a:r>
            <a:r>
              <a:rPr lang="en-GB" b="0" dirty="0" err="1"/>
              <a:t>Jupyter</a:t>
            </a:r>
            <a:r>
              <a:rPr lang="en-GB" b="0" dirty="0"/>
              <a:t> Notebooks</a:t>
            </a:r>
          </a:p>
          <a:p>
            <a:pPr lvl="2"/>
            <a:r>
              <a:rPr lang="en-US" b="0" dirty="0"/>
              <a:t>~.25PB of sharded RDBMS, ~.5PB compressed archive data</a:t>
            </a:r>
          </a:p>
          <a:p>
            <a:pPr lvl="2"/>
            <a:r>
              <a:rPr lang="en-US" b="0" dirty="0"/>
              <a:t>More info: </a:t>
            </a:r>
            <a:r>
              <a:rPr lang="en-US" b="0" dirty="0">
                <a:hlinkClick r:id="rId4"/>
              </a:rPr>
              <a:t>https://www.gaia.ac.uk/data-releases/mining-platform/the-uk-gaia-data-mining-platform/</a:t>
            </a:r>
            <a:r>
              <a:rPr lang="en-US" b="0" dirty="0"/>
              <a:t> </a:t>
            </a:r>
          </a:p>
          <a:p>
            <a:pPr lvl="2"/>
            <a:endParaRPr lang="en-GB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B36CEF9C-F98D-1838-41E1-CECBF732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593407" cy="365125"/>
          </a:xfrm>
        </p:spPr>
        <p:txBody>
          <a:bodyPr rtlCol="0"/>
          <a:lstStyle/>
          <a:p>
            <a:pPr rtl="0"/>
            <a:r>
              <a:rPr lang="en-GB"/>
              <a:t>Somerville Cloud</a:t>
            </a:r>
            <a:endParaRPr lang="en-GB" dirty="0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CCFACC67-E429-AD66-6E0A-A71AF4F6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/>
          <a:p>
            <a:pPr rtl="0"/>
            <a:r>
              <a:rPr lang="en-US"/>
              <a:t>Jan 14 2026</a:t>
            </a:r>
            <a:endParaRPr lang="en-GB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AEFE5E3F-4352-E8D3-A5F5-87879C27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fld id="{F97E8200-1950-409B-82E7-99938E7AE355}" type="slidenum">
              <a:rPr lang="en-GB" smtClean="0"/>
              <a:pPr rtl="0"/>
              <a:t>2</a:t>
            </a:fld>
            <a:endParaRPr lang="en-GB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F839A2E6-FD1B-420E-B36B-DD083B2004F3}"/>
              </a:ext>
            </a:extLst>
          </p:cNvPr>
          <p:cNvSpPr txBox="1">
            <a:spLocks/>
          </p:cNvSpPr>
          <p:nvPr/>
        </p:nvSpPr>
        <p:spPr>
          <a:xfrm>
            <a:off x="185585" y="2728270"/>
            <a:ext cx="5470391" cy="363610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007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8011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Lasair</a:t>
            </a:r>
            <a:r>
              <a:rPr lang="en-US" dirty="0"/>
              <a:t> ZTF</a:t>
            </a:r>
          </a:p>
          <a:p>
            <a:pPr lvl="2"/>
            <a:r>
              <a:rPr lang="en-US" b="0" dirty="0"/>
              <a:t>Transient event alert service (i.e. notify astronomer when a supernova is detected).</a:t>
            </a:r>
          </a:p>
          <a:p>
            <a:pPr lvl="2"/>
            <a:r>
              <a:rPr lang="en-US" b="0" dirty="0"/>
              <a:t>Deployed via Kubernetes (Magnum), utilizes Apache Cassandra</a:t>
            </a:r>
          </a:p>
          <a:p>
            <a:pPr lvl="2"/>
            <a:r>
              <a:rPr lang="en-US" b="0" dirty="0"/>
              <a:t>More info: </a:t>
            </a:r>
            <a:r>
              <a:rPr lang="en-US" b="0" dirty="0">
                <a:hlinkClick r:id="rId5"/>
              </a:rPr>
              <a:t>https://lasair-ztf.lsst.ac.uk/</a:t>
            </a:r>
            <a:r>
              <a:rPr lang="en-US" b="0" dirty="0"/>
              <a:t>  </a:t>
            </a:r>
          </a:p>
          <a:p>
            <a:r>
              <a:rPr lang="en-US" dirty="0"/>
              <a:t>Vera Rubin/LSST Archive Database</a:t>
            </a:r>
          </a:p>
          <a:p>
            <a:pPr lvl="2"/>
            <a:r>
              <a:rPr lang="en-US" b="0" dirty="0"/>
              <a:t>Database containing the Vera Rubin data releases</a:t>
            </a:r>
          </a:p>
          <a:p>
            <a:pPr lvl="2"/>
            <a:r>
              <a:rPr lang="en-US" b="0" dirty="0"/>
              <a:t>Projected to reach &gt;30PB by end of operations</a:t>
            </a:r>
          </a:p>
          <a:p>
            <a:pPr lvl="2"/>
            <a:r>
              <a:rPr lang="en-US" b="0" dirty="0" err="1"/>
              <a:t>Qserv</a:t>
            </a:r>
            <a:r>
              <a:rPr lang="en-US" b="0" dirty="0"/>
              <a:t> RDBMS (sharded relational database) - </a:t>
            </a:r>
            <a:r>
              <a:rPr lang="en-GB" dirty="0">
                <a:hlinkClick r:id="rId6"/>
              </a:rPr>
              <a:t>https://qserv.lsst.io/index.html</a:t>
            </a:r>
            <a:endParaRPr lang="en-US" b="0" dirty="0"/>
          </a:p>
          <a:p>
            <a:r>
              <a:rPr lang="en-US" dirty="0"/>
              <a:t>Rubin Science Platform (RSP)</a:t>
            </a:r>
          </a:p>
          <a:p>
            <a:pPr lvl="2"/>
            <a:r>
              <a:rPr lang="en-US" b="0" dirty="0"/>
              <a:t>User interface and data analysis tools for bringing processing to the data</a:t>
            </a:r>
          </a:p>
          <a:p>
            <a:pPr lvl="2"/>
            <a:r>
              <a:rPr lang="en-US" b="0" dirty="0"/>
              <a:t>Deployed via Kubernetes (Magnum), uses </a:t>
            </a:r>
            <a:r>
              <a:rPr lang="en-US" b="0" dirty="0" err="1"/>
              <a:t>Jupyter</a:t>
            </a:r>
            <a:r>
              <a:rPr lang="en-US" b="0" dirty="0"/>
              <a:t> notebooks</a:t>
            </a:r>
          </a:p>
          <a:p>
            <a:pPr lvl="2"/>
            <a:r>
              <a:rPr lang="en-US" b="0" dirty="0"/>
              <a:t>More info: </a:t>
            </a:r>
            <a:r>
              <a:rPr lang="en-US" b="0" dirty="0">
                <a:hlinkClick r:id="rId7"/>
              </a:rPr>
              <a:t>https://data.lsst.cloud/</a:t>
            </a:r>
            <a:r>
              <a:rPr lang="en-US" b="0" dirty="0"/>
              <a:t> </a:t>
            </a:r>
          </a:p>
          <a:p>
            <a:r>
              <a:rPr lang="en-US" dirty="0" err="1"/>
              <a:t>TiDES</a:t>
            </a:r>
            <a:endParaRPr lang="en-US" dirty="0"/>
          </a:p>
          <a:p>
            <a:pPr lvl="2"/>
            <a:r>
              <a:rPr lang="en-US" b="0" dirty="0"/>
              <a:t>4MOST </a:t>
            </a:r>
            <a:r>
              <a:rPr lang="en-GB" b="0" dirty="0"/>
              <a:t>Time Domain Extragalactic Survey</a:t>
            </a:r>
          </a:p>
          <a:p>
            <a:pPr lvl="2"/>
            <a:r>
              <a:rPr lang="en-GB" b="0" dirty="0"/>
              <a:t>Spectroscopic follow-up of extragalactic transients discovered by Vera Rubin</a:t>
            </a:r>
            <a:endParaRPr lang="en-US" b="0" dirty="0"/>
          </a:p>
          <a:p>
            <a:pPr lvl="2"/>
            <a:r>
              <a:rPr lang="en-US" b="0" dirty="0"/>
              <a:t>More info: </a:t>
            </a:r>
            <a:r>
              <a:rPr lang="en-US" b="0" dirty="0">
                <a:hlinkClick r:id="rId8"/>
              </a:rPr>
              <a:t>https://arxiv.org/abs/2501.16311</a:t>
            </a:r>
            <a:r>
              <a:rPr lang="en-US" b="0" dirty="0"/>
              <a:t> </a:t>
            </a:r>
          </a:p>
        </p:txBody>
      </p:sp>
      <p:pic>
        <p:nvPicPr>
          <p:cNvPr id="13" name="Content Placeholder 12" descr="Diagram&#10;&#10;Description automatically generated">
            <a:extLst>
              <a:ext uri="{FF2B5EF4-FFF2-40B4-BE49-F238E27FC236}">
                <a16:creationId xmlns:a16="http://schemas.microsoft.com/office/drawing/2014/main" id="{1EDE7764-CFE4-6538-5A94-95BB38BD5E8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63197" y="615246"/>
            <a:ext cx="2790571" cy="1127829"/>
          </a:xfrm>
          <a:prstGeom prst="rect">
            <a:avLst/>
          </a:prstGeom>
        </p:spPr>
      </p:pic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id="{8FB0D3E7-780E-8F82-81FD-AD44B6FA0F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047" y="6353305"/>
            <a:ext cx="719597" cy="50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21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08D9F-CD3D-F4B1-3524-048EEE093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357A6-4214-A319-5E7F-EFB1BF3A2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 rtlCol="0"/>
          <a:lstStyle/>
          <a:p>
            <a:pPr rtl="0"/>
            <a:r>
              <a:rPr lang="en-US" dirty="0"/>
              <a:t>Cloud Resources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4178F-9FDC-BE69-8BBC-35BB55CAC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8231" y="2050345"/>
            <a:ext cx="4818888" cy="892048"/>
          </a:xfrm>
        </p:spPr>
        <p:txBody>
          <a:bodyPr rtlCol="0"/>
          <a:lstStyle/>
          <a:p>
            <a:pPr rtl="0"/>
            <a:r>
              <a:rPr lang="en-US" dirty="0"/>
              <a:t>Existing Resources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9265B9-3307-E49E-549F-6F16B021F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72425" y="2720248"/>
            <a:ext cx="4818889" cy="3636101"/>
          </a:xfrm>
        </p:spPr>
        <p:txBody>
          <a:bodyPr rtlCol="0">
            <a:normAutofit fontScale="77500" lnSpcReduction="20000"/>
          </a:bodyPr>
          <a:lstStyle/>
          <a:p>
            <a:r>
              <a:rPr lang="en-US" dirty="0" err="1"/>
              <a:t>Qserv</a:t>
            </a:r>
            <a:r>
              <a:rPr lang="en-US" dirty="0"/>
              <a:t> Project Deployment</a:t>
            </a:r>
          </a:p>
          <a:p>
            <a:pPr lvl="2"/>
            <a:r>
              <a:rPr lang="en-US" dirty="0"/>
              <a:t>16 HVs each with 14 x 6.4TB NVMe SSD</a:t>
            </a:r>
          </a:p>
          <a:p>
            <a:r>
              <a:rPr lang="en-US" b="0" dirty="0"/>
              <a:t>Gaia DMP Deployment</a:t>
            </a:r>
          </a:p>
          <a:p>
            <a:pPr lvl="2"/>
            <a:r>
              <a:rPr lang="en-US" b="0" dirty="0"/>
              <a:t>8 HVs each with 6 x 6.4TB NVMe SSD, 1TB RAM</a:t>
            </a:r>
            <a:endParaRPr lang="en-US" dirty="0"/>
          </a:p>
          <a:p>
            <a:r>
              <a:rPr lang="en-US" dirty="0"/>
              <a:t>2026 Expansion</a:t>
            </a:r>
          </a:p>
          <a:p>
            <a:pPr lvl="2"/>
            <a:r>
              <a:rPr lang="en-US" b="0" dirty="0"/>
              <a:t>2 x 400Gbps Mellanox SN4700 switches</a:t>
            </a:r>
          </a:p>
          <a:p>
            <a:pPr lvl="2"/>
            <a:r>
              <a:rPr lang="en-US" b="0" dirty="0"/>
              <a:t>5 x HVs with 64 core, 1TB RAM, 4 x 3.2TB </a:t>
            </a:r>
            <a:r>
              <a:rPr lang="en-US" b="0" dirty="0" err="1"/>
              <a:t>NVMe</a:t>
            </a:r>
            <a:endParaRPr lang="en-US" b="0" dirty="0"/>
          </a:p>
          <a:p>
            <a:r>
              <a:rPr lang="en-US" dirty="0"/>
              <a:t>2027 and beyond</a:t>
            </a:r>
          </a:p>
          <a:p>
            <a:pPr lvl="2"/>
            <a:r>
              <a:rPr lang="en-US" b="0" dirty="0"/>
              <a:t>Substantial growth will occur to meet Vera Rubin project needs, along with other IRIS supported projects like Gaia DMP</a:t>
            </a:r>
          </a:p>
          <a:p>
            <a:pPr lvl="2"/>
            <a:r>
              <a:rPr lang="en-US" b="0" dirty="0" err="1"/>
              <a:t>Ceph</a:t>
            </a:r>
            <a:r>
              <a:rPr lang="en-US" b="0" dirty="0"/>
              <a:t> storage will reach 10’s of PB by 2028, </a:t>
            </a:r>
            <a:r>
              <a:rPr lang="en-US" b="0" dirty="0" err="1"/>
              <a:t>Qserv</a:t>
            </a:r>
            <a:r>
              <a:rPr lang="en-US" b="0" dirty="0"/>
              <a:t> and Gaia will more than double their current footprint, and other projects will also continue to grow</a:t>
            </a:r>
          </a:p>
          <a:p>
            <a:pPr lvl="2"/>
            <a:endParaRPr lang="en-GB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DB896136-85F6-3AA4-2F2F-98B65120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593407" cy="365125"/>
          </a:xfrm>
        </p:spPr>
        <p:txBody>
          <a:bodyPr rtlCol="0"/>
          <a:lstStyle/>
          <a:p>
            <a:pPr rtl="0"/>
            <a:r>
              <a:rPr lang="en-GB"/>
              <a:t>Somerville Cloud</a:t>
            </a:r>
            <a:endParaRPr lang="en-GB" dirty="0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5D9A039E-4F34-9575-A701-4895632E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/>
          <a:p>
            <a:pPr rtl="0"/>
            <a:r>
              <a:rPr lang="en-US"/>
              <a:t>Jan 14 2026</a:t>
            </a:r>
            <a:endParaRPr lang="en-GB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82BE2D8C-B632-ACEA-B24B-F110E394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fld id="{F97E8200-1950-409B-82E7-99938E7AE355}" type="slidenum">
              <a:rPr lang="en-GB" smtClean="0"/>
              <a:pPr rtl="0"/>
              <a:t>3</a:t>
            </a:fld>
            <a:endParaRPr lang="en-GB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11BAD64A-458F-018C-D544-68C8EAB2B86C}"/>
              </a:ext>
            </a:extLst>
          </p:cNvPr>
          <p:cNvSpPr txBox="1">
            <a:spLocks/>
          </p:cNvSpPr>
          <p:nvPr/>
        </p:nvSpPr>
        <p:spPr>
          <a:xfrm>
            <a:off x="185585" y="2728270"/>
            <a:ext cx="5470391" cy="36361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007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80110" indent="-28575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14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 x OpenStack Controllers</a:t>
            </a:r>
          </a:p>
          <a:p>
            <a:r>
              <a:rPr lang="en-US" b="0" dirty="0"/>
              <a:t>15 HVs (HPE), each with 64 cores</a:t>
            </a:r>
            <a:r>
              <a:rPr lang="en-US" dirty="0"/>
              <a:t> and 1TB RAM</a:t>
            </a:r>
          </a:p>
          <a:p>
            <a:pPr lvl="2"/>
            <a:r>
              <a:rPr lang="en-US" b="0" dirty="0"/>
              <a:t>7 HVs with 11TB </a:t>
            </a:r>
            <a:r>
              <a:rPr lang="en-US" b="0" dirty="0" err="1"/>
              <a:t>NVMe</a:t>
            </a:r>
            <a:r>
              <a:rPr lang="en-US" b="0" dirty="0"/>
              <a:t> SSD as single local RAID, LVM partitioning</a:t>
            </a:r>
          </a:p>
          <a:p>
            <a:pPr lvl="2"/>
            <a:r>
              <a:rPr lang="en-US" b="0" dirty="0"/>
              <a:t>8 HVs with 4 x 3.8TB NVMe SSD local, Cinder volume partitioning</a:t>
            </a:r>
          </a:p>
          <a:p>
            <a:r>
              <a:rPr lang="en-US" b="0" dirty="0" err="1"/>
              <a:t>Ceph</a:t>
            </a:r>
            <a:r>
              <a:rPr lang="en-US" b="0" dirty="0"/>
              <a:t> Cluster</a:t>
            </a:r>
          </a:p>
          <a:p>
            <a:pPr lvl="2"/>
            <a:r>
              <a:rPr lang="en-US" b="0" dirty="0"/>
              <a:t>13PB HDD backed pools, mix of triple replica and 8/2EC</a:t>
            </a:r>
          </a:p>
          <a:p>
            <a:pPr lvl="2"/>
            <a:r>
              <a:rPr lang="en-US" b="0" dirty="0"/>
              <a:t>150TB SSD backed pools</a:t>
            </a:r>
          </a:p>
          <a:p>
            <a:pPr lvl="2"/>
            <a:r>
              <a:rPr lang="en-US" b="0" dirty="0"/>
              <a:t>22 nodes, most with 22TB HDDs</a:t>
            </a:r>
          </a:p>
          <a:p>
            <a:r>
              <a:rPr lang="en-US" dirty="0"/>
              <a:t>100 Gbps HA LAN</a:t>
            </a:r>
          </a:p>
          <a:p>
            <a:pPr lvl="2"/>
            <a:r>
              <a:rPr lang="en-GB" b="0" dirty="0"/>
              <a:t>All nodes connected on bonded interfaces, HA setup</a:t>
            </a:r>
          </a:p>
          <a:p>
            <a:pPr lvl="2"/>
            <a:r>
              <a:rPr lang="en-GB" b="0" dirty="0"/>
              <a:t>100 Gbps connection to JANET Network backbone</a:t>
            </a:r>
          </a:p>
        </p:txBody>
      </p:sp>
      <p:pic>
        <p:nvPicPr>
          <p:cNvPr id="11" name="Picture 10" descr="A picture containing shape&#10;&#10;Description automatically generated">
            <a:extLst>
              <a:ext uri="{FF2B5EF4-FFF2-40B4-BE49-F238E27FC236}">
                <a16:creationId xmlns:a16="http://schemas.microsoft.com/office/drawing/2014/main" id="{A526C739-E5D5-3F27-BBDE-22A9D8ED8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7" y="6353305"/>
            <a:ext cx="719597" cy="504695"/>
          </a:xfrm>
          <a:prstGeom prst="rect">
            <a:avLst/>
          </a:prstGeom>
        </p:spPr>
      </p:pic>
      <p:pic>
        <p:nvPicPr>
          <p:cNvPr id="15" name="Picture 14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93AA283C-5095-A5B4-28CE-AE4E8DB50F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8148" y="2412978"/>
            <a:ext cx="1431147" cy="691721"/>
          </a:xfrm>
          <a:prstGeom prst="rect">
            <a:avLst/>
          </a:prstGeom>
        </p:spPr>
      </p:pic>
      <p:pic>
        <p:nvPicPr>
          <p:cNvPr id="17" name="Picture 16" descr="A logo with a red circle and black text&#10;&#10;AI-generated content may be incorrect.">
            <a:extLst>
              <a:ext uri="{FF2B5EF4-FFF2-40B4-BE49-F238E27FC236}">
                <a16:creationId xmlns:a16="http://schemas.microsoft.com/office/drawing/2014/main" id="{4DE92079-157E-7025-FDF6-7049AE5C92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6799" y="3429000"/>
            <a:ext cx="1440234" cy="720117"/>
          </a:xfrm>
          <a:prstGeom prst="rect">
            <a:avLst/>
          </a:prstGeom>
        </p:spPr>
      </p:pic>
      <p:pic>
        <p:nvPicPr>
          <p:cNvPr id="19" name="Picture 18" descr="A red rectangle with white text&#10;&#10;AI-generated content may be incorrect.">
            <a:extLst>
              <a:ext uri="{FF2B5EF4-FFF2-40B4-BE49-F238E27FC236}">
                <a16:creationId xmlns:a16="http://schemas.microsoft.com/office/drawing/2014/main" id="{22B31A0D-7FF4-70B8-8A82-B57CA3D1AD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50713" y="4198218"/>
            <a:ext cx="1392406" cy="696203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0C4A7B57-F0DE-855A-AA74-CFB300802C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648147" y="4943522"/>
            <a:ext cx="1362123" cy="567952"/>
          </a:xfrm>
          <a:prstGeom prst="rect">
            <a:avLst/>
          </a:prstGeom>
        </p:spPr>
      </p:pic>
      <p:pic>
        <p:nvPicPr>
          <p:cNvPr id="23" name="Picture 22" descr="A logo of a company&#10;&#10;AI-generated content may be incorrect.">
            <a:extLst>
              <a:ext uri="{FF2B5EF4-FFF2-40B4-BE49-F238E27FC236}">
                <a16:creationId xmlns:a16="http://schemas.microsoft.com/office/drawing/2014/main" id="{338D05B3-912A-E538-B7A9-51EED98638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68879" y="5457510"/>
            <a:ext cx="952804" cy="952804"/>
          </a:xfrm>
          <a:prstGeom prst="rect">
            <a:avLst/>
          </a:prstGeom>
        </p:spPr>
      </p:pic>
      <p:pic>
        <p:nvPicPr>
          <p:cNvPr id="1026" name="Picture 2" descr="Somerville supercomputing service">
            <a:extLst>
              <a:ext uri="{FF2B5EF4-FFF2-40B4-BE49-F238E27FC236}">
                <a16:creationId xmlns:a16="http://schemas.microsoft.com/office/drawing/2014/main" id="{0E709250-4F3A-BF6C-1DC8-B3C0BCA97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452" y="136525"/>
            <a:ext cx="3385643" cy="202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671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7C60074-2066-4765-88F0-BC4B57CC1F9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67488" y="3235015"/>
            <a:ext cx="3499024" cy="2743753"/>
          </a:xfrm>
        </p:spPr>
        <p:txBody>
          <a:bodyPr rtlCol="0">
            <a:normAutofit/>
          </a:bodyPr>
          <a:lstStyle/>
          <a:p>
            <a:pPr>
              <a:buNone/>
            </a:pPr>
            <a:r>
              <a:rPr lang="en-US" dirty="0"/>
              <a:t>Mark Holliman</a:t>
            </a:r>
            <a:br>
              <a:rPr lang="en-US" dirty="0"/>
            </a:br>
            <a:r>
              <a:rPr lang="en-US" dirty="0">
                <a:hlinkClick r:id="rId3"/>
              </a:rPr>
              <a:t>m</a:t>
            </a:r>
            <a:r>
              <a:rPr lang="en-GB" dirty="0">
                <a:hlinkClick r:id="rId3"/>
              </a:rPr>
              <a:t>sh@roe.ac.uk</a:t>
            </a:r>
            <a:br>
              <a:rPr lang="en-GB" dirty="0"/>
            </a:br>
            <a:r>
              <a:rPr lang="en-GB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 of IT Services</a:t>
            </a:r>
            <a:br>
              <a:rPr lang="en-GB" sz="18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Wide Field Astronomy Unit</a:t>
            </a:r>
            <a:br>
              <a:rPr lang="en-GB" sz="18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Institute for Astronomy</a:t>
            </a:r>
            <a:br>
              <a:rPr lang="en-GB" sz="18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University of Edinburgh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rtl="0"/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99FA5D-C267-460D-ACB2-5253424F4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120" y="6356350"/>
            <a:ext cx="3405051" cy="365125"/>
          </a:xfrm>
        </p:spPr>
        <p:txBody>
          <a:bodyPr rtlCol="0"/>
          <a:lstStyle/>
          <a:p>
            <a:pPr rtl="0"/>
            <a:r>
              <a:rPr lang="en-GB"/>
              <a:t>Somerville Cloud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0398B5F-BF8F-42E4-966A-B8A111CA90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77512" y="6356350"/>
            <a:ext cx="3236976" cy="365125"/>
          </a:xfrm>
        </p:spPr>
        <p:txBody>
          <a:bodyPr rtlCol="0"/>
          <a:lstStyle/>
          <a:p>
            <a:pPr rtl="0"/>
            <a:r>
              <a:rPr lang="en-US"/>
              <a:t>Jan 14 2026</a:t>
            </a:r>
            <a:endParaRPr lang="en-GB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024E6B4-6182-4098-B9C0-B254AD638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6144" y="6356350"/>
            <a:ext cx="932688" cy="365125"/>
          </a:xfrm>
        </p:spPr>
        <p:txBody>
          <a:bodyPr rtlCol="0"/>
          <a:lstStyle/>
          <a:p>
            <a:pPr rtl="0"/>
            <a:fld id="{F97E8200-1950-409B-82E7-99938E7AE355}" type="slidenum">
              <a:rPr lang="en-GB" smtClean="0"/>
              <a:pPr rtl="0"/>
              <a:t>4</a:t>
            </a:fld>
            <a:endParaRPr lang="en-GB"/>
          </a:p>
        </p:txBody>
      </p:sp>
      <p:pic>
        <p:nvPicPr>
          <p:cNvPr id="6" name="Picture 5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E321BD95-14AA-6BE1-8E05-5051D8B81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70" y="1167123"/>
            <a:ext cx="1272461" cy="1992268"/>
          </a:xfrm>
          <a:prstGeom prst="rect">
            <a:avLst/>
          </a:prstGeom>
        </p:spPr>
      </p:pic>
      <p:pic>
        <p:nvPicPr>
          <p:cNvPr id="11" name="Picture 10" descr="observatory_edited.jpg">
            <a:extLst>
              <a:ext uri="{FF2B5EF4-FFF2-40B4-BE49-F238E27FC236}">
                <a16:creationId xmlns:a16="http://schemas.microsoft.com/office/drawing/2014/main" id="{4E5E2D97-CCD0-F14B-766A-2C3A65600C45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45102" y="1409933"/>
            <a:ext cx="7894248" cy="3498916"/>
          </a:xfrm>
          <a:prstGeom prst="rect">
            <a:avLst/>
          </a:prstGeom>
        </p:spPr>
      </p:pic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D65737A5-49F8-522D-DB1B-A1C44AC256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047" y="6353305"/>
            <a:ext cx="719597" cy="50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52329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848853_TF11201103_Win32" id="{75EAE3B7-4D46-4C10-85AC-364937A052FB}" vid="{82C9772A-0BB1-4763-95DB-AB3CD5960B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878E47-D7B4-44CA-8507-24783F79A5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51B918-0091-4E96-9E28-42B87D9557A7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AA0EFE35-5C2D-4EEC-93CA-7B3D408873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Fracture design</Template>
  <TotalTime>68</TotalTime>
  <Words>753</Words>
  <Application>Microsoft Office PowerPoint</Application>
  <PresentationFormat>Widescreen</PresentationFormat>
  <Paragraphs>78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Franklin Gothic Demi Cond</vt:lpstr>
      <vt:lpstr>Franklin Gothic Medium</vt:lpstr>
      <vt:lpstr>Wingdings</vt:lpstr>
      <vt:lpstr>JuxtaposeVTI</vt:lpstr>
      <vt:lpstr>Somerville Cloud</vt:lpstr>
      <vt:lpstr>Tenant Projects</vt:lpstr>
      <vt:lpstr>Cloud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Holliman</dc:creator>
  <cp:lastModifiedBy>Mark Holliman</cp:lastModifiedBy>
  <cp:revision>4</cp:revision>
  <dcterms:created xsi:type="dcterms:W3CDTF">2023-04-12T14:36:47Z</dcterms:created>
  <dcterms:modified xsi:type="dcterms:W3CDTF">2026-01-14T14:05:37Z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