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4" r:id="rId4"/>
    <p:sldId id="279" r:id="rId5"/>
    <p:sldId id="280" r:id="rId6"/>
    <p:sldId id="281" r:id="rId7"/>
    <p:sldId id="265" r:id="rId8"/>
    <p:sldId id="267" r:id="rId9"/>
    <p:sldId id="296" r:id="rId10"/>
    <p:sldId id="297" r:id="rId11"/>
    <p:sldId id="273" r:id="rId12"/>
    <p:sldId id="299" r:id="rId13"/>
    <p:sldId id="298" r:id="rId14"/>
    <p:sldId id="302" r:id="rId15"/>
    <p:sldId id="309" r:id="rId16"/>
    <p:sldId id="275" r:id="rId17"/>
    <p:sldId id="305" r:id="rId18"/>
    <p:sldId id="300" r:id="rId19"/>
    <p:sldId id="306" r:id="rId20"/>
    <p:sldId id="308" r:id="rId21"/>
    <p:sldId id="301" r:id="rId22"/>
    <p:sldId id="303" r:id="rId23"/>
    <p:sldId id="304" r:id="rId24"/>
    <p:sldId id="278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BCF"/>
    <a:srgbClr val="FF6E25"/>
    <a:srgbClr val="001D2C"/>
    <a:srgbClr val="000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rgbClr val="02ABC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[Book2]Sheet1!$C$1</c:f>
              <c:strCache>
                <c:ptCount val="1"/>
                <c:pt idx="0">
                  <c:v>Infection vectors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[Book2]Sheet1!$B$2:$B$6</c:f>
              <c:strCache>
                <c:ptCount val="5"/>
                <c:pt idx="0">
                  <c:v>Phishing</c:v>
                </c:pt>
                <c:pt idx="1">
                  <c:v>Vulnerabilities</c:v>
                </c:pt>
                <c:pt idx="2">
                  <c:v>Botnet</c:v>
                </c:pt>
                <c:pt idx="3">
                  <c:v>Malicious Applications</c:v>
                </c:pt>
                <c:pt idx="4">
                  <c:v>Insider Threat</c:v>
                </c:pt>
              </c:strCache>
            </c:strRef>
          </c:cat>
          <c:val>
            <c:numRef>
              <c:f>[Book2]Sheet1!$C$2:$C$6</c:f>
              <c:numCache>
                <c:formatCode>General</c:formatCode>
                <c:ptCount val="5"/>
                <c:pt idx="0">
                  <c:v>60</c:v>
                </c:pt>
                <c:pt idx="1">
                  <c:v>21.3</c:v>
                </c:pt>
                <c:pt idx="2">
                  <c:v>9.9</c:v>
                </c:pt>
                <c:pt idx="3">
                  <c:v>8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ED-F740-BD87-486A3D2EC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40"/>
        <c:axId val="560989621"/>
        <c:axId val="830843538"/>
      </c:barChart>
      <c:catAx>
        <c:axId val="56098962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02ABC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843538"/>
        <c:crosses val="autoZero"/>
        <c:auto val="1"/>
        <c:lblAlgn val="ctr"/>
        <c:lblOffset val="100"/>
        <c:noMultiLvlLbl val="0"/>
      </c:catAx>
      <c:valAx>
        <c:axId val="83084353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0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rgbClr val="02ABCF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02ABC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98962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02ABC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02ABC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rgbClr val="02ABC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>
          <a:solidFill>
            <a:srgbClr val="02ABCF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rgbClr val="02ABC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[Book2]Sheet1!$B$27</c:f>
              <c:strCache>
                <c:ptCount val="1"/>
                <c:pt idx="0">
                  <c:v>Threats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90000">
                  <a:schemeClr val="accent1"/>
                </a:gs>
              </a:gsLst>
              <a:lin ang="10800000" scaled="0"/>
            </a:gradFill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0800000" scaled="0"/>
              </a:gradFill>
            </a:ln>
            <a:effectLst>
              <a:outerShdw blurRad="76200" dist="25400" dir="2700000" algn="tl" rotWithShape="0">
                <a:schemeClr val="accent1">
                  <a:lumMod val="50000"/>
                  <a:alpha val="30000"/>
                </a:schemeClr>
              </a:outerShdw>
            </a:effectLst>
          </c:spPr>
          <c:invertIfNegative val="0"/>
          <c:cat>
            <c:strRef>
              <c:f>[Book2]Sheet1!$A$28:$A$32</c:f>
              <c:strCache>
                <c:ptCount val="5"/>
                <c:pt idx="0">
                  <c:v>Mobile</c:v>
                </c:pt>
                <c:pt idx="1">
                  <c:v>Web</c:v>
                </c:pt>
                <c:pt idx="2">
                  <c:v>Operational Technology</c:v>
                </c:pt>
                <c:pt idx="3">
                  <c:v>Supply Chain</c:v>
                </c:pt>
                <c:pt idx="4">
                  <c:v>Exposure</c:v>
                </c:pt>
              </c:strCache>
            </c:strRef>
          </c:cat>
          <c:val>
            <c:numRef>
              <c:f>[Book2]Sheet1!$B$28:$B$32</c:f>
              <c:numCache>
                <c:formatCode>General</c:formatCode>
                <c:ptCount val="5"/>
                <c:pt idx="0">
                  <c:v>42.4</c:v>
                </c:pt>
                <c:pt idx="1">
                  <c:v>27.3</c:v>
                </c:pt>
                <c:pt idx="2">
                  <c:v>18.2</c:v>
                </c:pt>
                <c:pt idx="3">
                  <c:v>10.6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7-D243-96C7-02E6305B5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40"/>
        <c:axId val="323500647"/>
        <c:axId val="201302035"/>
      </c:barChart>
      <c:catAx>
        <c:axId val="32350064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02ABC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302035"/>
        <c:crosses val="autoZero"/>
        <c:auto val="1"/>
        <c:lblAlgn val="ctr"/>
        <c:lblOffset val="100"/>
        <c:noMultiLvlLbl val="0"/>
      </c:catAx>
      <c:valAx>
        <c:axId val="2013020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0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rgbClr val="02ABCF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02ABC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5006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02ABC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02ABC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rgbClr val="02ABC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>
          <a:solidFill>
            <a:srgbClr val="02ABCF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rgbClr val="02ABC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[Book2]Sheet1!$B$35</c:f>
              <c:strCache>
                <c:ptCount val="1"/>
                <c:pt idx="0">
                  <c:v>Objectives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chemeClr val="accent1">
                      <a:shade val="65000"/>
                      <a:lumMod val="40000"/>
                      <a:lumOff val="60000"/>
                    </a:schemeClr>
                  </a:gs>
                  <a:gs pos="90000">
                    <a:schemeClr val="accent1">
                      <a:shade val="65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1">
                        <a:shade val="65000"/>
                      </a:schemeClr>
                    </a:gs>
                    <a:gs pos="100000">
                      <a:schemeClr val="accent1">
                        <a:shade val="65000"/>
                        <a:lumMod val="75000"/>
                      </a:schemeClr>
                    </a:gs>
                  </a:gsLst>
                  <a:lin ang="5400000" scaled="1"/>
                </a:gra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3E-354D-9554-6EAD35682DFB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90000">
                    <a:schemeClr val="accent1"/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3E-354D-9554-6EAD35682DFB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accent1">
                      <a:tint val="65000"/>
                      <a:lumMod val="40000"/>
                      <a:lumOff val="60000"/>
                    </a:schemeClr>
                  </a:gs>
                  <a:gs pos="90000">
                    <a:schemeClr val="accent1">
                      <a:tint val="65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1">
                        <a:tint val="65000"/>
                      </a:schemeClr>
                    </a:gs>
                    <a:gs pos="100000">
                      <a:schemeClr val="accent1">
                        <a:tint val="65000"/>
                        <a:lumMod val="75000"/>
                      </a:schemeClr>
                    </a:gs>
                  </a:gsLst>
                  <a:lin ang="5400000" scaled="1"/>
                </a:gra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3E-354D-9554-6EAD35682D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[Book2]Sheet1!$A$36:$A$38</c:f>
              <c:strCache>
                <c:ptCount val="3"/>
                <c:pt idx="0">
                  <c:v>Ideology</c:v>
                </c:pt>
                <c:pt idx="1">
                  <c:v>Financial</c:v>
                </c:pt>
                <c:pt idx="2">
                  <c:v>Espionage</c:v>
                </c:pt>
              </c:strCache>
            </c:strRef>
          </c:cat>
          <c:val>
            <c:numRef>
              <c:f>[Book2]Sheet1!$B$36:$B$38</c:f>
              <c:numCache>
                <c:formatCode>General</c:formatCode>
                <c:ptCount val="3"/>
                <c:pt idx="0">
                  <c:v>79.400000000000006</c:v>
                </c:pt>
                <c:pt idx="1">
                  <c:v>13.4</c:v>
                </c:pt>
                <c:pt idx="2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3E-354D-9554-6EAD35682D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02ABC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02ABC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02ABC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rgbClr val="02ABC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rgbClr val="02ABC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[Book2]Sheet1!$B$16</c:f>
              <c:strCache>
                <c:ptCount val="1"/>
                <c:pt idx="0">
                  <c:v>Distribution of Incident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90000">
                  <a:schemeClr val="accent1"/>
                </a:gs>
              </a:gsLst>
              <a:lin ang="10800000" scaled="0"/>
            </a:gradFill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0800000" scaled="0"/>
              </a:gradFill>
            </a:ln>
            <a:effectLst>
              <a:outerShdw blurRad="76200" dist="25400" dir="2700000" algn="tl" rotWithShape="0">
                <a:schemeClr val="accent1">
                  <a:lumMod val="50000"/>
                  <a:alpha val="30000"/>
                </a:schemeClr>
              </a:outerShdw>
            </a:effectLst>
          </c:spPr>
          <c:invertIfNegative val="0"/>
          <c:cat>
            <c:strRef>
              <c:f>[Book2]Sheet1!$A$17:$A$21</c:f>
              <c:strCache>
                <c:ptCount val="5"/>
                <c:pt idx="0">
                  <c:v>DDoS</c:v>
                </c:pt>
                <c:pt idx="1">
                  <c:v>Intrusion</c:v>
                </c:pt>
                <c:pt idx="2">
                  <c:v>Unknown</c:v>
                </c:pt>
                <c:pt idx="3">
                  <c:v>Unauthorized Access</c:v>
                </c:pt>
                <c:pt idx="4">
                  <c:v>Defacement</c:v>
                </c:pt>
              </c:strCache>
            </c:strRef>
          </c:cat>
          <c:val>
            <c:numRef>
              <c:f>[Book2]Sheet1!$B$17:$B$21</c:f>
              <c:numCache>
                <c:formatCode>General</c:formatCode>
                <c:ptCount val="5"/>
                <c:pt idx="0">
                  <c:v>76.7</c:v>
                </c:pt>
                <c:pt idx="1">
                  <c:v>17.8</c:v>
                </c:pt>
                <c:pt idx="2">
                  <c:v>5</c:v>
                </c:pt>
                <c:pt idx="3">
                  <c:v>0.4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B-434F-92AB-281B954EE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40"/>
        <c:axId val="949474745"/>
        <c:axId val="810312933"/>
      </c:barChart>
      <c:catAx>
        <c:axId val="94947474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02ABC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312933"/>
        <c:crosses val="autoZero"/>
        <c:auto val="1"/>
        <c:lblAlgn val="ctr"/>
        <c:lblOffset val="100"/>
        <c:noMultiLvlLbl val="0"/>
      </c:catAx>
      <c:valAx>
        <c:axId val="81031293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0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rgbClr val="02ABCF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02ABC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47474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02ABC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02ABC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rgbClr val="02ABC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>
          <a:solidFill>
            <a:srgbClr val="02ABCF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12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gradFill>
        <a:gsLst>
          <a:gs pos="0">
            <a:schemeClr val="phClr">
              <a:lumMod val="40000"/>
              <a:lumOff val="60000"/>
            </a:schemeClr>
          </a:gs>
          <a:gs pos="90000">
            <a:schemeClr val="phClr"/>
          </a:gs>
        </a:gsLst>
        <a:lin ang="10800000" scaled="0"/>
      </a:gradFill>
      <a:ln>
        <a:gradFill>
          <a:gsLst>
            <a:gs pos="0">
              <a:schemeClr val="phClr"/>
            </a:gs>
            <a:gs pos="100000">
              <a:schemeClr val="phClr">
                <a:lumMod val="75000"/>
              </a:schemeClr>
            </a:gs>
          </a:gsLst>
          <a:lin ang="10800000" scaled="0"/>
        </a:gradFill>
      </a:ln>
      <a:effectLst>
        <a:outerShdw blurRad="76200" dist="25400" dir="2700000" algn="tl" rotWithShape="0">
          <a:schemeClr val="phClr">
            <a:lumMod val="50000"/>
            <a:alpha val="30000"/>
          </a:schemeClr>
        </a:outerShdw>
      </a:effectLst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>
              <a:lumMod val="40000"/>
              <a:lumOff val="60000"/>
            </a:schemeClr>
          </a:gs>
          <a:gs pos="90000">
            <a:schemeClr val="phClr"/>
          </a:gs>
        </a:gsLst>
        <a:lin ang="5400000" scaled="0"/>
      </a:gradFill>
      <a:ln>
        <a:gradFill>
          <a:gsLst>
            <a:gs pos="0">
              <a:schemeClr val="phClr"/>
            </a:gs>
            <a:gs pos="100000">
              <a:schemeClr val="phClr">
                <a:lumMod val="75000"/>
              </a:schemeClr>
            </a:gs>
          </a:gsLst>
          <a:lin ang="5400000" scaled="1"/>
        </a:gra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12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gradFill>
        <a:gsLst>
          <a:gs pos="0">
            <a:schemeClr val="phClr">
              <a:lumMod val="40000"/>
              <a:lumOff val="60000"/>
            </a:schemeClr>
          </a:gs>
          <a:gs pos="90000">
            <a:schemeClr val="phClr"/>
          </a:gs>
        </a:gsLst>
        <a:lin ang="10800000" scaled="0"/>
      </a:gradFill>
      <a:ln>
        <a:gradFill>
          <a:gsLst>
            <a:gs pos="0">
              <a:schemeClr val="phClr"/>
            </a:gs>
            <a:gs pos="100000">
              <a:schemeClr val="phClr">
                <a:lumMod val="75000"/>
              </a:schemeClr>
            </a:gs>
          </a:gsLst>
          <a:lin ang="10800000" scaled="0"/>
        </a:gradFill>
      </a:ln>
      <a:effectLst>
        <a:outerShdw blurRad="76200" dist="25400" dir="2700000" algn="tl" rotWithShape="0">
          <a:schemeClr val="phClr">
            <a:lumMod val="50000"/>
            <a:alpha val="30000"/>
          </a:schemeClr>
        </a:outerShdw>
      </a:effectLst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11/5/25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8" Type="http://schemas.openxmlformats.org/officeDocument/2006/relationships/tags" Target="../tags/tag9.xml"/><Relationship Id="rId51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1" Type="http://schemas.openxmlformats.org/officeDocument/2006/relationships/tags" Target="../tags/tag2.xml"/><Relationship Id="rId6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5210" y="1093470"/>
            <a:ext cx="7225030" cy="439610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Agency FB" panose="020B0503020202020204" charset="0"/>
                <a:cs typeface="Agency FB" panose="020B0503020202020204" charset="0"/>
              </a:rPr>
              <a:t>The </a:t>
            </a:r>
            <a:br>
              <a:rPr lang="en-US" b="1">
                <a:solidFill>
                  <a:schemeClr val="bg1"/>
                </a:solidFill>
                <a:latin typeface="Agency FB" panose="020B0503020202020204" charset="0"/>
                <a:cs typeface="Agency FB" panose="020B0503020202020204" charset="0"/>
              </a:rPr>
            </a:br>
            <a:r>
              <a:rPr lang="en-US" b="1">
                <a:solidFill>
                  <a:schemeClr val="bg1"/>
                </a:solidFill>
                <a:latin typeface="Agency FB" panose="020B0503020202020204" charset="0"/>
                <a:cs typeface="Agency FB" panose="020B0503020202020204" charset="0"/>
              </a:rPr>
              <a:t>Cybersecurity </a:t>
            </a:r>
            <a:br>
              <a:rPr lang="en-US" b="1">
                <a:solidFill>
                  <a:schemeClr val="bg1"/>
                </a:solidFill>
                <a:latin typeface="Agency FB" panose="020B0503020202020204" charset="0"/>
                <a:cs typeface="Agency FB" panose="020B0503020202020204" charset="0"/>
              </a:rPr>
            </a:br>
            <a:r>
              <a:rPr lang="en-US" b="1">
                <a:solidFill>
                  <a:schemeClr val="bg1"/>
                </a:solidFill>
                <a:latin typeface="Agency FB" panose="020B0503020202020204" charset="0"/>
                <a:cs typeface="Agency FB" panose="020B0503020202020204" charset="0"/>
              </a:rPr>
              <a:t>Landscape </a:t>
            </a:r>
            <a:br>
              <a:rPr lang="en-US" b="1">
                <a:solidFill>
                  <a:schemeClr val="bg1"/>
                </a:solidFill>
                <a:latin typeface="Agency FB" panose="020B0503020202020204" charset="0"/>
                <a:cs typeface="Agency FB" panose="020B0503020202020204" charset="0"/>
              </a:rPr>
            </a:br>
            <a:r>
              <a:rPr lang="en-US" b="1">
                <a:solidFill>
                  <a:schemeClr val="bg1"/>
                </a:solidFill>
                <a:latin typeface="Agency FB" panose="020B0503020202020204" charset="0"/>
                <a:cs typeface="Agency FB" panose="020B0503020202020204" charset="0"/>
              </a:rPr>
              <a:t>of </a:t>
            </a:r>
            <a:br>
              <a:rPr lang="en-US" b="1">
                <a:solidFill>
                  <a:schemeClr val="bg1"/>
                </a:solidFill>
                <a:latin typeface="Agency FB" panose="020B0503020202020204" charset="0"/>
                <a:cs typeface="Agency FB" panose="020B0503020202020204" charset="0"/>
              </a:rPr>
            </a:br>
            <a:r>
              <a:rPr lang="en-US" b="1">
                <a:solidFill>
                  <a:schemeClr val="bg1"/>
                </a:solidFill>
                <a:latin typeface="Agency FB" panose="020B0503020202020204" charset="0"/>
                <a:cs typeface="Agency FB" panose="020B0503020202020204" charset="0"/>
              </a:rPr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126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7" name="组合 5"/>
          <p:cNvGrpSpPr/>
          <p:nvPr/>
        </p:nvGrpSpPr>
        <p:grpSpPr>
          <a:xfrm>
            <a:off x="0" y="-1587"/>
            <a:ext cx="1371600" cy="1446212"/>
            <a:chOff x="5092586" y="1163955"/>
            <a:chExt cx="1371714" cy="1446550"/>
          </a:xfrm>
        </p:grpSpPr>
        <p:sp>
          <p:nvSpPr>
            <p:cNvPr id="16" name="文本框 15"/>
            <p:cNvSpPr txBox="1"/>
            <p:nvPr/>
          </p:nvSpPr>
          <p:spPr>
            <a:xfrm>
              <a:off x="5428829" y="1163955"/>
              <a:ext cx="699229" cy="1446550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880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2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0">
                      <a:srgbClr val="03ABBF"/>
                    </a:gs>
                    <a:gs pos="100000">
                      <a:srgbClr val="1B2228"/>
                    </a:gs>
                  </a:gsLst>
                  <a:lin ang="5400000" scaled="0"/>
                  <a:tileRect/>
                </a:gradFill>
                <a:effectLst>
                  <a:outerShdw blurRad="25400" dist="101600" dir="5400000" algn="ctr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张海山锐线体2.0" pitchFamily="2" charset="-122"/>
                <a:cs typeface="+mn-cs"/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5542"/>
              <a:ext cx="1371714" cy="1371921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371600" y="168275"/>
            <a:ext cx="914463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The CIA Triad expansion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197" name="文本框 10"/>
          <p:cNvSpPr txBox="1"/>
          <p:nvPr/>
        </p:nvSpPr>
        <p:spPr>
          <a:xfrm>
            <a:off x="934720" y="1371600"/>
            <a:ext cx="10777855" cy="46697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</a:rPr>
              <a:t>C</a:t>
            </a:r>
            <a:r>
              <a:rPr lang="en-US" altLang="zh-CN" sz="24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- Confidentiality</a:t>
            </a: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sz="240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elix Titling" panose="04060505060202020A04" pitchFamily="82" charset="0"/>
              <a:ea typeface="张海山锐线体2.0" pitchFamily="2" charset="-122"/>
              <a:cs typeface="Felix Titling" panose="04060505060202020A04" pitchFamily="82" charset="0"/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I - integrity</a:t>
            </a: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sz="240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elix Titling" panose="04060505060202020A04" pitchFamily="82" charset="0"/>
              <a:ea typeface="张海山锐线体2.0" pitchFamily="2" charset="-122"/>
              <a:cs typeface="Felix Titling" panose="04060505060202020A04" pitchFamily="82" charset="0"/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A - availability</a:t>
            </a:r>
            <a:endParaRPr lang="en-US" altLang="zh-CN" sz="240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sz="240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As cybersecurity has evolved in the years, so has our understanding of what needs to be protected, so in the CIA triad the following were added: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A - authentication</a:t>
            </a:r>
            <a:endParaRPr lang="en-US" altLang="zh-CN" sz="240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Are you </a:t>
            </a:r>
            <a:r>
              <a:rPr lang="en-US" altLang="zh-CN" sz="2400" i="1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really</a:t>
            </a:r>
            <a:r>
              <a:rPr lang="en-US" altLang="zh-CN" sz="24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who you say you are?</a:t>
            </a: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sz="240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A - authorization</a:t>
            </a:r>
            <a:endParaRPr lang="en-US" altLang="zh-CN" sz="240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And if you are who you say you are, are you authorized to access those data?</a:t>
            </a:r>
            <a:endParaRPr lang="en-US" altLang="zh-CN" sz="240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741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组合 5"/>
          <p:cNvGrpSpPr/>
          <p:nvPr/>
        </p:nvGrpSpPr>
        <p:grpSpPr>
          <a:xfrm>
            <a:off x="5410200" y="1135063"/>
            <a:ext cx="1371600" cy="1445260"/>
            <a:chOff x="5092586" y="1134927"/>
            <a:chExt cx="1371714" cy="1445598"/>
          </a:xfrm>
        </p:grpSpPr>
        <p:sp>
          <p:nvSpPr>
            <p:cNvPr id="16" name="文本框 15"/>
            <p:cNvSpPr txBox="1"/>
            <p:nvPr/>
          </p:nvSpPr>
          <p:spPr>
            <a:xfrm>
              <a:off x="5432022" y="1134927"/>
              <a:ext cx="692843" cy="1445598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880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0">
                      <a:srgbClr val="03ABBF"/>
                    </a:gs>
                    <a:gs pos="100000">
                      <a:srgbClr val="1B2228"/>
                    </a:gs>
                  </a:gsLst>
                  <a:lin ang="5400000" scaled="0"/>
                  <a:tileRect/>
                </a:gradFill>
                <a:effectLst>
                  <a:outerShdw blurRad="25400" dist="101600" dir="5400000" algn="ctr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张海山锐线体2.0" pitchFamily="2" charset="-122"/>
                <a:cs typeface="+mn-cs"/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5096"/>
              <a:ext cx="1371714" cy="1371921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522730" y="2873375"/>
            <a:ext cx="914590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44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noProof="0" dirty="0">
                <a:ln>
                  <a:noFill/>
                </a:ln>
                <a:uLnTx/>
                <a:uFillTx/>
                <a:sym typeface="+mn-ea"/>
              </a:rPr>
              <a:t>Types of Attack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741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组合 5"/>
          <p:cNvGrpSpPr/>
          <p:nvPr/>
        </p:nvGrpSpPr>
        <p:grpSpPr>
          <a:xfrm>
            <a:off x="0" y="-30162"/>
            <a:ext cx="1371600" cy="1445260"/>
            <a:chOff x="5092586" y="1134927"/>
            <a:chExt cx="1371714" cy="1445598"/>
          </a:xfrm>
        </p:grpSpPr>
        <p:sp>
          <p:nvSpPr>
            <p:cNvPr id="16" name="文本框 15"/>
            <p:cNvSpPr txBox="1"/>
            <p:nvPr/>
          </p:nvSpPr>
          <p:spPr>
            <a:xfrm>
              <a:off x="5432022" y="1134927"/>
              <a:ext cx="692843" cy="1445598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880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0">
                      <a:srgbClr val="03ABBF"/>
                    </a:gs>
                    <a:gs pos="100000">
                      <a:srgbClr val="1B2228"/>
                    </a:gs>
                  </a:gsLst>
                  <a:lin ang="5400000" scaled="0"/>
                  <a:tileRect/>
                </a:gradFill>
                <a:effectLst>
                  <a:outerShdw blurRad="25400" dist="101600" dir="5400000" algn="ctr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张海山锐线体2.0" pitchFamily="2" charset="-122"/>
                <a:cs typeface="+mn-cs"/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5096"/>
              <a:ext cx="1371714" cy="1371921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522095" y="139700"/>
            <a:ext cx="914590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44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Types of Attack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7415" name="文本框 13"/>
          <p:cNvSpPr txBox="1"/>
          <p:nvPr/>
        </p:nvSpPr>
        <p:spPr>
          <a:xfrm>
            <a:off x="340360" y="1510665"/>
            <a:ext cx="4972050" cy="48901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 algn="l"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03ABBF"/>
                </a:solidFill>
                <a:latin typeface="Felix Titling" panose="04060505060202020A04" pitchFamily="82" charset="0"/>
                <a:ea typeface="张海山锐线体2.0" pitchFamily="2" charset="-122"/>
              </a:rPr>
              <a:t>So, why is CIAAA important?</a:t>
            </a:r>
          </a:p>
          <a:p>
            <a:pPr algn="l">
              <a:buFont typeface="Arial" panose="020B0604020202020204" pitchFamily="34" charset="0"/>
            </a:pPr>
            <a:endParaRPr lang="en-US" altLang="zh-CN" sz="2000" b="1" dirty="0">
              <a:solidFill>
                <a:srgbClr val="03ABBF"/>
              </a:solidFill>
              <a:latin typeface="Felix Titling" panose="04060505060202020A04" pitchFamily="82" charset="0"/>
              <a:ea typeface="张海山锐线体2.0" pitchFamily="2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3ABBF"/>
                </a:solidFill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Defines clearly what needs to be protected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3ABBF"/>
                </a:solidFill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Offers a structured way of assessing, designing, and placing security controls.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3ABBF"/>
                </a:solidFill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Enables effective risk assessment.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3ABBF"/>
                </a:solidFill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Each C-I-A-A-A element helps evaluate threats and prioritize mitigations.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3ABBF"/>
                </a:solidFill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Security controls like firewalls, encryption, MFA, RBAC, ACLs, backups are designed to protect one or more </a:t>
            </a:r>
            <a:r>
              <a:rPr lang="en-US" altLang="zh-CN" dirty="0">
                <a:solidFill>
                  <a:srgbClr val="03ABBF"/>
                </a:solidFill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C-I-A-A-A elements</a:t>
            </a:r>
            <a:r>
              <a:rPr lang="en-US" altLang="zh-CN" dirty="0">
                <a:solidFill>
                  <a:srgbClr val="03ABBF"/>
                </a:solidFill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3ABBF"/>
                </a:solidFill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Helps guide policy creation, compliance standards and technical implementation.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3ABBF"/>
                </a:solidFill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Helps understand multi-dimensional impacts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3ABBF"/>
                </a:solidFill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</a:rPr>
              <a:t>CIAAA is not just a checklist. It’s the foundation of security thinking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03ABBF"/>
              </a:solidFill>
              <a:latin typeface="Felix Titling" panose="04060505060202020A04" pitchFamily="82" charset="0"/>
              <a:ea typeface="张海山锐线体2.0" pitchFamily="2" charset="-122"/>
            </a:endParaRPr>
          </a:p>
          <a:p>
            <a:pPr algn="l">
              <a:buFont typeface="Arial" panose="020B0604020202020204" pitchFamily="34" charset="0"/>
            </a:pPr>
            <a:endParaRPr lang="en-US" altLang="zh-CN" sz="2000" b="1" dirty="0">
              <a:solidFill>
                <a:srgbClr val="03ABBF"/>
              </a:solidFill>
              <a:latin typeface="Felix Titling" panose="04060505060202020A04" pitchFamily="82" charset="0"/>
              <a:ea typeface="张海山锐线体2.0" pitchFamily="2" charset="-122"/>
            </a:endParaRPr>
          </a:p>
          <a:p>
            <a:pPr algn="ctr">
              <a:buFont typeface="Arial" panose="020B0604020202020204" pitchFamily="34" charset="0"/>
            </a:pPr>
            <a:endParaRPr lang="en-US" altLang="zh-CN" sz="2000" b="1" dirty="0">
              <a:solidFill>
                <a:srgbClr val="03ABBF"/>
              </a:solidFill>
              <a:latin typeface="Felix Titling" panose="04060505060202020A04" pitchFamily="82" charset="0"/>
              <a:ea typeface="张海山锐线体2.0" pitchFamily="2" charset="-122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5517515" y="1246505"/>
          <a:ext cx="6055995" cy="528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0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2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600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</a:rPr>
                        <a:t>ATTACK TYPE</a:t>
                      </a:r>
                    </a:p>
                  </a:txBody>
                  <a:tcPr>
                    <a:solidFill>
                      <a:srgbClr val="000E1B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</a:rPr>
                        <a:t>IMPACT</a:t>
                      </a:r>
                    </a:p>
                  </a:txBody>
                  <a:tcPr>
                    <a:solidFill>
                      <a:srgbClr val="001D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1D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1D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1D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E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Phishing</a:t>
                      </a:r>
                    </a:p>
                  </a:txBody>
                  <a:tcPr>
                    <a:solidFill>
                      <a:srgbClr val="000E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Man-in-the-Middle (MitM)</a:t>
                      </a:r>
                    </a:p>
                  </a:txBody>
                  <a:tcPr>
                    <a:solidFill>
                      <a:srgbClr val="000E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SQL Injection</a:t>
                      </a:r>
                    </a:p>
                  </a:txBody>
                  <a:tcPr>
                    <a:solidFill>
                      <a:srgbClr val="000E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Ransomware</a:t>
                      </a:r>
                    </a:p>
                  </a:txBody>
                  <a:tcPr>
                    <a:solidFill>
                      <a:srgbClr val="000E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Denial-of-Service (DoS)</a:t>
                      </a:r>
                    </a:p>
                  </a:txBody>
                  <a:tcPr>
                    <a:solidFill>
                      <a:srgbClr val="000E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Brute Force</a:t>
                      </a:r>
                    </a:p>
                  </a:txBody>
                  <a:tcPr>
                    <a:solidFill>
                      <a:srgbClr val="000E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Privilege Escalation</a:t>
                      </a:r>
                    </a:p>
                  </a:txBody>
                  <a:tcPr>
                    <a:solidFill>
                      <a:srgbClr val="000E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Insider threat</a:t>
                      </a:r>
                    </a:p>
                  </a:txBody>
                  <a:tcPr>
                    <a:solidFill>
                      <a:srgbClr val="000E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Cross-Site Scripting (XSS)</a:t>
                      </a:r>
                    </a:p>
                  </a:txBody>
                  <a:tcPr>
                    <a:solidFill>
                      <a:srgbClr val="000E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Replay Attacks</a:t>
                      </a:r>
                    </a:p>
                  </a:txBody>
                  <a:tcPr>
                    <a:solidFill>
                      <a:srgbClr val="000E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Session Hijacking</a:t>
                      </a:r>
                    </a:p>
                  </a:txBody>
                  <a:tcPr>
                    <a:solidFill>
                      <a:srgbClr val="000E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  <a:sym typeface="+mn-ea"/>
                        </a:rPr>
                        <a:t>n</a:t>
                      </a: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Data Exfiltration</a:t>
                      </a:r>
                    </a:p>
                  </a:txBody>
                  <a:tcPr>
                    <a:solidFill>
                      <a:srgbClr val="000E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Malware/Trojans</a:t>
                      </a:r>
                    </a:p>
                  </a:txBody>
                  <a:tcPr>
                    <a:solidFill>
                      <a:srgbClr val="000E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Misconfiguration Exploits</a:t>
                      </a:r>
                    </a:p>
                  </a:txBody>
                  <a:tcPr>
                    <a:solidFill>
                      <a:srgbClr val="000E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endParaRPr lang="en-US" sz="1600">
                        <a:solidFill>
                          <a:srgbClr val="FF6E25"/>
                        </a:solidFill>
                        <a:latin typeface="Webdings" panose="05030102010509060703" charset="0"/>
                        <a:cs typeface="Webdings" panose="05030102010509060703" charset="0"/>
                      </a:endParaRP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Zero-Day Exploits</a:t>
                      </a:r>
                    </a:p>
                  </a:txBody>
                  <a:tcPr>
                    <a:solidFill>
                      <a:srgbClr val="000E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FF6E25"/>
                          </a:solidFill>
                          <a:latin typeface="Webdings" panose="05030102010509060703" charset="0"/>
                          <a:cs typeface="Webdings" panose="05030102010509060703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001D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741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组合 5"/>
          <p:cNvGrpSpPr/>
          <p:nvPr/>
        </p:nvGrpSpPr>
        <p:grpSpPr>
          <a:xfrm>
            <a:off x="5410200" y="1135063"/>
            <a:ext cx="1371600" cy="1446212"/>
            <a:chOff x="5092586" y="1134927"/>
            <a:chExt cx="1371714" cy="1446550"/>
          </a:xfrm>
        </p:grpSpPr>
        <p:sp>
          <p:nvSpPr>
            <p:cNvPr id="16" name="文本框 15"/>
            <p:cNvSpPr txBox="1"/>
            <p:nvPr/>
          </p:nvSpPr>
          <p:spPr>
            <a:xfrm>
              <a:off x="5428829" y="1134927"/>
              <a:ext cx="699229" cy="1446550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880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4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0">
                      <a:srgbClr val="03ABBF"/>
                    </a:gs>
                    <a:gs pos="100000">
                      <a:srgbClr val="1B2228"/>
                    </a:gs>
                  </a:gsLst>
                  <a:lin ang="5400000" scaled="0"/>
                  <a:tileRect/>
                </a:gradFill>
                <a:effectLst>
                  <a:outerShdw blurRad="25400" dist="101600" dir="5400000" algn="ctr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张海山锐线体2.0" pitchFamily="2" charset="-122"/>
                <a:cs typeface="+mn-cs"/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5096"/>
              <a:ext cx="1371714" cy="1371921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522730" y="2873375"/>
            <a:ext cx="886904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44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Types of Defense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741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组合 5"/>
          <p:cNvGrpSpPr/>
          <p:nvPr/>
        </p:nvGrpSpPr>
        <p:grpSpPr>
          <a:xfrm>
            <a:off x="0" y="-30162"/>
            <a:ext cx="1371600" cy="1446212"/>
            <a:chOff x="5092586" y="1134927"/>
            <a:chExt cx="1371714" cy="1446550"/>
          </a:xfrm>
        </p:grpSpPr>
        <p:sp>
          <p:nvSpPr>
            <p:cNvPr id="16" name="文本框 15"/>
            <p:cNvSpPr txBox="1"/>
            <p:nvPr/>
          </p:nvSpPr>
          <p:spPr>
            <a:xfrm>
              <a:off x="5428829" y="1134927"/>
              <a:ext cx="699229" cy="1446550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880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4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0">
                      <a:srgbClr val="03ABBF"/>
                    </a:gs>
                    <a:gs pos="100000">
                      <a:srgbClr val="1B2228"/>
                    </a:gs>
                  </a:gsLst>
                  <a:lin ang="5400000" scaled="0"/>
                  <a:tileRect/>
                </a:gradFill>
                <a:effectLst>
                  <a:outerShdw blurRad="25400" dist="101600" dir="5400000" algn="ctr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张海山锐线体2.0" pitchFamily="2" charset="-122"/>
                <a:cs typeface="+mn-cs"/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5096"/>
              <a:ext cx="1371714" cy="1371921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40180" y="139700"/>
            <a:ext cx="886904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44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Types of Defense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2"/>
          <p:cNvSpPr txBox="1"/>
          <p:nvPr/>
        </p:nvSpPr>
        <p:spPr>
          <a:xfrm>
            <a:off x="1524000" y="1416050"/>
            <a:ext cx="8869045" cy="482981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44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Because attackers don’t target just one thing, CIAAA also helps in: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Understanding multidimensional impacts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Create layered defenses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Continuously refine and create new defenses based on new vulnerabilities or adversary techniques (MITRE ATT&amp;CK aligned)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ea typeface="张海山锐线体2.0" pitchFamily="2" charset="-122"/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MITRE ATT&amp;CK -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A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dversarial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t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actics,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t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echniques and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c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ommon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k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nowledge</a:t>
            </a: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6E25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elix Titling" panose="04060505060202020A04" pitchFamily="82" charset="0"/>
              <a:ea typeface="张海山锐线体2.0" pitchFamily="2" charset="-122"/>
              <a:cs typeface="Felix Titling" panose="04060505060202020A04" pitchFamily="82" charset="0"/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Is a gloablly accessible knowledge base of how real-world attackers behave.</a:t>
            </a: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Mapped in a structural way, it stands for a playbook of adversary behaviours, categorized by: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what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they are trying to achieve (tactics), and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how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 they do it (techniques and sub-techniques)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elix Titling" panose="04060505060202020A04" pitchFamily="82" charset="0"/>
              <a:ea typeface="张海山锐线体2.0" pitchFamily="2" charset="-122"/>
              <a:cs typeface="Felix Titling" panose="04060505060202020A04" pitchFamily="82" charset="0"/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elix Titling" panose="04060505060202020A04" pitchFamily="82" charset="0"/>
              <a:ea typeface="张海山锐线体2.0" pitchFamily="2" charset="-122"/>
              <a:cs typeface="Felix Titling" panose="04060505060202020A04" pitchFamily="82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741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组合 5"/>
          <p:cNvGrpSpPr/>
          <p:nvPr/>
        </p:nvGrpSpPr>
        <p:grpSpPr>
          <a:xfrm>
            <a:off x="0" y="-30162"/>
            <a:ext cx="1371600" cy="1446212"/>
            <a:chOff x="5092586" y="1134927"/>
            <a:chExt cx="1371714" cy="1446550"/>
          </a:xfrm>
        </p:grpSpPr>
        <p:sp>
          <p:nvSpPr>
            <p:cNvPr id="16" name="文本框 15"/>
            <p:cNvSpPr txBox="1"/>
            <p:nvPr/>
          </p:nvSpPr>
          <p:spPr>
            <a:xfrm>
              <a:off x="5428829" y="1134927"/>
              <a:ext cx="699229" cy="1446550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880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4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0">
                      <a:srgbClr val="03ABBF"/>
                    </a:gs>
                    <a:gs pos="100000">
                      <a:srgbClr val="1B2228"/>
                    </a:gs>
                  </a:gsLst>
                  <a:lin ang="5400000" scaled="0"/>
                  <a:tileRect/>
                </a:gradFill>
                <a:effectLst>
                  <a:outerShdw blurRad="25400" dist="101600" dir="5400000" algn="ctr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张海山锐线体2.0" pitchFamily="2" charset="-122"/>
                <a:cs typeface="+mn-cs"/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5096"/>
              <a:ext cx="1371714" cy="1371921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40180" y="139700"/>
            <a:ext cx="886904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44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Types of Defense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2"/>
          <p:cNvSpPr txBox="1"/>
          <p:nvPr/>
        </p:nvSpPr>
        <p:spPr>
          <a:xfrm>
            <a:off x="1524000" y="1416050"/>
            <a:ext cx="8869045" cy="482981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44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elix Titling" panose="04060505060202020A04" pitchFamily="82" charset="0"/>
              <a:ea typeface="张海山锐线体2.0" pitchFamily="2" charset="-122"/>
              <a:cs typeface="Felix Titling" panose="04060505060202020A04" pitchFamily="82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  <p:graphicFrame>
        <p:nvGraphicFramePr>
          <p:cNvPr id="3" name="Table 2"/>
          <p:cNvGraphicFramePr/>
          <p:nvPr/>
        </p:nvGraphicFramePr>
        <p:xfrm>
          <a:off x="1626870" y="1104900"/>
          <a:ext cx="9361170" cy="5661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3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 b="1">
                          <a:solidFill>
                            <a:srgbClr val="FF6E25"/>
                          </a:solidFill>
                        </a:rPr>
                        <a:t>Attack type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 b="1">
                          <a:solidFill>
                            <a:srgbClr val="FF6E25"/>
                          </a:solidFill>
                        </a:rPr>
                        <a:t>Defenses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Phishing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MFA, User Awareness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Man-in-the-Middle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TLS everywhere (HTTPS, VPN), Certificate Pinning, Secure DNS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SQL Injection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Parameterized queries, Input Validation, Web Application Firewall (WAF)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Ransomware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Regular offline backups, Endpoint Protection, Endpoing Detection and Recovery (EDR 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Denial-of-Service (DoS)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Rate limiting, Traffic Shaping, Cloud DDoS Mitigation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Brute Force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Account Lockout Policies, CAPTCHA, MFA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Privilege Escalation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Least Privilege Access (RBAC), Patching known exploits quickly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Insider threat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User Behaviour Analytics, Separation of Duties, Access Reviews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Cross-Site Scripting (XSS)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I/O Encoding (HTML escaping), Content Security Policy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Replay Attacks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Timestamps in Tokens, Short-Lived Session Tokens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Session Hijacking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Secure Cookies (i.e. HttpOnly, SameSite etc), TLS, Session Expiry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Data Exfiltration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Data Loss Prevention (DLP), Outbound Traffic Monitoring, Security Information and Event Management Alerts (SIEM)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Malware/Trojans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EDR with Heuristic Detection Algorithms, Application Whitelisting, Antivirus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Misconfiguration Exploits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Baseline hardening, Automated Config Audits, Cloud Security Posture Management (CSPM) Tools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Zero-Day Exploits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en-US" sz="1600">
                          <a:solidFill>
                            <a:srgbClr val="02ABCF"/>
                          </a:solidFill>
                        </a:rPr>
                        <a:t>Behaviour-Based Detection, EDR, Threat Intelligence, Patch Fast Once Known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945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9" name="组合 5"/>
          <p:cNvGrpSpPr/>
          <p:nvPr/>
        </p:nvGrpSpPr>
        <p:grpSpPr>
          <a:xfrm>
            <a:off x="5410200" y="1135063"/>
            <a:ext cx="1371600" cy="1446212"/>
            <a:chOff x="5092586" y="1134927"/>
            <a:chExt cx="1371714" cy="1446550"/>
          </a:xfrm>
        </p:grpSpPr>
        <p:sp>
          <p:nvSpPr>
            <p:cNvPr id="16" name="文本框 15"/>
            <p:cNvSpPr txBox="1"/>
            <p:nvPr/>
          </p:nvSpPr>
          <p:spPr>
            <a:xfrm>
              <a:off x="5428829" y="1134927"/>
              <a:ext cx="699230" cy="1446550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kern="1200" cap="none" spc="0" normalizeH="0" baseline="0" noProof="0" dirty="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5</a:t>
              </a:r>
              <a:endParaRPr kumimoji="0" lang="zh-CN" altLang="en-US" sz="8800" kern="1200" cap="none" spc="0" normalizeH="0" baseline="0" noProof="0" dirty="0">
                <a:gradFill flip="none" rotWithShape="1">
                  <a:gsLst>
                    <a:gs pos="40000">
                      <a:srgbClr val="03ABBF"/>
                    </a:gs>
                    <a:gs pos="100000">
                      <a:srgbClr val="1B2228"/>
                    </a:gs>
                  </a:gsLst>
                  <a:lin ang="5400000" scaled="0"/>
                  <a:tileRect/>
                </a:gradFill>
                <a:effectLst>
                  <a:outerShdw blurRad="25400" dist="101600" dir="5400000" algn="ctr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ea typeface="张海山锐线体2.0" pitchFamily="2" charset="-122"/>
                <a:cs typeface="+mn-cs"/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5096"/>
              <a:ext cx="1371714" cy="1371921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522730" y="2873375"/>
            <a:ext cx="883539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Real world examples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9458" name="图片 3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9" name="组合 5"/>
          <p:cNvGrpSpPr/>
          <p:nvPr/>
        </p:nvGrpSpPr>
        <p:grpSpPr>
          <a:xfrm>
            <a:off x="0" y="-30162"/>
            <a:ext cx="1371600" cy="1446212"/>
            <a:chOff x="5092586" y="1134927"/>
            <a:chExt cx="1371714" cy="1446550"/>
          </a:xfrm>
        </p:grpSpPr>
        <p:sp>
          <p:nvSpPr>
            <p:cNvPr id="16" name="文本框 15"/>
            <p:cNvSpPr txBox="1"/>
            <p:nvPr/>
          </p:nvSpPr>
          <p:spPr>
            <a:xfrm>
              <a:off x="5428829" y="1134927"/>
              <a:ext cx="699230" cy="1446550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kern="1200" cap="none" spc="0" normalizeH="0" baseline="0" noProof="0" dirty="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5</a:t>
              </a:r>
              <a:endParaRPr kumimoji="0" lang="zh-CN" altLang="en-US" sz="8800" kern="1200" cap="none" spc="0" normalizeH="0" baseline="0" noProof="0" dirty="0">
                <a:gradFill flip="none" rotWithShape="1">
                  <a:gsLst>
                    <a:gs pos="40000">
                      <a:srgbClr val="03ABBF"/>
                    </a:gs>
                    <a:gs pos="100000">
                      <a:srgbClr val="1B2228"/>
                    </a:gs>
                  </a:gsLst>
                  <a:lin ang="5400000" scaled="0"/>
                  <a:tileRect/>
                </a:gradFill>
                <a:effectLst>
                  <a:outerShdw blurRad="25400" dist="101600" dir="5400000" algn="ctr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ea typeface="张海山锐线体2.0" pitchFamily="2" charset="-122"/>
                <a:cs typeface="+mn-cs"/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5096"/>
              <a:ext cx="1371714" cy="1371921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524000" y="132080"/>
            <a:ext cx="883539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Real world examples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任意多边形: 形状 17"/>
          <p:cNvSpPr/>
          <p:nvPr>
            <p:custDataLst>
              <p:tags r:id="rId2"/>
            </p:custDataLst>
          </p:nvPr>
        </p:nvSpPr>
        <p:spPr>
          <a:xfrm>
            <a:off x="1171893" y="3998913"/>
            <a:ext cx="9848488" cy="2006368"/>
          </a:xfrm>
          <a:custGeom>
            <a:avLst/>
            <a:gdLst>
              <a:gd name="connsiteX0" fmla="*/ 4924244 w 9848488"/>
              <a:gd name="connsiteY0" fmla="*/ 0 h 2006368"/>
              <a:gd name="connsiteX1" fmla="*/ 9775437 w 9848488"/>
              <a:gd name="connsiteY1" fmla="*/ 1858432 h 2006368"/>
              <a:gd name="connsiteX2" fmla="*/ 9848488 w 9848488"/>
              <a:gd name="connsiteY2" fmla="*/ 2006368 h 2006368"/>
              <a:gd name="connsiteX3" fmla="*/ 0 w 9848488"/>
              <a:gd name="connsiteY3" fmla="*/ 2006368 h 2006368"/>
              <a:gd name="connsiteX4" fmla="*/ 73051 w 9848488"/>
              <a:gd name="connsiteY4" fmla="*/ 1858432 h 2006368"/>
              <a:gd name="connsiteX5" fmla="*/ 4924244 w 9848488"/>
              <a:gd name="connsiteY5" fmla="*/ 0 h 200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8488" h="2006368">
                <a:moveTo>
                  <a:pt x="4924244" y="0"/>
                </a:moveTo>
                <a:cubicBezTo>
                  <a:pt x="7203603" y="0"/>
                  <a:pt x="9132307" y="781751"/>
                  <a:pt x="9775437" y="1858432"/>
                </a:cubicBezTo>
                <a:lnTo>
                  <a:pt x="9848488" y="2006368"/>
                </a:lnTo>
                <a:lnTo>
                  <a:pt x="0" y="2006368"/>
                </a:lnTo>
                <a:lnTo>
                  <a:pt x="73051" y="1858432"/>
                </a:lnTo>
                <a:cubicBezTo>
                  <a:pt x="716182" y="781751"/>
                  <a:pt x="2644886" y="0"/>
                  <a:pt x="492424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任意多边形: 形状 4"/>
          <p:cNvSpPr/>
          <p:nvPr>
            <p:custDataLst>
              <p:tags r:id="rId3"/>
            </p:custDataLst>
          </p:nvPr>
        </p:nvSpPr>
        <p:spPr>
          <a:xfrm>
            <a:off x="5717223" y="5303838"/>
            <a:ext cx="808347" cy="409216"/>
          </a:xfrm>
          <a:custGeom>
            <a:avLst/>
            <a:gdLst>
              <a:gd name="connsiteX0" fmla="*/ 1450658 w 1450657"/>
              <a:gd name="connsiteY0" fmla="*/ 523875 h 734377"/>
              <a:gd name="connsiteX1" fmla="*/ 161925 w 1450657"/>
              <a:gd name="connsiteY1" fmla="*/ 734377 h 734377"/>
              <a:gd name="connsiteX2" fmla="*/ 0 w 1450657"/>
              <a:gd name="connsiteY2" fmla="*/ 0 h 73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0657" h="734377">
                <a:moveTo>
                  <a:pt x="1450658" y="523875"/>
                </a:moveTo>
                <a:lnTo>
                  <a:pt x="161925" y="7343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">
                <a:schemeClr val="accent1">
                  <a:lumMod val="78000"/>
                  <a:lumOff val="22000"/>
                </a:schemeClr>
              </a:gs>
              <a:gs pos="78000">
                <a:schemeClr val="accent1">
                  <a:lumMod val="91000"/>
                </a:schemeClr>
              </a:gs>
            </a:gsLst>
            <a:lin ang="16200000" scaled="0"/>
          </a:gradFill>
          <a:ln w="483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>
            <p:custDataLst>
              <p:tags r:id="rId4"/>
            </p:custDataLst>
          </p:nvPr>
        </p:nvSpPr>
        <p:spPr>
          <a:xfrm>
            <a:off x="5277803" y="5031423"/>
            <a:ext cx="529699" cy="681496"/>
          </a:xfrm>
          <a:custGeom>
            <a:avLst/>
            <a:gdLst>
              <a:gd name="connsiteX0" fmla="*/ 0 w 950595"/>
              <a:gd name="connsiteY0" fmla="*/ 0 h 1223009"/>
              <a:gd name="connsiteX1" fmla="*/ 788670 w 950595"/>
              <a:gd name="connsiteY1" fmla="*/ 488633 h 1223009"/>
              <a:gd name="connsiteX2" fmla="*/ 950595 w 950595"/>
              <a:gd name="connsiteY2" fmla="*/ 1223010 h 12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595" h="1223009">
                <a:moveTo>
                  <a:pt x="0" y="0"/>
                </a:moveTo>
                <a:lnTo>
                  <a:pt x="788670" y="488633"/>
                </a:lnTo>
                <a:lnTo>
                  <a:pt x="950595" y="1223010"/>
                </a:lnTo>
                <a:close/>
              </a:path>
            </a:pathLst>
          </a:custGeom>
          <a:gradFill>
            <a:gsLst>
              <a:gs pos="19000">
                <a:schemeClr val="accent1">
                  <a:lumMod val="60000"/>
                  <a:lumOff val="40000"/>
                </a:schemeClr>
              </a:gs>
              <a:gs pos="92000">
                <a:schemeClr val="accent1"/>
              </a:gs>
            </a:gsLst>
            <a:lin ang="0" scaled="0"/>
          </a:gradFill>
          <a:ln w="483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>
            <a:off x="5277803" y="4400233"/>
            <a:ext cx="439469" cy="903353"/>
          </a:xfrm>
          <a:custGeom>
            <a:avLst/>
            <a:gdLst>
              <a:gd name="connsiteX0" fmla="*/ 0 w 788670"/>
              <a:gd name="connsiteY0" fmla="*/ 1132523 h 1621155"/>
              <a:gd name="connsiteX1" fmla="*/ 619125 w 788670"/>
              <a:gd name="connsiteY1" fmla="*/ 0 h 1621155"/>
              <a:gd name="connsiteX2" fmla="*/ 788670 w 788670"/>
              <a:gd name="connsiteY2" fmla="*/ 1621155 h 162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670" h="1621155">
                <a:moveTo>
                  <a:pt x="0" y="1132523"/>
                </a:moveTo>
                <a:lnTo>
                  <a:pt x="619125" y="0"/>
                </a:lnTo>
                <a:lnTo>
                  <a:pt x="788670" y="162115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86000"/>
                  <a:lumOff val="14000"/>
                </a:schemeClr>
              </a:gs>
            </a:gsLst>
            <a:lin ang="600000" scaled="0"/>
          </a:gradFill>
          <a:ln w="48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任意多边形: 形状 7"/>
          <p:cNvSpPr/>
          <p:nvPr>
            <p:custDataLst>
              <p:tags r:id="rId6"/>
            </p:custDataLst>
          </p:nvPr>
        </p:nvSpPr>
        <p:spPr>
          <a:xfrm>
            <a:off x="5717223" y="4732973"/>
            <a:ext cx="808347" cy="862485"/>
          </a:xfrm>
          <a:custGeom>
            <a:avLst/>
            <a:gdLst>
              <a:gd name="connsiteX0" fmla="*/ 1385888 w 1450657"/>
              <a:gd name="connsiteY0" fmla="*/ 0 h 1547812"/>
              <a:gd name="connsiteX1" fmla="*/ 1450658 w 1450657"/>
              <a:gd name="connsiteY1" fmla="*/ 1547812 h 1547812"/>
              <a:gd name="connsiteX2" fmla="*/ 0 w 1450657"/>
              <a:gd name="connsiteY2" fmla="*/ 1023938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0657" h="1547812">
                <a:moveTo>
                  <a:pt x="1385888" y="0"/>
                </a:moveTo>
                <a:lnTo>
                  <a:pt x="1450658" y="1547812"/>
                </a:lnTo>
                <a:lnTo>
                  <a:pt x="0" y="1023938"/>
                </a:lnTo>
                <a:close/>
              </a:path>
            </a:pathLst>
          </a:custGeom>
          <a:gradFill flip="none" rotWithShape="1">
            <a:gsLst>
              <a:gs pos="36000">
                <a:schemeClr val="accent1">
                  <a:lumMod val="75000"/>
                </a:schemeClr>
              </a:gs>
              <a:gs pos="100000">
                <a:schemeClr val="accent1">
                  <a:lumMod val="70000"/>
                  <a:lumOff val="30000"/>
                </a:schemeClr>
              </a:gs>
            </a:gsLst>
            <a:lin ang="1800000" scaled="0"/>
            <a:tileRect/>
          </a:gradFill>
          <a:ln w="48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9"/>
          <p:cNvSpPr/>
          <p:nvPr>
            <p:custDataLst>
              <p:tags r:id="rId7"/>
            </p:custDataLst>
          </p:nvPr>
        </p:nvSpPr>
        <p:spPr>
          <a:xfrm>
            <a:off x="6406198" y="4192588"/>
            <a:ext cx="513775" cy="702726"/>
          </a:xfrm>
          <a:custGeom>
            <a:avLst/>
            <a:gdLst>
              <a:gd name="connsiteX0" fmla="*/ 149542 w 922019"/>
              <a:gd name="connsiteY0" fmla="*/ 969645 h 1261109"/>
              <a:gd name="connsiteX1" fmla="*/ 0 w 922019"/>
              <a:gd name="connsiteY1" fmla="*/ 0 h 1261109"/>
              <a:gd name="connsiteX2" fmla="*/ 922020 w 922019"/>
              <a:gd name="connsiteY2" fmla="*/ 1261110 h 126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2019" h="1261109">
                <a:moveTo>
                  <a:pt x="149542" y="969645"/>
                </a:moveTo>
                <a:lnTo>
                  <a:pt x="0" y="0"/>
                </a:lnTo>
                <a:lnTo>
                  <a:pt x="922020" y="1261110"/>
                </a:lnTo>
                <a:close/>
              </a:path>
            </a:pathLst>
          </a:custGeom>
          <a:gradFill>
            <a:gsLst>
              <a:gs pos="1000">
                <a:schemeClr val="accent1">
                  <a:lumMod val="60000"/>
                  <a:lumOff val="40000"/>
                </a:schemeClr>
              </a:gs>
              <a:gs pos="92000">
                <a:schemeClr val="accent1"/>
              </a:gs>
            </a:gsLst>
            <a:lin ang="9600000" scaled="0"/>
          </a:gradFill>
          <a:ln w="48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任意多边形: 形状 10"/>
          <p:cNvSpPr/>
          <p:nvPr>
            <p:custDataLst>
              <p:tags r:id="rId8"/>
            </p:custDataLst>
          </p:nvPr>
        </p:nvSpPr>
        <p:spPr>
          <a:xfrm>
            <a:off x="6489383" y="4732973"/>
            <a:ext cx="430446" cy="862485"/>
          </a:xfrm>
          <a:custGeom>
            <a:avLst/>
            <a:gdLst>
              <a:gd name="connsiteX0" fmla="*/ 0 w 772477"/>
              <a:gd name="connsiteY0" fmla="*/ 0 h 1547812"/>
              <a:gd name="connsiteX1" fmla="*/ 772477 w 772477"/>
              <a:gd name="connsiteY1" fmla="*/ 291465 h 1547812"/>
              <a:gd name="connsiteX2" fmla="*/ 64770 w 772477"/>
              <a:gd name="connsiteY2" fmla="*/ 1547812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477" h="1547812">
                <a:moveTo>
                  <a:pt x="0" y="0"/>
                </a:moveTo>
                <a:lnTo>
                  <a:pt x="772477" y="291465"/>
                </a:lnTo>
                <a:lnTo>
                  <a:pt x="64770" y="1547812"/>
                </a:lnTo>
                <a:close/>
              </a:path>
            </a:pathLst>
          </a:custGeom>
          <a:gradFill>
            <a:gsLst>
              <a:gs pos="28000">
                <a:schemeClr val="accent1">
                  <a:lumMod val="75000"/>
                </a:schemeClr>
              </a:gs>
              <a:gs pos="100000">
                <a:schemeClr val="accent1">
                  <a:lumMod val="70000"/>
                  <a:lumOff val="30000"/>
                </a:schemeClr>
              </a:gs>
            </a:gsLst>
            <a:lin ang="21594000" scaled="0"/>
          </a:gradFill>
          <a:ln w="48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任意多边形: 形状 11"/>
          <p:cNvSpPr/>
          <p:nvPr>
            <p:custDataLst>
              <p:tags r:id="rId9"/>
            </p:custDataLst>
          </p:nvPr>
        </p:nvSpPr>
        <p:spPr>
          <a:xfrm>
            <a:off x="5622608" y="4192588"/>
            <a:ext cx="866730" cy="540314"/>
          </a:xfrm>
          <a:custGeom>
            <a:avLst/>
            <a:gdLst>
              <a:gd name="connsiteX0" fmla="*/ 0 w 1555432"/>
              <a:gd name="connsiteY0" fmla="*/ 372428 h 969645"/>
              <a:gd name="connsiteX1" fmla="*/ 1405890 w 1555432"/>
              <a:gd name="connsiteY1" fmla="*/ 0 h 969645"/>
              <a:gd name="connsiteX2" fmla="*/ 1555433 w 1555432"/>
              <a:gd name="connsiteY2" fmla="*/ 969645 h 96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432" h="969645">
                <a:moveTo>
                  <a:pt x="0" y="372428"/>
                </a:moveTo>
                <a:lnTo>
                  <a:pt x="1405890" y="0"/>
                </a:lnTo>
                <a:lnTo>
                  <a:pt x="1555433" y="96964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5000"/>
                  <a:lumOff val="45000"/>
                </a:schemeClr>
              </a:gs>
              <a:gs pos="100000">
                <a:schemeClr val="accent1"/>
              </a:gs>
            </a:gsLst>
            <a:lin ang="7200000" scaled="0"/>
            <a:tileRect/>
          </a:gradFill>
          <a:ln w="48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任意多边形: 形状 12"/>
          <p:cNvSpPr/>
          <p:nvPr>
            <p:custDataLst>
              <p:tags r:id="rId10"/>
            </p:custDataLst>
          </p:nvPr>
        </p:nvSpPr>
        <p:spPr>
          <a:xfrm>
            <a:off x="5622608" y="4400233"/>
            <a:ext cx="866730" cy="903353"/>
          </a:xfrm>
          <a:custGeom>
            <a:avLst/>
            <a:gdLst>
              <a:gd name="connsiteX0" fmla="*/ 0 w 1555432"/>
              <a:gd name="connsiteY0" fmla="*/ 0 h 1621155"/>
              <a:gd name="connsiteX1" fmla="*/ 1555433 w 1555432"/>
              <a:gd name="connsiteY1" fmla="*/ 597218 h 1621155"/>
              <a:gd name="connsiteX2" fmla="*/ 169545 w 1555432"/>
              <a:gd name="connsiteY2" fmla="*/ 1621155 h 162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432" h="1621155">
                <a:moveTo>
                  <a:pt x="0" y="0"/>
                </a:moveTo>
                <a:lnTo>
                  <a:pt x="1555433" y="597218"/>
                </a:lnTo>
                <a:lnTo>
                  <a:pt x="169545" y="162115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36000"/>
                  <a:lumOff val="64000"/>
                </a:schemeClr>
              </a:gs>
              <a:gs pos="100000">
                <a:schemeClr val="accent1">
                  <a:lumMod val="77000"/>
                  <a:lumOff val="23000"/>
                </a:schemeClr>
              </a:gs>
            </a:gsLst>
            <a:lin ang="2700000" scaled="1"/>
            <a:tileRect/>
          </a:gradFill>
          <a:ln w="48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>
            <p:custDataLst>
              <p:tags r:id="rId11"/>
            </p:custDataLst>
          </p:nvPr>
        </p:nvSpPr>
        <p:spPr>
          <a:xfrm rot="20464926">
            <a:off x="4722813" y="4706303"/>
            <a:ext cx="2828015" cy="590804"/>
          </a:xfrm>
          <a:prstGeom prst="ellipse">
            <a:avLst/>
          </a:prstGeom>
          <a:noFill/>
          <a:ln w="9525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12"/>
            </p:custDataLst>
          </p:nvPr>
        </p:nvSpPr>
        <p:spPr>
          <a:xfrm rot="997938">
            <a:off x="4833303" y="4706303"/>
            <a:ext cx="2606541" cy="590804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椭圆 15"/>
          <p:cNvSpPr/>
          <p:nvPr>
            <p:custDataLst>
              <p:tags r:id="rId13"/>
            </p:custDataLst>
          </p:nvPr>
        </p:nvSpPr>
        <p:spPr>
          <a:xfrm rot="19668910">
            <a:off x="4642168" y="4706303"/>
            <a:ext cx="2828015" cy="590804"/>
          </a:xfrm>
          <a:prstGeom prst="ellipse">
            <a:avLst/>
          </a:prstGeom>
          <a:noFill/>
          <a:ln w="19050">
            <a:gradFill flip="none" rotWithShape="1">
              <a:gsLst>
                <a:gs pos="1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>
            <p:custDataLst>
              <p:tags r:id="rId14"/>
            </p:custDataLst>
          </p:nvPr>
        </p:nvSpPr>
        <p:spPr>
          <a:xfrm>
            <a:off x="6964998" y="4891723"/>
            <a:ext cx="110257" cy="110257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>
            <p:custDataLst>
              <p:tags r:id="rId15"/>
            </p:custDataLst>
          </p:nvPr>
        </p:nvSpPr>
        <p:spPr>
          <a:xfrm>
            <a:off x="6336983" y="5305743"/>
            <a:ext cx="110257" cy="110257"/>
          </a:xfrm>
          <a:prstGeom prst="ellipse">
            <a:avLst/>
          </a:prstGeom>
          <a:gradFill flip="none" rotWithShape="1"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任意多边形: 形状 21"/>
          <p:cNvSpPr/>
          <p:nvPr>
            <p:custDataLst>
              <p:tags r:id="rId16"/>
            </p:custDataLst>
          </p:nvPr>
        </p:nvSpPr>
        <p:spPr>
          <a:xfrm>
            <a:off x="1034733" y="3782378"/>
            <a:ext cx="10122776" cy="2006368"/>
          </a:xfrm>
          <a:custGeom>
            <a:avLst/>
            <a:gdLst>
              <a:gd name="connsiteX0" fmla="*/ 4924244 w 9848488"/>
              <a:gd name="connsiteY0" fmla="*/ 0 h 2006368"/>
              <a:gd name="connsiteX1" fmla="*/ 9775437 w 9848488"/>
              <a:gd name="connsiteY1" fmla="*/ 1858432 h 2006368"/>
              <a:gd name="connsiteX2" fmla="*/ 9848488 w 9848488"/>
              <a:gd name="connsiteY2" fmla="*/ 2006368 h 2006368"/>
              <a:gd name="connsiteX3" fmla="*/ 0 w 9848488"/>
              <a:gd name="connsiteY3" fmla="*/ 2006368 h 2006368"/>
              <a:gd name="connsiteX4" fmla="*/ 73051 w 9848488"/>
              <a:gd name="connsiteY4" fmla="*/ 1858432 h 2006368"/>
              <a:gd name="connsiteX5" fmla="*/ 4924244 w 9848488"/>
              <a:gd name="connsiteY5" fmla="*/ 0 h 200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8488" h="2006368">
                <a:moveTo>
                  <a:pt x="4924244" y="0"/>
                </a:moveTo>
                <a:cubicBezTo>
                  <a:pt x="7203603" y="0"/>
                  <a:pt x="9132307" y="781751"/>
                  <a:pt x="9775437" y="1858432"/>
                </a:cubicBezTo>
                <a:lnTo>
                  <a:pt x="9848488" y="2006368"/>
                </a:lnTo>
                <a:lnTo>
                  <a:pt x="0" y="2006368"/>
                </a:lnTo>
                <a:lnTo>
                  <a:pt x="73051" y="1858432"/>
                </a:lnTo>
                <a:cubicBezTo>
                  <a:pt x="716182" y="781751"/>
                  <a:pt x="2644886" y="0"/>
                  <a:pt x="4924244" y="0"/>
                </a:cubicBezTo>
                <a:close/>
              </a:path>
            </a:pathLst>
          </a:custGeom>
          <a:noFill/>
          <a:ln w="15875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92000">
                  <a:schemeClr val="accent1">
                    <a:alpha val="0"/>
                  </a:schemeClr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>
            <p:custDataLst>
              <p:tags r:id="rId17"/>
            </p:custDataLst>
          </p:nvPr>
        </p:nvSpPr>
        <p:spPr>
          <a:xfrm>
            <a:off x="1828483" y="4772978"/>
            <a:ext cx="146385" cy="146385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>
            <p:custDataLst>
              <p:tags r:id="rId18"/>
            </p:custDataLst>
          </p:nvPr>
        </p:nvSpPr>
        <p:spPr>
          <a:xfrm>
            <a:off x="1856423" y="4800918"/>
            <a:ext cx="90445" cy="90445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1"/>
          <p:cNvSpPr/>
          <p:nvPr>
            <p:custDataLst>
              <p:tags r:id="rId19"/>
            </p:custDataLst>
          </p:nvPr>
        </p:nvSpPr>
        <p:spPr>
          <a:xfrm>
            <a:off x="1203325" y="3091815"/>
            <a:ext cx="1548765" cy="10953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2ABCF"/>
                </a:solidFill>
                <a:sym typeface="+mn-ea"/>
              </a:rPr>
              <a:t>AI-powered malware hit 2,180 GitHub accounts &amp; exfiltration of 3,325 secrets respectively </a:t>
            </a:r>
            <a:endParaRPr lang="en-US" sz="1400">
              <a:solidFill>
                <a:srgbClr val="02ABCF"/>
              </a:solidFill>
              <a:latin typeface="+mn-lt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2ABCF"/>
              </a:solidFill>
              <a:latin typeface="+mn-lt"/>
              <a:sym typeface="+mn-ea"/>
            </a:endParaRPr>
          </a:p>
        </p:txBody>
      </p:sp>
      <p:sp>
        <p:nvSpPr>
          <p:cNvPr id="21" name="矩形 2"/>
          <p:cNvSpPr/>
          <p:nvPr>
            <p:custDataLst>
              <p:tags r:id="rId20"/>
            </p:custDataLst>
          </p:nvPr>
        </p:nvSpPr>
        <p:spPr>
          <a:xfrm>
            <a:off x="1203325" y="2024380"/>
            <a:ext cx="1397635" cy="106743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90000"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2025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s1ngularity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&amp;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GhostAction </a:t>
            </a:r>
          </a:p>
        </p:txBody>
      </p:sp>
      <p:cxnSp>
        <p:nvCxnSpPr>
          <p:cNvPr id="37" name="直接连接符 36"/>
          <p:cNvCxnSpPr/>
          <p:nvPr>
            <p:custDataLst>
              <p:tags r:id="rId21"/>
            </p:custDataLst>
          </p:nvPr>
        </p:nvCxnSpPr>
        <p:spPr>
          <a:xfrm flipV="1">
            <a:off x="1902778" y="4124008"/>
            <a:ext cx="0" cy="649254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9" name="椭圆 68"/>
          <p:cNvSpPr/>
          <p:nvPr>
            <p:custDataLst>
              <p:tags r:id="rId22"/>
            </p:custDataLst>
          </p:nvPr>
        </p:nvSpPr>
        <p:spPr>
          <a:xfrm>
            <a:off x="10218103" y="4772978"/>
            <a:ext cx="146385" cy="146385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椭圆 69"/>
          <p:cNvSpPr/>
          <p:nvPr>
            <p:custDataLst>
              <p:tags r:id="rId23"/>
            </p:custDataLst>
          </p:nvPr>
        </p:nvSpPr>
        <p:spPr>
          <a:xfrm>
            <a:off x="10246043" y="4800918"/>
            <a:ext cx="90445" cy="90445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矩形 3"/>
          <p:cNvSpPr/>
          <p:nvPr>
            <p:custDataLst>
              <p:tags r:id="rId24"/>
            </p:custDataLst>
          </p:nvPr>
        </p:nvSpPr>
        <p:spPr>
          <a:xfrm>
            <a:off x="9375140" y="3481705"/>
            <a:ext cx="2021205" cy="10426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2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2ABCF"/>
                </a:solidFill>
                <a:latin typeface="+mn-lt"/>
                <a:sym typeface="+mn-ea"/>
              </a:rPr>
              <a:t>CIA-backed cyber op against Maduro’s regime, disrupting infrastructure and communications</a:t>
            </a:r>
          </a:p>
        </p:txBody>
      </p:sp>
      <p:sp>
        <p:nvSpPr>
          <p:cNvPr id="24" name="矩形 8"/>
          <p:cNvSpPr/>
          <p:nvPr>
            <p:custDataLst>
              <p:tags r:id="rId25"/>
            </p:custDataLst>
          </p:nvPr>
        </p:nvSpPr>
        <p:spPr>
          <a:xfrm>
            <a:off x="9592945" y="2463800"/>
            <a:ext cx="1427480" cy="101790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90000"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2025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US Cyber Attack on Venezuelan Regime</a:t>
            </a:r>
          </a:p>
        </p:txBody>
      </p:sp>
      <p:cxnSp>
        <p:nvCxnSpPr>
          <p:cNvPr id="61" name="直接连接符 60"/>
          <p:cNvCxnSpPr/>
          <p:nvPr>
            <p:custDataLst>
              <p:tags r:id="rId26"/>
            </p:custDataLst>
          </p:nvPr>
        </p:nvCxnSpPr>
        <p:spPr>
          <a:xfrm flipV="1">
            <a:off x="10292398" y="4124008"/>
            <a:ext cx="0" cy="649254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6" name="椭圆 85"/>
          <p:cNvSpPr/>
          <p:nvPr>
            <p:custDataLst>
              <p:tags r:id="rId27"/>
            </p:custDataLst>
          </p:nvPr>
        </p:nvSpPr>
        <p:spPr>
          <a:xfrm>
            <a:off x="3506153" y="4022408"/>
            <a:ext cx="146385" cy="146385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7" name="椭圆 86"/>
          <p:cNvSpPr/>
          <p:nvPr>
            <p:custDataLst>
              <p:tags r:id="rId28"/>
            </p:custDataLst>
          </p:nvPr>
        </p:nvSpPr>
        <p:spPr>
          <a:xfrm>
            <a:off x="3534093" y="4050348"/>
            <a:ext cx="90445" cy="90445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矩形 20"/>
          <p:cNvSpPr/>
          <p:nvPr>
            <p:custDataLst>
              <p:tags r:id="rId29"/>
            </p:custDataLst>
          </p:nvPr>
        </p:nvSpPr>
        <p:spPr>
          <a:xfrm>
            <a:off x="2752090" y="2731135"/>
            <a:ext cx="1675765" cy="10515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2ABCF"/>
                </a:solidFill>
                <a:sym typeface="+mn-ea"/>
              </a:rPr>
              <a:t>Spain and Portugal completely cut-off</a:t>
            </a:r>
            <a:endParaRPr lang="en-US" sz="1400">
              <a:solidFill>
                <a:srgbClr val="02ABCF"/>
              </a:solidFill>
              <a:latin typeface="+mn-lt"/>
              <a:sym typeface="+mn-ea"/>
            </a:endParaRPr>
          </a:p>
        </p:txBody>
      </p:sp>
      <p:sp>
        <p:nvSpPr>
          <p:cNvPr id="28" name="矩形 22"/>
          <p:cNvSpPr/>
          <p:nvPr>
            <p:custDataLst>
              <p:tags r:id="rId30"/>
            </p:custDataLst>
          </p:nvPr>
        </p:nvSpPr>
        <p:spPr>
          <a:xfrm>
            <a:off x="2880995" y="1557655"/>
            <a:ext cx="1397635" cy="105283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lnSpcReduction="10000"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2025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Iberian Peninsula blackout</a:t>
            </a:r>
            <a:endParaRPr lang="en-US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83" name="直接连接符 82"/>
          <p:cNvCxnSpPr/>
          <p:nvPr>
            <p:custDataLst>
              <p:tags r:id="rId31"/>
            </p:custDataLst>
          </p:nvPr>
        </p:nvCxnSpPr>
        <p:spPr>
          <a:xfrm flipV="1">
            <a:off x="3580448" y="3373438"/>
            <a:ext cx="0" cy="649254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4" name="椭圆 93"/>
          <p:cNvSpPr/>
          <p:nvPr>
            <p:custDataLst>
              <p:tags r:id="rId32"/>
            </p:custDataLst>
          </p:nvPr>
        </p:nvSpPr>
        <p:spPr>
          <a:xfrm>
            <a:off x="8539798" y="4022408"/>
            <a:ext cx="146385" cy="146385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5" name="椭圆 94"/>
          <p:cNvSpPr/>
          <p:nvPr>
            <p:custDataLst>
              <p:tags r:id="rId33"/>
            </p:custDataLst>
          </p:nvPr>
        </p:nvSpPr>
        <p:spPr>
          <a:xfrm>
            <a:off x="8567738" y="4050348"/>
            <a:ext cx="90445" cy="90445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矩形 23"/>
          <p:cNvSpPr/>
          <p:nvPr>
            <p:custDataLst>
              <p:tags r:id="rId34"/>
            </p:custDataLst>
          </p:nvPr>
        </p:nvSpPr>
        <p:spPr>
          <a:xfrm>
            <a:off x="7914640" y="2352040"/>
            <a:ext cx="1397635" cy="14312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2ABCF"/>
                </a:solidFill>
                <a:sym typeface="+mn-ea"/>
              </a:rPr>
              <a:t>Unattended laptop with sensitive relocation information of Afghan individuals</a:t>
            </a:r>
            <a:endParaRPr lang="en-US" sz="1400">
              <a:solidFill>
                <a:srgbClr val="02ABCF"/>
              </a:solidFill>
              <a:latin typeface="+mn-lt"/>
              <a:sym typeface="+mn-ea"/>
            </a:endParaRPr>
          </a:p>
        </p:txBody>
      </p:sp>
      <p:sp>
        <p:nvSpPr>
          <p:cNvPr id="30" name="矩形 24"/>
          <p:cNvSpPr/>
          <p:nvPr>
            <p:custDataLst>
              <p:tags r:id="rId35"/>
            </p:custDataLst>
          </p:nvPr>
        </p:nvSpPr>
        <p:spPr>
          <a:xfrm>
            <a:off x="7914640" y="1557655"/>
            <a:ext cx="1397635" cy="79438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lnSpcReduction="10000"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2025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UK MoD laptop breach</a:t>
            </a:r>
          </a:p>
        </p:txBody>
      </p:sp>
      <p:cxnSp>
        <p:nvCxnSpPr>
          <p:cNvPr id="91" name="直接连接符 90"/>
          <p:cNvCxnSpPr/>
          <p:nvPr>
            <p:custDataLst>
              <p:tags r:id="rId36"/>
            </p:custDataLst>
          </p:nvPr>
        </p:nvCxnSpPr>
        <p:spPr>
          <a:xfrm flipV="1">
            <a:off x="8614728" y="3373438"/>
            <a:ext cx="0" cy="649254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3" name="椭圆 102"/>
          <p:cNvSpPr/>
          <p:nvPr>
            <p:custDataLst>
              <p:tags r:id="rId37"/>
            </p:custDataLst>
          </p:nvPr>
        </p:nvSpPr>
        <p:spPr>
          <a:xfrm>
            <a:off x="5184458" y="3706178"/>
            <a:ext cx="146385" cy="146385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4" name="椭圆 103"/>
          <p:cNvSpPr/>
          <p:nvPr>
            <p:custDataLst>
              <p:tags r:id="rId38"/>
            </p:custDataLst>
          </p:nvPr>
        </p:nvSpPr>
        <p:spPr>
          <a:xfrm>
            <a:off x="5212398" y="3734118"/>
            <a:ext cx="90445" cy="90445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矩形 27"/>
          <p:cNvSpPr/>
          <p:nvPr>
            <p:custDataLst>
              <p:tags r:id="rId39"/>
            </p:custDataLst>
          </p:nvPr>
        </p:nvSpPr>
        <p:spPr>
          <a:xfrm>
            <a:off x="4427855" y="2294890"/>
            <a:ext cx="1667510" cy="11868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2ABCF"/>
                </a:solidFill>
                <a:sym typeface="+mn-ea"/>
              </a:rPr>
              <a:t>Worm delivering  </a:t>
            </a:r>
            <a:endParaRPr lang="en-US" sz="1400">
              <a:solidFill>
                <a:srgbClr val="02ABCF"/>
              </a:solidFill>
              <a:latin typeface="+mn-lt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2ABCF"/>
                </a:solidFill>
                <a:sym typeface="+mn-ea"/>
              </a:rPr>
              <a:t>data stealing </a:t>
            </a:r>
            <a:endParaRPr lang="en-US" sz="1400">
              <a:solidFill>
                <a:srgbClr val="02ABCF"/>
              </a:solidFill>
              <a:latin typeface="+mn-lt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2ABCF"/>
                </a:solidFill>
                <a:sym typeface="+mn-ea"/>
              </a:rPr>
              <a:t>malware / NPM has over 2.6 billion weekly downloads</a:t>
            </a:r>
            <a:endParaRPr lang="en-US" sz="1400">
              <a:solidFill>
                <a:srgbClr val="02ABCF"/>
              </a:solidFill>
              <a:latin typeface="+mn-lt"/>
              <a:sym typeface="+mn-ea"/>
            </a:endParaRPr>
          </a:p>
        </p:txBody>
      </p:sp>
      <p:sp>
        <p:nvSpPr>
          <p:cNvPr id="32" name="矩形 28"/>
          <p:cNvSpPr/>
          <p:nvPr>
            <p:custDataLst>
              <p:tags r:id="rId40"/>
            </p:custDataLst>
          </p:nvPr>
        </p:nvSpPr>
        <p:spPr>
          <a:xfrm>
            <a:off x="4559300" y="1416050"/>
            <a:ext cx="1397635" cy="87820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90000" lnSpcReduction="20000"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2025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NPM Supply Chain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Attack </a:t>
            </a:r>
          </a:p>
        </p:txBody>
      </p:sp>
      <p:cxnSp>
        <p:nvCxnSpPr>
          <p:cNvPr id="100" name="直接连接符 99"/>
          <p:cNvCxnSpPr/>
          <p:nvPr>
            <p:custDataLst>
              <p:tags r:id="rId41"/>
            </p:custDataLst>
          </p:nvPr>
        </p:nvCxnSpPr>
        <p:spPr>
          <a:xfrm flipV="1">
            <a:off x="5258753" y="3056573"/>
            <a:ext cx="0" cy="649254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1" name="椭圆 110"/>
          <p:cNvSpPr/>
          <p:nvPr>
            <p:custDataLst>
              <p:tags r:id="rId42"/>
            </p:custDataLst>
          </p:nvPr>
        </p:nvSpPr>
        <p:spPr>
          <a:xfrm>
            <a:off x="6862128" y="3706178"/>
            <a:ext cx="146385" cy="146385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" name="椭圆 111"/>
          <p:cNvSpPr/>
          <p:nvPr>
            <p:custDataLst>
              <p:tags r:id="rId43"/>
            </p:custDataLst>
          </p:nvPr>
        </p:nvSpPr>
        <p:spPr>
          <a:xfrm>
            <a:off x="6890068" y="3734118"/>
            <a:ext cx="90445" cy="90445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矩形 29"/>
          <p:cNvSpPr/>
          <p:nvPr>
            <p:custDataLst>
              <p:tags r:id="rId44"/>
            </p:custDataLst>
          </p:nvPr>
        </p:nvSpPr>
        <p:spPr>
          <a:xfrm>
            <a:off x="6175375" y="2024380"/>
            <a:ext cx="1617980" cy="11150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2ABCF"/>
                </a:solidFill>
                <a:sym typeface="+mn-ea"/>
              </a:rPr>
              <a:t>Breach and theft of over 1.5 TB of sensitive data</a:t>
            </a:r>
            <a:endParaRPr lang="en-US" sz="1400">
              <a:solidFill>
                <a:srgbClr val="02ABCF"/>
              </a:solidFill>
              <a:latin typeface="+mn-lt"/>
              <a:sym typeface="+mn-ea"/>
            </a:endParaRPr>
          </a:p>
        </p:txBody>
      </p:sp>
      <p:sp>
        <p:nvSpPr>
          <p:cNvPr id="34" name="矩形 30"/>
          <p:cNvSpPr/>
          <p:nvPr>
            <p:custDataLst>
              <p:tags r:id="rId45"/>
            </p:custDataLst>
          </p:nvPr>
        </p:nvSpPr>
        <p:spPr>
          <a:xfrm>
            <a:off x="6236970" y="1371600"/>
            <a:ext cx="1397635" cy="60769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2025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Panama MEF</a:t>
            </a:r>
          </a:p>
        </p:txBody>
      </p:sp>
      <p:cxnSp>
        <p:nvCxnSpPr>
          <p:cNvPr id="108" name="直接连接符 107"/>
          <p:cNvCxnSpPr/>
          <p:nvPr>
            <p:custDataLst>
              <p:tags r:id="rId46"/>
            </p:custDataLst>
          </p:nvPr>
        </p:nvCxnSpPr>
        <p:spPr>
          <a:xfrm flipV="1">
            <a:off x="6936423" y="3056573"/>
            <a:ext cx="0" cy="649254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椭圆 26"/>
          <p:cNvSpPr/>
          <p:nvPr>
            <p:custDataLst>
              <p:tags r:id="rId47"/>
            </p:custDataLst>
          </p:nvPr>
        </p:nvSpPr>
        <p:spPr>
          <a:xfrm>
            <a:off x="1034733" y="5325428"/>
            <a:ext cx="90445" cy="90445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矩形 1"/>
          <p:cNvSpPr/>
          <p:nvPr>
            <p:custDataLst>
              <p:tags r:id="rId48"/>
            </p:custDataLst>
          </p:nvPr>
        </p:nvSpPr>
        <p:spPr>
          <a:xfrm>
            <a:off x="58103" y="4168458"/>
            <a:ext cx="1397354" cy="705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2ABCF"/>
                </a:solidFill>
                <a:sym typeface="+mn-ea"/>
              </a:rPr>
              <a:t>Vendor-Originated Update Failure</a:t>
            </a:r>
            <a:endParaRPr lang="en-US" sz="1400">
              <a:solidFill>
                <a:srgbClr val="02ABCF"/>
              </a:solidFill>
              <a:latin typeface="+mn-lt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2ABCF"/>
              </a:solidFill>
              <a:latin typeface="+mn-lt"/>
              <a:sym typeface="+mn-ea"/>
            </a:endParaRPr>
          </a:p>
        </p:txBody>
      </p:sp>
      <p:sp>
        <p:nvSpPr>
          <p:cNvPr id="38" name="矩形 2"/>
          <p:cNvSpPr/>
          <p:nvPr>
            <p:custDataLst>
              <p:tags r:id="rId49"/>
            </p:custDataLst>
          </p:nvPr>
        </p:nvSpPr>
        <p:spPr>
          <a:xfrm>
            <a:off x="0" y="3634105"/>
            <a:ext cx="1397635" cy="62992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2024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1"/>
                </a:solidFill>
                <a:latin typeface="+mj-lt"/>
                <a:sym typeface="+mn-ea"/>
              </a:rPr>
              <a:t>Crowdstrike</a:t>
            </a:r>
          </a:p>
        </p:txBody>
      </p:sp>
      <p:cxnSp>
        <p:nvCxnSpPr>
          <p:cNvPr id="39" name="直接连接符 36"/>
          <p:cNvCxnSpPr/>
          <p:nvPr>
            <p:custDataLst>
              <p:tags r:id="rId50"/>
            </p:custDataLst>
          </p:nvPr>
        </p:nvCxnSpPr>
        <p:spPr>
          <a:xfrm flipV="1">
            <a:off x="1035368" y="4676458"/>
            <a:ext cx="0" cy="649254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Text Box 40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945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9" name="组合 5"/>
          <p:cNvGrpSpPr/>
          <p:nvPr/>
        </p:nvGrpSpPr>
        <p:grpSpPr>
          <a:xfrm>
            <a:off x="5410200" y="1135063"/>
            <a:ext cx="1371600" cy="1445260"/>
            <a:chOff x="5092586" y="1134927"/>
            <a:chExt cx="1371714" cy="1445598"/>
          </a:xfrm>
        </p:grpSpPr>
        <p:sp>
          <p:nvSpPr>
            <p:cNvPr id="16" name="文本框 15"/>
            <p:cNvSpPr txBox="1"/>
            <p:nvPr/>
          </p:nvSpPr>
          <p:spPr>
            <a:xfrm>
              <a:off x="5432023" y="1134927"/>
              <a:ext cx="692843" cy="1445598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kern="1200" cap="none" spc="0" normalizeH="0" baseline="0" noProof="0" dirty="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6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5096"/>
              <a:ext cx="1371714" cy="1371921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376045" y="2873375"/>
            <a:ext cx="922083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The Landscape of 2025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r>
              <a:rPr lang="en-US" altLang="zh-CN" kern="1200" dirty="0">
                <a:latin typeface="+mj-lt"/>
                <a:ea typeface="+mj-ea"/>
                <a:cs typeface="+mj-cs"/>
              </a:rPr>
              <a:t>`</a:t>
            </a:r>
          </a:p>
        </p:txBody>
      </p:sp>
      <p:pic>
        <p:nvPicPr>
          <p:cNvPr id="1945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9" name="组合 5"/>
          <p:cNvGrpSpPr/>
          <p:nvPr/>
        </p:nvGrpSpPr>
        <p:grpSpPr>
          <a:xfrm>
            <a:off x="4445" y="-30162"/>
            <a:ext cx="1371600" cy="1445260"/>
            <a:chOff x="5092586" y="1134927"/>
            <a:chExt cx="1371714" cy="1445598"/>
          </a:xfrm>
        </p:grpSpPr>
        <p:sp>
          <p:nvSpPr>
            <p:cNvPr id="16" name="文本框 15"/>
            <p:cNvSpPr txBox="1"/>
            <p:nvPr/>
          </p:nvSpPr>
          <p:spPr>
            <a:xfrm>
              <a:off x="5432023" y="1134927"/>
              <a:ext cx="692843" cy="1445598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kern="1200" cap="none" spc="0" normalizeH="0" baseline="0" noProof="0" dirty="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6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5096"/>
              <a:ext cx="1371714" cy="1371921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524000" y="132080"/>
            <a:ext cx="922083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The Landscape of 2025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2"/>
          <p:cNvSpPr txBox="1"/>
          <p:nvPr/>
        </p:nvSpPr>
        <p:spPr>
          <a:xfrm>
            <a:off x="1651000" y="1238885"/>
            <a:ext cx="9220835" cy="519747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651000" y="1238885"/>
          <a:ext cx="482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651000" y="4114800"/>
          <a:ext cx="482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541135" y="4114800"/>
          <a:ext cx="482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6541135" y="1238885"/>
          <a:ext cx="482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Cybersecurity &amp; 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Confidentiality</a:t>
            </a:r>
          </a:p>
          <a:p>
            <a:r>
              <a:rPr lang="en-US"/>
              <a:t>Integrity</a:t>
            </a:r>
          </a:p>
          <a:p>
            <a:r>
              <a:rPr lang="en-US"/>
              <a:t>Authorization</a:t>
            </a:r>
          </a:p>
        </p:txBody>
      </p:sp>
      <p:pic>
        <p:nvPicPr>
          <p:cNvPr id="7169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4434267" y="346075"/>
            <a:ext cx="3903345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1 The Fundamentals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35130" y="1275715"/>
            <a:ext cx="4248150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32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2 </a:t>
            </a:r>
            <a:r>
              <a:rPr lang="en-US" altLang="zh-CN" noProof="0" dirty="0">
                <a:ln>
                  <a:noFill/>
                </a:ln>
                <a:uLnTx/>
                <a:uFillTx/>
                <a:sym typeface="+mn-ea"/>
              </a:rPr>
              <a:t>The Core - CIA Triad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92885" y="2205355"/>
            <a:ext cx="3277870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32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noProof="0" dirty="0">
                <a:ln>
                  <a:noFill/>
                </a:ln>
                <a:uLnTx/>
                <a:uFillTx/>
                <a:sym typeface="+mn-ea"/>
              </a:rPr>
              <a:t>Types of Attack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22505" y="3134995"/>
            <a:ext cx="3684905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32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4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Types of Defense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93116" y="4064635"/>
            <a:ext cx="4361180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32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5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Real-world Examples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16"/>
          <p:cNvSpPr txBox="1"/>
          <p:nvPr/>
        </p:nvSpPr>
        <p:spPr>
          <a:xfrm>
            <a:off x="5034976" y="4994275"/>
            <a:ext cx="3324225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32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6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The Landscape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16"/>
          <p:cNvSpPr txBox="1"/>
          <p:nvPr/>
        </p:nvSpPr>
        <p:spPr>
          <a:xfrm>
            <a:off x="4434266" y="5923915"/>
            <a:ext cx="3978910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32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7 </a:t>
            </a:r>
            <a:r>
              <a:rPr lang="en-US" altLang="zh-CN" noProof="0" dirty="0">
                <a:ln>
                  <a:noFill/>
                </a:ln>
                <a:uLnTx/>
                <a:uFillTx/>
                <a:sym typeface="+mn-ea"/>
              </a:rPr>
              <a:t>What Can You Do?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r>
              <a:rPr lang="en-US" altLang="zh-CN" kern="1200" dirty="0">
                <a:latin typeface="+mj-lt"/>
                <a:ea typeface="+mj-ea"/>
                <a:cs typeface="+mj-cs"/>
              </a:rPr>
              <a:t>`</a:t>
            </a:r>
          </a:p>
        </p:txBody>
      </p:sp>
      <p:pic>
        <p:nvPicPr>
          <p:cNvPr id="1945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9" name="组合 5"/>
          <p:cNvGrpSpPr/>
          <p:nvPr/>
        </p:nvGrpSpPr>
        <p:grpSpPr>
          <a:xfrm>
            <a:off x="4445" y="-30162"/>
            <a:ext cx="1371600" cy="1445260"/>
            <a:chOff x="5092586" y="1134927"/>
            <a:chExt cx="1371714" cy="1445598"/>
          </a:xfrm>
        </p:grpSpPr>
        <p:sp>
          <p:nvSpPr>
            <p:cNvPr id="16" name="文本框 15"/>
            <p:cNvSpPr txBox="1"/>
            <p:nvPr/>
          </p:nvSpPr>
          <p:spPr>
            <a:xfrm>
              <a:off x="5432023" y="1134927"/>
              <a:ext cx="692843" cy="1445598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kern="1200" cap="none" spc="0" normalizeH="0" baseline="0" noProof="0" dirty="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6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5096"/>
              <a:ext cx="1371714" cy="1371921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524000" y="132080"/>
            <a:ext cx="922083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The Landscape of 2025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2"/>
          <p:cNvSpPr txBox="1"/>
          <p:nvPr/>
        </p:nvSpPr>
        <p:spPr>
          <a:xfrm>
            <a:off x="1651000" y="1238885"/>
            <a:ext cx="9220835" cy="519747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12"/>
          <p:cNvSpPr txBox="1"/>
          <p:nvPr/>
        </p:nvSpPr>
        <p:spPr>
          <a:xfrm>
            <a:off x="1651000" y="1238885"/>
            <a:ext cx="9220835" cy="549084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Key Takeaways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elix Titling" panose="04060505060202020A04" pitchFamily="82" charset="0"/>
              <a:ea typeface="张海山锐线体2.0" pitchFamily="2" charset="-122"/>
              <a:cs typeface="Felix Titling" panose="04060505060202020A04" pitchFamily="82" charset="0"/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Phishing remains a primary initial intrusion vector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ClickFix-style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Phishing-as-a-Service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QR phishing - quishing</a:t>
            </a: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ea typeface="张海山锐线体2.0" pitchFamily="2" charset="-122"/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Dependencies and third-party service providers get increasingly targeted</a:t>
            </a: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ea typeface="张海山锐线体2.0" pitchFamily="2" charset="-122"/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Exploitations of the supply chain</a:t>
            </a: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ea typeface="张海山锐线体2.0" pitchFamily="2" charset="-122"/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Continuous targeting of mobile devices (esp. Android) and exploitation of outdated devices</a:t>
            </a: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ea typeface="张海山锐线体2.0" pitchFamily="2" charset="-122"/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Spyware for surveillance purposes increasingly documented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945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9" name="组合 5"/>
          <p:cNvGrpSpPr/>
          <p:nvPr/>
        </p:nvGrpSpPr>
        <p:grpSpPr>
          <a:xfrm>
            <a:off x="5410200" y="1135063"/>
            <a:ext cx="1371600" cy="1445260"/>
            <a:chOff x="5092586" y="1134927"/>
            <a:chExt cx="1371714" cy="1445598"/>
          </a:xfrm>
        </p:grpSpPr>
        <p:sp>
          <p:nvSpPr>
            <p:cNvPr id="16" name="文本框 15"/>
            <p:cNvSpPr txBox="1"/>
            <p:nvPr/>
          </p:nvSpPr>
          <p:spPr>
            <a:xfrm>
              <a:off x="5432023" y="1134927"/>
              <a:ext cx="692843" cy="1445598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kern="1200" cap="none" spc="0" normalizeH="0" baseline="0" noProof="0" dirty="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7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5096"/>
              <a:ext cx="1371714" cy="1371921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522730" y="2873375"/>
            <a:ext cx="883539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What Can You Do?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945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9" name="组合 5"/>
          <p:cNvGrpSpPr/>
          <p:nvPr/>
        </p:nvGrpSpPr>
        <p:grpSpPr>
          <a:xfrm>
            <a:off x="0" y="-30162"/>
            <a:ext cx="1371600" cy="1445260"/>
            <a:chOff x="5092586" y="1134927"/>
            <a:chExt cx="1371714" cy="1445598"/>
          </a:xfrm>
        </p:grpSpPr>
        <p:sp>
          <p:nvSpPr>
            <p:cNvPr id="16" name="文本框 15"/>
            <p:cNvSpPr txBox="1"/>
            <p:nvPr/>
          </p:nvSpPr>
          <p:spPr>
            <a:xfrm>
              <a:off x="5432023" y="1134927"/>
              <a:ext cx="692843" cy="1445598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kern="1200" cap="none" spc="0" normalizeH="0" baseline="0" noProof="0" dirty="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7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5096"/>
              <a:ext cx="1371714" cy="1371921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524000" y="139700"/>
            <a:ext cx="8835390" cy="7835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500" noProof="0" dirty="0">
                <a:ln>
                  <a:noFill/>
                </a:ln>
                <a:solidFill>
                  <a:srgbClr val="FF6E25"/>
                </a:solidFill>
                <a:uLnTx/>
                <a:uFillTx/>
                <a:sym typeface="+mn-ea"/>
              </a:rPr>
              <a:t>Prevention is the best defense!</a:t>
            </a:r>
            <a:endParaRPr kumimoji="0" lang="en-US" altLang="zh-CN" sz="4500" b="0" i="0" u="none" strike="noStrike" kern="1200" cap="none" spc="0" normalizeH="0" baseline="0" noProof="0" dirty="0">
              <a:ln>
                <a:noFill/>
              </a:ln>
              <a:solidFill>
                <a:srgbClr val="FF6E25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ea typeface="张海山锐线体2.0" pitchFamily="2" charset="-122"/>
              <a:sym typeface="+mn-ea"/>
            </a:endParaRPr>
          </a:p>
        </p:txBody>
      </p:sp>
      <p:sp>
        <p:nvSpPr>
          <p:cNvPr id="2" name="文本框 12"/>
          <p:cNvSpPr txBox="1"/>
          <p:nvPr/>
        </p:nvSpPr>
        <p:spPr>
          <a:xfrm>
            <a:off x="1651000" y="1373505"/>
            <a:ext cx="9017635" cy="489458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PREPARE - detect - analyze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Use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STRONG &amp; LONG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passwords (at least 26 characters)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MFA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wherever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CAUTIOUS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with links and attachments!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NEVER TRUST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emails asking for your personal credentials or information!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UPDATE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devices and applications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BACKUP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important files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ONLY INSTALL TRUSTED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software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REPORT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anything suspicious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945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9" name="组合 5"/>
          <p:cNvGrpSpPr/>
          <p:nvPr/>
        </p:nvGrpSpPr>
        <p:grpSpPr>
          <a:xfrm>
            <a:off x="0" y="-30162"/>
            <a:ext cx="1371600" cy="1445260"/>
            <a:chOff x="5092586" y="1134927"/>
            <a:chExt cx="1371714" cy="1445598"/>
          </a:xfrm>
        </p:grpSpPr>
        <p:sp>
          <p:nvSpPr>
            <p:cNvPr id="16" name="文本框 15"/>
            <p:cNvSpPr txBox="1"/>
            <p:nvPr/>
          </p:nvSpPr>
          <p:spPr>
            <a:xfrm>
              <a:off x="5432023" y="1134927"/>
              <a:ext cx="692843" cy="1445598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kern="1200" cap="none" spc="0" normalizeH="0" baseline="0" noProof="0" dirty="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7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5096"/>
              <a:ext cx="1371714" cy="1371921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524000" y="139700"/>
            <a:ext cx="8835390" cy="7835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张海山锐线体2.0" pitchFamily="2" charset="-122"/>
                <a:sym typeface="+mn-ea"/>
              </a:rPr>
              <a:t>If you’ve been compromized?</a:t>
            </a:r>
            <a:endParaRPr kumimoji="0" lang="zh-CN" altLang="en-US" sz="45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ea typeface="张海山锐线体2.0" pitchFamily="2" charset="-122"/>
              <a:sym typeface="+mn-ea"/>
            </a:endParaRPr>
          </a:p>
        </p:txBody>
      </p:sp>
      <p:sp>
        <p:nvSpPr>
          <p:cNvPr id="2" name="文本框 12"/>
          <p:cNvSpPr txBox="1"/>
          <p:nvPr/>
        </p:nvSpPr>
        <p:spPr>
          <a:xfrm>
            <a:off x="1651000" y="1373505"/>
            <a:ext cx="8835390" cy="489458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ACT FAST! - contain / eradicate / recover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6E25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DISCONNECT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your device from the network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DO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NOT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SHUT DOWN THE MACHINE!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000" noProof="0" dirty="0">
                <a:ln>
                  <a:noFill/>
                </a:ln>
                <a:solidFill>
                  <a:srgbClr val="FF6E25"/>
                </a:solidFill>
                <a:uLnTx/>
                <a:uFillTx/>
                <a:sym typeface="+mn-ea"/>
              </a:rPr>
              <a:t>REPORT </a:t>
            </a:r>
            <a:r>
              <a:rPr lang="en-US" altLang="zh-CN" sz="2000" noProof="0" dirty="0">
                <a:ln>
                  <a:noFill/>
                </a:ln>
                <a:solidFill>
                  <a:srgbClr val="02ABCF"/>
                </a:solidFill>
                <a:uLnTx/>
                <a:uFillTx/>
                <a:sym typeface="+mn-ea"/>
              </a:rPr>
              <a:t>the incident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noProof="0" dirty="0">
                <a:ln>
                  <a:noFill/>
                </a:ln>
                <a:solidFill>
                  <a:srgbClr val="02ABCF"/>
                </a:solidFill>
                <a:uLnTx/>
                <a:uFillTx/>
                <a:sym typeface="+mn-ea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CHANGE PASSWORDS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SCAN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system for malware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RESTORE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from a clean backup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6E25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WATCH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for follow-up fraud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900232" y="1831841"/>
            <a:ext cx="8390635" cy="178510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THANK YOU</a:t>
            </a:r>
            <a:endParaRPr kumimoji="0" lang="zh-CN" altLang="en-US" sz="11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2530" name="文本框 10"/>
          <p:cNvSpPr txBox="1"/>
          <p:nvPr/>
        </p:nvSpPr>
        <p:spPr>
          <a:xfrm>
            <a:off x="2054225" y="3529013"/>
            <a:ext cx="80835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03ABBF"/>
                </a:solidFill>
                <a:latin typeface="Felix Titling" panose="04060505060202020A04" pitchFamily="82" charset="0"/>
                <a:ea typeface="张海山锐线体2.0" pitchFamily="2" charset="-122"/>
              </a:rPr>
              <a:t>msouval@iit.demokritos.gr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1522730" y="2873375"/>
            <a:ext cx="923671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The Fundamentals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194" name="组合 5"/>
          <p:cNvGrpSpPr/>
          <p:nvPr/>
        </p:nvGrpSpPr>
        <p:grpSpPr>
          <a:xfrm>
            <a:off x="5410200" y="1120775"/>
            <a:ext cx="1371600" cy="1446213"/>
            <a:chOff x="5092586" y="1120410"/>
            <a:chExt cx="1371714" cy="1446550"/>
          </a:xfrm>
        </p:grpSpPr>
        <p:sp>
          <p:nvSpPr>
            <p:cNvPr id="16" name="文本框 15"/>
            <p:cNvSpPr txBox="1"/>
            <p:nvPr/>
          </p:nvSpPr>
          <p:spPr>
            <a:xfrm>
              <a:off x="5428829" y="1120410"/>
              <a:ext cx="699229" cy="1446550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880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1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0">
                      <a:srgbClr val="03ABBF"/>
                    </a:gs>
                    <a:gs pos="100000">
                      <a:srgbClr val="1B2228"/>
                    </a:gs>
                  </a:gsLst>
                  <a:lin ang="5400000" scaled="0"/>
                  <a:tileRect/>
                </a:gradFill>
                <a:effectLst>
                  <a:outerShdw blurRad="25400" dist="101600" dir="5400000" algn="ctr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张海山锐线体2.0" pitchFamily="2" charset="-122"/>
                <a:cs typeface="+mn-cs"/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4870"/>
              <a:ext cx="1371714" cy="1371920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1522730" y="275590"/>
            <a:ext cx="923671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The Fundamentals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194" name="组合 5"/>
          <p:cNvGrpSpPr/>
          <p:nvPr/>
        </p:nvGrpSpPr>
        <p:grpSpPr>
          <a:xfrm>
            <a:off x="151130" y="98425"/>
            <a:ext cx="1371600" cy="1446213"/>
            <a:chOff x="5092586" y="1120410"/>
            <a:chExt cx="1371714" cy="1446550"/>
          </a:xfrm>
        </p:grpSpPr>
        <p:sp>
          <p:nvSpPr>
            <p:cNvPr id="16" name="文本框 15"/>
            <p:cNvSpPr txBox="1"/>
            <p:nvPr/>
          </p:nvSpPr>
          <p:spPr>
            <a:xfrm>
              <a:off x="5428829" y="1120410"/>
              <a:ext cx="699229" cy="1446550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880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1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0">
                      <a:srgbClr val="03ABBF"/>
                    </a:gs>
                    <a:gs pos="100000">
                      <a:srgbClr val="1B2228"/>
                    </a:gs>
                  </a:gsLst>
                  <a:lin ang="5400000" scaled="0"/>
                  <a:tileRect/>
                </a:gradFill>
                <a:effectLst>
                  <a:outerShdw blurRad="25400" dist="101600" dir="5400000" algn="ctr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张海山锐线体2.0" pitchFamily="2" charset="-122"/>
                <a:cs typeface="+mn-cs"/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4870"/>
              <a:ext cx="1371714" cy="1371920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197" name="文本框 10"/>
          <p:cNvSpPr txBox="1"/>
          <p:nvPr/>
        </p:nvSpPr>
        <p:spPr>
          <a:xfrm>
            <a:off x="1523365" y="1640840"/>
            <a:ext cx="9314815" cy="46697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</a:rPr>
              <a:t>What is Cybersecurity?</a:t>
            </a:r>
            <a:endParaRPr lang="en-US" altLang="zh-CN" sz="240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sz="1600" b="1" dirty="0">
              <a:solidFill>
                <a:srgbClr val="03ABBF"/>
              </a:solidFill>
              <a:latin typeface="Felix Titling" panose="04060505060202020A04" pitchFamily="82" charset="0"/>
              <a:ea typeface="张海山锐线体2.0" pitchFamily="2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The practice of protecting </a:t>
            </a:r>
            <a:r>
              <a:rPr lang="en-US" altLang="zh-CN" u="sng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systems, networks, information and data</a:t>
            </a: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 from being </a:t>
            </a:r>
            <a:r>
              <a:rPr lang="en-US" altLang="zh-CN" b="1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accessed, altered, accumulated or destroyed by unauthorized entities</a:t>
            </a: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.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→ It’s about digital containment and protection practices </a:t>
            </a: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What are we protecting?</a:t>
            </a:r>
            <a:endParaRPr lang="en-US" altLang="zh-CN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b="1" dirty="0">
              <a:solidFill>
                <a:srgbClr val="03ABBF"/>
              </a:solidFill>
              <a:latin typeface="Felix Titling" panose="04060505060202020A04" pitchFamily="82" charset="0"/>
              <a:ea typeface="张海山锐线体2.0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Personal information (Identity, credentials, bank accounts etc)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Business data (clients’ information, financial data, intellectual property etc)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Critical services (power grids, hospitals, public services etc)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</a:endParaRPr>
          </a:p>
          <a:p>
            <a:pPr indent="0" algn="ctr">
              <a:buFont typeface="Arial" panose="020B0604020202020204" pitchFamily="34" charset="0"/>
              <a:buNone/>
            </a:pPr>
            <a:endParaRPr lang="en-US" altLang="zh-CN" sz="240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elix Titling" panose="04060505060202020A04" pitchFamily="82" charset="0"/>
              <a:ea typeface="张海山锐线体2.0" pitchFamily="2" charset="-122"/>
              <a:cs typeface="Felix Titling" panose="04060505060202020A04" pitchFamily="82" charset="0"/>
            </a:endParaRPr>
          </a:p>
          <a:p>
            <a:pPr indent="0" algn="ctr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</a:rPr>
              <a:t>Your personal data have more value than you think!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1522730" y="275590"/>
            <a:ext cx="923671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The Fundamentals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194" name="组合 5"/>
          <p:cNvGrpSpPr/>
          <p:nvPr/>
        </p:nvGrpSpPr>
        <p:grpSpPr>
          <a:xfrm>
            <a:off x="151130" y="98425"/>
            <a:ext cx="1371600" cy="1446213"/>
            <a:chOff x="5092586" y="1120410"/>
            <a:chExt cx="1371714" cy="1446550"/>
          </a:xfrm>
        </p:grpSpPr>
        <p:sp>
          <p:nvSpPr>
            <p:cNvPr id="16" name="文本框 15"/>
            <p:cNvSpPr txBox="1"/>
            <p:nvPr/>
          </p:nvSpPr>
          <p:spPr>
            <a:xfrm>
              <a:off x="5428829" y="1120410"/>
              <a:ext cx="699229" cy="1446550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880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1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0">
                      <a:srgbClr val="03ABBF"/>
                    </a:gs>
                    <a:gs pos="100000">
                      <a:srgbClr val="1B2228"/>
                    </a:gs>
                  </a:gsLst>
                  <a:lin ang="5400000" scaled="0"/>
                  <a:tileRect/>
                </a:gradFill>
                <a:effectLst>
                  <a:outerShdw blurRad="25400" dist="101600" dir="5400000" algn="ctr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张海山锐线体2.0" pitchFamily="2" charset="-122"/>
                <a:cs typeface="+mn-cs"/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4870"/>
              <a:ext cx="1371714" cy="1371920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197" name="文本框 10"/>
          <p:cNvSpPr txBox="1"/>
          <p:nvPr/>
        </p:nvSpPr>
        <p:spPr>
          <a:xfrm>
            <a:off x="1523365" y="1210310"/>
            <a:ext cx="2927350" cy="46697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</a:rPr>
              <a:t>ATTACKERS</a:t>
            </a:r>
            <a:endParaRPr lang="en-US" altLang="zh-CN" sz="240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sz="1600" b="1" dirty="0">
              <a:solidFill>
                <a:srgbClr val="03ABBF"/>
              </a:solidFill>
              <a:latin typeface="Felix Titling" panose="04060505060202020A04" pitchFamily="82" charset="0"/>
              <a:ea typeface="张海山锐线体2.0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Individuals (either for gain or entertainment)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Hacktivists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Disgruntled employees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Organized groups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Industrial competitors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Foreign intelligence services</a:t>
            </a: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sz="240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elix Titling" panose="04060505060202020A04" pitchFamily="82" charset="0"/>
              <a:ea typeface="张海山锐线体2.0" pitchFamily="2" charset="-122"/>
              <a:cs typeface="Felix Titling" panose="04060505060202020A04" pitchFamily="82" charset="0"/>
            </a:endParaRPr>
          </a:p>
          <a:p>
            <a:pPr indent="0" algn="l"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</a:rPr>
              <a:t>Motives?</a:t>
            </a:r>
          </a:p>
          <a:p>
            <a:pPr indent="0" algn="l">
              <a:buNone/>
            </a:pPr>
            <a:endParaRPr lang="en-US" altLang="zh-CN" sz="240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elix Titling" panose="04060505060202020A04" pitchFamily="82" charset="0"/>
              <a:ea typeface="张海山锐线体2.0" pitchFamily="2" charset="-122"/>
              <a:cs typeface="Felix Titling" panose="04060505060202020A04" pitchFamily="8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8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Money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8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Disruption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8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Data theft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8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Espionage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8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Geopolitics</a:t>
            </a:r>
          </a:p>
        </p:txBody>
      </p:sp>
      <p:sp>
        <p:nvSpPr>
          <p:cNvPr id="2" name="文本框 10"/>
          <p:cNvSpPr txBox="1"/>
          <p:nvPr/>
        </p:nvSpPr>
        <p:spPr>
          <a:xfrm>
            <a:off x="6223000" y="1210310"/>
            <a:ext cx="4572635" cy="46697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TARGETS</a:t>
            </a:r>
            <a:endParaRPr lang="en-US" altLang="zh-CN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b="1" dirty="0">
              <a:solidFill>
                <a:srgbClr val="03ABBF"/>
              </a:solidFill>
              <a:latin typeface="Felix Titling" panose="04060505060202020A04" pitchFamily="82" charset="0"/>
              <a:ea typeface="张海山锐线体2.0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Individuals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Public sectors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Machines (from dedicated clusters of servers to IoT sensors measuring the temperature)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Big companies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Everyone and everything really...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  <a:p>
            <a:pPr indent="0" algn="l"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</a:rPr>
              <a:t>Personal data are valuable! </a:t>
            </a:r>
          </a:p>
          <a:p>
            <a:pPr indent="0" algn="l">
              <a:buNone/>
            </a:pPr>
            <a:r>
              <a:rPr lang="en-US" altLang="zh-CN" sz="18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Hackers usually target the weakest link which often is people</a:t>
            </a:r>
          </a:p>
        </p:txBody>
      </p:sp>
      <p:pic>
        <p:nvPicPr>
          <p:cNvPr id="5" name="Picture 4" descr="anonymous-8291092_12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335" y="1210310"/>
            <a:ext cx="1481455" cy="1738630"/>
          </a:xfrm>
          <a:prstGeom prst="rect">
            <a:avLst/>
          </a:prstGeom>
        </p:spPr>
      </p:pic>
      <p:pic>
        <p:nvPicPr>
          <p:cNvPr id="6" name="Picture 5" descr="pngtree-cybersecurity-symbol-png-image_200778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075" y="833120"/>
            <a:ext cx="1910715" cy="19107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1522730" y="275590"/>
            <a:ext cx="923671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The Fundamentals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194" name="组合 5"/>
          <p:cNvGrpSpPr/>
          <p:nvPr/>
        </p:nvGrpSpPr>
        <p:grpSpPr>
          <a:xfrm>
            <a:off x="151130" y="98425"/>
            <a:ext cx="1371600" cy="1446213"/>
            <a:chOff x="5092586" y="1120410"/>
            <a:chExt cx="1371714" cy="1446550"/>
          </a:xfrm>
        </p:grpSpPr>
        <p:sp>
          <p:nvSpPr>
            <p:cNvPr id="16" name="文本框 15"/>
            <p:cNvSpPr txBox="1"/>
            <p:nvPr/>
          </p:nvSpPr>
          <p:spPr>
            <a:xfrm>
              <a:off x="5428829" y="1120410"/>
              <a:ext cx="699229" cy="1446550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880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1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0">
                      <a:srgbClr val="03ABBF"/>
                    </a:gs>
                    <a:gs pos="100000">
                      <a:srgbClr val="1B2228"/>
                    </a:gs>
                  </a:gsLst>
                  <a:lin ang="5400000" scaled="0"/>
                  <a:tileRect/>
                </a:gradFill>
                <a:effectLst>
                  <a:outerShdw blurRad="25400" dist="101600" dir="5400000" algn="ctr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张海山锐线体2.0" pitchFamily="2" charset="-122"/>
                <a:cs typeface="+mn-cs"/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4870"/>
              <a:ext cx="1371714" cy="1371920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197" name="文本框 10"/>
          <p:cNvSpPr txBox="1"/>
          <p:nvPr/>
        </p:nvSpPr>
        <p:spPr>
          <a:xfrm>
            <a:off x="1523365" y="1640840"/>
            <a:ext cx="4572635" cy="34086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</a:rPr>
              <a:t>layered approach / multiple layers of defense </a:t>
            </a:r>
            <a:endParaRPr lang="en-US" altLang="zh-CN" sz="1600" b="1" dirty="0">
              <a:solidFill>
                <a:srgbClr val="03ABBF"/>
              </a:solidFill>
              <a:latin typeface="Felix Titling" panose="04060505060202020A04" pitchFamily="82" charset="0"/>
              <a:ea typeface="张海山锐线体2.0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Physical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Perimeter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Network Monitoring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Access Controls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Device Protection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Data Protection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b="1" u="sng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User Awareness</a:t>
            </a:r>
            <a:endParaRPr lang="en-US" altLang="zh-CN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sz="180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</a:endParaRPr>
          </a:p>
        </p:txBody>
      </p:sp>
      <p:sp>
        <p:nvSpPr>
          <p:cNvPr id="2" name="文本框 10"/>
          <p:cNvSpPr txBox="1"/>
          <p:nvPr/>
        </p:nvSpPr>
        <p:spPr>
          <a:xfrm>
            <a:off x="6223000" y="1640840"/>
            <a:ext cx="4572635" cy="34080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Ever evolving</a:t>
            </a:r>
            <a:endParaRPr lang="en-US" altLang="zh-CN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b="1" dirty="0">
              <a:solidFill>
                <a:srgbClr val="03ABBF"/>
              </a:solidFill>
              <a:latin typeface="Felix Titling" panose="04060505060202020A04" pitchFamily="82" charset="0"/>
              <a:ea typeface="张海山锐线体2.0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New technologies birth new threats.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The threats are getting smarter (excessive usage of AI).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More attack surfaces with each new smart device being brought to the public.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Old defenses stop working.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Unmaintained software or hardware are easy targets.</a:t>
            </a:r>
          </a:p>
        </p:txBody>
      </p:sp>
      <p:sp>
        <p:nvSpPr>
          <p:cNvPr id="3" name="文本框 10"/>
          <p:cNvSpPr txBox="1"/>
          <p:nvPr/>
        </p:nvSpPr>
        <p:spPr>
          <a:xfrm>
            <a:off x="1522730" y="5283200"/>
            <a:ext cx="9272270" cy="13633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</a:rPr>
              <a:t>Cybersecurity is a continuous 6-step process of preparing, Detecting, analysing, containing, eradicating, and recovering</a:t>
            </a:r>
            <a:endParaRPr lang="en-US" altLang="zh-CN" sz="180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398463" y="588963"/>
            <a:ext cx="2174875" cy="5268913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3156" y="984876"/>
            <a:ext cx="1510188" cy="119888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32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uLnTx/>
                <a:uFillTx/>
                <a:latin typeface="Felix Titling" panose="04060505060202020A04" pitchFamily="82" charset="0"/>
                <a:cs typeface="Felix Titling" panose="04060505060202020A04" pitchFamily="82" charset="0"/>
                <a:sym typeface="+mn-ea"/>
              </a:rPr>
              <a:t>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uLnTx/>
                <a:uFillTx/>
                <a:latin typeface="Felix Titling" panose="04060505060202020A04" pitchFamily="82" charset="0"/>
                <a:cs typeface="Felix Titling" panose="04060505060202020A04" pitchFamily="82" charset="0"/>
                <a:sym typeface="+mn-ea"/>
              </a:rPr>
              <a:t>6-step process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80145" y="4519256"/>
            <a:ext cx="1155042" cy="1155042"/>
          </a:xfrm>
          <a:prstGeom prst="ellipse">
            <a:avLst/>
          </a:prstGeom>
          <a:solidFill>
            <a:srgbClr val="141B2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4699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7" name="文本框 25"/>
          <p:cNvSpPr txBox="1"/>
          <p:nvPr/>
        </p:nvSpPr>
        <p:spPr>
          <a:xfrm>
            <a:off x="477838" y="2130425"/>
            <a:ext cx="2174875" cy="24612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400" b="1" dirty="0">
                <a:solidFill>
                  <a:srgbClr val="03ABBF"/>
                </a:solidFill>
                <a:latin typeface="Felix Titling" panose="04060505060202020A04" pitchFamily="82" charset="0"/>
                <a:ea typeface="张海山锐线体2.0" pitchFamily="2" charset="-122"/>
              </a:rPr>
              <a:t>Continuous and neverending</a:t>
            </a:r>
          </a:p>
          <a:p>
            <a:pPr>
              <a:buFont typeface="Arial" panose="020B0604020202020204" pitchFamily="34" charset="0"/>
            </a:pPr>
            <a:endParaRPr lang="en-US" altLang="zh-CN" sz="1400" b="1" dirty="0">
              <a:solidFill>
                <a:srgbClr val="03ABBF"/>
              </a:solidFill>
              <a:latin typeface="Felix Titling" panose="04060505060202020A04" pitchFamily="82" charset="0"/>
              <a:ea typeface="张海山锐线体2.0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zh-CN" sz="1400" b="1" dirty="0">
                <a:solidFill>
                  <a:srgbClr val="03ABBF"/>
                </a:solidFill>
                <a:latin typeface="Felix Titling" panose="04060505060202020A04" pitchFamily="82" charset="0"/>
                <a:ea typeface="张海山锐线体2.0" pitchFamily="2" charset="-122"/>
              </a:rPr>
              <a:t>prepare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zh-CN" sz="1400" b="1" dirty="0">
                <a:solidFill>
                  <a:srgbClr val="03ABBF"/>
                </a:solidFill>
                <a:latin typeface="Felix Titling" panose="04060505060202020A04" pitchFamily="82" charset="0"/>
                <a:ea typeface="张海山锐线体2.0" pitchFamily="2" charset="-122"/>
              </a:rPr>
              <a:t>detect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zh-CN" sz="1400" b="1" dirty="0">
                <a:solidFill>
                  <a:srgbClr val="03ABBF"/>
                </a:solidFill>
                <a:latin typeface="Felix Titling" panose="04060505060202020A04" pitchFamily="82" charset="0"/>
                <a:ea typeface="张海山锐线体2.0" pitchFamily="2" charset="-122"/>
              </a:rPr>
              <a:t>analyze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zh-CN" sz="1400" b="1" dirty="0">
                <a:solidFill>
                  <a:srgbClr val="03ABBF"/>
                </a:solidFill>
                <a:latin typeface="Felix Titling" panose="04060505060202020A04" pitchFamily="82" charset="0"/>
                <a:ea typeface="张海山锐线体2.0" pitchFamily="2" charset="-122"/>
              </a:rPr>
              <a:t>contain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zh-CN" sz="1400" b="1" dirty="0">
                <a:solidFill>
                  <a:srgbClr val="03ABBF"/>
                </a:solidFill>
                <a:latin typeface="Felix Titling" panose="04060505060202020A04" pitchFamily="82" charset="0"/>
                <a:ea typeface="张海山锐线体2.0" pitchFamily="2" charset="-122"/>
              </a:rPr>
              <a:t>eradicate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zh-CN" sz="1400" b="1" dirty="0">
                <a:solidFill>
                  <a:srgbClr val="03ABBF"/>
                </a:solidFill>
                <a:latin typeface="Felix Titling" panose="04060505060202020A04" pitchFamily="82" charset="0"/>
                <a:ea typeface="张海山锐线体2.0" pitchFamily="2" charset="-122"/>
              </a:rPr>
              <a:t>recover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altLang="zh-CN" sz="1400" b="1" dirty="0">
              <a:solidFill>
                <a:srgbClr val="03ABBF"/>
              </a:solidFill>
              <a:latin typeface="Felix Titling" panose="04060505060202020A04" pitchFamily="82" charset="0"/>
              <a:ea typeface="张海山锐线体2.0" pitchFamily="2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03ABBF"/>
                </a:solidFill>
                <a:latin typeface="Felix Titling" panose="04060505060202020A04" pitchFamily="82" charset="0"/>
                <a:ea typeface="张海山锐线体2.0" pitchFamily="2" charset="-122"/>
              </a:rPr>
              <a:t>and repeat</a:t>
            </a:r>
          </a:p>
        </p:txBody>
      </p:sp>
      <p:sp>
        <p:nvSpPr>
          <p:cNvPr id="28" name="椭圆 27"/>
          <p:cNvSpPr/>
          <p:nvPr/>
        </p:nvSpPr>
        <p:spPr>
          <a:xfrm flipV="1">
            <a:off x="6562725" y="6351588"/>
            <a:ext cx="142875" cy="141288"/>
          </a:xfrm>
          <a:prstGeom prst="ellipse">
            <a:avLst/>
          </a:prstGeom>
          <a:noFill/>
          <a:ln w="12700">
            <a:solidFill>
              <a:srgbClr val="03ABBF"/>
            </a:solidFill>
          </a:ln>
          <a:effectLst>
            <a:outerShdw blurRad="50800" dist="101600" dir="54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9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030" y="3929698"/>
            <a:ext cx="1200150" cy="1198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" name="空心弧 40"/>
          <p:cNvSpPr/>
          <p:nvPr/>
        </p:nvSpPr>
        <p:spPr>
          <a:xfrm rot="2800764">
            <a:off x="3666601" y="1325545"/>
            <a:ext cx="5199764" cy="5453618"/>
          </a:xfrm>
          <a:prstGeom prst="blockArc">
            <a:avLst>
              <a:gd name="adj1" fmla="val 20070115"/>
              <a:gd name="adj2" fmla="val 135408"/>
              <a:gd name="adj3" fmla="val 958"/>
            </a:avLst>
          </a:prstGeom>
          <a:solidFill>
            <a:srgbClr val="03ABBF"/>
          </a:solidFill>
          <a:ln>
            <a:noFill/>
          </a:ln>
          <a:effectLst>
            <a:glow rad="88900">
              <a:srgbClr val="03ABBF">
                <a:alpha val="24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760369" y="6365081"/>
            <a:ext cx="57150" cy="57150"/>
          </a:xfrm>
          <a:prstGeom prst="ellipse">
            <a:avLst/>
          </a:prstGeom>
          <a:solidFill>
            <a:srgbClr val="03AB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8836819" y="3134585"/>
            <a:ext cx="57150" cy="57150"/>
          </a:xfrm>
          <a:prstGeom prst="ellipse">
            <a:avLst/>
          </a:prstGeom>
          <a:solidFill>
            <a:srgbClr val="03AB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193290" y="4326890"/>
            <a:ext cx="1939925" cy="460375"/>
          </a:xfrm>
          <a:prstGeom prst="rect">
            <a:avLst/>
          </a:prstGeom>
          <a:noFill/>
          <a:effectLst>
            <a:glow rad="127000">
              <a:schemeClr val="accent2"/>
            </a:glow>
            <a:outerShdw blurRad="50800" dist="127000" dir="5400000" algn="ctr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20000">
                      <a:srgbClr val="04DFF6"/>
                    </a:gs>
                    <a:gs pos="98000">
                      <a:srgbClr val="015A63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0000">
                      <a:srgbClr val="04DFF6"/>
                    </a:gs>
                    <a:gs pos="98000">
                      <a:srgbClr val="015A63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ERADICATE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0000">
                    <a:srgbClr val="04DFF6"/>
                  </a:gs>
                  <a:gs pos="98000">
                    <a:srgbClr val="015A63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9238" name="组合 28"/>
          <p:cNvGrpSpPr/>
          <p:nvPr/>
        </p:nvGrpSpPr>
        <p:grpSpPr>
          <a:xfrm>
            <a:off x="528638" y="674688"/>
            <a:ext cx="233362" cy="233362"/>
            <a:chOff x="7867405" y="2989279"/>
            <a:chExt cx="885825" cy="885825"/>
          </a:xfrm>
        </p:grpSpPr>
        <p:sp>
          <p:nvSpPr>
            <p:cNvPr id="30" name="椭圆 13"/>
            <p:cNvSpPr>
              <a:spLocks noChangeArrowheads="1"/>
            </p:cNvSpPr>
            <p:nvPr/>
          </p:nvSpPr>
          <p:spPr bwMode="auto">
            <a:xfrm>
              <a:off x="7867405" y="2989279"/>
              <a:ext cx="885825" cy="885825"/>
            </a:xfrm>
            <a:prstGeom prst="ellipse">
              <a:avLst/>
            </a:prstGeom>
            <a:noFill/>
            <a:ln w="127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240" name="组合 30"/>
            <p:cNvGrpSpPr/>
            <p:nvPr/>
          </p:nvGrpSpPr>
          <p:grpSpPr>
            <a:xfrm>
              <a:off x="7958650" y="3057939"/>
              <a:ext cx="703334" cy="752703"/>
              <a:chOff x="7948346" y="3034179"/>
              <a:chExt cx="723942" cy="774758"/>
            </a:xfrm>
          </p:grpSpPr>
          <p:sp>
            <p:nvSpPr>
              <p:cNvPr id="32" name="Freeform 9"/>
              <p:cNvSpPr/>
              <p:nvPr/>
            </p:nvSpPr>
            <p:spPr bwMode="auto">
              <a:xfrm>
                <a:off x="7947463" y="3180596"/>
                <a:ext cx="725704" cy="626466"/>
              </a:xfrm>
              <a:custGeom>
                <a:avLst/>
                <a:gdLst>
                  <a:gd name="T0" fmla="*/ 1400682 w 827"/>
                  <a:gd name="T1" fmla="*/ 0 h 715"/>
                  <a:gd name="T2" fmla="*/ 2312104 w 827"/>
                  <a:gd name="T3" fmla="*/ 0 h 715"/>
                  <a:gd name="T4" fmla="*/ 1160246 w 827"/>
                  <a:gd name="T5" fmla="*/ 1998978 h 715"/>
                  <a:gd name="T6" fmla="*/ 0 w 827"/>
                  <a:gd name="T7" fmla="*/ 0 h 715"/>
                  <a:gd name="T8" fmla="*/ 914218 w 827"/>
                  <a:gd name="T9" fmla="*/ 0 h 7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7" h="715">
                    <a:moveTo>
                      <a:pt x="501" y="0"/>
                    </a:moveTo>
                    <a:lnTo>
                      <a:pt x="827" y="0"/>
                    </a:lnTo>
                    <a:lnTo>
                      <a:pt x="415" y="715"/>
                    </a:lnTo>
                    <a:lnTo>
                      <a:pt x="0" y="0"/>
                    </a:lnTo>
                    <a:lnTo>
                      <a:pt x="327" y="0"/>
                    </a:lnTo>
                  </a:path>
                </a:pathLst>
              </a:custGeom>
              <a:noFill/>
              <a:ln w="12700">
                <a:solidFill>
                  <a:srgbClr val="03ABBF"/>
                </a:solidFill>
              </a:ln>
              <a:effectLst>
                <a:outerShdw blurRad="50800" dist="1016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9"/>
              <p:cNvSpPr/>
              <p:nvPr/>
            </p:nvSpPr>
            <p:spPr bwMode="auto">
              <a:xfrm rot="10800000">
                <a:off x="7947463" y="3031733"/>
                <a:ext cx="725704" cy="626466"/>
              </a:xfrm>
              <a:custGeom>
                <a:avLst/>
                <a:gdLst>
                  <a:gd name="T0" fmla="*/ 1400682 w 827"/>
                  <a:gd name="T1" fmla="*/ 0 h 715"/>
                  <a:gd name="T2" fmla="*/ 2312104 w 827"/>
                  <a:gd name="T3" fmla="*/ 0 h 715"/>
                  <a:gd name="T4" fmla="*/ 1160246 w 827"/>
                  <a:gd name="T5" fmla="*/ 1998978 h 715"/>
                  <a:gd name="T6" fmla="*/ 0 w 827"/>
                  <a:gd name="T7" fmla="*/ 0 h 715"/>
                  <a:gd name="T8" fmla="*/ 914218 w 827"/>
                  <a:gd name="T9" fmla="*/ 0 h 7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7" h="715">
                    <a:moveTo>
                      <a:pt x="501" y="0"/>
                    </a:moveTo>
                    <a:lnTo>
                      <a:pt x="827" y="0"/>
                    </a:lnTo>
                    <a:lnTo>
                      <a:pt x="415" y="715"/>
                    </a:lnTo>
                    <a:lnTo>
                      <a:pt x="0" y="0"/>
                    </a:lnTo>
                    <a:lnTo>
                      <a:pt x="327" y="0"/>
                    </a:lnTo>
                  </a:path>
                </a:pathLst>
              </a:custGeom>
              <a:noFill/>
              <a:ln w="12700">
                <a:solidFill>
                  <a:srgbClr val="03ABBF"/>
                </a:solidFill>
              </a:ln>
              <a:effectLst>
                <a:outerShdw blurRad="50800" dist="1016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110" y="1331913"/>
            <a:ext cx="1200150" cy="1198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文本框 44"/>
          <p:cNvSpPr txBox="1"/>
          <p:nvPr/>
        </p:nvSpPr>
        <p:spPr>
          <a:xfrm>
            <a:off x="7800975" y="1729105"/>
            <a:ext cx="1631950" cy="460375"/>
          </a:xfrm>
          <a:prstGeom prst="rect">
            <a:avLst/>
          </a:prstGeom>
          <a:noFill/>
          <a:effectLst>
            <a:glow rad="127000">
              <a:schemeClr val="accent2"/>
            </a:glow>
            <a:outerShdw blurRad="50800" dist="127000" dir="5400000" algn="ctr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20000">
                      <a:srgbClr val="04DFF6"/>
                    </a:gs>
                    <a:gs pos="98000">
                      <a:srgbClr val="015A63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0000">
                      <a:srgbClr val="04DFF6"/>
                    </a:gs>
                    <a:gs pos="98000">
                      <a:srgbClr val="015A63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DETECT</a:t>
            </a:r>
          </a:p>
        </p:txBody>
      </p:sp>
      <p:pic>
        <p:nvPicPr>
          <p:cNvPr id="36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25" y="5438458"/>
            <a:ext cx="1200150" cy="1198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文本框 44"/>
          <p:cNvSpPr txBox="1"/>
          <p:nvPr/>
        </p:nvSpPr>
        <p:spPr>
          <a:xfrm>
            <a:off x="5235575" y="5835650"/>
            <a:ext cx="1661160" cy="460375"/>
          </a:xfrm>
          <a:prstGeom prst="rect">
            <a:avLst/>
          </a:prstGeom>
          <a:noFill/>
          <a:effectLst>
            <a:glow rad="127000">
              <a:schemeClr val="accent2"/>
            </a:glow>
            <a:outerShdw blurRad="50800" dist="127000" dir="5400000" algn="ctr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20000">
                      <a:srgbClr val="04DFF6"/>
                    </a:gs>
                    <a:gs pos="98000">
                      <a:srgbClr val="015A63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0000">
                      <a:srgbClr val="04DFF6"/>
                    </a:gs>
                    <a:gs pos="98000">
                      <a:srgbClr val="015A63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CONTAIN</a:t>
            </a:r>
          </a:p>
        </p:txBody>
      </p:sp>
      <p:pic>
        <p:nvPicPr>
          <p:cNvPr id="4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25" y="173038"/>
            <a:ext cx="1200150" cy="1198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文本框 44"/>
          <p:cNvSpPr txBox="1"/>
          <p:nvPr/>
        </p:nvSpPr>
        <p:spPr>
          <a:xfrm>
            <a:off x="5235575" y="570230"/>
            <a:ext cx="1770380" cy="460375"/>
          </a:xfrm>
          <a:prstGeom prst="rect">
            <a:avLst/>
          </a:prstGeom>
          <a:noFill/>
          <a:effectLst>
            <a:glow rad="127000">
              <a:schemeClr val="accent2"/>
            </a:glow>
            <a:outerShdw blurRad="50800" dist="127000" dir="5400000" algn="ctr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20000">
                      <a:srgbClr val="04DFF6"/>
                    </a:gs>
                    <a:gs pos="98000">
                      <a:srgbClr val="015A63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0000">
                      <a:srgbClr val="04DFF6"/>
                    </a:gs>
                    <a:gs pos="98000">
                      <a:srgbClr val="015A63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PREPARE</a:t>
            </a:r>
          </a:p>
        </p:txBody>
      </p:sp>
      <p:pic>
        <p:nvPicPr>
          <p:cNvPr id="47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395" y="1453833"/>
            <a:ext cx="1200150" cy="1198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文本框 44"/>
          <p:cNvSpPr txBox="1"/>
          <p:nvPr/>
        </p:nvSpPr>
        <p:spPr>
          <a:xfrm>
            <a:off x="2385695" y="1851025"/>
            <a:ext cx="1855470" cy="460375"/>
          </a:xfrm>
          <a:prstGeom prst="rect">
            <a:avLst/>
          </a:prstGeom>
          <a:noFill/>
          <a:effectLst>
            <a:glow rad="127000">
              <a:schemeClr val="accent2"/>
            </a:glow>
            <a:outerShdw blurRad="50800" dist="127000" dir="5400000" algn="ctr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20000">
                      <a:srgbClr val="04DFF6"/>
                    </a:gs>
                    <a:gs pos="98000">
                      <a:srgbClr val="015A63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0000">
                      <a:srgbClr val="04DFF6"/>
                    </a:gs>
                    <a:gs pos="98000">
                      <a:srgbClr val="015A63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RECOVER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0000">
                    <a:srgbClr val="04DFF6"/>
                  </a:gs>
                  <a:gs pos="98000">
                    <a:srgbClr val="015A63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9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110" y="3929698"/>
            <a:ext cx="1200150" cy="1198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" name="文本框 44"/>
          <p:cNvSpPr txBox="1"/>
          <p:nvPr/>
        </p:nvSpPr>
        <p:spPr>
          <a:xfrm>
            <a:off x="7800975" y="4326890"/>
            <a:ext cx="1631950" cy="460375"/>
          </a:xfrm>
          <a:prstGeom prst="rect">
            <a:avLst/>
          </a:prstGeom>
          <a:noFill/>
          <a:effectLst>
            <a:glow rad="127000">
              <a:schemeClr val="accent2"/>
            </a:glow>
            <a:outerShdw blurRad="50800" dist="127000" dir="5400000" algn="ctr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20000">
                      <a:srgbClr val="04DFF6"/>
                    </a:gs>
                    <a:gs pos="98000">
                      <a:srgbClr val="015A63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0000">
                      <a:srgbClr val="04DFF6"/>
                    </a:gs>
                    <a:gs pos="98000">
                      <a:srgbClr val="015A63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ANALYZE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0000">
                    <a:srgbClr val="04DFF6"/>
                  </a:gs>
                  <a:gs pos="98000">
                    <a:srgbClr val="015A63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空心弧 40"/>
          <p:cNvSpPr/>
          <p:nvPr/>
        </p:nvSpPr>
        <p:spPr>
          <a:xfrm>
            <a:off x="3853291" y="730550"/>
            <a:ext cx="5199764" cy="5453618"/>
          </a:xfrm>
          <a:prstGeom prst="blockArc">
            <a:avLst>
              <a:gd name="adj1" fmla="val 20070115"/>
              <a:gd name="adj2" fmla="val 135408"/>
              <a:gd name="adj3" fmla="val 958"/>
            </a:avLst>
          </a:prstGeom>
          <a:solidFill>
            <a:srgbClr val="03ABBF"/>
          </a:solidFill>
          <a:ln>
            <a:noFill/>
          </a:ln>
          <a:effectLst>
            <a:glow rad="88900">
              <a:srgbClr val="03ABBF">
                <a:alpha val="24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空心弧 40"/>
          <p:cNvSpPr/>
          <p:nvPr/>
        </p:nvSpPr>
        <p:spPr>
          <a:xfrm rot="18420000">
            <a:off x="3641201" y="414320"/>
            <a:ext cx="5199764" cy="5453618"/>
          </a:xfrm>
          <a:prstGeom prst="blockArc">
            <a:avLst>
              <a:gd name="adj1" fmla="val 20070115"/>
              <a:gd name="adj2" fmla="val 135408"/>
              <a:gd name="adj3" fmla="val 958"/>
            </a:avLst>
          </a:prstGeom>
          <a:solidFill>
            <a:srgbClr val="03ABBF"/>
          </a:solidFill>
          <a:ln>
            <a:noFill/>
          </a:ln>
          <a:effectLst>
            <a:glow rad="88900">
              <a:srgbClr val="03ABBF">
                <a:alpha val="24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空心弧 40"/>
          <p:cNvSpPr/>
          <p:nvPr/>
        </p:nvSpPr>
        <p:spPr>
          <a:xfrm rot="14580000">
            <a:off x="3044936" y="355900"/>
            <a:ext cx="5199764" cy="5453618"/>
          </a:xfrm>
          <a:prstGeom prst="blockArc">
            <a:avLst>
              <a:gd name="adj1" fmla="val 20070115"/>
              <a:gd name="adj2" fmla="val 135408"/>
              <a:gd name="adj3" fmla="val 958"/>
            </a:avLst>
          </a:prstGeom>
          <a:solidFill>
            <a:srgbClr val="03ABBF"/>
          </a:solidFill>
          <a:ln>
            <a:noFill/>
          </a:ln>
          <a:effectLst>
            <a:glow rad="88900">
              <a:srgbClr val="03ABBF">
                <a:alpha val="24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空心弧 40"/>
          <p:cNvSpPr/>
          <p:nvPr/>
        </p:nvSpPr>
        <p:spPr>
          <a:xfrm rot="11040000">
            <a:off x="2836021" y="348280"/>
            <a:ext cx="5199764" cy="5453618"/>
          </a:xfrm>
          <a:prstGeom prst="blockArc">
            <a:avLst>
              <a:gd name="adj1" fmla="val 20070115"/>
              <a:gd name="adj2" fmla="val 135408"/>
              <a:gd name="adj3" fmla="val 958"/>
            </a:avLst>
          </a:prstGeom>
          <a:solidFill>
            <a:srgbClr val="03ABBF"/>
          </a:solidFill>
          <a:ln>
            <a:noFill/>
          </a:ln>
          <a:effectLst>
            <a:glow rad="88900">
              <a:srgbClr val="03ABBF">
                <a:alpha val="24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空心弧 40"/>
          <p:cNvSpPr/>
          <p:nvPr/>
        </p:nvSpPr>
        <p:spPr>
          <a:xfrm rot="7440000">
            <a:off x="3227816" y="1054400"/>
            <a:ext cx="5199764" cy="5453618"/>
          </a:xfrm>
          <a:prstGeom prst="blockArc">
            <a:avLst>
              <a:gd name="adj1" fmla="val 20070115"/>
              <a:gd name="adj2" fmla="val 135408"/>
              <a:gd name="adj3" fmla="val 958"/>
            </a:avLst>
          </a:prstGeom>
          <a:solidFill>
            <a:srgbClr val="03ABBF"/>
          </a:solidFill>
          <a:ln>
            <a:noFill/>
          </a:ln>
          <a:effectLst>
            <a:glow rad="88900">
              <a:srgbClr val="03ABBF">
                <a:alpha val="24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126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7" name="组合 5"/>
          <p:cNvGrpSpPr/>
          <p:nvPr/>
        </p:nvGrpSpPr>
        <p:grpSpPr>
          <a:xfrm>
            <a:off x="5410200" y="1163638"/>
            <a:ext cx="1371600" cy="1446212"/>
            <a:chOff x="5092586" y="1163955"/>
            <a:chExt cx="1371714" cy="1446550"/>
          </a:xfrm>
        </p:grpSpPr>
        <p:sp>
          <p:nvSpPr>
            <p:cNvPr id="16" name="文本框 15"/>
            <p:cNvSpPr txBox="1"/>
            <p:nvPr/>
          </p:nvSpPr>
          <p:spPr>
            <a:xfrm>
              <a:off x="5428829" y="1163955"/>
              <a:ext cx="699229" cy="1446550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880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2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0">
                      <a:srgbClr val="03ABBF"/>
                    </a:gs>
                    <a:gs pos="100000">
                      <a:srgbClr val="1B2228"/>
                    </a:gs>
                  </a:gsLst>
                  <a:lin ang="5400000" scaled="0"/>
                  <a:tileRect/>
                </a:gradFill>
                <a:effectLst>
                  <a:outerShdw blurRad="25400" dist="101600" dir="5400000" algn="ctr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张海山锐线体2.0" pitchFamily="2" charset="-122"/>
                <a:cs typeface="+mn-cs"/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5542"/>
              <a:ext cx="1371714" cy="1371921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522730" y="2873375"/>
            <a:ext cx="914463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The CIA Triad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126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7" name="组合 5"/>
          <p:cNvGrpSpPr/>
          <p:nvPr/>
        </p:nvGrpSpPr>
        <p:grpSpPr>
          <a:xfrm>
            <a:off x="0" y="-1587"/>
            <a:ext cx="1371600" cy="1446212"/>
            <a:chOff x="5092586" y="1163955"/>
            <a:chExt cx="1371714" cy="1446550"/>
          </a:xfrm>
        </p:grpSpPr>
        <p:sp>
          <p:nvSpPr>
            <p:cNvPr id="16" name="文本框 15"/>
            <p:cNvSpPr txBox="1"/>
            <p:nvPr/>
          </p:nvSpPr>
          <p:spPr>
            <a:xfrm>
              <a:off x="5428829" y="1163955"/>
              <a:ext cx="699229" cy="1446550"/>
            </a:xfrm>
            <a:prstGeom prst="rect">
              <a:avLst/>
            </a:prstGeom>
            <a:noFill/>
            <a:effectLst>
              <a:glow rad="127000">
                <a:schemeClr val="accent2"/>
              </a:glo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8800"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张海山锐线体2.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40000">
                        <a:srgbClr val="03ABBF"/>
                      </a:gs>
                      <a:gs pos="100000">
                        <a:srgbClr val="1B2228"/>
                      </a:gs>
                    </a:gsLst>
                    <a:lin ang="5400000" scaled="0"/>
                    <a:tileRect/>
                  </a:gradFill>
                  <a:effectLst>
                    <a:outerShdw blurRad="25400" dist="101600" dir="5400000" algn="ctr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张海山锐线体2.0" pitchFamily="2" charset="-122"/>
                  <a:cs typeface="+mn-cs"/>
                  <a:sym typeface="+mn-ea"/>
                </a:rPr>
                <a:t>2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0">
                      <a:srgbClr val="03ABBF"/>
                    </a:gs>
                    <a:gs pos="100000">
                      <a:srgbClr val="1B2228"/>
                    </a:gs>
                  </a:gsLst>
                  <a:lin ang="5400000" scaled="0"/>
                  <a:tileRect/>
                </a:gradFill>
                <a:effectLst>
                  <a:outerShdw blurRad="25400" dist="101600" dir="5400000" algn="ctr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张海山锐线体2.0" pitchFamily="2" charset="-122"/>
                <a:cs typeface="+mn-cs"/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92586" y="1165542"/>
              <a:ext cx="1371714" cy="1371921"/>
            </a:xfrm>
            <a:prstGeom prst="ellipse">
              <a:avLst/>
            </a:prstGeom>
            <a:noFill/>
            <a:ln w="38100">
              <a:solidFill>
                <a:srgbClr val="03ABBF"/>
              </a:solidFill>
            </a:ln>
            <a:effectLst>
              <a:outerShdw blurRad="50800" dist="1016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371600" y="168275"/>
            <a:ext cx="914463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600"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The CIA Triad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197" name="文本框 10"/>
          <p:cNvSpPr txBox="1"/>
          <p:nvPr/>
        </p:nvSpPr>
        <p:spPr>
          <a:xfrm>
            <a:off x="934720" y="1371600"/>
            <a:ext cx="10777855" cy="46697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</a:rPr>
              <a:t>C</a:t>
            </a:r>
            <a:r>
              <a:rPr lang="en-US" altLang="zh-CN" sz="24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- Confidentiality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Keep data </a:t>
            </a:r>
            <a:r>
              <a:rPr lang="en-US" altLang="zh-CN" sz="2400" b="1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private</a:t>
            </a:r>
            <a:r>
              <a:rPr lang="en-US" altLang="zh-CN" sz="24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- Only authorized people should have access to them</a:t>
            </a:r>
            <a:endParaRPr lang="en-US" altLang="zh-CN" sz="240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elix Titling" panose="04060505060202020A04" pitchFamily="82" charset="0"/>
              <a:ea typeface="张海山锐线体2.0" pitchFamily="2" charset="-122"/>
              <a:cs typeface="Felix Titling" panose="04060505060202020A04" pitchFamily="82" charset="0"/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sz="240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elix Titling" panose="04060505060202020A04" pitchFamily="82" charset="0"/>
              <a:ea typeface="张海山锐线体2.0" pitchFamily="2" charset="-122"/>
              <a:cs typeface="Felix Titling" panose="04060505060202020A04" pitchFamily="82" charset="0"/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I - integrity</a:t>
            </a:r>
            <a:endParaRPr lang="en-US" altLang="zh-CN" sz="240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Keep data </a:t>
            </a:r>
            <a:r>
              <a:rPr lang="en-US" altLang="zh-CN" sz="2400" b="1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accurate</a:t>
            </a:r>
            <a:r>
              <a:rPr lang="en-US" altLang="zh-CN" sz="24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- Information stays unchanged and is not tampered, unless done so by an authorized source</a:t>
            </a:r>
            <a:endParaRPr lang="en-US" altLang="zh-CN" sz="240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elix Titling" panose="04060505060202020A04" pitchFamily="82" charset="0"/>
              <a:ea typeface="张海山锐线体2.0" pitchFamily="2" charset="-122"/>
              <a:cs typeface="Felix Titling" panose="04060505060202020A04" pitchFamily="82" charset="0"/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sz="240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rgbClr val="FF9933"/>
                  </a:gs>
                </a:gsLst>
                <a:lin ang="5400000" scaled="1"/>
              </a:gra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elix Titling" panose="04060505060202020A04" pitchFamily="82" charset="0"/>
              <a:ea typeface="张海山锐线体2.0" pitchFamily="2" charset="-122"/>
              <a:cs typeface="Felix Titling" panose="04060505060202020A04" pitchFamily="82" charset="0"/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rgbClr val="FF9933"/>
                    </a:gs>
                  </a:gsLst>
                  <a:lin ang="5400000" scaled="1"/>
                </a:gra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elix Titling" panose="04060505060202020A04" pitchFamily="82" charset="0"/>
                <a:ea typeface="张海山锐线体2.0" pitchFamily="2" charset="-122"/>
                <a:cs typeface="Felix Titling" panose="04060505060202020A04" pitchFamily="82" charset="0"/>
                <a:sym typeface="+mn-ea"/>
              </a:rPr>
              <a:t>A - availability</a:t>
            </a:r>
            <a:endParaRPr lang="en-US" altLang="zh-CN" sz="240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Keep data </a:t>
            </a:r>
            <a:r>
              <a:rPr lang="en-US" altLang="zh-CN" sz="2400" b="1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available</a:t>
            </a:r>
            <a:r>
              <a:rPr lang="en-US" altLang="zh-CN" sz="2400" noProof="0" dirty="0">
                <a:ln>
                  <a:noFill/>
                </a:ln>
                <a:solidFill>
                  <a:srgbClr val="02ABCF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张海山锐线体2.0" pitchFamily="2" charset="-122"/>
                <a:cs typeface="Arial" panose="020B0604020202020204" pitchFamily="34" charset="0"/>
                <a:sym typeface="+mn-ea"/>
              </a:rPr>
              <a:t> - Systems and data are accessible when needed, without disruption</a:t>
            </a: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sz="240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sz="2400" noProof="0" dirty="0">
              <a:ln>
                <a:noFill/>
              </a:ln>
              <a:solidFill>
                <a:srgbClr val="02ABCF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张海山锐线体2.0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325" y="6458585"/>
            <a:ext cx="1210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5 Nov 2025										           M. Souvalioti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70&quot;:[3322330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i*1_8"/>
  <p:tag name="KSO_WM_TEMPLATE_CATEGORY" val="diagram"/>
  <p:tag name="KSO_WM_TEMPLATE_INDEX" val="20238236"/>
  <p:tag name="KSO_WM_UNIT_LAYERLEVEL" val="1_1"/>
  <p:tag name="KSO_WM_TAG_VERSION" val="3.0"/>
  <p:tag name="KSO_WM_BEAUTIFY_FLAG" val="#wm#"/>
  <p:tag name="KSO_WM_UNIT_TYPE" val="l_i"/>
  <p:tag name="KSO_WM_UNIT_INDEX" val="1_8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0.44999998807907104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i*1_9"/>
  <p:tag name="KSO_WM_TEMPLATE_CATEGORY" val="diagram"/>
  <p:tag name="KSO_WM_TEMPLATE_INDEX" val="20238236"/>
  <p:tag name="KSO_WM_UNIT_LAYERLEVEL" val="1_1"/>
  <p:tag name="KSO_WM_TAG_VERSION" val="3.0"/>
  <p:tag name="KSO_WM_BEAUTIFY_FLAG" val="#wm#"/>
  <p:tag name="KSO_WM_UNIT_TYPE" val="l_i"/>
  <p:tag name="KSO_WM_UNIT_INDEX" val="1_9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0.6399999856948853,&quot;colorType&quot;:1,&quot;foreColorIndex&quot;:5,&quot;pos&quot;:0,&quot;transparency&quot;:0},{&quot;brightness&quot;:0.23000000417232513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i*1_10"/>
  <p:tag name="KSO_WM_TEMPLATE_CATEGORY" val="diagram"/>
  <p:tag name="KSO_WM_TEMPLATE_INDEX" val="20238236"/>
  <p:tag name="KSO_WM_UNIT_LAYERLEVEL" val="1_1"/>
  <p:tag name="KSO_WM_TAG_VERSION" val="3.0"/>
  <p:tag name="KSO_WM_BEAUTIFY_FLAG" val="#wm#"/>
  <p:tag name="KSO_WM_UNIT_TYPE" val="l_i"/>
  <p:tag name="KSO_WM_UNIT_INDEX" val="1_1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i*1_11"/>
  <p:tag name="KSO_WM_TEMPLATE_CATEGORY" val="diagram"/>
  <p:tag name="KSO_WM_TEMPLATE_INDEX" val="20238236"/>
  <p:tag name="KSO_WM_UNIT_LAYERLEVEL" val="1_1"/>
  <p:tag name="KSO_WM_TAG_VERSION" val="3.0"/>
  <p:tag name="KSO_WM_BEAUTIFY_FLAG" val="#wm#"/>
  <p:tag name="KSO_WM_UNIT_TYPE" val="l_i"/>
  <p:tag name="KSO_WM_UNIT_INDEX" val="1_11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i*1_12"/>
  <p:tag name="KSO_WM_TEMPLATE_CATEGORY" val="diagram"/>
  <p:tag name="KSO_WM_TEMPLATE_INDEX" val="20238236"/>
  <p:tag name="KSO_WM_UNIT_LAYERLEVEL" val="1_1"/>
  <p:tag name="KSO_WM_TAG_VERSION" val="3.0"/>
  <p:tag name="KSO_WM_BEAUTIFY_FLAG" val="#wm#"/>
  <p:tag name="KSO_WM_UNIT_TYPE" val="l_i"/>
  <p:tag name="KSO_WM_UNIT_INDEX" val="1_12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0.009999999776482582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i*1_13"/>
  <p:tag name="KSO_WM_TEMPLATE_CATEGORY" val="diagram"/>
  <p:tag name="KSO_WM_TEMPLATE_INDEX" val="20238236"/>
  <p:tag name="KSO_WM_UNIT_LAYERLEVEL" val="1_1"/>
  <p:tag name="KSO_WM_TAG_VERSION" val="3.0"/>
  <p:tag name="KSO_WM_BEAUTIFY_FLAG" val="#wm#"/>
  <p:tag name="KSO_WM_UNIT_TYPE" val="l_i"/>
  <p:tag name="KSO_WM_UNIT_INDEX" val="1_13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i*1_14"/>
  <p:tag name="KSO_WM_TEMPLATE_CATEGORY" val="diagram"/>
  <p:tag name="KSO_WM_TEMPLATE_INDEX" val="20238236"/>
  <p:tag name="KSO_WM_UNIT_LAYERLEVEL" val="1_1"/>
  <p:tag name="KSO_WM_TAG_VERSION" val="3.0"/>
  <p:tag name="KSO_WM_BEAUTIFY_FLAG" val="#wm#"/>
  <p:tag name="KSO_WM_UNIT_TYPE" val="l_i"/>
  <p:tag name="KSO_WM_UNIT_INDEX" val="1_14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0.800000011920929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i*1_15"/>
  <p:tag name="KSO_WM_TEMPLATE_CATEGORY" val="diagram"/>
  <p:tag name="KSO_WM_TEMPLATE_INDEX" val="20238236"/>
  <p:tag name="KSO_WM_UNIT_LAYERLEVEL" val="1_1"/>
  <p:tag name="KSO_WM_TAG_VERSION" val="3.0"/>
  <p:tag name="KSO_WM_BEAUTIFY_FLAG" val="#wm#"/>
  <p:tag name="KSO_WM_UNIT_TYPE" val="l_i"/>
  <p:tag name="KSO_WM_UNIT_INDEX" val="1_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gradient&quot;:[{&quot;brightness&quot;:0.6000000238418579,&quot;colorType&quot;:1,&quot;foreColorIndex&quot;:5,&quot;pos&quot;:0,&quot;transparency&quot;:0},{&quot;brightness&quot;:0,&quot;colorType&quot;:1,&quot;foreColorIndex&quot;:5,&quot;pos&quot;:0.9200000166893005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1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1_2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70&quot;:[3322330]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36_5*l_h_f*1_1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36_5*l_h_a*1_1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1_3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1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6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6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6_2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6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6_1"/>
  <p:tag name="KSO_WM_UNIT_ID" val="diagram20238236_5*l_h_f*1_6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6_1"/>
  <p:tag name="KSO_WM_UNIT_ID" val="diagram20238236_5*l_h_a*1_6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6_3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6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2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2_2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i*1_1"/>
  <p:tag name="KSO_WM_TEMPLATE_CATEGORY" val="diagram"/>
  <p:tag name="KSO_WM_TEMPLATE_INDEX" val="20238236"/>
  <p:tag name="KSO_WM_UNIT_LAYERLEVEL" val="1_1"/>
  <p:tag name="KSO_WM_TAG_VERSION" val="3.0"/>
  <p:tag name="KSO_WM_BEAUTIFY_FLAG" val="#wm#"/>
  <p:tag name="KSO_WM_UNIT_TYPE" val="l_i"/>
  <p:tag name="KSO_WM_UNIT_INDEX" val="1_1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0,&quot;colorType&quot;:1,&quot;foreColorIndex&quot;:5,&quot;pos&quot;:0,&quot;transparency&quot;:0.8500000238418579},{&quot;brightness&quot;:0,&quot;colorType&quot;:1,&quot;foreColorIndex&quot;:5,&quot;pos&quot;:1,&quot;transparency&quot;:1}],&quot;type&quot;:3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8700000047683716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36_5*l_h_f*1_2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36_5*l_h_a*1_2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2_3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2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5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5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5_2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5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5_1"/>
  <p:tag name="KSO_WM_UNIT_ID" val="diagram20238236_5*l_h_f*1_5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5_1"/>
  <p:tag name="KSO_WM_UNIT_ID" val="diagram20238236_5*l_h_a*1_5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5_3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5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3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3_2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i*1_2"/>
  <p:tag name="KSO_WM_TEMPLATE_CATEGORY" val="diagram"/>
  <p:tag name="KSO_WM_TEMPLATE_INDEX" val="20238236"/>
  <p:tag name="KSO_WM_UNIT_LAYERLEVEL" val="1_1"/>
  <p:tag name="KSO_WM_TAG_VERSION" val="3.0"/>
  <p:tag name="KSO_WM_BEAUTIFY_FLAG" val="#wm#"/>
  <p:tag name="KSO_WM_UNIT_TYPE" val="l_i"/>
  <p:tag name="KSO_WM_UNIT_INDEX" val="1_2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0.2199999988079071,&quot;colorType&quot;:1,&quot;foreColorIndex&quot;:5,&quot;pos&quot;:0.009999999776482582,&quot;transparency&quot;:0},{&quot;brightness&quot;:-0.09000000357627869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36_5*l_h_f*1_3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36_5*l_h_a*1_3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3_3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3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4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4_2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8236_5*l_h_f*1_4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8236_5*l_h_a*1_4_1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4_3"/>
  <p:tag name="KSO_WM_TEMPLATE_CATEGORY" val="diagram"/>
  <p:tag name="KSO_WM_TEMPLATE_INDEX" val="20238236"/>
  <p:tag name="KSO_WM_UNIT_LAYERLEVEL" val="1_1_1"/>
  <p:tag name="KSO_WM_TAG_VERSION" val="3.0"/>
  <p:tag name="KSO_WM_BEAUTIFY_FLAG" val="#wm#"/>
  <p:tag name="KSO_WM_UNIT_TYPE" val="l_h_i"/>
  <p:tag name="KSO_WM_UNIT_INDEX" val="1_4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1_2"/>
  <p:tag name="KSO_WM_TEMPLATE_CATEGORY" val="diagram"/>
  <p:tag name="KSO_WM_TEMPLATE_INDEX" val="20238236"/>
  <p:tag name="KSO_WM_UNIT_LAYERLEVEL" val="1_1_1"/>
  <p:tag name="KSO_WM_TAG_VERSION" val="3.0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1.86755346102973,&quot;left&quot;:81.47503937007875,&quot;top&quot;:111.5,&quot;width&quot;:815.8749606299212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36_5*l_h_f*1_1_1"/>
  <p:tag name="KSO_WM_TEMPLATE_CATEGORY" val="diagram"/>
  <p:tag name="KSO_WM_TEMPLATE_INDEX" val="20238236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1.86755346102973,&quot;left&quot;:81.47503937007875,&quot;top&quot;:111.5,&quot;width&quot;:815.8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i*1_3"/>
  <p:tag name="KSO_WM_TEMPLATE_CATEGORY" val="diagram"/>
  <p:tag name="KSO_WM_TEMPLATE_INDEX" val="20238236"/>
  <p:tag name="KSO_WM_UNIT_LAYERLEVEL" val="1_1"/>
  <p:tag name="KSO_WM_TAG_VERSION" val="3.0"/>
  <p:tag name="KSO_WM_BEAUTIFY_FLAG" val="#wm#"/>
  <p:tag name="KSO_WM_UNIT_TYPE" val="l_i"/>
  <p:tag name="KSO_WM_UNIT_INDEX" val="1_3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0.4000000059604645,&quot;colorType&quot;:1,&quot;foreColorIndex&quot;:5,&quot;pos&quot;:0.1899999976158142,&quot;transparency&quot;:0},{&quot;brightness&quot;:0,&quot;colorType&quot;:1,&quot;foreColorIndex&quot;:5,&quot;pos&quot;:0.92000001668930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36_5*l_h_a*1_1_1"/>
  <p:tag name="KSO_WM_TEMPLATE_CATEGORY" val="diagram"/>
  <p:tag name="KSO_WM_TEMPLATE_INDEX" val="20238236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1.86755346102973,&quot;left&quot;:81.47503937007875,&quot;top&quot;:111.5,&quot;width&quot;:815.8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h_i*1_1_3"/>
  <p:tag name="KSO_WM_TEMPLATE_CATEGORY" val="diagram"/>
  <p:tag name="KSO_WM_TEMPLATE_INDEX" val="20238236"/>
  <p:tag name="KSO_WM_UNIT_LAYERLEVEL" val="1_1_1"/>
  <p:tag name="KSO_WM_TAG_VERSION" val="3.0"/>
  <p:tag name="KSO_WM_UNIT_TYPE" val="l_h_i"/>
  <p:tag name="KSO_WM_UNIT_INDEX" val="1_1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1.86755346102973,&quot;left&quot;:81.47503937007875,&quot;top&quot;:111.5,&quot;width&quot;:815.87496062992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i*1_4"/>
  <p:tag name="KSO_WM_TEMPLATE_CATEGORY" val="diagram"/>
  <p:tag name="KSO_WM_TEMPLATE_INDEX" val="20238236"/>
  <p:tag name="KSO_WM_UNIT_LAYERLEVEL" val="1_1"/>
  <p:tag name="KSO_WM_TAG_VERSION" val="3.0"/>
  <p:tag name="KSO_WM_BEAUTIFY_FLAG" val="#wm#"/>
  <p:tag name="KSO_WM_UNIT_TYPE" val="l_i"/>
  <p:tag name="KSO_WM_UNIT_INDEX" val="1_4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0.5,&quot;colorType&quot;:1,&quot;foreColorIndex&quot;:5,&quot;pos&quot;:0,&quot;transparency&quot;:0},{&quot;brightness&quot;:0.1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i*1_5"/>
  <p:tag name="KSO_WM_TEMPLATE_CATEGORY" val="diagram"/>
  <p:tag name="KSO_WM_TEMPLATE_INDEX" val="20238236"/>
  <p:tag name="KSO_WM_UNIT_LAYERLEVEL" val="1_1"/>
  <p:tag name="KSO_WM_TAG_VERSION" val="3.0"/>
  <p:tag name="KSO_WM_BEAUTIFY_FLAG" val="#wm#"/>
  <p:tag name="KSO_WM_UNIT_TYPE" val="l_i"/>
  <p:tag name="KSO_WM_UNIT_INDEX" val="1_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-0.25,&quot;colorType&quot;:1,&quot;foreColorIndex&quot;:5,&quot;pos&quot;:0.36000001430511475,&quot;transparency&quot;:0},{&quot;brightness&quot;:0.30000001192092896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i*1_6"/>
  <p:tag name="KSO_WM_TEMPLATE_CATEGORY" val="diagram"/>
  <p:tag name="KSO_WM_TEMPLATE_INDEX" val="20238236"/>
  <p:tag name="KSO_WM_UNIT_LAYERLEVEL" val="1_1"/>
  <p:tag name="KSO_WM_TAG_VERSION" val="3.0"/>
  <p:tag name="KSO_WM_BEAUTIFY_FLAG" val="#wm#"/>
  <p:tag name="KSO_WM_UNIT_TYPE" val="l_i"/>
  <p:tag name="KSO_WM_UNIT_INDEX" val="1_6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0.4000000059604645,&quot;colorType&quot;:1,&quot;foreColorIndex&quot;:5,&quot;pos&quot;:0.009999999776482582,&quot;transparency&quot;:0},{&quot;brightness&quot;:0,&quot;colorType&quot;:1,&quot;foreColorIndex&quot;:5,&quot;pos&quot;:0.92000001668930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6_5*l_i*1_7"/>
  <p:tag name="KSO_WM_TEMPLATE_CATEGORY" val="diagram"/>
  <p:tag name="KSO_WM_TEMPLATE_INDEX" val="20238236"/>
  <p:tag name="KSO_WM_UNIT_LAYERLEVEL" val="1_1"/>
  <p:tag name="KSO_WM_TAG_VERSION" val="3.0"/>
  <p:tag name="KSO_WM_BEAUTIFY_FLAG" val="#wm#"/>
  <p:tag name="KSO_WM_UNIT_TYPE" val="l_i"/>
  <p:tag name="KSO_WM_UNIT_INDEX" val="1_7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5.36755346102973,&quot;left&quot;:81.47503937007875,&quot;top&quot;:108,&quot;width&quot;:815.8749606299212}"/>
  <p:tag name="KSO_WM_DIAGRAM_COLOR_MATCH_VALUE" val="{&quot;shape&quot;:{&quot;fill&quot;:{&quot;gradient&quot;:[{&quot;brightness&quot;:-0.25,&quot;colorType&quot;:1,&quot;foreColorIndex&quot;:5,&quot;pos&quot;:0.2800000011920929,&quot;transparency&quot;:0},{&quot;brightness&quot;:0.30000001192092896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1637</Words>
  <Application>Microsoft Macintosh PowerPoint</Application>
  <PresentationFormat>Widescreen</PresentationFormat>
  <Paragraphs>347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Agency FB</vt:lpstr>
      <vt:lpstr>Arial</vt:lpstr>
      <vt:lpstr>Arial Narrow</vt:lpstr>
      <vt:lpstr>Calibri</vt:lpstr>
      <vt:lpstr>Calibri Light</vt:lpstr>
      <vt:lpstr>Felix Titling</vt:lpstr>
      <vt:lpstr>Webdings</vt:lpstr>
      <vt:lpstr>张海山锐线体2.0</vt:lpstr>
      <vt:lpstr>Office Theme</vt:lpstr>
      <vt:lpstr>The  Cybersecurity  Landscape  of  2025</vt:lpstr>
      <vt:lpstr>Cybersecurity &amp; CIA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`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Cybersecurity  Landscape  of  2025</dc:title>
  <dc:creator>Maria Souvalioti</dc:creator>
  <cp:lastModifiedBy>Christos Vergis</cp:lastModifiedBy>
  <cp:revision>17</cp:revision>
  <dcterms:created xsi:type="dcterms:W3CDTF">2025-11-02T19:15:00Z</dcterms:created>
  <dcterms:modified xsi:type="dcterms:W3CDTF">2025-11-05T13:35:05Z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956156ED32154B4A80C2E79E8C4EE239_11</vt:lpwstr>
  </property>
  <property fmtid="{D5CDD505-2E9C-101B-9397-08002B2CF9AE}" pid="3" name="KSOProductBuildVer">
    <vt:lpwstr>1033-12.2.0.17562</vt:lpwstr>
  </property>
</Properties>
</file>