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668" r:id="rId5"/>
  </p:sldMasterIdLst>
  <p:notesMasterIdLst>
    <p:notesMasterId r:id="rId29"/>
  </p:notesMasterIdLst>
  <p:sldIdLst>
    <p:sldId id="257" r:id="rId6"/>
    <p:sldId id="490" r:id="rId7"/>
    <p:sldId id="545" r:id="rId8"/>
    <p:sldId id="534" r:id="rId9"/>
    <p:sldId id="530" r:id="rId10"/>
    <p:sldId id="531" r:id="rId11"/>
    <p:sldId id="546" r:id="rId12"/>
    <p:sldId id="535" r:id="rId13"/>
    <p:sldId id="532" r:id="rId14"/>
    <p:sldId id="512" r:id="rId15"/>
    <p:sldId id="536" r:id="rId16"/>
    <p:sldId id="527" r:id="rId17"/>
    <p:sldId id="537" r:id="rId18"/>
    <p:sldId id="538" r:id="rId19"/>
    <p:sldId id="528" r:id="rId20"/>
    <p:sldId id="539" r:id="rId21"/>
    <p:sldId id="540" r:id="rId22"/>
    <p:sldId id="541" r:id="rId23"/>
    <p:sldId id="542" r:id="rId24"/>
    <p:sldId id="543" r:id="rId25"/>
    <p:sldId id="544" r:id="rId26"/>
    <p:sldId id="273" r:id="rId27"/>
    <p:sldId id="272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3" userDrawn="1">
          <p15:clr>
            <a:srgbClr val="A4A3A4"/>
          </p15:clr>
        </p15:guide>
        <p15:guide id="2" pos="325" userDrawn="1">
          <p15:clr>
            <a:srgbClr val="A4A3A4"/>
          </p15:clr>
        </p15:guide>
        <p15:guide id="3" orient="horz" pos="3974" userDrawn="1">
          <p15:clr>
            <a:srgbClr val="A4A3A4"/>
          </p15:clr>
        </p15:guide>
        <p15:guide id="4" pos="7355" userDrawn="1">
          <p15:clr>
            <a:srgbClr val="A4A3A4"/>
          </p15:clr>
        </p15:guide>
        <p15:guide id="5" pos="3840" userDrawn="1">
          <p15:clr>
            <a:srgbClr val="A4A3A4"/>
          </p15:clr>
        </p15:guide>
        <p15:guide id="6" orient="horz" pos="867" userDrawn="1">
          <p15:clr>
            <a:srgbClr val="A4A3A4"/>
          </p15:clr>
        </p15:guide>
        <p15:guide id="7" orient="horz" pos="3634" userDrawn="1">
          <p15:clr>
            <a:srgbClr val="A4A3A4"/>
          </p15:clr>
        </p15:guide>
        <p15:guide id="8" pos="86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4A7"/>
    <a:srgbClr val="626262"/>
    <a:srgbClr val="F08900"/>
    <a:srgbClr val="003088"/>
    <a:srgbClr val="FF6900"/>
    <a:srgbClr val="1E5DF8"/>
    <a:srgbClr val="FFFFFF"/>
    <a:srgbClr val="00BED5"/>
    <a:srgbClr val="C13D33"/>
    <a:srgbClr val="E94D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0C3556-5645-4348-A3EB-7A9CE9EE5F02}" v="197" dt="2026-07-28T13:38:44.513"/>
    <p1510:client id="{9ED3DD83-93DC-18B4-3935-F0AA889E046E}" v="7" dt="2026-07-28T13:42:48.11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–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–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–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323"/>
        <p:guide pos="325"/>
        <p:guide orient="horz" pos="3974"/>
        <p:guide pos="7355"/>
        <p:guide pos="3840"/>
        <p:guide orient="horz" pos="867"/>
        <p:guide orient="horz" pos="3634"/>
        <p:guide pos="869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idge, Matt" userId="S::doidgem_lancaster.ac.uk#ext#@stfc365.onmicrosoft.com::3ff13dab-131e-4935-9938-995ae18e2df8" providerId="AD" clId="Web-{9ED3DD83-93DC-18B4-3935-F0AA889E046E}"/>
    <pc:docChg chg="modSld">
      <pc:chgData name="Doidge, Matt" userId="S::doidgem_lancaster.ac.uk#ext#@stfc365.onmicrosoft.com::3ff13dab-131e-4935-9938-995ae18e2df8" providerId="AD" clId="Web-{9ED3DD83-93DC-18B4-3935-F0AA889E046E}" dt="2026-07-28T13:42:31.802" v="2" actId="20577"/>
      <pc:docMkLst>
        <pc:docMk/>
      </pc:docMkLst>
      <pc:sldChg chg="modSp">
        <pc:chgData name="Doidge, Matt" userId="S::doidgem_lancaster.ac.uk#ext#@stfc365.onmicrosoft.com::3ff13dab-131e-4935-9938-995ae18e2df8" providerId="AD" clId="Web-{9ED3DD83-93DC-18B4-3935-F0AA889E046E}" dt="2026-07-28T13:42:31.802" v="2" actId="20577"/>
        <pc:sldMkLst>
          <pc:docMk/>
          <pc:sldMk cId="498577504" sldId="540"/>
        </pc:sldMkLst>
        <pc:spChg chg="mod">
          <ac:chgData name="Doidge, Matt" userId="S::doidgem_lancaster.ac.uk#ext#@stfc365.onmicrosoft.com::3ff13dab-131e-4935-9938-995ae18e2df8" providerId="AD" clId="Web-{9ED3DD83-93DC-18B4-3935-F0AA889E046E}" dt="2026-07-28T13:42:31.802" v="2" actId="20577"/>
          <ac:spMkLst>
            <pc:docMk/>
            <pc:sldMk cId="498577504" sldId="540"/>
            <ac:spMk id="5" creationId="{6172E1BB-D457-A286-6787-6E4F43A4DC8D}"/>
          </ac:spMkLst>
        </pc:spChg>
      </pc:sldChg>
    </pc:docChg>
  </pc:docChgLst>
  <pc:docChgLst>
    <pc:chgData name="Crooks, David (STFC,RAL,SC)" userId="94a571c7-576d-4c89-aad9-41cff6d9687f" providerId="ADAL" clId="{45B4764F-2510-5297-8308-4FE9CA7CFA2A}"/>
    <pc:docChg chg="custSel addSld modSld sldOrd">
      <pc:chgData name="Crooks, David (STFC,RAL,SC)" userId="94a571c7-576d-4c89-aad9-41cff6d9687f" providerId="ADAL" clId="{45B4764F-2510-5297-8308-4FE9CA7CFA2A}" dt="2026-07-28T13:38:44.513" v="678" actId="20577"/>
      <pc:docMkLst>
        <pc:docMk/>
      </pc:docMkLst>
      <pc:sldChg chg="modSp mod">
        <pc:chgData name="Crooks, David (STFC,RAL,SC)" userId="94a571c7-576d-4c89-aad9-41cff6d9687f" providerId="ADAL" clId="{45B4764F-2510-5297-8308-4FE9CA7CFA2A}" dt="2026-07-28T13:06:30.030" v="157" actId="20577"/>
        <pc:sldMkLst>
          <pc:docMk/>
          <pc:sldMk cId="3392783069" sldId="490"/>
        </pc:sldMkLst>
        <pc:spChg chg="mod">
          <ac:chgData name="Crooks, David (STFC,RAL,SC)" userId="94a571c7-576d-4c89-aad9-41cff6d9687f" providerId="ADAL" clId="{45B4764F-2510-5297-8308-4FE9CA7CFA2A}" dt="2026-07-28T13:06:30.030" v="157" actId="20577"/>
          <ac:spMkLst>
            <pc:docMk/>
            <pc:sldMk cId="3392783069" sldId="490"/>
            <ac:spMk id="5" creationId="{697BFE5A-7C82-E244-83C3-A634D5C30E22}"/>
          </ac:spMkLst>
        </pc:spChg>
      </pc:sldChg>
      <pc:sldChg chg="modSp mod">
        <pc:chgData name="Crooks, David (STFC,RAL,SC)" userId="94a571c7-576d-4c89-aad9-41cff6d9687f" providerId="ADAL" clId="{45B4764F-2510-5297-8308-4FE9CA7CFA2A}" dt="2026-07-28T13:22:12.099" v="510" actId="20577"/>
        <pc:sldMkLst>
          <pc:docMk/>
          <pc:sldMk cId="2681664612" sldId="512"/>
        </pc:sldMkLst>
        <pc:spChg chg="mod">
          <ac:chgData name="Crooks, David (STFC,RAL,SC)" userId="94a571c7-576d-4c89-aad9-41cff6d9687f" providerId="ADAL" clId="{45B4764F-2510-5297-8308-4FE9CA7CFA2A}" dt="2026-07-28T13:22:12.099" v="510" actId="20577"/>
          <ac:spMkLst>
            <pc:docMk/>
            <pc:sldMk cId="2681664612" sldId="512"/>
            <ac:spMk id="5" creationId="{B067B575-7BC8-3123-3AE4-E9B7D61CEDC6}"/>
          </ac:spMkLst>
        </pc:spChg>
      </pc:sldChg>
      <pc:sldChg chg="modSp mod">
        <pc:chgData name="Crooks, David (STFC,RAL,SC)" userId="94a571c7-576d-4c89-aad9-41cff6d9687f" providerId="ADAL" clId="{45B4764F-2510-5297-8308-4FE9CA7CFA2A}" dt="2026-07-28T13:23:31.810" v="577" actId="20577"/>
        <pc:sldMkLst>
          <pc:docMk/>
          <pc:sldMk cId="4002823375" sldId="530"/>
        </pc:sldMkLst>
        <pc:spChg chg="mod">
          <ac:chgData name="Crooks, David (STFC,RAL,SC)" userId="94a571c7-576d-4c89-aad9-41cff6d9687f" providerId="ADAL" clId="{45B4764F-2510-5297-8308-4FE9CA7CFA2A}" dt="2026-07-28T13:23:31.810" v="577" actId="20577"/>
          <ac:spMkLst>
            <pc:docMk/>
            <pc:sldMk cId="4002823375" sldId="530"/>
            <ac:spMk id="5" creationId="{87ECBE8A-026E-7ABB-0754-673F35531955}"/>
          </ac:spMkLst>
        </pc:spChg>
      </pc:sldChg>
      <pc:sldChg chg="modSp mod">
        <pc:chgData name="Crooks, David (STFC,RAL,SC)" userId="94a571c7-576d-4c89-aad9-41cff6d9687f" providerId="ADAL" clId="{45B4764F-2510-5297-8308-4FE9CA7CFA2A}" dt="2026-07-28T13:24:35.085" v="672" actId="20577"/>
        <pc:sldMkLst>
          <pc:docMk/>
          <pc:sldMk cId="2353120877" sldId="532"/>
        </pc:sldMkLst>
        <pc:spChg chg="mod">
          <ac:chgData name="Crooks, David (STFC,RAL,SC)" userId="94a571c7-576d-4c89-aad9-41cff6d9687f" providerId="ADAL" clId="{45B4764F-2510-5297-8308-4FE9CA7CFA2A}" dt="2026-07-28T13:24:35.085" v="672" actId="20577"/>
          <ac:spMkLst>
            <pc:docMk/>
            <pc:sldMk cId="2353120877" sldId="532"/>
            <ac:spMk id="5" creationId="{4CF7D051-483A-4D02-8B2C-3C41FA9D09E3}"/>
          </ac:spMkLst>
        </pc:spChg>
      </pc:sldChg>
      <pc:sldChg chg="modSp mod">
        <pc:chgData name="Crooks, David (STFC,RAL,SC)" userId="94a571c7-576d-4c89-aad9-41cff6d9687f" providerId="ADAL" clId="{45B4764F-2510-5297-8308-4FE9CA7CFA2A}" dt="2026-07-28T13:38:44.513" v="678" actId="20577"/>
        <pc:sldMkLst>
          <pc:docMk/>
          <pc:sldMk cId="498577504" sldId="540"/>
        </pc:sldMkLst>
        <pc:spChg chg="mod">
          <ac:chgData name="Crooks, David (STFC,RAL,SC)" userId="94a571c7-576d-4c89-aad9-41cff6d9687f" providerId="ADAL" clId="{45B4764F-2510-5297-8308-4FE9CA7CFA2A}" dt="2026-07-28T13:38:44.513" v="678" actId="20577"/>
          <ac:spMkLst>
            <pc:docMk/>
            <pc:sldMk cId="498577504" sldId="540"/>
            <ac:spMk id="5" creationId="{6172E1BB-D457-A286-6787-6E4F43A4DC8D}"/>
          </ac:spMkLst>
        </pc:spChg>
      </pc:sldChg>
      <pc:sldChg chg="modSp add mod">
        <pc:chgData name="Crooks, David (STFC,RAL,SC)" userId="94a571c7-576d-4c89-aad9-41cff6d9687f" providerId="ADAL" clId="{45B4764F-2510-5297-8308-4FE9CA7CFA2A}" dt="2026-07-28T13:07:02.518" v="159" actId="14"/>
        <pc:sldMkLst>
          <pc:docMk/>
          <pc:sldMk cId="3190647143" sldId="545"/>
        </pc:sldMkLst>
        <pc:spChg chg="mod">
          <ac:chgData name="Crooks, David (STFC,RAL,SC)" userId="94a571c7-576d-4c89-aad9-41cff6d9687f" providerId="ADAL" clId="{45B4764F-2510-5297-8308-4FE9CA7CFA2A}" dt="2026-07-28T13:07:02.518" v="159" actId="14"/>
          <ac:spMkLst>
            <pc:docMk/>
            <pc:sldMk cId="3190647143" sldId="545"/>
            <ac:spMk id="5" creationId="{D8150FC0-99B7-843E-9840-BA7D4063EF3F}"/>
          </ac:spMkLst>
        </pc:spChg>
      </pc:sldChg>
      <pc:sldChg chg="modSp add mod ord">
        <pc:chgData name="Crooks, David (STFC,RAL,SC)" userId="94a571c7-576d-4c89-aad9-41cff6d9687f" providerId="ADAL" clId="{45B4764F-2510-5297-8308-4FE9CA7CFA2A}" dt="2026-07-28T13:23:50.898" v="604" actId="20577"/>
        <pc:sldMkLst>
          <pc:docMk/>
          <pc:sldMk cId="1467768119" sldId="546"/>
        </pc:sldMkLst>
        <pc:spChg chg="mod">
          <ac:chgData name="Crooks, David (STFC,RAL,SC)" userId="94a571c7-576d-4c89-aad9-41cff6d9687f" providerId="ADAL" clId="{45B4764F-2510-5297-8308-4FE9CA7CFA2A}" dt="2026-07-28T13:23:50.898" v="604" actId="20577"/>
          <ac:spMkLst>
            <pc:docMk/>
            <pc:sldMk cId="1467768119" sldId="546"/>
            <ac:spMk id="5" creationId="{F687011F-D5FD-078C-14FB-6D523948C1D3}"/>
          </ac:spMkLst>
        </pc:spChg>
        <pc:spChg chg="mod">
          <ac:chgData name="Crooks, David (STFC,RAL,SC)" userId="94a571c7-576d-4c89-aad9-41cff6d9687f" providerId="ADAL" clId="{45B4764F-2510-5297-8308-4FE9CA7CFA2A}" dt="2026-07-28T13:07:18.474" v="175" actId="20577"/>
          <ac:spMkLst>
            <pc:docMk/>
            <pc:sldMk cId="1467768119" sldId="546"/>
            <ac:spMk id="7" creationId="{3D09166A-A88B-F74F-E243-5748AE80BEB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 Regular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 Regular"/>
              </a:defRPr>
            </a:lvl1pPr>
          </a:lstStyle>
          <a:p>
            <a:fld id="{48FE9A4A-3203-D544-A0F2-9B4A7A1B021E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 Regular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 Regular"/>
              </a:defRPr>
            </a:lvl1pPr>
          </a:lstStyle>
          <a:p>
            <a:fld id="{C0F3BA1D-A00F-DB41-84DA-BE26C4853B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8686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 Regular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rial Regular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rial Regular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rial Regular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rial Regular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The abstract pattern can be removed or repositioned if required. Be careful to ‘Send to Back’ so that it does not obscure any important information.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F3BA1D-A00F-DB41-84DA-BE26C4853B3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6725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The abstract pattern can be removed or repositioned if required. Be careful to ‘Send to Back’ so that it does not obscure any important information.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F3BA1D-A00F-DB41-84DA-BE26C4853B3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9107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The abstract pattern can be removed or repositioned if required. Be careful to ‘Send to Back’ so that it does not obscure any important information.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F3BA1D-A00F-DB41-84DA-BE26C4853B3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4638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80827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7486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2213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7005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tiff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32787FE-8CBB-6248-9619-3941DE55C1B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940" y="5802305"/>
            <a:ext cx="2111379" cy="53975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24E673E-D996-03A3-C6AD-80BB1BD06FB6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737543" y="5823636"/>
            <a:ext cx="1042406" cy="534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890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7" r:id="rId2"/>
    <p:sldLayoutId id="214748366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D7AF2DF-B182-3D42-AFB4-BDFF5FB9E9F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943" y="5802308"/>
            <a:ext cx="2108080" cy="53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28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david.crooks@stfc.ac.uk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indico.cern.ch/e/wlcg-soc-wg-2026" TargetMode="Externa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6.png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B460467-1FF7-C745-9E17-03FC0ADFFE4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05460" y="0"/>
            <a:ext cx="3286539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8DB0FE0-A4AF-D848-8925-91A37993D74D}"/>
              </a:ext>
            </a:extLst>
          </p:cNvPr>
          <p:cNvSpPr txBox="1"/>
          <p:nvPr/>
        </p:nvSpPr>
        <p:spPr>
          <a:xfrm>
            <a:off x="1275075" y="2856469"/>
            <a:ext cx="6189212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4800" b="1" spc="-15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IRIS Security</a:t>
            </a:r>
          </a:p>
          <a:p>
            <a:r>
              <a:rPr lang="en-US" sz="2400" b="1" spc="-15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July 28</a:t>
            </a:r>
            <a:r>
              <a:rPr lang="en-US" sz="2400" b="1" spc="-150" baseline="300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2400" b="1" spc="-15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2026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01A9D8-A541-934F-8FC4-9439FCBF676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938" y="412403"/>
            <a:ext cx="3770785" cy="96396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B5DDE97-B10F-1897-E9CD-33EA8C3EDEE9}"/>
              </a:ext>
            </a:extLst>
          </p:cNvPr>
          <p:cNvSpPr/>
          <p:nvPr/>
        </p:nvSpPr>
        <p:spPr>
          <a:xfrm>
            <a:off x="1275075" y="4546919"/>
            <a:ext cx="57456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David Crooks</a:t>
            </a:r>
          </a:p>
          <a:p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david.crooks@stfc.ac.uk</a:t>
            </a:r>
            <a:endParaRPr lang="en-GB" sz="2400" i="1">
              <a:solidFill>
                <a:srgbClr val="6262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i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behalf of the IRIS Security Team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97E9D7-0C41-8387-003B-A4D066E59A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9750" y="5747248"/>
            <a:ext cx="1919124" cy="98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3825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0CF988-BC0E-2B2F-F5EF-061B772B8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067B575-7BC8-3123-3AE4-E9B7D61CEDC6}"/>
              </a:ext>
            </a:extLst>
          </p:cNvPr>
          <p:cNvSpPr/>
          <p:nvPr/>
        </p:nvSpPr>
        <p:spPr>
          <a:xfrm>
            <a:off x="416314" y="1387942"/>
            <a:ext cx="1071946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Outcome of GridPP process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Useful set of suggested activities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GB" sz="2000">
              <a:solidFill>
                <a:srgbClr val="6262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Central logging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Incident response procedures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>
              <a:solidFill>
                <a:srgbClr val="6262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Intention to run a set of technical meetings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Still the intention: perhaps starting in August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move forward for IRIS?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1C4046-EC94-C450-C5D7-616A1422BC0E}"/>
              </a:ext>
            </a:extLst>
          </p:cNvPr>
          <p:cNvSpPr txBox="1"/>
          <p:nvPr/>
        </p:nvSpPr>
        <p:spPr>
          <a:xfrm>
            <a:off x="403341" y="345182"/>
            <a:ext cx="6356456" cy="7694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4400" b="1" spc="-150">
                <a:solidFill>
                  <a:srgbClr val="2E2D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Security Handbooks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0B2814-B142-64AA-B2FB-19C5EEB1EF8F}"/>
              </a:ext>
            </a:extLst>
          </p:cNvPr>
          <p:cNvSpPr txBox="1"/>
          <p:nvPr/>
        </p:nvSpPr>
        <p:spPr>
          <a:xfrm>
            <a:off x="4282843" y="6405326"/>
            <a:ext cx="21093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IRIS TWG, July 2026</a:t>
            </a:r>
          </a:p>
        </p:txBody>
      </p:sp>
    </p:spTree>
    <p:extLst>
      <p:ext uri="{BB962C8B-B14F-4D97-AF65-F5344CB8AC3E}">
        <p14:creationId xmlns:p14="http://schemas.microsoft.com/office/powerpoint/2010/main" val="26816646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DBA37E-1035-6B4B-AAF7-B11672426B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FAF3F90-E2C5-1B17-824F-65886D4BB468}"/>
              </a:ext>
            </a:extLst>
          </p:cNvPr>
          <p:cNvSpPr txBox="1"/>
          <p:nvPr/>
        </p:nvSpPr>
        <p:spPr>
          <a:xfrm>
            <a:off x="324463" y="3044279"/>
            <a:ext cx="9575546" cy="7694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4400" b="1" spc="-150">
                <a:solidFill>
                  <a:srgbClr val="2E2D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Detection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12D14A1-AEC8-81F4-AD3D-65F587036DB0}"/>
              </a:ext>
            </a:extLst>
          </p:cNvPr>
          <p:cNvSpPr txBox="1"/>
          <p:nvPr/>
        </p:nvSpPr>
        <p:spPr>
          <a:xfrm>
            <a:off x="4282843" y="6405326"/>
            <a:ext cx="21093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IRIS TWG, July 2026</a:t>
            </a:r>
          </a:p>
        </p:txBody>
      </p:sp>
    </p:spTree>
    <p:extLst>
      <p:ext uri="{BB962C8B-B14F-4D97-AF65-F5344CB8AC3E}">
        <p14:creationId xmlns:p14="http://schemas.microsoft.com/office/powerpoint/2010/main" val="14211982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8F54A02-83DC-63C8-0B2F-C3DD3E88A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18D702D-150C-4C15-3E9C-4B4108FD6223}"/>
              </a:ext>
            </a:extLst>
          </p:cNvPr>
          <p:cNvSpPr/>
          <p:nvPr/>
        </p:nvSpPr>
        <p:spPr>
          <a:xfrm>
            <a:off x="416314" y="1387942"/>
            <a:ext cx="1071946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 on what IRIS sites can contribute to overall detection capabilities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Alongside organisational cyber security work and regional efforts (</a:t>
            </a:r>
            <a:r>
              <a:rPr lang="en-GB" sz="20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</a:t>
            </a:r>
            <a:r>
              <a:rPr lang="en-GB" sz="20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Jisc)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GB" sz="2000">
              <a:solidFill>
                <a:srgbClr val="6262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GridPP pilot to deploy lightweight correlation engine at large Tier-2s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Unicor</a:t>
            </a:r>
            <a:endParaRPr lang="en-GB" sz="2000">
              <a:solidFill>
                <a:srgbClr val="6262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GB" sz="2000">
              <a:solidFill>
                <a:srgbClr val="6262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>
              <a:solidFill>
                <a:srgbClr val="6262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BC49D6-241F-5BB5-0ED9-6A6D739A047C}"/>
              </a:ext>
            </a:extLst>
          </p:cNvPr>
          <p:cNvSpPr txBox="1"/>
          <p:nvPr/>
        </p:nvSpPr>
        <p:spPr>
          <a:xfrm>
            <a:off x="403340" y="345182"/>
            <a:ext cx="10229825" cy="7694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4400" b="1" spc="-150">
                <a:solidFill>
                  <a:srgbClr val="2E2D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Security Detection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5F9ABB-F296-1A84-1550-640F8A633300}"/>
              </a:ext>
            </a:extLst>
          </p:cNvPr>
          <p:cNvSpPr txBox="1"/>
          <p:nvPr/>
        </p:nvSpPr>
        <p:spPr>
          <a:xfrm>
            <a:off x="4282843" y="6405326"/>
            <a:ext cx="21093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IRIS TWG, July 2026</a:t>
            </a:r>
          </a:p>
        </p:txBody>
      </p:sp>
    </p:spTree>
    <p:extLst>
      <p:ext uri="{BB962C8B-B14F-4D97-AF65-F5344CB8AC3E}">
        <p14:creationId xmlns:p14="http://schemas.microsoft.com/office/powerpoint/2010/main" val="16316918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7645B9-5AF0-7ABD-4091-FF2F941C7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9DF5523-0D56-DB6B-B3DF-E08607447D64}"/>
              </a:ext>
            </a:extLst>
          </p:cNvPr>
          <p:cNvSpPr/>
          <p:nvPr/>
        </p:nvSpPr>
        <p:spPr>
          <a:xfrm>
            <a:off x="416314" y="1387942"/>
            <a:ext cx="1071946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Previously mentioned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pDNSSOC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 a tool to correlate DNS logs with threat intelligence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>
              <a:solidFill>
                <a:srgbClr val="6262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Now replaced by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Unicor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maintained by Romain Wartel and the SAFER community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>
              <a:solidFill>
                <a:srgbClr val="6262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Ingests DNS logs or other JSON formatted records and correlates with MISP threat feeds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Builds alert notifications with context and sends to security teams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GB" sz="2000">
              <a:solidFill>
                <a:srgbClr val="6262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>
              <a:solidFill>
                <a:srgbClr val="6262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59D771-DC0D-7EE7-C10B-6E2E82657A67}"/>
              </a:ext>
            </a:extLst>
          </p:cNvPr>
          <p:cNvSpPr txBox="1"/>
          <p:nvPr/>
        </p:nvSpPr>
        <p:spPr>
          <a:xfrm>
            <a:off x="403340" y="345182"/>
            <a:ext cx="10229825" cy="7694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4400" b="1" spc="-150" err="1">
                <a:solidFill>
                  <a:srgbClr val="2E2D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Unicor</a:t>
            </a:r>
            <a:endParaRPr lang="en-US" sz="4400" b="1" spc="-150">
              <a:solidFill>
                <a:srgbClr val="2E2D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E50E15A-42D8-8A20-CE41-DC5844341D4A}"/>
              </a:ext>
            </a:extLst>
          </p:cNvPr>
          <p:cNvSpPr txBox="1"/>
          <p:nvPr/>
        </p:nvSpPr>
        <p:spPr>
          <a:xfrm>
            <a:off x="4282843" y="6405326"/>
            <a:ext cx="21093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IRIS TWG, July 2026</a:t>
            </a:r>
          </a:p>
        </p:txBody>
      </p:sp>
    </p:spTree>
    <p:extLst>
      <p:ext uri="{BB962C8B-B14F-4D97-AF65-F5344CB8AC3E}">
        <p14:creationId xmlns:p14="http://schemas.microsoft.com/office/powerpoint/2010/main" val="31931691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9E9B31-A26C-462D-56E7-3C166D276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4A2B8EA-F634-F660-2C5E-4321FD91D6B7}"/>
              </a:ext>
            </a:extLst>
          </p:cNvPr>
          <p:cNvSpPr/>
          <p:nvPr/>
        </p:nvSpPr>
        <p:spPr>
          <a:xfrm>
            <a:off x="416314" y="1387942"/>
            <a:ext cx="10719460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Based on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pDNSSOC</a:t>
            </a:r>
            <a:endParaRPr lang="en-GB" sz="2400">
              <a:solidFill>
                <a:srgbClr val="6262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Correlating logs with threat intel from MISP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Unicor</a:t>
            </a:r>
            <a:r>
              <a:rPr lang="en-GB" sz="20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provides a turn-key solution to detect and respond to security incidents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>
              <a:solidFill>
                <a:srgbClr val="6262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basics: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 DNS logs or JSON input, and </a:t>
            </a:r>
            <a:r>
              <a:rPr lang="en-GB" sz="20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Unicor</a:t>
            </a:r>
            <a:r>
              <a:rPr lang="en-GB" sz="20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correlates this with suspicious/malicious domains, synced from one or more MISP instances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Alert sent to configurable destination based on a template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Includes grouping of alerts, rate limiting, deduplication, and… retroactive searches!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GB" sz="2400">
              <a:solidFill>
                <a:srgbClr val="6262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Started as a poor man’s SOC. Becoming a generic contextualization and alerting platform.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Available from: https://</a:t>
            </a:r>
            <a:r>
              <a:rPr lang="en-GB" sz="20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github.com</a:t>
            </a:r>
            <a:r>
              <a:rPr lang="en-GB" sz="20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/safer-trust/</a:t>
            </a:r>
            <a:r>
              <a:rPr lang="en-GB" sz="20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Unicor</a:t>
            </a:r>
            <a:endParaRPr lang="en-GB" sz="2000">
              <a:solidFill>
                <a:srgbClr val="6262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AA5164-F649-C46F-91F5-B29AF31399DD}"/>
              </a:ext>
            </a:extLst>
          </p:cNvPr>
          <p:cNvSpPr txBox="1"/>
          <p:nvPr/>
        </p:nvSpPr>
        <p:spPr>
          <a:xfrm>
            <a:off x="403340" y="345182"/>
            <a:ext cx="10229825" cy="7694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4400" b="1" spc="-150" err="1">
                <a:solidFill>
                  <a:srgbClr val="2E2D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Unicor</a:t>
            </a:r>
            <a:r>
              <a:rPr lang="en-US" sz="4400" b="1" spc="-150">
                <a:solidFill>
                  <a:srgbClr val="2E2D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detail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5876208-D29C-3093-F1F9-2C4275EB6AB1}"/>
              </a:ext>
            </a:extLst>
          </p:cNvPr>
          <p:cNvSpPr txBox="1"/>
          <p:nvPr/>
        </p:nvSpPr>
        <p:spPr>
          <a:xfrm>
            <a:off x="4282843" y="6405326"/>
            <a:ext cx="21093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IRIS TWG, July 2026</a:t>
            </a:r>
          </a:p>
        </p:txBody>
      </p:sp>
    </p:spTree>
    <p:extLst>
      <p:ext uri="{BB962C8B-B14F-4D97-AF65-F5344CB8AC3E}">
        <p14:creationId xmlns:p14="http://schemas.microsoft.com/office/powerpoint/2010/main" val="32016738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ADFF7E-524F-DA9D-7147-7F1B92C7FB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51E6B22-672C-14F7-F2ED-FE4626A2A296}"/>
              </a:ext>
            </a:extLst>
          </p:cNvPr>
          <p:cNvSpPr/>
          <p:nvPr/>
        </p:nvSpPr>
        <p:spPr>
          <a:xfrm>
            <a:off x="416314" y="1387942"/>
            <a:ext cx="1071946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Focussed initially on GridPP, intention with core Tier 2s to implement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Unicor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 lightweight incident detection mechanism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Pilot underway at Lancaster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Progress report at CHEP in May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GB" sz="2000">
              <a:solidFill>
                <a:srgbClr val="6262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Goal here is not a unified regional Security Operations Centre, but contribution to the overall work of securing our organisations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Building relationships with central teams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>
              <a:solidFill>
                <a:srgbClr val="6262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0C9F6D-F848-CE04-2646-8363401F6ACB}"/>
              </a:ext>
            </a:extLst>
          </p:cNvPr>
          <p:cNvSpPr txBox="1"/>
          <p:nvPr/>
        </p:nvSpPr>
        <p:spPr>
          <a:xfrm>
            <a:off x="403340" y="345182"/>
            <a:ext cx="10229825" cy="7694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4400" b="1" spc="-150" err="1">
                <a:solidFill>
                  <a:srgbClr val="2E2D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Unicor</a:t>
            </a:r>
            <a:r>
              <a:rPr lang="en-US" sz="4400" b="1" spc="-150">
                <a:solidFill>
                  <a:srgbClr val="2E2D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pilot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14CDFC6-4C75-A6AC-35B7-AE83738C5AE9}"/>
              </a:ext>
            </a:extLst>
          </p:cNvPr>
          <p:cNvSpPr txBox="1"/>
          <p:nvPr/>
        </p:nvSpPr>
        <p:spPr>
          <a:xfrm>
            <a:off x="4282843" y="6405326"/>
            <a:ext cx="21093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IRIS TWG, July 2026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CAA73C-A514-DC71-C15B-8995FE2C7A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1909" y="3869041"/>
            <a:ext cx="2643777" cy="2643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8594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0E0EE1-9710-0D74-5C2E-C98F30879C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D8B4AAC-FA3F-88DD-2763-029FB5A5A0E7}"/>
              </a:ext>
            </a:extLst>
          </p:cNvPr>
          <p:cNvSpPr/>
          <p:nvPr/>
        </p:nvSpPr>
        <p:spPr>
          <a:xfrm>
            <a:off x="416314" y="1387942"/>
            <a:ext cx="1071946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(Mostly) successfully deployed a "minimal viable product" to allow the grid site to monitor their DNS traffic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Very small disruption on production DNS forwarder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extra software to be built on the DNS host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output to socket means no need for extra disk space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Pulling threat intel data from external source avoids overhead of running your own instance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Single new VM that hosts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Unicor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correlation engine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Alerting to follow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>
              <a:solidFill>
                <a:srgbClr val="6262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5D280E-1C20-C4BF-9EFA-A84A2A71AB71}"/>
              </a:ext>
            </a:extLst>
          </p:cNvPr>
          <p:cNvSpPr txBox="1"/>
          <p:nvPr/>
        </p:nvSpPr>
        <p:spPr>
          <a:xfrm>
            <a:off x="403340" y="345182"/>
            <a:ext cx="10229825" cy="7694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4400" b="1" spc="-150">
                <a:solidFill>
                  <a:srgbClr val="2E2D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Current status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8A55830-CEE0-30B3-6AED-AE71976E4BA4}"/>
              </a:ext>
            </a:extLst>
          </p:cNvPr>
          <p:cNvSpPr txBox="1"/>
          <p:nvPr/>
        </p:nvSpPr>
        <p:spPr>
          <a:xfrm>
            <a:off x="4282843" y="6405326"/>
            <a:ext cx="21093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IRIS TWG, July 2026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653D25F-5D4B-CA2B-0B92-BE1DDF9BC4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1909" y="3869041"/>
            <a:ext cx="2643777" cy="2643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1694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AF9815-FE3C-7AB5-239E-0462DD1B7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172E1BB-D457-A286-6787-6E4F43A4DC8D}"/>
              </a:ext>
            </a:extLst>
          </p:cNvPr>
          <p:cNvSpPr/>
          <p:nvPr/>
        </p:nvSpPr>
        <p:spPr>
          <a:xfrm>
            <a:off x="416314" y="1387942"/>
            <a:ext cx="10719460" cy="267765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 of broader activity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Kick-off last week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626262"/>
                </a:solidFill>
                <a:latin typeface="Arial"/>
                <a:cs typeface="Arial"/>
              </a:rPr>
              <a:t>What do we want to contribute in terms of capabilities?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GB" sz="2400">
              <a:solidFill>
                <a:srgbClr val="6262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 on </a:t>
            </a:r>
            <a:r>
              <a:rPr lang="en-GB" sz="2400" b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active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use of threat intelligence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Continued work on how to deploy appropriate tools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>
              <a:solidFill>
                <a:srgbClr val="6262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574FBE8-B87C-DC08-8266-D138B41FD560}"/>
              </a:ext>
            </a:extLst>
          </p:cNvPr>
          <p:cNvSpPr txBox="1"/>
          <p:nvPr/>
        </p:nvSpPr>
        <p:spPr>
          <a:xfrm>
            <a:off x="403340" y="345182"/>
            <a:ext cx="10229825" cy="7694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4400" b="1" spc="-150">
                <a:solidFill>
                  <a:srgbClr val="2E2D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WLCG Detection Strategy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728A20F-96F1-A7E3-2EAC-FF8F6F1046E2}"/>
              </a:ext>
            </a:extLst>
          </p:cNvPr>
          <p:cNvSpPr txBox="1"/>
          <p:nvPr/>
        </p:nvSpPr>
        <p:spPr>
          <a:xfrm>
            <a:off x="4282843" y="6405326"/>
            <a:ext cx="21093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IRIS TWG, July 2026</a:t>
            </a:r>
          </a:p>
        </p:txBody>
      </p:sp>
    </p:spTree>
    <p:extLst>
      <p:ext uri="{BB962C8B-B14F-4D97-AF65-F5344CB8AC3E}">
        <p14:creationId xmlns:p14="http://schemas.microsoft.com/office/powerpoint/2010/main" val="4985775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25C2BA-E88C-2D0E-6BEC-DE04BFE84F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091BD71-DE9B-65D0-3F32-621B0C5C4023}"/>
              </a:ext>
            </a:extLst>
          </p:cNvPr>
          <p:cNvSpPr/>
          <p:nvPr/>
        </p:nvSpPr>
        <p:spPr>
          <a:xfrm>
            <a:off x="416314" y="1387942"/>
            <a:ext cx="1071946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Next SOC hackathon will take place at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Cosener’s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House, 14-16 September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>
                <a:solidFill>
                  <a:schemeClr val="accent2"/>
                </a:solidFill>
                <a:hlinkClick r:id="rId2"/>
              </a:rPr>
              <a:t>http://indico.cern.ch/e/wlcg-soc-wg-2026</a:t>
            </a:r>
            <a:endParaRPr lang="en-GB" sz="2400">
              <a:solidFill>
                <a:schemeClr val="accent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>
              <a:solidFill>
                <a:srgbClr val="6262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Unicor</a:t>
            </a:r>
            <a:r>
              <a:rPr lang="en-GB" sz="20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packaging - what else would help?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Active planning for CTI sharing between sites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OpenCTI</a:t>
            </a:r>
            <a:endParaRPr lang="en-GB" sz="2000">
              <a:solidFill>
                <a:srgbClr val="6262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Zeek-Suricata experiences at STFC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MISP integration documentation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>
              <a:solidFill>
                <a:srgbClr val="6262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8C2509-578C-4A1B-495E-1C9EFDEDE8E6}"/>
              </a:ext>
            </a:extLst>
          </p:cNvPr>
          <p:cNvSpPr txBox="1"/>
          <p:nvPr/>
        </p:nvSpPr>
        <p:spPr>
          <a:xfrm>
            <a:off x="403340" y="345182"/>
            <a:ext cx="10229825" cy="7694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4400" b="1" spc="-150">
                <a:solidFill>
                  <a:srgbClr val="2E2D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 WG Hackathon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45AF9C5-95E3-2135-5F8B-DAF1A85F7820}"/>
              </a:ext>
            </a:extLst>
          </p:cNvPr>
          <p:cNvSpPr txBox="1"/>
          <p:nvPr/>
        </p:nvSpPr>
        <p:spPr>
          <a:xfrm>
            <a:off x="4282843" y="6405326"/>
            <a:ext cx="21093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IRIS TWG, July 2026</a:t>
            </a:r>
          </a:p>
        </p:txBody>
      </p:sp>
    </p:spTree>
    <p:extLst>
      <p:ext uri="{BB962C8B-B14F-4D97-AF65-F5344CB8AC3E}">
        <p14:creationId xmlns:p14="http://schemas.microsoft.com/office/powerpoint/2010/main" val="6813125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A48061-84A1-84F6-3298-F487765FD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83C98A8-223B-D40F-27F3-83D06CD82CD8}"/>
              </a:ext>
            </a:extLst>
          </p:cNvPr>
          <p:cNvSpPr txBox="1"/>
          <p:nvPr/>
        </p:nvSpPr>
        <p:spPr>
          <a:xfrm>
            <a:off x="324463" y="3044279"/>
            <a:ext cx="9575546" cy="7694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4400" b="1" spc="-150">
                <a:solidFill>
                  <a:srgbClr val="2E2D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Response and Recovery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944E563-8BB7-C478-B3A8-4235E5AD3DDC}"/>
              </a:ext>
            </a:extLst>
          </p:cNvPr>
          <p:cNvSpPr txBox="1"/>
          <p:nvPr/>
        </p:nvSpPr>
        <p:spPr>
          <a:xfrm>
            <a:off x="4282843" y="6405326"/>
            <a:ext cx="21093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IRIS TWG, July 2026</a:t>
            </a:r>
          </a:p>
        </p:txBody>
      </p:sp>
    </p:spTree>
    <p:extLst>
      <p:ext uri="{BB962C8B-B14F-4D97-AF65-F5344CB8AC3E}">
        <p14:creationId xmlns:p14="http://schemas.microsoft.com/office/powerpoint/2010/main" val="147203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97BFE5A-7C82-E244-83C3-A634D5C30E22}"/>
              </a:ext>
            </a:extLst>
          </p:cNvPr>
          <p:cNvSpPr/>
          <p:nvPr/>
        </p:nvSpPr>
        <p:spPr>
          <a:xfrm>
            <a:off x="416314" y="1387942"/>
            <a:ext cx="1071946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Broad status the same: high, persistent risk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>
              <a:solidFill>
                <a:srgbClr val="6262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Considerable focus on compliance → Risk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Organisational focus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GB" sz="2000">
              <a:solidFill>
                <a:srgbClr val="6262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Very high cadence of software vulnerabilities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>
              <a:solidFill>
                <a:srgbClr val="6262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B54F19-1212-9345-95FF-9D2815FD6E96}"/>
              </a:ext>
            </a:extLst>
          </p:cNvPr>
          <p:cNvSpPr txBox="1"/>
          <p:nvPr/>
        </p:nvSpPr>
        <p:spPr>
          <a:xfrm>
            <a:off x="403341" y="345182"/>
            <a:ext cx="6356456" cy="7694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4400" b="1" spc="-150">
                <a:solidFill>
                  <a:srgbClr val="2E2D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Landscape + overview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72FAC3E-AD61-46EC-65DB-5FA408684BED}"/>
              </a:ext>
            </a:extLst>
          </p:cNvPr>
          <p:cNvSpPr txBox="1"/>
          <p:nvPr/>
        </p:nvSpPr>
        <p:spPr>
          <a:xfrm>
            <a:off x="4282843" y="6405326"/>
            <a:ext cx="21093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IRIS TWG, July 2026</a:t>
            </a:r>
          </a:p>
        </p:txBody>
      </p:sp>
    </p:spTree>
    <p:extLst>
      <p:ext uri="{BB962C8B-B14F-4D97-AF65-F5344CB8AC3E}">
        <p14:creationId xmlns:p14="http://schemas.microsoft.com/office/powerpoint/2010/main" val="33927830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B2F75EB-B73F-B552-77A8-7C991AF964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F8531CD-B962-BF61-C28A-95CAD01110B9}"/>
              </a:ext>
            </a:extLst>
          </p:cNvPr>
          <p:cNvSpPr/>
          <p:nvPr/>
        </p:nvSpPr>
        <p:spPr>
          <a:xfrm>
            <a:off x="416314" y="1387942"/>
            <a:ext cx="1071946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Three team updates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>
              <a:solidFill>
                <a:srgbClr val="6262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Rob Harper has stood down from the team with thanks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0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 Birkett has joined, representing the Tier-1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GB" sz="2000">
              <a:solidFill>
                <a:srgbClr val="6262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Current “Backup rota”, focused primarily on GridPP sites, has been disbanded in favour of reconstituting with IRIS-wide replacement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0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Need to work alongside current intensity of software vulnerabilities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GB" sz="2000">
              <a:solidFill>
                <a:srgbClr val="6262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GridPP/IRIS Security Officer has been offered role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0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on this as we get closer to them starting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>
              <a:solidFill>
                <a:srgbClr val="6262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11AB1F-2A02-2CCF-9ABB-64E52A1EDFC8}"/>
              </a:ext>
            </a:extLst>
          </p:cNvPr>
          <p:cNvSpPr txBox="1"/>
          <p:nvPr/>
        </p:nvSpPr>
        <p:spPr>
          <a:xfrm>
            <a:off x="403340" y="345182"/>
            <a:ext cx="10229825" cy="7694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4400" b="1" spc="-150">
                <a:solidFill>
                  <a:srgbClr val="2E2D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IRIS Security Team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6760E50-6440-A81A-8A24-FFE8ED365AFE}"/>
              </a:ext>
            </a:extLst>
          </p:cNvPr>
          <p:cNvSpPr txBox="1"/>
          <p:nvPr/>
        </p:nvSpPr>
        <p:spPr>
          <a:xfrm>
            <a:off x="4282843" y="6405326"/>
            <a:ext cx="21093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IRIS TWG, July 2026</a:t>
            </a:r>
          </a:p>
        </p:txBody>
      </p:sp>
    </p:spTree>
    <p:extLst>
      <p:ext uri="{BB962C8B-B14F-4D97-AF65-F5344CB8AC3E}">
        <p14:creationId xmlns:p14="http://schemas.microsoft.com/office/powerpoint/2010/main" val="30024979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368236-DA4E-6EA5-AB59-C468F134EB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7695D8B-D2FD-E05D-8DDC-C91D287783CA}"/>
              </a:ext>
            </a:extLst>
          </p:cNvPr>
          <p:cNvSpPr/>
          <p:nvPr/>
        </p:nvSpPr>
        <p:spPr>
          <a:xfrm>
            <a:off x="416314" y="1387942"/>
            <a:ext cx="1071946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Remain keen to focus on developing roles and responsibilities of team towards an “IRIS CSIRT”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>
              <a:solidFill>
                <a:srgbClr val="6262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will need to take place in conversation with broader DRI activities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Want to maximise effectiveness without duplicating effort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>
              <a:solidFill>
                <a:srgbClr val="6262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33B06D-74A5-5204-31E5-FA600150FFDD}"/>
              </a:ext>
            </a:extLst>
          </p:cNvPr>
          <p:cNvSpPr txBox="1"/>
          <p:nvPr/>
        </p:nvSpPr>
        <p:spPr>
          <a:xfrm>
            <a:off x="403340" y="345182"/>
            <a:ext cx="10229825" cy="7694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4400" b="1" spc="-150">
                <a:solidFill>
                  <a:srgbClr val="2E2D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IRIS Security Team future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E4DAD78-5499-C03D-DEEA-094D64E411B2}"/>
              </a:ext>
            </a:extLst>
          </p:cNvPr>
          <p:cNvSpPr txBox="1"/>
          <p:nvPr/>
        </p:nvSpPr>
        <p:spPr>
          <a:xfrm>
            <a:off x="4282843" y="6405326"/>
            <a:ext cx="21093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IRIS TWG, July 2026</a:t>
            </a:r>
          </a:p>
        </p:txBody>
      </p:sp>
    </p:spTree>
    <p:extLst>
      <p:ext uri="{BB962C8B-B14F-4D97-AF65-F5344CB8AC3E}">
        <p14:creationId xmlns:p14="http://schemas.microsoft.com/office/powerpoint/2010/main" val="35424290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2435282-852B-AE4C-B8DF-0BEFA1CC50E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750740"/>
            <a:ext cx="12192000" cy="510725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AA93F1F-55CE-8C41-933D-BDAD86FDEF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5938" y="5868509"/>
            <a:ext cx="440215" cy="440215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0C8BCE3-7BF5-244B-ABC5-1CC57CE8ADDB}"/>
              </a:ext>
            </a:extLst>
          </p:cNvPr>
          <p:cNvSpPr/>
          <p:nvPr/>
        </p:nvSpPr>
        <p:spPr>
          <a:xfrm>
            <a:off x="5535081" y="5904254"/>
            <a:ext cx="187808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</a:t>
            </a:r>
            <a:r>
              <a:rPr lang="en-GB" sz="160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STFC_Matters</a:t>
            </a:r>
            <a:endParaRPr lang="en-GB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AC3E187-FC47-6646-A5A3-38BEA5BF97F3}"/>
              </a:ext>
            </a:extLst>
          </p:cNvPr>
          <p:cNvSpPr/>
          <p:nvPr/>
        </p:nvSpPr>
        <p:spPr>
          <a:xfrm>
            <a:off x="7805525" y="5904254"/>
            <a:ext cx="421419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Science and Technology Facilities Council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F25C28B-6C92-F94C-81EC-CBF349C848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77049" y="5868508"/>
            <a:ext cx="444002" cy="43727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3CE200E-AB24-384F-BB4C-13ACD0DABDB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47494" y="5865567"/>
            <a:ext cx="440215" cy="4402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4E2772B-B47D-8D46-97A4-931FF8D2720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938" y="412403"/>
            <a:ext cx="3770785" cy="96396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03ACBB2-A294-5B41-91E3-A21CD7F0322A}"/>
              </a:ext>
            </a:extLst>
          </p:cNvPr>
          <p:cNvSpPr/>
          <p:nvPr/>
        </p:nvSpPr>
        <p:spPr>
          <a:xfrm>
            <a:off x="1014848" y="5904254"/>
            <a:ext cx="421419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Science and Technology Facilities Council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096A358-CF8A-9741-9C85-A77CCE375E7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79538" y="2813050"/>
            <a:ext cx="7442200" cy="123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309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0D8578B-06B8-D44F-871B-381E169CC5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53F8DB5-D875-CF4D-A96F-70F080421F1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938" y="412403"/>
            <a:ext cx="3770785" cy="96396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36DB885-21B5-F244-A9B6-E73EA79D11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9538" y="2851150"/>
            <a:ext cx="6934200" cy="115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42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F84D80-1E2F-CDB7-027D-6D7B3B4104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8150FC0-99B7-843E-9840-BA7D4063EF3F}"/>
              </a:ext>
            </a:extLst>
          </p:cNvPr>
          <p:cNvSpPr/>
          <p:nvPr/>
        </p:nvSpPr>
        <p:spPr>
          <a:xfrm>
            <a:off x="416314" y="1387942"/>
            <a:ext cx="1071946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of this work lives in conversation with other security activities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 here specifically on IRIS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GB" sz="2000">
              <a:solidFill>
                <a:srgbClr val="6262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Governance and risk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Protection / prevention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Detection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Response and Recovery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4C56A1-E6C8-1EE8-81A3-1C2F4F7939EE}"/>
              </a:ext>
            </a:extLst>
          </p:cNvPr>
          <p:cNvSpPr txBox="1"/>
          <p:nvPr/>
        </p:nvSpPr>
        <p:spPr>
          <a:xfrm>
            <a:off x="403341" y="345182"/>
            <a:ext cx="6356456" cy="7694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4400" b="1" spc="-150">
                <a:solidFill>
                  <a:srgbClr val="2E2D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Landscape + overview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85408F1-F9F4-6253-D66B-53AFFD191481}"/>
              </a:ext>
            </a:extLst>
          </p:cNvPr>
          <p:cNvSpPr txBox="1"/>
          <p:nvPr/>
        </p:nvSpPr>
        <p:spPr>
          <a:xfrm>
            <a:off x="4282843" y="6405326"/>
            <a:ext cx="21093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IRIS TWG, July 2026</a:t>
            </a:r>
          </a:p>
        </p:txBody>
      </p:sp>
    </p:spTree>
    <p:extLst>
      <p:ext uri="{BB962C8B-B14F-4D97-AF65-F5344CB8AC3E}">
        <p14:creationId xmlns:p14="http://schemas.microsoft.com/office/powerpoint/2010/main" val="31906471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8DCDBD-88BA-D7FE-0AA2-B05CFB7BD7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5C0F8C5-7D86-71CC-C136-D3B6E6836EED}"/>
              </a:ext>
            </a:extLst>
          </p:cNvPr>
          <p:cNvSpPr txBox="1"/>
          <p:nvPr/>
        </p:nvSpPr>
        <p:spPr>
          <a:xfrm>
            <a:off x="376837" y="3044279"/>
            <a:ext cx="6356456" cy="7694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4400" b="1" spc="-150">
                <a:solidFill>
                  <a:srgbClr val="2E2D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Governance and risk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2C3E765-A088-684F-0D5C-5CA58CA19C5A}"/>
              </a:ext>
            </a:extLst>
          </p:cNvPr>
          <p:cNvSpPr txBox="1"/>
          <p:nvPr/>
        </p:nvSpPr>
        <p:spPr>
          <a:xfrm>
            <a:off x="4282843" y="6405326"/>
            <a:ext cx="21093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IRIS TWG, July 2026</a:t>
            </a:r>
          </a:p>
        </p:txBody>
      </p:sp>
    </p:spTree>
    <p:extLst>
      <p:ext uri="{BB962C8B-B14F-4D97-AF65-F5344CB8AC3E}">
        <p14:creationId xmlns:p14="http://schemas.microsoft.com/office/powerpoint/2010/main" val="37677603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D6528D-F682-8BA8-CCA5-D08A308098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7ECBE8A-026E-7ABB-0754-673F35531955}"/>
              </a:ext>
            </a:extLst>
          </p:cNvPr>
          <p:cNvSpPr/>
          <p:nvPr/>
        </p:nvSpPr>
        <p:spPr>
          <a:xfrm>
            <a:off x="416314" y="1387942"/>
            <a:ext cx="1071946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CAF Workshops under DRI aegis can now go ahead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Planning 5 in person workshop schedule starting in October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Aim for consistent cohort of up to 25 people per workshop across DRI organisations and projects/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infras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/communities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GB" sz="20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best to include IRIS?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>
              <a:solidFill>
                <a:srgbClr val="6262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err="1">
              <a:solidFill>
                <a:srgbClr val="6262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1F2640F-7690-8159-4FF6-853C85D8399B}"/>
              </a:ext>
            </a:extLst>
          </p:cNvPr>
          <p:cNvSpPr txBox="1"/>
          <p:nvPr/>
        </p:nvSpPr>
        <p:spPr>
          <a:xfrm>
            <a:off x="403341" y="345182"/>
            <a:ext cx="6356456" cy="7694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4400" b="1" spc="-150">
                <a:solidFill>
                  <a:srgbClr val="2E2D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Governance and risk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D3BE657-5AAE-FA1A-1AC9-F6E467ED3C29}"/>
              </a:ext>
            </a:extLst>
          </p:cNvPr>
          <p:cNvSpPr txBox="1"/>
          <p:nvPr/>
        </p:nvSpPr>
        <p:spPr>
          <a:xfrm>
            <a:off x="4282843" y="6405326"/>
            <a:ext cx="21093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IRIS TWG, July 2026</a:t>
            </a:r>
          </a:p>
        </p:txBody>
      </p:sp>
    </p:spTree>
    <p:extLst>
      <p:ext uri="{BB962C8B-B14F-4D97-AF65-F5344CB8AC3E}">
        <p14:creationId xmlns:p14="http://schemas.microsoft.com/office/powerpoint/2010/main" val="40028233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68CAEC-F0ED-0212-5BDE-5D43CAF30C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ABC8D1C-9B92-5FC9-E0C6-670EF6D4AE07}"/>
              </a:ext>
            </a:extLst>
          </p:cNvPr>
          <p:cNvSpPr txBox="1"/>
          <p:nvPr/>
        </p:nvSpPr>
        <p:spPr>
          <a:xfrm>
            <a:off x="324463" y="3044279"/>
            <a:ext cx="9575546" cy="7694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4400" b="1" spc="-150">
                <a:solidFill>
                  <a:srgbClr val="2E2D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Protection / prevention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AAFFC31-EC59-2CC6-5D53-0DFD9D5F3306}"/>
              </a:ext>
            </a:extLst>
          </p:cNvPr>
          <p:cNvSpPr txBox="1"/>
          <p:nvPr/>
        </p:nvSpPr>
        <p:spPr>
          <a:xfrm>
            <a:off x="4282843" y="6405326"/>
            <a:ext cx="21093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IRIS TWG, July 2026</a:t>
            </a:r>
          </a:p>
        </p:txBody>
      </p:sp>
    </p:spTree>
    <p:extLst>
      <p:ext uri="{BB962C8B-B14F-4D97-AF65-F5344CB8AC3E}">
        <p14:creationId xmlns:p14="http://schemas.microsoft.com/office/powerpoint/2010/main" val="1420491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44F9E5-5AEE-1B12-85A4-2D42D3C1DA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687011F-D5FD-078C-14FB-6D523948C1D3}"/>
              </a:ext>
            </a:extLst>
          </p:cNvPr>
          <p:cNvSpPr/>
          <p:nvPr/>
        </p:nvSpPr>
        <p:spPr>
          <a:xfrm>
            <a:off x="416314" y="1387942"/>
            <a:ext cx="1071946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Extraordinary work by security and operations staff over recent months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EGI Software Vulnerability Group has been extremely busy for the duration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>
              <a:solidFill>
                <a:srgbClr val="6262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Ongoing focus on making sure that vulnerabilities are communicated appropriately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does IRIS need / how can we support this overall activity?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D09166A-A88B-F74F-E243-5748AE80BEB9}"/>
              </a:ext>
            </a:extLst>
          </p:cNvPr>
          <p:cNvSpPr txBox="1"/>
          <p:nvPr/>
        </p:nvSpPr>
        <p:spPr>
          <a:xfrm>
            <a:off x="403341" y="345182"/>
            <a:ext cx="6356456" cy="7694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4400" b="1" spc="-150">
                <a:solidFill>
                  <a:srgbClr val="2E2D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Vulnerabilities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66B28F5-752B-7256-144C-AA9343EBF902}"/>
              </a:ext>
            </a:extLst>
          </p:cNvPr>
          <p:cNvSpPr txBox="1"/>
          <p:nvPr/>
        </p:nvSpPr>
        <p:spPr>
          <a:xfrm>
            <a:off x="4282843" y="6405326"/>
            <a:ext cx="21093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IRIS TWG, July 2026</a:t>
            </a:r>
          </a:p>
        </p:txBody>
      </p:sp>
    </p:spTree>
    <p:extLst>
      <p:ext uri="{BB962C8B-B14F-4D97-AF65-F5344CB8AC3E}">
        <p14:creationId xmlns:p14="http://schemas.microsoft.com/office/powerpoint/2010/main" val="14677681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07E3B2-9A94-6F62-906F-654DA5EB43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30EEFE6-63B9-F5B6-E4F9-DBFE37144A58}"/>
              </a:ext>
            </a:extLst>
          </p:cNvPr>
          <p:cNvSpPr/>
          <p:nvPr/>
        </p:nvSpPr>
        <p:spPr>
          <a:xfrm>
            <a:off x="416314" y="1387942"/>
            <a:ext cx="1071946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the context of EGI and WLCG, process now underway to review and refresh policy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>
              <a:solidFill>
                <a:srgbClr val="6262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Potential to streamline overall set of documents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>
              <a:solidFill>
                <a:srgbClr val="6262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Implications for IRIS policies which are also due for a refresh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>
              <a:solidFill>
                <a:srgbClr val="6262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Report on EGI/WLCG process in first instance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err="1">
              <a:solidFill>
                <a:srgbClr val="6262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ADFE79-B871-C28F-F010-D08FD96D830C}"/>
              </a:ext>
            </a:extLst>
          </p:cNvPr>
          <p:cNvSpPr txBox="1"/>
          <p:nvPr/>
        </p:nvSpPr>
        <p:spPr>
          <a:xfrm>
            <a:off x="403341" y="345182"/>
            <a:ext cx="9575546" cy="7694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4400" b="1" spc="-150">
                <a:solidFill>
                  <a:srgbClr val="2E2D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Policies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71E1DDC-8ED3-178E-5070-A88F6E70D635}"/>
              </a:ext>
            </a:extLst>
          </p:cNvPr>
          <p:cNvSpPr txBox="1"/>
          <p:nvPr/>
        </p:nvSpPr>
        <p:spPr>
          <a:xfrm>
            <a:off x="4282843" y="6405326"/>
            <a:ext cx="21093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IRIS TWG, July 2026</a:t>
            </a:r>
          </a:p>
        </p:txBody>
      </p:sp>
    </p:spTree>
    <p:extLst>
      <p:ext uri="{BB962C8B-B14F-4D97-AF65-F5344CB8AC3E}">
        <p14:creationId xmlns:p14="http://schemas.microsoft.com/office/powerpoint/2010/main" val="39402479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81D7077-A869-E0D9-3C7E-6C890608B4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CF7D051-483A-4D02-8B2C-3C41FA9D09E3}"/>
              </a:ext>
            </a:extLst>
          </p:cNvPr>
          <p:cNvSpPr/>
          <p:nvPr/>
        </p:nvSpPr>
        <p:spPr>
          <a:xfrm>
            <a:off x="416314" y="1387942"/>
            <a:ext cx="107194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Broad set of UK people attending CERN Security School at end of September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Many from STFC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 attendance already from UK at previous events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GB" sz="2400">
              <a:solidFill>
                <a:srgbClr val="6262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Very keen to bring the training represented by this international activity into UKRI/IRIS/DRI…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 the trainer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GB" sz="2400">
              <a:solidFill>
                <a:srgbClr val="6262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Will speak to CERN School trainers++ about a focused UK event next year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err="1">
              <a:solidFill>
                <a:srgbClr val="6262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C6B6E7-3F40-8B55-087D-69E94F2309C3}"/>
              </a:ext>
            </a:extLst>
          </p:cNvPr>
          <p:cNvSpPr txBox="1"/>
          <p:nvPr/>
        </p:nvSpPr>
        <p:spPr>
          <a:xfrm>
            <a:off x="403341" y="345182"/>
            <a:ext cx="9575546" cy="7694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4400" b="1" spc="-150">
                <a:solidFill>
                  <a:srgbClr val="2E2D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Training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BB956D9-9EFB-24C0-CBB9-8F5E2EB03EE4}"/>
              </a:ext>
            </a:extLst>
          </p:cNvPr>
          <p:cNvSpPr txBox="1"/>
          <p:nvPr/>
        </p:nvSpPr>
        <p:spPr>
          <a:xfrm>
            <a:off x="4282843" y="6405326"/>
            <a:ext cx="21093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IRIS TWG, July 2026</a:t>
            </a:r>
          </a:p>
        </p:txBody>
      </p:sp>
    </p:spTree>
    <p:extLst>
      <p:ext uri="{BB962C8B-B14F-4D97-AF65-F5344CB8AC3E}">
        <p14:creationId xmlns:p14="http://schemas.microsoft.com/office/powerpoint/2010/main" val="23531208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201D3E"/>
      </a:dk1>
      <a:lt1>
        <a:srgbClr val="FFFFFF"/>
      </a:lt1>
      <a:dk2>
        <a:srgbClr val="FFFFFF"/>
      </a:dk2>
      <a:lt2>
        <a:srgbClr val="FFFFFF"/>
      </a:lt2>
      <a:accent1>
        <a:srgbClr val="69BF49"/>
      </a:accent1>
      <a:accent2>
        <a:srgbClr val="07B089"/>
      </a:accent2>
      <a:accent3>
        <a:srgbClr val="36D2AF"/>
      </a:accent3>
      <a:accent4>
        <a:srgbClr val="10BED6"/>
      </a:accent4>
      <a:accent5>
        <a:srgbClr val="247BE1"/>
      </a:accent5>
      <a:accent6>
        <a:srgbClr val="BF28BC"/>
      </a:accent6>
      <a:hlink>
        <a:srgbClr val="FF595B"/>
      </a:hlink>
      <a:folHlink>
        <a:srgbClr val="F02436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MASTER 2 WHI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a646d20-2591-4897-979a-12ac5f348ea0">
      <Terms xmlns="http://schemas.microsoft.com/office/infopath/2007/PartnerControls"/>
    </lcf76f155ced4ddcb4097134ff3c332f>
    <TaxCatchAll xmlns="2e24dfb7-a69e-40eb-b94f-44b9ca9c25ed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450D9C1E5C8444EA140DC9D90F911A4" ma:contentTypeVersion="13" ma:contentTypeDescription="Create a new document." ma:contentTypeScope="" ma:versionID="bddcebeccb408aa1b67768d20701118a">
  <xsd:schema xmlns:xsd="http://www.w3.org/2001/XMLSchema" xmlns:xs="http://www.w3.org/2001/XMLSchema" xmlns:p="http://schemas.microsoft.com/office/2006/metadata/properties" xmlns:ns2="aa646d20-2591-4897-979a-12ac5f348ea0" xmlns:ns3="834c96a2-eb0c-4033-b35f-0261faddef2d" xmlns:ns4="2e24dfb7-a69e-40eb-b94f-44b9ca9c25ed" targetNamespace="http://schemas.microsoft.com/office/2006/metadata/properties" ma:root="true" ma:fieldsID="667b4e037ccc8bf10d0e1d5a0f22f67e" ns2:_="" ns3:_="" ns4:_="">
    <xsd:import namespace="aa646d20-2591-4897-979a-12ac5f348ea0"/>
    <xsd:import namespace="834c96a2-eb0c-4033-b35f-0261faddef2d"/>
    <xsd:import namespace="2e24dfb7-a69e-40eb-b94f-44b9ca9c25e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646d20-2591-4897-979a-12ac5f348ea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2f5dd817-92c5-4985-aefa-795407915ae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4c96a2-eb0c-4033-b35f-0261faddef2d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24dfb7-a69e-40eb-b94f-44b9ca9c25ed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d9ed5b63-0131-4ace-bf46-6cdcdbaff1d9}" ma:internalName="TaxCatchAll" ma:showField="CatchAllData" ma:web="834c96a2-eb0c-4033-b35f-0261faddef2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52530D9-2DD1-4055-8F1E-642FE1FEB41B}">
  <ds:schemaRefs>
    <ds:schemaRef ds:uri="2e24dfb7-a69e-40eb-b94f-44b9ca9c25ed"/>
    <ds:schemaRef ds:uri="834c96a2-eb0c-4033-b35f-0261faddef2d"/>
    <ds:schemaRef ds:uri="aa646d20-2591-4897-979a-12ac5f348ea0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A8CEEE5-5243-495E-A87B-230184941746}">
  <ds:schemaRefs>
    <ds:schemaRef ds:uri="2e24dfb7-a69e-40eb-b94f-44b9ca9c25ed"/>
    <ds:schemaRef ds:uri="834c96a2-eb0c-4033-b35f-0261faddef2d"/>
    <ds:schemaRef ds:uri="aa646d20-2591-4897-979a-12ac5f348ea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4C40531C-9D3A-470A-B6FC-2A8418CDBFD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23</Slides>
  <Notes>3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25" baseType="lpstr">
      <vt:lpstr>Office Theme</vt:lpstr>
      <vt:lpstr>MASTER 2 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Philip Millard</dc:creator>
  <cp:revision>1</cp:revision>
  <cp:lastPrinted>2025-07-01T11:01:26Z</cp:lastPrinted>
  <dcterms:created xsi:type="dcterms:W3CDTF">2019-09-17T08:04:08Z</dcterms:created>
  <dcterms:modified xsi:type="dcterms:W3CDTF">2026-07-28T13:43:19Z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0x0101009450D9C1E5C8444EA140DC9D90F911A4</vt:lpwstr>
  </property>
</Properties>
</file>