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sldIdLst>
    <p:sldId id="723" r:id="rId5"/>
    <p:sldId id="758" r:id="rId6"/>
    <p:sldId id="759" r:id="rId7"/>
    <p:sldId id="785" r:id="rId8"/>
    <p:sldId id="789" r:id="rId9"/>
    <p:sldId id="783" r:id="rId10"/>
    <p:sldId id="764" r:id="rId11"/>
    <p:sldId id="767" r:id="rId12"/>
    <p:sldId id="779" r:id="rId13"/>
    <p:sldId id="790" r:id="rId14"/>
    <p:sldId id="7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6A4F18-9FBD-600D-EA07-ED5185876225}" name="Theodoros Spyridopoulos" initials="TS" userId="S::spyridopoulost@cardiff.ac.uk::27ac6648-9a4f-4bb2-90d0-efab47458f47" providerId="AD"/>
  <p188:author id="{5E821671-FC4B-1694-E51C-0B1504B2DEDF}" name="Theodoros Spyridopoulos" initials="TS" userId="S::SpyridopoulosT@cardiff.ac.uk::27ac6648-9a4f-4bb2-90d0-efab47458f47" providerId="AD"/>
  <p188:author id="{870771E4-B5BC-206A-24E4-80A46996C85D}" name="Tomasz Szydlo" initials="TS" userId="S::tomasz.szydlo_newcastle.ac.uk#ext#@cf.onmicrosoft.com::9f830653-f767-4721-9168-9cfec8e5e1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A5F"/>
    <a:srgbClr val="2E6FB5"/>
    <a:srgbClr val="C8861E"/>
    <a:srgbClr val="2A9D8F"/>
    <a:srgbClr val="2A0404"/>
    <a:srgbClr val="511B1B"/>
    <a:srgbClr val="FFFFFF"/>
    <a:srgbClr val="750B0B"/>
    <a:srgbClr val="450707"/>
    <a:srgbClr val="663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53199-55FC-2449-BE06-5DD61EE895E9}" v="10" dt="2026-07-06T17:58:4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85"/>
    <p:restoredTop sz="70022" autoAdjust="0"/>
  </p:normalViewPr>
  <p:slideViewPr>
    <p:cSldViewPr snapToGrid="0">
      <p:cViewPr>
        <p:scale>
          <a:sx n="83" d="100"/>
          <a:sy n="83" d="100"/>
        </p:scale>
        <p:origin x="329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os Spyridopoulos" userId="27ac6648-9a4f-4bb2-90d0-efab47458f47" providerId="ADAL" clId="{51A4B4C0-D260-5E5F-B44B-BD95357C455D}"/>
    <pc:docChg chg="custSel modSld">
      <pc:chgData name="Theodoros Spyridopoulos" userId="27ac6648-9a4f-4bb2-90d0-efab47458f47" providerId="ADAL" clId="{51A4B4C0-D260-5E5F-B44B-BD95357C455D}" dt="2026-07-06T17:58:48.553" v="28"/>
      <pc:docMkLst>
        <pc:docMk/>
      </pc:docMkLst>
      <pc:sldChg chg="delSp modSp mod">
        <pc:chgData name="Theodoros Spyridopoulos" userId="27ac6648-9a4f-4bb2-90d0-efab47458f47" providerId="ADAL" clId="{51A4B4C0-D260-5E5F-B44B-BD95357C455D}" dt="2026-07-05T21:16:36.660" v="9" actId="478"/>
        <pc:sldMkLst>
          <pc:docMk/>
          <pc:sldMk cId="0" sldId="723"/>
        </pc:sldMkLst>
        <pc:spChg chg="mod">
          <ac:chgData name="Theodoros Spyridopoulos" userId="27ac6648-9a4f-4bb2-90d0-efab47458f47" providerId="ADAL" clId="{51A4B4C0-D260-5E5F-B44B-BD95357C455D}" dt="2026-07-05T21:16:32.147" v="8" actId="20577"/>
          <ac:spMkLst>
            <pc:docMk/>
            <pc:sldMk cId="0" sldId="723"/>
            <ac:spMk id="3" creationId="{00000000-0000-0000-0000-000000000000}"/>
          </ac:spMkLst>
        </pc:spChg>
        <pc:spChg chg="del">
          <ac:chgData name="Theodoros Spyridopoulos" userId="27ac6648-9a4f-4bb2-90d0-efab47458f47" providerId="ADAL" clId="{51A4B4C0-D260-5E5F-B44B-BD95357C455D}" dt="2026-07-05T21:16:36.660" v="9" actId="478"/>
          <ac:spMkLst>
            <pc:docMk/>
            <pc:sldMk cId="0" sldId="723"/>
            <ac:spMk id="37" creationId="{CB31CE91-482D-8A4E-9254-086A71C86673}"/>
          </ac:spMkLst>
        </pc:spChg>
      </pc:sldChg>
      <pc:sldChg chg="addSp modSp mod">
        <pc:chgData name="Theodoros Spyridopoulos" userId="27ac6648-9a4f-4bb2-90d0-efab47458f47" providerId="ADAL" clId="{51A4B4C0-D260-5E5F-B44B-BD95357C455D}" dt="2026-07-06T17:58:37.035" v="19" actId="1076"/>
        <pc:sldMkLst>
          <pc:docMk/>
          <pc:sldMk cId="3613711719" sldId="758"/>
        </pc:sldMkLst>
        <pc:spChg chg="add mod">
          <ac:chgData name="Theodoros Spyridopoulos" userId="27ac6648-9a4f-4bb2-90d0-efab47458f47" providerId="ADAL" clId="{51A4B4C0-D260-5E5F-B44B-BD95357C455D}" dt="2026-07-06T17:58:37.035" v="19" actId="1076"/>
          <ac:spMkLst>
            <pc:docMk/>
            <pc:sldMk cId="3613711719" sldId="758"/>
            <ac:spMk id="2" creationId="{E1D694A2-BCF3-DC4F-243B-34DF16B4C407}"/>
          </ac:spMkLst>
        </pc:spChg>
        <pc:spChg chg="mod">
          <ac:chgData name="Theodoros Spyridopoulos" userId="27ac6648-9a4f-4bb2-90d0-efab47458f47" providerId="ADAL" clId="{51A4B4C0-D260-5E5F-B44B-BD95357C455D}" dt="2026-07-04T23:29:45.996" v="6" actId="242"/>
          <ac:spMkLst>
            <pc:docMk/>
            <pc:sldMk cId="3613711719" sldId="758"/>
            <ac:spMk id="6" creationId="{00000000-0000-0000-0000-000000000000}"/>
          </ac:spMkLst>
        </pc:spChg>
        <pc:spChg chg="mod">
          <ac:chgData name="Theodoros Spyridopoulos" userId="27ac6648-9a4f-4bb2-90d0-efab47458f47" providerId="ADAL" clId="{51A4B4C0-D260-5E5F-B44B-BD95357C455D}" dt="2026-07-04T23:29:45.996" v="6" actId="242"/>
          <ac:spMkLst>
            <pc:docMk/>
            <pc:sldMk cId="3613711719" sldId="758"/>
            <ac:spMk id="8" creationId="{00000000-0000-0000-0000-000000000000}"/>
          </ac:spMkLst>
        </pc:spChg>
        <pc:spChg chg="mod">
          <ac:chgData name="Theodoros Spyridopoulos" userId="27ac6648-9a4f-4bb2-90d0-efab47458f47" providerId="ADAL" clId="{51A4B4C0-D260-5E5F-B44B-BD95357C455D}" dt="2026-07-04T23:29:45.996" v="6" actId="242"/>
          <ac:spMkLst>
            <pc:docMk/>
            <pc:sldMk cId="3613711719" sldId="758"/>
            <ac:spMk id="10" creationId="{00000000-0000-0000-0000-000000000000}"/>
          </ac:spMkLst>
        </pc:spChg>
        <pc:spChg chg="mod">
          <ac:chgData name="Theodoros Spyridopoulos" userId="27ac6648-9a4f-4bb2-90d0-efab47458f47" providerId="ADAL" clId="{51A4B4C0-D260-5E5F-B44B-BD95357C455D}" dt="2026-07-04T23:29:45.996" v="6" actId="242"/>
          <ac:spMkLst>
            <pc:docMk/>
            <pc:sldMk cId="3613711719" sldId="758"/>
            <ac:spMk id="12" creationId="{00000000-0000-0000-0000-000000000000}"/>
          </ac:spMkLst>
        </pc:spChg>
        <pc:spChg chg="mod">
          <ac:chgData name="Theodoros Spyridopoulos" userId="27ac6648-9a4f-4bb2-90d0-efab47458f47" providerId="ADAL" clId="{51A4B4C0-D260-5E5F-B44B-BD95357C455D}" dt="2026-07-04T23:29:45.996" v="6" actId="242"/>
          <ac:spMkLst>
            <pc:docMk/>
            <pc:sldMk cId="3613711719" sldId="758"/>
            <ac:spMk id="14" creationId="{00000000-0000-0000-0000-000000000000}"/>
          </ac:spMkLst>
        </pc:spChg>
      </pc:sldChg>
      <pc:sldChg chg="addSp modSp">
        <pc:chgData name="Theodoros Spyridopoulos" userId="27ac6648-9a4f-4bb2-90d0-efab47458f47" providerId="ADAL" clId="{51A4B4C0-D260-5E5F-B44B-BD95357C455D}" dt="2026-07-06T17:58:39.265" v="20"/>
        <pc:sldMkLst>
          <pc:docMk/>
          <pc:sldMk cId="4039823971" sldId="759"/>
        </pc:sldMkLst>
        <pc:spChg chg="add mod">
          <ac:chgData name="Theodoros Spyridopoulos" userId="27ac6648-9a4f-4bb2-90d0-efab47458f47" providerId="ADAL" clId="{51A4B4C0-D260-5E5F-B44B-BD95357C455D}" dt="2026-07-06T17:58:39.265" v="20"/>
          <ac:spMkLst>
            <pc:docMk/>
            <pc:sldMk cId="4039823971" sldId="759"/>
            <ac:spMk id="2" creationId="{D4349DCA-E0B3-9922-F82C-B5BA2873D698}"/>
          </ac:spMkLst>
        </pc:spChg>
      </pc:sldChg>
      <pc:sldChg chg="addSp modSp">
        <pc:chgData name="Theodoros Spyridopoulos" userId="27ac6648-9a4f-4bb2-90d0-efab47458f47" providerId="ADAL" clId="{51A4B4C0-D260-5E5F-B44B-BD95357C455D}" dt="2026-07-06T17:58:43.612" v="24"/>
        <pc:sldMkLst>
          <pc:docMk/>
          <pc:sldMk cId="2462701854" sldId="764"/>
        </pc:sldMkLst>
        <pc:spChg chg="add mod">
          <ac:chgData name="Theodoros Spyridopoulos" userId="27ac6648-9a4f-4bb2-90d0-efab47458f47" providerId="ADAL" clId="{51A4B4C0-D260-5E5F-B44B-BD95357C455D}" dt="2026-07-06T17:58:43.612" v="24"/>
          <ac:spMkLst>
            <pc:docMk/>
            <pc:sldMk cId="2462701854" sldId="764"/>
            <ac:spMk id="2" creationId="{2F266FC0-A2C8-17E3-FC58-9468C06DDA9E}"/>
          </ac:spMkLst>
        </pc:spChg>
      </pc:sldChg>
      <pc:sldChg chg="addSp modSp mod">
        <pc:chgData name="Theodoros Spyridopoulos" userId="27ac6648-9a4f-4bb2-90d0-efab47458f47" providerId="ADAL" clId="{51A4B4C0-D260-5E5F-B44B-BD95357C455D}" dt="2026-07-06T17:58:44.732" v="25"/>
        <pc:sldMkLst>
          <pc:docMk/>
          <pc:sldMk cId="1929857426" sldId="767"/>
        </pc:sldMkLst>
        <pc:spChg chg="add mod">
          <ac:chgData name="Theodoros Spyridopoulos" userId="27ac6648-9a4f-4bb2-90d0-efab47458f47" providerId="ADAL" clId="{51A4B4C0-D260-5E5F-B44B-BD95357C455D}" dt="2026-07-06T17:58:44.732" v="25"/>
          <ac:spMkLst>
            <pc:docMk/>
            <pc:sldMk cId="1929857426" sldId="767"/>
            <ac:spMk id="2" creationId="{C1B00BED-88FD-2AB5-635C-97F024B61350}"/>
          </ac:spMkLst>
        </pc:spChg>
        <pc:spChg chg="mod">
          <ac:chgData name="Theodoros Spyridopoulos" userId="27ac6648-9a4f-4bb2-90d0-efab47458f47" providerId="ADAL" clId="{51A4B4C0-D260-5E5F-B44B-BD95357C455D}" dt="2026-07-05T23:59:11.386" v="13" actId="20577"/>
          <ac:spMkLst>
            <pc:docMk/>
            <pc:sldMk cId="1929857426" sldId="767"/>
            <ac:spMk id="14" creationId="{00000000-0000-0000-0000-000000000000}"/>
          </ac:spMkLst>
        </pc:spChg>
      </pc:sldChg>
      <pc:sldChg chg="addSp modSp">
        <pc:chgData name="Theodoros Spyridopoulos" userId="27ac6648-9a4f-4bb2-90d0-efab47458f47" providerId="ADAL" clId="{51A4B4C0-D260-5E5F-B44B-BD95357C455D}" dt="2026-07-06T17:58:45.922" v="26"/>
        <pc:sldMkLst>
          <pc:docMk/>
          <pc:sldMk cId="329020464" sldId="779"/>
        </pc:sldMkLst>
        <pc:spChg chg="add mod">
          <ac:chgData name="Theodoros Spyridopoulos" userId="27ac6648-9a4f-4bb2-90d0-efab47458f47" providerId="ADAL" clId="{51A4B4C0-D260-5E5F-B44B-BD95357C455D}" dt="2026-07-06T17:58:45.922" v="26"/>
          <ac:spMkLst>
            <pc:docMk/>
            <pc:sldMk cId="329020464" sldId="779"/>
            <ac:spMk id="2" creationId="{E440C15D-8ED2-68EC-3B93-9B104B06DE70}"/>
          </ac:spMkLst>
        </pc:spChg>
      </pc:sldChg>
      <pc:sldChg chg="addSp modSp">
        <pc:chgData name="Theodoros Spyridopoulos" userId="27ac6648-9a4f-4bb2-90d0-efab47458f47" providerId="ADAL" clId="{51A4B4C0-D260-5E5F-B44B-BD95357C455D}" dt="2026-07-06T17:58:42.428" v="23"/>
        <pc:sldMkLst>
          <pc:docMk/>
          <pc:sldMk cId="1614248696" sldId="783"/>
        </pc:sldMkLst>
        <pc:spChg chg="add mod">
          <ac:chgData name="Theodoros Spyridopoulos" userId="27ac6648-9a4f-4bb2-90d0-efab47458f47" providerId="ADAL" clId="{51A4B4C0-D260-5E5F-B44B-BD95357C455D}" dt="2026-07-06T17:58:42.428" v="23"/>
          <ac:spMkLst>
            <pc:docMk/>
            <pc:sldMk cId="1614248696" sldId="783"/>
            <ac:spMk id="2" creationId="{7C397C4E-8A3E-785E-D4AA-E59D3CF40DE5}"/>
          </ac:spMkLst>
        </pc:spChg>
      </pc:sldChg>
      <pc:sldChg chg="addSp modSp mod">
        <pc:chgData name="Theodoros Spyridopoulos" userId="27ac6648-9a4f-4bb2-90d0-efab47458f47" providerId="ADAL" clId="{51A4B4C0-D260-5E5F-B44B-BD95357C455D}" dt="2026-07-06T17:58:40.578" v="21"/>
        <pc:sldMkLst>
          <pc:docMk/>
          <pc:sldMk cId="3045564435" sldId="785"/>
        </pc:sldMkLst>
        <pc:spChg chg="add mod">
          <ac:chgData name="Theodoros Spyridopoulos" userId="27ac6648-9a4f-4bb2-90d0-efab47458f47" providerId="ADAL" clId="{51A4B4C0-D260-5E5F-B44B-BD95357C455D}" dt="2026-07-06T17:58:40.578" v="21"/>
          <ac:spMkLst>
            <pc:docMk/>
            <pc:sldMk cId="3045564435" sldId="785"/>
            <ac:spMk id="2" creationId="{22248769-07A4-B51F-F425-729AB18F326E}"/>
          </ac:spMkLst>
        </pc:spChg>
        <pc:spChg chg="mod">
          <ac:chgData name="Theodoros Spyridopoulos" userId="27ac6648-9a4f-4bb2-90d0-efab47458f47" providerId="ADAL" clId="{51A4B4C0-D260-5E5F-B44B-BD95357C455D}" dt="2026-07-06T17:57:13.436" v="17" actId="20577"/>
          <ac:spMkLst>
            <pc:docMk/>
            <pc:sldMk cId="3045564435" sldId="785"/>
            <ac:spMk id="21" creationId="{9FED1107-C611-B434-D21D-FA8C88E5F628}"/>
          </ac:spMkLst>
        </pc:spChg>
      </pc:sldChg>
      <pc:sldChg chg="addSp modSp mod">
        <pc:chgData name="Theodoros Spyridopoulos" userId="27ac6648-9a4f-4bb2-90d0-efab47458f47" providerId="ADAL" clId="{51A4B4C0-D260-5E5F-B44B-BD95357C455D}" dt="2026-07-06T17:58:41.603" v="22"/>
        <pc:sldMkLst>
          <pc:docMk/>
          <pc:sldMk cId="4005254820" sldId="789"/>
        </pc:sldMkLst>
        <pc:spChg chg="add mod">
          <ac:chgData name="Theodoros Spyridopoulos" userId="27ac6648-9a4f-4bb2-90d0-efab47458f47" providerId="ADAL" clId="{51A4B4C0-D260-5E5F-B44B-BD95357C455D}" dt="2026-07-06T17:58:41.603" v="22"/>
          <ac:spMkLst>
            <pc:docMk/>
            <pc:sldMk cId="4005254820" sldId="789"/>
            <ac:spMk id="3" creationId="{865056DD-ACBC-66F5-6710-702F4065DE20}"/>
          </ac:spMkLst>
        </pc:spChg>
        <pc:spChg chg="mod">
          <ac:chgData name="Theodoros Spyridopoulos" userId="27ac6648-9a4f-4bb2-90d0-efab47458f47" providerId="ADAL" clId="{51A4B4C0-D260-5E5F-B44B-BD95357C455D}" dt="2026-07-06T13:48:08.910" v="15" actId="20577"/>
          <ac:spMkLst>
            <pc:docMk/>
            <pc:sldMk cId="4005254820" sldId="789"/>
            <ac:spMk id="16" creationId="{00000000-0000-0000-0000-000000000000}"/>
          </ac:spMkLst>
        </pc:spChg>
      </pc:sldChg>
      <pc:sldChg chg="addSp modSp">
        <pc:chgData name="Theodoros Spyridopoulos" userId="27ac6648-9a4f-4bb2-90d0-efab47458f47" providerId="ADAL" clId="{51A4B4C0-D260-5E5F-B44B-BD95357C455D}" dt="2026-07-06T17:58:47.112" v="27"/>
        <pc:sldMkLst>
          <pc:docMk/>
          <pc:sldMk cId="2371872219" sldId="790"/>
        </pc:sldMkLst>
        <pc:spChg chg="add mod">
          <ac:chgData name="Theodoros Spyridopoulos" userId="27ac6648-9a4f-4bb2-90d0-efab47458f47" providerId="ADAL" clId="{51A4B4C0-D260-5E5F-B44B-BD95357C455D}" dt="2026-07-06T17:58:47.112" v="27"/>
          <ac:spMkLst>
            <pc:docMk/>
            <pc:sldMk cId="2371872219" sldId="790"/>
            <ac:spMk id="2" creationId="{C7A42E00-3BCA-B59B-13D5-7B550BA6796E}"/>
          </ac:spMkLst>
        </pc:spChg>
      </pc:sldChg>
      <pc:sldChg chg="addSp modSp">
        <pc:chgData name="Theodoros Spyridopoulos" userId="27ac6648-9a4f-4bb2-90d0-efab47458f47" providerId="ADAL" clId="{51A4B4C0-D260-5E5F-B44B-BD95357C455D}" dt="2026-07-06T17:58:48.553" v="28"/>
        <pc:sldMkLst>
          <pc:docMk/>
          <pc:sldMk cId="3904552549" sldId="792"/>
        </pc:sldMkLst>
        <pc:spChg chg="add mod">
          <ac:chgData name="Theodoros Spyridopoulos" userId="27ac6648-9a4f-4bb2-90d0-efab47458f47" providerId="ADAL" clId="{51A4B4C0-D260-5E5F-B44B-BD95357C455D}" dt="2026-07-06T17:58:48.553" v="28"/>
          <ac:spMkLst>
            <pc:docMk/>
            <pc:sldMk cId="3904552549" sldId="792"/>
            <ac:spMk id="2" creationId="{9C801FB5-D600-5B78-E862-EC5846D085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8657C-3DC1-6A4F-8489-BEA01FB35A4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EB7B-4865-5F45-A635-91D98C225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36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uk-compute-roadmap/uk-compute-roadmap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ject/id/10129759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igital-strategy.ec.europa.eu/en/policies/edge-observatory-publication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38613" y="879475"/>
            <a:ext cx="4219575" cy="23749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3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DD78F-89C3-B7DB-84CB-F25554A6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1449D-6A8A-8E71-A621-5E9E8C29FE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A773A-C9A3-3814-422A-51AD84EEE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 recommendations map onto a target architecture. A dual-stack core (</a:t>
            </a:r>
            <a:r>
              <a:rPr dirty="0" err="1"/>
              <a:t>Slurm</a:t>
            </a:r>
            <a:r>
              <a:rPr dirty="0"/>
              <a:t> plus Kubernetes sharing hardware), a relay that decouples edge events, and five functional layers: execution and orchestration, data plane, identity and trust, people and process, and a strategic partnership layer. Each layer is delivered by specific FEDGE recommendations.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A519-25CF-1A2E-A7B6-A9E6542A2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132143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F65D6-4D89-D9E1-C71A-CE5C77352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5B0E9-9707-3C80-939F-C320400E17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F3DE1-6C3D-0602-D4F5-536869645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/>
              <a:t>FEDGE-1</a:t>
            </a:r>
            <a:r>
              <a:rPr lang="en-GB" dirty="0"/>
              <a:t> </a:t>
            </a:r>
            <a:r>
              <a:rPr lang="en-GB" b="1" dirty="0"/>
              <a:t>Native Kubernetes orchestration</a:t>
            </a:r>
            <a:r>
              <a:rPr lang="en-GB" dirty="0"/>
              <a:t> (Must) — Pilot (Y1): K8s running alongside </a:t>
            </a:r>
            <a:r>
              <a:rPr lang="en-GB" dirty="0" err="1"/>
              <a:t>Slurm</a:t>
            </a:r>
            <a:r>
              <a:rPr lang="en-GB" dirty="0"/>
              <a:t> on one facility (Slinky/SLUNK), one continuous service demonstrated. Production (Y2): supported service plane on ≥1 national facility with onboarding docs and an SLA.</a:t>
            </a:r>
          </a:p>
          <a:p>
            <a:r>
              <a:rPr lang="en-GB" b="1" dirty="0"/>
              <a:t>FEDGE-2</a:t>
            </a:r>
            <a:r>
              <a:rPr lang="en-GB" dirty="0"/>
              <a:t> </a:t>
            </a:r>
            <a:r>
              <a:rPr lang="en-GB" b="1" dirty="0"/>
              <a:t>Container-first execution </a:t>
            </a:r>
            <a:r>
              <a:rPr lang="en-GB" dirty="0"/>
              <a:t>(Should) — Build (Y1): approved unprivileged </a:t>
            </a:r>
            <a:r>
              <a:rPr lang="en-GB" dirty="0" err="1"/>
              <a:t>Apptainer</a:t>
            </a:r>
            <a:r>
              <a:rPr lang="en-GB" dirty="0"/>
              <a:t>/</a:t>
            </a:r>
            <a:r>
              <a:rPr lang="en-GB" dirty="0" err="1"/>
              <a:t>Podman</a:t>
            </a:r>
            <a:r>
              <a:rPr lang="en-GB" dirty="0"/>
              <a:t> policy plus published, security-scanned base images. Scale (Y2+): maintained, patched image registry.</a:t>
            </a:r>
          </a:p>
          <a:p>
            <a:r>
              <a:rPr lang="en-GB" b="1" dirty="0"/>
              <a:t>FEDGE-3</a:t>
            </a:r>
            <a:r>
              <a:rPr lang="en-GB" dirty="0"/>
              <a:t> </a:t>
            </a:r>
            <a:r>
              <a:rPr lang="en-GB" b="1" dirty="0"/>
              <a:t>Federated workflow orchestration </a:t>
            </a:r>
            <a:r>
              <a:rPr lang="en-GB" dirty="0"/>
              <a:t>(Should) — Pilot (Y2): one cross-site workflow (</a:t>
            </a:r>
            <a:r>
              <a:rPr lang="en-GB" dirty="0" err="1"/>
              <a:t>Parsl</a:t>
            </a:r>
            <a:r>
              <a:rPr lang="en-GB" dirty="0"/>
              <a:t>/Globus Compute). Build (Y3): multi-site execution + data movement + agentic-orchestration prototype. Production (Y4): supported workflow engine with a workflow catalogue.</a:t>
            </a:r>
          </a:p>
          <a:p>
            <a:r>
              <a:rPr lang="en-GB" b="1" dirty="0"/>
              <a:t>FEDGE-4</a:t>
            </a:r>
            <a:r>
              <a:rPr lang="en-GB" dirty="0"/>
              <a:t> </a:t>
            </a:r>
            <a:r>
              <a:rPr lang="en-GB" b="1" dirty="0"/>
              <a:t>Secure event-to-HPC submission </a:t>
            </a:r>
            <a:r>
              <a:rPr lang="en-GB" dirty="0"/>
              <a:t>(Must) — Pilot (Y1): governed API-gateway/event-broker triggering a job. Build (Y2): hardened, audited, policy-enforced submission path. Production (Y3): operational event-to-scheduler ingress with full audit logging.</a:t>
            </a:r>
          </a:p>
          <a:p>
            <a:r>
              <a:rPr lang="en-GB" b="1" dirty="0"/>
              <a:t>FEDGE-5</a:t>
            </a:r>
            <a:r>
              <a:rPr lang="en-GB" dirty="0"/>
              <a:t> </a:t>
            </a:r>
            <a:r>
              <a:rPr lang="en-GB" b="1" dirty="0"/>
              <a:t>Real-time ingress + object storage </a:t>
            </a:r>
            <a:r>
              <a:rPr lang="en-GB" dirty="0"/>
              <a:t>(Must) — Design (Y1): ingress + S3-compatible object-tier architecture. Build (Y2): deployed object store + streaming ingress. Production (Y3): production real-time data path (removes the ~2h relay floor).</a:t>
            </a:r>
          </a:p>
          <a:p>
            <a:r>
              <a:rPr lang="en-GB" b="1" dirty="0"/>
              <a:t>FEDGE-6</a:t>
            </a:r>
            <a:r>
              <a:rPr lang="en-GB" dirty="0"/>
              <a:t> </a:t>
            </a:r>
            <a:r>
              <a:rPr lang="en-GB" b="1" dirty="0"/>
              <a:t>SME/commercial identity </a:t>
            </a:r>
            <a:r>
              <a:rPr lang="en-GB" dirty="0"/>
              <a:t>(Could) — Design (Y3): federated identity model for SMEs/service accounts. Pilot (Y4): onboard pilot SMEs. Scale (Y5): self-service onboarding at scale.</a:t>
            </a:r>
          </a:p>
          <a:p>
            <a:r>
              <a:rPr lang="en-GB" b="1" dirty="0"/>
              <a:t>FEDGE-7</a:t>
            </a:r>
            <a:r>
              <a:rPr lang="en-GB" dirty="0"/>
              <a:t> </a:t>
            </a:r>
            <a:r>
              <a:rPr lang="en-GB" b="1" dirty="0"/>
              <a:t>Trust beyond identity </a:t>
            </a:r>
            <a:r>
              <a:rPr lang="en-GB" dirty="0"/>
              <a:t>(Should) — Design (Y2): attestation, artefact-signing and data-residency policy. Pilot (Y3): node/workload attestation + signed model artefacts on the testbed. Production (Y4): enforced in production.</a:t>
            </a:r>
          </a:p>
          <a:p>
            <a:r>
              <a:rPr lang="en-GB" b="1" dirty="0"/>
              <a:t>FEDGE-8 Skills &amp; DevOps culture </a:t>
            </a:r>
            <a:r>
              <a:rPr lang="en-GB" dirty="0"/>
              <a:t>(Should) — Train (Y1): design skills/DevOps programme and curriculum. Train (Y2): deliver training and establish practices. Embed (Y3): embed SRE/on-call, monitoring and incident response.</a:t>
            </a:r>
          </a:p>
          <a:p>
            <a:r>
              <a:rPr lang="en-GB" b="1" dirty="0"/>
              <a:t>FEDGE-9</a:t>
            </a:r>
            <a:r>
              <a:rPr lang="en-GB" dirty="0"/>
              <a:t> </a:t>
            </a:r>
            <a:r>
              <a:rPr lang="en-GB" b="1" dirty="0"/>
              <a:t>Public–private partnership </a:t>
            </a:r>
            <a:r>
              <a:rPr lang="en-GB" dirty="0"/>
              <a:t>(Should) — Engage (Y2): scope partnership, agree </a:t>
            </a:r>
            <a:r>
              <a:rPr lang="en-GB" dirty="0" err="1"/>
              <a:t>MoUs</a:t>
            </a:r>
            <a:r>
              <a:rPr lang="en-GB" dirty="0"/>
              <a:t> (</a:t>
            </a:r>
            <a:r>
              <a:rPr lang="en-GB" dirty="0" err="1"/>
              <a:t>Nscale</a:t>
            </a:r>
            <a:r>
              <a:rPr lang="en-GB" dirty="0"/>
              <a:t>/BT/telcos). Co-Build (Y3): co-build a joint Telco-Edge-Cloud pilot. Co-Build (Y4): operational federated capability. Scale (Y5): sovereign UK capability + AI-Continuum CIC.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1" dirty="0">
              <a:solidFill>
                <a:srgbClr val="1F3A5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>
                <a:solidFill>
                  <a:srgbClr val="1F3A5F"/>
                </a:solidFill>
                <a:latin typeface="Calibri"/>
              </a:rPr>
              <a:t>Not all recommendations need be adopted — but the three Must-Haves are the structural minimum for real-time Edge–HPC federation.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59095-0454-AED0-54D7-A8F120C46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84472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EB686-94F5-1847-1592-EA01850A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79938-E20B-EEDA-7DE4-00036BED2D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82246-94EE-6D19-02EB-C0FC5C755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rgbClr val="5F5F5F"/>
                </a:solidFill>
              </a:rPr>
              <a:t>A small, deliberately qualitative, requirements-engineering base. We targeted a very specific audience — Edge and HPC providers/engineers — so numbers are modest.  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8C438-9CC8-50E1-AA51-898E87BED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92796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rgbClr val="5A6579"/>
                </a:solidFill>
                <a:latin typeface="+mn-lt"/>
              </a:rPr>
              <a:t>Two domain testbeds used the same edge → relay → HPC pattern; both demonstrated feasibility and exposed the same structural blockers.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CE112-532F-442F-2A72-792429F43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E7B4E-1B9A-DF44-7DE6-C0EAFCD112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B10AB-FE6C-EA23-F434-6B4539B29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https://www.gov.uk/government/publications/uk-compute-roadmap/uk-compute-roadmap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293DB-3B7D-19EF-9B14-AE0891912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42127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 FEDGE 2, we proposed the development of a </a:t>
            </a:r>
            <a:r>
              <a:rPr lang="en-US" dirty="0" err="1"/>
              <a:t>slurmrestd</a:t>
            </a:r>
            <a:r>
              <a:rPr lang="en-US" dirty="0"/>
              <a:t> /REST API with VPN-restricted endpoints and service account tokens; The path 2 (doable now but still hits the time wall) relies on a DAWN-side consumer that connects outward to a trusted broker and submits jobs locally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Europe is investing in Telco–Edge–Cloud federation; the UK should use FEDGE-9 to create a comparable public–private federation path.</a:t>
            </a:r>
          </a:p>
          <a:p>
            <a:endParaRPr lang="en-GB" dirty="0">
              <a:hlinkClick r:id="rId3"/>
            </a:endParaRPr>
          </a:p>
          <a:p>
            <a:r>
              <a:rPr lang="en-US" dirty="0">
                <a:hlinkClick r:id="rId3"/>
              </a:rPr>
              <a:t>EUROpean 3C Networks for Secure Telco-Cloud-Edge | EURO-3C | Project | Fact Sheet | HORIZON | CORDIS | European Commission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The Edge Observatory - Publications | Shaping Europe’s digital future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DEB7B-4865-5F45-A635-91D98C2257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1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DC1A-92CF-4BAD-BCCD-E3E065B0176F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r>
              <a:rPr lang="en-US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B62-A774-46DC-B42E-EA0E1DBEB9FE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6E0-DA28-4E8F-8F6F-37713EC33D60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064F-30FC-44F4-8EFD-0B4BFD5F368C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r>
              <a:rPr lang="en-US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6BD-DE65-404F-961B-8D5DABF16747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r>
              <a:rPr lang="en-US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631C-693A-4D77-A1BA-8B8D320024F7}" type="datetime1">
              <a:rPr lang="en-US" smtClean="0"/>
              <a:t>7/3/26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r>
              <a:rPr lang="en-US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8C57-D31C-4D70-BE66-E75FF0362ECD}" type="datetime1">
              <a:rPr lang="en-US" smtClean="0"/>
              <a:t>7/3/26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r>
              <a:rPr lang="en-US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2BEB-35D3-4FBF-8A45-824E6065B639}" type="datetime1">
              <a:rPr lang="en-US" smtClean="0"/>
              <a:t>7/3/26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r>
              <a:rPr lang="en-US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75E-BF42-4A05-81CC-08235EF45525}" type="datetime1">
              <a:rPr lang="en-US" smtClean="0"/>
              <a:t>7/3/26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r>
              <a:rPr lang="en-US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14E3-3161-42C6-9C87-33EB5B657F74}" type="datetime1">
              <a:rPr lang="en-US" smtClean="0"/>
              <a:t>7/3/26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7553-9B0B-454E-A2C1-ECE99C3C6C33}" type="datetime1">
              <a:rPr lang="en-US" smtClean="0"/>
              <a:t>7/3/26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6AC8-35E2-4DAC-B575-DF4ECED2A43D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r>
              <a:rPr lang="en-US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tal-strategy.ec.europa.eu/en/policies/edge-observatory-publications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2" y="0"/>
            <a:ext cx="12180996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2674" y="1717538"/>
            <a:ext cx="11106649" cy="2590967"/>
          </a:xfrm>
          <a:prstGeom prst="rect">
            <a:avLst/>
          </a:prstGeom>
        </p:spPr>
        <p:txBody>
          <a:bodyPr vert="horz" wrap="square" lIns="0" tIns="168974" rIns="0" bIns="0" rtlCol="0" anchor="t">
            <a:spAutoFit/>
          </a:bodyPr>
          <a:lstStyle/>
          <a:p>
            <a:pPr marL="12379" marR="4951">
              <a:lnSpc>
                <a:spcPts val="6511"/>
              </a:lnSpc>
              <a:spcBef>
                <a:spcPts val="1330"/>
              </a:spcBef>
            </a:pPr>
            <a:r>
              <a:rPr lang="en-GB" sz="4386" b="1" dirty="0">
                <a:solidFill>
                  <a:srgbClr val="59AFFF"/>
                </a:solidFill>
                <a:latin typeface="Arial"/>
                <a:cs typeface="Arial"/>
              </a:rPr>
              <a:t>Federated Edge-HPC Architectures for AI workflows in Privacy-sensitive and Real-time Domains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C652D2-1174-F08A-50F6-7AFB6030A867}"/>
              </a:ext>
            </a:extLst>
          </p:cNvPr>
          <p:cNvGrpSpPr/>
          <p:nvPr/>
        </p:nvGrpSpPr>
        <p:grpSpPr>
          <a:xfrm>
            <a:off x="10637520" y="5483130"/>
            <a:ext cx="1004870" cy="948982"/>
            <a:chOff x="11186109" y="5852109"/>
            <a:chExt cx="752475" cy="746760"/>
          </a:xfrm>
        </p:grpSpPr>
        <p:sp>
          <p:nvSpPr>
            <p:cNvPr id="5" name="object 5"/>
            <p:cNvSpPr/>
            <p:nvPr/>
          </p:nvSpPr>
          <p:spPr>
            <a:xfrm>
              <a:off x="11186109" y="5852109"/>
              <a:ext cx="752475" cy="746760"/>
            </a:xfrm>
            <a:custGeom>
              <a:avLst/>
              <a:gdLst/>
              <a:ahLst/>
              <a:cxnLst/>
              <a:rect l="l" t="t" r="r" b="b"/>
              <a:pathLst>
                <a:path w="752475" h="746759">
                  <a:moveTo>
                    <a:pt x="751890" y="0"/>
                  </a:moveTo>
                  <a:lnTo>
                    <a:pt x="0" y="0"/>
                  </a:lnTo>
                  <a:lnTo>
                    <a:pt x="0" y="746239"/>
                  </a:lnTo>
                  <a:lnTo>
                    <a:pt x="751890" y="746239"/>
                  </a:lnTo>
                  <a:lnTo>
                    <a:pt x="751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6" name="object 6"/>
            <p:cNvSpPr/>
            <p:nvPr/>
          </p:nvSpPr>
          <p:spPr>
            <a:xfrm>
              <a:off x="11269584" y="5935586"/>
              <a:ext cx="582930" cy="582295"/>
            </a:xfrm>
            <a:custGeom>
              <a:avLst/>
              <a:gdLst/>
              <a:ahLst/>
              <a:cxnLst/>
              <a:rect l="l" t="t" r="r" b="b"/>
              <a:pathLst>
                <a:path w="582929" h="582295">
                  <a:moveTo>
                    <a:pt x="582333" y="0"/>
                  </a:moveTo>
                  <a:lnTo>
                    <a:pt x="495287" y="0"/>
                  </a:lnTo>
                  <a:lnTo>
                    <a:pt x="378205" y="124713"/>
                  </a:lnTo>
                  <a:lnTo>
                    <a:pt x="378205" y="0"/>
                  </a:lnTo>
                  <a:lnTo>
                    <a:pt x="209207" y="0"/>
                  </a:lnTo>
                  <a:lnTo>
                    <a:pt x="209207" y="165430"/>
                  </a:lnTo>
                  <a:lnTo>
                    <a:pt x="204602" y="188999"/>
                  </a:lnTo>
                  <a:lnTo>
                    <a:pt x="191838" y="206600"/>
                  </a:lnTo>
                  <a:lnTo>
                    <a:pt x="172490" y="217615"/>
                  </a:lnTo>
                  <a:lnTo>
                    <a:pt x="148132" y="221424"/>
                  </a:lnTo>
                  <a:lnTo>
                    <a:pt x="123768" y="217686"/>
                  </a:lnTo>
                  <a:lnTo>
                    <a:pt x="104416" y="206790"/>
                  </a:lnTo>
                  <a:lnTo>
                    <a:pt x="91650" y="189213"/>
                  </a:lnTo>
                  <a:lnTo>
                    <a:pt x="87045" y="165430"/>
                  </a:lnTo>
                  <a:lnTo>
                    <a:pt x="87045" y="0"/>
                  </a:lnTo>
                  <a:lnTo>
                    <a:pt x="0" y="0"/>
                  </a:lnTo>
                  <a:lnTo>
                    <a:pt x="0" y="166458"/>
                  </a:lnTo>
                  <a:lnTo>
                    <a:pt x="10451" y="216501"/>
                  </a:lnTo>
                  <a:lnTo>
                    <a:pt x="38560" y="254134"/>
                  </a:lnTo>
                  <a:lnTo>
                    <a:pt x="79456" y="278978"/>
                  </a:lnTo>
                  <a:lnTo>
                    <a:pt x="128269" y="290652"/>
                  </a:lnTo>
                  <a:lnTo>
                    <a:pt x="0" y="290652"/>
                  </a:lnTo>
                  <a:lnTo>
                    <a:pt x="0" y="581825"/>
                  </a:lnTo>
                  <a:lnTo>
                    <a:pt x="87045" y="581825"/>
                  </a:lnTo>
                  <a:lnTo>
                    <a:pt x="87045" y="473913"/>
                  </a:lnTo>
                  <a:lnTo>
                    <a:pt x="125221" y="473913"/>
                  </a:lnTo>
                  <a:lnTo>
                    <a:pt x="205651" y="581825"/>
                  </a:lnTo>
                  <a:lnTo>
                    <a:pt x="582333" y="581825"/>
                  </a:lnTo>
                  <a:lnTo>
                    <a:pt x="582333" y="523290"/>
                  </a:lnTo>
                  <a:lnTo>
                    <a:pt x="480529" y="523290"/>
                  </a:lnTo>
                  <a:lnTo>
                    <a:pt x="480529" y="349707"/>
                  </a:lnTo>
                  <a:lnTo>
                    <a:pt x="582333" y="349707"/>
                  </a:lnTo>
                  <a:lnTo>
                    <a:pt x="582333" y="272846"/>
                  </a:lnTo>
                  <a:lnTo>
                    <a:pt x="457619" y="145072"/>
                  </a:lnTo>
                  <a:lnTo>
                    <a:pt x="582333" y="17818"/>
                  </a:lnTo>
                  <a:lnTo>
                    <a:pt x="582333" y="0"/>
                  </a:lnTo>
                  <a:close/>
                </a:path>
              </a:pathLst>
            </a:custGeom>
            <a:solidFill>
              <a:srgbClr val="1E1E5C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7" name="object 7"/>
            <p:cNvSpPr/>
            <p:nvPr/>
          </p:nvSpPr>
          <p:spPr>
            <a:xfrm>
              <a:off x="11647792" y="6102038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0" y="0"/>
                  </a:moveTo>
                  <a:lnTo>
                    <a:pt x="0" y="124713"/>
                  </a:lnTo>
                  <a:lnTo>
                    <a:pt x="117081" y="12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6629" y="6137671"/>
              <a:ext cx="306437" cy="3619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A1EC69-6E19-C730-47FA-D35C330498B9}"/>
              </a:ext>
            </a:extLst>
          </p:cNvPr>
          <p:cNvGrpSpPr/>
          <p:nvPr/>
        </p:nvGrpSpPr>
        <p:grpSpPr>
          <a:xfrm>
            <a:off x="604412" y="519435"/>
            <a:ext cx="4083982" cy="1052251"/>
            <a:chOff x="614437" y="532902"/>
            <a:chExt cx="4189863" cy="10795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1C438-D79D-E757-9882-9AF5CCC4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1CC5BA-04E2-17A2-6031-8DFBC4B1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BDD535-3567-FC39-0A82-37CC60871BBC}"/>
              </a:ext>
            </a:extLst>
          </p:cNvPr>
          <p:cNvSpPr txBox="1"/>
          <p:nvPr/>
        </p:nvSpPr>
        <p:spPr>
          <a:xfrm>
            <a:off x="8635843" y="729707"/>
            <a:ext cx="3001394" cy="3899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9129" tIns="44565" rIns="89129" bIns="4456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7 July 2026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EF1E94-1559-DDC8-FE00-3CB3D2150400}"/>
              </a:ext>
            </a:extLst>
          </p:cNvPr>
          <p:cNvGrpSpPr>
            <a:grpSpLocks noChangeAspect="1"/>
          </p:cNvGrpSpPr>
          <p:nvPr/>
        </p:nvGrpSpPr>
        <p:grpSpPr>
          <a:xfrm>
            <a:off x="2129412" y="5589213"/>
            <a:ext cx="1116707" cy="1116771"/>
            <a:chOff x="8232576" y="3874227"/>
            <a:chExt cx="3560445" cy="3560652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D969E5CE-5706-EEC3-2B71-268DC88F9435}"/>
                </a:ext>
              </a:extLst>
            </p:cNvPr>
            <p:cNvSpPr/>
            <p:nvPr/>
          </p:nvSpPr>
          <p:spPr>
            <a:xfrm>
              <a:off x="8232576" y="5707679"/>
              <a:ext cx="3560445" cy="1727200"/>
            </a:xfrm>
            <a:custGeom>
              <a:avLst/>
              <a:gdLst/>
              <a:ahLst/>
              <a:cxnLst/>
              <a:rect l="l" t="t" r="r" b="b"/>
              <a:pathLst>
                <a:path w="3560445" h="1727200">
                  <a:moveTo>
                    <a:pt x="0" y="1726648"/>
                  </a:moveTo>
                  <a:lnTo>
                    <a:pt x="3560101" y="1726648"/>
                  </a:lnTo>
                  <a:lnTo>
                    <a:pt x="3560101" y="0"/>
                  </a:lnTo>
                  <a:lnTo>
                    <a:pt x="0" y="0"/>
                  </a:lnTo>
                  <a:lnTo>
                    <a:pt x="0" y="1726648"/>
                  </a:lnTo>
                  <a:close/>
                </a:path>
              </a:pathLst>
            </a:custGeom>
            <a:solidFill>
              <a:srgbClr val="E4251B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grpSp>
          <p:nvGrpSpPr>
            <p:cNvPr id="19" name="object 3">
              <a:extLst>
                <a:ext uri="{FF2B5EF4-FFF2-40B4-BE49-F238E27FC236}">
                  <a16:creationId xmlns:a16="http://schemas.microsoft.com/office/drawing/2014/main" id="{0BC41F54-B060-F676-B01D-C9F1FB71D74A}"/>
                </a:ext>
              </a:extLst>
            </p:cNvPr>
            <p:cNvGrpSpPr/>
            <p:nvPr/>
          </p:nvGrpSpPr>
          <p:grpSpPr>
            <a:xfrm>
              <a:off x="8232576" y="3874227"/>
              <a:ext cx="3560445" cy="1727200"/>
              <a:chOff x="8232576" y="3874227"/>
              <a:chExt cx="3560445" cy="1727200"/>
            </a:xfrm>
          </p:grpSpPr>
          <p:sp>
            <p:nvSpPr>
              <p:cNvPr id="35" name="object 4">
                <a:extLst>
                  <a:ext uri="{FF2B5EF4-FFF2-40B4-BE49-F238E27FC236}">
                    <a16:creationId xmlns:a16="http://schemas.microsoft.com/office/drawing/2014/main" id="{74E44592-28A8-76C0-8789-B54DDCC761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32576" y="3874227"/>
                <a:ext cx="3560445" cy="1727200"/>
              </a:xfrm>
              <a:custGeom>
                <a:avLst/>
                <a:gdLst/>
                <a:ahLst/>
                <a:cxnLst/>
                <a:rect l="l" t="t" r="r" b="b"/>
                <a:pathLst>
                  <a:path w="3560445" h="1727200">
                    <a:moveTo>
                      <a:pt x="0" y="1726648"/>
                    </a:moveTo>
                    <a:lnTo>
                      <a:pt x="3560101" y="1726648"/>
                    </a:lnTo>
                    <a:lnTo>
                      <a:pt x="3560101" y="0"/>
                    </a:lnTo>
                    <a:lnTo>
                      <a:pt x="0" y="0"/>
                    </a:lnTo>
                    <a:lnTo>
                      <a:pt x="0" y="1726648"/>
                    </a:lnTo>
                    <a:close/>
                  </a:path>
                </a:pathLst>
              </a:custGeom>
              <a:solidFill>
                <a:srgbClr val="E4251B"/>
              </a:solidFill>
            </p:spPr>
            <p:txBody>
              <a:bodyPr wrap="square" lIns="0" tIns="0" rIns="0" bIns="0" rtlCol="0"/>
              <a:lstStyle/>
              <a:p>
                <a:endParaRPr sz="1754"/>
              </a:p>
            </p:txBody>
          </p:sp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AE3E4976-510E-4AF0-550B-DDC4BD8E97FB}"/>
                  </a:ext>
                </a:extLst>
              </p:cNvPr>
              <p:cNvSpPr/>
              <p:nvPr/>
            </p:nvSpPr>
            <p:spPr>
              <a:xfrm>
                <a:off x="8456689" y="4108620"/>
                <a:ext cx="3129915" cy="1278890"/>
              </a:xfrm>
              <a:custGeom>
                <a:avLst/>
                <a:gdLst/>
                <a:ahLst/>
                <a:cxnLst/>
                <a:rect l="l" t="t" r="r" b="b"/>
                <a:pathLst>
                  <a:path w="3129915" h="1278889">
                    <a:moveTo>
                      <a:pt x="419049" y="942035"/>
                    </a:moveTo>
                    <a:lnTo>
                      <a:pt x="417715" y="931316"/>
                    </a:lnTo>
                    <a:lnTo>
                      <a:pt x="413169" y="923544"/>
                    </a:lnTo>
                    <a:lnTo>
                      <a:pt x="405498" y="918819"/>
                    </a:lnTo>
                    <a:lnTo>
                      <a:pt x="394855" y="917219"/>
                    </a:lnTo>
                    <a:lnTo>
                      <a:pt x="368515" y="917219"/>
                    </a:lnTo>
                    <a:lnTo>
                      <a:pt x="373786" y="945489"/>
                    </a:lnTo>
                    <a:lnTo>
                      <a:pt x="376034" y="984973"/>
                    </a:lnTo>
                    <a:lnTo>
                      <a:pt x="376478" y="1033703"/>
                    </a:lnTo>
                    <a:lnTo>
                      <a:pt x="376351" y="1089672"/>
                    </a:lnTo>
                    <a:lnTo>
                      <a:pt x="371157" y="1137107"/>
                    </a:lnTo>
                    <a:lnTo>
                      <a:pt x="354139" y="1174521"/>
                    </a:lnTo>
                    <a:lnTo>
                      <a:pt x="323176" y="1199057"/>
                    </a:lnTo>
                    <a:lnTo>
                      <a:pt x="276174" y="1207858"/>
                    </a:lnTo>
                    <a:lnTo>
                      <a:pt x="233032" y="1198867"/>
                    </a:lnTo>
                    <a:lnTo>
                      <a:pt x="206108" y="1174013"/>
                    </a:lnTo>
                    <a:lnTo>
                      <a:pt x="192278" y="1136548"/>
                    </a:lnTo>
                    <a:lnTo>
                      <a:pt x="188366" y="1089672"/>
                    </a:lnTo>
                    <a:lnTo>
                      <a:pt x="188556" y="1054138"/>
                    </a:lnTo>
                    <a:lnTo>
                      <a:pt x="189725" y="975398"/>
                    </a:lnTo>
                    <a:lnTo>
                      <a:pt x="190461" y="942035"/>
                    </a:lnTo>
                    <a:lnTo>
                      <a:pt x="189128" y="931316"/>
                    </a:lnTo>
                    <a:lnTo>
                      <a:pt x="184569" y="923544"/>
                    </a:lnTo>
                    <a:lnTo>
                      <a:pt x="176898" y="918819"/>
                    </a:lnTo>
                    <a:lnTo>
                      <a:pt x="166255" y="917219"/>
                    </a:lnTo>
                    <a:lnTo>
                      <a:pt x="124650" y="917219"/>
                    </a:lnTo>
                    <a:lnTo>
                      <a:pt x="128181" y="944232"/>
                    </a:lnTo>
                    <a:lnTo>
                      <a:pt x="129997" y="979906"/>
                    </a:lnTo>
                    <a:lnTo>
                      <a:pt x="130670" y="1024953"/>
                    </a:lnTo>
                    <a:lnTo>
                      <a:pt x="130759" y="1080135"/>
                    </a:lnTo>
                    <a:lnTo>
                      <a:pt x="133591" y="1130020"/>
                    </a:lnTo>
                    <a:lnTo>
                      <a:pt x="142900" y="1171625"/>
                    </a:lnTo>
                    <a:lnTo>
                      <a:pt x="185699" y="1228572"/>
                    </a:lnTo>
                    <a:lnTo>
                      <a:pt x="221576" y="1243215"/>
                    </a:lnTo>
                    <a:lnTo>
                      <a:pt x="268719" y="1248168"/>
                    </a:lnTo>
                    <a:lnTo>
                      <a:pt x="314388" y="1243634"/>
                    </a:lnTo>
                    <a:lnTo>
                      <a:pt x="351574" y="1229931"/>
                    </a:lnTo>
                    <a:lnTo>
                      <a:pt x="400786" y="1174343"/>
                    </a:lnTo>
                    <a:lnTo>
                      <a:pt x="412991" y="1132154"/>
                    </a:lnTo>
                    <a:lnTo>
                      <a:pt x="417029" y="1080135"/>
                    </a:lnTo>
                    <a:lnTo>
                      <a:pt x="417220" y="1046086"/>
                    </a:lnTo>
                    <a:lnTo>
                      <a:pt x="418338" y="973912"/>
                    </a:lnTo>
                    <a:lnTo>
                      <a:pt x="419049" y="942035"/>
                    </a:lnTo>
                    <a:close/>
                  </a:path>
                  <a:path w="3129915" h="1278889">
                    <a:moveTo>
                      <a:pt x="605320" y="102971"/>
                    </a:moveTo>
                    <a:lnTo>
                      <a:pt x="576503" y="51257"/>
                    </a:lnTo>
                    <a:lnTo>
                      <a:pt x="542086" y="30378"/>
                    </a:lnTo>
                    <a:lnTo>
                      <a:pt x="495744" y="14185"/>
                    </a:lnTo>
                    <a:lnTo>
                      <a:pt x="438543" y="3721"/>
                    </a:lnTo>
                    <a:lnTo>
                      <a:pt x="371563" y="0"/>
                    </a:lnTo>
                    <a:lnTo>
                      <a:pt x="317703" y="3416"/>
                    </a:lnTo>
                    <a:lnTo>
                      <a:pt x="267881" y="13309"/>
                    </a:lnTo>
                    <a:lnTo>
                      <a:pt x="222161" y="29121"/>
                    </a:lnTo>
                    <a:lnTo>
                      <a:pt x="180568" y="50292"/>
                    </a:lnTo>
                    <a:lnTo>
                      <a:pt x="143167" y="76276"/>
                    </a:lnTo>
                    <a:lnTo>
                      <a:pt x="109982" y="106514"/>
                    </a:lnTo>
                    <a:lnTo>
                      <a:pt x="81076" y="140462"/>
                    </a:lnTo>
                    <a:lnTo>
                      <a:pt x="56502" y="177558"/>
                    </a:lnTo>
                    <a:lnTo>
                      <a:pt x="36283" y="217271"/>
                    </a:lnTo>
                    <a:lnTo>
                      <a:pt x="20485" y="259016"/>
                    </a:lnTo>
                    <a:lnTo>
                      <a:pt x="9131" y="302260"/>
                    </a:lnTo>
                    <a:lnTo>
                      <a:pt x="2298" y="346456"/>
                    </a:lnTo>
                    <a:lnTo>
                      <a:pt x="0" y="391033"/>
                    </a:lnTo>
                    <a:lnTo>
                      <a:pt x="2120" y="433463"/>
                    </a:lnTo>
                    <a:lnTo>
                      <a:pt x="8509" y="475259"/>
                    </a:lnTo>
                    <a:lnTo>
                      <a:pt x="19215" y="515950"/>
                    </a:lnTo>
                    <a:lnTo>
                      <a:pt x="34264" y="555040"/>
                    </a:lnTo>
                    <a:lnTo>
                      <a:pt x="53695" y="592074"/>
                    </a:lnTo>
                    <a:lnTo>
                      <a:pt x="77558" y="626541"/>
                    </a:lnTo>
                    <a:lnTo>
                      <a:pt x="105892" y="657974"/>
                    </a:lnTo>
                    <a:lnTo>
                      <a:pt x="138722" y="685901"/>
                    </a:lnTo>
                    <a:lnTo>
                      <a:pt x="176110" y="709815"/>
                    </a:lnTo>
                    <a:lnTo>
                      <a:pt x="218084" y="729259"/>
                    </a:lnTo>
                    <a:lnTo>
                      <a:pt x="264680" y="743750"/>
                    </a:lnTo>
                    <a:lnTo>
                      <a:pt x="315950" y="752792"/>
                    </a:lnTo>
                    <a:lnTo>
                      <a:pt x="371919" y="755916"/>
                    </a:lnTo>
                    <a:lnTo>
                      <a:pt x="426364" y="752309"/>
                    </a:lnTo>
                    <a:lnTo>
                      <a:pt x="480212" y="741680"/>
                    </a:lnTo>
                    <a:lnTo>
                      <a:pt x="531215" y="724293"/>
                    </a:lnTo>
                    <a:lnTo>
                      <a:pt x="577100" y="700430"/>
                    </a:lnTo>
                    <a:lnTo>
                      <a:pt x="581558" y="621639"/>
                    </a:lnTo>
                    <a:lnTo>
                      <a:pt x="545528" y="650532"/>
                    </a:lnTo>
                    <a:lnTo>
                      <a:pt x="503008" y="671588"/>
                    </a:lnTo>
                    <a:lnTo>
                      <a:pt x="455752" y="684466"/>
                    </a:lnTo>
                    <a:lnTo>
                      <a:pt x="405511" y="688822"/>
                    </a:lnTo>
                    <a:lnTo>
                      <a:pt x="353021" y="684847"/>
                    </a:lnTo>
                    <a:lnTo>
                      <a:pt x="305727" y="673404"/>
                    </a:lnTo>
                    <a:lnTo>
                      <a:pt x="263575" y="655281"/>
                    </a:lnTo>
                    <a:lnTo>
                      <a:pt x="226529" y="631228"/>
                    </a:lnTo>
                    <a:lnTo>
                      <a:pt x="194538" y="602030"/>
                    </a:lnTo>
                    <a:lnTo>
                      <a:pt x="167589" y="568439"/>
                    </a:lnTo>
                    <a:lnTo>
                      <a:pt x="145630" y="531215"/>
                    </a:lnTo>
                    <a:lnTo>
                      <a:pt x="128612" y="491147"/>
                    </a:lnTo>
                    <a:lnTo>
                      <a:pt x="116509" y="448995"/>
                    </a:lnTo>
                    <a:lnTo>
                      <a:pt x="109270" y="405511"/>
                    </a:lnTo>
                    <a:lnTo>
                      <a:pt x="106870" y="361480"/>
                    </a:lnTo>
                    <a:lnTo>
                      <a:pt x="109474" y="315709"/>
                    </a:lnTo>
                    <a:lnTo>
                      <a:pt x="117271" y="271043"/>
                    </a:lnTo>
                    <a:lnTo>
                      <a:pt x="130225" y="228358"/>
                    </a:lnTo>
                    <a:lnTo>
                      <a:pt x="148259" y="188518"/>
                    </a:lnTo>
                    <a:lnTo>
                      <a:pt x="171361" y="152412"/>
                    </a:lnTo>
                    <a:lnTo>
                      <a:pt x="199466" y="120916"/>
                    </a:lnTo>
                    <a:lnTo>
                      <a:pt x="232537" y="94894"/>
                    </a:lnTo>
                    <a:lnTo>
                      <a:pt x="270522" y="75222"/>
                    </a:lnTo>
                    <a:lnTo>
                      <a:pt x="313397" y="62776"/>
                    </a:lnTo>
                    <a:lnTo>
                      <a:pt x="361086" y="58445"/>
                    </a:lnTo>
                    <a:lnTo>
                      <a:pt x="413537" y="63627"/>
                    </a:lnTo>
                    <a:lnTo>
                      <a:pt x="459625" y="78079"/>
                    </a:lnTo>
                    <a:lnTo>
                      <a:pt x="498602" y="100152"/>
                    </a:lnTo>
                    <a:lnTo>
                      <a:pt x="529691" y="128168"/>
                    </a:lnTo>
                    <a:lnTo>
                      <a:pt x="552119" y="160477"/>
                    </a:lnTo>
                    <a:lnTo>
                      <a:pt x="565124" y="195427"/>
                    </a:lnTo>
                    <a:lnTo>
                      <a:pt x="577977" y="175298"/>
                    </a:lnTo>
                    <a:lnTo>
                      <a:pt x="591058" y="152171"/>
                    </a:lnTo>
                    <a:lnTo>
                      <a:pt x="601230" y="127571"/>
                    </a:lnTo>
                    <a:lnTo>
                      <a:pt x="605320" y="102971"/>
                    </a:lnTo>
                    <a:close/>
                  </a:path>
                  <a:path w="3129915" h="1278889">
                    <a:moveTo>
                      <a:pt x="803770" y="942035"/>
                    </a:moveTo>
                    <a:lnTo>
                      <a:pt x="802424" y="931316"/>
                    </a:lnTo>
                    <a:lnTo>
                      <a:pt x="797864" y="923544"/>
                    </a:lnTo>
                    <a:lnTo>
                      <a:pt x="790206" y="918819"/>
                    </a:lnTo>
                    <a:lnTo>
                      <a:pt x="779564" y="917219"/>
                    </a:lnTo>
                    <a:lnTo>
                      <a:pt x="751890" y="917219"/>
                    </a:lnTo>
                    <a:lnTo>
                      <a:pt x="757301" y="943698"/>
                    </a:lnTo>
                    <a:lnTo>
                      <a:pt x="759879" y="979424"/>
                    </a:lnTo>
                    <a:lnTo>
                      <a:pt x="760653" y="1024775"/>
                    </a:lnTo>
                    <a:lnTo>
                      <a:pt x="760514" y="1127531"/>
                    </a:lnTo>
                    <a:lnTo>
                      <a:pt x="760349" y="1140993"/>
                    </a:lnTo>
                    <a:lnTo>
                      <a:pt x="562635" y="929246"/>
                    </a:lnTo>
                    <a:lnTo>
                      <a:pt x="556653" y="924128"/>
                    </a:lnTo>
                    <a:lnTo>
                      <a:pt x="549846" y="920343"/>
                    </a:lnTo>
                    <a:lnTo>
                      <a:pt x="542404" y="918019"/>
                    </a:lnTo>
                    <a:lnTo>
                      <a:pt x="534568" y="917219"/>
                    </a:lnTo>
                    <a:lnTo>
                      <a:pt x="507288" y="917219"/>
                    </a:lnTo>
                    <a:lnTo>
                      <a:pt x="512699" y="943698"/>
                    </a:lnTo>
                    <a:lnTo>
                      <a:pt x="515289" y="979424"/>
                    </a:lnTo>
                    <a:lnTo>
                      <a:pt x="516077" y="1024775"/>
                    </a:lnTo>
                    <a:lnTo>
                      <a:pt x="516102" y="1080135"/>
                    </a:lnTo>
                    <a:lnTo>
                      <a:pt x="515607" y="1114171"/>
                    </a:lnTo>
                    <a:lnTo>
                      <a:pt x="512051" y="1218234"/>
                    </a:lnTo>
                    <a:lnTo>
                      <a:pt x="513384" y="1228940"/>
                    </a:lnTo>
                    <a:lnTo>
                      <a:pt x="517944" y="1236713"/>
                    </a:lnTo>
                    <a:lnTo>
                      <a:pt x="525614" y="1241450"/>
                    </a:lnTo>
                    <a:lnTo>
                      <a:pt x="536257" y="1243050"/>
                    </a:lnTo>
                    <a:lnTo>
                      <a:pt x="563930" y="1243050"/>
                    </a:lnTo>
                    <a:lnTo>
                      <a:pt x="558520" y="1216558"/>
                    </a:lnTo>
                    <a:lnTo>
                      <a:pt x="555942" y="1180833"/>
                    </a:lnTo>
                    <a:lnTo>
                      <a:pt x="555167" y="1135481"/>
                    </a:lnTo>
                    <a:lnTo>
                      <a:pt x="555345" y="1029296"/>
                    </a:lnTo>
                    <a:lnTo>
                      <a:pt x="555548" y="1014679"/>
                    </a:lnTo>
                    <a:lnTo>
                      <a:pt x="756793" y="1230960"/>
                    </a:lnTo>
                    <a:lnTo>
                      <a:pt x="762774" y="1236103"/>
                    </a:lnTo>
                    <a:lnTo>
                      <a:pt x="769607" y="1239901"/>
                    </a:lnTo>
                    <a:lnTo>
                      <a:pt x="777049" y="1242237"/>
                    </a:lnTo>
                    <a:lnTo>
                      <a:pt x="784898" y="1243050"/>
                    </a:lnTo>
                    <a:lnTo>
                      <a:pt x="803681" y="1243050"/>
                    </a:lnTo>
                    <a:lnTo>
                      <a:pt x="801509" y="1216875"/>
                    </a:lnTo>
                    <a:lnTo>
                      <a:pt x="800328" y="1181112"/>
                    </a:lnTo>
                    <a:lnTo>
                      <a:pt x="799820" y="1135595"/>
                    </a:lnTo>
                    <a:lnTo>
                      <a:pt x="799719" y="1080135"/>
                    </a:lnTo>
                    <a:lnTo>
                      <a:pt x="800214" y="1046086"/>
                    </a:lnTo>
                    <a:lnTo>
                      <a:pt x="803770" y="942035"/>
                    </a:lnTo>
                    <a:close/>
                  </a:path>
                  <a:path w="3129915" h="1278889">
                    <a:moveTo>
                      <a:pt x="955217" y="565302"/>
                    </a:moveTo>
                    <a:lnTo>
                      <a:pt x="922972" y="511390"/>
                    </a:lnTo>
                    <a:lnTo>
                      <a:pt x="902309" y="464693"/>
                    </a:lnTo>
                    <a:lnTo>
                      <a:pt x="887120" y="428675"/>
                    </a:lnTo>
                    <a:lnTo>
                      <a:pt x="877887" y="406768"/>
                    </a:lnTo>
                    <a:lnTo>
                      <a:pt x="872058" y="393014"/>
                    </a:lnTo>
                    <a:lnTo>
                      <a:pt x="849172" y="339026"/>
                    </a:lnTo>
                    <a:lnTo>
                      <a:pt x="823302" y="279082"/>
                    </a:lnTo>
                    <a:lnTo>
                      <a:pt x="800163" y="225780"/>
                    </a:lnTo>
                    <a:lnTo>
                      <a:pt x="779208" y="177723"/>
                    </a:lnTo>
                    <a:lnTo>
                      <a:pt x="779208" y="393014"/>
                    </a:lnTo>
                    <a:lnTo>
                      <a:pt x="633958" y="393014"/>
                    </a:lnTo>
                    <a:lnTo>
                      <a:pt x="653110" y="350659"/>
                    </a:lnTo>
                    <a:lnTo>
                      <a:pt x="673011" y="307835"/>
                    </a:lnTo>
                    <a:lnTo>
                      <a:pt x="692937" y="265785"/>
                    </a:lnTo>
                    <a:lnTo>
                      <a:pt x="712152" y="225780"/>
                    </a:lnTo>
                    <a:lnTo>
                      <a:pt x="729805" y="269697"/>
                    </a:lnTo>
                    <a:lnTo>
                      <a:pt x="746798" y="311785"/>
                    </a:lnTo>
                    <a:lnTo>
                      <a:pt x="763231" y="352666"/>
                    </a:lnTo>
                    <a:lnTo>
                      <a:pt x="779208" y="393014"/>
                    </a:lnTo>
                    <a:lnTo>
                      <a:pt x="779208" y="177723"/>
                    </a:lnTo>
                    <a:lnTo>
                      <a:pt x="759523" y="132816"/>
                    </a:lnTo>
                    <a:lnTo>
                      <a:pt x="728764" y="112750"/>
                    </a:lnTo>
                    <a:lnTo>
                      <a:pt x="711123" y="112750"/>
                    </a:lnTo>
                    <a:lnTo>
                      <a:pt x="698385" y="150609"/>
                    </a:lnTo>
                    <a:lnTo>
                      <a:pt x="681977" y="191376"/>
                    </a:lnTo>
                    <a:lnTo>
                      <a:pt x="662101" y="235839"/>
                    </a:lnTo>
                    <a:lnTo>
                      <a:pt x="638975" y="284797"/>
                    </a:lnTo>
                    <a:lnTo>
                      <a:pt x="588289" y="389877"/>
                    </a:lnTo>
                    <a:lnTo>
                      <a:pt x="564527" y="438772"/>
                    </a:lnTo>
                    <a:lnTo>
                      <a:pt x="541807" y="484492"/>
                    </a:lnTo>
                    <a:lnTo>
                      <a:pt x="520407" y="525792"/>
                    </a:lnTo>
                    <a:lnTo>
                      <a:pt x="514311" y="542544"/>
                    </a:lnTo>
                    <a:lnTo>
                      <a:pt x="515708" y="554951"/>
                    </a:lnTo>
                    <a:lnTo>
                      <a:pt x="524065" y="562660"/>
                    </a:lnTo>
                    <a:lnTo>
                      <a:pt x="538784" y="565302"/>
                    </a:lnTo>
                    <a:lnTo>
                      <a:pt x="575678" y="565302"/>
                    </a:lnTo>
                    <a:lnTo>
                      <a:pt x="576313" y="546481"/>
                    </a:lnTo>
                    <a:lnTo>
                      <a:pt x="584606" y="515785"/>
                    </a:lnTo>
                    <a:lnTo>
                      <a:pt x="599122" y="475691"/>
                    </a:lnTo>
                    <a:lnTo>
                      <a:pt x="618413" y="428675"/>
                    </a:lnTo>
                    <a:lnTo>
                      <a:pt x="793026" y="428675"/>
                    </a:lnTo>
                    <a:lnTo>
                      <a:pt x="803008" y="455104"/>
                    </a:lnTo>
                    <a:lnTo>
                      <a:pt x="812914" y="482003"/>
                    </a:lnTo>
                    <a:lnTo>
                      <a:pt x="822769" y="509536"/>
                    </a:lnTo>
                    <a:lnTo>
                      <a:pt x="832599" y="537895"/>
                    </a:lnTo>
                    <a:lnTo>
                      <a:pt x="838492" y="549084"/>
                    </a:lnTo>
                    <a:lnTo>
                      <a:pt x="847318" y="557733"/>
                    </a:lnTo>
                    <a:lnTo>
                      <a:pt x="858342" y="563321"/>
                    </a:lnTo>
                    <a:lnTo>
                      <a:pt x="870813" y="565302"/>
                    </a:lnTo>
                    <a:lnTo>
                      <a:pt x="955217" y="565302"/>
                    </a:lnTo>
                    <a:close/>
                  </a:path>
                  <a:path w="3129915" h="1278889">
                    <a:moveTo>
                      <a:pt x="979449" y="1243050"/>
                    </a:moveTo>
                    <a:lnTo>
                      <a:pt x="974039" y="1216558"/>
                    </a:lnTo>
                    <a:lnTo>
                      <a:pt x="971461" y="1180833"/>
                    </a:lnTo>
                    <a:lnTo>
                      <a:pt x="970673" y="1135481"/>
                    </a:lnTo>
                    <a:lnTo>
                      <a:pt x="970648" y="1080135"/>
                    </a:lnTo>
                    <a:lnTo>
                      <a:pt x="970991" y="1046086"/>
                    </a:lnTo>
                    <a:lnTo>
                      <a:pt x="973734" y="942022"/>
                    </a:lnTo>
                    <a:lnTo>
                      <a:pt x="972388" y="931316"/>
                    </a:lnTo>
                    <a:lnTo>
                      <a:pt x="967828" y="923544"/>
                    </a:lnTo>
                    <a:lnTo>
                      <a:pt x="960170" y="918819"/>
                    </a:lnTo>
                    <a:lnTo>
                      <a:pt x="949515" y="917219"/>
                    </a:lnTo>
                    <a:lnTo>
                      <a:pt x="905217" y="917219"/>
                    </a:lnTo>
                    <a:lnTo>
                      <a:pt x="910628" y="943698"/>
                    </a:lnTo>
                    <a:lnTo>
                      <a:pt x="913206" y="979424"/>
                    </a:lnTo>
                    <a:lnTo>
                      <a:pt x="913993" y="1024775"/>
                    </a:lnTo>
                    <a:lnTo>
                      <a:pt x="914019" y="1080135"/>
                    </a:lnTo>
                    <a:lnTo>
                      <a:pt x="913523" y="1114171"/>
                    </a:lnTo>
                    <a:lnTo>
                      <a:pt x="909980" y="1218247"/>
                    </a:lnTo>
                    <a:lnTo>
                      <a:pt x="911313" y="1228953"/>
                    </a:lnTo>
                    <a:lnTo>
                      <a:pt x="915873" y="1236713"/>
                    </a:lnTo>
                    <a:lnTo>
                      <a:pt x="923544" y="1241450"/>
                    </a:lnTo>
                    <a:lnTo>
                      <a:pt x="934186" y="1243050"/>
                    </a:lnTo>
                    <a:lnTo>
                      <a:pt x="979449" y="1243050"/>
                    </a:lnTo>
                    <a:close/>
                  </a:path>
                  <a:path w="3129915" h="1278889">
                    <a:moveTo>
                      <a:pt x="1357541" y="934440"/>
                    </a:moveTo>
                    <a:lnTo>
                      <a:pt x="1356741" y="925487"/>
                    </a:lnTo>
                    <a:lnTo>
                      <a:pt x="1350048" y="919441"/>
                    </a:lnTo>
                    <a:lnTo>
                      <a:pt x="1336344" y="917219"/>
                    </a:lnTo>
                    <a:lnTo>
                      <a:pt x="1305128" y="917219"/>
                    </a:lnTo>
                    <a:lnTo>
                      <a:pt x="1303121" y="942555"/>
                    </a:lnTo>
                    <a:lnTo>
                      <a:pt x="1292415" y="979170"/>
                    </a:lnTo>
                    <a:lnTo>
                      <a:pt x="1273721" y="1027607"/>
                    </a:lnTo>
                    <a:lnTo>
                      <a:pt x="1247762" y="1088390"/>
                    </a:lnTo>
                    <a:lnTo>
                      <a:pt x="1215263" y="1162050"/>
                    </a:lnTo>
                    <a:lnTo>
                      <a:pt x="1179055" y="1072121"/>
                    </a:lnTo>
                    <a:lnTo>
                      <a:pt x="1162151" y="1029258"/>
                    </a:lnTo>
                    <a:lnTo>
                      <a:pt x="1145717" y="985799"/>
                    </a:lnTo>
                    <a:lnTo>
                      <a:pt x="1129512" y="940219"/>
                    </a:lnTo>
                    <a:lnTo>
                      <a:pt x="1124546" y="930833"/>
                    </a:lnTo>
                    <a:lnTo>
                      <a:pt x="1117142" y="923569"/>
                    </a:lnTo>
                    <a:lnTo>
                      <a:pt x="1107884" y="918870"/>
                    </a:lnTo>
                    <a:lnTo>
                      <a:pt x="1097407" y="917219"/>
                    </a:lnTo>
                    <a:lnTo>
                      <a:pt x="1040104" y="917219"/>
                    </a:lnTo>
                    <a:lnTo>
                      <a:pt x="1061821" y="959802"/>
                    </a:lnTo>
                    <a:lnTo>
                      <a:pt x="1079550" y="996937"/>
                    </a:lnTo>
                    <a:lnTo>
                      <a:pt x="1096632" y="1034935"/>
                    </a:lnTo>
                    <a:lnTo>
                      <a:pt x="1116457" y="1080135"/>
                    </a:lnTo>
                    <a:lnTo>
                      <a:pt x="1133602" y="1119924"/>
                    </a:lnTo>
                    <a:lnTo>
                      <a:pt x="1176413" y="1222730"/>
                    </a:lnTo>
                    <a:lnTo>
                      <a:pt x="1181392" y="1232242"/>
                    </a:lnTo>
                    <a:lnTo>
                      <a:pt x="1187513" y="1238529"/>
                    </a:lnTo>
                    <a:lnTo>
                      <a:pt x="1195679" y="1241996"/>
                    </a:lnTo>
                    <a:lnTo>
                      <a:pt x="1206792" y="1243063"/>
                    </a:lnTo>
                    <a:lnTo>
                      <a:pt x="1219962" y="1243050"/>
                    </a:lnTo>
                    <a:lnTo>
                      <a:pt x="1236675" y="1200251"/>
                    </a:lnTo>
                    <a:lnTo>
                      <a:pt x="1252207" y="1163320"/>
                    </a:lnTo>
                    <a:lnTo>
                      <a:pt x="1269098" y="1125524"/>
                    </a:lnTo>
                    <a:lnTo>
                      <a:pt x="1323187" y="1008138"/>
                    </a:lnTo>
                    <a:lnTo>
                      <a:pt x="1338834" y="975144"/>
                    </a:lnTo>
                    <a:lnTo>
                      <a:pt x="1353604" y="945375"/>
                    </a:lnTo>
                    <a:lnTo>
                      <a:pt x="1357541" y="934440"/>
                    </a:lnTo>
                    <a:close/>
                  </a:path>
                  <a:path w="3129915" h="1278889">
                    <a:moveTo>
                      <a:pt x="1610918" y="749617"/>
                    </a:moveTo>
                    <a:lnTo>
                      <a:pt x="1571929" y="729170"/>
                    </a:lnTo>
                    <a:lnTo>
                      <a:pt x="1534642" y="704380"/>
                    </a:lnTo>
                    <a:lnTo>
                      <a:pt x="1498790" y="675690"/>
                    </a:lnTo>
                    <a:lnTo>
                      <a:pt x="1464132" y="643496"/>
                    </a:lnTo>
                    <a:lnTo>
                      <a:pt x="1430426" y="608228"/>
                    </a:lnTo>
                    <a:lnTo>
                      <a:pt x="1397431" y="570318"/>
                    </a:lnTo>
                    <a:lnTo>
                      <a:pt x="1364881" y="530186"/>
                    </a:lnTo>
                    <a:lnTo>
                      <a:pt x="1332547" y="488251"/>
                    </a:lnTo>
                    <a:lnTo>
                      <a:pt x="1300162" y="444944"/>
                    </a:lnTo>
                    <a:lnTo>
                      <a:pt x="1275676" y="411746"/>
                    </a:lnTo>
                    <a:lnTo>
                      <a:pt x="1267510" y="400672"/>
                    </a:lnTo>
                    <a:lnTo>
                      <a:pt x="1313065" y="384302"/>
                    </a:lnTo>
                    <a:lnTo>
                      <a:pt x="1335824" y="370586"/>
                    </a:lnTo>
                    <a:lnTo>
                      <a:pt x="1381887" y="331914"/>
                    </a:lnTo>
                    <a:lnTo>
                      <a:pt x="1404264" y="296824"/>
                    </a:lnTo>
                    <a:lnTo>
                      <a:pt x="1418005" y="256451"/>
                    </a:lnTo>
                    <a:lnTo>
                      <a:pt x="1422692" y="211239"/>
                    </a:lnTo>
                    <a:lnTo>
                      <a:pt x="1418158" y="174040"/>
                    </a:lnTo>
                    <a:lnTo>
                      <a:pt x="1382064" y="110388"/>
                    </a:lnTo>
                    <a:lnTo>
                      <a:pt x="1350594" y="85712"/>
                    </a:lnTo>
                    <a:lnTo>
                      <a:pt x="1326984" y="74764"/>
                    </a:lnTo>
                    <a:lnTo>
                      <a:pt x="1326984" y="224104"/>
                    </a:lnTo>
                    <a:lnTo>
                      <a:pt x="1318818" y="277952"/>
                    </a:lnTo>
                    <a:lnTo>
                      <a:pt x="1296073" y="319112"/>
                    </a:lnTo>
                    <a:lnTo>
                      <a:pt x="1261351" y="347992"/>
                    </a:lnTo>
                    <a:lnTo>
                      <a:pt x="1217244" y="365010"/>
                    </a:lnTo>
                    <a:lnTo>
                      <a:pt x="1166380" y="370586"/>
                    </a:lnTo>
                    <a:lnTo>
                      <a:pt x="1111580" y="370586"/>
                    </a:lnTo>
                    <a:lnTo>
                      <a:pt x="1111656" y="319112"/>
                    </a:lnTo>
                    <a:lnTo>
                      <a:pt x="1112672" y="239204"/>
                    </a:lnTo>
                    <a:lnTo>
                      <a:pt x="1113917" y="179882"/>
                    </a:lnTo>
                    <a:lnTo>
                      <a:pt x="1114818" y="140131"/>
                    </a:lnTo>
                    <a:lnTo>
                      <a:pt x="1115783" y="96139"/>
                    </a:lnTo>
                    <a:lnTo>
                      <a:pt x="1132979" y="95034"/>
                    </a:lnTo>
                    <a:lnTo>
                      <a:pt x="1148295" y="94208"/>
                    </a:lnTo>
                    <a:lnTo>
                      <a:pt x="1161440" y="93700"/>
                    </a:lnTo>
                    <a:lnTo>
                      <a:pt x="1172133" y="93522"/>
                    </a:lnTo>
                    <a:lnTo>
                      <a:pt x="1226019" y="99453"/>
                    </a:lnTo>
                    <a:lnTo>
                      <a:pt x="1269136" y="116509"/>
                    </a:lnTo>
                    <a:lnTo>
                      <a:pt x="1300810" y="143675"/>
                    </a:lnTo>
                    <a:lnTo>
                      <a:pt x="1320317" y="179882"/>
                    </a:lnTo>
                    <a:lnTo>
                      <a:pt x="1326984" y="224104"/>
                    </a:lnTo>
                    <a:lnTo>
                      <a:pt x="1326984" y="74764"/>
                    </a:lnTo>
                    <a:lnTo>
                      <a:pt x="1310246" y="66992"/>
                    </a:lnTo>
                    <a:lnTo>
                      <a:pt x="1261059" y="55105"/>
                    </a:lnTo>
                    <a:lnTo>
                      <a:pt x="1203096" y="50939"/>
                    </a:lnTo>
                    <a:lnTo>
                      <a:pt x="1005179" y="50939"/>
                    </a:lnTo>
                    <a:lnTo>
                      <a:pt x="1012964" y="83032"/>
                    </a:lnTo>
                    <a:lnTo>
                      <a:pt x="1017600" y="128714"/>
                    </a:lnTo>
                    <a:lnTo>
                      <a:pt x="1019860" y="182587"/>
                    </a:lnTo>
                    <a:lnTo>
                      <a:pt x="1020508" y="239204"/>
                    </a:lnTo>
                    <a:lnTo>
                      <a:pt x="1020318" y="296824"/>
                    </a:lnTo>
                    <a:lnTo>
                      <a:pt x="1020013" y="347992"/>
                    </a:lnTo>
                    <a:lnTo>
                      <a:pt x="1019632" y="387692"/>
                    </a:lnTo>
                    <a:lnTo>
                      <a:pt x="1018476" y="439978"/>
                    </a:lnTo>
                    <a:lnTo>
                      <a:pt x="1016990" y="492861"/>
                    </a:lnTo>
                    <a:lnTo>
                      <a:pt x="1015517" y="543306"/>
                    </a:lnTo>
                    <a:lnTo>
                      <a:pt x="1014412" y="588276"/>
                    </a:lnTo>
                    <a:lnTo>
                      <a:pt x="1016317" y="607263"/>
                    </a:lnTo>
                    <a:lnTo>
                      <a:pt x="1023264" y="619988"/>
                    </a:lnTo>
                    <a:lnTo>
                      <a:pt x="1035888" y="627151"/>
                    </a:lnTo>
                    <a:lnTo>
                      <a:pt x="1054773" y="629386"/>
                    </a:lnTo>
                    <a:lnTo>
                      <a:pt x="1125105" y="629386"/>
                    </a:lnTo>
                    <a:lnTo>
                      <a:pt x="1119619" y="601586"/>
                    </a:lnTo>
                    <a:lnTo>
                      <a:pt x="1115682" y="555612"/>
                    </a:lnTo>
                    <a:lnTo>
                      <a:pt x="1113167" y="492861"/>
                    </a:lnTo>
                    <a:lnTo>
                      <a:pt x="1113078" y="488251"/>
                    </a:lnTo>
                    <a:lnTo>
                      <a:pt x="1111821" y="411746"/>
                    </a:lnTo>
                    <a:lnTo>
                      <a:pt x="1176413" y="411746"/>
                    </a:lnTo>
                    <a:lnTo>
                      <a:pt x="1219530" y="479729"/>
                    </a:lnTo>
                    <a:lnTo>
                      <a:pt x="1260538" y="539470"/>
                    </a:lnTo>
                    <a:lnTo>
                      <a:pt x="1299679" y="591248"/>
                    </a:lnTo>
                    <a:lnTo>
                      <a:pt x="1337221" y="635393"/>
                    </a:lnTo>
                    <a:lnTo>
                      <a:pt x="1373428" y="672198"/>
                    </a:lnTo>
                    <a:lnTo>
                      <a:pt x="1408544" y="701967"/>
                    </a:lnTo>
                    <a:lnTo>
                      <a:pt x="1442834" y="724992"/>
                    </a:lnTo>
                    <a:lnTo>
                      <a:pt x="1509966" y="752030"/>
                    </a:lnTo>
                    <a:lnTo>
                      <a:pt x="1543329" y="756653"/>
                    </a:lnTo>
                    <a:lnTo>
                      <a:pt x="1576895" y="755751"/>
                    </a:lnTo>
                    <a:lnTo>
                      <a:pt x="1610918" y="749617"/>
                    </a:lnTo>
                    <a:close/>
                  </a:path>
                  <a:path w="3129915" h="1278889">
                    <a:moveTo>
                      <a:pt x="1622539" y="1213396"/>
                    </a:moveTo>
                    <a:lnTo>
                      <a:pt x="1621002" y="1189875"/>
                    </a:lnTo>
                    <a:lnTo>
                      <a:pt x="1609636" y="1197063"/>
                    </a:lnTo>
                    <a:lnTo>
                      <a:pt x="1592656" y="1203401"/>
                    </a:lnTo>
                    <a:lnTo>
                      <a:pt x="1568107" y="1207909"/>
                    </a:lnTo>
                    <a:lnTo>
                      <a:pt x="1533994" y="1209636"/>
                    </a:lnTo>
                    <a:lnTo>
                      <a:pt x="1489875" y="1209636"/>
                    </a:lnTo>
                    <a:lnTo>
                      <a:pt x="1488198" y="1184059"/>
                    </a:lnTo>
                    <a:lnTo>
                      <a:pt x="1487436" y="1153502"/>
                    </a:lnTo>
                    <a:lnTo>
                      <a:pt x="1487233" y="1118171"/>
                    </a:lnTo>
                    <a:lnTo>
                      <a:pt x="1487246" y="1078280"/>
                    </a:lnTo>
                    <a:lnTo>
                      <a:pt x="1512595" y="1078280"/>
                    </a:lnTo>
                    <a:lnTo>
                      <a:pt x="1543888" y="1079322"/>
                    </a:lnTo>
                    <a:lnTo>
                      <a:pt x="1567472" y="1082306"/>
                    </a:lnTo>
                    <a:lnTo>
                      <a:pt x="1584223" y="1087056"/>
                    </a:lnTo>
                    <a:lnTo>
                      <a:pt x="1595031" y="1093393"/>
                    </a:lnTo>
                    <a:lnTo>
                      <a:pt x="1599882" y="1075817"/>
                    </a:lnTo>
                    <a:lnTo>
                      <a:pt x="1600073" y="1060919"/>
                    </a:lnTo>
                    <a:lnTo>
                      <a:pt x="1594154" y="1050594"/>
                    </a:lnTo>
                    <a:lnTo>
                      <a:pt x="1580680" y="1046734"/>
                    </a:lnTo>
                    <a:lnTo>
                      <a:pt x="1487576" y="1046734"/>
                    </a:lnTo>
                    <a:lnTo>
                      <a:pt x="1490103" y="950556"/>
                    </a:lnTo>
                    <a:lnTo>
                      <a:pt x="1526273" y="950556"/>
                    </a:lnTo>
                    <a:lnTo>
                      <a:pt x="1559433" y="951801"/>
                    </a:lnTo>
                    <a:lnTo>
                      <a:pt x="1584413" y="955268"/>
                    </a:lnTo>
                    <a:lnTo>
                      <a:pt x="1602168" y="960615"/>
                    </a:lnTo>
                    <a:lnTo>
                      <a:pt x="1613611" y="967473"/>
                    </a:lnTo>
                    <a:lnTo>
                      <a:pt x="1618767" y="948715"/>
                    </a:lnTo>
                    <a:lnTo>
                      <a:pt x="1618970" y="932649"/>
                    </a:lnTo>
                    <a:lnTo>
                      <a:pt x="1612696" y="921435"/>
                    </a:lnTo>
                    <a:lnTo>
                      <a:pt x="1598409" y="917206"/>
                    </a:lnTo>
                    <a:lnTo>
                      <a:pt x="1421815" y="917206"/>
                    </a:lnTo>
                    <a:lnTo>
                      <a:pt x="1427226" y="943698"/>
                    </a:lnTo>
                    <a:lnTo>
                      <a:pt x="1429804" y="979424"/>
                    </a:lnTo>
                    <a:lnTo>
                      <a:pt x="1430591" y="1024775"/>
                    </a:lnTo>
                    <a:lnTo>
                      <a:pt x="1430616" y="1080122"/>
                    </a:lnTo>
                    <a:lnTo>
                      <a:pt x="1430121" y="1114171"/>
                    </a:lnTo>
                    <a:lnTo>
                      <a:pt x="1426565" y="1218234"/>
                    </a:lnTo>
                    <a:lnTo>
                      <a:pt x="1427911" y="1228940"/>
                    </a:lnTo>
                    <a:lnTo>
                      <a:pt x="1432471" y="1236713"/>
                    </a:lnTo>
                    <a:lnTo>
                      <a:pt x="1440129" y="1241450"/>
                    </a:lnTo>
                    <a:lnTo>
                      <a:pt x="1450771" y="1243050"/>
                    </a:lnTo>
                    <a:lnTo>
                      <a:pt x="1591094" y="1243050"/>
                    </a:lnTo>
                    <a:lnTo>
                      <a:pt x="1605838" y="1239812"/>
                    </a:lnTo>
                    <a:lnTo>
                      <a:pt x="1616900" y="1229982"/>
                    </a:lnTo>
                    <a:lnTo>
                      <a:pt x="1622539" y="1213396"/>
                    </a:lnTo>
                    <a:close/>
                  </a:path>
                  <a:path w="3129915" h="1278889">
                    <a:moveTo>
                      <a:pt x="2025205" y="1274495"/>
                    </a:moveTo>
                    <a:lnTo>
                      <a:pt x="1988172" y="1252753"/>
                    </a:lnTo>
                    <a:lnTo>
                      <a:pt x="1954060" y="1223797"/>
                    </a:lnTo>
                    <a:lnTo>
                      <a:pt x="1921903" y="1189062"/>
                    </a:lnTo>
                    <a:lnTo>
                      <a:pt x="1890712" y="1149972"/>
                    </a:lnTo>
                    <a:lnTo>
                      <a:pt x="1862670" y="1112253"/>
                    </a:lnTo>
                    <a:lnTo>
                      <a:pt x="1859495" y="1107973"/>
                    </a:lnTo>
                    <a:lnTo>
                      <a:pt x="1897951" y="1094041"/>
                    </a:lnTo>
                    <a:lnTo>
                      <a:pt x="1912086" y="1082840"/>
                    </a:lnTo>
                    <a:lnTo>
                      <a:pt x="1926564" y="1071384"/>
                    </a:lnTo>
                    <a:lnTo>
                      <a:pt x="1944408" y="1041006"/>
                    </a:lnTo>
                    <a:lnTo>
                      <a:pt x="1950567" y="1003871"/>
                    </a:lnTo>
                    <a:lnTo>
                      <a:pt x="1943074" y="969822"/>
                    </a:lnTo>
                    <a:lnTo>
                      <a:pt x="1924837" y="947394"/>
                    </a:lnTo>
                    <a:lnTo>
                      <a:pt x="1920697" y="942314"/>
                    </a:lnTo>
                    <a:lnTo>
                      <a:pt x="1892007" y="928103"/>
                    </a:lnTo>
                    <a:lnTo>
                      <a:pt x="1892007" y="1011224"/>
                    </a:lnTo>
                    <a:lnTo>
                      <a:pt x="1885848" y="1043152"/>
                    </a:lnTo>
                    <a:lnTo>
                      <a:pt x="1869059" y="1065479"/>
                    </a:lnTo>
                    <a:lnTo>
                      <a:pt x="1844116" y="1078572"/>
                    </a:lnTo>
                    <a:lnTo>
                      <a:pt x="1813496" y="1082840"/>
                    </a:lnTo>
                    <a:lnTo>
                      <a:pt x="1774761" y="1082840"/>
                    </a:lnTo>
                    <a:lnTo>
                      <a:pt x="1775815" y="1015606"/>
                    </a:lnTo>
                    <a:lnTo>
                      <a:pt x="1777644" y="949502"/>
                    </a:lnTo>
                    <a:lnTo>
                      <a:pt x="1816303" y="947394"/>
                    </a:lnTo>
                    <a:lnTo>
                      <a:pt x="1848421" y="951877"/>
                    </a:lnTo>
                    <a:lnTo>
                      <a:pt x="1872195" y="964692"/>
                    </a:lnTo>
                    <a:lnTo>
                      <a:pt x="1886940" y="984796"/>
                    </a:lnTo>
                    <a:lnTo>
                      <a:pt x="1892007" y="1011224"/>
                    </a:lnTo>
                    <a:lnTo>
                      <a:pt x="1892007" y="928103"/>
                    </a:lnTo>
                    <a:lnTo>
                      <a:pt x="1883575" y="923912"/>
                    </a:lnTo>
                    <a:lnTo>
                      <a:pt x="1831848" y="917219"/>
                    </a:lnTo>
                    <a:lnTo>
                      <a:pt x="1709331" y="917219"/>
                    </a:lnTo>
                    <a:lnTo>
                      <a:pt x="1714741" y="943698"/>
                    </a:lnTo>
                    <a:lnTo>
                      <a:pt x="1717319" y="979424"/>
                    </a:lnTo>
                    <a:lnTo>
                      <a:pt x="1718106" y="1024775"/>
                    </a:lnTo>
                    <a:lnTo>
                      <a:pt x="1718094" y="1082840"/>
                    </a:lnTo>
                    <a:lnTo>
                      <a:pt x="1717636" y="1114171"/>
                    </a:lnTo>
                    <a:lnTo>
                      <a:pt x="1716468" y="1150620"/>
                    </a:lnTo>
                    <a:lnTo>
                      <a:pt x="1714944" y="1191742"/>
                    </a:lnTo>
                    <a:lnTo>
                      <a:pt x="1714080" y="1218247"/>
                    </a:lnTo>
                    <a:lnTo>
                      <a:pt x="1715427" y="1228953"/>
                    </a:lnTo>
                    <a:lnTo>
                      <a:pt x="1719986" y="1236713"/>
                    </a:lnTo>
                    <a:lnTo>
                      <a:pt x="1727644" y="1241450"/>
                    </a:lnTo>
                    <a:lnTo>
                      <a:pt x="1738287" y="1243050"/>
                    </a:lnTo>
                    <a:lnTo>
                      <a:pt x="1783562" y="1243050"/>
                    </a:lnTo>
                    <a:lnTo>
                      <a:pt x="1778698" y="1220800"/>
                    </a:lnTo>
                    <a:lnTo>
                      <a:pt x="1776056" y="1191742"/>
                    </a:lnTo>
                    <a:lnTo>
                      <a:pt x="1774964" y="1155649"/>
                    </a:lnTo>
                    <a:lnTo>
                      <a:pt x="1774736" y="1112253"/>
                    </a:lnTo>
                    <a:lnTo>
                      <a:pt x="1801660" y="1112253"/>
                    </a:lnTo>
                    <a:lnTo>
                      <a:pt x="1843100" y="1173518"/>
                    </a:lnTo>
                    <a:lnTo>
                      <a:pt x="1881428" y="1219873"/>
                    </a:lnTo>
                    <a:lnTo>
                      <a:pt x="1917725" y="1252245"/>
                    </a:lnTo>
                    <a:lnTo>
                      <a:pt x="1953056" y="1271524"/>
                    </a:lnTo>
                    <a:lnTo>
                      <a:pt x="1988527" y="1278636"/>
                    </a:lnTo>
                    <a:lnTo>
                      <a:pt x="2025205" y="1274495"/>
                    </a:lnTo>
                    <a:close/>
                  </a:path>
                  <a:path w="3129915" h="1278889">
                    <a:moveTo>
                      <a:pt x="2059889" y="323570"/>
                    </a:moveTo>
                    <a:lnTo>
                      <a:pt x="2056168" y="271932"/>
                    </a:lnTo>
                    <a:lnTo>
                      <a:pt x="2045296" y="225666"/>
                    </a:lnTo>
                    <a:lnTo>
                      <a:pt x="2027682" y="184810"/>
                    </a:lnTo>
                    <a:lnTo>
                      <a:pt x="2003742" y="149364"/>
                    </a:lnTo>
                    <a:lnTo>
                      <a:pt x="1973884" y="119341"/>
                    </a:lnTo>
                    <a:lnTo>
                      <a:pt x="1957603" y="108026"/>
                    </a:lnTo>
                    <a:lnTo>
                      <a:pt x="1957603" y="339039"/>
                    </a:lnTo>
                    <a:lnTo>
                      <a:pt x="1953450" y="398564"/>
                    </a:lnTo>
                    <a:lnTo>
                      <a:pt x="1941601" y="447929"/>
                    </a:lnTo>
                    <a:lnTo>
                      <a:pt x="1922983" y="487972"/>
                    </a:lnTo>
                    <a:lnTo>
                      <a:pt x="1898535" y="519544"/>
                    </a:lnTo>
                    <a:lnTo>
                      <a:pt x="1835810" y="560616"/>
                    </a:lnTo>
                    <a:lnTo>
                      <a:pt x="1760867" y="577913"/>
                    </a:lnTo>
                    <a:lnTo>
                      <a:pt x="1721116" y="579767"/>
                    </a:lnTo>
                    <a:lnTo>
                      <a:pt x="1642897" y="579767"/>
                    </a:lnTo>
                    <a:lnTo>
                      <a:pt x="1639023" y="504761"/>
                    </a:lnTo>
                    <a:lnTo>
                      <a:pt x="1637919" y="456971"/>
                    </a:lnTo>
                    <a:lnTo>
                      <a:pt x="1637258" y="401142"/>
                    </a:lnTo>
                    <a:lnTo>
                      <a:pt x="1637157" y="371094"/>
                    </a:lnTo>
                    <a:lnTo>
                      <a:pt x="1637157" y="323570"/>
                    </a:lnTo>
                    <a:lnTo>
                      <a:pt x="1638134" y="241998"/>
                    </a:lnTo>
                    <a:lnTo>
                      <a:pt x="1639430" y="180454"/>
                    </a:lnTo>
                    <a:lnTo>
                      <a:pt x="1641271" y="98450"/>
                    </a:lnTo>
                    <a:lnTo>
                      <a:pt x="1692046" y="95732"/>
                    </a:lnTo>
                    <a:lnTo>
                      <a:pt x="1708912" y="95529"/>
                    </a:lnTo>
                    <a:lnTo>
                      <a:pt x="1745627" y="97472"/>
                    </a:lnTo>
                    <a:lnTo>
                      <a:pt x="1783448" y="103822"/>
                    </a:lnTo>
                    <a:lnTo>
                      <a:pt x="1820938" y="115392"/>
                    </a:lnTo>
                    <a:lnTo>
                      <a:pt x="1856651" y="132969"/>
                    </a:lnTo>
                    <a:lnTo>
                      <a:pt x="1889112" y="157365"/>
                    </a:lnTo>
                    <a:lnTo>
                      <a:pt x="1916899" y="189357"/>
                    </a:lnTo>
                    <a:lnTo>
                      <a:pt x="1938540" y="229781"/>
                    </a:lnTo>
                    <a:lnTo>
                      <a:pt x="1952599" y="279400"/>
                    </a:lnTo>
                    <a:lnTo>
                      <a:pt x="1957603" y="339039"/>
                    </a:lnTo>
                    <a:lnTo>
                      <a:pt x="1957603" y="108026"/>
                    </a:lnTo>
                    <a:lnTo>
                      <a:pt x="1939658" y="95529"/>
                    </a:lnTo>
                    <a:lnTo>
                      <a:pt x="1938540" y="94742"/>
                    </a:lnTo>
                    <a:lnTo>
                      <a:pt x="1898116" y="75603"/>
                    </a:lnTo>
                    <a:lnTo>
                      <a:pt x="1853031" y="61912"/>
                    </a:lnTo>
                    <a:lnTo>
                      <a:pt x="1803692" y="53682"/>
                    </a:lnTo>
                    <a:lnTo>
                      <a:pt x="1750529" y="50939"/>
                    </a:lnTo>
                    <a:lnTo>
                      <a:pt x="1530705" y="50939"/>
                    </a:lnTo>
                    <a:lnTo>
                      <a:pt x="1538325" y="81051"/>
                    </a:lnTo>
                    <a:lnTo>
                      <a:pt x="1542910" y="126187"/>
                    </a:lnTo>
                    <a:lnTo>
                      <a:pt x="1545196" y="180454"/>
                    </a:lnTo>
                    <a:lnTo>
                      <a:pt x="1545767" y="225666"/>
                    </a:lnTo>
                    <a:lnTo>
                      <a:pt x="1545818" y="292773"/>
                    </a:lnTo>
                    <a:lnTo>
                      <a:pt x="1545628" y="339039"/>
                    </a:lnTo>
                    <a:lnTo>
                      <a:pt x="1545158" y="387692"/>
                    </a:lnTo>
                    <a:lnTo>
                      <a:pt x="1544002" y="439978"/>
                    </a:lnTo>
                    <a:lnTo>
                      <a:pt x="1542465" y="494665"/>
                    </a:lnTo>
                    <a:lnTo>
                      <a:pt x="1540979" y="545922"/>
                    </a:lnTo>
                    <a:lnTo>
                      <a:pt x="1539951" y="588276"/>
                    </a:lnTo>
                    <a:lnTo>
                      <a:pt x="1541843" y="607263"/>
                    </a:lnTo>
                    <a:lnTo>
                      <a:pt x="1548803" y="620001"/>
                    </a:lnTo>
                    <a:lnTo>
                      <a:pt x="1561414" y="627151"/>
                    </a:lnTo>
                    <a:lnTo>
                      <a:pt x="1580299" y="629386"/>
                    </a:lnTo>
                    <a:lnTo>
                      <a:pt x="1732368" y="629386"/>
                    </a:lnTo>
                    <a:lnTo>
                      <a:pt x="1788858" y="626300"/>
                    </a:lnTo>
                    <a:lnTo>
                      <a:pt x="1840064" y="617283"/>
                    </a:lnTo>
                    <a:lnTo>
                      <a:pt x="1885975" y="602640"/>
                    </a:lnTo>
                    <a:lnTo>
                      <a:pt x="1926564" y="582726"/>
                    </a:lnTo>
                    <a:lnTo>
                      <a:pt x="1961807" y="557872"/>
                    </a:lnTo>
                    <a:lnTo>
                      <a:pt x="1991690" y="528408"/>
                    </a:lnTo>
                    <a:lnTo>
                      <a:pt x="2016188" y="494665"/>
                    </a:lnTo>
                    <a:lnTo>
                      <a:pt x="2035276" y="456971"/>
                    </a:lnTo>
                    <a:lnTo>
                      <a:pt x="2048941" y="415671"/>
                    </a:lnTo>
                    <a:lnTo>
                      <a:pt x="2057146" y="371094"/>
                    </a:lnTo>
                    <a:lnTo>
                      <a:pt x="2059889" y="323570"/>
                    </a:lnTo>
                    <a:close/>
                  </a:path>
                  <a:path w="3129915" h="1278889">
                    <a:moveTo>
                      <a:pt x="2246084" y="1139990"/>
                    </a:moveTo>
                    <a:lnTo>
                      <a:pt x="2234641" y="1098308"/>
                    </a:lnTo>
                    <a:lnTo>
                      <a:pt x="2206015" y="1071638"/>
                    </a:lnTo>
                    <a:lnTo>
                      <a:pt x="2168791" y="1053884"/>
                    </a:lnTo>
                    <a:lnTo>
                      <a:pt x="2131580" y="1038936"/>
                    </a:lnTo>
                    <a:lnTo>
                      <a:pt x="2102954" y="1020711"/>
                    </a:lnTo>
                    <a:lnTo>
                      <a:pt x="2091499" y="993089"/>
                    </a:lnTo>
                    <a:lnTo>
                      <a:pt x="2095957" y="973493"/>
                    </a:lnTo>
                    <a:lnTo>
                      <a:pt x="2107971" y="959002"/>
                    </a:lnTo>
                    <a:lnTo>
                      <a:pt x="2125522" y="949998"/>
                    </a:lnTo>
                    <a:lnTo>
                      <a:pt x="2146579" y="946912"/>
                    </a:lnTo>
                    <a:lnTo>
                      <a:pt x="2170023" y="949909"/>
                    </a:lnTo>
                    <a:lnTo>
                      <a:pt x="2189365" y="958265"/>
                    </a:lnTo>
                    <a:lnTo>
                      <a:pt x="2205266" y="971016"/>
                    </a:lnTo>
                    <a:lnTo>
                      <a:pt x="2218398" y="987221"/>
                    </a:lnTo>
                    <a:lnTo>
                      <a:pt x="2223947" y="979678"/>
                    </a:lnTo>
                    <a:lnTo>
                      <a:pt x="2229688" y="970749"/>
                    </a:lnTo>
                    <a:lnTo>
                      <a:pt x="2234184" y="960831"/>
                    </a:lnTo>
                    <a:lnTo>
                      <a:pt x="2236012" y="950315"/>
                    </a:lnTo>
                    <a:lnTo>
                      <a:pt x="2230361" y="935024"/>
                    </a:lnTo>
                    <a:lnTo>
                      <a:pt x="2213864" y="923086"/>
                    </a:lnTo>
                    <a:lnTo>
                      <a:pt x="2187117" y="915314"/>
                    </a:lnTo>
                    <a:lnTo>
                      <a:pt x="2150770" y="912545"/>
                    </a:lnTo>
                    <a:lnTo>
                      <a:pt x="2108631" y="918349"/>
                    </a:lnTo>
                    <a:lnTo>
                      <a:pt x="2072525" y="935723"/>
                    </a:lnTo>
                    <a:lnTo>
                      <a:pt x="2047316" y="964577"/>
                    </a:lnTo>
                    <a:lnTo>
                      <a:pt x="2037829" y="1004836"/>
                    </a:lnTo>
                    <a:lnTo>
                      <a:pt x="2046439" y="1043800"/>
                    </a:lnTo>
                    <a:lnTo>
                      <a:pt x="2068639" y="1069962"/>
                    </a:lnTo>
                    <a:lnTo>
                      <a:pt x="2098992" y="1087501"/>
                    </a:lnTo>
                    <a:lnTo>
                      <a:pt x="2132063" y="1100645"/>
                    </a:lnTo>
                    <a:lnTo>
                      <a:pt x="2162416" y="1113561"/>
                    </a:lnTo>
                    <a:lnTo>
                      <a:pt x="2184616" y="1130465"/>
                    </a:lnTo>
                    <a:lnTo>
                      <a:pt x="2193226" y="1155547"/>
                    </a:lnTo>
                    <a:lnTo>
                      <a:pt x="2189137" y="1177150"/>
                    </a:lnTo>
                    <a:lnTo>
                      <a:pt x="2177326" y="1194930"/>
                    </a:lnTo>
                    <a:lnTo>
                      <a:pt x="2158454" y="1206995"/>
                    </a:lnTo>
                    <a:lnTo>
                      <a:pt x="2133155" y="1211427"/>
                    </a:lnTo>
                    <a:lnTo>
                      <a:pt x="2102853" y="1207401"/>
                    </a:lnTo>
                    <a:lnTo>
                      <a:pt x="2078736" y="1196390"/>
                    </a:lnTo>
                    <a:lnTo>
                      <a:pt x="2059597" y="1180020"/>
                    </a:lnTo>
                    <a:lnTo>
                      <a:pt x="2044242" y="1159929"/>
                    </a:lnTo>
                    <a:lnTo>
                      <a:pt x="2040280" y="1169225"/>
                    </a:lnTo>
                    <a:lnTo>
                      <a:pt x="2037334" y="1178648"/>
                    </a:lnTo>
                    <a:lnTo>
                      <a:pt x="2035492" y="1188250"/>
                    </a:lnTo>
                    <a:lnTo>
                      <a:pt x="2034857" y="1198143"/>
                    </a:lnTo>
                    <a:lnTo>
                      <a:pt x="2041537" y="1219847"/>
                    </a:lnTo>
                    <a:lnTo>
                      <a:pt x="2060498" y="1235214"/>
                    </a:lnTo>
                    <a:lnTo>
                      <a:pt x="2090127" y="1244346"/>
                    </a:lnTo>
                    <a:lnTo>
                      <a:pt x="2128824" y="1247368"/>
                    </a:lnTo>
                    <a:lnTo>
                      <a:pt x="2175370" y="1240497"/>
                    </a:lnTo>
                    <a:lnTo>
                      <a:pt x="2212543" y="1220114"/>
                    </a:lnTo>
                    <a:lnTo>
                      <a:pt x="2237181" y="1186497"/>
                    </a:lnTo>
                    <a:lnTo>
                      <a:pt x="2246084" y="1139990"/>
                    </a:lnTo>
                    <a:close/>
                  </a:path>
                  <a:path w="3129915" h="1278889">
                    <a:moveTo>
                      <a:pt x="2252599" y="565302"/>
                    </a:moveTo>
                    <a:lnTo>
                      <a:pt x="2245080" y="528510"/>
                    </a:lnTo>
                    <a:lnTo>
                      <a:pt x="2241499" y="478891"/>
                    </a:lnTo>
                    <a:lnTo>
                      <a:pt x="2240407" y="415912"/>
                    </a:lnTo>
                    <a:lnTo>
                      <a:pt x="2240369" y="339026"/>
                    </a:lnTo>
                    <a:lnTo>
                      <a:pt x="2240851" y="291744"/>
                    </a:lnTo>
                    <a:lnTo>
                      <a:pt x="2242007" y="241122"/>
                    </a:lnTo>
                    <a:lnTo>
                      <a:pt x="2244648" y="147231"/>
                    </a:lnTo>
                    <a:lnTo>
                      <a:pt x="2242782" y="132346"/>
                    </a:lnTo>
                    <a:lnTo>
                      <a:pt x="2236457" y="121551"/>
                    </a:lnTo>
                    <a:lnTo>
                      <a:pt x="2225814" y="114973"/>
                    </a:lnTo>
                    <a:lnTo>
                      <a:pt x="2211032" y="112750"/>
                    </a:lnTo>
                    <a:lnTo>
                      <a:pt x="2140737" y="112750"/>
                    </a:lnTo>
                    <a:lnTo>
                      <a:pt x="2148268" y="149542"/>
                    </a:lnTo>
                    <a:lnTo>
                      <a:pt x="2151850" y="199161"/>
                    </a:lnTo>
                    <a:lnTo>
                      <a:pt x="2152942" y="262153"/>
                    </a:lnTo>
                    <a:lnTo>
                      <a:pt x="2152980" y="339026"/>
                    </a:lnTo>
                    <a:lnTo>
                      <a:pt x="2152294" y="386321"/>
                    </a:lnTo>
                    <a:lnTo>
                      <a:pt x="2150681" y="436943"/>
                    </a:lnTo>
                    <a:lnTo>
                      <a:pt x="2148802" y="486562"/>
                    </a:lnTo>
                    <a:lnTo>
                      <a:pt x="2147354" y="530834"/>
                    </a:lnTo>
                    <a:lnTo>
                      <a:pt x="2149221" y="545719"/>
                    </a:lnTo>
                    <a:lnTo>
                      <a:pt x="2155545" y="556514"/>
                    </a:lnTo>
                    <a:lnTo>
                      <a:pt x="2166188" y="563079"/>
                    </a:lnTo>
                    <a:lnTo>
                      <a:pt x="2180983" y="565302"/>
                    </a:lnTo>
                    <a:lnTo>
                      <a:pt x="2252599" y="565302"/>
                    </a:lnTo>
                    <a:close/>
                  </a:path>
                  <a:path w="3129915" h="1278889">
                    <a:moveTo>
                      <a:pt x="2396007" y="1243050"/>
                    </a:moveTo>
                    <a:lnTo>
                      <a:pt x="2390597" y="1216558"/>
                    </a:lnTo>
                    <a:lnTo>
                      <a:pt x="2388019" y="1180833"/>
                    </a:lnTo>
                    <a:lnTo>
                      <a:pt x="2387231" y="1135481"/>
                    </a:lnTo>
                    <a:lnTo>
                      <a:pt x="2387206" y="1080135"/>
                    </a:lnTo>
                    <a:lnTo>
                      <a:pt x="2387549" y="1046086"/>
                    </a:lnTo>
                    <a:lnTo>
                      <a:pt x="2390279" y="942022"/>
                    </a:lnTo>
                    <a:lnTo>
                      <a:pt x="2388946" y="931316"/>
                    </a:lnTo>
                    <a:lnTo>
                      <a:pt x="2384374" y="923544"/>
                    </a:lnTo>
                    <a:lnTo>
                      <a:pt x="2376716" y="918819"/>
                    </a:lnTo>
                    <a:lnTo>
                      <a:pt x="2366073" y="917219"/>
                    </a:lnTo>
                    <a:lnTo>
                      <a:pt x="2321776" y="917219"/>
                    </a:lnTo>
                    <a:lnTo>
                      <a:pt x="2327186" y="943698"/>
                    </a:lnTo>
                    <a:lnTo>
                      <a:pt x="2329764" y="979424"/>
                    </a:lnTo>
                    <a:lnTo>
                      <a:pt x="2330551" y="1024775"/>
                    </a:lnTo>
                    <a:lnTo>
                      <a:pt x="2330577" y="1080135"/>
                    </a:lnTo>
                    <a:lnTo>
                      <a:pt x="2330081" y="1114171"/>
                    </a:lnTo>
                    <a:lnTo>
                      <a:pt x="2326538" y="1218247"/>
                    </a:lnTo>
                    <a:lnTo>
                      <a:pt x="2327872" y="1228953"/>
                    </a:lnTo>
                    <a:lnTo>
                      <a:pt x="2332431" y="1236713"/>
                    </a:lnTo>
                    <a:lnTo>
                      <a:pt x="2340089" y="1241450"/>
                    </a:lnTo>
                    <a:lnTo>
                      <a:pt x="2350732" y="1243050"/>
                    </a:lnTo>
                    <a:lnTo>
                      <a:pt x="2396007" y="1243050"/>
                    </a:lnTo>
                    <a:close/>
                  </a:path>
                  <a:path w="3129915" h="1278889">
                    <a:moveTo>
                      <a:pt x="2692781" y="72745"/>
                    </a:moveTo>
                    <a:lnTo>
                      <a:pt x="2683332" y="56845"/>
                    </a:lnTo>
                    <a:lnTo>
                      <a:pt x="2661805" y="50939"/>
                    </a:lnTo>
                    <a:lnTo>
                      <a:pt x="2343924" y="50939"/>
                    </a:lnTo>
                    <a:lnTo>
                      <a:pt x="2351544" y="81051"/>
                    </a:lnTo>
                    <a:lnTo>
                      <a:pt x="2356129" y="126187"/>
                    </a:lnTo>
                    <a:lnTo>
                      <a:pt x="2358428" y="180454"/>
                    </a:lnTo>
                    <a:lnTo>
                      <a:pt x="2359152" y="237947"/>
                    </a:lnTo>
                    <a:lnTo>
                      <a:pt x="2358847" y="339039"/>
                    </a:lnTo>
                    <a:lnTo>
                      <a:pt x="2358377" y="387692"/>
                    </a:lnTo>
                    <a:lnTo>
                      <a:pt x="2357234" y="439978"/>
                    </a:lnTo>
                    <a:lnTo>
                      <a:pt x="2354262" y="543306"/>
                    </a:lnTo>
                    <a:lnTo>
                      <a:pt x="2353170" y="588276"/>
                    </a:lnTo>
                    <a:lnTo>
                      <a:pt x="2355062" y="607263"/>
                    </a:lnTo>
                    <a:lnTo>
                      <a:pt x="2362022" y="620001"/>
                    </a:lnTo>
                    <a:lnTo>
                      <a:pt x="2374633" y="627151"/>
                    </a:lnTo>
                    <a:lnTo>
                      <a:pt x="2393518" y="629386"/>
                    </a:lnTo>
                    <a:lnTo>
                      <a:pt x="2463863" y="629386"/>
                    </a:lnTo>
                    <a:lnTo>
                      <a:pt x="2459393" y="609003"/>
                    </a:lnTo>
                    <a:lnTo>
                      <a:pt x="2455913" y="577240"/>
                    </a:lnTo>
                    <a:lnTo>
                      <a:pt x="2453348" y="534416"/>
                    </a:lnTo>
                    <a:lnTo>
                      <a:pt x="2451608" y="480847"/>
                    </a:lnTo>
                    <a:lnTo>
                      <a:pt x="2450617" y="416852"/>
                    </a:lnTo>
                    <a:lnTo>
                      <a:pt x="2450274" y="342760"/>
                    </a:lnTo>
                    <a:lnTo>
                      <a:pt x="2513152" y="342760"/>
                    </a:lnTo>
                    <a:lnTo>
                      <a:pt x="2560421" y="344182"/>
                    </a:lnTo>
                    <a:lnTo>
                      <a:pt x="2596045" y="348373"/>
                    </a:lnTo>
                    <a:lnTo>
                      <a:pt x="2621343" y="355244"/>
                    </a:lnTo>
                    <a:lnTo>
                      <a:pt x="2637663" y="364667"/>
                    </a:lnTo>
                    <a:lnTo>
                      <a:pt x="2645003" y="338582"/>
                    </a:lnTo>
                    <a:lnTo>
                      <a:pt x="2645295" y="317093"/>
                    </a:lnTo>
                    <a:lnTo>
                      <a:pt x="2636355" y="302514"/>
                    </a:lnTo>
                    <a:lnTo>
                      <a:pt x="2615984" y="297141"/>
                    </a:lnTo>
                    <a:lnTo>
                      <a:pt x="2450528" y="297141"/>
                    </a:lnTo>
                    <a:lnTo>
                      <a:pt x="2451290" y="246126"/>
                    </a:lnTo>
                    <a:lnTo>
                      <a:pt x="2454465" y="99161"/>
                    </a:lnTo>
                    <a:lnTo>
                      <a:pt x="2553081" y="99161"/>
                    </a:lnTo>
                    <a:lnTo>
                      <a:pt x="2603055" y="100888"/>
                    </a:lnTo>
                    <a:lnTo>
                      <a:pt x="2640711" y="105816"/>
                    </a:lnTo>
                    <a:lnTo>
                      <a:pt x="2667470" y="113576"/>
                    </a:lnTo>
                    <a:lnTo>
                      <a:pt x="2684716" y="123774"/>
                    </a:lnTo>
                    <a:lnTo>
                      <a:pt x="2692476" y="95961"/>
                    </a:lnTo>
                    <a:lnTo>
                      <a:pt x="2692781" y="72745"/>
                    </a:lnTo>
                    <a:close/>
                  </a:path>
                  <a:path w="3129915" h="1278889">
                    <a:moveTo>
                      <a:pt x="2716720" y="929144"/>
                    </a:moveTo>
                    <a:lnTo>
                      <a:pt x="2713240" y="911377"/>
                    </a:lnTo>
                    <a:lnTo>
                      <a:pt x="2699220" y="914057"/>
                    </a:lnTo>
                    <a:lnTo>
                      <a:pt x="2674442" y="915873"/>
                    </a:lnTo>
                    <a:lnTo>
                      <a:pt x="2642209" y="916889"/>
                    </a:lnTo>
                    <a:lnTo>
                      <a:pt x="2605824" y="917219"/>
                    </a:lnTo>
                    <a:lnTo>
                      <a:pt x="2466771" y="917219"/>
                    </a:lnTo>
                    <a:lnTo>
                      <a:pt x="2450820" y="920559"/>
                    </a:lnTo>
                    <a:lnTo>
                      <a:pt x="2440889" y="929868"/>
                    </a:lnTo>
                    <a:lnTo>
                      <a:pt x="2437422" y="944016"/>
                    </a:lnTo>
                    <a:lnTo>
                      <a:pt x="2440914" y="961898"/>
                    </a:lnTo>
                    <a:lnTo>
                      <a:pt x="2454757" y="958811"/>
                    </a:lnTo>
                    <a:lnTo>
                      <a:pt x="2479192" y="956081"/>
                    </a:lnTo>
                    <a:lnTo>
                      <a:pt x="2511056" y="954138"/>
                    </a:lnTo>
                    <a:lnTo>
                      <a:pt x="2547175" y="953363"/>
                    </a:lnTo>
                    <a:lnTo>
                      <a:pt x="2548331" y="977912"/>
                    </a:lnTo>
                    <a:lnTo>
                      <a:pt x="2549055" y="1006741"/>
                    </a:lnTo>
                    <a:lnTo>
                      <a:pt x="2549423" y="1040574"/>
                    </a:lnTo>
                    <a:lnTo>
                      <a:pt x="2549537" y="1080135"/>
                    </a:lnTo>
                    <a:lnTo>
                      <a:pt x="2549042" y="1114171"/>
                    </a:lnTo>
                    <a:lnTo>
                      <a:pt x="2545486" y="1218247"/>
                    </a:lnTo>
                    <a:lnTo>
                      <a:pt x="2546820" y="1228940"/>
                    </a:lnTo>
                    <a:lnTo>
                      <a:pt x="2551379" y="1236713"/>
                    </a:lnTo>
                    <a:lnTo>
                      <a:pt x="2559037" y="1241450"/>
                    </a:lnTo>
                    <a:lnTo>
                      <a:pt x="2569692" y="1243050"/>
                    </a:lnTo>
                    <a:lnTo>
                      <a:pt x="2614955" y="1243050"/>
                    </a:lnTo>
                    <a:lnTo>
                      <a:pt x="2609532" y="1216558"/>
                    </a:lnTo>
                    <a:lnTo>
                      <a:pt x="2606954" y="1180833"/>
                    </a:lnTo>
                    <a:lnTo>
                      <a:pt x="2606179" y="1135481"/>
                    </a:lnTo>
                    <a:lnTo>
                      <a:pt x="2606268" y="1049032"/>
                    </a:lnTo>
                    <a:lnTo>
                      <a:pt x="2607056" y="982522"/>
                    </a:lnTo>
                    <a:lnTo>
                      <a:pt x="2607653" y="951941"/>
                    </a:lnTo>
                    <a:lnTo>
                      <a:pt x="2671495" y="955027"/>
                    </a:lnTo>
                    <a:lnTo>
                      <a:pt x="2687383" y="955382"/>
                    </a:lnTo>
                    <a:lnTo>
                      <a:pt x="2703334" y="952144"/>
                    </a:lnTo>
                    <a:lnTo>
                      <a:pt x="2713266" y="943063"/>
                    </a:lnTo>
                    <a:lnTo>
                      <a:pt x="2716720" y="929144"/>
                    </a:lnTo>
                    <a:close/>
                  </a:path>
                  <a:path w="3129915" h="1278889">
                    <a:moveTo>
                      <a:pt x="3036824" y="932891"/>
                    </a:moveTo>
                    <a:lnTo>
                      <a:pt x="3036062" y="924788"/>
                    </a:lnTo>
                    <a:lnTo>
                      <a:pt x="3030118" y="919264"/>
                    </a:lnTo>
                    <a:lnTo>
                      <a:pt x="3018967" y="917206"/>
                    </a:lnTo>
                    <a:lnTo>
                      <a:pt x="2987395" y="917206"/>
                    </a:lnTo>
                    <a:lnTo>
                      <a:pt x="2984169" y="935393"/>
                    </a:lnTo>
                    <a:lnTo>
                      <a:pt x="2976283" y="955649"/>
                    </a:lnTo>
                    <a:lnTo>
                      <a:pt x="2965005" y="977544"/>
                    </a:lnTo>
                    <a:lnTo>
                      <a:pt x="2951543" y="1000620"/>
                    </a:lnTo>
                    <a:lnTo>
                      <a:pt x="2942120" y="1015987"/>
                    </a:lnTo>
                    <a:lnTo>
                      <a:pt x="2909824" y="1066419"/>
                    </a:lnTo>
                    <a:lnTo>
                      <a:pt x="2893568" y="1037805"/>
                    </a:lnTo>
                    <a:lnTo>
                      <a:pt x="2875178" y="1003617"/>
                    </a:lnTo>
                    <a:lnTo>
                      <a:pt x="2856585" y="968006"/>
                    </a:lnTo>
                    <a:lnTo>
                      <a:pt x="2839770" y="935101"/>
                    </a:lnTo>
                    <a:lnTo>
                      <a:pt x="2834627" y="927671"/>
                    </a:lnTo>
                    <a:lnTo>
                      <a:pt x="2827769" y="922045"/>
                    </a:lnTo>
                    <a:lnTo>
                      <a:pt x="2819654" y="918464"/>
                    </a:lnTo>
                    <a:lnTo>
                      <a:pt x="2810713" y="917206"/>
                    </a:lnTo>
                    <a:lnTo>
                      <a:pt x="2751988" y="917206"/>
                    </a:lnTo>
                    <a:lnTo>
                      <a:pt x="2789859" y="972146"/>
                    </a:lnTo>
                    <a:lnTo>
                      <a:pt x="2823337" y="1024737"/>
                    </a:lnTo>
                    <a:lnTo>
                      <a:pt x="2851467" y="1071714"/>
                    </a:lnTo>
                    <a:lnTo>
                      <a:pt x="2873337" y="1109776"/>
                    </a:lnTo>
                    <a:lnTo>
                      <a:pt x="2872638" y="1138072"/>
                    </a:lnTo>
                    <a:lnTo>
                      <a:pt x="2869755" y="1220279"/>
                    </a:lnTo>
                    <a:lnTo>
                      <a:pt x="2870987" y="1230096"/>
                    </a:lnTo>
                    <a:lnTo>
                      <a:pt x="2875165" y="1237234"/>
                    </a:lnTo>
                    <a:lnTo>
                      <a:pt x="2882188" y="1241577"/>
                    </a:lnTo>
                    <a:lnTo>
                      <a:pt x="2891955" y="1243050"/>
                    </a:lnTo>
                    <a:lnTo>
                      <a:pt x="2939237" y="1243050"/>
                    </a:lnTo>
                    <a:lnTo>
                      <a:pt x="2934487" y="1219822"/>
                    </a:lnTo>
                    <a:lnTo>
                      <a:pt x="2932087" y="1188288"/>
                    </a:lnTo>
                    <a:lnTo>
                      <a:pt x="2931236" y="1148930"/>
                    </a:lnTo>
                    <a:lnTo>
                      <a:pt x="2931147" y="1102271"/>
                    </a:lnTo>
                    <a:lnTo>
                      <a:pt x="2952470" y="1066152"/>
                    </a:lnTo>
                    <a:lnTo>
                      <a:pt x="2975229" y="1029449"/>
                    </a:lnTo>
                    <a:lnTo>
                      <a:pt x="3001264" y="989241"/>
                    </a:lnTo>
                    <a:lnTo>
                      <a:pt x="3032429" y="942644"/>
                    </a:lnTo>
                    <a:lnTo>
                      <a:pt x="3036824" y="932891"/>
                    </a:lnTo>
                    <a:close/>
                  </a:path>
                  <a:path w="3129915" h="1278889">
                    <a:moveTo>
                      <a:pt x="3129788" y="37896"/>
                    </a:moveTo>
                    <a:lnTo>
                      <a:pt x="3119780" y="21069"/>
                    </a:lnTo>
                    <a:lnTo>
                      <a:pt x="3096984" y="14820"/>
                    </a:lnTo>
                    <a:lnTo>
                      <a:pt x="2744647" y="14820"/>
                    </a:lnTo>
                    <a:lnTo>
                      <a:pt x="2752344" y="42468"/>
                    </a:lnTo>
                    <a:lnTo>
                      <a:pt x="2757436" y="82689"/>
                    </a:lnTo>
                    <a:lnTo>
                      <a:pt x="2760459" y="133972"/>
                    </a:lnTo>
                    <a:lnTo>
                      <a:pt x="2761945" y="194805"/>
                    </a:lnTo>
                    <a:lnTo>
                      <a:pt x="2762440" y="263664"/>
                    </a:lnTo>
                    <a:lnTo>
                      <a:pt x="2762491" y="339026"/>
                    </a:lnTo>
                    <a:lnTo>
                      <a:pt x="2762173" y="378675"/>
                    </a:lnTo>
                    <a:lnTo>
                      <a:pt x="2761348" y="426466"/>
                    </a:lnTo>
                    <a:lnTo>
                      <a:pt x="2756217" y="638327"/>
                    </a:lnTo>
                    <a:lnTo>
                      <a:pt x="2755328" y="681253"/>
                    </a:lnTo>
                    <a:lnTo>
                      <a:pt x="2757246" y="700214"/>
                    </a:lnTo>
                    <a:lnTo>
                      <a:pt x="2764205" y="712927"/>
                    </a:lnTo>
                    <a:lnTo>
                      <a:pt x="2776804" y="720051"/>
                    </a:lnTo>
                    <a:lnTo>
                      <a:pt x="2795676" y="722287"/>
                    </a:lnTo>
                    <a:lnTo>
                      <a:pt x="2872359" y="722287"/>
                    </a:lnTo>
                    <a:lnTo>
                      <a:pt x="2867583" y="706920"/>
                    </a:lnTo>
                    <a:lnTo>
                      <a:pt x="2863761" y="676656"/>
                    </a:lnTo>
                    <a:lnTo>
                      <a:pt x="2860802" y="633298"/>
                    </a:lnTo>
                    <a:lnTo>
                      <a:pt x="2858617" y="578688"/>
                    </a:lnTo>
                    <a:lnTo>
                      <a:pt x="2857131" y="514604"/>
                    </a:lnTo>
                    <a:lnTo>
                      <a:pt x="2856255" y="442861"/>
                    </a:lnTo>
                    <a:lnTo>
                      <a:pt x="2855887" y="365277"/>
                    </a:lnTo>
                    <a:lnTo>
                      <a:pt x="2945155" y="365277"/>
                    </a:lnTo>
                    <a:lnTo>
                      <a:pt x="2995244" y="366788"/>
                    </a:lnTo>
                    <a:lnTo>
                      <a:pt x="3032988" y="371233"/>
                    </a:lnTo>
                    <a:lnTo>
                      <a:pt x="3059798" y="378510"/>
                    </a:lnTo>
                    <a:lnTo>
                      <a:pt x="3077083" y="388505"/>
                    </a:lnTo>
                    <a:lnTo>
                      <a:pt x="3084855" y="360857"/>
                    </a:lnTo>
                    <a:lnTo>
                      <a:pt x="3085160" y="338086"/>
                    </a:lnTo>
                    <a:lnTo>
                      <a:pt x="3075686" y="322643"/>
                    </a:lnTo>
                    <a:lnTo>
                      <a:pt x="3054121" y="316953"/>
                    </a:lnTo>
                    <a:lnTo>
                      <a:pt x="2855925" y="316953"/>
                    </a:lnTo>
                    <a:lnTo>
                      <a:pt x="2856420" y="268566"/>
                    </a:lnTo>
                    <a:lnTo>
                      <a:pt x="2860179" y="65862"/>
                    </a:lnTo>
                    <a:lnTo>
                      <a:pt x="2981922" y="65862"/>
                    </a:lnTo>
                    <a:lnTo>
                      <a:pt x="3034817" y="67691"/>
                    </a:lnTo>
                    <a:lnTo>
                      <a:pt x="3074670" y="72910"/>
                    </a:lnTo>
                    <a:lnTo>
                      <a:pt x="3102991" y="81114"/>
                    </a:lnTo>
                    <a:lnTo>
                      <a:pt x="3121253" y="91897"/>
                    </a:lnTo>
                    <a:lnTo>
                      <a:pt x="3129457" y="62458"/>
                    </a:lnTo>
                    <a:lnTo>
                      <a:pt x="3129788" y="378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754"/>
              </a:p>
            </p:txBody>
          </p:sp>
        </p:grp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C84B4863-C44C-C11D-853D-80F5399C93AF}"/>
                </a:ext>
              </a:extLst>
            </p:cNvPr>
            <p:cNvSpPr/>
            <p:nvPr/>
          </p:nvSpPr>
          <p:spPr>
            <a:xfrm>
              <a:off x="10832691" y="5951198"/>
              <a:ext cx="352425" cy="335915"/>
            </a:xfrm>
            <a:custGeom>
              <a:avLst/>
              <a:gdLst/>
              <a:ahLst/>
              <a:cxnLst/>
              <a:rect l="l" t="t" r="r" b="b"/>
              <a:pathLst>
                <a:path w="352425" h="335914">
                  <a:moveTo>
                    <a:pt x="176151" y="0"/>
                  </a:moveTo>
                  <a:lnTo>
                    <a:pt x="126833" y="5747"/>
                  </a:lnTo>
                  <a:lnTo>
                    <a:pt x="84057" y="22121"/>
                  </a:lnTo>
                  <a:lnTo>
                    <a:pt x="48904" y="47820"/>
                  </a:lnTo>
                  <a:lnTo>
                    <a:pt x="22456" y="81544"/>
                  </a:lnTo>
                  <a:lnTo>
                    <a:pt x="5794" y="121990"/>
                  </a:lnTo>
                  <a:lnTo>
                    <a:pt x="0" y="167858"/>
                  </a:lnTo>
                  <a:lnTo>
                    <a:pt x="5794" y="213726"/>
                  </a:lnTo>
                  <a:lnTo>
                    <a:pt x="22456" y="254173"/>
                  </a:lnTo>
                  <a:lnTo>
                    <a:pt x="48904" y="287896"/>
                  </a:lnTo>
                  <a:lnTo>
                    <a:pt x="84057" y="313596"/>
                  </a:lnTo>
                  <a:lnTo>
                    <a:pt x="126833" y="329970"/>
                  </a:lnTo>
                  <a:lnTo>
                    <a:pt x="176151" y="335717"/>
                  </a:lnTo>
                  <a:lnTo>
                    <a:pt x="225469" y="329970"/>
                  </a:lnTo>
                  <a:lnTo>
                    <a:pt x="268246" y="313596"/>
                  </a:lnTo>
                  <a:lnTo>
                    <a:pt x="286398" y="300325"/>
                  </a:lnTo>
                  <a:lnTo>
                    <a:pt x="176151" y="300325"/>
                  </a:lnTo>
                  <a:lnTo>
                    <a:pt x="130743" y="290020"/>
                  </a:lnTo>
                  <a:lnTo>
                    <a:pt x="94672" y="261806"/>
                  </a:lnTo>
                  <a:lnTo>
                    <a:pt x="70876" y="219734"/>
                  </a:lnTo>
                  <a:lnTo>
                    <a:pt x="62291" y="167858"/>
                  </a:lnTo>
                  <a:lnTo>
                    <a:pt x="70876" y="115982"/>
                  </a:lnTo>
                  <a:lnTo>
                    <a:pt x="94672" y="73911"/>
                  </a:lnTo>
                  <a:lnTo>
                    <a:pt x="130743" y="45696"/>
                  </a:lnTo>
                  <a:lnTo>
                    <a:pt x="176151" y="35391"/>
                  </a:lnTo>
                  <a:lnTo>
                    <a:pt x="286398" y="35391"/>
                  </a:lnTo>
                  <a:lnTo>
                    <a:pt x="268246" y="22121"/>
                  </a:lnTo>
                  <a:lnTo>
                    <a:pt x="225469" y="5747"/>
                  </a:lnTo>
                  <a:lnTo>
                    <a:pt x="176151" y="0"/>
                  </a:lnTo>
                  <a:close/>
                </a:path>
                <a:path w="352425" h="335914">
                  <a:moveTo>
                    <a:pt x="286398" y="35391"/>
                  </a:moveTo>
                  <a:lnTo>
                    <a:pt x="176151" y="35391"/>
                  </a:lnTo>
                  <a:lnTo>
                    <a:pt x="221560" y="45696"/>
                  </a:lnTo>
                  <a:lnTo>
                    <a:pt x="257630" y="73911"/>
                  </a:lnTo>
                  <a:lnTo>
                    <a:pt x="281427" y="115982"/>
                  </a:lnTo>
                  <a:lnTo>
                    <a:pt x="290012" y="167858"/>
                  </a:lnTo>
                  <a:lnTo>
                    <a:pt x="281427" y="219734"/>
                  </a:lnTo>
                  <a:lnTo>
                    <a:pt x="257630" y="261806"/>
                  </a:lnTo>
                  <a:lnTo>
                    <a:pt x="221560" y="290020"/>
                  </a:lnTo>
                  <a:lnTo>
                    <a:pt x="176151" y="300325"/>
                  </a:lnTo>
                  <a:lnTo>
                    <a:pt x="286398" y="300325"/>
                  </a:lnTo>
                  <a:lnTo>
                    <a:pt x="303399" y="287896"/>
                  </a:lnTo>
                  <a:lnTo>
                    <a:pt x="329847" y="254173"/>
                  </a:lnTo>
                  <a:lnTo>
                    <a:pt x="346509" y="213726"/>
                  </a:lnTo>
                  <a:lnTo>
                    <a:pt x="352303" y="167858"/>
                  </a:lnTo>
                  <a:lnTo>
                    <a:pt x="346509" y="121990"/>
                  </a:lnTo>
                  <a:lnTo>
                    <a:pt x="329847" y="81544"/>
                  </a:lnTo>
                  <a:lnTo>
                    <a:pt x="303399" y="47820"/>
                  </a:lnTo>
                  <a:lnTo>
                    <a:pt x="286398" y="35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F55B6307-CDFB-52D9-8938-C2ED38906A5A}"/>
                </a:ext>
              </a:extLst>
            </p:cNvPr>
            <p:cNvSpPr/>
            <p:nvPr/>
          </p:nvSpPr>
          <p:spPr>
            <a:xfrm>
              <a:off x="9285315" y="5956891"/>
              <a:ext cx="74295" cy="325755"/>
            </a:xfrm>
            <a:custGeom>
              <a:avLst/>
              <a:gdLst/>
              <a:ahLst/>
              <a:cxnLst/>
              <a:rect l="l" t="t" r="r" b="b"/>
              <a:pathLst>
                <a:path w="74295" h="325754">
                  <a:moveTo>
                    <a:pt x="44270" y="0"/>
                  </a:moveTo>
                  <a:lnTo>
                    <a:pt x="0" y="0"/>
                  </a:lnTo>
                  <a:lnTo>
                    <a:pt x="5411" y="26466"/>
                  </a:lnTo>
                  <a:lnTo>
                    <a:pt x="7986" y="62161"/>
                  </a:lnTo>
                  <a:lnTo>
                    <a:pt x="8767" y="107471"/>
                  </a:lnTo>
                  <a:lnTo>
                    <a:pt x="8795" y="162780"/>
                  </a:lnTo>
                  <a:lnTo>
                    <a:pt x="8300" y="196797"/>
                  </a:lnTo>
                  <a:lnTo>
                    <a:pt x="4753" y="300765"/>
                  </a:lnTo>
                  <a:lnTo>
                    <a:pt x="6094" y="311469"/>
                  </a:lnTo>
                  <a:lnTo>
                    <a:pt x="10651" y="319233"/>
                  </a:lnTo>
                  <a:lnTo>
                    <a:pt x="18306" y="323962"/>
                  </a:lnTo>
                  <a:lnTo>
                    <a:pt x="28941" y="325560"/>
                  </a:lnTo>
                  <a:lnTo>
                    <a:pt x="74175" y="325560"/>
                  </a:lnTo>
                  <a:lnTo>
                    <a:pt x="68763" y="299094"/>
                  </a:lnTo>
                  <a:lnTo>
                    <a:pt x="66189" y="263399"/>
                  </a:lnTo>
                  <a:lnTo>
                    <a:pt x="65408" y="218089"/>
                  </a:lnTo>
                  <a:lnTo>
                    <a:pt x="65380" y="162780"/>
                  </a:lnTo>
                  <a:lnTo>
                    <a:pt x="65724" y="128763"/>
                  </a:lnTo>
                  <a:lnTo>
                    <a:pt x="68458" y="24795"/>
                  </a:lnTo>
                  <a:lnTo>
                    <a:pt x="67117" y="14091"/>
                  </a:lnTo>
                  <a:lnTo>
                    <a:pt x="62560" y="6327"/>
                  </a:lnTo>
                  <a:lnTo>
                    <a:pt x="54906" y="1597"/>
                  </a:lnTo>
                  <a:lnTo>
                    <a:pt x="44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BF35B720-C883-44D5-1D5E-C259F9756D35}"/>
                </a:ext>
              </a:extLst>
            </p:cNvPr>
            <p:cNvSpPr/>
            <p:nvPr/>
          </p:nvSpPr>
          <p:spPr>
            <a:xfrm>
              <a:off x="10425177" y="5951861"/>
              <a:ext cx="318770" cy="335915"/>
            </a:xfrm>
            <a:custGeom>
              <a:avLst/>
              <a:gdLst/>
              <a:ahLst/>
              <a:cxnLst/>
              <a:rect l="l" t="t" r="r" b="b"/>
              <a:pathLst>
                <a:path w="318770" h="335914">
                  <a:moveTo>
                    <a:pt x="184566" y="0"/>
                  </a:moveTo>
                  <a:lnTo>
                    <a:pt x="142996" y="3768"/>
                  </a:lnTo>
                  <a:lnTo>
                    <a:pt x="75227" y="30970"/>
                  </a:lnTo>
                  <a:lnTo>
                    <a:pt x="28600" y="77835"/>
                  </a:lnTo>
                  <a:lnTo>
                    <a:pt x="3892" y="136498"/>
                  </a:lnTo>
                  <a:lnTo>
                    <a:pt x="0" y="167795"/>
                  </a:lnTo>
                  <a:lnTo>
                    <a:pt x="1878" y="199093"/>
                  </a:lnTo>
                  <a:lnTo>
                    <a:pt x="23333" y="257756"/>
                  </a:lnTo>
                  <a:lnTo>
                    <a:pt x="69034" y="304621"/>
                  </a:lnTo>
                  <a:lnTo>
                    <a:pt x="139757" y="331823"/>
                  </a:lnTo>
                  <a:lnTo>
                    <a:pt x="184744" y="335591"/>
                  </a:lnTo>
                  <a:lnTo>
                    <a:pt x="216412" y="334366"/>
                  </a:lnTo>
                  <a:lnTo>
                    <a:pt x="253055" y="330471"/>
                  </a:lnTo>
                  <a:lnTo>
                    <a:pt x="288266" y="323576"/>
                  </a:lnTo>
                  <a:lnTo>
                    <a:pt x="315640" y="313351"/>
                  </a:lnTo>
                  <a:lnTo>
                    <a:pt x="315984" y="282389"/>
                  </a:lnTo>
                  <a:lnTo>
                    <a:pt x="318719" y="194884"/>
                  </a:lnTo>
                  <a:lnTo>
                    <a:pt x="317378" y="184186"/>
                  </a:lnTo>
                  <a:lnTo>
                    <a:pt x="312821" y="176425"/>
                  </a:lnTo>
                  <a:lnTo>
                    <a:pt x="305166" y="171697"/>
                  </a:lnTo>
                  <a:lnTo>
                    <a:pt x="294531" y="170099"/>
                  </a:lnTo>
                  <a:lnTo>
                    <a:pt x="250260" y="170099"/>
                  </a:lnTo>
                  <a:lnTo>
                    <a:pt x="255275" y="190969"/>
                  </a:lnTo>
                  <a:lnTo>
                    <a:pt x="257912" y="216019"/>
                  </a:lnTo>
                  <a:lnTo>
                    <a:pt x="259077" y="290399"/>
                  </a:lnTo>
                  <a:lnTo>
                    <a:pt x="215411" y="298498"/>
                  </a:lnTo>
                  <a:lnTo>
                    <a:pt x="200073" y="298954"/>
                  </a:lnTo>
                  <a:lnTo>
                    <a:pt x="157111" y="293743"/>
                  </a:lnTo>
                  <a:lnTo>
                    <a:pt x="94617" y="257576"/>
                  </a:lnTo>
                  <a:lnTo>
                    <a:pt x="62652" y="199340"/>
                  </a:lnTo>
                  <a:lnTo>
                    <a:pt x="57852" y="166544"/>
                  </a:lnTo>
                  <a:lnTo>
                    <a:pt x="60366" y="133748"/>
                  </a:lnTo>
                  <a:lnTo>
                    <a:pt x="86905" y="75513"/>
                  </a:lnTo>
                  <a:lnTo>
                    <a:pt x="141420" y="39345"/>
                  </a:lnTo>
                  <a:lnTo>
                    <a:pt x="178901" y="34135"/>
                  </a:lnTo>
                  <a:lnTo>
                    <a:pt x="215275" y="38722"/>
                  </a:lnTo>
                  <a:lnTo>
                    <a:pt x="244428" y="51076"/>
                  </a:lnTo>
                  <a:lnTo>
                    <a:pt x="265123" y="69085"/>
                  </a:lnTo>
                  <a:lnTo>
                    <a:pt x="276123" y="90635"/>
                  </a:lnTo>
                  <a:lnTo>
                    <a:pt x="283249" y="81309"/>
                  </a:lnTo>
                  <a:lnTo>
                    <a:pt x="291687" y="69686"/>
                  </a:lnTo>
                  <a:lnTo>
                    <a:pt x="298733" y="57305"/>
                  </a:lnTo>
                  <a:lnTo>
                    <a:pt x="301683" y="45705"/>
                  </a:lnTo>
                  <a:lnTo>
                    <a:pt x="293462" y="28024"/>
                  </a:lnTo>
                  <a:lnTo>
                    <a:pt x="270002" y="13483"/>
                  </a:lnTo>
                  <a:lnTo>
                    <a:pt x="233103" y="3628"/>
                  </a:lnTo>
                  <a:lnTo>
                    <a:pt x="1845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FCAC4380-43B0-5431-A6E9-DF9448CA53F0}"/>
                </a:ext>
              </a:extLst>
            </p:cNvPr>
            <p:cNvSpPr/>
            <p:nvPr/>
          </p:nvSpPr>
          <p:spPr>
            <a:xfrm>
              <a:off x="8914259" y="5956888"/>
              <a:ext cx="316230" cy="361315"/>
            </a:xfrm>
            <a:custGeom>
              <a:avLst/>
              <a:gdLst/>
              <a:ahLst/>
              <a:cxnLst/>
              <a:rect l="l" t="t" r="r" b="b"/>
              <a:pathLst>
                <a:path w="316229" h="361314">
                  <a:moveTo>
                    <a:pt x="153231" y="194884"/>
                  </a:moveTo>
                  <a:lnTo>
                    <a:pt x="92269" y="194884"/>
                  </a:lnTo>
                  <a:lnTo>
                    <a:pt x="133673" y="256093"/>
                  </a:lnTo>
                  <a:lnTo>
                    <a:pt x="171967" y="302413"/>
                  </a:lnTo>
                  <a:lnTo>
                    <a:pt x="208230" y="334754"/>
                  </a:lnTo>
                  <a:lnTo>
                    <a:pt x="243541" y="354023"/>
                  </a:lnTo>
                  <a:lnTo>
                    <a:pt x="278980" y="361130"/>
                  </a:lnTo>
                  <a:lnTo>
                    <a:pt x="315623" y="356983"/>
                  </a:lnTo>
                  <a:lnTo>
                    <a:pt x="278617" y="335264"/>
                  </a:lnTo>
                  <a:lnTo>
                    <a:pt x="244542" y="306331"/>
                  </a:lnTo>
                  <a:lnTo>
                    <a:pt x="212413" y="271620"/>
                  </a:lnTo>
                  <a:lnTo>
                    <a:pt x="181244" y="232565"/>
                  </a:lnTo>
                  <a:lnTo>
                    <a:pt x="153231" y="194884"/>
                  </a:lnTo>
                  <a:close/>
                </a:path>
                <a:path w="316229" h="361314">
                  <a:moveTo>
                    <a:pt x="122436" y="0"/>
                  </a:moveTo>
                  <a:lnTo>
                    <a:pt x="0" y="0"/>
                  </a:lnTo>
                  <a:lnTo>
                    <a:pt x="5417" y="26468"/>
                  </a:lnTo>
                  <a:lnTo>
                    <a:pt x="7995" y="62165"/>
                  </a:lnTo>
                  <a:lnTo>
                    <a:pt x="8777" y="107475"/>
                  </a:lnTo>
                  <a:lnTo>
                    <a:pt x="8766" y="165492"/>
                  </a:lnTo>
                  <a:lnTo>
                    <a:pt x="8311" y="196797"/>
                  </a:lnTo>
                  <a:lnTo>
                    <a:pt x="7150" y="233218"/>
                  </a:lnTo>
                  <a:lnTo>
                    <a:pt x="5630" y="274303"/>
                  </a:lnTo>
                  <a:lnTo>
                    <a:pt x="4764" y="300765"/>
                  </a:lnTo>
                  <a:lnTo>
                    <a:pt x="6099" y="311469"/>
                  </a:lnTo>
                  <a:lnTo>
                    <a:pt x="10652" y="319233"/>
                  </a:lnTo>
                  <a:lnTo>
                    <a:pt x="18306" y="323962"/>
                  </a:lnTo>
                  <a:lnTo>
                    <a:pt x="28941" y="325560"/>
                  </a:lnTo>
                  <a:lnTo>
                    <a:pt x="74186" y="325560"/>
                  </a:lnTo>
                  <a:lnTo>
                    <a:pt x="69332" y="303331"/>
                  </a:lnTo>
                  <a:lnTo>
                    <a:pt x="66687" y="274303"/>
                  </a:lnTo>
                  <a:lnTo>
                    <a:pt x="65588" y="238234"/>
                  </a:lnTo>
                  <a:lnTo>
                    <a:pt x="65369" y="194884"/>
                  </a:lnTo>
                  <a:lnTo>
                    <a:pt x="153231" y="194884"/>
                  </a:lnTo>
                  <a:lnTo>
                    <a:pt x="150047" y="190601"/>
                  </a:lnTo>
                  <a:lnTo>
                    <a:pt x="188469" y="176678"/>
                  </a:lnTo>
                  <a:lnTo>
                    <a:pt x="202602" y="165492"/>
                  </a:lnTo>
                  <a:lnTo>
                    <a:pt x="65380" y="165492"/>
                  </a:lnTo>
                  <a:lnTo>
                    <a:pt x="65685" y="133295"/>
                  </a:lnTo>
                  <a:lnTo>
                    <a:pt x="67421" y="62165"/>
                  </a:lnTo>
                  <a:lnTo>
                    <a:pt x="90882" y="30717"/>
                  </a:lnTo>
                  <a:lnTo>
                    <a:pt x="106897" y="30156"/>
                  </a:lnTo>
                  <a:lnTo>
                    <a:pt x="215336" y="30156"/>
                  </a:lnTo>
                  <a:lnTo>
                    <a:pt x="211204" y="25076"/>
                  </a:lnTo>
                  <a:lnTo>
                    <a:pt x="174113" y="6697"/>
                  </a:lnTo>
                  <a:lnTo>
                    <a:pt x="122436" y="0"/>
                  </a:lnTo>
                  <a:close/>
                </a:path>
                <a:path w="316229" h="361314">
                  <a:moveTo>
                    <a:pt x="215336" y="30156"/>
                  </a:moveTo>
                  <a:lnTo>
                    <a:pt x="106897" y="30156"/>
                  </a:lnTo>
                  <a:lnTo>
                    <a:pt x="138990" y="34642"/>
                  </a:lnTo>
                  <a:lnTo>
                    <a:pt x="162735" y="47434"/>
                  </a:lnTo>
                  <a:lnTo>
                    <a:pt x="177469" y="67531"/>
                  </a:lnTo>
                  <a:lnTo>
                    <a:pt x="182528" y="93934"/>
                  </a:lnTo>
                  <a:lnTo>
                    <a:pt x="176384" y="125841"/>
                  </a:lnTo>
                  <a:lnTo>
                    <a:pt x="159609" y="148136"/>
                  </a:lnTo>
                  <a:lnTo>
                    <a:pt x="134683" y="161220"/>
                  </a:lnTo>
                  <a:lnTo>
                    <a:pt x="104091" y="165492"/>
                  </a:lnTo>
                  <a:lnTo>
                    <a:pt x="202602" y="165492"/>
                  </a:lnTo>
                  <a:lnTo>
                    <a:pt x="217062" y="154047"/>
                  </a:lnTo>
                  <a:lnTo>
                    <a:pt x="234898" y="123689"/>
                  </a:lnTo>
                  <a:lnTo>
                    <a:pt x="241050" y="86583"/>
                  </a:lnTo>
                  <a:lnTo>
                    <a:pt x="233564" y="52562"/>
                  </a:lnTo>
                  <a:lnTo>
                    <a:pt x="215336" y="301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BA259463-36A2-80B6-2372-06F419C10803}"/>
                </a:ext>
              </a:extLst>
            </p:cNvPr>
            <p:cNvSpPr/>
            <p:nvPr/>
          </p:nvSpPr>
          <p:spPr>
            <a:xfrm>
              <a:off x="9767668" y="5956891"/>
              <a:ext cx="285115" cy="325755"/>
            </a:xfrm>
            <a:custGeom>
              <a:avLst/>
              <a:gdLst/>
              <a:ahLst/>
              <a:cxnLst/>
              <a:rect l="l" t="t" r="r" b="b"/>
              <a:pathLst>
                <a:path w="285115" h="325754">
                  <a:moveTo>
                    <a:pt x="266777" y="0"/>
                  </a:moveTo>
                  <a:lnTo>
                    <a:pt x="235228" y="0"/>
                  </a:lnTo>
                  <a:lnTo>
                    <a:pt x="231996" y="18166"/>
                  </a:lnTo>
                  <a:lnTo>
                    <a:pt x="224126" y="38412"/>
                  </a:lnTo>
                  <a:lnTo>
                    <a:pt x="212852" y="60291"/>
                  </a:lnTo>
                  <a:lnTo>
                    <a:pt x="199407" y="83358"/>
                  </a:lnTo>
                  <a:lnTo>
                    <a:pt x="189986" y="98720"/>
                  </a:lnTo>
                  <a:lnTo>
                    <a:pt x="157722" y="149105"/>
                  </a:lnTo>
                  <a:lnTo>
                    <a:pt x="141476" y="120512"/>
                  </a:lnTo>
                  <a:lnTo>
                    <a:pt x="123094" y="86361"/>
                  </a:lnTo>
                  <a:lnTo>
                    <a:pt x="104530" y="50776"/>
                  </a:lnTo>
                  <a:lnTo>
                    <a:pt x="87735" y="17884"/>
                  </a:lnTo>
                  <a:lnTo>
                    <a:pt x="82581" y="10469"/>
                  </a:lnTo>
                  <a:lnTo>
                    <a:pt x="75733" y="4834"/>
                  </a:lnTo>
                  <a:lnTo>
                    <a:pt x="67624" y="1254"/>
                  </a:lnTo>
                  <a:lnTo>
                    <a:pt x="58689" y="0"/>
                  </a:lnTo>
                  <a:lnTo>
                    <a:pt x="0" y="0"/>
                  </a:lnTo>
                  <a:lnTo>
                    <a:pt x="37852" y="54894"/>
                  </a:lnTo>
                  <a:lnTo>
                    <a:pt x="71300" y="107448"/>
                  </a:lnTo>
                  <a:lnTo>
                    <a:pt x="99413" y="154380"/>
                  </a:lnTo>
                  <a:lnTo>
                    <a:pt x="121263" y="192412"/>
                  </a:lnTo>
                  <a:lnTo>
                    <a:pt x="120571" y="220686"/>
                  </a:lnTo>
                  <a:lnTo>
                    <a:pt x="117692" y="302838"/>
                  </a:lnTo>
                  <a:lnTo>
                    <a:pt x="118921" y="312644"/>
                  </a:lnTo>
                  <a:lnTo>
                    <a:pt x="123099" y="319759"/>
                  </a:lnTo>
                  <a:lnTo>
                    <a:pt x="130118" y="324095"/>
                  </a:lnTo>
                  <a:lnTo>
                    <a:pt x="139870" y="325560"/>
                  </a:lnTo>
                  <a:lnTo>
                    <a:pt x="187104" y="325560"/>
                  </a:lnTo>
                  <a:lnTo>
                    <a:pt x="182364" y="302359"/>
                  </a:lnTo>
                  <a:lnTo>
                    <a:pt x="179965" y="270850"/>
                  </a:lnTo>
                  <a:lnTo>
                    <a:pt x="179117" y="231534"/>
                  </a:lnTo>
                  <a:lnTo>
                    <a:pt x="179031" y="184915"/>
                  </a:lnTo>
                  <a:lnTo>
                    <a:pt x="200340" y="148838"/>
                  </a:lnTo>
                  <a:lnTo>
                    <a:pt x="223078" y="112164"/>
                  </a:lnTo>
                  <a:lnTo>
                    <a:pt x="249092" y="71995"/>
                  </a:lnTo>
                  <a:lnTo>
                    <a:pt x="280232" y="25433"/>
                  </a:lnTo>
                  <a:lnTo>
                    <a:pt x="284614" y="15681"/>
                  </a:lnTo>
                  <a:lnTo>
                    <a:pt x="283847" y="7580"/>
                  </a:lnTo>
                  <a:lnTo>
                    <a:pt x="277908" y="2048"/>
                  </a:lnTo>
                  <a:lnTo>
                    <a:pt x="266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0DF5E81B-90CD-DD1C-22B4-096DEAC6FCEB}"/>
                </a:ext>
              </a:extLst>
            </p:cNvPr>
            <p:cNvSpPr/>
            <p:nvPr/>
          </p:nvSpPr>
          <p:spPr>
            <a:xfrm>
              <a:off x="10125902" y="5952216"/>
              <a:ext cx="211454" cy="334645"/>
            </a:xfrm>
            <a:custGeom>
              <a:avLst/>
              <a:gdLst/>
              <a:ahLst/>
              <a:cxnLst/>
              <a:rect l="l" t="t" r="r" b="b"/>
              <a:pathLst>
                <a:path w="211454" h="334645">
                  <a:moveTo>
                    <a:pt x="115818" y="0"/>
                  </a:moveTo>
                  <a:lnTo>
                    <a:pt x="73715" y="5802"/>
                  </a:lnTo>
                  <a:lnTo>
                    <a:pt x="37648" y="23158"/>
                  </a:lnTo>
                  <a:lnTo>
                    <a:pt x="12457" y="51992"/>
                  </a:lnTo>
                  <a:lnTo>
                    <a:pt x="2984" y="92227"/>
                  </a:lnTo>
                  <a:lnTo>
                    <a:pt x="11584" y="131156"/>
                  </a:lnTo>
                  <a:lnTo>
                    <a:pt x="33765" y="157290"/>
                  </a:lnTo>
                  <a:lnTo>
                    <a:pt x="64093" y="174823"/>
                  </a:lnTo>
                  <a:lnTo>
                    <a:pt x="97137" y="187949"/>
                  </a:lnTo>
                  <a:lnTo>
                    <a:pt x="127465" y="200861"/>
                  </a:lnTo>
                  <a:lnTo>
                    <a:pt x="149645" y="217753"/>
                  </a:lnTo>
                  <a:lnTo>
                    <a:pt x="158246" y="242819"/>
                  </a:lnTo>
                  <a:lnTo>
                    <a:pt x="154164" y="264398"/>
                  </a:lnTo>
                  <a:lnTo>
                    <a:pt x="142359" y="282161"/>
                  </a:lnTo>
                  <a:lnTo>
                    <a:pt x="123490" y="294211"/>
                  </a:lnTo>
                  <a:lnTo>
                    <a:pt x="98216" y="298650"/>
                  </a:lnTo>
                  <a:lnTo>
                    <a:pt x="67941" y="294621"/>
                  </a:lnTo>
                  <a:lnTo>
                    <a:pt x="43840" y="283618"/>
                  </a:lnTo>
                  <a:lnTo>
                    <a:pt x="24715" y="267264"/>
                  </a:lnTo>
                  <a:lnTo>
                    <a:pt x="9371" y="247186"/>
                  </a:lnTo>
                  <a:lnTo>
                    <a:pt x="5411" y="256476"/>
                  </a:lnTo>
                  <a:lnTo>
                    <a:pt x="2467" y="265881"/>
                  </a:lnTo>
                  <a:lnTo>
                    <a:pt x="632" y="275484"/>
                  </a:lnTo>
                  <a:lnTo>
                    <a:pt x="0" y="285363"/>
                  </a:lnTo>
                  <a:lnTo>
                    <a:pt x="6670" y="307062"/>
                  </a:lnTo>
                  <a:lnTo>
                    <a:pt x="25613" y="322419"/>
                  </a:lnTo>
                  <a:lnTo>
                    <a:pt x="55221" y="331548"/>
                  </a:lnTo>
                  <a:lnTo>
                    <a:pt x="93892" y="334565"/>
                  </a:lnTo>
                  <a:lnTo>
                    <a:pt x="140399" y="327703"/>
                  </a:lnTo>
                  <a:lnTo>
                    <a:pt x="177539" y="307323"/>
                  </a:lnTo>
                  <a:lnTo>
                    <a:pt x="202145" y="273738"/>
                  </a:lnTo>
                  <a:lnTo>
                    <a:pt x="211051" y="227260"/>
                  </a:lnTo>
                  <a:lnTo>
                    <a:pt x="199609" y="185614"/>
                  </a:lnTo>
                  <a:lnTo>
                    <a:pt x="171007" y="158968"/>
                  </a:lnTo>
                  <a:lnTo>
                    <a:pt x="133823" y="141227"/>
                  </a:lnTo>
                  <a:lnTo>
                    <a:pt x="96639" y="126296"/>
                  </a:lnTo>
                  <a:lnTo>
                    <a:pt x="68036" y="108082"/>
                  </a:lnTo>
                  <a:lnTo>
                    <a:pt x="56595" y="80489"/>
                  </a:lnTo>
                  <a:lnTo>
                    <a:pt x="61049" y="60901"/>
                  </a:lnTo>
                  <a:lnTo>
                    <a:pt x="73057" y="46414"/>
                  </a:lnTo>
                  <a:lnTo>
                    <a:pt x="90591" y="37428"/>
                  </a:lnTo>
                  <a:lnTo>
                    <a:pt x="111619" y="34344"/>
                  </a:lnTo>
                  <a:lnTo>
                    <a:pt x="135045" y="37337"/>
                  </a:lnTo>
                  <a:lnTo>
                    <a:pt x="154373" y="45681"/>
                  </a:lnTo>
                  <a:lnTo>
                    <a:pt x="170263" y="58428"/>
                  </a:lnTo>
                  <a:lnTo>
                    <a:pt x="183376" y="74626"/>
                  </a:lnTo>
                  <a:lnTo>
                    <a:pt x="188924" y="67083"/>
                  </a:lnTo>
                  <a:lnTo>
                    <a:pt x="194668" y="58168"/>
                  </a:lnTo>
                  <a:lnTo>
                    <a:pt x="199168" y="48259"/>
                  </a:lnTo>
                  <a:lnTo>
                    <a:pt x="200988" y="37737"/>
                  </a:lnTo>
                  <a:lnTo>
                    <a:pt x="195350" y="22466"/>
                  </a:lnTo>
                  <a:lnTo>
                    <a:pt x="178857" y="10536"/>
                  </a:lnTo>
                  <a:lnTo>
                    <a:pt x="152136" y="2771"/>
                  </a:lnTo>
                  <a:lnTo>
                    <a:pt x="1158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84D5A7F3-0336-8994-598A-5E78ABAE5B46}"/>
                </a:ext>
              </a:extLst>
            </p:cNvPr>
            <p:cNvSpPr/>
            <p:nvPr/>
          </p:nvSpPr>
          <p:spPr>
            <a:xfrm>
              <a:off x="9499295" y="5956891"/>
              <a:ext cx="196215" cy="325755"/>
            </a:xfrm>
            <a:custGeom>
              <a:avLst/>
              <a:gdLst/>
              <a:ahLst/>
              <a:cxnLst/>
              <a:rect l="l" t="t" r="r" b="b"/>
              <a:pathLst>
                <a:path w="196215" h="325754">
                  <a:moveTo>
                    <a:pt x="175115" y="0"/>
                  </a:moveTo>
                  <a:lnTo>
                    <a:pt x="0" y="0"/>
                  </a:lnTo>
                  <a:lnTo>
                    <a:pt x="5417" y="26466"/>
                  </a:lnTo>
                  <a:lnTo>
                    <a:pt x="7995" y="62161"/>
                  </a:lnTo>
                  <a:lnTo>
                    <a:pt x="8777" y="107471"/>
                  </a:lnTo>
                  <a:lnTo>
                    <a:pt x="8806" y="162780"/>
                  </a:lnTo>
                  <a:lnTo>
                    <a:pt x="8311" y="196797"/>
                  </a:lnTo>
                  <a:lnTo>
                    <a:pt x="4764" y="300765"/>
                  </a:lnTo>
                  <a:lnTo>
                    <a:pt x="6099" y="311469"/>
                  </a:lnTo>
                  <a:lnTo>
                    <a:pt x="10652" y="319233"/>
                  </a:lnTo>
                  <a:lnTo>
                    <a:pt x="18306" y="323962"/>
                  </a:lnTo>
                  <a:lnTo>
                    <a:pt x="28941" y="325560"/>
                  </a:lnTo>
                  <a:lnTo>
                    <a:pt x="74186" y="325560"/>
                  </a:lnTo>
                  <a:lnTo>
                    <a:pt x="68908" y="300216"/>
                  </a:lnTo>
                  <a:lnTo>
                    <a:pt x="66304" y="266316"/>
                  </a:lnTo>
                  <a:lnTo>
                    <a:pt x="65439" y="223518"/>
                  </a:lnTo>
                  <a:lnTo>
                    <a:pt x="65380" y="171481"/>
                  </a:lnTo>
                  <a:lnTo>
                    <a:pt x="90709" y="171481"/>
                  </a:lnTo>
                  <a:lnTo>
                    <a:pt x="121978" y="172515"/>
                  </a:lnTo>
                  <a:lnTo>
                    <a:pt x="145540" y="175497"/>
                  </a:lnTo>
                  <a:lnTo>
                    <a:pt x="162277" y="180245"/>
                  </a:lnTo>
                  <a:lnTo>
                    <a:pt x="173073" y="186580"/>
                  </a:lnTo>
                  <a:lnTo>
                    <a:pt x="177935" y="169013"/>
                  </a:lnTo>
                  <a:lnTo>
                    <a:pt x="178129" y="154131"/>
                  </a:lnTo>
                  <a:lnTo>
                    <a:pt x="172211" y="143820"/>
                  </a:lnTo>
                  <a:lnTo>
                    <a:pt x="158738" y="139964"/>
                  </a:lnTo>
                  <a:lnTo>
                    <a:pt x="65558" y="139964"/>
                  </a:lnTo>
                  <a:lnTo>
                    <a:pt x="66757" y="85096"/>
                  </a:lnTo>
                  <a:lnTo>
                    <a:pt x="68238" y="33307"/>
                  </a:lnTo>
                  <a:lnTo>
                    <a:pt x="103033" y="33307"/>
                  </a:lnTo>
                  <a:lnTo>
                    <a:pt x="136168" y="34546"/>
                  </a:lnTo>
                  <a:lnTo>
                    <a:pt x="161136" y="38019"/>
                  </a:lnTo>
                  <a:lnTo>
                    <a:pt x="178871" y="43361"/>
                  </a:lnTo>
                  <a:lnTo>
                    <a:pt x="190308" y="50207"/>
                  </a:lnTo>
                  <a:lnTo>
                    <a:pt x="195454" y="31469"/>
                  </a:lnTo>
                  <a:lnTo>
                    <a:pt x="195657" y="15420"/>
                  </a:lnTo>
                  <a:lnTo>
                    <a:pt x="189388" y="4213"/>
                  </a:lnTo>
                  <a:lnTo>
                    <a:pt x="175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3A5D9A58-CEFF-6505-D967-0119B38057B5}"/>
                </a:ext>
              </a:extLst>
            </p:cNvPr>
            <p:cNvSpPr/>
            <p:nvPr/>
          </p:nvSpPr>
          <p:spPr>
            <a:xfrm>
              <a:off x="11279208" y="5956896"/>
              <a:ext cx="198755" cy="325755"/>
            </a:xfrm>
            <a:custGeom>
              <a:avLst/>
              <a:gdLst/>
              <a:ahLst/>
              <a:cxnLst/>
              <a:rect l="l" t="t" r="r" b="b"/>
              <a:pathLst>
                <a:path w="198754" h="325754">
                  <a:moveTo>
                    <a:pt x="44270" y="0"/>
                  </a:moveTo>
                  <a:lnTo>
                    <a:pt x="0" y="0"/>
                  </a:lnTo>
                  <a:lnTo>
                    <a:pt x="5417" y="26462"/>
                  </a:lnTo>
                  <a:lnTo>
                    <a:pt x="7995" y="62156"/>
                  </a:lnTo>
                  <a:lnTo>
                    <a:pt x="8777" y="107465"/>
                  </a:lnTo>
                  <a:lnTo>
                    <a:pt x="8806" y="162769"/>
                  </a:lnTo>
                  <a:lnTo>
                    <a:pt x="8309" y="196787"/>
                  </a:lnTo>
                  <a:lnTo>
                    <a:pt x="4764" y="300765"/>
                  </a:lnTo>
                  <a:lnTo>
                    <a:pt x="6099" y="311463"/>
                  </a:lnTo>
                  <a:lnTo>
                    <a:pt x="10652" y="319224"/>
                  </a:lnTo>
                  <a:lnTo>
                    <a:pt x="18306" y="323952"/>
                  </a:lnTo>
                  <a:lnTo>
                    <a:pt x="28941" y="325550"/>
                  </a:lnTo>
                  <a:lnTo>
                    <a:pt x="167136" y="325560"/>
                  </a:lnTo>
                  <a:lnTo>
                    <a:pt x="181868" y="322326"/>
                  </a:lnTo>
                  <a:lnTo>
                    <a:pt x="192922" y="312507"/>
                  </a:lnTo>
                  <a:lnTo>
                    <a:pt x="198551" y="295933"/>
                  </a:lnTo>
                  <a:lnTo>
                    <a:pt x="197009" y="272431"/>
                  </a:lnTo>
                  <a:lnTo>
                    <a:pt x="185650" y="279619"/>
                  </a:lnTo>
                  <a:lnTo>
                    <a:pt x="168693" y="285948"/>
                  </a:lnTo>
                  <a:lnTo>
                    <a:pt x="144162" y="290453"/>
                  </a:lnTo>
                  <a:lnTo>
                    <a:pt x="110080" y="292169"/>
                  </a:lnTo>
                  <a:lnTo>
                    <a:pt x="68008" y="292169"/>
                  </a:lnTo>
                  <a:lnTo>
                    <a:pt x="66334" y="266908"/>
                  </a:lnTo>
                  <a:lnTo>
                    <a:pt x="65571" y="237011"/>
                  </a:lnTo>
                  <a:lnTo>
                    <a:pt x="65369" y="202342"/>
                  </a:lnTo>
                  <a:lnTo>
                    <a:pt x="65380" y="162769"/>
                  </a:lnTo>
                  <a:lnTo>
                    <a:pt x="65724" y="128758"/>
                  </a:lnTo>
                  <a:lnTo>
                    <a:pt x="68458" y="24784"/>
                  </a:lnTo>
                  <a:lnTo>
                    <a:pt x="67117" y="14087"/>
                  </a:lnTo>
                  <a:lnTo>
                    <a:pt x="62560" y="6325"/>
                  </a:lnTo>
                  <a:lnTo>
                    <a:pt x="54906" y="1597"/>
                  </a:lnTo>
                  <a:lnTo>
                    <a:pt x="44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94253505-74E2-E6E3-C797-D9E086C354D0}"/>
                </a:ext>
              </a:extLst>
            </p:cNvPr>
            <p:cNvSpPr/>
            <p:nvPr/>
          </p:nvSpPr>
          <p:spPr>
            <a:xfrm>
              <a:off x="8585787" y="5956891"/>
              <a:ext cx="233679" cy="325755"/>
            </a:xfrm>
            <a:custGeom>
              <a:avLst/>
              <a:gdLst/>
              <a:ahLst/>
              <a:cxnLst/>
              <a:rect l="l" t="t" r="r" b="b"/>
              <a:pathLst>
                <a:path w="233679" h="325754">
                  <a:moveTo>
                    <a:pt x="114677" y="0"/>
                  </a:moveTo>
                  <a:lnTo>
                    <a:pt x="0" y="0"/>
                  </a:lnTo>
                  <a:lnTo>
                    <a:pt x="5417" y="26466"/>
                  </a:lnTo>
                  <a:lnTo>
                    <a:pt x="7995" y="62161"/>
                  </a:lnTo>
                  <a:lnTo>
                    <a:pt x="8589" y="96591"/>
                  </a:lnTo>
                  <a:lnTo>
                    <a:pt x="8703" y="169848"/>
                  </a:lnTo>
                  <a:lnTo>
                    <a:pt x="8311" y="196797"/>
                  </a:lnTo>
                  <a:lnTo>
                    <a:pt x="7150" y="233218"/>
                  </a:lnTo>
                  <a:lnTo>
                    <a:pt x="5806" y="268915"/>
                  </a:lnTo>
                  <a:lnTo>
                    <a:pt x="4764" y="300765"/>
                  </a:lnTo>
                  <a:lnTo>
                    <a:pt x="6105" y="311469"/>
                  </a:lnTo>
                  <a:lnTo>
                    <a:pt x="10661" y="319233"/>
                  </a:lnTo>
                  <a:lnTo>
                    <a:pt x="18316" y="323962"/>
                  </a:lnTo>
                  <a:lnTo>
                    <a:pt x="28951" y="325560"/>
                  </a:lnTo>
                  <a:lnTo>
                    <a:pt x="74186" y="325560"/>
                  </a:lnTo>
                  <a:lnTo>
                    <a:pt x="69416" y="303920"/>
                  </a:lnTo>
                  <a:lnTo>
                    <a:pt x="66771" y="275804"/>
                  </a:lnTo>
                  <a:lnTo>
                    <a:pt x="65632" y="240983"/>
                  </a:lnTo>
                  <a:lnTo>
                    <a:pt x="65380" y="199229"/>
                  </a:lnTo>
                  <a:lnTo>
                    <a:pt x="99473" y="199229"/>
                  </a:lnTo>
                  <a:lnTo>
                    <a:pt x="155452" y="191387"/>
                  </a:lnTo>
                  <a:lnTo>
                    <a:pt x="195976" y="169848"/>
                  </a:lnTo>
                  <a:lnTo>
                    <a:pt x="65390" y="169848"/>
                  </a:lnTo>
                  <a:lnTo>
                    <a:pt x="65496" y="151767"/>
                  </a:lnTo>
                  <a:lnTo>
                    <a:pt x="66498" y="94908"/>
                  </a:lnTo>
                  <a:lnTo>
                    <a:pt x="68280" y="31674"/>
                  </a:lnTo>
                  <a:lnTo>
                    <a:pt x="99138" y="30156"/>
                  </a:lnTo>
                  <a:lnTo>
                    <a:pt x="207141" y="30156"/>
                  </a:lnTo>
                  <a:lnTo>
                    <a:pt x="203445" y="25558"/>
                  </a:lnTo>
                  <a:lnTo>
                    <a:pt x="166354" y="6848"/>
                  </a:lnTo>
                  <a:lnTo>
                    <a:pt x="114677" y="0"/>
                  </a:lnTo>
                  <a:close/>
                </a:path>
                <a:path w="233679" h="325754">
                  <a:moveTo>
                    <a:pt x="207141" y="30156"/>
                  </a:moveTo>
                  <a:lnTo>
                    <a:pt x="99138" y="30156"/>
                  </a:lnTo>
                  <a:lnTo>
                    <a:pt x="131227" y="34793"/>
                  </a:lnTo>
                  <a:lnTo>
                    <a:pt x="154973" y="47917"/>
                  </a:lnTo>
                  <a:lnTo>
                    <a:pt x="169709" y="68349"/>
                  </a:lnTo>
                  <a:lnTo>
                    <a:pt x="174769" y="94908"/>
                  </a:lnTo>
                  <a:lnTo>
                    <a:pt x="168625" y="128430"/>
                  </a:lnTo>
                  <a:lnTo>
                    <a:pt x="151850" y="151767"/>
                  </a:lnTo>
                  <a:lnTo>
                    <a:pt x="126924" y="165409"/>
                  </a:lnTo>
                  <a:lnTo>
                    <a:pt x="96332" y="169848"/>
                  </a:lnTo>
                  <a:lnTo>
                    <a:pt x="195976" y="169848"/>
                  </a:lnTo>
                  <a:lnTo>
                    <a:pt x="197555" y="169009"/>
                  </a:lnTo>
                  <a:lnTo>
                    <a:pt x="224072" y="133821"/>
                  </a:lnTo>
                  <a:lnTo>
                    <a:pt x="233291" y="87547"/>
                  </a:lnTo>
                  <a:lnTo>
                    <a:pt x="225805" y="53375"/>
                  </a:lnTo>
                  <a:lnTo>
                    <a:pt x="207141" y="301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C2A7BCDB-5975-265E-4DD5-EF9E95405DFD}"/>
                </a:ext>
              </a:extLst>
            </p:cNvPr>
            <p:cNvSpPr/>
            <p:nvPr/>
          </p:nvSpPr>
          <p:spPr>
            <a:xfrm>
              <a:off x="10181218" y="6514192"/>
              <a:ext cx="522605" cy="578485"/>
            </a:xfrm>
            <a:custGeom>
              <a:avLst/>
              <a:gdLst/>
              <a:ahLst/>
              <a:cxnLst/>
              <a:rect l="l" t="t" r="r" b="b"/>
              <a:pathLst>
                <a:path w="522604" h="578484">
                  <a:moveTo>
                    <a:pt x="212935" y="0"/>
                  </a:moveTo>
                  <a:lnTo>
                    <a:pt x="0" y="0"/>
                  </a:lnTo>
                  <a:lnTo>
                    <a:pt x="7612" y="30090"/>
                  </a:lnTo>
                  <a:lnTo>
                    <a:pt x="12195" y="75189"/>
                  </a:lnTo>
                  <a:lnTo>
                    <a:pt x="14483" y="129407"/>
                  </a:lnTo>
                  <a:lnTo>
                    <a:pt x="15054" y="174593"/>
                  </a:lnTo>
                  <a:lnTo>
                    <a:pt x="15107" y="241630"/>
                  </a:lnTo>
                  <a:lnTo>
                    <a:pt x="14910" y="287865"/>
                  </a:lnTo>
                  <a:lnTo>
                    <a:pt x="14446" y="336479"/>
                  </a:lnTo>
                  <a:lnTo>
                    <a:pt x="13292" y="388724"/>
                  </a:lnTo>
                  <a:lnTo>
                    <a:pt x="11750" y="443369"/>
                  </a:lnTo>
                  <a:lnTo>
                    <a:pt x="10267" y="494598"/>
                  </a:lnTo>
                  <a:lnTo>
                    <a:pt x="9235" y="536905"/>
                  </a:lnTo>
                  <a:lnTo>
                    <a:pt x="11130" y="555873"/>
                  </a:lnTo>
                  <a:lnTo>
                    <a:pt x="18080" y="568599"/>
                  </a:lnTo>
                  <a:lnTo>
                    <a:pt x="30689" y="575747"/>
                  </a:lnTo>
                  <a:lnTo>
                    <a:pt x="49558" y="577982"/>
                  </a:lnTo>
                  <a:lnTo>
                    <a:pt x="194789" y="577982"/>
                  </a:lnTo>
                  <a:lnTo>
                    <a:pt x="251235" y="574902"/>
                  </a:lnTo>
                  <a:lnTo>
                    <a:pt x="302405" y="565884"/>
                  </a:lnTo>
                  <a:lnTo>
                    <a:pt x="348279" y="551260"/>
                  </a:lnTo>
                  <a:lnTo>
                    <a:pt x="388835" y="531364"/>
                  </a:lnTo>
                  <a:lnTo>
                    <a:pt x="393019" y="528413"/>
                  </a:lnTo>
                  <a:lnTo>
                    <a:pt x="112111" y="528413"/>
                  </a:lnTo>
                  <a:lnTo>
                    <a:pt x="109883" y="494598"/>
                  </a:lnTo>
                  <a:lnTo>
                    <a:pt x="108232" y="453459"/>
                  </a:lnTo>
                  <a:lnTo>
                    <a:pt x="107122" y="405711"/>
                  </a:lnTo>
                  <a:lnTo>
                    <a:pt x="106471" y="349910"/>
                  </a:lnTo>
                  <a:lnTo>
                    <a:pt x="106369" y="272421"/>
                  </a:lnTo>
                  <a:lnTo>
                    <a:pt x="106575" y="240879"/>
                  </a:lnTo>
                  <a:lnTo>
                    <a:pt x="107355" y="190638"/>
                  </a:lnTo>
                  <a:lnTo>
                    <a:pt x="108640" y="129407"/>
                  </a:lnTo>
                  <a:lnTo>
                    <a:pt x="110478" y="46940"/>
                  </a:lnTo>
                  <a:lnTo>
                    <a:pt x="156188" y="44714"/>
                  </a:lnTo>
                  <a:lnTo>
                    <a:pt x="171356" y="44553"/>
                  </a:lnTo>
                  <a:lnTo>
                    <a:pt x="401923" y="44553"/>
                  </a:lnTo>
                  <a:lnTo>
                    <a:pt x="400798" y="43770"/>
                  </a:lnTo>
                  <a:lnTo>
                    <a:pt x="360404" y="24637"/>
                  </a:lnTo>
                  <a:lnTo>
                    <a:pt x="315352" y="10957"/>
                  </a:lnTo>
                  <a:lnTo>
                    <a:pt x="266057" y="2741"/>
                  </a:lnTo>
                  <a:lnTo>
                    <a:pt x="212935" y="0"/>
                  </a:lnTo>
                  <a:close/>
                </a:path>
                <a:path w="522604" h="578484">
                  <a:moveTo>
                    <a:pt x="401923" y="44553"/>
                  </a:moveTo>
                  <a:lnTo>
                    <a:pt x="171356" y="44553"/>
                  </a:lnTo>
                  <a:lnTo>
                    <a:pt x="208031" y="46492"/>
                  </a:lnTo>
                  <a:lnTo>
                    <a:pt x="245825" y="52842"/>
                  </a:lnTo>
                  <a:lnTo>
                    <a:pt x="283287" y="64401"/>
                  </a:lnTo>
                  <a:lnTo>
                    <a:pt x="318967" y="81967"/>
                  </a:lnTo>
                  <a:lnTo>
                    <a:pt x="351412" y="106340"/>
                  </a:lnTo>
                  <a:lnTo>
                    <a:pt x="379173" y="138318"/>
                  </a:lnTo>
                  <a:lnTo>
                    <a:pt x="400799" y="178699"/>
                  </a:lnTo>
                  <a:lnTo>
                    <a:pt x="414838" y="228282"/>
                  </a:lnTo>
                  <a:lnTo>
                    <a:pt x="419840" y="287865"/>
                  </a:lnTo>
                  <a:lnTo>
                    <a:pt x="415688" y="347354"/>
                  </a:lnTo>
                  <a:lnTo>
                    <a:pt x="403850" y="396682"/>
                  </a:lnTo>
                  <a:lnTo>
                    <a:pt x="385251" y="436696"/>
                  </a:lnTo>
                  <a:lnTo>
                    <a:pt x="360818" y="468237"/>
                  </a:lnTo>
                  <a:lnTo>
                    <a:pt x="298151" y="509282"/>
                  </a:lnTo>
                  <a:lnTo>
                    <a:pt x="223259" y="526568"/>
                  </a:lnTo>
                  <a:lnTo>
                    <a:pt x="183544" y="528413"/>
                  </a:lnTo>
                  <a:lnTo>
                    <a:pt x="393019" y="528413"/>
                  </a:lnTo>
                  <a:lnTo>
                    <a:pt x="453910" y="477085"/>
                  </a:lnTo>
                  <a:lnTo>
                    <a:pt x="478386" y="443369"/>
                  </a:lnTo>
                  <a:lnTo>
                    <a:pt x="497460" y="405711"/>
                  </a:lnTo>
                  <a:lnTo>
                    <a:pt x="511111" y="364445"/>
                  </a:lnTo>
                  <a:lnTo>
                    <a:pt x="519317" y="319904"/>
                  </a:lnTo>
                  <a:lnTo>
                    <a:pt x="522057" y="272421"/>
                  </a:lnTo>
                  <a:lnTo>
                    <a:pt x="518342" y="220815"/>
                  </a:lnTo>
                  <a:lnTo>
                    <a:pt x="507475" y="174593"/>
                  </a:lnTo>
                  <a:lnTo>
                    <a:pt x="489872" y="133766"/>
                  </a:lnTo>
                  <a:lnTo>
                    <a:pt x="465947" y="98345"/>
                  </a:lnTo>
                  <a:lnTo>
                    <a:pt x="436117" y="68343"/>
                  </a:lnTo>
                  <a:lnTo>
                    <a:pt x="401923" y="44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236D8026-F2DA-2994-8E50-8FDDEEB58642}"/>
                </a:ext>
              </a:extLst>
            </p:cNvPr>
            <p:cNvSpPr/>
            <p:nvPr/>
          </p:nvSpPr>
          <p:spPr>
            <a:xfrm>
              <a:off x="8953195" y="6514191"/>
              <a:ext cx="644525" cy="514350"/>
            </a:xfrm>
            <a:custGeom>
              <a:avLst/>
              <a:gdLst/>
              <a:ahLst/>
              <a:cxnLst/>
              <a:rect l="l" t="t" r="r" b="b"/>
              <a:pathLst>
                <a:path w="644525" h="514350">
                  <a:moveTo>
                    <a:pt x="440563" y="514083"/>
                  </a:moveTo>
                  <a:lnTo>
                    <a:pt x="425780" y="494207"/>
                  </a:lnTo>
                  <a:lnTo>
                    <a:pt x="408343" y="460209"/>
                  </a:lnTo>
                  <a:lnTo>
                    <a:pt x="387692" y="413550"/>
                  </a:lnTo>
                  <a:lnTo>
                    <a:pt x="372529" y="377558"/>
                  </a:lnTo>
                  <a:lnTo>
                    <a:pt x="363296" y="355663"/>
                  </a:lnTo>
                  <a:lnTo>
                    <a:pt x="334606" y="287985"/>
                  </a:lnTo>
                  <a:lnTo>
                    <a:pt x="308762" y="228079"/>
                  </a:lnTo>
                  <a:lnTo>
                    <a:pt x="285635" y="174828"/>
                  </a:lnTo>
                  <a:lnTo>
                    <a:pt x="264706" y="126834"/>
                  </a:lnTo>
                  <a:lnTo>
                    <a:pt x="264706" y="341934"/>
                  </a:lnTo>
                  <a:lnTo>
                    <a:pt x="119557" y="341934"/>
                  </a:lnTo>
                  <a:lnTo>
                    <a:pt x="138696" y="299618"/>
                  </a:lnTo>
                  <a:lnTo>
                    <a:pt x="158584" y="256819"/>
                  </a:lnTo>
                  <a:lnTo>
                    <a:pt x="178485" y="214807"/>
                  </a:lnTo>
                  <a:lnTo>
                    <a:pt x="197688" y="174828"/>
                  </a:lnTo>
                  <a:lnTo>
                    <a:pt x="215328" y="218719"/>
                  </a:lnTo>
                  <a:lnTo>
                    <a:pt x="232295" y="260756"/>
                  </a:lnTo>
                  <a:lnTo>
                    <a:pt x="248729" y="301612"/>
                  </a:lnTo>
                  <a:lnTo>
                    <a:pt x="264706" y="341934"/>
                  </a:lnTo>
                  <a:lnTo>
                    <a:pt x="264706" y="126834"/>
                  </a:lnTo>
                  <a:lnTo>
                    <a:pt x="245021" y="81927"/>
                  </a:lnTo>
                  <a:lnTo>
                    <a:pt x="214274" y="61899"/>
                  </a:lnTo>
                  <a:lnTo>
                    <a:pt x="196659" y="61899"/>
                  </a:lnTo>
                  <a:lnTo>
                    <a:pt x="183934" y="99720"/>
                  </a:lnTo>
                  <a:lnTo>
                    <a:pt x="167538" y="140449"/>
                  </a:lnTo>
                  <a:lnTo>
                    <a:pt x="147675" y="184886"/>
                  </a:lnTo>
                  <a:lnTo>
                    <a:pt x="124561" y="233794"/>
                  </a:lnTo>
                  <a:lnTo>
                    <a:pt x="73914" y="338797"/>
                  </a:lnTo>
                  <a:lnTo>
                    <a:pt x="50177" y="387654"/>
                  </a:lnTo>
                  <a:lnTo>
                    <a:pt x="27482" y="433336"/>
                  </a:lnTo>
                  <a:lnTo>
                    <a:pt x="6096" y="474599"/>
                  </a:lnTo>
                  <a:lnTo>
                    <a:pt x="0" y="491337"/>
                  </a:lnTo>
                  <a:lnTo>
                    <a:pt x="1409" y="503732"/>
                  </a:lnTo>
                  <a:lnTo>
                    <a:pt x="9740" y="511441"/>
                  </a:lnTo>
                  <a:lnTo>
                    <a:pt x="24460" y="514083"/>
                  </a:lnTo>
                  <a:lnTo>
                    <a:pt x="61328" y="514083"/>
                  </a:lnTo>
                  <a:lnTo>
                    <a:pt x="61963" y="495274"/>
                  </a:lnTo>
                  <a:lnTo>
                    <a:pt x="70243" y="464604"/>
                  </a:lnTo>
                  <a:lnTo>
                    <a:pt x="84747" y="424548"/>
                  </a:lnTo>
                  <a:lnTo>
                    <a:pt x="104025" y="377558"/>
                  </a:lnTo>
                  <a:lnTo>
                    <a:pt x="278498" y="377558"/>
                  </a:lnTo>
                  <a:lnTo>
                    <a:pt x="288480" y="403974"/>
                  </a:lnTo>
                  <a:lnTo>
                    <a:pt x="298373" y="430847"/>
                  </a:lnTo>
                  <a:lnTo>
                    <a:pt x="308216" y="458368"/>
                  </a:lnTo>
                  <a:lnTo>
                    <a:pt x="318046" y="486702"/>
                  </a:lnTo>
                  <a:lnTo>
                    <a:pt x="323926" y="497878"/>
                  </a:lnTo>
                  <a:lnTo>
                    <a:pt x="332752" y="506526"/>
                  </a:lnTo>
                  <a:lnTo>
                    <a:pt x="343750" y="512102"/>
                  </a:lnTo>
                  <a:lnTo>
                    <a:pt x="356222" y="514083"/>
                  </a:lnTo>
                  <a:lnTo>
                    <a:pt x="440563" y="514083"/>
                  </a:lnTo>
                  <a:close/>
                </a:path>
                <a:path w="644525" h="514350">
                  <a:moveTo>
                    <a:pt x="643928" y="311200"/>
                  </a:moveTo>
                  <a:lnTo>
                    <a:pt x="631050" y="319354"/>
                  </a:lnTo>
                  <a:lnTo>
                    <a:pt x="611809" y="326542"/>
                  </a:lnTo>
                  <a:lnTo>
                    <a:pt x="583984" y="331647"/>
                  </a:lnTo>
                  <a:lnTo>
                    <a:pt x="545312" y="333590"/>
                  </a:lnTo>
                  <a:lnTo>
                    <a:pt x="504786" y="333590"/>
                  </a:lnTo>
                  <a:lnTo>
                    <a:pt x="503783" y="304431"/>
                  </a:lnTo>
                  <a:lnTo>
                    <a:pt x="503262" y="269875"/>
                  </a:lnTo>
                  <a:lnTo>
                    <a:pt x="503059" y="183248"/>
                  </a:lnTo>
                  <a:lnTo>
                    <a:pt x="521055" y="183248"/>
                  </a:lnTo>
                  <a:lnTo>
                    <a:pt x="556539" y="184416"/>
                  </a:lnTo>
                  <a:lnTo>
                    <a:pt x="583260" y="187794"/>
                  </a:lnTo>
                  <a:lnTo>
                    <a:pt x="602246" y="193179"/>
                  </a:lnTo>
                  <a:lnTo>
                    <a:pt x="614502" y="200367"/>
                  </a:lnTo>
                  <a:lnTo>
                    <a:pt x="620001" y="180682"/>
                  </a:lnTo>
                  <a:lnTo>
                    <a:pt x="620229" y="164325"/>
                  </a:lnTo>
                  <a:lnTo>
                    <a:pt x="613511" y="153149"/>
                  </a:lnTo>
                  <a:lnTo>
                    <a:pt x="598220" y="149021"/>
                  </a:lnTo>
                  <a:lnTo>
                    <a:pt x="503212" y="149021"/>
                  </a:lnTo>
                  <a:lnTo>
                    <a:pt x="503936" y="90601"/>
                  </a:lnTo>
                  <a:lnTo>
                    <a:pt x="505015" y="36271"/>
                  </a:lnTo>
                  <a:lnTo>
                    <a:pt x="535800" y="36271"/>
                  </a:lnTo>
                  <a:lnTo>
                    <a:pt x="573379" y="37680"/>
                  </a:lnTo>
                  <a:lnTo>
                    <a:pt x="601700" y="41617"/>
                  </a:lnTo>
                  <a:lnTo>
                    <a:pt x="621830" y="47675"/>
                  </a:lnTo>
                  <a:lnTo>
                    <a:pt x="634796" y="55448"/>
                  </a:lnTo>
                  <a:lnTo>
                    <a:pt x="640638" y="34429"/>
                  </a:lnTo>
                  <a:lnTo>
                    <a:pt x="640867" y="16738"/>
                  </a:lnTo>
                  <a:lnTo>
                    <a:pt x="633755" y="4546"/>
                  </a:lnTo>
                  <a:lnTo>
                    <a:pt x="617562" y="0"/>
                  </a:lnTo>
                  <a:lnTo>
                    <a:pt x="426326" y="0"/>
                  </a:lnTo>
                  <a:lnTo>
                    <a:pt x="432473" y="30073"/>
                  </a:lnTo>
                  <a:lnTo>
                    <a:pt x="435406" y="70637"/>
                  </a:lnTo>
                  <a:lnTo>
                    <a:pt x="436295" y="122123"/>
                  </a:lnTo>
                  <a:lnTo>
                    <a:pt x="436321" y="184962"/>
                  </a:lnTo>
                  <a:lnTo>
                    <a:pt x="435762" y="223608"/>
                  </a:lnTo>
                  <a:lnTo>
                    <a:pt x="434441" y="264998"/>
                  </a:lnTo>
                  <a:lnTo>
                    <a:pt x="431723" y="341757"/>
                  </a:lnTo>
                  <a:lnTo>
                    <a:pt x="433247" y="353910"/>
                  </a:lnTo>
                  <a:lnTo>
                    <a:pt x="438429" y="362737"/>
                  </a:lnTo>
                  <a:lnTo>
                    <a:pt x="447128" y="368109"/>
                  </a:lnTo>
                  <a:lnTo>
                    <a:pt x="459219" y="369925"/>
                  </a:lnTo>
                  <a:lnTo>
                    <a:pt x="610044" y="369938"/>
                  </a:lnTo>
                  <a:lnTo>
                    <a:pt x="625538" y="368033"/>
                  </a:lnTo>
                  <a:lnTo>
                    <a:pt x="636054" y="361861"/>
                  </a:lnTo>
                  <a:lnTo>
                    <a:pt x="642035" y="350761"/>
                  </a:lnTo>
                  <a:lnTo>
                    <a:pt x="643928" y="334098"/>
                  </a:lnTo>
                  <a:lnTo>
                    <a:pt x="643928" y="311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31" name="object 17">
              <a:extLst>
                <a:ext uri="{FF2B5EF4-FFF2-40B4-BE49-F238E27FC236}">
                  <a16:creationId xmlns:a16="http://schemas.microsoft.com/office/drawing/2014/main" id="{3D951EDF-7BBD-508C-9811-A2F5F4CA44AB}"/>
                </a:ext>
              </a:extLst>
            </p:cNvPr>
            <p:cNvSpPr/>
            <p:nvPr/>
          </p:nvSpPr>
          <p:spPr>
            <a:xfrm>
              <a:off x="10690193" y="6514189"/>
              <a:ext cx="339725" cy="403860"/>
            </a:xfrm>
            <a:custGeom>
              <a:avLst/>
              <a:gdLst/>
              <a:ahLst/>
              <a:cxnLst/>
              <a:rect l="l" t="t" r="r" b="b"/>
              <a:pathLst>
                <a:path w="339725" h="403859">
                  <a:moveTo>
                    <a:pt x="317299" y="0"/>
                  </a:moveTo>
                  <a:lnTo>
                    <a:pt x="278200" y="0"/>
                  </a:lnTo>
                  <a:lnTo>
                    <a:pt x="274195" y="22509"/>
                  </a:lnTo>
                  <a:lnTo>
                    <a:pt x="264442" y="47595"/>
                  </a:lnTo>
                  <a:lnTo>
                    <a:pt x="250471" y="74707"/>
                  </a:lnTo>
                  <a:lnTo>
                    <a:pt x="233814" y="103295"/>
                  </a:lnTo>
                  <a:lnTo>
                    <a:pt x="223626" y="119936"/>
                  </a:lnTo>
                  <a:lnTo>
                    <a:pt x="189135" y="173921"/>
                  </a:lnTo>
                  <a:lnTo>
                    <a:pt x="169734" y="139084"/>
                  </a:lnTo>
                  <a:lnTo>
                    <a:pt x="148626" y="99559"/>
                  </a:lnTo>
                  <a:lnTo>
                    <a:pt x="127671" y="59269"/>
                  </a:lnTo>
                  <a:lnTo>
                    <a:pt x="108729" y="22135"/>
                  </a:lnTo>
                  <a:lnTo>
                    <a:pt x="102346" y="12951"/>
                  </a:lnTo>
                  <a:lnTo>
                    <a:pt x="93859" y="5978"/>
                  </a:lnTo>
                  <a:lnTo>
                    <a:pt x="83808" y="1550"/>
                  </a:lnTo>
                  <a:lnTo>
                    <a:pt x="72730" y="0"/>
                  </a:lnTo>
                  <a:lnTo>
                    <a:pt x="0" y="0"/>
                  </a:lnTo>
                  <a:lnTo>
                    <a:pt x="35149" y="50397"/>
                  </a:lnTo>
                  <a:lnTo>
                    <a:pt x="67484" y="99788"/>
                  </a:lnTo>
                  <a:lnTo>
                    <a:pt x="96537" y="146530"/>
                  </a:lnTo>
                  <a:lnTo>
                    <a:pt x="121840" y="188985"/>
                  </a:lnTo>
                  <a:lnTo>
                    <a:pt x="142927" y="225511"/>
                  </a:lnTo>
                  <a:lnTo>
                    <a:pt x="142233" y="263004"/>
                  </a:lnTo>
                  <a:lnTo>
                    <a:pt x="138362" y="375297"/>
                  </a:lnTo>
                  <a:lnTo>
                    <a:pt x="139881" y="387457"/>
                  </a:lnTo>
                  <a:lnTo>
                    <a:pt x="145057" y="396281"/>
                  </a:lnTo>
                  <a:lnTo>
                    <a:pt x="153756" y="401657"/>
                  </a:lnTo>
                  <a:lnTo>
                    <a:pt x="165848" y="403474"/>
                  </a:lnTo>
                  <a:lnTo>
                    <a:pt x="224401" y="403474"/>
                  </a:lnTo>
                  <a:lnTo>
                    <a:pt x="218358" y="373345"/>
                  </a:lnTo>
                  <a:lnTo>
                    <a:pt x="215407" y="332102"/>
                  </a:lnTo>
                  <a:lnTo>
                    <a:pt x="214450" y="280449"/>
                  </a:lnTo>
                  <a:lnTo>
                    <a:pt x="214391" y="219092"/>
                  </a:lnTo>
                  <a:lnTo>
                    <a:pt x="239477" y="177005"/>
                  </a:lnTo>
                  <a:lnTo>
                    <a:pt x="266485" y="133728"/>
                  </a:lnTo>
                  <a:lnTo>
                    <a:pt x="297342" y="86234"/>
                  </a:lnTo>
                  <a:lnTo>
                    <a:pt x="333979" y="31496"/>
                  </a:lnTo>
                  <a:lnTo>
                    <a:pt x="339412" y="19414"/>
                  </a:lnTo>
                  <a:lnTo>
                    <a:pt x="338463" y="9383"/>
                  </a:lnTo>
                  <a:lnTo>
                    <a:pt x="331102" y="2534"/>
                  </a:lnTo>
                  <a:lnTo>
                    <a:pt x="3172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244B56E6-C84D-B718-80D2-EC342B9D3BDC}"/>
                </a:ext>
              </a:extLst>
            </p:cNvPr>
            <p:cNvSpPr/>
            <p:nvPr/>
          </p:nvSpPr>
          <p:spPr>
            <a:xfrm>
              <a:off x="11006544" y="6514204"/>
              <a:ext cx="581025" cy="671195"/>
            </a:xfrm>
            <a:custGeom>
              <a:avLst/>
              <a:gdLst/>
              <a:ahLst/>
              <a:cxnLst/>
              <a:rect l="l" t="t" r="r" b="b"/>
              <a:pathLst>
                <a:path w="581025" h="671195">
                  <a:moveTo>
                    <a:pt x="580910" y="219278"/>
                  </a:moveTo>
                  <a:lnTo>
                    <a:pt x="576262" y="168021"/>
                  </a:lnTo>
                  <a:lnTo>
                    <a:pt x="562749" y="123558"/>
                  </a:lnTo>
                  <a:lnTo>
                    <a:pt x="541020" y="85877"/>
                  </a:lnTo>
                  <a:lnTo>
                    <a:pt x="511733" y="55003"/>
                  </a:lnTo>
                  <a:lnTo>
                    <a:pt x="498640" y="46316"/>
                  </a:lnTo>
                  <a:lnTo>
                    <a:pt x="498640" y="231698"/>
                  </a:lnTo>
                  <a:lnTo>
                    <a:pt x="493179" y="291731"/>
                  </a:lnTo>
                  <a:lnTo>
                    <a:pt x="477837" y="338569"/>
                  </a:lnTo>
                  <a:lnTo>
                    <a:pt x="454202" y="373646"/>
                  </a:lnTo>
                  <a:lnTo>
                    <a:pt x="423862" y="398424"/>
                  </a:lnTo>
                  <a:lnTo>
                    <a:pt x="423227" y="398716"/>
                  </a:lnTo>
                  <a:lnTo>
                    <a:pt x="420966" y="373710"/>
                  </a:lnTo>
                  <a:lnTo>
                    <a:pt x="407454" y="329247"/>
                  </a:lnTo>
                  <a:lnTo>
                    <a:pt x="385724" y="291566"/>
                  </a:lnTo>
                  <a:lnTo>
                    <a:pt x="356438" y="260692"/>
                  </a:lnTo>
                  <a:lnTo>
                    <a:pt x="341795" y="250964"/>
                  </a:lnTo>
                  <a:lnTo>
                    <a:pt x="341795" y="423278"/>
                  </a:lnTo>
                  <a:lnTo>
                    <a:pt x="340944" y="423341"/>
                  </a:lnTo>
                  <a:lnTo>
                    <a:pt x="340944" y="463664"/>
                  </a:lnTo>
                  <a:lnTo>
                    <a:pt x="337883" y="497420"/>
                  </a:lnTo>
                  <a:lnTo>
                    <a:pt x="322541" y="544258"/>
                  </a:lnTo>
                  <a:lnTo>
                    <a:pt x="298907" y="579335"/>
                  </a:lnTo>
                  <a:lnTo>
                    <a:pt x="268566" y="604113"/>
                  </a:lnTo>
                  <a:lnTo>
                    <a:pt x="233095" y="620014"/>
                  </a:lnTo>
                  <a:lnTo>
                    <a:pt x="194094" y="628497"/>
                  </a:lnTo>
                  <a:lnTo>
                    <a:pt x="153136" y="631012"/>
                  </a:lnTo>
                  <a:lnTo>
                    <a:pt x="86525" y="631012"/>
                  </a:lnTo>
                  <a:lnTo>
                    <a:pt x="85877" y="535622"/>
                  </a:lnTo>
                  <a:lnTo>
                    <a:pt x="85686" y="497420"/>
                  </a:lnTo>
                  <a:lnTo>
                    <a:pt x="85598" y="471360"/>
                  </a:lnTo>
                  <a:lnTo>
                    <a:pt x="85712" y="373710"/>
                  </a:lnTo>
                  <a:lnTo>
                    <a:pt x="85953" y="329247"/>
                  </a:lnTo>
                  <a:lnTo>
                    <a:pt x="86537" y="244106"/>
                  </a:lnTo>
                  <a:lnTo>
                    <a:pt x="129159" y="241719"/>
                  </a:lnTo>
                  <a:lnTo>
                    <a:pt x="143319" y="241541"/>
                  </a:lnTo>
                  <a:lnTo>
                    <a:pt x="167144" y="243192"/>
                  </a:lnTo>
                  <a:lnTo>
                    <a:pt x="166725" y="281178"/>
                  </a:lnTo>
                  <a:lnTo>
                    <a:pt x="165404" y="334251"/>
                  </a:lnTo>
                  <a:lnTo>
                    <a:pt x="163880" y="386168"/>
                  </a:lnTo>
                  <a:lnTo>
                    <a:pt x="162712" y="432181"/>
                  </a:lnTo>
                  <a:lnTo>
                    <a:pt x="164236" y="447433"/>
                  </a:lnTo>
                  <a:lnTo>
                    <a:pt x="169837" y="457682"/>
                  </a:lnTo>
                  <a:lnTo>
                    <a:pt x="179984" y="463435"/>
                  </a:lnTo>
                  <a:lnTo>
                    <a:pt x="195173" y="465239"/>
                  </a:lnTo>
                  <a:lnTo>
                    <a:pt x="317487" y="465239"/>
                  </a:lnTo>
                  <a:lnTo>
                    <a:pt x="340944" y="463664"/>
                  </a:lnTo>
                  <a:lnTo>
                    <a:pt x="340944" y="423341"/>
                  </a:lnTo>
                  <a:lnTo>
                    <a:pt x="308432" y="425323"/>
                  </a:lnTo>
                  <a:lnTo>
                    <a:pt x="241820" y="425323"/>
                  </a:lnTo>
                  <a:lnTo>
                    <a:pt x="241173" y="329933"/>
                  </a:lnTo>
                  <a:lnTo>
                    <a:pt x="240982" y="291731"/>
                  </a:lnTo>
                  <a:lnTo>
                    <a:pt x="240893" y="265671"/>
                  </a:lnTo>
                  <a:lnTo>
                    <a:pt x="240893" y="261810"/>
                  </a:lnTo>
                  <a:lnTo>
                    <a:pt x="291706" y="294563"/>
                  </a:lnTo>
                  <a:lnTo>
                    <a:pt x="318744" y="330085"/>
                  </a:lnTo>
                  <a:lnTo>
                    <a:pt x="336778" y="377240"/>
                  </a:lnTo>
                  <a:lnTo>
                    <a:pt x="341795" y="423278"/>
                  </a:lnTo>
                  <a:lnTo>
                    <a:pt x="341795" y="250964"/>
                  </a:lnTo>
                  <a:lnTo>
                    <a:pt x="327621" y="241541"/>
                  </a:lnTo>
                  <a:lnTo>
                    <a:pt x="320255" y="236651"/>
                  </a:lnTo>
                  <a:lnTo>
                    <a:pt x="277812" y="219456"/>
                  </a:lnTo>
                  <a:lnTo>
                    <a:pt x="240944" y="211543"/>
                  </a:lnTo>
                  <a:lnTo>
                    <a:pt x="241007" y="168021"/>
                  </a:lnTo>
                  <a:lnTo>
                    <a:pt x="241236" y="123558"/>
                  </a:lnTo>
                  <a:lnTo>
                    <a:pt x="241833" y="38417"/>
                  </a:lnTo>
                  <a:lnTo>
                    <a:pt x="284454" y="36029"/>
                  </a:lnTo>
                  <a:lnTo>
                    <a:pt x="298627" y="35852"/>
                  </a:lnTo>
                  <a:lnTo>
                    <a:pt x="336791" y="38481"/>
                  </a:lnTo>
                  <a:lnTo>
                    <a:pt x="375907" y="47294"/>
                  </a:lnTo>
                  <a:lnTo>
                    <a:pt x="413473" y="63627"/>
                  </a:lnTo>
                  <a:lnTo>
                    <a:pt x="447001" y="88874"/>
                  </a:lnTo>
                  <a:lnTo>
                    <a:pt x="474040" y="124396"/>
                  </a:lnTo>
                  <a:lnTo>
                    <a:pt x="492074" y="171551"/>
                  </a:lnTo>
                  <a:lnTo>
                    <a:pt x="498640" y="231698"/>
                  </a:lnTo>
                  <a:lnTo>
                    <a:pt x="498640" y="46316"/>
                  </a:lnTo>
                  <a:lnTo>
                    <a:pt x="433108" y="13766"/>
                  </a:lnTo>
                  <a:lnTo>
                    <a:pt x="385064" y="3441"/>
                  </a:lnTo>
                  <a:lnTo>
                    <a:pt x="332092" y="0"/>
                  </a:lnTo>
                  <a:lnTo>
                    <a:pt x="155282" y="0"/>
                  </a:lnTo>
                  <a:lnTo>
                    <a:pt x="162331" y="30657"/>
                  </a:lnTo>
                  <a:lnTo>
                    <a:pt x="166027" y="77355"/>
                  </a:lnTo>
                  <a:lnTo>
                    <a:pt x="167411" y="131889"/>
                  </a:lnTo>
                  <a:lnTo>
                    <a:pt x="167487" y="186067"/>
                  </a:lnTo>
                  <a:lnTo>
                    <a:pt x="167398" y="205689"/>
                  </a:lnTo>
                  <a:lnTo>
                    <a:pt x="0" y="205689"/>
                  </a:lnTo>
                  <a:lnTo>
                    <a:pt x="7035" y="236347"/>
                  </a:lnTo>
                  <a:lnTo>
                    <a:pt x="10731" y="283057"/>
                  </a:lnTo>
                  <a:lnTo>
                    <a:pt x="12115" y="337591"/>
                  </a:lnTo>
                  <a:lnTo>
                    <a:pt x="12192" y="391769"/>
                  </a:lnTo>
                  <a:lnTo>
                    <a:pt x="11988" y="437388"/>
                  </a:lnTo>
                  <a:lnTo>
                    <a:pt x="11430" y="486867"/>
                  </a:lnTo>
                  <a:lnTo>
                    <a:pt x="10109" y="539940"/>
                  </a:lnTo>
                  <a:lnTo>
                    <a:pt x="8585" y="591858"/>
                  </a:lnTo>
                  <a:lnTo>
                    <a:pt x="7429" y="637870"/>
                  </a:lnTo>
                  <a:lnTo>
                    <a:pt x="8953" y="653122"/>
                  </a:lnTo>
                  <a:lnTo>
                    <a:pt x="14541" y="663371"/>
                  </a:lnTo>
                  <a:lnTo>
                    <a:pt x="24688" y="669124"/>
                  </a:lnTo>
                  <a:lnTo>
                    <a:pt x="39878" y="670928"/>
                  </a:lnTo>
                  <a:lnTo>
                    <a:pt x="162204" y="670928"/>
                  </a:lnTo>
                  <a:lnTo>
                    <a:pt x="217144" y="667232"/>
                  </a:lnTo>
                  <a:lnTo>
                    <a:pt x="265747" y="656501"/>
                  </a:lnTo>
                  <a:lnTo>
                    <a:pt x="307975" y="639191"/>
                  </a:lnTo>
                  <a:lnTo>
                    <a:pt x="343789" y="615810"/>
                  </a:lnTo>
                  <a:lnTo>
                    <a:pt x="373164" y="586854"/>
                  </a:lnTo>
                  <a:lnTo>
                    <a:pt x="396062" y="552805"/>
                  </a:lnTo>
                  <a:lnTo>
                    <a:pt x="412457" y="514134"/>
                  </a:lnTo>
                  <a:lnTo>
                    <a:pt x="422325" y="471360"/>
                  </a:lnTo>
                  <a:lnTo>
                    <a:pt x="423862" y="449668"/>
                  </a:lnTo>
                  <a:lnTo>
                    <a:pt x="463270" y="433501"/>
                  </a:lnTo>
                  <a:lnTo>
                    <a:pt x="499084" y="410121"/>
                  </a:lnTo>
                  <a:lnTo>
                    <a:pt x="528459" y="381165"/>
                  </a:lnTo>
                  <a:lnTo>
                    <a:pt x="551357" y="347116"/>
                  </a:lnTo>
                  <a:lnTo>
                    <a:pt x="567753" y="308457"/>
                  </a:lnTo>
                  <a:lnTo>
                    <a:pt x="577608" y="265671"/>
                  </a:lnTo>
                  <a:lnTo>
                    <a:pt x="580910" y="2192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7D7C34F3-4CB0-E7E8-40B3-3B5E33A93DFA}"/>
                </a:ext>
              </a:extLst>
            </p:cNvPr>
            <p:cNvSpPr/>
            <p:nvPr/>
          </p:nvSpPr>
          <p:spPr>
            <a:xfrm>
              <a:off x="8456698" y="6463251"/>
              <a:ext cx="605790" cy="756285"/>
            </a:xfrm>
            <a:custGeom>
              <a:avLst/>
              <a:gdLst/>
              <a:ahLst/>
              <a:cxnLst/>
              <a:rect l="l" t="t" r="r" b="b"/>
              <a:pathLst>
                <a:path w="605790" h="756284">
                  <a:moveTo>
                    <a:pt x="371559" y="0"/>
                  </a:moveTo>
                  <a:lnTo>
                    <a:pt x="317697" y="3419"/>
                  </a:lnTo>
                  <a:lnTo>
                    <a:pt x="267881" y="13308"/>
                  </a:lnTo>
                  <a:lnTo>
                    <a:pt x="222155" y="29114"/>
                  </a:lnTo>
                  <a:lnTo>
                    <a:pt x="180566" y="50285"/>
                  </a:lnTo>
                  <a:lnTo>
                    <a:pt x="143159" y="76268"/>
                  </a:lnTo>
                  <a:lnTo>
                    <a:pt x="109981" y="106510"/>
                  </a:lnTo>
                  <a:lnTo>
                    <a:pt x="81078" y="140459"/>
                  </a:lnTo>
                  <a:lnTo>
                    <a:pt x="56496" y="177561"/>
                  </a:lnTo>
                  <a:lnTo>
                    <a:pt x="36280" y="217265"/>
                  </a:lnTo>
                  <a:lnTo>
                    <a:pt x="20476" y="259016"/>
                  </a:lnTo>
                  <a:lnTo>
                    <a:pt x="9131" y="302264"/>
                  </a:lnTo>
                  <a:lnTo>
                    <a:pt x="2290" y="346454"/>
                  </a:lnTo>
                  <a:lnTo>
                    <a:pt x="0" y="391035"/>
                  </a:lnTo>
                  <a:lnTo>
                    <a:pt x="2121" y="433462"/>
                  </a:lnTo>
                  <a:lnTo>
                    <a:pt x="8511" y="475260"/>
                  </a:lnTo>
                  <a:lnTo>
                    <a:pt x="19209" y="515948"/>
                  </a:lnTo>
                  <a:lnTo>
                    <a:pt x="34256" y="555045"/>
                  </a:lnTo>
                  <a:lnTo>
                    <a:pt x="53691" y="592070"/>
                  </a:lnTo>
                  <a:lnTo>
                    <a:pt x="77553" y="626541"/>
                  </a:lnTo>
                  <a:lnTo>
                    <a:pt x="105884" y="657977"/>
                  </a:lnTo>
                  <a:lnTo>
                    <a:pt x="138722" y="685897"/>
                  </a:lnTo>
                  <a:lnTo>
                    <a:pt x="176107" y="709820"/>
                  </a:lnTo>
                  <a:lnTo>
                    <a:pt x="218079" y="729264"/>
                  </a:lnTo>
                  <a:lnTo>
                    <a:pt x="264678" y="743749"/>
                  </a:lnTo>
                  <a:lnTo>
                    <a:pt x="315943" y="752792"/>
                  </a:lnTo>
                  <a:lnTo>
                    <a:pt x="371915" y="755914"/>
                  </a:lnTo>
                  <a:lnTo>
                    <a:pt x="426355" y="752309"/>
                  </a:lnTo>
                  <a:lnTo>
                    <a:pt x="480213" y="741678"/>
                  </a:lnTo>
                  <a:lnTo>
                    <a:pt x="531215" y="724294"/>
                  </a:lnTo>
                  <a:lnTo>
                    <a:pt x="577092" y="700428"/>
                  </a:lnTo>
                  <a:lnTo>
                    <a:pt x="589029" y="674251"/>
                  </a:lnTo>
                  <a:lnTo>
                    <a:pt x="581552" y="621635"/>
                  </a:lnTo>
                  <a:lnTo>
                    <a:pt x="545527" y="650535"/>
                  </a:lnTo>
                  <a:lnTo>
                    <a:pt x="503004" y="671584"/>
                  </a:lnTo>
                  <a:lnTo>
                    <a:pt x="455743" y="684453"/>
                  </a:lnTo>
                  <a:lnTo>
                    <a:pt x="405505" y="688816"/>
                  </a:lnTo>
                  <a:lnTo>
                    <a:pt x="353022" y="684833"/>
                  </a:lnTo>
                  <a:lnTo>
                    <a:pt x="305722" y="673396"/>
                  </a:lnTo>
                  <a:lnTo>
                    <a:pt x="263569" y="655270"/>
                  </a:lnTo>
                  <a:lnTo>
                    <a:pt x="226521" y="631222"/>
                  </a:lnTo>
                  <a:lnTo>
                    <a:pt x="194540" y="602020"/>
                  </a:lnTo>
                  <a:lnTo>
                    <a:pt x="167587" y="568429"/>
                  </a:lnTo>
                  <a:lnTo>
                    <a:pt x="145623" y="531216"/>
                  </a:lnTo>
                  <a:lnTo>
                    <a:pt x="128608" y="491148"/>
                  </a:lnTo>
                  <a:lnTo>
                    <a:pt x="116502" y="448990"/>
                  </a:lnTo>
                  <a:lnTo>
                    <a:pt x="109268" y="405511"/>
                  </a:lnTo>
                  <a:lnTo>
                    <a:pt x="106865" y="361475"/>
                  </a:lnTo>
                  <a:lnTo>
                    <a:pt x="109475" y="315704"/>
                  </a:lnTo>
                  <a:lnTo>
                    <a:pt x="117273" y="271038"/>
                  </a:lnTo>
                  <a:lnTo>
                    <a:pt x="130216" y="228352"/>
                  </a:lnTo>
                  <a:lnTo>
                    <a:pt x="148259" y="188520"/>
                  </a:lnTo>
                  <a:lnTo>
                    <a:pt x="171356" y="152416"/>
                  </a:lnTo>
                  <a:lnTo>
                    <a:pt x="199462" y="120916"/>
                  </a:lnTo>
                  <a:lnTo>
                    <a:pt x="232533" y="94893"/>
                  </a:lnTo>
                  <a:lnTo>
                    <a:pt x="270525" y="75223"/>
                  </a:lnTo>
                  <a:lnTo>
                    <a:pt x="313391" y="62780"/>
                  </a:lnTo>
                  <a:lnTo>
                    <a:pt x="361088" y="58438"/>
                  </a:lnTo>
                  <a:lnTo>
                    <a:pt x="413530" y="63624"/>
                  </a:lnTo>
                  <a:lnTo>
                    <a:pt x="459623" y="78080"/>
                  </a:lnTo>
                  <a:lnTo>
                    <a:pt x="498598" y="100146"/>
                  </a:lnTo>
                  <a:lnTo>
                    <a:pt x="529686" y="128164"/>
                  </a:lnTo>
                  <a:lnTo>
                    <a:pt x="552118" y="160478"/>
                  </a:lnTo>
                  <a:lnTo>
                    <a:pt x="565124" y="195428"/>
                  </a:lnTo>
                  <a:lnTo>
                    <a:pt x="577972" y="175290"/>
                  </a:lnTo>
                  <a:lnTo>
                    <a:pt x="591056" y="152172"/>
                  </a:lnTo>
                  <a:lnTo>
                    <a:pt x="601221" y="127566"/>
                  </a:lnTo>
                  <a:lnTo>
                    <a:pt x="605311" y="102970"/>
                  </a:lnTo>
                  <a:lnTo>
                    <a:pt x="597930" y="75801"/>
                  </a:lnTo>
                  <a:lnTo>
                    <a:pt x="576498" y="51260"/>
                  </a:lnTo>
                  <a:lnTo>
                    <a:pt x="542080" y="30379"/>
                  </a:lnTo>
                  <a:lnTo>
                    <a:pt x="495740" y="14189"/>
                  </a:lnTo>
                  <a:lnTo>
                    <a:pt x="438545" y="3719"/>
                  </a:lnTo>
                  <a:lnTo>
                    <a:pt x="371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5C5D7FC3-C438-8929-9449-87E1FA086266}"/>
                </a:ext>
              </a:extLst>
            </p:cNvPr>
            <p:cNvSpPr/>
            <p:nvPr/>
          </p:nvSpPr>
          <p:spPr>
            <a:xfrm>
              <a:off x="9660605" y="6514191"/>
              <a:ext cx="605790" cy="706120"/>
            </a:xfrm>
            <a:custGeom>
              <a:avLst/>
              <a:gdLst/>
              <a:ahLst/>
              <a:cxnLst/>
              <a:rect l="l" t="t" r="r" b="b"/>
              <a:pathLst>
                <a:path w="605790" h="706120">
                  <a:moveTo>
                    <a:pt x="270499" y="360805"/>
                  </a:moveTo>
                  <a:lnTo>
                    <a:pt x="171240" y="360805"/>
                  </a:lnTo>
                  <a:lnTo>
                    <a:pt x="214357" y="428788"/>
                  </a:lnTo>
                  <a:lnTo>
                    <a:pt x="255359" y="488522"/>
                  </a:lnTo>
                  <a:lnTo>
                    <a:pt x="294503" y="540310"/>
                  </a:lnTo>
                  <a:lnTo>
                    <a:pt x="332048" y="584454"/>
                  </a:lnTo>
                  <a:lnTo>
                    <a:pt x="368250" y="621256"/>
                  </a:lnTo>
                  <a:lnTo>
                    <a:pt x="403368" y="651019"/>
                  </a:lnTo>
                  <a:lnTo>
                    <a:pt x="437660" y="674044"/>
                  </a:lnTo>
                  <a:lnTo>
                    <a:pt x="504794" y="701090"/>
                  </a:lnTo>
                  <a:lnTo>
                    <a:pt x="538153" y="705715"/>
                  </a:lnTo>
                  <a:lnTo>
                    <a:pt x="571715" y="704811"/>
                  </a:lnTo>
                  <a:lnTo>
                    <a:pt x="605740" y="698680"/>
                  </a:lnTo>
                  <a:lnTo>
                    <a:pt x="566755" y="678230"/>
                  </a:lnTo>
                  <a:lnTo>
                    <a:pt x="529460" y="653443"/>
                  </a:lnTo>
                  <a:lnTo>
                    <a:pt x="493609" y="624743"/>
                  </a:lnTo>
                  <a:lnTo>
                    <a:pt x="458954" y="592550"/>
                  </a:lnTo>
                  <a:lnTo>
                    <a:pt x="425250" y="557289"/>
                  </a:lnTo>
                  <a:lnTo>
                    <a:pt x="392247" y="519380"/>
                  </a:lnTo>
                  <a:lnTo>
                    <a:pt x="359701" y="479248"/>
                  </a:lnTo>
                  <a:lnTo>
                    <a:pt x="327363" y="437313"/>
                  </a:lnTo>
                  <a:lnTo>
                    <a:pt x="294988" y="393998"/>
                  </a:lnTo>
                  <a:lnTo>
                    <a:pt x="270499" y="360805"/>
                  </a:lnTo>
                  <a:close/>
                </a:path>
                <a:path w="605790" h="706120">
                  <a:moveTo>
                    <a:pt x="197920" y="0"/>
                  </a:moveTo>
                  <a:lnTo>
                    <a:pt x="0" y="0"/>
                  </a:lnTo>
                  <a:lnTo>
                    <a:pt x="7787" y="32084"/>
                  </a:lnTo>
                  <a:lnTo>
                    <a:pt x="12421" y="77772"/>
                  </a:lnTo>
                  <a:lnTo>
                    <a:pt x="14677" y="131639"/>
                  </a:lnTo>
                  <a:lnTo>
                    <a:pt x="15329" y="188264"/>
                  </a:lnTo>
                  <a:lnTo>
                    <a:pt x="15133" y="245883"/>
                  </a:lnTo>
                  <a:lnTo>
                    <a:pt x="14835" y="297049"/>
                  </a:lnTo>
                  <a:lnTo>
                    <a:pt x="14457" y="336751"/>
                  </a:lnTo>
                  <a:lnTo>
                    <a:pt x="13302" y="389034"/>
                  </a:lnTo>
                  <a:lnTo>
                    <a:pt x="11811" y="441914"/>
                  </a:lnTo>
                  <a:lnTo>
                    <a:pt x="10337" y="492357"/>
                  </a:lnTo>
                  <a:lnTo>
                    <a:pt x="9235" y="537334"/>
                  </a:lnTo>
                  <a:lnTo>
                    <a:pt x="11136" y="556316"/>
                  </a:lnTo>
                  <a:lnTo>
                    <a:pt x="18092" y="569052"/>
                  </a:lnTo>
                  <a:lnTo>
                    <a:pt x="30708" y="576206"/>
                  </a:lnTo>
                  <a:lnTo>
                    <a:pt x="49590" y="578443"/>
                  </a:lnTo>
                  <a:lnTo>
                    <a:pt x="119933" y="578443"/>
                  </a:lnTo>
                  <a:lnTo>
                    <a:pt x="114439" y="550643"/>
                  </a:lnTo>
                  <a:lnTo>
                    <a:pt x="110505" y="504669"/>
                  </a:lnTo>
                  <a:lnTo>
                    <a:pt x="107993" y="441914"/>
                  </a:lnTo>
                  <a:lnTo>
                    <a:pt x="107900" y="437313"/>
                  </a:lnTo>
                  <a:lnTo>
                    <a:pt x="106645" y="360805"/>
                  </a:lnTo>
                  <a:lnTo>
                    <a:pt x="270499" y="360805"/>
                  </a:lnTo>
                  <a:lnTo>
                    <a:pt x="262327" y="349727"/>
                  </a:lnTo>
                  <a:lnTo>
                    <a:pt x="307889" y="333361"/>
                  </a:lnTo>
                  <a:lnTo>
                    <a:pt x="330641" y="319644"/>
                  </a:lnTo>
                  <a:lnTo>
                    <a:pt x="106405" y="319644"/>
                  </a:lnTo>
                  <a:lnTo>
                    <a:pt x="106483" y="268172"/>
                  </a:lnTo>
                  <a:lnTo>
                    <a:pt x="106664" y="240651"/>
                  </a:lnTo>
                  <a:lnTo>
                    <a:pt x="107491" y="188264"/>
                  </a:lnTo>
                  <a:lnTo>
                    <a:pt x="108739" y="128946"/>
                  </a:lnTo>
                  <a:lnTo>
                    <a:pt x="109644" y="89189"/>
                  </a:lnTo>
                  <a:lnTo>
                    <a:pt x="110603" y="45202"/>
                  </a:lnTo>
                  <a:lnTo>
                    <a:pt x="127803" y="44091"/>
                  </a:lnTo>
                  <a:lnTo>
                    <a:pt x="143119" y="43269"/>
                  </a:lnTo>
                  <a:lnTo>
                    <a:pt x="156266" y="42759"/>
                  </a:lnTo>
                  <a:lnTo>
                    <a:pt x="166958" y="42585"/>
                  </a:lnTo>
                  <a:lnTo>
                    <a:pt x="355380" y="42585"/>
                  </a:lnTo>
                  <a:lnTo>
                    <a:pt x="345418" y="34773"/>
                  </a:lnTo>
                  <a:lnTo>
                    <a:pt x="305068" y="16047"/>
                  </a:lnTo>
                  <a:lnTo>
                    <a:pt x="255886" y="4159"/>
                  </a:lnTo>
                  <a:lnTo>
                    <a:pt x="197920" y="0"/>
                  </a:lnTo>
                  <a:close/>
                </a:path>
                <a:path w="605790" h="706120">
                  <a:moveTo>
                    <a:pt x="355380" y="42585"/>
                  </a:moveTo>
                  <a:lnTo>
                    <a:pt x="166958" y="42585"/>
                  </a:lnTo>
                  <a:lnTo>
                    <a:pt x="220837" y="48506"/>
                  </a:lnTo>
                  <a:lnTo>
                    <a:pt x="263960" y="65573"/>
                  </a:lnTo>
                  <a:lnTo>
                    <a:pt x="295628" y="92736"/>
                  </a:lnTo>
                  <a:lnTo>
                    <a:pt x="315141" y="128946"/>
                  </a:lnTo>
                  <a:lnTo>
                    <a:pt x="321801" y="173157"/>
                  </a:lnTo>
                  <a:lnTo>
                    <a:pt x="313641" y="227015"/>
                  </a:lnTo>
                  <a:lnTo>
                    <a:pt x="290896" y="268172"/>
                  </a:lnTo>
                  <a:lnTo>
                    <a:pt x="256171" y="297049"/>
                  </a:lnTo>
                  <a:lnTo>
                    <a:pt x="212070" y="314065"/>
                  </a:lnTo>
                  <a:lnTo>
                    <a:pt x="161199" y="319644"/>
                  </a:lnTo>
                  <a:lnTo>
                    <a:pt x="330641" y="319644"/>
                  </a:lnTo>
                  <a:lnTo>
                    <a:pt x="376713" y="280967"/>
                  </a:lnTo>
                  <a:lnTo>
                    <a:pt x="399084" y="245883"/>
                  </a:lnTo>
                  <a:lnTo>
                    <a:pt x="412833" y="205503"/>
                  </a:lnTo>
                  <a:lnTo>
                    <a:pt x="417516" y="160298"/>
                  </a:lnTo>
                  <a:lnTo>
                    <a:pt x="412985" y="123101"/>
                  </a:lnTo>
                  <a:lnTo>
                    <a:pt x="399426" y="89189"/>
                  </a:lnTo>
                  <a:lnTo>
                    <a:pt x="376887" y="59450"/>
                  </a:lnTo>
                  <a:lnTo>
                    <a:pt x="355380" y="42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</p:grpSp>
      <p:pic>
        <p:nvPicPr>
          <p:cNvPr id="4" name="Picture 3" descr="A logo for a university&#10;&#10;AI-generated content may be incorrect.">
            <a:extLst>
              <a:ext uri="{FF2B5EF4-FFF2-40B4-BE49-F238E27FC236}">
                <a16:creationId xmlns:a16="http://schemas.microsoft.com/office/drawing/2014/main" id="{FA49C865-D768-4D9B-C46B-9976A89A81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1985" r="6210" b="33383"/>
          <a:stretch>
            <a:fillRect/>
          </a:stretch>
        </p:blipFill>
        <p:spPr>
          <a:xfrm>
            <a:off x="5268036" y="5675188"/>
            <a:ext cx="2132062" cy="8600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F3314-8A1B-295C-D4AB-0DB013E1D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52A368-77FF-D496-BA8C-DAFA0B9305CF}"/>
              </a:ext>
            </a:extLst>
          </p:cNvPr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>
                <a:solidFill>
                  <a:srgbClr val="1F3A5F"/>
                </a:solidFill>
                <a:latin typeface="Calibri"/>
              </a:rPr>
              <a:t>Target architecture: dual-stack, five layers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2C8DEA-272D-85AD-FBC8-C511DA0764EF}"/>
              </a:ext>
            </a:extLst>
          </p:cNvPr>
          <p:cNvSpPr/>
          <p:nvPr/>
        </p:nvSpPr>
        <p:spPr>
          <a:xfrm>
            <a:off x="502920" y="1371600"/>
            <a:ext cx="11183112" cy="658368"/>
          </a:xfrm>
          <a:prstGeom prst="roundRect">
            <a:avLst>
              <a:gd name="adj" fmla="val 5000"/>
            </a:avLst>
          </a:prstGeom>
          <a:solidFill>
            <a:srgbClr val="DDF0EC"/>
          </a:solidFill>
          <a:ln w="9525">
            <a:solidFill>
              <a:srgbClr val="2A9D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 dirty="0">
                <a:solidFill>
                  <a:srgbClr val="2A9D8F"/>
                </a:solidFill>
                <a:latin typeface="Calibri"/>
              </a:rPr>
              <a:t>Dual-stack:  </a:t>
            </a:r>
            <a:r>
              <a:rPr sz="1600" b="0" i="0" dirty="0">
                <a:solidFill>
                  <a:srgbClr val="222222"/>
                </a:solidFill>
                <a:latin typeface="Calibri"/>
              </a:rPr>
              <a:t>a traditional HPC stack (</a:t>
            </a:r>
            <a:r>
              <a:rPr sz="1600" b="0" i="0" dirty="0" err="1">
                <a:solidFill>
                  <a:srgbClr val="222222"/>
                </a:solidFill>
                <a:latin typeface="Calibri"/>
              </a:rPr>
              <a:t>Slurm</a:t>
            </a:r>
            <a:r>
              <a:rPr sz="1600" b="0" i="0" dirty="0">
                <a:solidFill>
                  <a:srgbClr val="222222"/>
                </a:solidFill>
                <a:latin typeface="Calibri"/>
              </a:rPr>
              <a:t> / batch) and a cloud-native stack (Kubernetes) share GPUs and storage, while a relay layer decouples edge events from HPC scheduling.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1884F0-6642-FF96-347C-AC1CBBFBE13B}"/>
              </a:ext>
            </a:extLst>
          </p:cNvPr>
          <p:cNvSpPr/>
          <p:nvPr/>
        </p:nvSpPr>
        <p:spPr>
          <a:xfrm>
            <a:off x="502920" y="2212848"/>
            <a:ext cx="11183112" cy="676656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1530292-63D3-F3A0-C23F-324CE6A5B7F8}"/>
              </a:ext>
            </a:extLst>
          </p:cNvPr>
          <p:cNvSpPr/>
          <p:nvPr/>
        </p:nvSpPr>
        <p:spPr>
          <a:xfrm>
            <a:off x="502920" y="2212848"/>
            <a:ext cx="3108960" cy="676656"/>
          </a:xfrm>
          <a:prstGeom prst="roundRect">
            <a:avLst>
              <a:gd name="adj" fmla="val 5000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46304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 dirty="0">
                <a:solidFill>
                  <a:srgbClr val="FFFFFF"/>
                </a:solidFill>
                <a:latin typeface="Calibri"/>
              </a:rPr>
              <a:t>Execution &amp; Orchestration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A7D85-82B8-F452-73E4-EABE0FA2F39A}"/>
              </a:ext>
            </a:extLst>
          </p:cNvPr>
          <p:cNvSpPr txBox="1"/>
          <p:nvPr/>
        </p:nvSpPr>
        <p:spPr>
          <a:xfrm>
            <a:off x="3758184" y="2292131"/>
            <a:ext cx="5806440" cy="518091"/>
          </a:xfrm>
          <a:prstGeom prst="rect">
            <a:avLst/>
          </a:prstGeom>
          <a:noFill/>
        </p:spPr>
        <p:txBody>
          <a:bodyPr wrap="square" lIns="25400" tIns="12700" rIns="25400" bIns="12700" numCol="1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dirty="0">
                <a:solidFill>
                  <a:srgbClr val="222222"/>
                </a:solidFill>
                <a:latin typeface="Calibri"/>
              </a:rPr>
              <a:t>Continuous services, cross-site workflows and governed event-to-HPC submission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5D7AA2F-E3AA-1D10-5609-710EECC62706}"/>
              </a:ext>
            </a:extLst>
          </p:cNvPr>
          <p:cNvSpPr/>
          <p:nvPr/>
        </p:nvSpPr>
        <p:spPr>
          <a:xfrm>
            <a:off x="9710928" y="2359152"/>
            <a:ext cx="1828800" cy="384048"/>
          </a:xfrm>
          <a:prstGeom prst="roundRect">
            <a:avLst>
              <a:gd name="adj" fmla="val 18000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FEDGE-1</a:t>
            </a:r>
            <a:r>
              <a:rPr lang="en-GB" sz="1600" b="1" i="0">
                <a:solidFill>
                  <a:srgbClr val="FFFFFF"/>
                </a:solidFill>
                <a:latin typeface="Calibri"/>
              </a:rPr>
              <a:t>, 2, 3, </a:t>
            </a:r>
            <a:r>
              <a:rPr sz="16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7F9095E-1EAD-0ECE-0FFE-A4BC41C97178}"/>
              </a:ext>
            </a:extLst>
          </p:cNvPr>
          <p:cNvSpPr/>
          <p:nvPr/>
        </p:nvSpPr>
        <p:spPr>
          <a:xfrm>
            <a:off x="502920" y="2967228"/>
            <a:ext cx="11183112" cy="676656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9E08704-C617-65A2-5455-9E7D10930879}"/>
              </a:ext>
            </a:extLst>
          </p:cNvPr>
          <p:cNvSpPr/>
          <p:nvPr/>
        </p:nvSpPr>
        <p:spPr>
          <a:xfrm>
            <a:off x="502920" y="2967228"/>
            <a:ext cx="3108960" cy="676656"/>
          </a:xfrm>
          <a:prstGeom prst="roundRect">
            <a:avLst>
              <a:gd name="adj" fmla="val 5000"/>
            </a:avLst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46304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Data plane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85EE4-5AFD-371D-A1C7-4E078B5461AB}"/>
              </a:ext>
            </a:extLst>
          </p:cNvPr>
          <p:cNvSpPr txBox="1"/>
          <p:nvPr/>
        </p:nvSpPr>
        <p:spPr>
          <a:xfrm>
            <a:off x="3767328" y="3178767"/>
            <a:ext cx="5806440" cy="271869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>
                <a:solidFill>
                  <a:srgbClr val="222222"/>
                </a:solidFill>
                <a:latin typeface="Calibri"/>
              </a:rPr>
              <a:t>Real-time ingress, object storage, relay for inbound-blocked sites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B268386-F81D-DCAC-713F-7C824E826FE4}"/>
              </a:ext>
            </a:extLst>
          </p:cNvPr>
          <p:cNvSpPr/>
          <p:nvPr/>
        </p:nvSpPr>
        <p:spPr>
          <a:xfrm>
            <a:off x="9710928" y="3113532"/>
            <a:ext cx="1828800" cy="384048"/>
          </a:xfrm>
          <a:prstGeom prst="roundRect">
            <a:avLst>
              <a:gd name="adj" fmla="val 18000"/>
            </a:avLst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FEDGE-5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502CF42-C826-2C94-9162-0390F54192B8}"/>
              </a:ext>
            </a:extLst>
          </p:cNvPr>
          <p:cNvSpPr/>
          <p:nvPr/>
        </p:nvSpPr>
        <p:spPr>
          <a:xfrm>
            <a:off x="502920" y="3721608"/>
            <a:ext cx="11183112" cy="676656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949382-1F52-C5BC-B706-02DC7BCB7035}"/>
              </a:ext>
            </a:extLst>
          </p:cNvPr>
          <p:cNvSpPr/>
          <p:nvPr/>
        </p:nvSpPr>
        <p:spPr>
          <a:xfrm>
            <a:off x="502920" y="3721608"/>
            <a:ext cx="3108960" cy="676656"/>
          </a:xfrm>
          <a:prstGeom prst="roundRect">
            <a:avLst>
              <a:gd name="adj" fmla="val 5000"/>
            </a:avLst>
          </a:prstGeom>
          <a:solidFill>
            <a:srgbClr val="750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Identity &amp; Trust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DF7A6-FDA1-EFF1-60EF-0330DF9CF398}"/>
              </a:ext>
            </a:extLst>
          </p:cNvPr>
          <p:cNvSpPr txBox="1"/>
          <p:nvPr/>
        </p:nvSpPr>
        <p:spPr>
          <a:xfrm>
            <a:off x="3767328" y="3933147"/>
            <a:ext cx="5806440" cy="271869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dirty="0">
                <a:solidFill>
                  <a:srgbClr val="222222"/>
                </a:solidFill>
                <a:latin typeface="Calibri"/>
              </a:rPr>
              <a:t>Federated identity for users, SMEs, devices, workloads and data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53A5F69-D6FE-E6AD-8615-94E976752D4F}"/>
              </a:ext>
            </a:extLst>
          </p:cNvPr>
          <p:cNvSpPr/>
          <p:nvPr/>
        </p:nvSpPr>
        <p:spPr>
          <a:xfrm>
            <a:off x="9710928" y="3867912"/>
            <a:ext cx="1828800" cy="384048"/>
          </a:xfrm>
          <a:prstGeom prst="roundRect">
            <a:avLst>
              <a:gd name="adj" fmla="val 18000"/>
            </a:avLst>
          </a:prstGeom>
          <a:solidFill>
            <a:srgbClr val="750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FEDGE-6</a:t>
            </a:r>
            <a:r>
              <a:rPr lang="en-GB" sz="1600" b="1" i="0">
                <a:solidFill>
                  <a:srgbClr val="FFFFFF"/>
                </a:solidFill>
                <a:latin typeface="Calibri"/>
              </a:rPr>
              <a:t>, </a:t>
            </a:r>
            <a:r>
              <a:rPr sz="1600" b="1" i="0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B01FBCD-D31A-D9D1-FE89-BF4798C2B9C0}"/>
              </a:ext>
            </a:extLst>
          </p:cNvPr>
          <p:cNvSpPr/>
          <p:nvPr/>
        </p:nvSpPr>
        <p:spPr>
          <a:xfrm>
            <a:off x="502920" y="4475988"/>
            <a:ext cx="11183112" cy="676656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A0F5325-1D5D-FD21-9FAF-489BB19DB914}"/>
              </a:ext>
            </a:extLst>
          </p:cNvPr>
          <p:cNvSpPr/>
          <p:nvPr/>
        </p:nvSpPr>
        <p:spPr>
          <a:xfrm>
            <a:off x="502920" y="4475988"/>
            <a:ext cx="3108960" cy="676656"/>
          </a:xfrm>
          <a:prstGeom prst="roundRect">
            <a:avLst>
              <a:gd name="adj" fmla="val 5000"/>
            </a:avLst>
          </a:prstGeom>
          <a:solidFill>
            <a:srgbClr val="51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People &amp;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367113-750E-BB62-AA93-CE22F2483D11}"/>
              </a:ext>
            </a:extLst>
          </p:cNvPr>
          <p:cNvSpPr txBox="1"/>
          <p:nvPr/>
        </p:nvSpPr>
        <p:spPr>
          <a:xfrm>
            <a:off x="3767328" y="4687527"/>
            <a:ext cx="5806440" cy="271869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dirty="0">
                <a:solidFill>
                  <a:srgbClr val="222222"/>
                </a:solidFill>
                <a:latin typeface="Calibri"/>
              </a:rPr>
              <a:t>Skills, DevOps culture and governance alignment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7042F35-0A98-3E0F-A165-C7EA0E46E2EA}"/>
              </a:ext>
            </a:extLst>
          </p:cNvPr>
          <p:cNvSpPr/>
          <p:nvPr/>
        </p:nvSpPr>
        <p:spPr>
          <a:xfrm>
            <a:off x="9710928" y="4622292"/>
            <a:ext cx="1828800" cy="384048"/>
          </a:xfrm>
          <a:prstGeom prst="roundRect">
            <a:avLst>
              <a:gd name="adj" fmla="val 18000"/>
            </a:avLst>
          </a:prstGeom>
          <a:solidFill>
            <a:srgbClr val="51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FEDGE-8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CA67CC9-3291-B0C8-8D33-7D523E7ADEFF}"/>
              </a:ext>
            </a:extLst>
          </p:cNvPr>
          <p:cNvSpPr/>
          <p:nvPr/>
        </p:nvSpPr>
        <p:spPr>
          <a:xfrm>
            <a:off x="502920" y="5230368"/>
            <a:ext cx="11183112" cy="676656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F9D972A-2FA0-B251-669C-D33042FA122B}"/>
              </a:ext>
            </a:extLst>
          </p:cNvPr>
          <p:cNvSpPr/>
          <p:nvPr/>
        </p:nvSpPr>
        <p:spPr>
          <a:xfrm>
            <a:off x="502920" y="5230368"/>
            <a:ext cx="3108960" cy="676656"/>
          </a:xfrm>
          <a:prstGeom prst="roundRect">
            <a:avLst>
              <a:gd name="adj" fmla="val 5000"/>
            </a:avLst>
          </a:prstGeom>
          <a:solidFill>
            <a:srgbClr val="2A0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Strategic / Partnerships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22D890-5581-9741-B6CF-7EEF0B6BEA65}"/>
              </a:ext>
            </a:extLst>
          </p:cNvPr>
          <p:cNvSpPr txBox="1"/>
          <p:nvPr/>
        </p:nvSpPr>
        <p:spPr>
          <a:xfrm>
            <a:off x="3767328" y="5441907"/>
            <a:ext cx="5806440" cy="271869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dirty="0">
                <a:solidFill>
                  <a:srgbClr val="222222"/>
                </a:solidFill>
                <a:latin typeface="Calibri"/>
              </a:rPr>
              <a:t>Public–private Telco-Edge-Cloud co-investment (EURO-3C model)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8D3A3FF-98FB-1B9E-0F25-AFC9B9FCB85E}"/>
              </a:ext>
            </a:extLst>
          </p:cNvPr>
          <p:cNvSpPr/>
          <p:nvPr/>
        </p:nvSpPr>
        <p:spPr>
          <a:xfrm>
            <a:off x="9710928" y="5376672"/>
            <a:ext cx="1828800" cy="384048"/>
          </a:xfrm>
          <a:prstGeom prst="roundRect">
            <a:avLst>
              <a:gd name="adj" fmla="val 18000"/>
            </a:avLst>
          </a:prstGeom>
          <a:solidFill>
            <a:srgbClr val="2A0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FEDGE-9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30023B9-0127-4509-58AC-55A0E45F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C7A42E00-3BCA-B59B-13D5-7B550BA6796E}"/>
              </a:ext>
            </a:extLst>
          </p:cNvPr>
          <p:cNvSpPr/>
          <p:nvPr/>
        </p:nvSpPr>
        <p:spPr>
          <a:xfrm>
            <a:off x="11658600" y="21092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87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7E45B-64A6-AF62-718B-9E8857C77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CB383-79EC-C5BB-AE33-2059A2FF7364}"/>
              </a:ext>
            </a:extLst>
          </p:cNvPr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>
                <a:solidFill>
                  <a:srgbClr val="1F3A5F"/>
                </a:solidFill>
                <a:latin typeface="Calibri"/>
              </a:rPr>
              <a:t>Five-year roadmap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9D1DDB5A-EDB3-52B3-6F26-7ADFB8552DA8}"/>
              </a:ext>
            </a:extLst>
          </p:cNvPr>
          <p:cNvSpPr/>
          <p:nvPr/>
        </p:nvSpPr>
        <p:spPr>
          <a:xfrm>
            <a:off x="454268" y="5103406"/>
            <a:ext cx="237744" cy="237744"/>
          </a:xfrm>
          <a:prstGeom prst="roundRect">
            <a:avLst>
              <a:gd name="adj" fmla="val 20000"/>
            </a:avLst>
          </a:prstGeom>
          <a:solidFill>
            <a:srgbClr val="2A9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3B1DA53-B2A5-4C2C-8EFA-98483CE65DE2}"/>
              </a:ext>
            </a:extLst>
          </p:cNvPr>
          <p:cNvSpPr txBox="1"/>
          <p:nvPr/>
        </p:nvSpPr>
        <p:spPr>
          <a:xfrm>
            <a:off x="746876" y="5085118"/>
            <a:ext cx="1371600" cy="225703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22222"/>
                </a:solidFill>
                <a:latin typeface="Calibri"/>
              </a:rPr>
              <a:t>Must Have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17680D2-A9CD-84C5-EF28-CFE9F006073B}"/>
              </a:ext>
            </a:extLst>
          </p:cNvPr>
          <p:cNvSpPr/>
          <p:nvPr/>
        </p:nvSpPr>
        <p:spPr>
          <a:xfrm>
            <a:off x="2191628" y="5103406"/>
            <a:ext cx="237744" cy="237744"/>
          </a:xfrm>
          <a:prstGeom prst="roundRect">
            <a:avLst>
              <a:gd name="adj" fmla="val 20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C5244C-FE70-ADE6-574D-4342CBBFA1AC}"/>
              </a:ext>
            </a:extLst>
          </p:cNvPr>
          <p:cNvSpPr txBox="1"/>
          <p:nvPr/>
        </p:nvSpPr>
        <p:spPr>
          <a:xfrm>
            <a:off x="2484236" y="5085118"/>
            <a:ext cx="1371600" cy="225703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22222"/>
                </a:solidFill>
                <a:latin typeface="Calibri"/>
              </a:rPr>
              <a:t>Should Have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B20DFB11-0930-8281-0316-7B6CF2C6B475}"/>
              </a:ext>
            </a:extLst>
          </p:cNvPr>
          <p:cNvSpPr/>
          <p:nvPr/>
        </p:nvSpPr>
        <p:spPr>
          <a:xfrm>
            <a:off x="3928987" y="5103406"/>
            <a:ext cx="237744" cy="237744"/>
          </a:xfrm>
          <a:prstGeom prst="roundRect">
            <a:avLst>
              <a:gd name="adj" fmla="val 20000"/>
            </a:avLst>
          </a:prstGeom>
          <a:solidFill>
            <a:srgbClr val="C886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133C80-7911-1B0A-4339-49FCDE4B587B}"/>
              </a:ext>
            </a:extLst>
          </p:cNvPr>
          <p:cNvSpPr txBox="1"/>
          <p:nvPr/>
        </p:nvSpPr>
        <p:spPr>
          <a:xfrm>
            <a:off x="4221596" y="5085118"/>
            <a:ext cx="1371600" cy="225703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0" i="0" dirty="0">
                <a:solidFill>
                  <a:srgbClr val="222222"/>
                </a:solidFill>
                <a:latin typeface="Calibri"/>
              </a:rPr>
              <a:t>Could Have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EDA4E570-8994-E0C3-4397-1B919BAC3F2B}"/>
              </a:ext>
            </a:extLst>
          </p:cNvPr>
          <p:cNvSpPr/>
          <p:nvPr/>
        </p:nvSpPr>
        <p:spPr>
          <a:xfrm>
            <a:off x="5573469" y="5018296"/>
            <a:ext cx="5833872" cy="566928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300" b="1" i="0" dirty="0">
                <a:solidFill>
                  <a:srgbClr val="1F3A5F"/>
                </a:solidFill>
                <a:latin typeface="Calibri"/>
              </a:rPr>
              <a:t>Milestones:  </a:t>
            </a:r>
            <a:r>
              <a:rPr lang="en-GB" sz="1300" b="0" i="0" dirty="0">
                <a:solidFill>
                  <a:srgbClr val="222222"/>
                </a:solidFill>
                <a:latin typeface="Calibri"/>
              </a:rPr>
              <a:t>Y1 container-first + K8s pilot; Y2 production </a:t>
            </a:r>
            <a:r>
              <a:rPr lang="en-GB" sz="1300" b="0" i="0" dirty="0" err="1">
                <a:solidFill>
                  <a:srgbClr val="222222"/>
                </a:solidFill>
                <a:latin typeface="Calibri"/>
              </a:rPr>
              <a:t>Slurm</a:t>
            </a:r>
            <a:r>
              <a:rPr lang="en-GB" sz="1300" b="0" i="0" dirty="0">
                <a:solidFill>
                  <a:srgbClr val="222222"/>
                </a:solidFill>
                <a:latin typeface="Calibri"/>
              </a:rPr>
              <a:t>–K8s (on one facility) + governed submission API; Y3 real-time ingress + object tier; Y4 federated workflow &amp; trust in production; Y5 SME &amp; partnership federation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0B5B3C-6B3A-6CD2-9721-76D4E31219D0}"/>
              </a:ext>
            </a:extLst>
          </p:cNvPr>
          <p:cNvSpPr txBox="1"/>
          <p:nvPr/>
        </p:nvSpPr>
        <p:spPr>
          <a:xfrm>
            <a:off x="502920" y="6121304"/>
            <a:ext cx="11155680" cy="394980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dirty="0">
                <a:solidFill>
                  <a:srgbClr val="1F3A5F"/>
                </a:solidFill>
                <a:latin typeface="Calibri"/>
              </a:rPr>
              <a:t>Dependencies:  </a:t>
            </a:r>
            <a:r>
              <a:rPr sz="1100" b="0" i="0" dirty="0">
                <a:solidFill>
                  <a:srgbClr val="222222"/>
                </a:solidFill>
                <a:latin typeface="Calibri"/>
              </a:rPr>
              <a:t>FEDGE-2 enables FEDGE-1 (</a:t>
            </a:r>
            <a:r>
              <a:rPr sz="1300" b="0" i="0" dirty="0">
                <a:solidFill>
                  <a:srgbClr val="222222"/>
                </a:solidFill>
                <a:latin typeface="Calibri"/>
              </a:rPr>
              <a:t>containers</a:t>
            </a:r>
            <a:r>
              <a:rPr sz="1100" b="0" i="0" dirty="0">
                <a:solidFill>
                  <a:srgbClr val="222222"/>
                </a:solidFill>
                <a:latin typeface="Calibri"/>
              </a:rPr>
              <a:t> precede orchestration) · FEDGE-5 runs in parallel with FEDGE-1 · FEDGE-3 &amp; FEDGE-4 build on FEDGE-1/2/5 · FEDGE-6 follows once the service plane exists.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D903CC-F1AD-77DC-E079-E40C059A1A52}"/>
              </a:ext>
            </a:extLst>
          </p:cNvPr>
          <p:cNvGrpSpPr/>
          <p:nvPr/>
        </p:nvGrpSpPr>
        <p:grpSpPr>
          <a:xfrm>
            <a:off x="7393124" y="371122"/>
            <a:ext cx="4014217" cy="997982"/>
            <a:chOff x="5623560" y="401049"/>
            <a:chExt cx="4196301" cy="997982"/>
          </a:xfrm>
        </p:grpSpPr>
        <p:sp>
          <p:nvSpPr>
            <p:cNvPr id="73" name="Rounded Rectangle 15">
              <a:extLst>
                <a:ext uri="{FF2B5EF4-FFF2-40B4-BE49-F238E27FC236}">
                  <a16:creationId xmlns:a16="http://schemas.microsoft.com/office/drawing/2014/main" id="{5A47C74F-20A6-CC0A-A1B6-9FDD15629A3F}"/>
                </a:ext>
              </a:extLst>
            </p:cNvPr>
            <p:cNvSpPr/>
            <p:nvPr/>
          </p:nvSpPr>
          <p:spPr>
            <a:xfrm>
              <a:off x="5623560" y="401049"/>
              <a:ext cx="4196301" cy="997982"/>
            </a:xfrm>
            <a:prstGeom prst="roundRect">
              <a:avLst>
                <a:gd name="adj" fmla="val 20222"/>
              </a:avLst>
            </a:prstGeom>
            <a:solidFill>
              <a:srgbClr val="1F3A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64592" tIns="164592" rIns="164592" bIns="36576" rtlCol="0" anchor="t"/>
            <a:lstStyle/>
            <a:p>
              <a:pPr>
                <a:spcAft>
                  <a:spcPts val="200"/>
                </a:spcAft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Estimated cost</a:t>
              </a:r>
              <a:endParaRPr lang="en-US" sz="2000" b="1" i="0">
                <a:solidFill>
                  <a:srgbClr val="FFFFFF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AF6175D-FBE7-5EDD-FBE9-2E143895029A}"/>
                </a:ext>
              </a:extLst>
            </p:cNvPr>
            <p:cNvSpPr txBox="1"/>
            <p:nvPr/>
          </p:nvSpPr>
          <p:spPr>
            <a:xfrm>
              <a:off x="8029373" y="633938"/>
              <a:ext cx="1479446" cy="528350"/>
            </a:xfrm>
            <a:prstGeom prst="rect">
              <a:avLst/>
            </a:prstGeom>
            <a:noFill/>
          </p:spPr>
          <p:txBody>
            <a:bodyPr wrap="square" lIns="25400" tIns="12700" rIns="25400" bIns="12700" anchor="t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sz="2000" b="1" i="0" dirty="0">
                  <a:solidFill>
                    <a:srgbClr val="9FC8E8"/>
                  </a:solidFill>
                  <a:latin typeface="Calibri"/>
                </a:rPr>
                <a:t>≈ </a:t>
              </a:r>
              <a:r>
                <a:rPr lang="en-GB" sz="2000" b="1" dirty="0">
                  <a:solidFill>
                    <a:srgbClr val="9FC8E8"/>
                  </a:solidFill>
                  <a:latin typeface="Calibri"/>
                </a:rPr>
                <a:t>3 M£</a:t>
              </a:r>
              <a:endParaRPr sz="2000" b="1" i="0" dirty="0">
                <a:solidFill>
                  <a:srgbClr val="9FC8E8"/>
                </a:solidFill>
                <a:latin typeface="Calibri"/>
              </a:endParaRPr>
            </a:p>
            <a:p>
              <a:pPr>
                <a:spcAft>
                  <a:spcPts val="200"/>
                </a:spcAft>
              </a:pPr>
              <a:r>
                <a:rPr sz="1100" b="0" i="0" dirty="0">
                  <a:solidFill>
                    <a:srgbClr val="FFFFFF"/>
                  </a:solidFill>
                  <a:latin typeface="Calibri"/>
                </a:rPr>
                <a:t>Years </a:t>
              </a:r>
              <a:r>
                <a:rPr lang="en-GB" sz="1100" dirty="0">
                  <a:solidFill>
                    <a:srgbClr val="FFFFFF"/>
                  </a:solidFill>
                  <a:latin typeface="Calibri"/>
                </a:rPr>
                <a:t>1–5</a:t>
              </a:r>
              <a:r>
                <a:rPr sz="1100" b="0" i="0" dirty="0">
                  <a:solidFill>
                    <a:srgbClr val="FFFFFF"/>
                  </a:solidFill>
                  <a:latin typeface="Calibri"/>
                </a:rPr>
                <a:t> (FEDGE-1 </a:t>
              </a:r>
              <a:r>
                <a:rPr lang="en-GB" sz="1100" dirty="0">
                  <a:solidFill>
                    <a:srgbClr val="FFFFFF"/>
                  </a:solidFill>
                  <a:latin typeface="Calibri"/>
                </a:rPr>
                <a:t>- 8</a:t>
              </a:r>
              <a:r>
                <a:rPr sz="1100" b="0" i="0" dirty="0">
                  <a:solidFill>
                    <a:srgbClr val="FFFFFF"/>
                  </a:solidFill>
                  <a:latin typeface="Calibri"/>
                </a:rPr>
                <a:t>)</a:t>
              </a:r>
              <a:endParaRPr sz="1100" b="0" i="0" dirty="0">
                <a:solidFill>
                  <a:srgbClr val="FFFFF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0D9A1A13-5464-DAF7-B5F9-7CE36C799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18530"/>
              </p:ext>
            </p:extLst>
          </p:nvPr>
        </p:nvGraphicFramePr>
        <p:xfrm>
          <a:off x="376897" y="1650266"/>
          <a:ext cx="11030444" cy="2910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134">
                  <a:extLst>
                    <a:ext uri="{9D8B030D-6E8A-4147-A177-3AD203B41FA5}">
                      <a16:colId xmlns:a16="http://schemas.microsoft.com/office/drawing/2014/main" val="4126226349"/>
                    </a:ext>
                  </a:extLst>
                </a:gridCol>
                <a:gridCol w="1511262">
                  <a:extLst>
                    <a:ext uri="{9D8B030D-6E8A-4147-A177-3AD203B41FA5}">
                      <a16:colId xmlns:a16="http://schemas.microsoft.com/office/drawing/2014/main" val="3976378511"/>
                    </a:ext>
                  </a:extLst>
                </a:gridCol>
                <a:gridCol w="1511262">
                  <a:extLst>
                    <a:ext uri="{9D8B030D-6E8A-4147-A177-3AD203B41FA5}">
                      <a16:colId xmlns:a16="http://schemas.microsoft.com/office/drawing/2014/main" val="3182128988"/>
                    </a:ext>
                  </a:extLst>
                </a:gridCol>
                <a:gridCol w="1511262">
                  <a:extLst>
                    <a:ext uri="{9D8B030D-6E8A-4147-A177-3AD203B41FA5}">
                      <a16:colId xmlns:a16="http://schemas.microsoft.com/office/drawing/2014/main" val="3254938907"/>
                    </a:ext>
                  </a:extLst>
                </a:gridCol>
                <a:gridCol w="1511262">
                  <a:extLst>
                    <a:ext uri="{9D8B030D-6E8A-4147-A177-3AD203B41FA5}">
                      <a16:colId xmlns:a16="http://schemas.microsoft.com/office/drawing/2014/main" val="2615428593"/>
                    </a:ext>
                  </a:extLst>
                </a:gridCol>
                <a:gridCol w="1511262">
                  <a:extLst>
                    <a:ext uri="{9D8B030D-6E8A-4147-A177-3AD203B41FA5}">
                      <a16:colId xmlns:a16="http://schemas.microsoft.com/office/drawing/2014/main" val="2392269837"/>
                    </a:ext>
                  </a:extLst>
                </a:gridCol>
              </a:tblGrid>
              <a:tr h="156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</a:rPr>
                        <a:t>Recommendation</a:t>
                      </a:r>
                      <a:endParaRPr lang="en-GB" sz="1300" b="1" i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Year 1</a:t>
                      </a:r>
                    </a:p>
                  </a:txBody>
                  <a:tcPr anchor="ctr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Year 2</a:t>
                      </a:r>
                    </a:p>
                  </a:txBody>
                  <a:tcPr anchor="ctr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Year 3</a:t>
                      </a:r>
                    </a:p>
                  </a:txBody>
                  <a:tcPr anchor="ctr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Year 4</a:t>
                      </a:r>
                    </a:p>
                  </a:txBody>
                  <a:tcPr anchor="ctr"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Year 5</a:t>
                      </a:r>
                    </a:p>
                  </a:txBody>
                  <a:tcPr anchor="ctr"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108470"/>
                  </a:ext>
                </a:extLst>
              </a:tr>
              <a:tr h="203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FEDGE 1 - Native Kubernetes orchestration</a:t>
                      </a: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GB" sz="13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Pilot</a:t>
                      </a:r>
                    </a:p>
                  </a:txBody>
                  <a:tcPr>
                    <a:lnR w="12700" cap="flat" cmpd="sng" algn="ctr">
                      <a:solidFill>
                        <a:srgbClr val="2A9D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Production</a:t>
                      </a:r>
                    </a:p>
                  </a:txBody>
                  <a:tcPr>
                    <a:lnL w="12700" cap="flat" cmpd="sng" algn="ctr">
                      <a:solidFill>
                        <a:srgbClr val="2A9D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56918"/>
                  </a:ext>
                </a:extLst>
              </a:tr>
              <a:tr h="215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FEDGE 2 - Container-first execution </a:t>
                      </a:r>
                      <a:endParaRPr lang="en-GB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Build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641330"/>
                  </a:ext>
                </a:extLst>
              </a:tr>
              <a:tr h="304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FEDGE 3 - Federated workflow orchestration </a:t>
                      </a:r>
                      <a:endParaRPr lang="en-GB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Pilot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Build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Production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91769"/>
                  </a:ext>
                </a:extLst>
              </a:tr>
              <a:tr h="215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FEDGE 4 - Secure event-to-HPC submission </a:t>
                      </a:r>
                      <a:endParaRPr lang="en-GB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Pilot</a:t>
                      </a:r>
                    </a:p>
                  </a:txBody>
                  <a:tcPr>
                    <a:lnR w="12700" cap="flat" cmpd="sng" algn="ctr">
                      <a:solidFill>
                        <a:srgbClr val="2A9D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Build</a:t>
                      </a:r>
                    </a:p>
                  </a:txBody>
                  <a:tcPr>
                    <a:lnL w="12700" cap="flat" cmpd="sng" algn="ctr">
                      <a:solidFill>
                        <a:srgbClr val="2A9D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9D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Production</a:t>
                      </a:r>
                    </a:p>
                  </a:txBody>
                  <a:tcPr>
                    <a:lnL w="12700" cap="flat" cmpd="sng" algn="ctr">
                      <a:solidFill>
                        <a:srgbClr val="2A9D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080024"/>
                  </a:ext>
                </a:extLst>
              </a:tr>
              <a:tr h="215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FEDGE 5 - Real-time ingress + object storage </a:t>
                      </a:r>
                      <a:endParaRPr lang="en-GB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>
                    <a:lnR w="12700" cap="flat" cmpd="sng" algn="ctr">
                      <a:solidFill>
                        <a:srgbClr val="2A9D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Build</a:t>
                      </a:r>
                    </a:p>
                  </a:txBody>
                  <a:tcPr>
                    <a:lnL w="12700" cap="flat" cmpd="sng" algn="ctr">
                      <a:solidFill>
                        <a:srgbClr val="2A9D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9D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Production</a:t>
                      </a:r>
                    </a:p>
                  </a:txBody>
                  <a:tcPr>
                    <a:lnL w="12700" cap="flat" cmpd="sng" algn="ctr">
                      <a:solidFill>
                        <a:srgbClr val="2A9D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05716"/>
                  </a:ext>
                </a:extLst>
              </a:tr>
              <a:tr h="215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FEDGE 6 - SME/commercial identity </a:t>
                      </a:r>
                      <a:endParaRPr lang="en-GB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>
                    <a:lnR w="12700" cap="flat" cmpd="sng" algn="ctr">
                      <a:solidFill>
                        <a:srgbClr val="C88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8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Pilot</a:t>
                      </a:r>
                    </a:p>
                  </a:txBody>
                  <a:tcPr>
                    <a:lnL w="12700" cap="flat" cmpd="sng" algn="ctr">
                      <a:solidFill>
                        <a:srgbClr val="C88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8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8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>
                    <a:lnL w="12700" cap="flat" cmpd="sng" algn="ctr">
                      <a:solidFill>
                        <a:srgbClr val="C88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8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635413"/>
                  </a:ext>
                </a:extLst>
              </a:tr>
              <a:tr h="215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FEDGE 7 - Trust beyond identity </a:t>
                      </a:r>
                      <a:endParaRPr lang="en-GB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Pilot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Production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348253"/>
                  </a:ext>
                </a:extLst>
              </a:tr>
              <a:tr h="215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FEDGE 8 - Skills &amp; DevOps culture </a:t>
                      </a:r>
                      <a:endParaRPr lang="en-GB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Train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Train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Embed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855044"/>
                  </a:ext>
                </a:extLst>
              </a:tr>
              <a:tr h="215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FEDGE 9 - Public–private partnership </a:t>
                      </a:r>
                      <a:endParaRPr lang="en-GB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Engage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Co-build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Co-build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6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725266"/>
                  </a:ext>
                </a:extLst>
              </a:tr>
            </a:tbl>
          </a:graphicData>
        </a:graphic>
      </p:graphicFrame>
      <p:sp>
        <p:nvSpPr>
          <p:cNvPr id="80" name="Slide Number Placeholder 79">
            <a:extLst>
              <a:ext uri="{FF2B5EF4-FFF2-40B4-BE49-F238E27FC236}">
                <a16:creationId xmlns:a16="http://schemas.microsoft.com/office/drawing/2014/main" id="{E6D5CB57-2C0F-7461-C579-D9F7F36B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9C801FB5-D600-5B78-E862-EC5846D08598}"/>
              </a:ext>
            </a:extLst>
          </p:cNvPr>
          <p:cNvSpPr/>
          <p:nvPr/>
        </p:nvSpPr>
        <p:spPr>
          <a:xfrm>
            <a:off x="11658600" y="21092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55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>
                <a:solidFill>
                  <a:srgbClr val="1F3A5F"/>
                </a:solidFill>
                <a:latin typeface="Calibri"/>
              </a:rPr>
              <a:t>Project and approach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920" y="1417320"/>
            <a:ext cx="11183112" cy="713232"/>
          </a:xfrm>
          <a:prstGeom prst="roundRect">
            <a:avLst>
              <a:gd name="adj" fmla="val 4000"/>
            </a:avLst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>
              <a:spcAft>
                <a:spcPts val="200"/>
              </a:spcAft>
            </a:pPr>
            <a:r>
              <a:rPr lang="en-US" sz="1600" b="1" i="0" dirty="0">
                <a:solidFill>
                  <a:srgbClr val="9FC8E8"/>
                </a:solidFill>
                <a:latin typeface="Calibri"/>
              </a:rPr>
              <a:t>The mission: </a:t>
            </a:r>
            <a:r>
              <a:rPr lang="en-US" sz="1600" b="0" i="0" dirty="0">
                <a:solidFill>
                  <a:srgbClr val="FFFFFF"/>
                </a:solidFill>
                <a:latin typeface="Calibri"/>
              </a:rPr>
              <a:t>UK Edge–HPC federation</a:t>
            </a:r>
            <a:r>
              <a:rPr lang="en-US" sz="1600" dirty="0">
                <a:solidFill>
                  <a:srgbClr val="FFFFFF"/>
                </a:solidFill>
                <a:latin typeface="Calibri"/>
              </a:rPr>
              <a:t>; </a:t>
            </a:r>
            <a:r>
              <a:rPr lang="en-US" sz="1600" b="0" i="0" dirty="0">
                <a:solidFill>
                  <a:srgbClr val="FFFFFF"/>
                </a:solidFill>
                <a:latin typeface="Calibri"/>
              </a:rPr>
              <a:t>a dual-stack capability that preserves each site's autonomy while enabling real-time, privacy-sensitive AI workflows. The UK analogue of the </a:t>
            </a:r>
            <a:r>
              <a:rPr lang="en-US" sz="1600" b="0" i="0" dirty="0" err="1">
                <a:solidFill>
                  <a:srgbClr val="FFFFFF"/>
                </a:solidFill>
                <a:latin typeface="Calibri"/>
              </a:rPr>
              <a:t>EuroHPC</a:t>
            </a:r>
            <a:r>
              <a:rPr lang="en-US" sz="1600" b="0" i="0" dirty="0">
                <a:solidFill>
                  <a:srgbClr val="FFFFFF"/>
                </a:solidFill>
                <a:latin typeface="Calibri"/>
              </a:rPr>
              <a:t> AI Factories and the EU EURO-3C Telco-Edge-Cloud federation.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2697480"/>
            <a:ext cx="2084831" cy="118872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73152" rIns="73152" bIns="73152" rtlCol="0" anchor="t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 dirty="0">
                <a:solidFill>
                  <a:srgbClr val="2A9D8F"/>
                </a:solidFill>
                <a:latin typeface="Calibri"/>
              </a:rPr>
              <a:t>1  </a:t>
            </a:r>
            <a:r>
              <a:rPr lang="en-US" sz="1600" b="1" i="0" dirty="0">
                <a:solidFill>
                  <a:srgbClr val="1F3A5F"/>
                </a:solidFill>
                <a:latin typeface="Calibri"/>
              </a:rPr>
              <a:t>Mission need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0" i="0" dirty="0">
                <a:solidFill>
                  <a:srgbClr val="5F5F5F"/>
                </a:solidFill>
                <a:latin typeface="Calibri"/>
              </a:rPr>
              <a:t>Why federate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0" i="0" dirty="0">
                <a:solidFill>
                  <a:srgbClr val="5F5F5F"/>
                </a:solidFill>
                <a:latin typeface="Calibri"/>
              </a:rPr>
              <a:t>Edge &amp; HPC</a:t>
            </a:r>
          </a:p>
        </p:txBody>
      </p:sp>
      <p:sp>
        <p:nvSpPr>
          <p:cNvPr id="7" name="Chevron 6"/>
          <p:cNvSpPr/>
          <p:nvPr/>
        </p:nvSpPr>
        <p:spPr>
          <a:xfrm>
            <a:off x="2569464" y="3154680"/>
            <a:ext cx="164592" cy="274320"/>
          </a:xfrm>
          <a:prstGeom prst="chevron">
            <a:avLst/>
          </a:prstGeom>
          <a:solidFill>
            <a:srgbClr val="2A9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2715768" y="2697480"/>
            <a:ext cx="2084831" cy="118872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73152" rIns="73152" bIns="73152" rtlCol="0" anchor="t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 dirty="0">
                <a:solidFill>
                  <a:srgbClr val="2A9D8F"/>
                </a:solidFill>
                <a:latin typeface="Calibri"/>
              </a:rPr>
              <a:t>2  </a:t>
            </a:r>
            <a:r>
              <a:rPr lang="en-US" sz="1600" b="1" i="0" dirty="0">
                <a:solidFill>
                  <a:srgbClr val="1F3A5F"/>
                </a:solidFill>
                <a:latin typeface="Calibri"/>
              </a:rPr>
              <a:t>Evidence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0" i="0" dirty="0">
                <a:solidFill>
                  <a:srgbClr val="5F5F5F"/>
                </a:solidFill>
                <a:latin typeface="Calibri"/>
              </a:rPr>
              <a:t>Expert discussions, workshops, TRL-4 testbed</a:t>
            </a:r>
          </a:p>
        </p:txBody>
      </p:sp>
      <p:sp>
        <p:nvSpPr>
          <p:cNvPr id="9" name="Chevron 8"/>
          <p:cNvSpPr/>
          <p:nvPr/>
        </p:nvSpPr>
        <p:spPr>
          <a:xfrm>
            <a:off x="4782312" y="3154680"/>
            <a:ext cx="164592" cy="274320"/>
          </a:xfrm>
          <a:prstGeom prst="chevron">
            <a:avLst/>
          </a:prstGeom>
          <a:solidFill>
            <a:srgbClr val="2A9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4928616" y="2697480"/>
            <a:ext cx="2084831" cy="118872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73152" rIns="73152" bIns="73152" rtlCol="0" anchor="t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 dirty="0">
                <a:solidFill>
                  <a:srgbClr val="2A9D8F"/>
                </a:solidFill>
                <a:latin typeface="Calibri"/>
              </a:rPr>
              <a:t>3  </a:t>
            </a:r>
            <a:r>
              <a:rPr lang="en-GB" sz="1600" b="1" i="0" dirty="0">
                <a:solidFill>
                  <a:srgbClr val="1F3A5F"/>
                </a:solidFill>
                <a:latin typeface="Calibri"/>
              </a:rPr>
              <a:t>Requirements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600" b="0" i="0" dirty="0">
                <a:solidFill>
                  <a:srgbClr val="5F5F5F"/>
                </a:solidFill>
                <a:latin typeface="Calibri"/>
              </a:rPr>
              <a:t>9 prioritised recommendations</a:t>
            </a:r>
          </a:p>
        </p:txBody>
      </p:sp>
      <p:sp>
        <p:nvSpPr>
          <p:cNvPr id="11" name="Chevron 10"/>
          <p:cNvSpPr/>
          <p:nvPr/>
        </p:nvSpPr>
        <p:spPr>
          <a:xfrm>
            <a:off x="6995160" y="3154680"/>
            <a:ext cx="164592" cy="274320"/>
          </a:xfrm>
          <a:prstGeom prst="chevron">
            <a:avLst/>
          </a:prstGeom>
          <a:solidFill>
            <a:srgbClr val="2A9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7141464" y="2697480"/>
            <a:ext cx="2084831" cy="118872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73152" rIns="73152" bIns="73152" rtlCol="0" anchor="t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 dirty="0">
                <a:solidFill>
                  <a:srgbClr val="2A9D8F"/>
                </a:solidFill>
                <a:latin typeface="Calibri"/>
              </a:rPr>
              <a:t>4  </a:t>
            </a:r>
            <a:r>
              <a:rPr lang="en-GB" sz="1600" b="1" i="0" dirty="0">
                <a:solidFill>
                  <a:srgbClr val="1F3A5F"/>
                </a:solidFill>
                <a:latin typeface="Calibri"/>
              </a:rPr>
              <a:t>Architecture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600" b="0" i="0" dirty="0">
                <a:solidFill>
                  <a:srgbClr val="5F5F5F"/>
                </a:solidFill>
                <a:latin typeface="Calibri"/>
              </a:rPr>
              <a:t>Dual-stack target system</a:t>
            </a:r>
          </a:p>
        </p:txBody>
      </p:sp>
      <p:sp>
        <p:nvSpPr>
          <p:cNvPr id="13" name="Chevron 12"/>
          <p:cNvSpPr/>
          <p:nvPr/>
        </p:nvSpPr>
        <p:spPr>
          <a:xfrm>
            <a:off x="9208008" y="3154680"/>
            <a:ext cx="164592" cy="274320"/>
          </a:xfrm>
          <a:prstGeom prst="chevron">
            <a:avLst/>
          </a:prstGeom>
          <a:solidFill>
            <a:srgbClr val="2A9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9354312" y="2697480"/>
            <a:ext cx="2084831" cy="118872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73152" rIns="73152" bIns="73152" rtlCol="0" anchor="t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 dirty="0">
                <a:solidFill>
                  <a:srgbClr val="2A9D8F"/>
                </a:solidFill>
                <a:latin typeface="Calibri"/>
              </a:rPr>
              <a:t>5  </a:t>
            </a:r>
            <a:r>
              <a:rPr lang="en-GB" sz="1600" b="1" i="0" dirty="0">
                <a:solidFill>
                  <a:srgbClr val="1F3A5F"/>
                </a:solidFill>
                <a:latin typeface="Calibri"/>
              </a:rPr>
              <a:t>Roadmap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600" b="0" i="0" dirty="0">
                <a:solidFill>
                  <a:srgbClr val="5F5F5F"/>
                </a:solidFill>
                <a:latin typeface="Calibri"/>
              </a:rPr>
              <a:t>Five-year sequenced delivery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352" y="4548351"/>
            <a:ext cx="11155680" cy="271869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600" b="1" i="0" dirty="0">
                <a:solidFill>
                  <a:srgbClr val="1F3A5F"/>
                </a:solidFill>
                <a:latin typeface="Calibri"/>
              </a:rPr>
              <a:t>Team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352" y="4850103"/>
            <a:ext cx="11155680" cy="1202893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600" b="1" i="0">
                <a:solidFill>
                  <a:srgbClr val="2A9D8F"/>
                </a:solidFill>
                <a:latin typeface="Calibri"/>
              </a:rPr>
              <a:t>Lead:  </a:t>
            </a:r>
            <a:r>
              <a:rPr lang="en-GB" sz="1600" b="0" i="0">
                <a:solidFill>
                  <a:srgbClr val="222222"/>
                </a:solidFill>
                <a:latin typeface="Calibri"/>
              </a:rPr>
              <a:t>Dr Theodoros Spyridopoulos (Cardiff University)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600" b="1" i="0">
                <a:solidFill>
                  <a:srgbClr val="2A9D8F"/>
                </a:solidFill>
                <a:latin typeface="Calibri"/>
              </a:rPr>
              <a:t>Co-lead:  </a:t>
            </a:r>
            <a:r>
              <a:rPr lang="en-GB" sz="1600" b="0" i="0">
                <a:solidFill>
                  <a:srgbClr val="222222"/>
                </a:solidFill>
                <a:latin typeface="Calibri"/>
              </a:rPr>
              <a:t>Dr Tomasz </a:t>
            </a:r>
            <a:r>
              <a:rPr lang="en-GB" sz="1600" b="0" i="0" err="1">
                <a:solidFill>
                  <a:srgbClr val="222222"/>
                </a:solidFill>
                <a:latin typeface="Calibri"/>
              </a:rPr>
              <a:t>Szydło</a:t>
            </a:r>
            <a:r>
              <a:rPr lang="en-GB" sz="1600" b="0" i="0">
                <a:solidFill>
                  <a:srgbClr val="222222"/>
                </a:solidFill>
                <a:latin typeface="Calibri"/>
              </a:rPr>
              <a:t> (Newcastle University)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600" b="1" i="0">
                <a:solidFill>
                  <a:srgbClr val="2A9D8F"/>
                </a:solidFill>
                <a:latin typeface="Calibri"/>
              </a:rPr>
              <a:t>Cardiff:  </a:t>
            </a:r>
            <a:r>
              <a:rPr lang="en-GB" sz="1600" b="0" i="0">
                <a:solidFill>
                  <a:srgbClr val="222222"/>
                </a:solidFill>
                <a:latin typeface="Calibri"/>
              </a:rPr>
              <a:t>Prof Omer Rana · Dr Yasar </a:t>
            </a:r>
            <a:r>
              <a:rPr lang="en-GB" sz="1600" b="0" i="0" err="1">
                <a:solidFill>
                  <a:srgbClr val="222222"/>
                </a:solidFill>
                <a:latin typeface="Calibri"/>
              </a:rPr>
              <a:t>Majib</a:t>
            </a:r>
            <a:r>
              <a:rPr lang="en-GB" sz="1600" b="0" i="0">
                <a:solidFill>
                  <a:srgbClr val="222222"/>
                </a:solidFill>
                <a:latin typeface="Calibri"/>
              </a:rPr>
              <a:t> · Othmane Belarbi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600" b="1" i="0">
                <a:solidFill>
                  <a:srgbClr val="2A9D8F"/>
                </a:solidFill>
                <a:latin typeface="Calibri"/>
              </a:rPr>
              <a:t>Newcastle:  </a:t>
            </a:r>
            <a:r>
              <a:rPr lang="en-GB" sz="1600" b="0" i="0">
                <a:solidFill>
                  <a:srgbClr val="222222"/>
                </a:solidFill>
                <a:latin typeface="Calibri"/>
              </a:rPr>
              <a:t>Prof Rajiv Ranjan · Dr Varun Ojha · Dr </a:t>
            </a:r>
            <a:r>
              <a:rPr lang="en-GB" sz="1600" b="0" i="0" err="1">
                <a:solidFill>
                  <a:srgbClr val="222222"/>
                </a:solidFill>
                <a:latin typeface="Calibri"/>
              </a:rPr>
              <a:t>Yinhao</a:t>
            </a:r>
            <a:r>
              <a:rPr lang="en-GB" sz="1600" b="0" i="0">
                <a:solidFill>
                  <a:srgbClr val="222222"/>
                </a:solidFill>
                <a:latin typeface="Calibri"/>
              </a:rPr>
              <a:t> Li · Dr Dev Jha · Amrit Kumar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2F6DEDB-33AE-DB62-054D-F3021FCA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D694A2-BCF3-DC4F-243B-34DF16B4C407}"/>
              </a:ext>
            </a:extLst>
          </p:cNvPr>
          <p:cNvSpPr/>
          <p:nvPr/>
        </p:nvSpPr>
        <p:spPr>
          <a:xfrm>
            <a:off x="11658600" y="21092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71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>
                <a:solidFill>
                  <a:srgbClr val="1F3A5F"/>
                </a:solidFill>
                <a:latin typeface="Calibri"/>
              </a:rPr>
              <a:t>Why federate Edge and HPC?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1002" y="1357086"/>
            <a:ext cx="5581469" cy="1076234"/>
          </a:xfrm>
          <a:prstGeom prst="roundRect">
            <a:avLst>
              <a:gd name="adj" fmla="val 6000"/>
            </a:avLst>
          </a:prstGeom>
          <a:solidFill>
            <a:srgbClr val="DDF0EC"/>
          </a:solidFill>
          <a:ln w="9525">
            <a:solidFill>
              <a:srgbClr val="2A9D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91440" rIns="73152" bIns="36576" rtlCol="0" anchor="t"/>
          <a:lstStyle/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2A9D8F"/>
                </a:solidFill>
                <a:ea typeface="Calibri"/>
                <a:cs typeface="Calibri"/>
              </a:rPr>
              <a:t>MOTIVATION</a:t>
            </a:r>
          </a:p>
          <a:p>
            <a:pPr>
              <a:spcAft>
                <a:spcPts val="200"/>
              </a:spcAft>
            </a:pPr>
            <a:r>
              <a:rPr lang="en-US" sz="1400" b="0" i="0" dirty="0">
                <a:solidFill>
                  <a:srgbClr val="222222"/>
                </a:solidFill>
                <a:latin typeface="Calibri"/>
              </a:rPr>
              <a:t>Modern AI is moving to the edge</a:t>
            </a:r>
            <a:r>
              <a:rPr lang="en-US" sz="1400" dirty="0">
                <a:solidFill>
                  <a:srgbClr val="222222"/>
                </a:solidFill>
                <a:latin typeface="Calibri"/>
              </a:rPr>
              <a:t>. Continuous</a:t>
            </a:r>
            <a:r>
              <a:rPr lang="en-US" sz="1400" b="0" i="0" dirty="0">
                <a:solidFill>
                  <a:srgbClr val="222222"/>
                </a:solidFill>
                <a:latin typeface="Calibri"/>
              </a:rPr>
              <a:t>, event-driven, latency- and privacy-sensitive workflows in healthcare, transport and advanced manufacturing, deployed close to where data is generated.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1002" y="2598057"/>
            <a:ext cx="5581469" cy="1025434"/>
          </a:xfrm>
          <a:prstGeom prst="roundRect">
            <a:avLst>
              <a:gd name="adj" fmla="val 6000"/>
            </a:avLst>
          </a:prstGeom>
          <a:solidFill>
            <a:srgbClr val="F6ECD7"/>
          </a:solidFill>
          <a:ln w="9525">
            <a:solidFill>
              <a:srgbClr val="C886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91440" rIns="73152" bIns="36576" rtlCol="0" anchor="t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i="0">
                <a:solidFill>
                  <a:srgbClr val="C8861E"/>
                </a:solidFill>
                <a:latin typeface="Calibri"/>
              </a:rPr>
              <a:t>THE WALL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0" i="0">
                <a:solidFill>
                  <a:srgbClr val="222222"/>
                </a:solidFill>
                <a:latin typeface="Calibri"/>
              </a:rPr>
              <a:t>UK national HPC and AI Research Resources are batch-scheduled, firewalled and human-mediated — </a:t>
            </a:r>
            <a:r>
              <a:rPr lang="en-US" sz="1400" b="0" i="0" err="1">
                <a:solidFill>
                  <a:srgbClr val="222222"/>
                </a:solidFill>
                <a:latin typeface="Calibri"/>
              </a:rPr>
              <a:t>optimised</a:t>
            </a:r>
            <a:r>
              <a:rPr lang="en-US" sz="1400" b="0" i="0">
                <a:solidFill>
                  <a:srgbClr val="222222"/>
                </a:solidFill>
                <a:latin typeface="Calibri"/>
              </a:rPr>
              <a:t> for simulation science, not real-time services.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577" y="3909568"/>
            <a:ext cx="11155680" cy="271869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00" b="1" i="0" dirty="0">
                <a:solidFill>
                  <a:srgbClr val="1F3A5F"/>
                </a:solidFill>
                <a:latin typeface="Calibri"/>
              </a:rPr>
              <a:t>The barrier is structural</a:t>
            </a:r>
            <a:r>
              <a:rPr lang="en-GB" sz="1600" b="1" dirty="0">
                <a:solidFill>
                  <a:srgbClr val="1F3A5F"/>
                </a:solidFill>
                <a:latin typeface="Calibri"/>
              </a:rPr>
              <a:t>.</a:t>
            </a:r>
            <a:r>
              <a:rPr sz="1600" b="1" i="0" dirty="0">
                <a:solidFill>
                  <a:srgbClr val="1F3A5F"/>
                </a:solidFill>
                <a:latin typeface="Calibri"/>
              </a:rPr>
              <a:t> Four gaps make federation hard today: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4275618"/>
            <a:ext cx="2734056" cy="24688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667512" y="4458498"/>
            <a:ext cx="384048" cy="384048"/>
          </a:xfrm>
          <a:prstGeom prst="roundRect">
            <a:avLst>
              <a:gd name="adj" fmla="val 22000"/>
            </a:avLst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512" y="4970562"/>
            <a:ext cx="2404872" cy="1554272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00" b="1" i="0" dirty="0">
                <a:solidFill>
                  <a:srgbClr val="1F3A5F"/>
                </a:solidFill>
                <a:latin typeface="Calibri"/>
              </a:rPr>
              <a:t>Execution model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b="0" i="0" dirty="0">
                <a:solidFill>
                  <a:srgbClr val="222222"/>
                </a:solidFill>
                <a:latin typeface="Calibri"/>
              </a:rPr>
              <a:t>HPC enforces batch scheduling and wall-time limits; edge AI needs continuous, event-driven services.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28416" y="4275618"/>
            <a:ext cx="2734056" cy="24688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3493008" y="4458498"/>
            <a:ext cx="384048" cy="384048"/>
          </a:xfrm>
          <a:prstGeom prst="roundRect">
            <a:avLst>
              <a:gd name="adj" fmla="val 22000"/>
            </a:avLst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3008" y="4970562"/>
            <a:ext cx="2404872" cy="1554272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00" b="1" i="0">
                <a:solidFill>
                  <a:srgbClr val="1F3A5F"/>
                </a:solidFill>
                <a:latin typeface="Calibri"/>
              </a:rPr>
              <a:t>Data path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b="0" i="0">
                <a:solidFill>
                  <a:srgbClr val="222222"/>
                </a:solidFill>
                <a:latin typeface="Calibri"/>
              </a:rPr>
              <a:t>National compute nodes block inbound connections, so real-time telemetry cannot reach HPC without a workaround.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53912" y="4275618"/>
            <a:ext cx="2734056" cy="24688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6318504" y="4458498"/>
            <a:ext cx="384048" cy="384048"/>
          </a:xfrm>
          <a:prstGeom prst="roundRect">
            <a:avLst>
              <a:gd name="adj" fmla="val 22000"/>
            </a:avLst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8504" y="4970562"/>
            <a:ext cx="2404872" cy="1554272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00" b="1" i="0">
                <a:solidFill>
                  <a:srgbClr val="1F3A5F"/>
                </a:solidFill>
                <a:latin typeface="Calibri"/>
              </a:rPr>
              <a:t>Identity &amp; trust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b="0" i="0">
                <a:solidFill>
                  <a:srgbClr val="222222"/>
                </a:solidFill>
                <a:latin typeface="Calibri"/>
              </a:rPr>
              <a:t>Access is built around named human users — not the service accounts, devices, workloads and data federation requires.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79408" y="4275618"/>
            <a:ext cx="2734056" cy="24688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9144000" y="4458498"/>
            <a:ext cx="384048" cy="384048"/>
          </a:xfrm>
          <a:prstGeom prst="roundRect">
            <a:avLst>
              <a:gd name="adj" fmla="val 22000"/>
            </a:avLst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0" y="4970562"/>
            <a:ext cx="2404872" cy="1308050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00" b="1" i="0">
                <a:solidFill>
                  <a:srgbClr val="1F3A5F"/>
                </a:solidFill>
                <a:latin typeface="Calibri"/>
              </a:rPr>
              <a:t>Coordination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b="0" i="0">
                <a:solidFill>
                  <a:srgbClr val="222222"/>
                </a:solidFill>
                <a:latin typeface="Calibri"/>
              </a:rPr>
              <a:t>Workflows are chained by hand; there is no federated engine to place tasks and move data across sites.</a:t>
            </a:r>
          </a:p>
        </p:txBody>
      </p:sp>
      <p:pic>
        <p:nvPicPr>
          <p:cNvPr id="20" name="Picture 19" descr="A diagram of a network&#10;&#10;AI-generated content may be incorrect.">
            <a:extLst>
              <a:ext uri="{FF2B5EF4-FFF2-40B4-BE49-F238E27FC236}">
                <a16:creationId xmlns:a16="http://schemas.microsoft.com/office/drawing/2014/main" id="{A4652539-15FF-2D6F-812A-D8170804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22" y="1041173"/>
            <a:ext cx="5683355" cy="2863232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F36BFA0-852A-3188-A605-40211213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D4349DCA-E0B3-9922-F82C-B5BA2873D698}"/>
              </a:ext>
            </a:extLst>
          </p:cNvPr>
          <p:cNvSpPr/>
          <p:nvPr/>
        </p:nvSpPr>
        <p:spPr>
          <a:xfrm>
            <a:off x="11658600" y="21092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82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60E67-B4D1-4FB8-A5FD-894AD3991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AA3209-6512-D056-DB5B-DF7E65DF4EF6}"/>
              </a:ext>
            </a:extLst>
          </p:cNvPr>
          <p:cNvSpPr txBox="1"/>
          <p:nvPr/>
        </p:nvSpPr>
        <p:spPr>
          <a:xfrm>
            <a:off x="502920" y="566928"/>
            <a:ext cx="11155680" cy="44114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>
                <a:solidFill>
                  <a:srgbClr val="1F3A5F"/>
                </a:solidFill>
                <a:latin typeface="Calibri"/>
              </a:rPr>
              <a:t>Evidence base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5D271D-6645-D1D1-E4EC-255A72B51174}"/>
              </a:ext>
            </a:extLst>
          </p:cNvPr>
          <p:cNvSpPr/>
          <p:nvPr/>
        </p:nvSpPr>
        <p:spPr>
          <a:xfrm>
            <a:off x="502920" y="1828800"/>
            <a:ext cx="2734056" cy="340912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E978229-4584-6748-30FF-2F9CFB7BFAA2}"/>
              </a:ext>
            </a:extLst>
          </p:cNvPr>
          <p:cNvSpPr/>
          <p:nvPr/>
        </p:nvSpPr>
        <p:spPr>
          <a:xfrm>
            <a:off x="502920" y="1828800"/>
            <a:ext cx="2734056" cy="566928"/>
          </a:xfrm>
          <a:prstGeom prst="roundRect">
            <a:avLst>
              <a:gd name="adj" fmla="val 6000"/>
            </a:avLst>
          </a:prstGeom>
          <a:solidFill>
            <a:srgbClr val="2A9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600" b="1" i="0" dirty="0">
                <a:solidFill>
                  <a:srgbClr val="FFFFFF"/>
                </a:solidFill>
                <a:latin typeface="Calibri"/>
              </a:rPr>
              <a:t>Discussions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7E207-70B7-A8C2-FFA5-EAB69204DE82}"/>
              </a:ext>
            </a:extLst>
          </p:cNvPr>
          <p:cNvSpPr txBox="1"/>
          <p:nvPr/>
        </p:nvSpPr>
        <p:spPr>
          <a:xfrm>
            <a:off x="630936" y="2450592"/>
            <a:ext cx="2478024" cy="241092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r>
              <a:rPr lang="en-US" sz="1400" b="1" i="1" dirty="0">
                <a:solidFill>
                  <a:srgbClr val="2A9D8F"/>
                </a:solidFill>
              </a:rPr>
              <a:t>Requirement elicitation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9509D-C5DF-045A-2072-FB732281B80A}"/>
              </a:ext>
            </a:extLst>
          </p:cNvPr>
          <p:cNvSpPr txBox="1"/>
          <p:nvPr/>
        </p:nvSpPr>
        <p:spPr>
          <a:xfrm>
            <a:off x="630936" y="2724912"/>
            <a:ext cx="2478024" cy="1995803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>
              <a:lnSpc>
                <a:spcPct val="102000"/>
              </a:lnSpc>
            </a:pPr>
            <a:r>
              <a:rPr lang="en-GB" sz="1400" dirty="0">
                <a:solidFill>
                  <a:srgbClr val="222222"/>
                </a:solidFill>
              </a:rPr>
              <a:t>5  semi-structured exploratory expert discussions, 60–90 min. Participants: a national AIRR; a national HPC service; an HPC vendor; EU Cloud-HPC projects; scientific workflow-system developers.</a:t>
            </a:r>
          </a:p>
          <a:p>
            <a:pPr>
              <a:lnSpc>
                <a:spcPct val="102000"/>
              </a:lnSpc>
            </a:pPr>
            <a:endParaRPr lang="en-GB" sz="1400" dirty="0">
              <a:solidFill>
                <a:srgbClr val="222222"/>
              </a:solidFill>
            </a:endParaRPr>
          </a:p>
          <a:p>
            <a:pPr>
              <a:lnSpc>
                <a:spcPct val="102000"/>
              </a:lnSpc>
            </a:pPr>
            <a:r>
              <a:rPr lang="en-GB" sz="1400" dirty="0">
                <a:solidFill>
                  <a:srgbClr val="222222"/>
                </a:solidFill>
              </a:rPr>
              <a:t>EPSRC, Online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3D8FB65-5D69-E6B5-3DD5-D3B8555EB8B4}"/>
              </a:ext>
            </a:extLst>
          </p:cNvPr>
          <p:cNvSpPr/>
          <p:nvPr/>
        </p:nvSpPr>
        <p:spPr>
          <a:xfrm>
            <a:off x="3328416" y="1828800"/>
            <a:ext cx="2734056" cy="340912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632613F-86CD-369B-9BF1-88DCDAE65722}"/>
              </a:ext>
            </a:extLst>
          </p:cNvPr>
          <p:cNvSpPr/>
          <p:nvPr/>
        </p:nvSpPr>
        <p:spPr>
          <a:xfrm>
            <a:off x="3328416" y="1828800"/>
            <a:ext cx="2734056" cy="566928"/>
          </a:xfrm>
          <a:prstGeom prst="roundRect">
            <a:avLst>
              <a:gd name="adj" fmla="val 6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600" b="1" i="0">
                <a:solidFill>
                  <a:srgbClr val="FFFFFF"/>
                </a:solidFill>
                <a:latin typeface="Calibri"/>
              </a:rPr>
              <a:t>Workshops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4150C-A0C2-706F-7564-30F546E49ACA}"/>
              </a:ext>
            </a:extLst>
          </p:cNvPr>
          <p:cNvSpPr txBox="1"/>
          <p:nvPr/>
        </p:nvSpPr>
        <p:spPr>
          <a:xfrm>
            <a:off x="3456432" y="2450592"/>
            <a:ext cx="2478024" cy="241092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>
                <a:solidFill>
                  <a:srgbClr val="2E6FB5"/>
                </a:solidFill>
                <a:latin typeface="Calibri"/>
              </a:rPr>
              <a:t>3 workshops across 2 events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0E2E5-7592-C54E-49B5-0BC4F3A892F3}"/>
              </a:ext>
            </a:extLst>
          </p:cNvPr>
          <p:cNvSpPr txBox="1"/>
          <p:nvPr/>
        </p:nvSpPr>
        <p:spPr>
          <a:xfrm>
            <a:off x="3456432" y="2724912"/>
            <a:ext cx="2478024" cy="2215543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400" b="1" i="0">
                <a:solidFill>
                  <a:srgbClr val="222222"/>
                </a:solidFill>
                <a:latin typeface="Calibri"/>
              </a:rPr>
              <a:t>Newcastle x2</a:t>
            </a:r>
            <a:r>
              <a:rPr lang="en-US" sz="1400" b="0" i="0">
                <a:solidFill>
                  <a:srgbClr val="222222"/>
                </a:solidFill>
                <a:latin typeface="Calibri"/>
              </a:rPr>
              <a:t> — Systems + Applications (2–3 Dec 2025);</a:t>
            </a:r>
            <a:r>
              <a:rPr lang="en-US" sz="1400">
                <a:solidFill>
                  <a:srgbClr val="222222"/>
                </a:solidFill>
              </a:rPr>
              <a:t> 21 attendees, 6 presenters</a:t>
            </a:r>
            <a:r>
              <a:rPr lang="en-US" sz="1400" b="0" i="0">
                <a:solidFill>
                  <a:srgbClr val="222222"/>
                </a:solidFill>
                <a:latin typeface="Calibri"/>
              </a:rPr>
              <a:t> </a:t>
            </a:r>
          </a:p>
          <a:p>
            <a:pPr>
              <a:lnSpc>
                <a:spcPct val="102000"/>
              </a:lnSpc>
            </a:pPr>
            <a:endParaRPr lang="en-US" sz="1400">
              <a:solidFill>
                <a:srgbClr val="222222"/>
              </a:solidFill>
              <a:latin typeface="Calibri"/>
            </a:endParaRPr>
          </a:p>
          <a:p>
            <a:pPr>
              <a:lnSpc>
                <a:spcPct val="102000"/>
              </a:lnSpc>
            </a:pPr>
            <a:r>
              <a:rPr lang="en-US" sz="1400" b="1" i="0">
                <a:solidFill>
                  <a:srgbClr val="222222"/>
                </a:solidFill>
                <a:latin typeface="Calibri"/>
              </a:rPr>
              <a:t>Cardiff</a:t>
            </a:r>
            <a:r>
              <a:rPr lang="en-US" sz="1400" b="0" i="0">
                <a:solidFill>
                  <a:srgbClr val="222222"/>
                </a:solidFill>
                <a:latin typeface="Calibri"/>
              </a:rPr>
              <a:t> — Architectures, Orchestration &amp; Cybersecurity (3 Jun 2026, 6 invited talks); </a:t>
            </a:r>
            <a:r>
              <a:rPr lang="en-US" sz="1400">
                <a:solidFill>
                  <a:srgbClr val="222222"/>
                </a:solidFill>
                <a:latin typeface="Calibri"/>
              </a:rPr>
              <a:t>35</a:t>
            </a:r>
            <a:r>
              <a:rPr lang="en-US" sz="1400" b="0" i="0">
                <a:solidFill>
                  <a:srgbClr val="222222"/>
                </a:solidFill>
                <a:latin typeface="Calibri"/>
              </a:rPr>
              <a:t> attendees</a:t>
            </a:r>
            <a:r>
              <a:rPr lang="en-US" sz="1400">
                <a:solidFill>
                  <a:srgbClr val="222222"/>
                </a:solidFill>
                <a:latin typeface="Calibri"/>
              </a:rPr>
              <a:t>, 6 presenters</a:t>
            </a:r>
            <a:r>
              <a:rPr lang="en-US" sz="1400" b="0" i="0">
                <a:solidFill>
                  <a:srgbClr val="222222"/>
                </a:solidFill>
                <a:latin typeface="Calibri"/>
              </a:rPr>
              <a:t>.</a:t>
            </a:r>
          </a:p>
          <a:p>
            <a:pPr>
              <a:lnSpc>
                <a:spcPct val="102000"/>
              </a:lnSpc>
            </a:pPr>
            <a:endParaRPr lang="en-US" sz="1400">
              <a:solidFill>
                <a:srgbClr val="222222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2000"/>
              </a:lnSpc>
            </a:pPr>
            <a:r>
              <a:rPr lang="en-US" sz="1400" b="0" i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EPSRC, Hybrid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0791400-96A8-833E-FAB5-0A8186488F7E}"/>
              </a:ext>
            </a:extLst>
          </p:cNvPr>
          <p:cNvSpPr/>
          <p:nvPr/>
        </p:nvSpPr>
        <p:spPr>
          <a:xfrm>
            <a:off x="6153912" y="1828800"/>
            <a:ext cx="2734056" cy="340912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462C37-9ACE-61BF-BBAD-8515CE1294B1}"/>
              </a:ext>
            </a:extLst>
          </p:cNvPr>
          <p:cNvSpPr/>
          <p:nvPr/>
        </p:nvSpPr>
        <p:spPr>
          <a:xfrm>
            <a:off x="6153912" y="1828800"/>
            <a:ext cx="2734056" cy="566928"/>
          </a:xfrm>
          <a:prstGeom prst="roundRect">
            <a:avLst>
              <a:gd name="adj" fmla="val 6000"/>
            </a:avLst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600" b="1" i="0">
                <a:solidFill>
                  <a:srgbClr val="FFFFFF"/>
                </a:solidFill>
                <a:latin typeface="Calibri"/>
              </a:rPr>
              <a:t>Testbed (TRL-4)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B3C47B-550C-E10E-AB64-D136F9E4A9A1}"/>
              </a:ext>
            </a:extLst>
          </p:cNvPr>
          <p:cNvSpPr txBox="1"/>
          <p:nvPr/>
        </p:nvSpPr>
        <p:spPr>
          <a:xfrm>
            <a:off x="6281928" y="2450592"/>
            <a:ext cx="2478024" cy="241092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i="1">
                <a:solidFill>
                  <a:srgbClr val="1F3A5F"/>
                </a:solidFill>
                <a:latin typeface="Calibri"/>
              </a:rPr>
              <a:t>Feasibility evidence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166714-CD79-E515-613E-A5D9CAB77101}"/>
              </a:ext>
            </a:extLst>
          </p:cNvPr>
          <p:cNvSpPr txBox="1"/>
          <p:nvPr/>
        </p:nvSpPr>
        <p:spPr>
          <a:xfrm>
            <a:off x="6281928" y="2724912"/>
            <a:ext cx="2478024" cy="897105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0" i="0">
                <a:solidFill>
                  <a:srgbClr val="222222"/>
                </a:solidFill>
                <a:latin typeface="Calibri"/>
              </a:rPr>
              <a:t>Jetson Orin + YOLOv8 (Newcastle Urban Observatory) → Cambridge Dawn/CSD3 (</a:t>
            </a:r>
            <a:r>
              <a:rPr lang="en-GB" sz="1400" b="0" i="0" err="1">
                <a:solidFill>
                  <a:srgbClr val="222222"/>
                </a:solidFill>
                <a:latin typeface="Calibri"/>
              </a:rPr>
              <a:t>Slurm</a:t>
            </a:r>
            <a:r>
              <a:rPr lang="en-GB" sz="1400" b="0" i="0">
                <a:solidFill>
                  <a:srgbClr val="222222"/>
                </a:solidFill>
                <a:latin typeface="Calibri"/>
              </a:rPr>
              <a:t> + </a:t>
            </a:r>
            <a:r>
              <a:rPr lang="en-GB" sz="1400" b="0" i="0" err="1">
                <a:solidFill>
                  <a:srgbClr val="222222"/>
                </a:solidFill>
                <a:latin typeface="Calibri"/>
              </a:rPr>
              <a:t>Apptainer</a:t>
            </a:r>
            <a:r>
              <a:rPr lang="en-GB" sz="1400" b="0" i="0">
                <a:solidFill>
                  <a:srgbClr val="222222"/>
                </a:solidFill>
                <a:latin typeface="Calibri"/>
              </a:rPr>
              <a:t>, SUMO-MESO).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CF323C8-7E64-5FE1-8FDF-0C12E0F85FD9}"/>
              </a:ext>
            </a:extLst>
          </p:cNvPr>
          <p:cNvSpPr/>
          <p:nvPr/>
        </p:nvSpPr>
        <p:spPr>
          <a:xfrm>
            <a:off x="8979408" y="1828800"/>
            <a:ext cx="2734056" cy="340912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6BEA2B0-C00F-E0A1-C828-1096B143B235}"/>
              </a:ext>
            </a:extLst>
          </p:cNvPr>
          <p:cNvSpPr/>
          <p:nvPr/>
        </p:nvSpPr>
        <p:spPr>
          <a:xfrm>
            <a:off x="8979408" y="1828800"/>
            <a:ext cx="2734056" cy="566928"/>
          </a:xfrm>
          <a:prstGeom prst="roundRect">
            <a:avLst>
              <a:gd name="adj" fmla="val 6000"/>
            </a:avLst>
          </a:prstGeom>
          <a:solidFill>
            <a:srgbClr val="C886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600" b="1" i="0">
                <a:solidFill>
                  <a:srgbClr val="FFFFFF"/>
                </a:solidFill>
                <a:latin typeface="Calibri"/>
              </a:rPr>
              <a:t>Governance &amp; skills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6B06C-5123-9FB1-191B-25A0F732BA02}"/>
              </a:ext>
            </a:extLst>
          </p:cNvPr>
          <p:cNvSpPr txBox="1"/>
          <p:nvPr/>
        </p:nvSpPr>
        <p:spPr>
          <a:xfrm>
            <a:off x="9107424" y="2450592"/>
            <a:ext cx="2478024" cy="241092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i="1">
                <a:solidFill>
                  <a:srgbClr val="C8861E"/>
                </a:solidFill>
                <a:latin typeface="Calibri"/>
              </a:rPr>
              <a:t>Review of policy + training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4D1242-0518-1DB9-78AC-6E7146F28246}"/>
              </a:ext>
            </a:extLst>
          </p:cNvPr>
          <p:cNvSpPr txBox="1"/>
          <p:nvPr/>
        </p:nvSpPr>
        <p:spPr>
          <a:xfrm>
            <a:off x="9107424" y="2724912"/>
            <a:ext cx="2478024" cy="23788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0" i="0">
                <a:solidFill>
                  <a:srgbClr val="222222"/>
                </a:solidFill>
                <a:latin typeface="Calibri"/>
              </a:rPr>
              <a:t>NCSC CAF, NIS, GDPR, IEC 62443</a:t>
            </a:r>
            <a:endParaRPr lang="en-GB" sz="1400" b="0" i="0">
              <a:solidFill>
                <a:srgbClr val="22222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1A6ECD-CA4C-185D-93DE-A3C84302EB3F}"/>
              </a:ext>
            </a:extLst>
          </p:cNvPr>
          <p:cNvSpPr txBox="1"/>
          <p:nvPr/>
        </p:nvSpPr>
        <p:spPr>
          <a:xfrm>
            <a:off x="512826" y="6291072"/>
            <a:ext cx="700811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300" b="1" i="0">
                <a:solidFill>
                  <a:srgbClr val="1F3A5F"/>
                </a:solidFill>
                <a:latin typeface="Calibri"/>
              </a:rPr>
              <a:t>Research Council relevance:  </a:t>
            </a:r>
            <a:r>
              <a:rPr lang="en-GB" sz="1300" b="0" i="0">
                <a:solidFill>
                  <a:srgbClr val="222222"/>
                </a:solidFill>
                <a:latin typeface="Calibri"/>
              </a:rPr>
              <a:t>EPSRC (computing, AI, digital research infrastructure, national HPC)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ED1107-C611-B434-D21D-FA8C88E5F628}"/>
              </a:ext>
            </a:extLst>
          </p:cNvPr>
          <p:cNvSpPr txBox="1"/>
          <p:nvPr/>
        </p:nvSpPr>
        <p:spPr>
          <a:xfrm>
            <a:off x="6281928" y="3671316"/>
            <a:ext cx="2478024" cy="677365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0" i="0" dirty="0">
                <a:solidFill>
                  <a:srgbClr val="222222"/>
                </a:solidFill>
                <a:latin typeface="Calibri"/>
              </a:rPr>
              <a:t>Raspberry Pi ECG Sim (PTB-XL) → Cambridge Dawn/CSD3 (</a:t>
            </a:r>
            <a:r>
              <a:rPr lang="en-GB" sz="1400" b="0" i="0" dirty="0" err="1">
                <a:solidFill>
                  <a:srgbClr val="222222"/>
                </a:solidFill>
                <a:latin typeface="Calibri"/>
              </a:rPr>
              <a:t>Slurm</a:t>
            </a:r>
            <a:r>
              <a:rPr lang="en-GB" sz="1400" b="0" i="0" dirty="0">
                <a:solidFill>
                  <a:srgbClr val="222222"/>
                </a:solidFill>
                <a:latin typeface="Calibri"/>
              </a:rPr>
              <a:t> + </a:t>
            </a:r>
            <a:r>
              <a:rPr lang="en-GB" sz="1400" b="0" i="0" dirty="0" err="1">
                <a:solidFill>
                  <a:srgbClr val="222222"/>
                </a:solidFill>
                <a:latin typeface="Calibri"/>
              </a:rPr>
              <a:t>OpenCARP</a:t>
            </a:r>
            <a:r>
              <a:rPr lang="en-GB" sz="1400" b="0" i="0" dirty="0">
                <a:solidFill>
                  <a:srgbClr val="222222"/>
                </a:solidFill>
                <a:latin typeface="Calibri"/>
              </a:rPr>
              <a:t>). 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18FF1E7F-DFC8-BE1D-5F69-7B2F90DE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22248769-07A4-B51F-F425-729AB18F326E}"/>
              </a:ext>
            </a:extLst>
          </p:cNvPr>
          <p:cNvSpPr/>
          <p:nvPr/>
        </p:nvSpPr>
        <p:spPr>
          <a:xfrm>
            <a:off x="11658600" y="21092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56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320040"/>
            <a:ext cx="11186160" cy="457200"/>
          </a:xfrm>
          <a:prstGeom prst="rect">
            <a:avLst/>
          </a:prstGeom>
          <a:noFill/>
        </p:spPr>
        <p:txBody>
          <a:bodyPr wrap="none" lIns="27432" tIns="9144" rIns="27432" bIns="9144">
            <a:spAutoFit/>
          </a:bodyPr>
          <a:lstStyle/>
          <a:p>
            <a:pPr algn="l"/>
            <a:r>
              <a:rPr sz="2400" b="1">
                <a:solidFill>
                  <a:srgbClr val="1F3F67"/>
                </a:solidFill>
                <a:latin typeface="Aptos"/>
              </a:rPr>
              <a:t>What the testbeds showed — Transport and Healthcare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490" y="927126"/>
            <a:ext cx="582788" cy="264688"/>
          </a:xfrm>
          <a:prstGeom prst="rect">
            <a:avLst/>
          </a:prstGeom>
          <a:noFill/>
        </p:spPr>
        <p:txBody>
          <a:bodyPr wrap="none" lIns="27432" tIns="9144" rIns="27432" bIns="9144">
            <a:spAutoFit/>
          </a:bodyPr>
          <a:lstStyle/>
          <a:p>
            <a:pPr algn="l"/>
            <a:r>
              <a:rPr sz="1600" b="1" dirty="0">
                <a:solidFill>
                  <a:srgbClr val="209184"/>
                </a:solidFill>
                <a:latin typeface="Aptos"/>
              </a:rPr>
              <a:t>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4394" y="927126"/>
            <a:ext cx="646011" cy="264688"/>
          </a:xfrm>
          <a:prstGeom prst="rect">
            <a:avLst/>
          </a:prstGeom>
          <a:noFill/>
        </p:spPr>
        <p:txBody>
          <a:bodyPr wrap="none" lIns="27432" tIns="9144" rIns="27432" bIns="9144">
            <a:spAutoFit/>
          </a:bodyPr>
          <a:lstStyle/>
          <a:p>
            <a:pPr algn="l"/>
            <a:r>
              <a:rPr sz="1600" b="1">
                <a:solidFill>
                  <a:srgbClr val="D88A08"/>
                </a:solidFill>
                <a:latin typeface="Aptos"/>
              </a:rPr>
              <a:t>RELAY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1993" y="927125"/>
            <a:ext cx="473784" cy="264688"/>
          </a:xfrm>
          <a:prstGeom prst="rect">
            <a:avLst/>
          </a:prstGeom>
          <a:noFill/>
        </p:spPr>
        <p:txBody>
          <a:bodyPr wrap="none" lIns="27432" tIns="9144" rIns="27432" bIns="9144">
            <a:spAutoFit/>
          </a:bodyPr>
          <a:lstStyle/>
          <a:p>
            <a:pPr algn="l"/>
            <a:r>
              <a:rPr sz="1600" b="1">
                <a:solidFill>
                  <a:srgbClr val="2F73B8"/>
                </a:solidFill>
                <a:latin typeface="Aptos"/>
              </a:rPr>
              <a:t>HPC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6490" y="1444752"/>
            <a:ext cx="3524416" cy="786384"/>
          </a:xfrm>
          <a:prstGeom prst="roundRect">
            <a:avLst/>
          </a:prstGeom>
          <a:solidFill>
            <a:srgbClr val="E0F3EF"/>
          </a:solidFill>
          <a:ln w="13970">
            <a:solidFill>
              <a:srgbClr val="2091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576" rIns="73152" bIns="36576" rtlCol="0" anchor="ctr"/>
          <a:lstStyle/>
          <a:p>
            <a:pPr algn="l"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</a:rPr>
              <a:t>NVIDIA Jetson Orin; YOLOv8 vehicle detection on Newcastle Urban Observatory feeds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94090" y="1444752"/>
            <a:ext cx="3524414" cy="786384"/>
          </a:xfrm>
          <a:prstGeom prst="roundRect">
            <a:avLst/>
          </a:prstGeom>
          <a:solidFill>
            <a:srgbClr val="F8EDD7"/>
          </a:solidFill>
          <a:ln w="13970">
            <a:solidFill>
              <a:srgbClr val="D88A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576" rIns="73152" bIns="36576" rtlCol="0" anchor="ctr"/>
          <a:lstStyle/>
          <a:p>
            <a:pPr>
              <a:spcAft>
                <a:spcPts val="200"/>
              </a:spcAft>
            </a:pPr>
            <a:r>
              <a:rPr lang="en-US" sz="1400">
                <a:solidFill>
                  <a:srgbClr val="222222"/>
                </a:solidFill>
              </a:rPr>
              <a:t>SFTP staging + </a:t>
            </a:r>
            <a:r>
              <a:rPr lang="en-US" sz="1400" err="1">
                <a:solidFill>
                  <a:srgbClr val="222222"/>
                </a:solidFill>
              </a:rPr>
              <a:t>cron</a:t>
            </a:r>
            <a:r>
              <a:rPr lang="en-US" sz="1400">
                <a:solidFill>
                  <a:srgbClr val="222222"/>
                </a:solidFill>
              </a:rPr>
              <a:t> polling outbound ≈ every 2 h (inbound to HPC is blocked)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491993" y="1444752"/>
            <a:ext cx="3524416" cy="786384"/>
          </a:xfrm>
          <a:prstGeom prst="roundRect">
            <a:avLst/>
          </a:prstGeom>
          <a:solidFill>
            <a:srgbClr val="E0EBF9"/>
          </a:solidFill>
          <a:ln w="13970">
            <a:solidFill>
              <a:srgbClr val="2F7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576" rIns="73152" bIns="36576" rtlCol="0" anchor="ctr"/>
          <a:lstStyle/>
          <a:p>
            <a:pPr>
              <a:spcAft>
                <a:spcPts val="200"/>
              </a:spcAft>
            </a:pPr>
            <a:r>
              <a:rPr lang="en-GB" sz="1400" b="1">
                <a:solidFill>
                  <a:srgbClr val="222222"/>
                </a:solidFill>
              </a:rPr>
              <a:t>Cambridge Dawn</a:t>
            </a:r>
          </a:p>
          <a:p>
            <a:pPr>
              <a:spcAft>
                <a:spcPts val="200"/>
              </a:spcAft>
            </a:pPr>
            <a:r>
              <a:rPr lang="en-GB" sz="1400" err="1">
                <a:solidFill>
                  <a:srgbClr val="222222"/>
                </a:solidFill>
              </a:rPr>
              <a:t>Slurm</a:t>
            </a:r>
            <a:r>
              <a:rPr lang="en-GB" sz="1400">
                <a:solidFill>
                  <a:srgbClr val="222222"/>
                </a:solidFill>
              </a:rPr>
              <a:t> + </a:t>
            </a:r>
            <a:r>
              <a:rPr lang="en-GB" sz="1400" err="1">
                <a:solidFill>
                  <a:srgbClr val="222222"/>
                </a:solidFill>
              </a:rPr>
              <a:t>Apptainer</a:t>
            </a:r>
            <a:r>
              <a:rPr lang="en-GB" sz="1400">
                <a:solidFill>
                  <a:srgbClr val="222222"/>
                </a:solidFill>
              </a:rPr>
              <a:t>; SUMO-MESO Monte-Carlo over ~1,201 road edges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972769" y="1755648"/>
            <a:ext cx="219456" cy="228600"/>
          </a:xfrm>
          <a:prstGeom prst="rightArrow">
            <a:avLst/>
          </a:prstGeom>
          <a:solidFill>
            <a:srgbClr val="1F3F67"/>
          </a:solidFill>
          <a:ln>
            <a:solidFill>
              <a:srgbClr val="1F3F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00"/>
          </a:p>
        </p:txBody>
      </p:sp>
      <p:sp>
        <p:nvSpPr>
          <p:cNvPr id="13" name="Right Arrow 12"/>
          <p:cNvSpPr/>
          <p:nvPr/>
        </p:nvSpPr>
        <p:spPr>
          <a:xfrm>
            <a:off x="8132289" y="1741863"/>
            <a:ext cx="219456" cy="228600"/>
          </a:xfrm>
          <a:prstGeom prst="rightArrow">
            <a:avLst/>
          </a:prstGeom>
          <a:solidFill>
            <a:srgbClr val="1F3F67"/>
          </a:solidFill>
          <a:ln>
            <a:solidFill>
              <a:srgbClr val="1F3F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00"/>
          </a:p>
        </p:txBody>
      </p:sp>
      <p:sp>
        <p:nvSpPr>
          <p:cNvPr id="14" name="Rounded Rectangle 13"/>
          <p:cNvSpPr/>
          <p:nvPr/>
        </p:nvSpPr>
        <p:spPr>
          <a:xfrm>
            <a:off x="246490" y="2542032"/>
            <a:ext cx="3524416" cy="786384"/>
          </a:xfrm>
          <a:prstGeom prst="roundRect">
            <a:avLst/>
          </a:prstGeom>
          <a:solidFill>
            <a:srgbClr val="E0F3EF"/>
          </a:solidFill>
          <a:ln w="13970">
            <a:solidFill>
              <a:srgbClr val="2091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576" rIns="73152" bIns="36576" rtlCol="0" anchor="ctr"/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222222"/>
                </a:solidFill>
              </a:rPr>
              <a:t>Raspberry Pi simulates ECG using the </a:t>
            </a:r>
            <a:r>
              <a:rPr lang="en-GB" sz="1400" dirty="0">
                <a:solidFill>
                  <a:srgbClr val="222222"/>
                </a:solidFill>
              </a:rPr>
              <a:t>PTB-XL Dataset</a:t>
            </a:r>
            <a:r>
              <a:rPr lang="en-US" sz="1400" dirty="0">
                <a:solidFill>
                  <a:srgbClr val="222222"/>
                </a:solidFill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94089" y="2542032"/>
            <a:ext cx="3524415" cy="786384"/>
          </a:xfrm>
          <a:prstGeom prst="roundRect">
            <a:avLst/>
          </a:prstGeom>
          <a:solidFill>
            <a:srgbClr val="F8EDD7"/>
          </a:solidFill>
          <a:ln w="13970">
            <a:solidFill>
              <a:srgbClr val="D88A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576" rIns="73152" bIns="36576" rtlCol="0" anchor="ctr"/>
          <a:lstStyle/>
          <a:p>
            <a:pPr>
              <a:spcAft>
                <a:spcPts val="200"/>
              </a:spcAft>
            </a:pPr>
            <a:r>
              <a:rPr lang="en-US" sz="1400">
                <a:solidFill>
                  <a:srgbClr val="222222"/>
                </a:solidFill>
              </a:rPr>
              <a:t>Async staging + MQTT Subscriber on HPC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491993" y="2542032"/>
            <a:ext cx="3524416" cy="786384"/>
          </a:xfrm>
          <a:prstGeom prst="roundRect">
            <a:avLst/>
          </a:prstGeom>
          <a:solidFill>
            <a:srgbClr val="E0EBF9"/>
          </a:solidFill>
          <a:ln w="13970">
            <a:solidFill>
              <a:srgbClr val="2F7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576" rIns="73152" bIns="36576" rtlCol="0" anchor="ctr"/>
          <a:lstStyle/>
          <a:p>
            <a:pPr algn="l">
              <a:spcAft>
                <a:spcPts val="0"/>
              </a:spcAft>
            </a:pPr>
            <a:r>
              <a:rPr sz="1400" b="1" dirty="0">
                <a:solidFill>
                  <a:srgbClr val="232323"/>
                </a:solidFill>
                <a:latin typeface="Aptos"/>
              </a:rPr>
              <a:t>Cambridge Dawn</a:t>
            </a:r>
          </a:p>
          <a:p>
            <a:pPr>
              <a:spcAft>
                <a:spcPts val="200"/>
              </a:spcAft>
            </a:pPr>
            <a:r>
              <a:rPr lang="en-GB" sz="1400" dirty="0" err="1">
                <a:solidFill>
                  <a:srgbClr val="222222"/>
                </a:solidFill>
              </a:rPr>
              <a:t>Slurm</a:t>
            </a:r>
            <a:r>
              <a:rPr lang="en-GB" sz="1400" dirty="0">
                <a:solidFill>
                  <a:srgbClr val="222222"/>
                </a:solidFill>
              </a:rPr>
              <a:t> + </a:t>
            </a:r>
            <a:r>
              <a:rPr lang="en-GB" sz="1400" dirty="0" err="1">
                <a:solidFill>
                  <a:srgbClr val="222222"/>
                </a:solidFill>
              </a:rPr>
              <a:t>OpenCARP</a:t>
            </a:r>
            <a:endParaRPr lang="en-GB" sz="1400" dirty="0">
              <a:solidFill>
                <a:srgbClr val="222222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972769" y="2852928"/>
            <a:ext cx="219456" cy="228600"/>
          </a:xfrm>
          <a:prstGeom prst="rightArrow">
            <a:avLst/>
          </a:prstGeom>
          <a:solidFill>
            <a:srgbClr val="1F3F67"/>
          </a:solidFill>
          <a:ln>
            <a:solidFill>
              <a:srgbClr val="1F3F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00"/>
          </a:p>
        </p:txBody>
      </p:sp>
      <p:sp>
        <p:nvSpPr>
          <p:cNvPr id="18" name="Right Arrow 17"/>
          <p:cNvSpPr/>
          <p:nvPr/>
        </p:nvSpPr>
        <p:spPr>
          <a:xfrm>
            <a:off x="8132289" y="2853327"/>
            <a:ext cx="219456" cy="228600"/>
          </a:xfrm>
          <a:prstGeom prst="rightArrow">
            <a:avLst/>
          </a:prstGeom>
          <a:solidFill>
            <a:srgbClr val="1F3F67"/>
          </a:solidFill>
          <a:ln>
            <a:solidFill>
              <a:srgbClr val="1F3F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00"/>
          </a:p>
        </p:txBody>
      </p:sp>
      <p:sp>
        <p:nvSpPr>
          <p:cNvPr id="19" name="Rounded Rectangle 18"/>
          <p:cNvSpPr/>
          <p:nvPr/>
        </p:nvSpPr>
        <p:spPr>
          <a:xfrm>
            <a:off x="502920" y="3730752"/>
            <a:ext cx="5394960" cy="2028210"/>
          </a:xfrm>
          <a:prstGeom prst="roundRect">
            <a:avLst/>
          </a:prstGeom>
          <a:solidFill>
            <a:srgbClr val="F8FDFB"/>
          </a:solidFill>
          <a:ln w="13970">
            <a:solidFill>
              <a:srgbClr val="2091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54864" rIns="109728" bIns="36576" rtlCol="0" anchor="t"/>
          <a:lstStyle/>
          <a:p>
            <a:pPr algn="ctr"/>
            <a:r>
              <a:rPr sz="1400" b="1" dirty="0">
                <a:solidFill>
                  <a:srgbClr val="209184"/>
                </a:solidFill>
              </a:rPr>
              <a:t>✓  What worked across both</a:t>
            </a:r>
            <a:endParaRPr lang="en-GB" sz="1400" b="1" dirty="0">
              <a:solidFill>
                <a:srgbClr val="209184"/>
              </a:solidFill>
            </a:endParaRPr>
          </a:p>
          <a:p>
            <a:pPr algn="ctr"/>
            <a:endParaRPr lang="en-GB" sz="1400" b="1" dirty="0">
              <a:solidFill>
                <a:srgbClr val="209184"/>
              </a:solidFill>
            </a:endParaRP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232323"/>
                </a:solidFill>
              </a:rPr>
              <a:t>Containerised HPC execution was feasible</a:t>
            </a: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232323"/>
                </a:solidFill>
              </a:rPr>
              <a:t>HPC Listener (Compute Node)</a:t>
            </a: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sz="1400" dirty="0">
                <a:solidFill>
                  <a:srgbClr val="232323"/>
                </a:solidFill>
              </a:rPr>
              <a:t>Dual-stack Edge → HPC pattern demonstrated at TRL-4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2200" y="3730751"/>
            <a:ext cx="5532120" cy="2028209"/>
          </a:xfrm>
          <a:prstGeom prst="roundRect">
            <a:avLst/>
          </a:prstGeom>
          <a:solidFill>
            <a:srgbClr val="FFFBF5"/>
          </a:solidFill>
          <a:ln w="13970">
            <a:solidFill>
              <a:srgbClr val="D88A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54864" rIns="109728" bIns="36576" rtlCol="0" anchor="t"/>
          <a:lstStyle/>
          <a:p>
            <a:pPr algn="ctr"/>
            <a:r>
              <a:rPr sz="1400" b="1" dirty="0">
                <a:solidFill>
                  <a:srgbClr val="D88A08"/>
                </a:solidFill>
              </a:rPr>
              <a:t>✗  What did not — and why</a:t>
            </a:r>
            <a:endParaRPr lang="en-GB" sz="1400" b="1" dirty="0">
              <a:solidFill>
                <a:srgbClr val="D88A08"/>
              </a:solidFill>
            </a:endParaRPr>
          </a:p>
          <a:p>
            <a:pPr algn="ctr"/>
            <a:endParaRPr sz="1400" b="1" dirty="0">
              <a:solidFill>
                <a:srgbClr val="D88A08"/>
              </a:solidFill>
            </a:endParaRP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232323"/>
                </a:solidFill>
              </a:rPr>
              <a:t>Real-time inbound streaming &amp; machine-triggered submission — </a:t>
            </a:r>
            <a:r>
              <a:rPr lang="en-GB" sz="1400" b="1" dirty="0">
                <a:solidFill>
                  <a:srgbClr val="232323"/>
                </a:solidFill>
              </a:rPr>
              <a:t>blocked by wall-time limitation and no service accounts</a:t>
            </a: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232323"/>
                </a:solidFill>
              </a:rPr>
              <a:t>Relay "imposed“ a ≈ 2-hour latency floor — </a:t>
            </a:r>
            <a:r>
              <a:rPr lang="en-GB" sz="1400" b="1" dirty="0">
                <a:solidFill>
                  <a:srgbClr val="232323"/>
                </a:solidFill>
              </a:rPr>
              <a:t>unacceptable for real-time</a:t>
            </a: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232323"/>
                </a:solidFill>
              </a:rPr>
              <a:t>Python AI I/O (many small reads/writes) stresses Lustre/GPFS → needs an </a:t>
            </a:r>
            <a:r>
              <a:rPr lang="en-GB" sz="1400" b="1" dirty="0">
                <a:solidFill>
                  <a:srgbClr val="232323"/>
                </a:solidFill>
              </a:rPr>
              <a:t>object-storage tier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2920" y="5970799"/>
            <a:ext cx="11186160" cy="694944"/>
          </a:xfrm>
          <a:prstGeom prst="roundRect">
            <a:avLst/>
          </a:prstGeom>
          <a:solidFill>
            <a:srgbClr val="1F3F67"/>
          </a:solidFill>
          <a:ln w="13970">
            <a:solidFill>
              <a:srgbClr val="1F3F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8288" rIns="146304" bIns="18288" rtlCol="0" anchor="ctr"/>
          <a:lstStyle/>
          <a:p>
            <a:r>
              <a:rPr sz="1300" b="1" dirty="0">
                <a:solidFill>
                  <a:srgbClr val="ACCFEE"/>
                </a:solidFill>
                <a:latin typeface="Aptos"/>
              </a:rPr>
              <a:t>Takeaway: </a:t>
            </a:r>
            <a:r>
              <a:rPr lang="en-GB" sz="1400" dirty="0">
                <a:solidFill>
                  <a:srgbClr val="FFFFFF"/>
                </a:solidFill>
              </a:rPr>
              <a:t>feasibility is proven, but moving from proof-of-concept to a minimum viable product needs the Kubernetes service plane (FEDGE-1), real-time ingress + object storage (FEDGE-5) and a federated workflow layer (FEDGE-3).</a:t>
            </a:r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1D1F5-2712-FBB3-EE6E-ACF4FABD5B15}"/>
              </a:ext>
            </a:extLst>
          </p:cNvPr>
          <p:cNvSpPr txBox="1"/>
          <p:nvPr/>
        </p:nvSpPr>
        <p:spPr>
          <a:xfrm>
            <a:off x="142030" y="2263315"/>
            <a:ext cx="1229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400" b="1">
                <a:solidFill>
                  <a:srgbClr val="232323"/>
                </a:solidFill>
              </a:rPr>
              <a:t>Healthcare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152BA-72AE-1078-9261-113DE4A59249}"/>
              </a:ext>
            </a:extLst>
          </p:cNvPr>
          <p:cNvSpPr txBox="1"/>
          <p:nvPr/>
        </p:nvSpPr>
        <p:spPr>
          <a:xfrm>
            <a:off x="175591" y="1170564"/>
            <a:ext cx="1131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232323"/>
                </a:solidFill>
              </a:rPr>
              <a:t>Transport</a:t>
            </a:r>
            <a:endParaRPr lang="en-GB" sz="14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81D4CEA-8868-A37D-16DA-7536AE93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865056DD-ACBC-66F5-6710-702F4065DE20}"/>
              </a:ext>
            </a:extLst>
          </p:cNvPr>
          <p:cNvSpPr/>
          <p:nvPr/>
        </p:nvSpPr>
        <p:spPr>
          <a:xfrm>
            <a:off x="11658600" y="21092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25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D9C2A-7BCC-01A8-46DD-B1E6A63CD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EC93CF-4C96-F1DF-F5CF-824A51E7E80F}"/>
              </a:ext>
            </a:extLst>
          </p:cNvPr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>
                <a:solidFill>
                  <a:srgbClr val="1F3A5F"/>
                </a:solidFill>
                <a:latin typeface="Calibri"/>
              </a:rPr>
              <a:t>Recommendations at a glance</a:t>
            </a:r>
          </a:p>
        </p:txBody>
      </p:sp>
      <p:pic>
        <p:nvPicPr>
          <p:cNvPr id="74" name="Content Placeholder 3" descr="A map of united kingdom with blue and orange text&#10;&#10;AI-generated content may be incorrect.">
            <a:extLst>
              <a:ext uri="{FF2B5EF4-FFF2-40B4-BE49-F238E27FC236}">
                <a16:creationId xmlns:a16="http://schemas.microsoft.com/office/drawing/2014/main" id="{4424ACE4-8025-3028-449F-28D4186B4E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09010"/>
            <a:ext cx="5173037" cy="4128732"/>
          </a:xfrm>
          <a:prstGeom prst="rect">
            <a:avLst/>
          </a:prstGeom>
        </p:spPr>
      </p:pic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1B8FF7B-D72F-DAFA-DB86-D4E9F50F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55761"/>
              </p:ext>
            </p:extLst>
          </p:nvPr>
        </p:nvGraphicFramePr>
        <p:xfrm>
          <a:off x="5097517" y="1117671"/>
          <a:ext cx="6958981" cy="53300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13608">
                  <a:extLst>
                    <a:ext uri="{9D8B030D-6E8A-4147-A177-3AD203B41FA5}">
                      <a16:colId xmlns:a16="http://schemas.microsoft.com/office/drawing/2014/main" val="383114761"/>
                    </a:ext>
                  </a:extLst>
                </a:gridCol>
                <a:gridCol w="2720345">
                  <a:extLst>
                    <a:ext uri="{9D8B030D-6E8A-4147-A177-3AD203B41FA5}">
                      <a16:colId xmlns:a16="http://schemas.microsoft.com/office/drawing/2014/main" val="720527786"/>
                    </a:ext>
                  </a:extLst>
                </a:gridCol>
                <a:gridCol w="1396126">
                  <a:extLst>
                    <a:ext uri="{9D8B030D-6E8A-4147-A177-3AD203B41FA5}">
                      <a16:colId xmlns:a16="http://schemas.microsoft.com/office/drawing/2014/main" val="158183081"/>
                    </a:ext>
                  </a:extLst>
                </a:gridCol>
                <a:gridCol w="1340551">
                  <a:extLst>
                    <a:ext uri="{9D8B030D-6E8A-4147-A177-3AD203B41FA5}">
                      <a16:colId xmlns:a16="http://schemas.microsoft.com/office/drawing/2014/main" val="680837885"/>
                    </a:ext>
                  </a:extLst>
                </a:gridCol>
                <a:gridCol w="688351">
                  <a:extLst>
                    <a:ext uri="{9D8B030D-6E8A-4147-A177-3AD203B41FA5}">
                      <a16:colId xmlns:a16="http://schemas.microsoft.com/office/drawing/2014/main" val="2412110494"/>
                    </a:ext>
                  </a:extLst>
                </a:gridCol>
              </a:tblGrid>
              <a:tr h="49897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ID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Recommendation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err="1"/>
                        <a:t>MoSCoW</a:t>
                      </a:r>
                      <a:endParaRPr lang="en-GB" sz="1600" b="1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Layer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Years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58497"/>
                  </a:ext>
                </a:extLst>
              </a:tr>
              <a:tr h="49897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1F3A5F"/>
                          </a:solidFill>
                        </a:rPr>
                        <a:t>FEDGE-1</a:t>
                      </a:r>
                      <a:endParaRPr lang="en-GB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Native Kubernetes orchestration for edge-to-HPC services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bg1"/>
                          </a:solidFill>
                        </a:rPr>
                        <a:t>Must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Execution &amp; Orchestration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1-2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55480"/>
                  </a:ext>
                </a:extLst>
              </a:tr>
              <a:tr h="49897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1F3A5F"/>
                          </a:solidFill>
                        </a:rPr>
                        <a:t>FEDGE-2</a:t>
                      </a:r>
                      <a:endParaRPr lang="en-GB" sz="1400" b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Container-first execution environments across the federation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bg1"/>
                          </a:solidFill>
                        </a:rPr>
                        <a:t>Should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Execution &amp; Orchestration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78708"/>
                  </a:ext>
                </a:extLst>
              </a:tr>
              <a:tr h="49897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1F3A5F"/>
                          </a:solidFill>
                        </a:rPr>
                        <a:t>FEDGE-3</a:t>
                      </a:r>
                      <a:endParaRPr lang="en-GB" sz="1400" b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Federated workflow orchestration across edge and HPC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bg1"/>
                          </a:solidFill>
                        </a:rPr>
                        <a:t>Should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Execution &amp; Orchestration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2-4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32407"/>
                  </a:ext>
                </a:extLst>
              </a:tr>
              <a:tr h="49897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1F3A5F"/>
                          </a:solidFill>
                        </a:rPr>
                        <a:t>FEDGE-4</a:t>
                      </a:r>
                      <a:endParaRPr lang="en-GB" sz="1400" b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Secure, governed event-to-HPC job submission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bg1"/>
                          </a:solidFill>
                        </a:rPr>
                        <a:t>Must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Execution &amp; Orchestration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1-3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06797"/>
                  </a:ext>
                </a:extLst>
              </a:tr>
              <a:tr h="49897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1F3A5F"/>
                          </a:solidFill>
                        </a:rPr>
                        <a:t>FEDGE-5</a:t>
                      </a:r>
                      <a:endParaRPr lang="en-GB" sz="1400" b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Real-time data ingress APIs and object-storage integration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Must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Data plane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1-3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56991"/>
                  </a:ext>
                </a:extLst>
              </a:tr>
              <a:tr h="49897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1F3A5F"/>
                          </a:solidFill>
                        </a:rPr>
                        <a:t>FEDGE-6</a:t>
                      </a:r>
                      <a:endParaRPr lang="en-GB" sz="1400" b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rgbClr val="222222"/>
                          </a:solidFill>
                        </a:rPr>
                        <a:t>Federated identity bridging for SME / commercial users</a:t>
                      </a:r>
                      <a:endParaRPr lang="en-GB" sz="1400" b="0" i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Could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86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Identity &amp; Trust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3-5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430291"/>
                  </a:ext>
                </a:extLst>
              </a:tr>
              <a:tr h="472449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1F3A5F"/>
                          </a:solidFill>
                        </a:rPr>
                        <a:t>FEDGE-7</a:t>
                      </a:r>
                      <a:endParaRPr lang="en-GB" sz="1400" b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rgbClr val="222222"/>
                          </a:solidFill>
                        </a:rPr>
                        <a:t>Trust beyond user identity</a:t>
                      </a:r>
                      <a:endParaRPr lang="en-GB" sz="1400" b="0" i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Should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Identity &amp; Trust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2-4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40720"/>
                  </a:ext>
                </a:extLst>
              </a:tr>
              <a:tr h="49897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1F3A5F"/>
                          </a:solidFill>
                        </a:rPr>
                        <a:t>FEDGE-8</a:t>
                      </a:r>
                      <a:endParaRPr lang="en-GB" sz="1400" b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rgbClr val="222222"/>
                          </a:solidFill>
                        </a:rPr>
                        <a:t>National Edge–HPC skills and DevOps-culture transition</a:t>
                      </a:r>
                      <a:endParaRPr lang="en-GB" sz="1400" b="0" i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bg1"/>
                          </a:solidFill>
                        </a:rPr>
                        <a:t>Should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People &amp; Process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1-3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78415"/>
                  </a:ext>
                </a:extLst>
              </a:tr>
              <a:tr h="498114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1F3A5F"/>
                          </a:solidFill>
                        </a:rPr>
                        <a:t>FEDGE-9</a:t>
                      </a:r>
                      <a:endParaRPr lang="en-GB" sz="1400" b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rgbClr val="222222"/>
                          </a:solidFill>
                        </a:rPr>
                        <a:t>Industry/ Community co-investment</a:t>
                      </a:r>
                      <a:endParaRPr lang="en-GB" sz="1400" b="0" i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bg1"/>
                          </a:solidFill>
                        </a:rPr>
                        <a:t>Should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6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</a:rPr>
                        <a:t>Strategic / Partnerships</a:t>
                      </a:r>
                      <a:endParaRPr lang="en-GB" sz="1400" b="0" i="0" dirty="0">
                        <a:solidFill>
                          <a:srgbClr val="222222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2-5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466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2AA4-FBEC-49C4-CB34-BB6FE307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7C397C4E-8A3E-785E-D4AA-E59D3CF40DE5}"/>
              </a:ext>
            </a:extLst>
          </p:cNvPr>
          <p:cNvSpPr/>
          <p:nvPr/>
        </p:nvSpPr>
        <p:spPr>
          <a:xfrm>
            <a:off x="11658600" y="21092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24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" y="566928"/>
            <a:ext cx="11155680" cy="44114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r>
              <a:rPr sz="2700" b="1" i="0">
                <a:solidFill>
                  <a:srgbClr val="1F3A5F"/>
                </a:solidFill>
                <a:latin typeface="Calibri"/>
              </a:rPr>
              <a:t>The </a:t>
            </a:r>
            <a:r>
              <a:rPr lang="en-GB" sz="2700" b="1">
                <a:solidFill>
                  <a:srgbClr val="1F3A5F"/>
                </a:solidFill>
                <a:latin typeface="Calibri"/>
              </a:rPr>
              <a:t>3 </a:t>
            </a:r>
            <a:r>
              <a:rPr sz="2700" b="1" i="0">
                <a:solidFill>
                  <a:srgbClr val="1F3A5F"/>
                </a:solidFill>
                <a:latin typeface="Calibri"/>
              </a:rPr>
              <a:t>Must-Haves</a:t>
            </a:r>
            <a:endParaRPr lang="en-GB" sz="2700" b="1" i="0">
              <a:solidFill>
                <a:srgbClr val="1F3A5F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" y="1417320"/>
            <a:ext cx="3648456" cy="4343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2A9D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502920" y="1417320"/>
            <a:ext cx="3648456" cy="868680"/>
          </a:xfrm>
          <a:prstGeom prst="roundRect">
            <a:avLst>
              <a:gd name="adj" fmla="val 5000"/>
            </a:avLst>
          </a:prstGeom>
          <a:solidFill>
            <a:srgbClr val="2A9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400" b="1" i="0" dirty="0">
                <a:solidFill>
                  <a:srgbClr val="FFFFFF"/>
                </a:solidFill>
                <a:latin typeface="Calibri"/>
              </a:rPr>
              <a:t>FEDGE-1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400" b="1" i="0" dirty="0">
                <a:solidFill>
                  <a:srgbClr val="FFFFFF"/>
                </a:solidFill>
                <a:latin typeface="Calibri"/>
              </a:rPr>
              <a:t>Native Kubernetes orchestration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72384" y="1517904"/>
            <a:ext cx="932688" cy="246888"/>
          </a:xfrm>
          <a:prstGeom prst="roundRect">
            <a:avLst>
              <a:gd name="adj" fmla="val 50000"/>
            </a:avLst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1" i="0">
                <a:solidFill>
                  <a:srgbClr val="FFFFFF"/>
                </a:solidFill>
                <a:latin typeface="Calibri"/>
              </a:rPr>
              <a:t>MUST HAVE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" y="2432304"/>
            <a:ext cx="3355848" cy="137505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i="0" dirty="0">
                <a:solidFill>
                  <a:srgbClr val="2A9D8F"/>
                </a:solidFill>
                <a:latin typeface="Calibri"/>
              </a:rPr>
              <a:t>Why essential</a:t>
            </a:r>
          </a:p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i="0" dirty="0">
                <a:solidFill>
                  <a:srgbClr val="222222"/>
                </a:solidFill>
                <a:latin typeface="Calibri"/>
              </a:rPr>
              <a:t>Continuous, event-driven services cannot run under batch wall-time limits at all — so healthcare, robotics and real-time-monitoring workloads are structurally excluded from federated HPC without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224" y="4224528"/>
            <a:ext cx="3355848" cy="110286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 dirty="0">
                <a:solidFill>
                  <a:srgbClr val="5F5F5F"/>
                </a:solidFill>
                <a:latin typeface="Calibri"/>
              </a:rPr>
              <a:t>Evidence: the batch-vs-service mismatch (</a:t>
            </a:r>
            <a:r>
              <a:rPr sz="1400" b="0" i="1" dirty="0" err="1">
                <a:solidFill>
                  <a:srgbClr val="5F5F5F"/>
                </a:solidFill>
                <a:latin typeface="Calibri"/>
              </a:rPr>
              <a:t>Slurm</a:t>
            </a:r>
            <a:r>
              <a:rPr sz="1400" b="0" i="1" dirty="0">
                <a:solidFill>
                  <a:srgbClr val="5F5F5F"/>
                </a:solidFill>
                <a:latin typeface="Calibri"/>
              </a:rPr>
              <a:t> vs Kubernetes) was the central barrier across our discussions</a:t>
            </a:r>
            <a:r>
              <a:rPr lang="en-GB" sz="1400" i="1" dirty="0">
                <a:solidFill>
                  <a:srgbClr val="5F5F5F"/>
                </a:solidFill>
                <a:latin typeface="Calibri"/>
              </a:rPr>
              <a:t> with HPC providers and engineers</a:t>
            </a:r>
            <a:r>
              <a:rPr sz="1400" b="0" i="1" dirty="0">
                <a:solidFill>
                  <a:srgbClr val="5F5F5F"/>
                </a:solidFill>
                <a:latin typeface="Calibri"/>
              </a:rPr>
              <a:t>. Feasible today: Slinky / SLUNK and non-production K8s pilots.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9224" y="5413248"/>
            <a:ext cx="3355848" cy="274320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1" i="0" dirty="0">
                <a:solidFill>
                  <a:srgbClr val="1F3A5F"/>
                </a:solidFill>
                <a:latin typeface="Calibri"/>
              </a:rPr>
              <a:t>Timescale  </a:t>
            </a:r>
            <a:r>
              <a:rPr sz="1100" b="0" i="0" dirty="0">
                <a:solidFill>
                  <a:srgbClr val="222222"/>
                </a:solidFill>
                <a:latin typeface="Calibri"/>
              </a:rPr>
              <a:t>Year 1–2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70248" y="1417320"/>
            <a:ext cx="3648456" cy="4343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2A9D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4270248" y="1417320"/>
            <a:ext cx="3648456" cy="868680"/>
          </a:xfrm>
          <a:prstGeom prst="roundRect">
            <a:avLst>
              <a:gd name="adj" fmla="val 5000"/>
            </a:avLst>
          </a:prstGeom>
          <a:solidFill>
            <a:srgbClr val="2A9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i="0" dirty="0">
                <a:solidFill>
                  <a:srgbClr val="FFFFFF"/>
                </a:solidFill>
                <a:latin typeface="Calibri"/>
              </a:rPr>
              <a:t>FEDGE-4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i="0" dirty="0">
                <a:solidFill>
                  <a:srgbClr val="FFFFFF"/>
                </a:solidFill>
                <a:latin typeface="Calibri"/>
              </a:rPr>
              <a:t>Secure, governed event-to-HPC submission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39712" y="1517904"/>
            <a:ext cx="932688" cy="246888"/>
          </a:xfrm>
          <a:prstGeom prst="roundRect">
            <a:avLst>
              <a:gd name="adj" fmla="val 50000"/>
            </a:avLst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1" i="0">
                <a:solidFill>
                  <a:srgbClr val="FFFFFF"/>
                </a:solidFill>
                <a:latin typeface="Calibri"/>
              </a:rPr>
              <a:t>MUST HAVE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6552" y="2432304"/>
            <a:ext cx="3355848" cy="159479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i="0" dirty="0">
                <a:solidFill>
                  <a:srgbClr val="2A9D8F"/>
                </a:solidFill>
                <a:latin typeface="Calibri"/>
              </a:rPr>
              <a:t>Why essential</a:t>
            </a:r>
          </a:p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i="0" dirty="0">
                <a:solidFill>
                  <a:srgbClr val="222222"/>
                </a:solidFill>
                <a:latin typeface="Calibri"/>
              </a:rPr>
              <a:t>This is the central problem of event-driven federation: without a governed path, an external edge event cannot reach the scheduler except through ad-hoc workarounds — the real-time use cases stay blocked.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6552" y="4224528"/>
            <a:ext cx="3355848" cy="887422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 dirty="0">
                <a:solidFill>
                  <a:srgbClr val="5F5F5F"/>
                </a:solidFill>
                <a:latin typeface="Calibri"/>
              </a:rPr>
              <a:t>Evidence: facilities offer no machine-triggered submission; our testbed worked around it with an </a:t>
            </a:r>
            <a:r>
              <a:rPr lang="en-GB" sz="1400" b="0" i="1" dirty="0" err="1">
                <a:solidFill>
                  <a:srgbClr val="5F5F5F"/>
                </a:solidFill>
                <a:latin typeface="Calibri"/>
              </a:rPr>
              <a:t>SFTP+cron</a:t>
            </a:r>
            <a:r>
              <a:rPr sz="1400" b="0" i="1" dirty="0">
                <a:solidFill>
                  <a:srgbClr val="5F5F5F"/>
                </a:solidFill>
                <a:latin typeface="Calibri"/>
              </a:rPr>
              <a:t> relay (≈2 h floor). Two governed routes proposed.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16552" y="5413248"/>
            <a:ext cx="3355848" cy="274320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1" i="0">
                <a:solidFill>
                  <a:srgbClr val="1F3A5F"/>
                </a:solidFill>
                <a:latin typeface="Calibri"/>
              </a:rPr>
              <a:t>Timescale  </a:t>
            </a:r>
            <a:r>
              <a:rPr sz="1100" b="0" i="0">
                <a:solidFill>
                  <a:srgbClr val="222222"/>
                </a:solidFill>
                <a:latin typeface="Calibri"/>
              </a:rPr>
              <a:t>Year 1–3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37576" y="1417320"/>
            <a:ext cx="3648456" cy="4343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2A9D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8037576" y="1417320"/>
            <a:ext cx="3648456" cy="868680"/>
          </a:xfrm>
          <a:prstGeom prst="roundRect">
            <a:avLst>
              <a:gd name="adj" fmla="val 5000"/>
            </a:avLst>
          </a:prstGeom>
          <a:solidFill>
            <a:srgbClr val="2A9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36576" rIns="73152" bIns="36576"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i="0">
                <a:solidFill>
                  <a:srgbClr val="FFFFFF"/>
                </a:solidFill>
                <a:latin typeface="Calibri"/>
              </a:rPr>
              <a:t>FEDGE-5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i="0">
                <a:solidFill>
                  <a:srgbClr val="FFFFFF"/>
                </a:solidFill>
                <a:latin typeface="Calibri"/>
              </a:rPr>
              <a:t>Real-time data ingress + object storage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607040" y="1517904"/>
            <a:ext cx="932688" cy="246888"/>
          </a:xfrm>
          <a:prstGeom prst="roundRect">
            <a:avLst>
              <a:gd name="adj" fmla="val 50000"/>
            </a:avLst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1" i="0">
                <a:solidFill>
                  <a:srgbClr val="FFFFFF"/>
                </a:solidFill>
                <a:latin typeface="Calibri"/>
              </a:rPr>
              <a:t>MUST HAVE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3880" y="2432304"/>
            <a:ext cx="3355848" cy="115531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i="0" dirty="0">
                <a:solidFill>
                  <a:srgbClr val="2A9D8F"/>
                </a:solidFill>
                <a:latin typeface="Calibri"/>
              </a:rPr>
              <a:t>Why essential</a:t>
            </a:r>
          </a:p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i="0" dirty="0">
                <a:solidFill>
                  <a:srgbClr val="222222"/>
                </a:solidFill>
                <a:latin typeface="Calibri"/>
              </a:rPr>
              <a:t>Real-time data cannot reach HPC through today's inbound-blocked paths. This sits on the critical path and is what makes the service plane (FEDGE-1) actually usable.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83880" y="4224528"/>
            <a:ext cx="3355848" cy="887422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 dirty="0">
                <a:solidFill>
                  <a:srgbClr val="5F5F5F"/>
                </a:solidFill>
                <a:latin typeface="Calibri"/>
              </a:rPr>
              <a:t>Evidence: the only workable testbed path was a polling relay (≈2 h); manual SCP/</a:t>
            </a:r>
            <a:r>
              <a:rPr lang="en-GB" sz="1400" b="0" i="1" dirty="0" err="1">
                <a:solidFill>
                  <a:srgbClr val="5F5F5F"/>
                </a:solidFill>
                <a:latin typeface="Calibri"/>
              </a:rPr>
              <a:t>rsync</a:t>
            </a:r>
            <a:r>
              <a:rPr sz="1400" b="0" i="1" dirty="0">
                <a:solidFill>
                  <a:srgbClr val="5F5F5F"/>
                </a:solidFill>
                <a:latin typeface="Calibri"/>
              </a:rPr>
              <a:t> was a bottleneck; Python AI I/O stresses parallel filesystems.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183880" y="5413248"/>
            <a:ext cx="3355848" cy="274320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1" i="0">
                <a:solidFill>
                  <a:srgbClr val="1F3A5F"/>
                </a:solidFill>
                <a:latin typeface="Calibri"/>
              </a:rPr>
              <a:t>Timescale  </a:t>
            </a:r>
            <a:r>
              <a:rPr sz="1100" b="0" i="0">
                <a:solidFill>
                  <a:srgbClr val="222222"/>
                </a:solidFill>
                <a:latin typeface="Calibri"/>
              </a:rPr>
              <a:t>Year 1–3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4E54B8B-E2A6-FE57-CB96-AA70F96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2F266FC0-A2C8-17E3-FC58-9468C06DDA9E}"/>
              </a:ext>
            </a:extLst>
          </p:cNvPr>
          <p:cNvSpPr/>
          <p:nvPr/>
        </p:nvSpPr>
        <p:spPr>
          <a:xfrm>
            <a:off x="11658600" y="21092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70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i="0">
                <a:solidFill>
                  <a:srgbClr val="1F3A5F"/>
                </a:solidFill>
                <a:latin typeface="Calibri"/>
              </a:rPr>
              <a:t>Should- and Could-Have enablers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920" y="1463040"/>
            <a:ext cx="3648456" cy="260608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649224" y="1609343"/>
            <a:ext cx="932688" cy="442939"/>
          </a:xfrm>
          <a:prstGeom prst="roundRect">
            <a:avLst>
              <a:gd name="adj" fmla="val 18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400" b="1" i="0">
                <a:solidFill>
                  <a:srgbClr val="FFFFFF"/>
                </a:solidFill>
                <a:latin typeface="Calibri"/>
              </a:rPr>
              <a:t>FEDGE-2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7248" y="1645920"/>
            <a:ext cx="877824" cy="332204"/>
          </a:xfrm>
          <a:prstGeom prst="roundRect">
            <a:avLst>
              <a:gd name="adj" fmla="val 50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400" b="1" i="0">
                <a:solidFill>
                  <a:srgbClr val="FFFFFF"/>
                </a:solidFill>
                <a:latin typeface="Calibri"/>
              </a:rPr>
              <a:t>SHOULD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12" y="2110504"/>
            <a:ext cx="3319272" cy="31089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 dirty="0">
                <a:solidFill>
                  <a:srgbClr val="1F3A5F"/>
                </a:solidFill>
                <a:latin typeface="Calibri"/>
              </a:rPr>
              <a:t>Container-first execution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12" y="2395728"/>
            <a:ext cx="3319272" cy="825867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 dirty="0" err="1">
                <a:solidFill>
                  <a:srgbClr val="222222"/>
                </a:solidFill>
                <a:latin typeface="Calibri"/>
              </a:rPr>
              <a:t>Standardise</a:t>
            </a:r>
            <a:r>
              <a:rPr sz="1300" b="0" i="0" dirty="0">
                <a:solidFill>
                  <a:srgbClr val="222222"/>
                </a:solidFill>
                <a:latin typeface="Calibri"/>
              </a:rPr>
              <a:t> unprivileged </a:t>
            </a:r>
            <a:r>
              <a:rPr sz="1300" b="0" i="0" dirty="0" err="1">
                <a:solidFill>
                  <a:srgbClr val="222222"/>
                </a:solidFill>
                <a:latin typeface="Calibri"/>
              </a:rPr>
              <a:t>Apptainer</a:t>
            </a:r>
            <a:r>
              <a:rPr sz="1300" b="0" i="0" dirty="0">
                <a:solidFill>
                  <a:srgbClr val="222222"/>
                </a:solidFill>
                <a:latin typeface="Calibri"/>
              </a:rPr>
              <a:t>/</a:t>
            </a:r>
            <a:r>
              <a:rPr sz="1300" b="0" i="0" dirty="0" err="1">
                <a:solidFill>
                  <a:srgbClr val="222222"/>
                </a:solidFill>
                <a:latin typeface="Calibri"/>
              </a:rPr>
              <a:t>Podman</a:t>
            </a:r>
            <a:r>
              <a:rPr sz="1300" b="0" i="0" dirty="0">
                <a:solidFill>
                  <a:srgbClr val="222222"/>
                </a:solidFill>
                <a:latin typeface="Calibri"/>
              </a:rPr>
              <a:t> so edge-built workloads run unchanged on HPC. In the testbed, portability was possible</a:t>
            </a:r>
            <a:r>
              <a:rPr lang="en-GB" sz="1300" b="0" i="0" dirty="0">
                <a:solidFill>
                  <a:srgbClr val="222222"/>
                </a:solidFill>
                <a:latin typeface="Calibri"/>
              </a:rPr>
              <a:t>.</a:t>
            </a:r>
            <a:r>
              <a:rPr sz="1300" b="0" i="0" dirty="0">
                <a:solidFill>
                  <a:srgbClr val="222222"/>
                </a:solidFill>
                <a:latin typeface="Calibri"/>
              </a:rPr>
              <a:t> Foundational enabler.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7512" y="3663581"/>
            <a:ext cx="3319272" cy="298984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1" i="0" dirty="0">
                <a:solidFill>
                  <a:srgbClr val="1F3A5F"/>
                </a:solidFill>
                <a:latin typeface="Calibri"/>
              </a:rPr>
              <a:t>Timescale  </a:t>
            </a:r>
            <a:r>
              <a:rPr sz="1100" b="0" i="0" dirty="0">
                <a:solidFill>
                  <a:srgbClr val="222222"/>
                </a:solidFill>
                <a:latin typeface="Calibri"/>
              </a:rPr>
              <a:t>Year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70248" y="1463040"/>
            <a:ext cx="3648456" cy="260608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4416552" y="1609343"/>
            <a:ext cx="932688" cy="442939"/>
          </a:xfrm>
          <a:prstGeom prst="roundRect">
            <a:avLst>
              <a:gd name="adj" fmla="val 18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400" b="1" i="0">
                <a:solidFill>
                  <a:srgbClr val="FFFFFF"/>
                </a:solidFill>
                <a:latin typeface="Calibri"/>
              </a:rPr>
              <a:t>FEDGE-3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94576" y="1645920"/>
            <a:ext cx="877824" cy="332204"/>
          </a:xfrm>
          <a:prstGeom prst="roundRect">
            <a:avLst>
              <a:gd name="adj" fmla="val 50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400" b="1" i="0">
                <a:solidFill>
                  <a:srgbClr val="FFFFFF"/>
                </a:solidFill>
                <a:latin typeface="Calibri"/>
              </a:rPr>
              <a:t>SHOULD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4840" y="2110504"/>
            <a:ext cx="3319272" cy="31089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 dirty="0">
                <a:solidFill>
                  <a:srgbClr val="1F3A5F"/>
                </a:solidFill>
                <a:latin typeface="Calibri"/>
              </a:rPr>
              <a:t>Federated workflow orchestration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4840" y="2395728"/>
            <a:ext cx="3319272" cy="1426031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r>
              <a:rPr sz="1300" b="0" i="0" dirty="0">
                <a:solidFill>
                  <a:srgbClr val="222222"/>
                </a:solidFill>
                <a:latin typeface="Calibri"/>
              </a:rPr>
              <a:t>A cross-site workflow layer (</a:t>
            </a:r>
            <a:r>
              <a:rPr sz="1300" b="0" i="0" dirty="0" err="1">
                <a:solidFill>
                  <a:srgbClr val="222222"/>
                </a:solidFill>
                <a:latin typeface="Calibri"/>
              </a:rPr>
              <a:t>Parsl</a:t>
            </a:r>
            <a:r>
              <a:rPr sz="1300" b="0" i="0" dirty="0">
                <a:solidFill>
                  <a:srgbClr val="222222"/>
                </a:solidFill>
                <a:latin typeface="Calibri"/>
              </a:rPr>
              <a:t>, Globus Compute, Argo, </a:t>
            </a:r>
            <a:r>
              <a:rPr sz="1300" b="0" i="0" dirty="0" err="1">
                <a:solidFill>
                  <a:srgbClr val="222222"/>
                </a:solidFill>
                <a:latin typeface="Calibri"/>
              </a:rPr>
              <a:t>Nextflow</a:t>
            </a:r>
            <a:r>
              <a:rPr sz="1300" b="0" i="0" dirty="0">
                <a:solidFill>
                  <a:srgbClr val="222222"/>
                </a:solidFill>
                <a:latin typeface="Calibri"/>
              </a:rPr>
              <a:t>) extended for federated execution. Production engines are largely absent from academic HPC.</a:t>
            </a:r>
            <a:r>
              <a:rPr lang="en-GB" sz="1300" b="0" i="0" dirty="0">
                <a:solidFill>
                  <a:srgbClr val="222222"/>
                </a:solidFill>
                <a:latin typeface="Calibri"/>
              </a:rPr>
              <a:t> </a:t>
            </a:r>
            <a:r>
              <a:rPr lang="en-GB" sz="1300" dirty="0"/>
              <a:t>Pilot LLM-Driven "Agentic" Orchestration for the Computing Continuum.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dirty="0">
              <a:solidFill>
                <a:srgbClr val="222222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34840" y="3663581"/>
            <a:ext cx="3319272" cy="298984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1" i="0">
                <a:solidFill>
                  <a:srgbClr val="1F3A5F"/>
                </a:solidFill>
                <a:latin typeface="Calibri"/>
              </a:rPr>
              <a:t>Timescale  </a:t>
            </a:r>
            <a:r>
              <a:rPr sz="1100" b="0" i="0">
                <a:solidFill>
                  <a:srgbClr val="222222"/>
                </a:solidFill>
                <a:latin typeface="Calibri"/>
              </a:rPr>
              <a:t>Year 2–4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37576" y="1463040"/>
            <a:ext cx="3648456" cy="260608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8183880" y="1609343"/>
            <a:ext cx="932688" cy="442939"/>
          </a:xfrm>
          <a:prstGeom prst="roundRect">
            <a:avLst>
              <a:gd name="adj" fmla="val 18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400" b="1" i="0">
                <a:solidFill>
                  <a:srgbClr val="FFFFFF"/>
                </a:solidFill>
                <a:latin typeface="Calibri"/>
              </a:rPr>
              <a:t>FEDGE-7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661904" y="1645920"/>
            <a:ext cx="877824" cy="332204"/>
          </a:xfrm>
          <a:prstGeom prst="roundRect">
            <a:avLst>
              <a:gd name="adj" fmla="val 50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400" b="1" i="0" dirty="0">
                <a:solidFill>
                  <a:srgbClr val="FFFFFF"/>
                </a:solidFill>
                <a:latin typeface="Calibri"/>
              </a:rPr>
              <a:t>SHOULD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02168" y="2110504"/>
            <a:ext cx="3319272" cy="31089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1F3A5F"/>
                </a:solidFill>
                <a:latin typeface="Calibri"/>
              </a:rPr>
              <a:t>Trust beyond user identity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02168" y="2395728"/>
            <a:ext cx="3319272" cy="825867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 dirty="0">
                <a:solidFill>
                  <a:srgbClr val="222222"/>
                </a:solidFill>
                <a:latin typeface="Calibri"/>
              </a:rPr>
              <a:t>Node/workload attestation, signed container &amp; model artefacts, data-residency enforcement. Federation authenticates people, not devices or data</a:t>
            </a:r>
            <a:r>
              <a:rPr lang="en-GB" sz="1300" b="0" i="0" dirty="0">
                <a:solidFill>
                  <a:srgbClr val="222222"/>
                </a:solidFill>
                <a:latin typeface="Calibri"/>
              </a:rPr>
              <a:t>.</a:t>
            </a:r>
            <a:endParaRPr sz="1300" b="0" i="0" dirty="0">
              <a:solidFill>
                <a:srgbClr val="222222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02168" y="3663581"/>
            <a:ext cx="3319272" cy="298984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1" i="0" dirty="0">
                <a:solidFill>
                  <a:srgbClr val="1F3A5F"/>
                </a:solidFill>
                <a:latin typeface="Calibri"/>
              </a:rPr>
              <a:t>Timescale  </a:t>
            </a:r>
            <a:r>
              <a:rPr sz="1100" b="0" i="0" dirty="0">
                <a:solidFill>
                  <a:srgbClr val="222222"/>
                </a:solidFill>
                <a:latin typeface="Calibri"/>
              </a:rPr>
              <a:t>Year 2–4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327148" y="4544614"/>
            <a:ext cx="3648456" cy="222804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2473452" y="4690918"/>
            <a:ext cx="932688" cy="365760"/>
          </a:xfrm>
          <a:prstGeom prst="roundRect">
            <a:avLst>
              <a:gd name="adj" fmla="val 18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400" b="1" i="0">
                <a:solidFill>
                  <a:srgbClr val="FFFFFF"/>
                </a:solidFill>
                <a:latin typeface="Calibri"/>
              </a:rPr>
              <a:t>FEDGE-8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51476" y="4727494"/>
            <a:ext cx="877824" cy="274320"/>
          </a:xfrm>
          <a:prstGeom prst="roundRect">
            <a:avLst>
              <a:gd name="adj" fmla="val 50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400" b="1" i="0">
                <a:solidFill>
                  <a:srgbClr val="FFFFFF"/>
                </a:solidFill>
                <a:latin typeface="Calibri"/>
              </a:rPr>
              <a:t>SHOULD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91740" y="5148118"/>
            <a:ext cx="3319272" cy="31089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 dirty="0">
                <a:solidFill>
                  <a:srgbClr val="1F3A5F"/>
                </a:solidFill>
                <a:latin typeface="Calibri"/>
              </a:rPr>
              <a:t>Skills &amp; DevOps culture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1740" y="5477302"/>
            <a:ext cx="3319272" cy="825867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 dirty="0">
                <a:solidFill>
                  <a:srgbClr val="222222"/>
                </a:solidFill>
                <a:latin typeface="Calibri"/>
              </a:rPr>
              <a:t>A national </a:t>
            </a:r>
            <a:r>
              <a:rPr sz="1300" b="0" i="0" dirty="0" err="1">
                <a:solidFill>
                  <a:srgbClr val="222222"/>
                </a:solidFill>
                <a:latin typeface="Calibri"/>
              </a:rPr>
              <a:t>programme</a:t>
            </a:r>
            <a:r>
              <a:rPr sz="1300" b="0" i="0" dirty="0">
                <a:solidFill>
                  <a:srgbClr val="222222"/>
                </a:solidFill>
                <a:latin typeface="Calibri"/>
              </a:rPr>
              <a:t> to build cloud-native operating capability in HPC teams. Without people to run the new stack, the technical recommendations stall.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91740" y="6428278"/>
            <a:ext cx="3319272" cy="246888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1" i="0" dirty="0">
                <a:solidFill>
                  <a:srgbClr val="1F3A5F"/>
                </a:solidFill>
                <a:latin typeface="Calibri"/>
              </a:rPr>
              <a:t>Timescale  </a:t>
            </a:r>
            <a:r>
              <a:rPr sz="1100" b="0" i="0" dirty="0">
                <a:solidFill>
                  <a:srgbClr val="222222"/>
                </a:solidFill>
                <a:latin typeface="Calibri"/>
              </a:rPr>
              <a:t>Year 1–3</a:t>
            </a: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CFFC35D6-A0B7-E7FA-2115-D96CDE166580}"/>
              </a:ext>
            </a:extLst>
          </p:cNvPr>
          <p:cNvSpPr/>
          <p:nvPr/>
        </p:nvSpPr>
        <p:spPr>
          <a:xfrm>
            <a:off x="6094476" y="4544614"/>
            <a:ext cx="3648456" cy="222804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D8DD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ounded Rectangle 28">
            <a:extLst>
              <a:ext uri="{FF2B5EF4-FFF2-40B4-BE49-F238E27FC236}">
                <a16:creationId xmlns:a16="http://schemas.microsoft.com/office/drawing/2014/main" id="{FD0C725E-1083-77F2-279B-EB2FC3A76877}"/>
              </a:ext>
            </a:extLst>
          </p:cNvPr>
          <p:cNvSpPr/>
          <p:nvPr/>
        </p:nvSpPr>
        <p:spPr>
          <a:xfrm>
            <a:off x="6240780" y="4690918"/>
            <a:ext cx="932688" cy="365760"/>
          </a:xfrm>
          <a:prstGeom prst="roundRect">
            <a:avLst>
              <a:gd name="adj" fmla="val 18000"/>
            </a:avLst>
          </a:prstGeom>
          <a:solidFill>
            <a:srgbClr val="C886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400" b="1" i="0">
                <a:solidFill>
                  <a:srgbClr val="FFFFFF"/>
                </a:solidFill>
                <a:latin typeface="Calibri"/>
              </a:rPr>
              <a:t>FEDGE-</a:t>
            </a:r>
            <a:r>
              <a:rPr lang="en-GB" sz="1400" b="1" i="0">
                <a:solidFill>
                  <a:srgbClr val="FFFFFF"/>
                </a:solidFill>
                <a:latin typeface="Calibri"/>
              </a:rPr>
              <a:t>6</a:t>
            </a:r>
            <a:endParaRPr sz="1400" b="1" i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Rounded Rectangle 29">
            <a:extLst>
              <a:ext uri="{FF2B5EF4-FFF2-40B4-BE49-F238E27FC236}">
                <a16:creationId xmlns:a16="http://schemas.microsoft.com/office/drawing/2014/main" id="{53426F5D-49F5-FB44-F472-E1C308144519}"/>
              </a:ext>
            </a:extLst>
          </p:cNvPr>
          <p:cNvSpPr/>
          <p:nvPr/>
        </p:nvSpPr>
        <p:spPr>
          <a:xfrm>
            <a:off x="8718803" y="4727494"/>
            <a:ext cx="877824" cy="274320"/>
          </a:xfrm>
          <a:prstGeom prst="roundRect">
            <a:avLst>
              <a:gd name="adj" fmla="val 50000"/>
            </a:avLst>
          </a:prstGeom>
          <a:solidFill>
            <a:srgbClr val="C886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400" b="1" i="0">
                <a:solidFill>
                  <a:srgbClr val="FFFFFF"/>
                </a:solidFill>
                <a:latin typeface="Calibri"/>
              </a:rPr>
              <a:t>COULD</a:t>
            </a:r>
            <a:endParaRPr sz="1400" b="1" i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57AD81-0968-89C0-2E19-D10BE97656AA}"/>
              </a:ext>
            </a:extLst>
          </p:cNvPr>
          <p:cNvSpPr txBox="1"/>
          <p:nvPr/>
        </p:nvSpPr>
        <p:spPr>
          <a:xfrm>
            <a:off x="6259067" y="5148118"/>
            <a:ext cx="3319272" cy="31089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 dirty="0">
                <a:solidFill>
                  <a:srgbClr val="1F3A5F"/>
                </a:solidFill>
                <a:latin typeface="Calibri"/>
              </a:rPr>
              <a:t>SME / commercial identity bridging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EC73ED-E6DF-E04B-9E5B-85A42761BE5D}"/>
              </a:ext>
            </a:extLst>
          </p:cNvPr>
          <p:cNvSpPr txBox="1"/>
          <p:nvPr/>
        </p:nvSpPr>
        <p:spPr>
          <a:xfrm>
            <a:off x="6259067" y="5477302"/>
            <a:ext cx="3319272" cy="825867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 dirty="0">
                <a:solidFill>
                  <a:srgbClr val="222222"/>
                </a:solidFill>
                <a:latin typeface="Calibri"/>
              </a:rPr>
              <a:t>Extend </a:t>
            </a:r>
            <a:r>
              <a:rPr sz="1300" b="0" i="0" dirty="0" err="1">
                <a:solidFill>
                  <a:srgbClr val="222222"/>
                </a:solidFill>
                <a:latin typeface="Calibri"/>
              </a:rPr>
              <a:t>MyAccessID</a:t>
            </a:r>
            <a:r>
              <a:rPr sz="1300" b="0" i="0" dirty="0">
                <a:solidFill>
                  <a:srgbClr val="222222"/>
                </a:solidFill>
                <a:latin typeface="Calibri"/>
              </a:rPr>
              <a:t> so commercial users authenticate without 12-hour credential renewal. Could-Have: a manual workaround exists, but it limits commercial participation.</a:t>
            </a:r>
          </a:p>
        </p:txBody>
      </p:sp>
      <p:sp>
        <p:nvSpPr>
          <p:cNvPr id="45" name="Rounded Rectangle 32">
            <a:extLst>
              <a:ext uri="{FF2B5EF4-FFF2-40B4-BE49-F238E27FC236}">
                <a16:creationId xmlns:a16="http://schemas.microsoft.com/office/drawing/2014/main" id="{84887CD9-3B36-8E3F-2ED1-576F7CD0EC42}"/>
              </a:ext>
            </a:extLst>
          </p:cNvPr>
          <p:cNvSpPr/>
          <p:nvPr/>
        </p:nvSpPr>
        <p:spPr>
          <a:xfrm>
            <a:off x="6259067" y="6428278"/>
            <a:ext cx="3319272" cy="246888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1" i="0">
                <a:solidFill>
                  <a:srgbClr val="1F3A5F"/>
                </a:solidFill>
                <a:latin typeface="Calibri"/>
              </a:rPr>
              <a:t>Timescale  </a:t>
            </a:r>
            <a:r>
              <a:rPr sz="1100" b="0" i="0">
                <a:solidFill>
                  <a:srgbClr val="222222"/>
                </a:solidFill>
                <a:latin typeface="Calibri"/>
              </a:rPr>
              <a:t>Year 3–5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60AD07F-3D10-DA10-CB17-771DFFA5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C1B00BED-88FD-2AB5-635C-97F024B61350}"/>
              </a:ext>
            </a:extLst>
          </p:cNvPr>
          <p:cNvSpPr/>
          <p:nvPr/>
        </p:nvSpPr>
        <p:spPr>
          <a:xfrm>
            <a:off x="11658600" y="21092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85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B0ACF7A-4809-DB44-A88F-1B554D7F82FD}"/>
              </a:ext>
            </a:extLst>
          </p:cNvPr>
          <p:cNvSpPr/>
          <p:nvPr/>
        </p:nvSpPr>
        <p:spPr>
          <a:xfrm>
            <a:off x="6199632" y="4413655"/>
            <a:ext cx="5486400" cy="111739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2E6FB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1D63DD-AFA3-A5DB-4101-EA8012A705F5}"/>
              </a:ext>
            </a:extLst>
          </p:cNvPr>
          <p:cNvSpPr/>
          <p:nvPr/>
        </p:nvSpPr>
        <p:spPr>
          <a:xfrm>
            <a:off x="6355080" y="4495058"/>
            <a:ext cx="1645920" cy="509746"/>
          </a:xfrm>
          <a:prstGeom prst="roundRect">
            <a:avLst>
              <a:gd name="adj" fmla="val 8000"/>
            </a:avLst>
          </a:prstGeom>
          <a:solidFill>
            <a:srgbClr val="DDE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700" b="1" i="0">
                <a:solidFill>
                  <a:srgbClr val="2E6FB5"/>
                </a:solidFill>
                <a:latin typeface="Calibri"/>
              </a:rPr>
              <a:t>€75M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950" b="0" i="0">
                <a:solidFill>
                  <a:srgbClr val="5F5F5F"/>
                </a:solidFill>
                <a:latin typeface="Calibri"/>
              </a:rPr>
              <a:t>Horizon Europe funding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4E592407-0251-14A3-9700-A6AC5B811062}"/>
              </a:ext>
            </a:extLst>
          </p:cNvPr>
          <p:cNvSpPr/>
          <p:nvPr/>
        </p:nvSpPr>
        <p:spPr>
          <a:xfrm>
            <a:off x="8138160" y="4495058"/>
            <a:ext cx="1645920" cy="509746"/>
          </a:xfrm>
          <a:prstGeom prst="roundRect">
            <a:avLst>
              <a:gd name="adj" fmla="val 8000"/>
            </a:avLst>
          </a:prstGeom>
          <a:solidFill>
            <a:srgbClr val="DDE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700" b="1" i="0">
                <a:solidFill>
                  <a:srgbClr val="2E6FB5"/>
                </a:solidFill>
                <a:latin typeface="Calibri"/>
              </a:rPr>
              <a:t>87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950" b="0" i="0">
                <a:solidFill>
                  <a:srgbClr val="5F5F5F"/>
                </a:solidFill>
                <a:latin typeface="Calibri"/>
              </a:rPr>
              <a:t>consortium partners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EDB76BE2-F6FB-C683-B082-6A2A7C268892}"/>
              </a:ext>
            </a:extLst>
          </p:cNvPr>
          <p:cNvSpPr/>
          <p:nvPr/>
        </p:nvSpPr>
        <p:spPr>
          <a:xfrm>
            <a:off x="9921240" y="4495058"/>
            <a:ext cx="1645920" cy="509746"/>
          </a:xfrm>
          <a:prstGeom prst="roundRect">
            <a:avLst>
              <a:gd name="adj" fmla="val 8000"/>
            </a:avLst>
          </a:prstGeom>
          <a:solidFill>
            <a:srgbClr val="DDE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700" b="1" i="0">
                <a:solidFill>
                  <a:srgbClr val="2E6FB5"/>
                </a:solidFill>
                <a:latin typeface="Calibri"/>
              </a:rPr>
              <a:t>MWC 2026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950" b="0" i="0">
                <a:solidFill>
                  <a:srgbClr val="5F5F5F"/>
                </a:solidFill>
                <a:latin typeface="Calibri"/>
              </a:rPr>
              <a:t>announced March 2026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BEA74E-F2A6-A7D1-3821-B73D89B1B9AB}"/>
              </a:ext>
            </a:extLst>
          </p:cNvPr>
          <p:cNvSpPr txBox="1"/>
          <p:nvPr/>
        </p:nvSpPr>
        <p:spPr>
          <a:xfrm>
            <a:off x="6304788" y="5078171"/>
            <a:ext cx="5312664" cy="426720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>
              <a:lnSpc>
                <a:spcPct val="102000"/>
              </a:lnSpc>
              <a:spcAft>
                <a:spcPts val="400"/>
              </a:spcAft>
            </a:pPr>
            <a:r>
              <a:rPr lang="en-GB" sz="1300" b="1" i="0">
                <a:solidFill>
                  <a:srgbClr val="222222"/>
                </a:solidFill>
                <a:latin typeface="Calibri"/>
              </a:rPr>
              <a:t>EURO -3C</a:t>
            </a:r>
            <a:r>
              <a:rPr lang="en-GB" sz="1300" b="0" i="0">
                <a:solidFill>
                  <a:srgbClr val="222222"/>
                </a:solidFill>
                <a:latin typeface="Calibri"/>
              </a:rPr>
              <a:t>: </a:t>
            </a:r>
            <a:r>
              <a:rPr sz="1300" b="0" i="0">
                <a:solidFill>
                  <a:srgbClr val="222222"/>
                </a:solidFill>
                <a:latin typeface="Calibri"/>
              </a:rPr>
              <a:t>Europe's first large-scale federated Telco-Edge-Cloud infrastructure for digital sovereignty.</a:t>
            </a:r>
            <a:r>
              <a:rPr lang="en-GB" sz="1300">
                <a:solidFill>
                  <a:srgbClr val="222222"/>
                </a:solidFill>
                <a:latin typeface="Calibri"/>
              </a:rPr>
              <a:t> Two UK partners, BT and Real Wireless Limited.</a:t>
            </a:r>
            <a:endParaRPr lang="en-US" sz="1300"/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79A3CEDC-0DF9-4EB1-1FE5-C5BBF576FCC5}"/>
              </a:ext>
            </a:extLst>
          </p:cNvPr>
          <p:cNvSpPr/>
          <p:nvPr/>
        </p:nvSpPr>
        <p:spPr>
          <a:xfrm>
            <a:off x="502920" y="5618479"/>
            <a:ext cx="11183112" cy="1099091"/>
          </a:xfrm>
          <a:prstGeom prst="roundRect">
            <a:avLst>
              <a:gd name="adj" fmla="val 5000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36576" rIns="164592" bIns="36576" rtlCol="0" anchor="ctr"/>
          <a:lstStyle/>
          <a:p>
            <a:pPr>
              <a:spcAft>
                <a:spcPts val="200"/>
              </a:spcAft>
            </a:pPr>
            <a:endParaRPr lang="en-GB" sz="1300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en-GB" sz="1300" dirty="0">
                <a:solidFill>
                  <a:schemeClr val="tx1"/>
                </a:solidFill>
              </a:rPr>
              <a:t>Establish public–private partnerships with UK AI-cloud and telecoms providers, using initiatives such as BT–</a:t>
            </a:r>
            <a:r>
              <a:rPr lang="en-GB" sz="1300" dirty="0" err="1">
                <a:solidFill>
                  <a:schemeClr val="tx1"/>
                </a:solidFill>
              </a:rPr>
              <a:t>Nscale</a:t>
            </a:r>
            <a:r>
              <a:rPr lang="en-GB" sz="1300" dirty="0">
                <a:solidFill>
                  <a:schemeClr val="tx1"/>
                </a:solidFill>
              </a:rPr>
              <a:t> as a starting point, to co-build a sovereign UK federated Telco-Edge-Cloud capability; AI-Continuum CIC could be built on the idea of </a:t>
            </a:r>
            <a:r>
              <a:rPr lang="en-GB" sz="1300" i="1" dirty="0">
                <a:solidFill>
                  <a:schemeClr val="tx1"/>
                </a:solidFill>
              </a:rPr>
              <a:t>Community Interest Companies</a:t>
            </a:r>
            <a:r>
              <a:rPr lang="en-GB" sz="1300" dirty="0">
                <a:solidFill>
                  <a:schemeClr val="tx1"/>
                </a:solidFill>
              </a:rPr>
              <a:t> as e.g. </a:t>
            </a:r>
            <a:r>
              <a:rPr lang="en-GB" sz="1300" dirty="0" err="1">
                <a:solidFill>
                  <a:schemeClr val="tx1"/>
                </a:solidFill>
              </a:rPr>
              <a:t>LowRISC</a:t>
            </a:r>
            <a:r>
              <a:rPr lang="en-GB" sz="1300" dirty="0">
                <a:solidFill>
                  <a:schemeClr val="tx1"/>
                </a:solidFill>
              </a:rPr>
              <a:t> CIC, </a:t>
            </a:r>
            <a:r>
              <a:rPr lang="en-GB" sz="1300" dirty="0" err="1">
                <a:solidFill>
                  <a:schemeClr val="tx1"/>
                </a:solidFill>
              </a:rPr>
              <a:t>CommonAI</a:t>
            </a:r>
            <a:r>
              <a:rPr lang="en-GB" sz="1300" dirty="0">
                <a:solidFill>
                  <a:schemeClr val="tx1"/>
                </a:solidFill>
              </a:rPr>
              <a:t> CIC.</a:t>
            </a:r>
            <a:endParaRPr lang="en-GB" sz="1300" b="0" i="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19" name="Picture 18" descr="A pie chart with text&#10;&#10;AI-generated content may be incorrect.">
            <a:extLst>
              <a:ext uri="{FF2B5EF4-FFF2-40B4-BE49-F238E27FC236}">
                <a16:creationId xmlns:a16="http://schemas.microsoft.com/office/drawing/2014/main" id="{D49BC446-5434-8334-B57C-CE9DD5F7D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923" y="1243101"/>
            <a:ext cx="4654797" cy="2935527"/>
          </a:xfrm>
          <a:prstGeom prst="rect">
            <a:avLst/>
          </a:prstGeom>
        </p:spPr>
      </p:pic>
      <p:pic>
        <p:nvPicPr>
          <p:cNvPr id="22" name="Picture 21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0C6D67FD-BE2A-978E-36F7-B6518A94D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75" y="1239938"/>
            <a:ext cx="5234617" cy="3410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355331-1594-8E2B-31C9-E4A6C7F74D41}"/>
              </a:ext>
            </a:extLst>
          </p:cNvPr>
          <p:cNvSpPr txBox="1"/>
          <p:nvPr/>
        </p:nvSpPr>
        <p:spPr>
          <a:xfrm>
            <a:off x="1017518" y="4761276"/>
            <a:ext cx="6096000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hlinkClick r:id="rId5"/>
              </a:rPr>
              <a:t>The Edge Observatory - Publications | Shaping Europe’s digital future</a:t>
            </a:r>
            <a:endParaRPr lang="en-US" sz="1100"/>
          </a:p>
          <a:p>
            <a:pPr algn="ctr"/>
            <a:endParaRPr lang="en-GB" sz="80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C77D29-4BC1-3F4E-E76F-DBAD1F0D93B8}"/>
              </a:ext>
            </a:extLst>
          </p:cNvPr>
          <p:cNvSpPr txBox="1"/>
          <p:nvPr/>
        </p:nvSpPr>
        <p:spPr>
          <a:xfrm>
            <a:off x="502920" y="566928"/>
            <a:ext cx="11155680" cy="441146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700" b="1" i="0">
                <a:solidFill>
                  <a:srgbClr val="1F3A5F"/>
                </a:solidFill>
                <a:latin typeface="Calibri"/>
              </a:rPr>
              <a:t>Public–private Telco-Edge-Cloud co-investment</a:t>
            </a:r>
            <a:endParaRPr sz="2700" b="1" i="0">
              <a:solidFill>
                <a:srgbClr val="1F3A5F"/>
              </a:solidFill>
              <a:latin typeface="Calibri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0737299F-B23F-A3E9-0A1C-4D489EEEAD06}"/>
              </a:ext>
            </a:extLst>
          </p:cNvPr>
          <p:cNvSpPr/>
          <p:nvPr/>
        </p:nvSpPr>
        <p:spPr>
          <a:xfrm>
            <a:off x="10710042" y="5677187"/>
            <a:ext cx="877824" cy="274320"/>
          </a:xfrm>
          <a:prstGeom prst="roundRect">
            <a:avLst>
              <a:gd name="adj" fmla="val 50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400" b="1" i="0">
                <a:solidFill>
                  <a:srgbClr val="FFFFFF"/>
                </a:solidFill>
                <a:latin typeface="Calibri"/>
              </a:rPr>
              <a:t>SHOULD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645018-87E0-3A9B-6F8E-2F087589EC26}"/>
              </a:ext>
            </a:extLst>
          </p:cNvPr>
          <p:cNvSpPr txBox="1"/>
          <p:nvPr/>
        </p:nvSpPr>
        <p:spPr>
          <a:xfrm>
            <a:off x="4923700" y="5629681"/>
            <a:ext cx="2302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spc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Industry co-investment</a:t>
            </a:r>
            <a:r>
              <a:rPr lang="en-GB" sz="1600" b="0" i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8D5D9670-FFCD-6ED0-F038-2146E653660E}"/>
              </a:ext>
            </a:extLst>
          </p:cNvPr>
          <p:cNvSpPr/>
          <p:nvPr/>
        </p:nvSpPr>
        <p:spPr>
          <a:xfrm>
            <a:off x="4415088" y="6550883"/>
            <a:ext cx="3319272" cy="246888"/>
          </a:xfrm>
          <a:prstGeom prst="roundRect">
            <a:avLst>
              <a:gd name="adj" fmla="val 2000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000" b="1" i="0">
                <a:solidFill>
                  <a:srgbClr val="1F3A5F"/>
                </a:solidFill>
                <a:latin typeface="Calibri"/>
              </a:rPr>
              <a:t>Timescale  </a:t>
            </a:r>
            <a:r>
              <a:rPr sz="1000" b="0" i="0">
                <a:solidFill>
                  <a:srgbClr val="222222"/>
                </a:solidFill>
                <a:latin typeface="Calibri"/>
              </a:rPr>
              <a:t>Year </a:t>
            </a:r>
            <a:r>
              <a:rPr lang="en-GB" sz="1000">
                <a:solidFill>
                  <a:srgbClr val="222222"/>
                </a:solidFill>
                <a:latin typeface="Calibri"/>
              </a:rPr>
              <a:t>2-5</a:t>
            </a:r>
            <a:endParaRPr sz="1000" b="0" i="0">
              <a:solidFill>
                <a:srgbClr val="222222"/>
              </a:solidFill>
              <a:latin typeface="Calibri"/>
            </a:endParaRPr>
          </a:p>
        </p:txBody>
      </p: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4A66CBB6-F52F-A726-8961-5FEFA0BF4888}"/>
              </a:ext>
            </a:extLst>
          </p:cNvPr>
          <p:cNvSpPr/>
          <p:nvPr/>
        </p:nvSpPr>
        <p:spPr>
          <a:xfrm>
            <a:off x="543925" y="5638906"/>
            <a:ext cx="932688" cy="365760"/>
          </a:xfrm>
          <a:prstGeom prst="roundRect">
            <a:avLst>
              <a:gd name="adj" fmla="val 18000"/>
            </a:avLst>
          </a:prstGeom>
          <a:solidFill>
            <a:srgbClr val="2E6F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400" b="1" i="0" dirty="0">
                <a:solidFill>
                  <a:srgbClr val="FFFFFF"/>
                </a:solidFill>
                <a:latin typeface="Calibri"/>
              </a:rPr>
              <a:t>FEDGE-</a:t>
            </a:r>
            <a:r>
              <a:rPr lang="en-GB" sz="1400" b="1" i="0" dirty="0">
                <a:solidFill>
                  <a:srgbClr val="FFFFFF"/>
                </a:solidFill>
                <a:latin typeface="Calibri"/>
              </a:rPr>
              <a:t>9</a:t>
            </a:r>
            <a:endParaRPr sz="14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202D0-74C3-E81B-16B6-E836D64D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440C15D-8ED2-68EC-3B93-9B104B06DE70}"/>
              </a:ext>
            </a:extLst>
          </p:cNvPr>
          <p:cNvSpPr/>
          <p:nvPr/>
        </p:nvSpPr>
        <p:spPr>
          <a:xfrm>
            <a:off x="11658600" y="21092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20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7F1D590304246A8A663D8BF1094CD" ma:contentTypeVersion="11" ma:contentTypeDescription="Create a new document." ma:contentTypeScope="" ma:versionID="f7531dd9707b9e0321826491e511392c">
  <xsd:schema xmlns:xsd="http://www.w3.org/2001/XMLSchema" xmlns:xs="http://www.w3.org/2001/XMLSchema" xmlns:p="http://schemas.microsoft.com/office/2006/metadata/properties" xmlns:ns2="90aa5e1d-a3a6-4611-98c3-1f57d571d416" xmlns:ns3="cddfb844-d667-4125-8c0b-0c2581749d6f" targetNamespace="http://schemas.microsoft.com/office/2006/metadata/properties" ma:root="true" ma:fieldsID="d40ceb4a4953fe349fd56ce08fd8ab54" ns2:_="" ns3:_="">
    <xsd:import namespace="90aa5e1d-a3a6-4611-98c3-1f57d571d416"/>
    <xsd:import namespace="cddfb844-d667-4125-8c0b-0c2581749d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a5e1d-a3a6-4611-98c3-1f57d571d4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354608c-5633-40c1-be57-7b60b5f02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fb844-d667-4125-8c0b-0c2581749d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054ffef-783e-4fd3-9a99-d781fc47a61a}" ma:internalName="TaxCatchAll" ma:showField="CatchAllData" ma:web="cddfb844-d667-4125-8c0b-0c2581749d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aa5e1d-a3a6-4611-98c3-1f57d571d416">
      <Terms xmlns="http://schemas.microsoft.com/office/infopath/2007/PartnerControls"/>
    </lcf76f155ced4ddcb4097134ff3c332f>
    <TaxCatchAll xmlns="cddfb844-d667-4125-8c0b-0c2581749d6f" xsi:nil="true"/>
  </documentManagement>
</p:properties>
</file>

<file path=customXml/itemProps1.xml><?xml version="1.0" encoding="utf-8"?>
<ds:datastoreItem xmlns:ds="http://schemas.openxmlformats.org/officeDocument/2006/customXml" ds:itemID="{EE9055C2-F604-4ABF-9094-0F256A70FC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BD3D29-554E-4A11-BCCF-46C54CB097C7}">
  <ds:schemaRefs>
    <ds:schemaRef ds:uri="90aa5e1d-a3a6-4611-98c3-1f57d571d416"/>
    <ds:schemaRef ds:uri="cddfb844-d667-4125-8c0b-0c2581749d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A3EB840-6603-47B5-9AE0-5888D5689E05}">
  <ds:schemaRefs>
    <ds:schemaRef ds:uri="http://www.w3.org/XML/1998/namespace"/>
    <ds:schemaRef ds:uri="http://purl.org/dc/terms/"/>
    <ds:schemaRef ds:uri="90aa5e1d-a3a6-4611-98c3-1f57d571d416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ddfb844-d667-4125-8c0b-0c2581749d6f"/>
  </ds:schemaRefs>
</ds:datastoreItem>
</file>

<file path=docMetadata/LabelInfo.xml><?xml version="1.0" encoding="utf-8"?>
<clbl:labelList xmlns:clbl="http://schemas.microsoft.com/office/2020/mipLabelMetadata">
  <clbl:label id="{569df091-b013-40e3-86ee-bd9cb9e25814}" enabled="0" method="" siteId="{569df091-b013-40e3-86ee-bd9cb9e25814}" removed="1"/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4770</TotalTime>
  <Words>2282</Words>
  <Application>Microsoft Macintosh PowerPoint</Application>
  <PresentationFormat>Widescreen</PresentationFormat>
  <Paragraphs>300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Theodoros Spyridopoulos</cp:lastModifiedBy>
  <cp:revision>14</cp:revision>
  <cp:lastPrinted>2026-06-03T07:13:46Z</cp:lastPrinted>
  <dcterms:created xsi:type="dcterms:W3CDTF">2013-07-15T20:26:40Z</dcterms:created>
  <dcterms:modified xsi:type="dcterms:W3CDTF">2026-07-06T17:58:53Z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0x0101008C47F1D590304246A8A663D8BF1094CD</vt:lpwstr>
  </property>
  <property fmtid="{D5CDD505-2E9C-101B-9397-08002B2CF9AE}" pid="3" name="MediaServiceImageTags">
    <vt:lpwstr/>
  </property>
</Properties>
</file>