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51F5CB-7471-4F5B-8ED0-E73A33835997}" v="10" dt="2026-06-29T15:08:54.1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78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sum, Andrew (STFC,RAL,SC)" userId="f9e215ca-4e26-496c-af17-c8cb4e529ab8" providerId="ADAL" clId="{75B8C8BA-11F7-4E78-B2BA-FA979E8828A5}"/>
    <pc:docChg chg="undo custSel addSld modSld">
      <pc:chgData name="Sansum, Andrew (STFC,RAL,SC)" userId="f9e215ca-4e26-496c-af17-c8cb4e529ab8" providerId="ADAL" clId="{75B8C8BA-11F7-4E78-B2BA-FA979E8828A5}" dt="2026-06-29T15:10:12.710" v="187" actId="207"/>
      <pc:docMkLst>
        <pc:docMk/>
      </pc:docMkLst>
      <pc:sldChg chg="add">
        <pc:chgData name="Sansum, Andrew (STFC,RAL,SC)" userId="f9e215ca-4e26-496c-af17-c8cb4e529ab8" providerId="ADAL" clId="{75B8C8BA-11F7-4E78-B2BA-FA979E8828A5}" dt="2026-06-29T11:04:51.648" v="0" actId="26606"/>
        <pc:sldMkLst>
          <pc:docMk/>
          <pc:sldMk cId="0" sldId="266"/>
        </pc:sldMkLst>
      </pc:sldChg>
      <pc:sldChg chg="add">
        <pc:chgData name="Sansum, Andrew (STFC,RAL,SC)" userId="f9e215ca-4e26-496c-af17-c8cb4e529ab8" providerId="ADAL" clId="{75B8C8BA-11F7-4E78-B2BA-FA979E8828A5}" dt="2026-06-29T11:04:51.648" v="0" actId="26606"/>
        <pc:sldMkLst>
          <pc:docMk/>
          <pc:sldMk cId="0" sldId="267"/>
        </pc:sldMkLst>
      </pc:sldChg>
      <pc:sldChg chg="addSp delSp modSp new mod">
        <pc:chgData name="Sansum, Andrew (STFC,RAL,SC)" userId="f9e215ca-4e26-496c-af17-c8cb4e529ab8" providerId="ADAL" clId="{75B8C8BA-11F7-4E78-B2BA-FA979E8828A5}" dt="2026-06-29T15:10:12.710" v="187" actId="207"/>
        <pc:sldMkLst>
          <pc:docMk/>
          <pc:sldMk cId="3299864418" sldId="268"/>
        </pc:sldMkLst>
        <pc:spChg chg="mod">
          <ac:chgData name="Sansum, Andrew (STFC,RAL,SC)" userId="f9e215ca-4e26-496c-af17-c8cb4e529ab8" providerId="ADAL" clId="{75B8C8BA-11F7-4E78-B2BA-FA979E8828A5}" dt="2026-06-29T14:23:40.785" v="37" actId="1076"/>
          <ac:spMkLst>
            <pc:docMk/>
            <pc:sldMk cId="3299864418" sldId="268"/>
            <ac:spMk id="2" creationId="{117AA292-CBB9-1B20-9DF9-B31BA33AE7A9}"/>
          </ac:spMkLst>
        </pc:spChg>
        <pc:spChg chg="del">
          <ac:chgData name="Sansum, Andrew (STFC,RAL,SC)" userId="f9e215ca-4e26-496c-af17-c8cb4e529ab8" providerId="ADAL" clId="{75B8C8BA-11F7-4E78-B2BA-FA979E8828A5}" dt="2026-06-29T14:22:29.921" v="2" actId="21"/>
          <ac:spMkLst>
            <pc:docMk/>
            <pc:sldMk cId="3299864418" sldId="268"/>
            <ac:spMk id="3" creationId="{9E918BAE-2B98-4538-1C2C-0AEDC6737BB9}"/>
          </ac:spMkLst>
        </pc:spChg>
        <pc:spChg chg="add mod">
          <ac:chgData name="Sansum, Andrew (STFC,RAL,SC)" userId="f9e215ca-4e26-496c-af17-c8cb4e529ab8" providerId="ADAL" clId="{75B8C8BA-11F7-4E78-B2BA-FA979E8828A5}" dt="2026-06-29T14:34:09.546" v="67" actId="164"/>
          <ac:spMkLst>
            <pc:docMk/>
            <pc:sldMk cId="3299864418" sldId="268"/>
            <ac:spMk id="8" creationId="{762DEC15-33E3-D622-D09E-82920509AD6C}"/>
          </ac:spMkLst>
        </pc:spChg>
        <pc:spChg chg="add mod">
          <ac:chgData name="Sansum, Andrew (STFC,RAL,SC)" userId="f9e215ca-4e26-496c-af17-c8cb4e529ab8" providerId="ADAL" clId="{75B8C8BA-11F7-4E78-B2BA-FA979E8828A5}" dt="2026-06-29T14:34:09.546" v="67" actId="164"/>
          <ac:spMkLst>
            <pc:docMk/>
            <pc:sldMk cId="3299864418" sldId="268"/>
            <ac:spMk id="9" creationId="{9C1AFB6C-A7EF-A67B-78E5-69A378767A0D}"/>
          </ac:spMkLst>
        </pc:spChg>
        <pc:spChg chg="add mod ord">
          <ac:chgData name="Sansum, Andrew (STFC,RAL,SC)" userId="f9e215ca-4e26-496c-af17-c8cb4e529ab8" providerId="ADAL" clId="{75B8C8BA-11F7-4E78-B2BA-FA979E8828A5}" dt="2026-06-29T14:36:27.594" v="79" actId="1076"/>
          <ac:spMkLst>
            <pc:docMk/>
            <pc:sldMk cId="3299864418" sldId="268"/>
            <ac:spMk id="12" creationId="{0156DDDB-97A3-2A1A-AF3F-DA20C606C512}"/>
          </ac:spMkLst>
        </pc:spChg>
        <pc:spChg chg="add mod ord">
          <ac:chgData name="Sansum, Andrew (STFC,RAL,SC)" userId="f9e215ca-4e26-496c-af17-c8cb4e529ab8" providerId="ADAL" clId="{75B8C8BA-11F7-4E78-B2BA-FA979E8828A5}" dt="2026-06-29T15:07:31.448" v="134" actId="1076"/>
          <ac:spMkLst>
            <pc:docMk/>
            <pc:sldMk cId="3299864418" sldId="268"/>
            <ac:spMk id="13" creationId="{743FB899-922F-2EED-3E20-0D1BC79760E3}"/>
          </ac:spMkLst>
        </pc:spChg>
        <pc:spChg chg="add mod">
          <ac:chgData name="Sansum, Andrew (STFC,RAL,SC)" userId="f9e215ca-4e26-496c-af17-c8cb4e529ab8" providerId="ADAL" clId="{75B8C8BA-11F7-4E78-B2BA-FA979E8828A5}" dt="2026-06-29T15:06:24.710" v="108" actId="20577"/>
          <ac:spMkLst>
            <pc:docMk/>
            <pc:sldMk cId="3299864418" sldId="268"/>
            <ac:spMk id="17" creationId="{D96D149F-5A6B-B4AF-3BBB-C2E141B03B10}"/>
          </ac:spMkLst>
        </pc:spChg>
        <pc:spChg chg="add mod">
          <ac:chgData name="Sansum, Andrew (STFC,RAL,SC)" userId="f9e215ca-4e26-496c-af17-c8cb4e529ab8" providerId="ADAL" clId="{75B8C8BA-11F7-4E78-B2BA-FA979E8828A5}" dt="2026-06-29T15:06:19.847" v="105" actId="1076"/>
          <ac:spMkLst>
            <pc:docMk/>
            <pc:sldMk cId="3299864418" sldId="268"/>
            <ac:spMk id="18" creationId="{E9BDBD5A-71E0-6B0A-EE73-88E05A622E7C}"/>
          </ac:spMkLst>
        </pc:spChg>
        <pc:spChg chg="add mod">
          <ac:chgData name="Sansum, Andrew (STFC,RAL,SC)" userId="f9e215ca-4e26-496c-af17-c8cb4e529ab8" providerId="ADAL" clId="{75B8C8BA-11F7-4E78-B2BA-FA979E8828A5}" dt="2026-06-29T15:09:45.428" v="165" actId="1076"/>
          <ac:spMkLst>
            <pc:docMk/>
            <pc:sldMk cId="3299864418" sldId="268"/>
            <ac:spMk id="19" creationId="{52BD0D83-765B-093E-80D4-266E853D5A8A}"/>
          </ac:spMkLst>
        </pc:spChg>
        <pc:spChg chg="add del mod">
          <ac:chgData name="Sansum, Andrew (STFC,RAL,SC)" userId="f9e215ca-4e26-496c-af17-c8cb4e529ab8" providerId="ADAL" clId="{75B8C8BA-11F7-4E78-B2BA-FA979E8828A5}" dt="2026-06-29T15:07:56.076" v="138" actId="21"/>
          <ac:spMkLst>
            <pc:docMk/>
            <pc:sldMk cId="3299864418" sldId="268"/>
            <ac:spMk id="20" creationId="{B82FB3C7-FCD9-9D20-E32C-CD403BB9FB5D}"/>
          </ac:spMkLst>
        </pc:spChg>
        <pc:spChg chg="add mod">
          <ac:chgData name="Sansum, Andrew (STFC,RAL,SC)" userId="f9e215ca-4e26-496c-af17-c8cb4e529ab8" providerId="ADAL" clId="{75B8C8BA-11F7-4E78-B2BA-FA979E8828A5}" dt="2026-06-29T15:08:44.722" v="141" actId="1076"/>
          <ac:spMkLst>
            <pc:docMk/>
            <pc:sldMk cId="3299864418" sldId="268"/>
            <ac:spMk id="21" creationId="{261C8E55-4A3B-EE44-4322-CBAEE05DE932}"/>
          </ac:spMkLst>
        </pc:spChg>
        <pc:spChg chg="add mod">
          <ac:chgData name="Sansum, Andrew (STFC,RAL,SC)" userId="f9e215ca-4e26-496c-af17-c8cb4e529ab8" providerId="ADAL" clId="{75B8C8BA-11F7-4E78-B2BA-FA979E8828A5}" dt="2026-06-29T15:10:12.710" v="187" actId="207"/>
          <ac:spMkLst>
            <pc:docMk/>
            <pc:sldMk cId="3299864418" sldId="268"/>
            <ac:spMk id="22" creationId="{BC369832-6AFE-0A6A-8455-87934AF0330C}"/>
          </ac:spMkLst>
        </pc:spChg>
        <pc:grpChg chg="add mod">
          <ac:chgData name="Sansum, Andrew (STFC,RAL,SC)" userId="f9e215ca-4e26-496c-af17-c8cb4e529ab8" providerId="ADAL" clId="{75B8C8BA-11F7-4E78-B2BA-FA979E8828A5}" dt="2026-06-29T15:06:07.305" v="103" actId="1076"/>
          <ac:grpSpMkLst>
            <pc:docMk/>
            <pc:sldMk cId="3299864418" sldId="268"/>
            <ac:grpSpMk id="14" creationId="{D0FA2E6F-B9AB-3DB6-4013-867E9C0EDA6B}"/>
          </ac:grpSpMkLst>
        </pc:grpChg>
        <pc:picChg chg="add del">
          <ac:chgData name="Sansum, Andrew (STFC,RAL,SC)" userId="f9e215ca-4e26-496c-af17-c8cb4e529ab8" providerId="ADAL" clId="{75B8C8BA-11F7-4E78-B2BA-FA979E8828A5}" dt="2026-06-29T14:22:37.957" v="4" actId="21"/>
          <ac:picMkLst>
            <pc:docMk/>
            <pc:sldMk cId="3299864418" sldId="268"/>
            <ac:picMk id="5" creationId="{2F72D6E7-E3F5-8155-76A7-37B9E054C997}"/>
          </ac:picMkLst>
        </pc:picChg>
        <pc:picChg chg="add mod">
          <ac:chgData name="Sansum, Andrew (STFC,RAL,SC)" userId="f9e215ca-4e26-496c-af17-c8cb4e529ab8" providerId="ADAL" clId="{75B8C8BA-11F7-4E78-B2BA-FA979E8828A5}" dt="2026-06-29T14:34:09.546" v="67" actId="164"/>
          <ac:picMkLst>
            <pc:docMk/>
            <pc:sldMk cId="3299864418" sldId="268"/>
            <ac:picMk id="7" creationId="{43B8B37A-2FE2-2D30-B67E-EAB250BCB411}"/>
          </ac:picMkLst>
        </pc:picChg>
        <pc:picChg chg="add del mod">
          <ac:chgData name="Sansum, Andrew (STFC,RAL,SC)" userId="f9e215ca-4e26-496c-af17-c8cb4e529ab8" providerId="ADAL" clId="{75B8C8BA-11F7-4E78-B2BA-FA979E8828A5}" dt="2026-06-29T14:33:54.810" v="66" actId="21"/>
          <ac:picMkLst>
            <pc:docMk/>
            <pc:sldMk cId="3299864418" sldId="268"/>
            <ac:picMk id="11" creationId="{EF709A3F-51C2-0C53-5A73-0C5528B76503}"/>
          </ac:picMkLst>
        </pc:picChg>
        <pc:picChg chg="add mod">
          <ac:chgData name="Sansum, Andrew (STFC,RAL,SC)" userId="f9e215ca-4e26-496c-af17-c8cb4e529ab8" providerId="ADAL" clId="{75B8C8BA-11F7-4E78-B2BA-FA979E8828A5}" dt="2026-06-29T14:35:03.892" v="74" actId="1076"/>
          <ac:picMkLst>
            <pc:docMk/>
            <pc:sldMk cId="3299864418" sldId="268"/>
            <ac:picMk id="16" creationId="{25B32CDF-533C-7583-C89A-00EC16DA708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C198-9B03-467D-BEED-58EC73B10FCC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DE24A-CDE1-46F6-9DBD-9DB6AEE5A5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50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C198-9B03-467D-BEED-58EC73B10FCC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DE24A-CDE1-46F6-9DBD-9DB6AEE5A5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932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C198-9B03-467D-BEED-58EC73B10FCC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DE24A-CDE1-46F6-9DBD-9DB6AEE5A5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28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C198-9B03-467D-BEED-58EC73B10FCC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DE24A-CDE1-46F6-9DBD-9DB6AEE5A5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176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C198-9B03-467D-BEED-58EC73B10FCC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DE24A-CDE1-46F6-9DBD-9DB6AEE5A5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08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C198-9B03-467D-BEED-58EC73B10FCC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DE24A-CDE1-46F6-9DBD-9DB6AEE5A5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105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C198-9B03-467D-BEED-58EC73B10FCC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DE24A-CDE1-46F6-9DBD-9DB6AEE5A5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173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C198-9B03-467D-BEED-58EC73B10FCC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DE24A-CDE1-46F6-9DBD-9DB6AEE5A5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91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C198-9B03-467D-BEED-58EC73B10FCC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DE24A-CDE1-46F6-9DBD-9DB6AEE5A5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737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C198-9B03-467D-BEED-58EC73B10FCC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DE24A-CDE1-46F6-9DBD-9DB6AEE5A5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810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C198-9B03-467D-BEED-58EC73B10FCC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DE24A-CDE1-46F6-9DBD-9DB6AEE5A5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608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8C198-9B03-467D-BEED-58EC73B10FCC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DE24A-CDE1-46F6-9DBD-9DB6AEE5A5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959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IRIS Capacity Planning Metrics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That old Chestnut</a:t>
            </a:r>
          </a:p>
        </p:txBody>
      </p:sp>
    </p:spTree>
    <p:extLst>
      <p:ext uri="{BB962C8B-B14F-4D97-AF65-F5344CB8AC3E}">
        <p14:creationId xmlns:p14="http://schemas.microsoft.com/office/powerpoint/2010/main" val="1845950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56032"/>
            <a:ext cx="8138160" cy="384048"/>
          </a:xfrm>
          <a:prstGeom prst="rect">
            <a:avLst/>
          </a:prstGeom>
          <a:noFill/>
        </p:spPr>
        <p:txBody>
          <a:bodyPr wrap="square" lIns="36576" tIns="18288" rIns="36576" bIns="18288" anchor="t"/>
          <a:lstStyle/>
          <a:p>
            <a:pPr algn="ctr">
              <a:spcAft>
                <a:spcPts val="0"/>
              </a:spcAft>
            </a:pPr>
            <a:r>
              <a:rPr sz="2400" b="0" i="0">
                <a:solidFill>
                  <a:srgbClr val="000000"/>
                </a:solidFill>
                <a:latin typeface="Calibri"/>
              </a:rPr>
              <a:t>Requirement: one agreed unit for compute capacity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758952"/>
            <a:ext cx="7772400" cy="320040"/>
          </a:xfrm>
          <a:prstGeom prst="rect">
            <a:avLst/>
          </a:prstGeom>
          <a:noFill/>
        </p:spPr>
        <p:txBody>
          <a:bodyPr wrap="square" lIns="36576" tIns="18288" rIns="36576" bIns="18288" anchor="t"/>
          <a:lstStyle/>
          <a:p>
            <a:pPr algn="ctr">
              <a:spcAft>
                <a:spcPts val="0"/>
              </a:spcAft>
            </a:pPr>
            <a:r>
              <a:rPr sz="1400" b="0" i="0">
                <a:solidFill>
                  <a:srgbClr val="666666"/>
                </a:solidFill>
                <a:latin typeface="Calibri"/>
              </a:rPr>
              <a:t>A practical translation layer lets IRIS compare demand with supply before allocation decisions are made.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417320"/>
            <a:ext cx="2331720" cy="2651760"/>
          </a:xfrm>
          <a:prstGeom prst="rect">
            <a:avLst/>
          </a:prstGeom>
          <a:solidFill>
            <a:srgbClr val="ECF4E2"/>
          </a:solidFill>
          <a:ln w="15240">
            <a:solidFill>
              <a:srgbClr val="9BBB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46304" tIns="91440" rIns="109728" bIns="73152" rtlCol="0" anchor="t"/>
          <a:lstStyle/>
          <a:p>
            <a:pPr algn="l">
              <a:spcAft>
                <a:spcPts val="400"/>
              </a:spcAft>
            </a:pPr>
            <a:r>
              <a:rPr sz="1600" b="1" i="0">
                <a:solidFill>
                  <a:srgbClr val="9BBB59"/>
                </a:solidFill>
                <a:latin typeface="Calibri"/>
              </a:rPr>
              <a:t>Activities describe demand</a:t>
            </a:r>
          </a:p>
          <a:p>
            <a:pPr>
              <a:spcAft>
                <a:spcPts val="200"/>
              </a:spcAft>
            </a:pPr>
            <a:r>
              <a:rPr sz="1400" b="0" i="0">
                <a:solidFill>
                  <a:srgbClr val="000000"/>
                </a:solidFill>
                <a:latin typeface="Calibri"/>
              </a:rPr>
              <a:t>workload to run</a:t>
            </a:r>
          </a:p>
          <a:p>
            <a:pPr>
              <a:spcAft>
                <a:spcPts val="200"/>
              </a:spcAft>
            </a:pPr>
            <a:r>
              <a:rPr sz="1400" b="0" i="0">
                <a:solidFill>
                  <a:srgbClr val="000000"/>
                </a:solidFill>
                <a:latin typeface="Calibri"/>
              </a:rPr>
              <a:t>known cores or walltime</a:t>
            </a:r>
          </a:p>
          <a:p>
            <a:pPr>
              <a:spcAft>
                <a:spcPts val="200"/>
              </a:spcAft>
            </a:pPr>
            <a:r>
              <a:rPr sz="1400" b="0" i="0">
                <a:solidFill>
                  <a:srgbClr val="000000"/>
                </a:solidFill>
                <a:latin typeface="Calibri"/>
              </a:rPr>
              <a:t>application benchmark evidence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6263640" y="1417320"/>
            <a:ext cx="2331720" cy="2651760"/>
          </a:xfrm>
          <a:prstGeom prst="rect">
            <a:avLst/>
          </a:prstGeom>
          <a:solidFill>
            <a:srgbClr val="EEE9F4"/>
          </a:solidFill>
          <a:ln w="15240">
            <a:solidFill>
              <a:srgbClr val="8064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46304" tIns="91440" rIns="109728" bIns="73152" rtlCol="0" anchor="t"/>
          <a:lstStyle/>
          <a:p>
            <a:pPr algn="l">
              <a:spcAft>
                <a:spcPts val="400"/>
              </a:spcAft>
            </a:pPr>
            <a:r>
              <a:rPr sz="1600" b="1" i="0">
                <a:solidFill>
                  <a:srgbClr val="8064A2"/>
                </a:solidFill>
                <a:latin typeface="Calibri"/>
              </a:rPr>
              <a:t>Sites report supply</a:t>
            </a:r>
          </a:p>
          <a:p>
            <a:pPr>
              <a:spcAft>
                <a:spcPts val="200"/>
              </a:spcAft>
            </a:pPr>
            <a:r>
              <a:rPr sz="1400" b="0" i="0">
                <a:solidFill>
                  <a:srgbClr val="000000"/>
                </a:solidFill>
                <a:latin typeface="Calibri"/>
              </a:rPr>
              <a:t>physical cores available</a:t>
            </a:r>
          </a:p>
          <a:p>
            <a:pPr>
              <a:spcAft>
                <a:spcPts val="200"/>
              </a:spcAft>
            </a:pPr>
            <a:r>
              <a:rPr sz="1400" b="0" i="0">
                <a:solidFill>
                  <a:srgbClr val="000000"/>
                </a:solidFill>
                <a:latin typeface="Calibri"/>
              </a:rPr>
              <a:t>CPU model and benchmark</a:t>
            </a:r>
          </a:p>
          <a:p>
            <a:pPr>
              <a:spcAft>
                <a:spcPts val="200"/>
              </a:spcAft>
            </a:pPr>
            <a:r>
              <a:rPr sz="1400" b="0" i="0">
                <a:solidFill>
                  <a:srgbClr val="000000"/>
                </a:solidFill>
                <a:latin typeface="Calibri"/>
              </a:rPr>
              <a:t>capacity over the allocation period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944368" y="2450592"/>
            <a:ext cx="475488" cy="438912"/>
          </a:xfrm>
          <a:prstGeom prst="rightArrow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Left Arrow 6"/>
          <p:cNvSpPr/>
          <p:nvPr/>
        </p:nvSpPr>
        <p:spPr>
          <a:xfrm>
            <a:off x="5724144" y="2450592"/>
            <a:ext cx="475488" cy="438912"/>
          </a:xfrm>
          <a:prstGeom prst="leftArrow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Hexagon 7"/>
          <p:cNvSpPr/>
          <p:nvPr/>
        </p:nvSpPr>
        <p:spPr>
          <a:xfrm>
            <a:off x="3566160" y="1691640"/>
            <a:ext cx="2011680" cy="1508760"/>
          </a:xfrm>
          <a:prstGeom prst="hexagon">
            <a:avLst/>
          </a:prstGeom>
          <a:solidFill>
            <a:srgbClr val="4F81BD"/>
          </a:solidFill>
          <a:ln w="12700">
            <a:solidFill>
              <a:srgbClr val="4F81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>
              <a:spcAft>
                <a:spcPts val="0"/>
              </a:spcAft>
            </a:pPr>
            <a:r>
              <a:rPr sz="1800" b="1" i="0">
                <a:solidFill>
                  <a:srgbClr val="FFFFFF"/>
                </a:solidFill>
                <a:latin typeface="Calibri"/>
              </a:rPr>
              <a:t>Agreed
compute-capacity
unit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46120" y="3310128"/>
            <a:ext cx="2651760" cy="640080"/>
          </a:xfrm>
          <a:prstGeom prst="rect">
            <a:avLst/>
          </a:prstGeom>
          <a:noFill/>
        </p:spPr>
        <p:txBody>
          <a:bodyPr wrap="square" lIns="36576" tIns="18288" rIns="36576" bIns="18288" anchor="t"/>
          <a:lstStyle/>
          <a:p>
            <a:pPr algn="ctr">
              <a:spcAft>
                <a:spcPts val="0"/>
              </a:spcAft>
            </a:pPr>
            <a:r>
              <a:rPr sz="1400" b="0" i="0">
                <a:solidFill>
                  <a:srgbClr val="666666"/>
                </a:solidFill>
                <a:latin typeface="Calibri"/>
              </a:rPr>
              <a:t>Normalises requests and reported capacity into the same language</a:t>
            </a:r>
          </a:p>
        </p:txBody>
      </p:sp>
      <p:sp>
        <p:nvSpPr>
          <p:cNvPr id="10" name="Rectangle 9"/>
          <p:cNvSpPr/>
          <p:nvPr/>
        </p:nvSpPr>
        <p:spPr>
          <a:xfrm>
            <a:off x="960120" y="4663440"/>
            <a:ext cx="7223760" cy="548640"/>
          </a:xfrm>
          <a:prstGeom prst="rect">
            <a:avLst/>
          </a:prstGeom>
          <a:solidFill>
            <a:srgbClr val="F79646"/>
          </a:solidFill>
          <a:ln w="12700">
            <a:solidFill>
              <a:srgbClr val="F796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>
              <a:spcAft>
                <a:spcPts val="0"/>
              </a:spcAft>
            </a:pPr>
            <a:r>
              <a:rPr sz="1600" b="1" i="0">
                <a:solidFill>
                  <a:srgbClr val="FFFFFF"/>
                </a:solidFill>
                <a:latin typeface="Calibri"/>
              </a:rPr>
              <a:t>RSAP can allocate the “right amount of stuff” — not too much, not too little.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822960" y="5532120"/>
            <a:ext cx="2011680" cy="0"/>
          </a:xfrm>
          <a:prstGeom prst="line">
            <a:avLst/>
          </a:prstGeom>
          <a:ln w="30480">
            <a:solidFill>
              <a:srgbClr val="4F81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22960" y="5614416"/>
            <a:ext cx="2011680" cy="219456"/>
          </a:xfrm>
          <a:prstGeom prst="rect">
            <a:avLst/>
          </a:prstGeom>
          <a:noFill/>
        </p:spPr>
        <p:txBody>
          <a:bodyPr wrap="square" lIns="36576" tIns="18288" rIns="36576" bIns="18288" anchor="t"/>
          <a:lstStyle/>
          <a:p>
            <a:pPr algn="ctr">
              <a:spcAft>
                <a:spcPts val="0"/>
              </a:spcAft>
            </a:pPr>
            <a:r>
              <a:rPr sz="1500" b="1" i="0">
                <a:solidFill>
                  <a:srgbClr val="000000"/>
                </a:solidFill>
                <a:latin typeface="Calibri"/>
              </a:rPr>
              <a:t>Comparable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5870448"/>
            <a:ext cx="2011680" cy="237744"/>
          </a:xfrm>
          <a:prstGeom prst="rect">
            <a:avLst/>
          </a:prstGeom>
          <a:noFill/>
        </p:spPr>
        <p:txBody>
          <a:bodyPr wrap="square" lIns="36576" tIns="18288" rIns="36576" bIns="18288" anchor="t"/>
          <a:lstStyle/>
          <a:p>
            <a:pPr algn="ctr">
              <a:spcAft>
                <a:spcPts val="0"/>
              </a:spcAft>
            </a:pPr>
            <a:r>
              <a:rPr sz="1400" b="0" i="0">
                <a:solidFill>
                  <a:srgbClr val="666666"/>
                </a:solidFill>
                <a:latin typeface="Calibri"/>
              </a:rPr>
              <a:t>across IRIS sites</a:t>
            </a:r>
          </a:p>
        </p:txBody>
      </p:sp>
      <p:cxnSp>
        <p:nvCxnSpPr>
          <p:cNvPr id="14" name="Connector 13"/>
          <p:cNvCxnSpPr/>
          <p:nvPr/>
        </p:nvCxnSpPr>
        <p:spPr>
          <a:xfrm>
            <a:off x="3611879" y="5532120"/>
            <a:ext cx="2011681" cy="0"/>
          </a:xfrm>
          <a:prstGeom prst="line">
            <a:avLst/>
          </a:prstGeom>
          <a:ln w="30480">
            <a:solidFill>
              <a:srgbClr val="9BBB5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611879" y="5614416"/>
            <a:ext cx="2011680" cy="219456"/>
          </a:xfrm>
          <a:prstGeom prst="rect">
            <a:avLst/>
          </a:prstGeom>
          <a:noFill/>
        </p:spPr>
        <p:txBody>
          <a:bodyPr wrap="square" lIns="36576" tIns="18288" rIns="36576" bIns="18288" anchor="t"/>
          <a:lstStyle/>
          <a:p>
            <a:pPr algn="ctr">
              <a:spcAft>
                <a:spcPts val="0"/>
              </a:spcAft>
            </a:pPr>
            <a:r>
              <a:rPr sz="1500" b="1" i="0">
                <a:solidFill>
                  <a:srgbClr val="000000"/>
                </a:solidFill>
                <a:latin typeface="Calibri"/>
              </a:rPr>
              <a:t>Benchmarkable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11879" y="5870448"/>
            <a:ext cx="2011680" cy="237744"/>
          </a:xfrm>
          <a:prstGeom prst="rect">
            <a:avLst/>
          </a:prstGeom>
          <a:noFill/>
        </p:spPr>
        <p:txBody>
          <a:bodyPr wrap="square" lIns="36576" tIns="18288" rIns="36576" bIns="18288" anchor="t"/>
          <a:lstStyle/>
          <a:p>
            <a:pPr algn="ctr">
              <a:spcAft>
                <a:spcPts val="0"/>
              </a:spcAft>
            </a:pPr>
            <a:r>
              <a:rPr sz="1400" b="0" i="0">
                <a:solidFill>
                  <a:srgbClr val="666666"/>
                </a:solidFill>
                <a:latin typeface="Calibri"/>
              </a:rPr>
              <a:t>with transparent assumptions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6400800" y="5532120"/>
            <a:ext cx="2011680" cy="0"/>
          </a:xfrm>
          <a:prstGeom prst="line">
            <a:avLst/>
          </a:prstGeom>
          <a:ln w="30480">
            <a:solidFill>
              <a:srgbClr val="C0504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400800" y="5614416"/>
            <a:ext cx="2011680" cy="219456"/>
          </a:xfrm>
          <a:prstGeom prst="rect">
            <a:avLst/>
          </a:prstGeom>
          <a:noFill/>
        </p:spPr>
        <p:txBody>
          <a:bodyPr wrap="square" lIns="36576" tIns="18288" rIns="36576" bIns="18288" anchor="t"/>
          <a:lstStyle/>
          <a:p>
            <a:pPr algn="ctr">
              <a:spcAft>
                <a:spcPts val="0"/>
              </a:spcAft>
            </a:pPr>
            <a:r>
              <a:rPr sz="1500" b="1" i="0">
                <a:solidFill>
                  <a:srgbClr val="000000"/>
                </a:solidFill>
                <a:latin typeface="Calibri"/>
              </a:rPr>
              <a:t>Flexible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5870448"/>
            <a:ext cx="2011680" cy="237744"/>
          </a:xfrm>
          <a:prstGeom prst="rect">
            <a:avLst/>
          </a:prstGeom>
          <a:noFill/>
        </p:spPr>
        <p:txBody>
          <a:bodyPr wrap="square" lIns="36576" tIns="18288" rIns="36576" bIns="18288" anchor="t"/>
          <a:lstStyle/>
          <a:p>
            <a:pPr algn="ctr">
              <a:spcAft>
                <a:spcPts val="0"/>
              </a:spcAft>
            </a:pPr>
            <a:r>
              <a:rPr sz="1400" b="0" i="0">
                <a:solidFill>
                  <a:srgbClr val="666666"/>
                </a:solidFill>
                <a:latin typeface="Calibri"/>
              </a:rPr>
              <a:t>when real allocations misfit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56032"/>
            <a:ext cx="8138160" cy="438912"/>
          </a:xfrm>
          <a:prstGeom prst="rect">
            <a:avLst/>
          </a:prstGeom>
          <a:noFill/>
        </p:spPr>
        <p:txBody>
          <a:bodyPr wrap="square" lIns="36576" tIns="18288" rIns="36576" bIns="18288" anchor="t"/>
          <a:lstStyle/>
          <a:p>
            <a:pPr algn="ctr">
              <a:spcAft>
                <a:spcPts val="0"/>
              </a:spcAft>
            </a:pPr>
            <a:r>
              <a:rPr sz="2400" b="0" i="0">
                <a:solidFill>
                  <a:srgbClr val="000000"/>
                </a:solidFill>
                <a:latin typeface="Calibri"/>
              </a:rPr>
              <a:t>Challenge: one number hides performance assumptions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7240" y="804672"/>
            <a:ext cx="7589520" cy="320040"/>
          </a:xfrm>
          <a:prstGeom prst="rect">
            <a:avLst/>
          </a:prstGeom>
          <a:noFill/>
        </p:spPr>
        <p:txBody>
          <a:bodyPr wrap="square" lIns="36576" tIns="18288" rIns="36576" bIns="18288" anchor="t"/>
          <a:lstStyle/>
          <a:p>
            <a:pPr algn="ctr">
              <a:spcAft>
                <a:spcPts val="0"/>
              </a:spcAft>
            </a:pPr>
            <a:r>
              <a:rPr sz="1400" b="0" i="0">
                <a:solidFill>
                  <a:srgbClr val="666666"/>
                </a:solidFill>
                <a:latin typeface="Calibri"/>
              </a:rPr>
              <a:t>Useful throughput still depends on hardware, workload, software and benchmark choices.</a:t>
            </a:r>
          </a:p>
        </p:txBody>
      </p:sp>
      <p:cxnSp>
        <p:nvCxnSpPr>
          <p:cNvPr id="4" name="Connector 3"/>
          <p:cNvCxnSpPr/>
          <p:nvPr/>
        </p:nvCxnSpPr>
        <p:spPr>
          <a:xfrm flipH="1" flipV="1">
            <a:off x="2377440" y="1783080"/>
            <a:ext cx="2194560" cy="1344168"/>
          </a:xfrm>
          <a:prstGeom prst="line">
            <a:avLst/>
          </a:prstGeom>
          <a:ln w="19050">
            <a:solidFill>
              <a:srgbClr val="9BBB5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 flipH="1">
            <a:off x="2468880" y="3127248"/>
            <a:ext cx="2103120" cy="1490472"/>
          </a:xfrm>
          <a:prstGeom prst="line">
            <a:avLst/>
          </a:prstGeom>
          <a:ln w="19050"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4572000" y="3127248"/>
            <a:ext cx="0" cy="1883664"/>
          </a:xfrm>
          <a:prstGeom prst="line">
            <a:avLst/>
          </a:prstGeom>
          <a:ln w="19050">
            <a:solidFill>
              <a:srgbClr val="4BACC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 flipV="1">
            <a:off x="4572000" y="1783080"/>
            <a:ext cx="2194560" cy="1344168"/>
          </a:xfrm>
          <a:prstGeom prst="line">
            <a:avLst/>
          </a:prstGeom>
          <a:ln w="19050">
            <a:solidFill>
              <a:srgbClr val="8064A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4572000" y="3127248"/>
            <a:ext cx="2148840" cy="1490472"/>
          </a:xfrm>
          <a:prstGeom prst="line">
            <a:avLst/>
          </a:prstGeom>
          <a:ln w="19050">
            <a:solidFill>
              <a:srgbClr val="C0504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547872" y="2057400"/>
            <a:ext cx="2048256" cy="2048256"/>
          </a:xfrm>
          <a:prstGeom prst="ellipse">
            <a:avLst/>
          </a:prstGeom>
          <a:solidFill>
            <a:srgbClr val="DEEBF7"/>
          </a:solidFill>
          <a:ln w="25400">
            <a:solidFill>
              <a:srgbClr val="4F81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/>
          <a:lstStyle/>
          <a:p>
            <a:pPr algn="ctr">
              <a:spcAft>
                <a:spcPts val="200"/>
              </a:spcAft>
            </a:pPr>
            <a:r>
              <a:rPr sz="1800" b="1" i="0">
                <a:solidFill>
                  <a:srgbClr val="4F81BD"/>
                </a:solidFill>
                <a:latin typeface="Calibri"/>
              </a:rPr>
              <a:t>One compute unit</a:t>
            </a:r>
          </a:p>
          <a:p>
            <a:pPr algn="ctr">
              <a:spcAft>
                <a:spcPts val="200"/>
              </a:spcAft>
            </a:pPr>
            <a:r>
              <a:rPr sz="1400" b="0" i="0">
                <a:solidFill>
                  <a:srgbClr val="000000"/>
                </a:solidFill>
                <a:latin typeface="Calibri"/>
              </a:rPr>
              <a:t>standing in for
useful throughput</a:t>
            </a:r>
          </a:p>
          <a:p>
            <a:pPr algn="ctr">
              <a:spcAft>
                <a:spcPts val="0"/>
              </a:spcAft>
            </a:pPr>
            <a:r>
              <a:rPr sz="1400" b="1" i="0">
                <a:solidFill>
                  <a:srgbClr val="C0504D"/>
                </a:solidFill>
                <a:latin typeface="Calibri"/>
              </a:rPr>
              <a:t>avoid factor-of-two mismatches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94360" y="1325880"/>
            <a:ext cx="2423160" cy="868680"/>
          </a:xfrm>
          <a:prstGeom prst="rect">
            <a:avLst/>
          </a:prstGeom>
          <a:solidFill>
            <a:srgbClr val="ECF4E2"/>
          </a:solidFill>
          <a:ln w="15240">
            <a:solidFill>
              <a:srgbClr val="9BBB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54864" bIns="36576" rtlCol="0" anchor="t"/>
          <a:lstStyle/>
          <a:p>
            <a:pPr algn="ctr">
              <a:spcAft>
                <a:spcPts val="200"/>
              </a:spcAft>
            </a:pPr>
            <a:r>
              <a:rPr sz="1500" b="1" i="0">
                <a:solidFill>
                  <a:srgbClr val="9BBB59"/>
                </a:solidFill>
                <a:latin typeface="Calibri"/>
              </a:rPr>
              <a:t>Hardware mix</a:t>
            </a:r>
          </a:p>
          <a:p>
            <a:pPr algn="ctr">
              <a:spcAft>
                <a:spcPts val="0"/>
              </a:spcAft>
            </a:pPr>
            <a:r>
              <a:rPr sz="1400" b="0" i="0">
                <a:solidFill>
                  <a:srgbClr val="000000"/>
                </a:solidFill>
                <a:latin typeface="Calibri"/>
              </a:rPr>
              <a:t>cores, AVX units,
clock and hyperthreading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" y="4160520"/>
            <a:ext cx="2468880" cy="868680"/>
          </a:xfrm>
          <a:prstGeom prst="rect">
            <a:avLst/>
          </a:prstGeom>
          <a:solidFill>
            <a:srgbClr val="FEEDDC"/>
          </a:solidFill>
          <a:ln w="15240">
            <a:solidFill>
              <a:srgbClr val="F796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54864" bIns="36576" rtlCol="0" anchor="t"/>
          <a:lstStyle/>
          <a:p>
            <a:pPr algn="ctr">
              <a:spcAft>
                <a:spcPts val="200"/>
              </a:spcAft>
            </a:pPr>
            <a:r>
              <a:rPr sz="1500" b="1" i="0">
                <a:solidFill>
                  <a:srgbClr val="F79646"/>
                </a:solidFill>
                <a:latin typeface="Calibri"/>
              </a:rPr>
              <a:t>Workload behaviour</a:t>
            </a:r>
          </a:p>
          <a:p>
            <a:pPr algn="ctr">
              <a:spcAft>
                <a:spcPts val="0"/>
              </a:spcAft>
            </a:pPr>
            <a:r>
              <a:rPr sz="1400" b="0" i="0">
                <a:solidFill>
                  <a:srgbClr val="000000"/>
                </a:solidFill>
                <a:latin typeface="Calibri"/>
              </a:rPr>
              <a:t>vectorisation, memory,
I/O and scaling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37560" y="4910328"/>
            <a:ext cx="2468880" cy="777240"/>
          </a:xfrm>
          <a:prstGeom prst="rect">
            <a:avLst/>
          </a:prstGeom>
          <a:solidFill>
            <a:srgbClr val="DFF1F6"/>
          </a:solidFill>
          <a:ln w="15240">
            <a:solidFill>
              <a:srgbClr val="4BAC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54864" bIns="36576" rtlCol="0" anchor="t"/>
          <a:lstStyle/>
          <a:p>
            <a:pPr algn="ctr">
              <a:spcAft>
                <a:spcPts val="200"/>
              </a:spcAft>
            </a:pPr>
            <a:r>
              <a:rPr sz="1500" b="1" i="0">
                <a:solidFill>
                  <a:srgbClr val="4BACC6"/>
                </a:solidFill>
                <a:latin typeface="Calibri"/>
              </a:rPr>
              <a:t>Software stack</a:t>
            </a:r>
          </a:p>
          <a:p>
            <a:pPr algn="ctr">
              <a:spcAft>
                <a:spcPts val="0"/>
              </a:spcAft>
            </a:pPr>
            <a:r>
              <a:rPr sz="1400" b="0" i="0">
                <a:solidFill>
                  <a:srgbClr val="000000"/>
                </a:solidFill>
                <a:latin typeface="Calibri"/>
              </a:rPr>
              <a:t>compiler, OS
and libraries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26480" y="1325880"/>
            <a:ext cx="2423160" cy="868680"/>
          </a:xfrm>
          <a:prstGeom prst="rect">
            <a:avLst/>
          </a:prstGeom>
          <a:solidFill>
            <a:srgbClr val="EEE9F4"/>
          </a:solidFill>
          <a:ln w="15240">
            <a:solidFill>
              <a:srgbClr val="8064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54864" bIns="36576" rtlCol="0" anchor="t"/>
          <a:lstStyle/>
          <a:p>
            <a:pPr algn="ctr">
              <a:spcAft>
                <a:spcPts val="200"/>
              </a:spcAft>
            </a:pPr>
            <a:r>
              <a:rPr sz="1500" b="1" i="0">
                <a:solidFill>
                  <a:srgbClr val="8064A2"/>
                </a:solidFill>
                <a:latin typeface="Calibri"/>
              </a:rPr>
              <a:t>Benchmark choice</a:t>
            </a:r>
          </a:p>
          <a:p>
            <a:pPr algn="ctr">
              <a:spcAft>
                <a:spcPts val="0"/>
              </a:spcAft>
            </a:pPr>
            <a:r>
              <a:rPr sz="1400" b="0" i="0">
                <a:solidFill>
                  <a:srgbClr val="000000"/>
                </a:solidFill>
                <a:latin typeface="Calibri"/>
              </a:rPr>
              <a:t>HEPSPEC, SPECrate
or app benchmarks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126480" y="4160520"/>
            <a:ext cx="2423160" cy="868680"/>
          </a:xfrm>
          <a:prstGeom prst="rect">
            <a:avLst/>
          </a:prstGeom>
          <a:solidFill>
            <a:srgbClr val="F4DFDD"/>
          </a:solidFill>
          <a:ln w="15240">
            <a:solidFill>
              <a:srgbClr val="C0504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54864" bIns="36576" rtlCol="0" anchor="t"/>
          <a:lstStyle/>
          <a:p>
            <a:pPr algn="ctr">
              <a:spcAft>
                <a:spcPts val="200"/>
              </a:spcAft>
            </a:pPr>
            <a:r>
              <a:rPr sz="1500" b="1" i="0">
                <a:solidFill>
                  <a:srgbClr val="C0504D"/>
                </a:solidFill>
                <a:latin typeface="Calibri"/>
              </a:rPr>
              <a:t>Legacy conversion</a:t>
            </a:r>
          </a:p>
          <a:p>
            <a:pPr algn="ctr">
              <a:spcAft>
                <a:spcPts val="0"/>
              </a:spcAft>
            </a:pPr>
            <a:r>
              <a:rPr sz="1400" b="0" i="0">
                <a:solidFill>
                  <a:srgbClr val="000000"/>
                </a:solidFill>
                <a:latin typeface="Calibri"/>
              </a:rPr>
              <a:t>old cores and
missing measurements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0080" y="5989320"/>
            <a:ext cx="7863840" cy="438912"/>
          </a:xfrm>
          <a:prstGeom prst="rect">
            <a:avLst/>
          </a:prstGeom>
          <a:solidFill>
            <a:srgbClr val="4F81BD"/>
          </a:solidFill>
          <a:ln w="12700">
            <a:solidFill>
              <a:srgbClr val="4F81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Calibri"/>
              </a:rPr>
              <a:t>Design stance: choose a practical unit, publish assumptions, encourage benchmarking on IRIS hardware, and handle exceptions flexibly.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Need a metric (for CPU) that improves likelihood that we allocate right amount of stuff.</a:t>
            </a:r>
          </a:p>
          <a:p>
            <a:r>
              <a:rPr lang="en-GB" dirty="0"/>
              <a:t>Converting from one metric to another metric is technically challenging. </a:t>
            </a:r>
          </a:p>
          <a:p>
            <a:pPr lvl="1"/>
            <a:r>
              <a:rPr lang="en-GB" dirty="0"/>
              <a:t>Probably best done by technical expert</a:t>
            </a:r>
          </a:p>
          <a:p>
            <a:pPr lvl="1"/>
            <a:r>
              <a:rPr lang="en-GB" dirty="0"/>
              <a:t>Or better by benchmarking on IRIS hardware</a:t>
            </a:r>
          </a:p>
          <a:p>
            <a:r>
              <a:rPr lang="en-GB" dirty="0"/>
              <a:t>Not a perfectly solvable problem.</a:t>
            </a:r>
          </a:p>
          <a:p>
            <a:pPr lvl="1"/>
            <a:r>
              <a:rPr lang="en-GB" dirty="0"/>
              <a:t>Have to recognise its inaccurate and error prone.</a:t>
            </a:r>
          </a:p>
          <a:p>
            <a:pPr lvl="1"/>
            <a:r>
              <a:rPr lang="en-GB" dirty="0"/>
              <a:t>Do the best we can – be flexible and respond to allocation problems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7821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AA292-CBB9-1B20-9DF9-B31BA33AE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48"/>
            <a:ext cx="8229600" cy="1143000"/>
          </a:xfrm>
        </p:spPr>
        <p:txBody>
          <a:bodyPr/>
          <a:lstStyle/>
          <a:p>
            <a:r>
              <a:rPr lang="en-GB" dirty="0"/>
              <a:t>HEPSCORE Performance Scaling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0FA2E6F-B9AB-3DB6-4013-867E9C0EDA6B}"/>
              </a:ext>
            </a:extLst>
          </p:cNvPr>
          <p:cNvGrpSpPr/>
          <p:nvPr/>
        </p:nvGrpSpPr>
        <p:grpSpPr>
          <a:xfrm>
            <a:off x="303741" y="2276872"/>
            <a:ext cx="3986242" cy="2808312"/>
            <a:chOff x="323528" y="1035808"/>
            <a:chExt cx="3986242" cy="2808312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3B8B37A-2FE2-2D30-B67E-EAB250BCB41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28" y="1035808"/>
              <a:ext cx="3986242" cy="2808312"/>
            </a:xfrm>
            <a:prstGeom prst="rect">
              <a:avLst/>
            </a:prstGeom>
          </p:spPr>
        </p:pic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762DEC15-33E3-D622-D09E-82920509AD6C}"/>
                </a:ext>
              </a:extLst>
            </p:cNvPr>
            <p:cNvSpPr/>
            <p:nvPr/>
          </p:nvSpPr>
          <p:spPr>
            <a:xfrm rot="16200000" flipV="1">
              <a:off x="2172633" y="2648688"/>
              <a:ext cx="288032" cy="264480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C1AFB6C-A7EF-A67B-78E5-69A378767A0D}"/>
                </a:ext>
              </a:extLst>
            </p:cNvPr>
            <p:cNvSpPr txBox="1"/>
            <p:nvPr/>
          </p:nvSpPr>
          <p:spPr>
            <a:xfrm>
              <a:off x="1901303" y="2924944"/>
              <a:ext cx="10951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6130 CPU</a:t>
              </a:r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25B32CDF-533C-7583-C89A-00EC16DA70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2133000"/>
            <a:ext cx="4151225" cy="2952184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0156DDDB-97A3-2A1A-AF3F-DA20C606C512}"/>
              </a:ext>
            </a:extLst>
          </p:cNvPr>
          <p:cNvSpPr/>
          <p:nvPr/>
        </p:nvSpPr>
        <p:spPr>
          <a:xfrm rot="16200000" flipV="1">
            <a:off x="6612452" y="3765716"/>
            <a:ext cx="360040" cy="26448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3FB899-922F-2EED-3E20-0D1BC79760E3}"/>
              </a:ext>
            </a:extLst>
          </p:cNvPr>
          <p:cNvSpPr txBox="1"/>
          <p:nvPr/>
        </p:nvSpPr>
        <p:spPr>
          <a:xfrm>
            <a:off x="6244886" y="4088488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6130 CPU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96D149F-5A6B-B4AF-3BBB-C2E141B03B10}"/>
              </a:ext>
            </a:extLst>
          </p:cNvPr>
          <p:cNvSpPr txBox="1"/>
          <p:nvPr/>
        </p:nvSpPr>
        <p:spPr>
          <a:xfrm>
            <a:off x="1295851" y="1774652"/>
            <a:ext cx="1985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Hyperthreading 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9BDBD5A-71E0-6B0A-EE73-88E05A622E7C}"/>
              </a:ext>
            </a:extLst>
          </p:cNvPr>
          <p:cNvSpPr txBox="1"/>
          <p:nvPr/>
        </p:nvSpPr>
        <p:spPr>
          <a:xfrm>
            <a:off x="5502584" y="1753156"/>
            <a:ext cx="2002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Hyperthreading Off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2BD0D83-765B-093E-80D4-266E853D5A8A}"/>
              </a:ext>
            </a:extLst>
          </p:cNvPr>
          <p:cNvSpPr txBox="1"/>
          <p:nvPr/>
        </p:nvSpPr>
        <p:spPr>
          <a:xfrm>
            <a:off x="3022232" y="814293"/>
            <a:ext cx="2937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Performance per Core</a:t>
            </a: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261C8E55-4A3B-EE44-4322-CBAEE05DE932}"/>
              </a:ext>
            </a:extLst>
          </p:cNvPr>
          <p:cNvSpPr/>
          <p:nvPr/>
        </p:nvSpPr>
        <p:spPr>
          <a:xfrm rot="16200000" flipV="1">
            <a:off x="4178964" y="1932212"/>
            <a:ext cx="360040" cy="26448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C369832-6AFE-0A6A-8455-87934AF0330C}"/>
              </a:ext>
            </a:extLst>
          </p:cNvPr>
          <p:cNvSpPr txBox="1"/>
          <p:nvPr/>
        </p:nvSpPr>
        <p:spPr>
          <a:xfrm>
            <a:off x="2752520" y="1325178"/>
            <a:ext cx="4587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AMD EPYC 9845 CPU = 32.5 Hyperthreading On</a:t>
            </a:r>
          </a:p>
        </p:txBody>
      </p:sp>
    </p:spTree>
    <p:extLst>
      <p:ext uri="{BB962C8B-B14F-4D97-AF65-F5344CB8AC3E}">
        <p14:creationId xmlns:p14="http://schemas.microsoft.com/office/powerpoint/2010/main" val="3299864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IRIS Resource Scrutiny Advisory Panel (RSAP) needs to match resource requests (CPU, Disk and Tape capacity) to resource availability</a:t>
            </a:r>
          </a:p>
          <a:p>
            <a:pPr lvl="1"/>
            <a:r>
              <a:rPr lang="en-GB" dirty="0"/>
              <a:t>&gt;&gt;&gt; Activities &gt;&gt;&gt; </a:t>
            </a:r>
            <a:r>
              <a:rPr lang="en-GB" i="1" dirty="0"/>
              <a:t>“How much stuff do you need?”</a:t>
            </a:r>
          </a:p>
          <a:p>
            <a:pPr lvl="1"/>
            <a:r>
              <a:rPr lang="en-GB" dirty="0"/>
              <a:t>&gt;&gt;&gt; Providers &gt;&gt;&gt; </a:t>
            </a:r>
            <a:r>
              <a:rPr lang="en-GB" i="1" dirty="0"/>
              <a:t>“how much stuff do you have?”</a:t>
            </a:r>
          </a:p>
          <a:p>
            <a:r>
              <a:rPr lang="en-GB" dirty="0"/>
              <a:t>Allocates</a:t>
            </a:r>
            <a:r>
              <a:rPr lang="en-GB" i="1" dirty="0"/>
              <a:t> Stuff according to availability</a:t>
            </a:r>
          </a:p>
          <a:p>
            <a:r>
              <a:rPr lang="en-GB" b="1" dirty="0"/>
              <a:t>Need to ensure we give right amount of stuff to each activity – not to much – not too little – but just right</a:t>
            </a:r>
          </a:p>
          <a:p>
            <a:r>
              <a:rPr lang="en-GB" i="1" dirty="0"/>
              <a:t>PROBLEM: </a:t>
            </a:r>
            <a:r>
              <a:rPr lang="en-GB" dirty="0"/>
              <a:t>How do we measure stuff?</a:t>
            </a:r>
          </a:p>
          <a:p>
            <a:r>
              <a:rPr lang="en-GB" dirty="0"/>
              <a:t>This year is first year in a process – philosophical we won’t get it all right this time</a:t>
            </a:r>
          </a:p>
        </p:txBody>
      </p:sp>
    </p:spTree>
    <p:extLst>
      <p:ext uri="{BB962C8B-B14F-4D97-AF65-F5344CB8AC3E}">
        <p14:creationId xmlns:p14="http://schemas.microsoft.com/office/powerpoint/2010/main" val="1780743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Disk and Tape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Fairly easy </a:t>
            </a:r>
          </a:p>
          <a:p>
            <a:r>
              <a:rPr lang="en-GB" dirty="0"/>
              <a:t>Available Storage Capacity </a:t>
            </a:r>
          </a:p>
          <a:p>
            <a:pPr lvl="1"/>
            <a:r>
              <a:rPr lang="en-GB" dirty="0"/>
              <a:t>Number of bytes a user can store (before for example they receive a device/file system full error)</a:t>
            </a:r>
          </a:p>
          <a:p>
            <a:pPr lvl="1"/>
            <a:r>
              <a:rPr lang="en-GB" dirty="0"/>
              <a:t>Measured in units of 10 (</a:t>
            </a:r>
            <a:r>
              <a:rPr lang="en-GB" dirty="0" err="1"/>
              <a:t>ie</a:t>
            </a:r>
            <a:r>
              <a:rPr lang="en-GB" dirty="0"/>
              <a:t> 1TB=10**12 bytes)</a:t>
            </a:r>
          </a:p>
          <a:p>
            <a:r>
              <a:rPr lang="en-GB" dirty="0"/>
              <a:t>Resilience and system headroom </a:t>
            </a:r>
            <a:r>
              <a:rPr lang="en-GB" dirty="0" err="1"/>
              <a:t>etc</a:t>
            </a:r>
            <a:r>
              <a:rPr lang="en-GB" dirty="0"/>
              <a:t> is the sites’ problem (</a:t>
            </a:r>
            <a:r>
              <a:rPr lang="en-GB" dirty="0" err="1"/>
              <a:t>ie</a:t>
            </a:r>
            <a:r>
              <a:rPr lang="en-GB" dirty="0"/>
              <a:t> don’t report RAID overhead as spare capacity)</a:t>
            </a:r>
          </a:p>
          <a:p>
            <a:r>
              <a:rPr lang="en-GB" dirty="0"/>
              <a:t>Usage headroom is the activities’ problem (</a:t>
            </a:r>
            <a:r>
              <a:rPr lang="en-GB" dirty="0" err="1"/>
              <a:t>ie</a:t>
            </a:r>
            <a:r>
              <a:rPr lang="en-GB" dirty="0"/>
              <a:t> if they don’t like always being 99% full they need to budget some spare space).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1751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CPU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Ideally would like to request/report the amount of work than can be done.</a:t>
            </a:r>
          </a:p>
          <a:p>
            <a:pPr lvl="1"/>
            <a:r>
              <a:rPr lang="en-GB" dirty="0"/>
              <a:t>Impossible to do this in a general way – a well known problem</a:t>
            </a:r>
          </a:p>
          <a:p>
            <a:r>
              <a:rPr lang="en-GB" dirty="0"/>
              <a:t>IRIS is a heterogeneous infrastructure.  Different applications perform differently on:</a:t>
            </a:r>
          </a:p>
          <a:p>
            <a:pPr lvl="1"/>
            <a:r>
              <a:rPr lang="en-GB" dirty="0"/>
              <a:t>different hardware architectures </a:t>
            </a:r>
          </a:p>
          <a:p>
            <a:pPr lvl="1"/>
            <a:r>
              <a:rPr lang="en-GB" dirty="0"/>
              <a:t>different compiler version</a:t>
            </a:r>
          </a:p>
          <a:p>
            <a:pPr lvl="1"/>
            <a:r>
              <a:rPr lang="en-GB" dirty="0"/>
              <a:t>Different O/S + library versions</a:t>
            </a:r>
          </a:p>
          <a:p>
            <a:r>
              <a:rPr lang="en-GB" dirty="0"/>
              <a:t>CPU time versus Wall time</a:t>
            </a:r>
          </a:p>
          <a:p>
            <a:r>
              <a:rPr lang="en-GB" dirty="0" err="1"/>
              <a:t>Hyperthreading</a:t>
            </a:r>
            <a:r>
              <a:rPr lang="en-GB" dirty="0"/>
              <a:t>  off or on …..</a:t>
            </a:r>
          </a:p>
          <a:p>
            <a:pPr lvl="1"/>
            <a:r>
              <a:rPr lang="en-GB" dirty="0"/>
              <a:t>When I say core I mean “physical core” but turning on </a:t>
            </a:r>
            <a:r>
              <a:rPr lang="en-GB" dirty="0" err="1"/>
              <a:t>hyperthreading</a:t>
            </a:r>
            <a:r>
              <a:rPr lang="en-GB" dirty="0"/>
              <a:t> may increase throughput but not by a factor 2 usually (which “logical cores” implies.</a:t>
            </a:r>
          </a:p>
          <a:p>
            <a:r>
              <a:rPr lang="en-GB" dirty="0"/>
              <a:t>Risk of several factors of 2 mismatch between resources needed and resources provided if we get this wrong.</a:t>
            </a:r>
          </a:p>
        </p:txBody>
      </p:sp>
    </p:spTree>
    <p:extLst>
      <p:ext uri="{BB962C8B-B14F-4D97-AF65-F5344CB8AC3E}">
        <p14:creationId xmlns:p14="http://schemas.microsoft.com/office/powerpoint/2010/main" val="164034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# Cores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Which particular core? </a:t>
            </a:r>
            <a:r>
              <a:rPr lang="en-GB" dirty="0" err="1"/>
              <a:t>Eg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 </a:t>
            </a:r>
            <a:r>
              <a:rPr lang="en-GB" dirty="0" err="1"/>
              <a:t>Skylake</a:t>
            </a:r>
            <a:r>
              <a:rPr lang="en-GB" dirty="0"/>
              <a:t> cores?</a:t>
            </a:r>
          </a:p>
          <a:p>
            <a:pPr lvl="1"/>
            <a:r>
              <a:rPr lang="en-GB" dirty="0" err="1"/>
              <a:t>Skylake</a:t>
            </a:r>
            <a:r>
              <a:rPr lang="en-GB" dirty="0"/>
              <a:t> gold cores</a:t>
            </a:r>
          </a:p>
          <a:p>
            <a:pPr lvl="1"/>
            <a:r>
              <a:rPr lang="en-GB" dirty="0" err="1"/>
              <a:t>Skylake</a:t>
            </a:r>
            <a:r>
              <a:rPr lang="en-GB" dirty="0"/>
              <a:t> gold 6130 cores</a:t>
            </a:r>
          </a:p>
          <a:p>
            <a:r>
              <a:rPr lang="en-GB" dirty="0"/>
              <a:t>Typically IRIS sites have shiny new core</a:t>
            </a:r>
          </a:p>
          <a:p>
            <a:pPr lvl="1"/>
            <a:r>
              <a:rPr lang="en-GB" dirty="0"/>
              <a:t>Maybe IRIS should use a standard 6130 core as the measure of capacity for now.</a:t>
            </a:r>
          </a:p>
          <a:p>
            <a:r>
              <a:rPr lang="en-GB" dirty="0"/>
              <a:t>Typically applications may have benchmarked on older hardware</a:t>
            </a:r>
          </a:p>
          <a:p>
            <a:pPr lvl="1"/>
            <a:r>
              <a:rPr lang="en-GB" dirty="0"/>
              <a:t>Need to convert old cores to new cores somehow</a:t>
            </a:r>
          </a:p>
          <a:p>
            <a:pPr lvl="1"/>
            <a:r>
              <a:rPr lang="en-GB" dirty="0"/>
              <a:t>Can try and help applications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8879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“Accounting Units”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Seems simple in principle if code is FP dominated. Try calculating </a:t>
            </a:r>
            <a:r>
              <a:rPr lang="en-GB" dirty="0" err="1"/>
              <a:t>TeraDPflop</a:t>
            </a:r>
            <a:r>
              <a:rPr lang="en-GB" dirty="0"/>
              <a:t> Hours per quarter (</a:t>
            </a:r>
            <a:r>
              <a:rPr lang="en-GB" dirty="0" err="1"/>
              <a:t>kAU</a:t>
            </a:r>
            <a:r>
              <a:rPr lang="en-GB" dirty="0"/>
              <a:t>). Application can benchmark anywhere and calculate based on:</a:t>
            </a:r>
          </a:p>
          <a:p>
            <a:pPr lvl="1"/>
            <a:r>
              <a:rPr lang="en-GB" dirty="0"/>
              <a:t>Number of floating point units</a:t>
            </a:r>
          </a:p>
          <a:p>
            <a:pPr lvl="1"/>
            <a:r>
              <a:rPr lang="en-GB" dirty="0"/>
              <a:t>Clock speed</a:t>
            </a:r>
          </a:p>
          <a:p>
            <a:r>
              <a:rPr lang="en-GB" dirty="0"/>
              <a:t>Attractive, however very problematic (full stop) particularly so for </a:t>
            </a:r>
            <a:r>
              <a:rPr lang="en-GB" dirty="0" err="1"/>
              <a:t>Skylake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2232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Calculating </a:t>
            </a:r>
            <a:r>
              <a:rPr lang="en-GB" dirty="0" err="1"/>
              <a:t>kAU</a:t>
            </a:r>
            <a:r>
              <a:rPr lang="en-GB" dirty="0"/>
              <a:t> (on </a:t>
            </a:r>
            <a:r>
              <a:rPr lang="en-GB" dirty="0" err="1"/>
              <a:t>Skylake</a:t>
            </a:r>
            <a:r>
              <a:rPr lang="en-GB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Don’t try this at home!</a:t>
            </a:r>
          </a:p>
          <a:p>
            <a:r>
              <a:rPr lang="en-GB" dirty="0"/>
              <a:t>How many DPFP per cycle? </a:t>
            </a:r>
          </a:p>
          <a:p>
            <a:pPr lvl="1"/>
            <a:r>
              <a:rPr lang="en-GB" dirty="0"/>
              <a:t>Depends on # of AVX-512 units </a:t>
            </a:r>
          </a:p>
          <a:p>
            <a:pPr lvl="2"/>
            <a:r>
              <a:rPr lang="en-GB" dirty="0"/>
              <a:t>1 in </a:t>
            </a:r>
            <a:r>
              <a:rPr lang="en-GB" dirty="0" err="1"/>
              <a:t>skylake</a:t>
            </a:r>
            <a:r>
              <a:rPr lang="en-GB" dirty="0"/>
              <a:t> silver</a:t>
            </a:r>
          </a:p>
          <a:p>
            <a:pPr lvl="2"/>
            <a:r>
              <a:rPr lang="en-GB" dirty="0"/>
              <a:t>2 in gold</a:t>
            </a:r>
          </a:p>
          <a:p>
            <a:pPr lvl="1"/>
            <a:r>
              <a:rPr lang="en-GB" dirty="0"/>
              <a:t>AVX-512 clocked down </a:t>
            </a:r>
            <a:r>
              <a:rPr lang="en-GB" dirty="0" err="1"/>
              <a:t>wrt</a:t>
            </a:r>
            <a:r>
              <a:rPr lang="en-GB" dirty="0"/>
              <a:t> main processor</a:t>
            </a:r>
          </a:p>
          <a:p>
            <a:pPr lvl="2"/>
            <a:r>
              <a:rPr lang="en-GB" dirty="0"/>
              <a:t>Variable clock speed – depends on load</a:t>
            </a:r>
          </a:p>
          <a:p>
            <a:r>
              <a:rPr lang="en-GB" dirty="0"/>
              <a:t>Can the code exploit the AVX units – is it compiled against the architecture …..</a:t>
            </a:r>
          </a:p>
          <a:p>
            <a:r>
              <a:rPr lang="en-GB" dirty="0"/>
              <a:t>Hard to see how meaningful result can be obtained</a:t>
            </a:r>
          </a:p>
        </p:txBody>
      </p:sp>
    </p:spTree>
    <p:extLst>
      <p:ext uri="{BB962C8B-B14F-4D97-AF65-F5344CB8AC3E}">
        <p14:creationId xmlns:p14="http://schemas.microsoft.com/office/powerpoint/2010/main" val="2604009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HEPSPEC06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Particle physics specific benchmark </a:t>
            </a:r>
          </a:p>
          <a:p>
            <a:pPr lvl="1"/>
            <a:r>
              <a:rPr lang="en-GB" dirty="0"/>
              <a:t>Measured as a throughput (</a:t>
            </a:r>
            <a:r>
              <a:rPr lang="en-GB" dirty="0" err="1"/>
              <a:t>ie</a:t>
            </a:r>
            <a:r>
              <a:rPr lang="en-GB" dirty="0"/>
              <a:t> run as many instances as you intend to run in practice)</a:t>
            </a:r>
          </a:p>
          <a:p>
            <a:r>
              <a:rPr lang="en-GB" dirty="0"/>
              <a:t>Rather old – can look up results if a site has benchmarked.</a:t>
            </a:r>
          </a:p>
          <a:p>
            <a:r>
              <a:rPr lang="en-GB" dirty="0"/>
              <a:t>Not a good choice for a non-PP community</a:t>
            </a:r>
          </a:p>
        </p:txBody>
      </p:sp>
    </p:spTree>
    <p:extLst>
      <p:ext uri="{BB962C8B-B14F-4D97-AF65-F5344CB8AC3E}">
        <p14:creationId xmlns:p14="http://schemas.microsoft.com/office/powerpoint/2010/main" val="3428317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SPECrate</a:t>
            </a:r>
            <a:r>
              <a:rPr lang="en-GB" dirty="0"/>
              <a:t> 2017 FP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A throughput measure (run many instances)</a:t>
            </a:r>
          </a:p>
          <a:p>
            <a:r>
              <a:rPr lang="en-GB" dirty="0"/>
              <a:t>A recent benchmark (has all IRIS CPUs) </a:t>
            </a:r>
          </a:p>
          <a:p>
            <a:pPr lvl="1"/>
            <a:r>
              <a:rPr lang="en-GB" dirty="0"/>
              <a:t>Will need to convert from older cores which have no measured benchmark</a:t>
            </a:r>
          </a:p>
          <a:p>
            <a:r>
              <a:rPr lang="en-GB" dirty="0"/>
              <a:t>For current IRIS hardware </a:t>
            </a:r>
            <a:r>
              <a:rPr lang="en-GB" dirty="0" err="1"/>
              <a:t>Specrate</a:t>
            </a:r>
            <a:r>
              <a:rPr lang="en-GB" dirty="0"/>
              <a:t> per physical core relatively constant.</a:t>
            </a:r>
          </a:p>
          <a:p>
            <a:r>
              <a:rPr lang="en-GB" dirty="0"/>
              <a:t>Could use:  Total </a:t>
            </a:r>
            <a:r>
              <a:rPr lang="en-GB" dirty="0" err="1"/>
              <a:t>SpecFPRate</a:t>
            </a:r>
            <a:r>
              <a:rPr lang="en-GB" dirty="0"/>
              <a:t> 2017 “months/quarters/years”</a:t>
            </a:r>
          </a:p>
          <a:p>
            <a:r>
              <a:rPr lang="en-GB" dirty="0"/>
              <a:t>Or maybe better – use SpecFPRate17 (HEPSPEC would have similar effect)  to normalise capacity/requirement to standard IRIS 6130 cores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9090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1964</TotalTime>
  <Words>916</Words>
  <Application>Microsoft Office PowerPoint</Application>
  <PresentationFormat>On-screen Show (4:3)</PresentationFormat>
  <Paragraphs>115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IRIS Capacity Planning Metrics</vt:lpstr>
      <vt:lpstr>The Issue</vt:lpstr>
      <vt:lpstr>Disk and Tape</vt:lpstr>
      <vt:lpstr>CPU </vt:lpstr>
      <vt:lpstr># Cores</vt:lpstr>
      <vt:lpstr>“Accounting Units” </vt:lpstr>
      <vt:lpstr>Calculating kAU (on Skylake)</vt:lpstr>
      <vt:lpstr>HEPSPEC06</vt:lpstr>
      <vt:lpstr>SPECrate 2017 FP</vt:lpstr>
      <vt:lpstr>PowerPoint Presentation</vt:lpstr>
      <vt:lpstr>PowerPoint Presentation</vt:lpstr>
      <vt:lpstr>Conclusion</vt:lpstr>
      <vt:lpstr>HEPSCORE Performance Scaling</vt:lpstr>
    </vt:vector>
  </TitlesOfParts>
  <Company>STFC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TWG Activity Plan</dc:title>
  <dc:creator>Sansum, Andrew (STFC,RAL,SC)</dc:creator>
  <cp:lastModifiedBy>Sansum, Andrew (STFC,RAL,SC)</cp:lastModifiedBy>
  <cp:revision>26</cp:revision>
  <dcterms:created xsi:type="dcterms:W3CDTF">2018-09-17T14:06:53Z</dcterms:created>
  <dcterms:modified xsi:type="dcterms:W3CDTF">2026-06-29T15:10:13Z</dcterms:modified>
</cp:coreProperties>
</file>